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94" r:id="rId1"/>
    <p:sldMasterId id="2147483708" r:id="rId2"/>
  </p:sldMasterIdLst>
  <p:notesMasterIdLst>
    <p:notesMasterId r:id="rId96"/>
  </p:notesMasterIdLst>
  <p:sldIdLst>
    <p:sldId id="354" r:id="rId3"/>
    <p:sldId id="355" r:id="rId4"/>
    <p:sldId id="356" r:id="rId5"/>
    <p:sldId id="259" r:id="rId6"/>
    <p:sldId id="260" r:id="rId7"/>
    <p:sldId id="290" r:id="rId8"/>
    <p:sldId id="364" r:id="rId9"/>
    <p:sldId id="363" r:id="rId10"/>
    <p:sldId id="344" r:id="rId11"/>
    <p:sldId id="369" r:id="rId12"/>
    <p:sldId id="370" r:id="rId13"/>
    <p:sldId id="346" r:id="rId14"/>
    <p:sldId id="261" r:id="rId15"/>
    <p:sldId id="302" r:id="rId16"/>
    <p:sldId id="366" r:id="rId17"/>
    <p:sldId id="304" r:id="rId18"/>
    <p:sldId id="305" r:id="rId19"/>
    <p:sldId id="306" r:id="rId20"/>
    <p:sldId id="307" r:id="rId21"/>
    <p:sldId id="311" r:id="rId22"/>
    <p:sldId id="312" r:id="rId23"/>
    <p:sldId id="313" r:id="rId24"/>
    <p:sldId id="314" r:id="rId25"/>
    <p:sldId id="368" r:id="rId26"/>
    <p:sldId id="316" r:id="rId27"/>
    <p:sldId id="317" r:id="rId28"/>
    <p:sldId id="376" r:id="rId29"/>
    <p:sldId id="319" r:id="rId30"/>
    <p:sldId id="320" r:id="rId31"/>
    <p:sldId id="321" r:id="rId32"/>
    <p:sldId id="322" r:id="rId33"/>
    <p:sldId id="262" r:id="rId34"/>
    <p:sldId id="378" r:id="rId35"/>
    <p:sldId id="379" r:id="rId36"/>
    <p:sldId id="380" r:id="rId37"/>
    <p:sldId id="265" r:id="rId38"/>
    <p:sldId id="266" r:id="rId39"/>
    <p:sldId id="267" r:id="rId40"/>
    <p:sldId id="268" r:id="rId41"/>
    <p:sldId id="269" r:id="rId42"/>
    <p:sldId id="271" r:id="rId43"/>
    <p:sldId id="272" r:id="rId44"/>
    <p:sldId id="358" r:id="rId45"/>
    <p:sldId id="279" r:id="rId46"/>
    <p:sldId id="348" r:id="rId47"/>
    <p:sldId id="374" r:id="rId48"/>
    <p:sldId id="350" r:id="rId49"/>
    <p:sldId id="275" r:id="rId50"/>
    <p:sldId id="276" r:id="rId51"/>
    <p:sldId id="277" r:id="rId52"/>
    <p:sldId id="351" r:id="rId53"/>
    <p:sldId id="375" r:id="rId54"/>
    <p:sldId id="353" r:id="rId55"/>
    <p:sldId id="381" r:id="rId56"/>
    <p:sldId id="382" r:id="rId57"/>
    <p:sldId id="383" r:id="rId58"/>
    <p:sldId id="263" r:id="rId59"/>
    <p:sldId id="278" r:id="rId60"/>
    <p:sldId id="359" r:id="rId61"/>
    <p:sldId id="360" r:id="rId62"/>
    <p:sldId id="361" r:id="rId63"/>
    <p:sldId id="283" r:id="rId64"/>
    <p:sldId id="284" r:id="rId65"/>
    <p:sldId id="285" r:id="rId66"/>
    <p:sldId id="286" r:id="rId67"/>
    <p:sldId id="287" r:id="rId68"/>
    <p:sldId id="362" r:id="rId69"/>
    <p:sldId id="289" r:id="rId70"/>
    <p:sldId id="326" r:id="rId71"/>
    <p:sldId id="327" r:id="rId72"/>
    <p:sldId id="328" r:id="rId73"/>
    <p:sldId id="329" r:id="rId74"/>
    <p:sldId id="330" r:id="rId75"/>
    <p:sldId id="331" r:id="rId76"/>
    <p:sldId id="332" r:id="rId77"/>
    <p:sldId id="373" r:id="rId78"/>
    <p:sldId id="334" r:id="rId79"/>
    <p:sldId id="335" r:id="rId80"/>
    <p:sldId id="336" r:id="rId81"/>
    <p:sldId id="337" r:id="rId82"/>
    <p:sldId id="338" r:id="rId83"/>
    <p:sldId id="377" r:id="rId84"/>
    <p:sldId id="340" r:id="rId85"/>
    <p:sldId id="264" r:id="rId86"/>
    <p:sldId id="296" r:id="rId87"/>
    <p:sldId id="297" r:id="rId88"/>
    <p:sldId id="298" r:id="rId89"/>
    <p:sldId id="299" r:id="rId90"/>
    <p:sldId id="365" r:id="rId91"/>
    <p:sldId id="301" r:id="rId92"/>
    <p:sldId id="323" r:id="rId93"/>
    <p:sldId id="324" r:id="rId94"/>
    <p:sldId id="325" r:id="rId95"/>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Helvetica"/>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tina" initials="MKS" lastIdx="1" clrIdx="0">
    <p:extLst>
      <p:ext uri="{19B8F6BF-5375-455C-9EA6-DF929625EA0E}">
        <p15:presenceInfo xmlns:p15="http://schemas.microsoft.com/office/powerpoint/2012/main" userId="Martina" providerId="None"/>
      </p:ext>
    </p:extLst>
  </p:cmAuthor>
  <p:cmAuthor id="2" name="Clare Wheatcroft" initials="CW" lastIdx="4" clrIdx="1">
    <p:extLst>
      <p:ext uri="{19B8F6BF-5375-455C-9EA6-DF929625EA0E}">
        <p15:presenceInfo xmlns:p15="http://schemas.microsoft.com/office/powerpoint/2012/main" userId="S-1-5-21-2763061908-3102728991-3641480467-246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2F5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FFFFFF"/>
        </a:fontRef>
        <a:srgbClr val="FFFFFF"/>
      </a:tcTxStyle>
      <a:tcStyle>
        <a:tcBdr>
          <a:left>
            <a:ln w="12700" cap="flat">
              <a:solidFill>
                <a:srgbClr val="969696"/>
              </a:solidFill>
              <a:prstDash val="solid"/>
              <a:round/>
            </a:ln>
          </a:left>
          <a:right>
            <a:ln w="12700" cap="flat">
              <a:solidFill>
                <a:srgbClr val="969696"/>
              </a:solidFill>
              <a:prstDash val="solid"/>
              <a:round/>
            </a:ln>
          </a:right>
          <a:top>
            <a:ln w="12700" cap="flat">
              <a:solidFill>
                <a:srgbClr val="969696"/>
              </a:solidFill>
              <a:prstDash val="solid"/>
              <a:round/>
            </a:ln>
          </a:top>
          <a:bottom>
            <a:ln w="12700" cap="flat">
              <a:solidFill>
                <a:srgbClr val="969696"/>
              </a:solidFill>
              <a:prstDash val="solid"/>
              <a:round/>
            </a:ln>
          </a:bottom>
          <a:insideH>
            <a:ln w="12700" cap="flat">
              <a:solidFill>
                <a:srgbClr val="969696"/>
              </a:solidFill>
              <a:prstDash val="solid"/>
              <a:round/>
            </a:ln>
          </a:insideH>
          <a:insideV>
            <a:ln w="12700" cap="flat">
              <a:solidFill>
                <a:srgbClr val="969696"/>
              </a:solidFill>
              <a:prstDash val="solid"/>
              <a:round/>
            </a:ln>
          </a:insideV>
        </a:tcBdr>
        <a:fill>
          <a:solidFill>
            <a:srgbClr val="CADFF4"/>
          </a:solidFill>
        </a:fill>
      </a:tcStyle>
    </a:wholeTbl>
    <a:band2H>
      <a:tcTxStyle/>
      <a:tcStyle>
        <a:tcBdr/>
        <a:fill>
          <a:solidFill>
            <a:srgbClr val="E6F0F9"/>
          </a:solidFill>
        </a:fill>
      </a:tcStyle>
    </a:band2H>
    <a:firstCol>
      <a:tcTxStyle b="on" i="off">
        <a:fontRef idx="minor">
          <a:srgbClr val="969696"/>
        </a:fontRef>
        <a:srgbClr val="969696"/>
      </a:tcTxStyle>
      <a:tcStyle>
        <a:tcBdr>
          <a:left>
            <a:ln w="12700" cap="flat">
              <a:solidFill>
                <a:srgbClr val="969696"/>
              </a:solidFill>
              <a:prstDash val="solid"/>
              <a:round/>
            </a:ln>
          </a:left>
          <a:right>
            <a:ln w="12700" cap="flat">
              <a:solidFill>
                <a:srgbClr val="969696"/>
              </a:solidFill>
              <a:prstDash val="solid"/>
              <a:round/>
            </a:ln>
          </a:right>
          <a:top>
            <a:ln w="12700" cap="flat">
              <a:solidFill>
                <a:srgbClr val="969696"/>
              </a:solidFill>
              <a:prstDash val="solid"/>
              <a:round/>
            </a:ln>
          </a:top>
          <a:bottom>
            <a:ln w="12700" cap="flat">
              <a:solidFill>
                <a:srgbClr val="969696"/>
              </a:solidFill>
              <a:prstDash val="solid"/>
              <a:round/>
            </a:ln>
          </a:bottom>
          <a:insideH>
            <a:ln w="12700" cap="flat">
              <a:solidFill>
                <a:srgbClr val="969696"/>
              </a:solidFill>
              <a:prstDash val="solid"/>
              <a:round/>
            </a:ln>
          </a:insideH>
          <a:insideV>
            <a:ln w="12700" cap="flat">
              <a:solidFill>
                <a:srgbClr val="969696"/>
              </a:solidFill>
              <a:prstDash val="solid"/>
              <a:round/>
            </a:ln>
          </a:insideV>
        </a:tcBdr>
        <a:fill>
          <a:solidFill>
            <a:schemeClr val="accent1"/>
          </a:solidFill>
        </a:fill>
      </a:tcStyle>
    </a:firstCol>
    <a:lastRow>
      <a:tcTxStyle b="on" i="off">
        <a:fontRef idx="minor">
          <a:srgbClr val="969696"/>
        </a:fontRef>
        <a:srgbClr val="969696"/>
      </a:tcTxStyle>
      <a:tcStyle>
        <a:tcBdr>
          <a:left>
            <a:ln w="12700" cap="flat">
              <a:solidFill>
                <a:srgbClr val="969696"/>
              </a:solidFill>
              <a:prstDash val="solid"/>
              <a:round/>
            </a:ln>
          </a:left>
          <a:right>
            <a:ln w="12700" cap="flat">
              <a:solidFill>
                <a:srgbClr val="969696"/>
              </a:solidFill>
              <a:prstDash val="solid"/>
              <a:round/>
            </a:ln>
          </a:right>
          <a:top>
            <a:ln w="38100" cap="flat">
              <a:solidFill>
                <a:srgbClr val="969696"/>
              </a:solidFill>
              <a:prstDash val="solid"/>
              <a:round/>
            </a:ln>
          </a:top>
          <a:bottom>
            <a:ln w="12700" cap="flat">
              <a:solidFill>
                <a:srgbClr val="969696"/>
              </a:solidFill>
              <a:prstDash val="solid"/>
              <a:round/>
            </a:ln>
          </a:bottom>
          <a:insideH>
            <a:ln w="12700" cap="flat">
              <a:solidFill>
                <a:srgbClr val="969696"/>
              </a:solidFill>
              <a:prstDash val="solid"/>
              <a:round/>
            </a:ln>
          </a:insideH>
          <a:insideV>
            <a:ln w="12700" cap="flat">
              <a:solidFill>
                <a:srgbClr val="969696"/>
              </a:solidFill>
              <a:prstDash val="solid"/>
              <a:round/>
            </a:ln>
          </a:insideV>
        </a:tcBdr>
        <a:fill>
          <a:solidFill>
            <a:schemeClr val="accent1"/>
          </a:solidFill>
        </a:fill>
      </a:tcStyle>
    </a:lastRow>
    <a:firstRow>
      <a:tcTxStyle b="on" i="off">
        <a:fontRef idx="minor">
          <a:srgbClr val="969696"/>
        </a:fontRef>
        <a:srgbClr val="969696"/>
      </a:tcTxStyle>
      <a:tcStyle>
        <a:tcBdr>
          <a:left>
            <a:ln w="12700" cap="flat">
              <a:solidFill>
                <a:srgbClr val="969696"/>
              </a:solidFill>
              <a:prstDash val="solid"/>
              <a:round/>
            </a:ln>
          </a:left>
          <a:right>
            <a:ln w="12700" cap="flat">
              <a:solidFill>
                <a:srgbClr val="969696"/>
              </a:solidFill>
              <a:prstDash val="solid"/>
              <a:round/>
            </a:ln>
          </a:right>
          <a:top>
            <a:ln w="12700" cap="flat">
              <a:solidFill>
                <a:srgbClr val="969696"/>
              </a:solidFill>
              <a:prstDash val="solid"/>
              <a:round/>
            </a:ln>
          </a:top>
          <a:bottom>
            <a:ln w="38100" cap="flat">
              <a:solidFill>
                <a:srgbClr val="969696"/>
              </a:solidFill>
              <a:prstDash val="solid"/>
              <a:round/>
            </a:ln>
          </a:bottom>
          <a:insideH>
            <a:ln w="12700" cap="flat">
              <a:solidFill>
                <a:srgbClr val="969696"/>
              </a:solidFill>
              <a:prstDash val="solid"/>
              <a:round/>
            </a:ln>
          </a:insideH>
          <a:insideV>
            <a:ln w="12700" cap="flat">
              <a:solidFill>
                <a:srgbClr val="969696"/>
              </a:solidFill>
              <a:prstDash val="solid"/>
              <a:round/>
            </a:ln>
          </a:insideV>
        </a:tcBdr>
        <a:fill>
          <a:solidFill>
            <a:schemeClr val="accent1"/>
          </a:solidFill>
        </a:fill>
      </a:tcStyle>
    </a:firstRow>
  </a:tblStyle>
  <a:tblStyle styleId="{C7B018BB-80A7-4F77-B60F-C8B233D01FF8}" styleName="">
    <a:tblBg/>
    <a:wholeTbl>
      <a:tcTxStyle b="off" i="off">
        <a:fontRef idx="minor">
          <a:srgbClr val="FFFFFF"/>
        </a:fontRef>
        <a:srgbClr val="FFFFFF"/>
      </a:tcTxStyle>
      <a:tcStyle>
        <a:tcBdr>
          <a:left>
            <a:ln w="12700" cap="flat">
              <a:solidFill>
                <a:srgbClr val="969696"/>
              </a:solidFill>
              <a:prstDash val="solid"/>
              <a:round/>
            </a:ln>
          </a:left>
          <a:right>
            <a:ln w="12700" cap="flat">
              <a:solidFill>
                <a:srgbClr val="969696"/>
              </a:solidFill>
              <a:prstDash val="solid"/>
              <a:round/>
            </a:ln>
          </a:right>
          <a:top>
            <a:ln w="12700" cap="flat">
              <a:solidFill>
                <a:srgbClr val="969696"/>
              </a:solidFill>
              <a:prstDash val="solid"/>
              <a:round/>
            </a:ln>
          </a:top>
          <a:bottom>
            <a:ln w="12700" cap="flat">
              <a:solidFill>
                <a:srgbClr val="969696"/>
              </a:solidFill>
              <a:prstDash val="solid"/>
              <a:round/>
            </a:ln>
          </a:bottom>
          <a:insideH>
            <a:ln w="12700" cap="flat">
              <a:solidFill>
                <a:srgbClr val="969696"/>
              </a:solidFill>
              <a:prstDash val="solid"/>
              <a:round/>
            </a:ln>
          </a:insideH>
          <a:insideV>
            <a:ln w="12700" cap="flat">
              <a:solidFill>
                <a:srgbClr val="969696"/>
              </a:solidFill>
              <a:prstDash val="solid"/>
              <a:round/>
            </a:ln>
          </a:insideV>
        </a:tcBdr>
        <a:fill>
          <a:solidFill>
            <a:srgbClr val="FFE8CA"/>
          </a:solidFill>
        </a:fill>
      </a:tcStyle>
    </a:wholeTbl>
    <a:band2H>
      <a:tcTxStyle/>
      <a:tcStyle>
        <a:tcBdr/>
        <a:fill>
          <a:solidFill>
            <a:srgbClr val="FFF4E6"/>
          </a:solidFill>
        </a:fill>
      </a:tcStyle>
    </a:band2H>
    <a:firstCol>
      <a:tcTxStyle b="on" i="off">
        <a:fontRef idx="minor">
          <a:srgbClr val="969696"/>
        </a:fontRef>
        <a:srgbClr val="969696"/>
      </a:tcTxStyle>
      <a:tcStyle>
        <a:tcBdr>
          <a:left>
            <a:ln w="12700" cap="flat">
              <a:solidFill>
                <a:srgbClr val="969696"/>
              </a:solidFill>
              <a:prstDash val="solid"/>
              <a:round/>
            </a:ln>
          </a:left>
          <a:right>
            <a:ln w="12700" cap="flat">
              <a:solidFill>
                <a:srgbClr val="969696"/>
              </a:solidFill>
              <a:prstDash val="solid"/>
              <a:round/>
            </a:ln>
          </a:right>
          <a:top>
            <a:ln w="12700" cap="flat">
              <a:solidFill>
                <a:srgbClr val="969696"/>
              </a:solidFill>
              <a:prstDash val="solid"/>
              <a:round/>
            </a:ln>
          </a:top>
          <a:bottom>
            <a:ln w="12700" cap="flat">
              <a:solidFill>
                <a:srgbClr val="969696"/>
              </a:solidFill>
              <a:prstDash val="solid"/>
              <a:round/>
            </a:ln>
          </a:bottom>
          <a:insideH>
            <a:ln w="12700" cap="flat">
              <a:solidFill>
                <a:srgbClr val="969696"/>
              </a:solidFill>
              <a:prstDash val="solid"/>
              <a:round/>
            </a:ln>
          </a:insideH>
          <a:insideV>
            <a:ln w="12700" cap="flat">
              <a:solidFill>
                <a:srgbClr val="969696"/>
              </a:solidFill>
              <a:prstDash val="solid"/>
              <a:round/>
            </a:ln>
          </a:insideV>
        </a:tcBdr>
        <a:fill>
          <a:solidFill>
            <a:schemeClr val="accent3"/>
          </a:solidFill>
        </a:fill>
      </a:tcStyle>
    </a:firstCol>
    <a:lastRow>
      <a:tcTxStyle b="on" i="off">
        <a:fontRef idx="minor">
          <a:srgbClr val="969696"/>
        </a:fontRef>
        <a:srgbClr val="969696"/>
      </a:tcTxStyle>
      <a:tcStyle>
        <a:tcBdr>
          <a:left>
            <a:ln w="12700" cap="flat">
              <a:solidFill>
                <a:srgbClr val="969696"/>
              </a:solidFill>
              <a:prstDash val="solid"/>
              <a:round/>
            </a:ln>
          </a:left>
          <a:right>
            <a:ln w="12700" cap="flat">
              <a:solidFill>
                <a:srgbClr val="969696"/>
              </a:solidFill>
              <a:prstDash val="solid"/>
              <a:round/>
            </a:ln>
          </a:right>
          <a:top>
            <a:ln w="38100" cap="flat">
              <a:solidFill>
                <a:srgbClr val="969696"/>
              </a:solidFill>
              <a:prstDash val="solid"/>
              <a:round/>
            </a:ln>
          </a:top>
          <a:bottom>
            <a:ln w="12700" cap="flat">
              <a:solidFill>
                <a:srgbClr val="969696"/>
              </a:solidFill>
              <a:prstDash val="solid"/>
              <a:round/>
            </a:ln>
          </a:bottom>
          <a:insideH>
            <a:ln w="12700" cap="flat">
              <a:solidFill>
                <a:srgbClr val="969696"/>
              </a:solidFill>
              <a:prstDash val="solid"/>
              <a:round/>
            </a:ln>
          </a:insideH>
          <a:insideV>
            <a:ln w="12700" cap="flat">
              <a:solidFill>
                <a:srgbClr val="969696"/>
              </a:solidFill>
              <a:prstDash val="solid"/>
              <a:round/>
            </a:ln>
          </a:insideV>
        </a:tcBdr>
        <a:fill>
          <a:solidFill>
            <a:schemeClr val="accent3"/>
          </a:solidFill>
        </a:fill>
      </a:tcStyle>
    </a:lastRow>
    <a:firstRow>
      <a:tcTxStyle b="on" i="off">
        <a:fontRef idx="minor">
          <a:srgbClr val="969696"/>
        </a:fontRef>
        <a:srgbClr val="969696"/>
      </a:tcTxStyle>
      <a:tcStyle>
        <a:tcBdr>
          <a:left>
            <a:ln w="12700" cap="flat">
              <a:solidFill>
                <a:srgbClr val="969696"/>
              </a:solidFill>
              <a:prstDash val="solid"/>
              <a:round/>
            </a:ln>
          </a:left>
          <a:right>
            <a:ln w="12700" cap="flat">
              <a:solidFill>
                <a:srgbClr val="969696"/>
              </a:solidFill>
              <a:prstDash val="solid"/>
              <a:round/>
            </a:ln>
          </a:right>
          <a:top>
            <a:ln w="12700" cap="flat">
              <a:solidFill>
                <a:srgbClr val="969696"/>
              </a:solidFill>
              <a:prstDash val="solid"/>
              <a:round/>
            </a:ln>
          </a:top>
          <a:bottom>
            <a:ln w="38100" cap="flat">
              <a:solidFill>
                <a:srgbClr val="969696"/>
              </a:solidFill>
              <a:prstDash val="solid"/>
              <a:round/>
            </a:ln>
          </a:bottom>
          <a:insideH>
            <a:ln w="12700" cap="flat">
              <a:solidFill>
                <a:srgbClr val="969696"/>
              </a:solidFill>
              <a:prstDash val="solid"/>
              <a:round/>
            </a:ln>
          </a:insideH>
          <a:insideV>
            <a:ln w="12700" cap="flat">
              <a:solidFill>
                <a:srgbClr val="969696"/>
              </a:solidFill>
              <a:prstDash val="solid"/>
              <a:round/>
            </a:ln>
          </a:insideV>
        </a:tcBdr>
        <a:fill>
          <a:solidFill>
            <a:schemeClr val="accent3"/>
          </a:solidFill>
        </a:fill>
      </a:tcStyle>
    </a:firstRow>
  </a:tblStyle>
  <a:tblStyle styleId="{EEE7283C-3CF3-47DC-8721-378D4A62B228}" styleName="">
    <a:tblBg/>
    <a:wholeTbl>
      <a:tcTxStyle b="off" i="off">
        <a:fontRef idx="minor">
          <a:srgbClr val="FFFFFF"/>
        </a:fontRef>
        <a:srgbClr val="FFFFFF"/>
      </a:tcTxStyle>
      <a:tcStyle>
        <a:tcBdr>
          <a:left>
            <a:ln w="12700" cap="flat">
              <a:solidFill>
                <a:srgbClr val="969696"/>
              </a:solidFill>
              <a:prstDash val="solid"/>
              <a:round/>
            </a:ln>
          </a:left>
          <a:right>
            <a:ln w="12700" cap="flat">
              <a:solidFill>
                <a:srgbClr val="969696"/>
              </a:solidFill>
              <a:prstDash val="solid"/>
              <a:round/>
            </a:ln>
          </a:right>
          <a:top>
            <a:ln w="12700" cap="flat">
              <a:solidFill>
                <a:srgbClr val="969696"/>
              </a:solidFill>
              <a:prstDash val="solid"/>
              <a:round/>
            </a:ln>
          </a:top>
          <a:bottom>
            <a:ln w="12700" cap="flat">
              <a:solidFill>
                <a:srgbClr val="969696"/>
              </a:solidFill>
              <a:prstDash val="solid"/>
              <a:round/>
            </a:ln>
          </a:bottom>
          <a:insideH>
            <a:ln w="12700" cap="flat">
              <a:solidFill>
                <a:srgbClr val="969696"/>
              </a:solidFill>
              <a:prstDash val="solid"/>
              <a:round/>
            </a:ln>
          </a:insideH>
          <a:insideV>
            <a:ln w="12700" cap="flat">
              <a:solidFill>
                <a:srgbClr val="969696"/>
              </a:solidFill>
              <a:prstDash val="solid"/>
              <a:round/>
            </a:ln>
          </a:insideV>
        </a:tcBdr>
        <a:fill>
          <a:solidFill>
            <a:srgbClr val="F6D1CA"/>
          </a:solidFill>
        </a:fill>
      </a:tcStyle>
    </a:wholeTbl>
    <a:band2H>
      <a:tcTxStyle/>
      <a:tcStyle>
        <a:tcBdr/>
        <a:fill>
          <a:solidFill>
            <a:srgbClr val="FAE9E6"/>
          </a:solidFill>
        </a:fill>
      </a:tcStyle>
    </a:band2H>
    <a:firstCol>
      <a:tcTxStyle b="on" i="off">
        <a:fontRef idx="minor">
          <a:srgbClr val="969696"/>
        </a:fontRef>
        <a:srgbClr val="969696"/>
      </a:tcTxStyle>
      <a:tcStyle>
        <a:tcBdr>
          <a:left>
            <a:ln w="12700" cap="flat">
              <a:solidFill>
                <a:srgbClr val="969696"/>
              </a:solidFill>
              <a:prstDash val="solid"/>
              <a:round/>
            </a:ln>
          </a:left>
          <a:right>
            <a:ln w="12700" cap="flat">
              <a:solidFill>
                <a:srgbClr val="969696"/>
              </a:solidFill>
              <a:prstDash val="solid"/>
              <a:round/>
            </a:ln>
          </a:right>
          <a:top>
            <a:ln w="12700" cap="flat">
              <a:solidFill>
                <a:srgbClr val="969696"/>
              </a:solidFill>
              <a:prstDash val="solid"/>
              <a:round/>
            </a:ln>
          </a:top>
          <a:bottom>
            <a:ln w="12700" cap="flat">
              <a:solidFill>
                <a:srgbClr val="969696"/>
              </a:solidFill>
              <a:prstDash val="solid"/>
              <a:round/>
            </a:ln>
          </a:bottom>
          <a:insideH>
            <a:ln w="12700" cap="flat">
              <a:solidFill>
                <a:srgbClr val="969696"/>
              </a:solidFill>
              <a:prstDash val="solid"/>
              <a:round/>
            </a:ln>
          </a:insideH>
          <a:insideV>
            <a:ln w="12700" cap="flat">
              <a:solidFill>
                <a:srgbClr val="969696"/>
              </a:solidFill>
              <a:prstDash val="solid"/>
              <a:round/>
            </a:ln>
          </a:insideV>
        </a:tcBdr>
        <a:fill>
          <a:solidFill>
            <a:schemeClr val="accent6"/>
          </a:solidFill>
        </a:fill>
      </a:tcStyle>
    </a:firstCol>
    <a:lastRow>
      <a:tcTxStyle b="on" i="off">
        <a:fontRef idx="minor">
          <a:srgbClr val="969696"/>
        </a:fontRef>
        <a:srgbClr val="969696"/>
      </a:tcTxStyle>
      <a:tcStyle>
        <a:tcBdr>
          <a:left>
            <a:ln w="12700" cap="flat">
              <a:solidFill>
                <a:srgbClr val="969696"/>
              </a:solidFill>
              <a:prstDash val="solid"/>
              <a:round/>
            </a:ln>
          </a:left>
          <a:right>
            <a:ln w="12700" cap="flat">
              <a:solidFill>
                <a:srgbClr val="969696"/>
              </a:solidFill>
              <a:prstDash val="solid"/>
              <a:round/>
            </a:ln>
          </a:right>
          <a:top>
            <a:ln w="38100" cap="flat">
              <a:solidFill>
                <a:srgbClr val="969696"/>
              </a:solidFill>
              <a:prstDash val="solid"/>
              <a:round/>
            </a:ln>
          </a:top>
          <a:bottom>
            <a:ln w="12700" cap="flat">
              <a:solidFill>
                <a:srgbClr val="969696"/>
              </a:solidFill>
              <a:prstDash val="solid"/>
              <a:round/>
            </a:ln>
          </a:bottom>
          <a:insideH>
            <a:ln w="12700" cap="flat">
              <a:solidFill>
                <a:srgbClr val="969696"/>
              </a:solidFill>
              <a:prstDash val="solid"/>
              <a:round/>
            </a:ln>
          </a:insideH>
          <a:insideV>
            <a:ln w="12700" cap="flat">
              <a:solidFill>
                <a:srgbClr val="969696"/>
              </a:solidFill>
              <a:prstDash val="solid"/>
              <a:round/>
            </a:ln>
          </a:insideV>
        </a:tcBdr>
        <a:fill>
          <a:solidFill>
            <a:schemeClr val="accent6"/>
          </a:solidFill>
        </a:fill>
      </a:tcStyle>
    </a:lastRow>
    <a:firstRow>
      <a:tcTxStyle b="on" i="off">
        <a:fontRef idx="minor">
          <a:srgbClr val="969696"/>
        </a:fontRef>
        <a:srgbClr val="969696"/>
      </a:tcTxStyle>
      <a:tcStyle>
        <a:tcBdr>
          <a:left>
            <a:ln w="12700" cap="flat">
              <a:solidFill>
                <a:srgbClr val="969696"/>
              </a:solidFill>
              <a:prstDash val="solid"/>
              <a:round/>
            </a:ln>
          </a:left>
          <a:right>
            <a:ln w="12700" cap="flat">
              <a:solidFill>
                <a:srgbClr val="969696"/>
              </a:solidFill>
              <a:prstDash val="solid"/>
              <a:round/>
            </a:ln>
          </a:right>
          <a:top>
            <a:ln w="12700" cap="flat">
              <a:solidFill>
                <a:srgbClr val="969696"/>
              </a:solidFill>
              <a:prstDash val="solid"/>
              <a:round/>
            </a:ln>
          </a:top>
          <a:bottom>
            <a:ln w="38100" cap="flat">
              <a:solidFill>
                <a:srgbClr val="969696"/>
              </a:solidFill>
              <a:prstDash val="solid"/>
              <a:round/>
            </a:ln>
          </a:bottom>
          <a:insideH>
            <a:ln w="12700" cap="flat">
              <a:solidFill>
                <a:srgbClr val="969696"/>
              </a:solidFill>
              <a:prstDash val="solid"/>
              <a:round/>
            </a:ln>
          </a:insideH>
          <a:insideV>
            <a:ln w="12700" cap="flat">
              <a:solidFill>
                <a:srgbClr val="969696"/>
              </a:solidFill>
              <a:prstDash val="solid"/>
              <a:round/>
            </a:ln>
          </a:insideV>
        </a:tcBdr>
        <a:fill>
          <a:solidFill>
            <a:schemeClr val="accent6"/>
          </a:solidFill>
        </a:fill>
      </a:tcStyle>
    </a:firstRow>
  </a:tblStyle>
  <a:tblStyle styleId="{CF821DB8-F4EB-4A41-A1BA-3FCAFE7338EE}" styleName="">
    <a:tblBg/>
    <a:wholeTbl>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969696"/>
          </a:solidFill>
        </a:fill>
      </a:tcStyle>
    </a:band2H>
    <a:firstCol>
      <a:tcTxStyle b="on" i="off">
        <a:fontRef idx="minor">
          <a:srgbClr val="969696"/>
        </a:fontRef>
        <a:srgbClr val="969696"/>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FFFFFF"/>
        </a:fontRef>
        <a:srgbClr val="FFFFFF"/>
      </a:tcTxStyle>
      <a:tcStyle>
        <a:tcBdr>
          <a:left>
            <a:ln w="12700" cap="flat">
              <a:noFill/>
              <a:miter lim="400000"/>
            </a:ln>
          </a:left>
          <a:right>
            <a:ln w="12700" cap="flat">
              <a:noFill/>
              <a:miter lim="400000"/>
            </a:ln>
          </a:right>
          <a:top>
            <a:ln w="508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rgbClr val="969696"/>
          </a:solidFill>
        </a:fill>
      </a:tcStyle>
    </a:lastRow>
    <a:firstRow>
      <a:tcTxStyle b="on" i="off">
        <a:fontRef idx="minor">
          <a:srgbClr val="969696"/>
        </a:fontRef>
        <a:srgbClr val="969696"/>
      </a:tcTxStyle>
      <a:tcStyle>
        <a:tcBdr>
          <a:left>
            <a:ln w="12700" cap="flat">
              <a:noFill/>
              <a:miter lim="400000"/>
            </a:ln>
          </a:left>
          <a:right>
            <a:ln w="12700" cap="flat">
              <a:noFill/>
              <a:miter lim="400000"/>
            </a:ln>
          </a:right>
          <a:top>
            <a:ln w="254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FFFFFF"/>
        </a:fontRef>
        <a:srgbClr val="FFFFFF"/>
      </a:tcTxStyle>
      <a:tcStyle>
        <a:tcBdr>
          <a:left>
            <a:ln w="12700" cap="flat">
              <a:solidFill>
                <a:srgbClr val="969696"/>
              </a:solidFill>
              <a:prstDash val="solid"/>
              <a:round/>
            </a:ln>
          </a:left>
          <a:right>
            <a:ln w="12700" cap="flat">
              <a:solidFill>
                <a:srgbClr val="969696"/>
              </a:solidFill>
              <a:prstDash val="solid"/>
              <a:round/>
            </a:ln>
          </a:right>
          <a:top>
            <a:ln w="12700" cap="flat">
              <a:solidFill>
                <a:srgbClr val="969696"/>
              </a:solidFill>
              <a:prstDash val="solid"/>
              <a:round/>
            </a:ln>
          </a:top>
          <a:bottom>
            <a:ln w="12700" cap="flat">
              <a:solidFill>
                <a:srgbClr val="969696"/>
              </a:solidFill>
              <a:prstDash val="solid"/>
              <a:round/>
            </a:ln>
          </a:bottom>
          <a:insideH>
            <a:ln w="12700" cap="flat">
              <a:solidFill>
                <a:srgbClr val="969696"/>
              </a:solidFill>
              <a:prstDash val="solid"/>
              <a:round/>
            </a:ln>
          </a:insideH>
          <a:insideV>
            <a:ln w="12700" cap="flat">
              <a:solidFill>
                <a:srgbClr val="969696"/>
              </a:solidFill>
              <a:prstDash val="solid"/>
              <a:round/>
            </a:ln>
          </a:insideV>
        </a:tcBdr>
        <a:fill>
          <a:solidFill>
            <a:srgbClr val="FFFFFF"/>
          </a:solidFill>
        </a:fill>
      </a:tcStyle>
    </a:wholeTbl>
    <a:band2H>
      <a:tcTxStyle/>
      <a:tcStyle>
        <a:tcBdr/>
        <a:fill>
          <a:solidFill>
            <a:srgbClr val="FFFFFF"/>
          </a:solidFill>
        </a:fill>
      </a:tcStyle>
    </a:band2H>
    <a:firstCol>
      <a:tcTxStyle b="on" i="off">
        <a:fontRef idx="minor">
          <a:srgbClr val="969696"/>
        </a:fontRef>
        <a:srgbClr val="969696"/>
      </a:tcTxStyle>
      <a:tcStyle>
        <a:tcBdr>
          <a:left>
            <a:ln w="12700" cap="flat">
              <a:solidFill>
                <a:srgbClr val="969696"/>
              </a:solidFill>
              <a:prstDash val="solid"/>
              <a:round/>
            </a:ln>
          </a:left>
          <a:right>
            <a:ln w="12700" cap="flat">
              <a:solidFill>
                <a:srgbClr val="969696"/>
              </a:solidFill>
              <a:prstDash val="solid"/>
              <a:round/>
            </a:ln>
          </a:right>
          <a:top>
            <a:ln w="12700" cap="flat">
              <a:solidFill>
                <a:srgbClr val="969696"/>
              </a:solidFill>
              <a:prstDash val="solid"/>
              <a:round/>
            </a:ln>
          </a:top>
          <a:bottom>
            <a:ln w="12700" cap="flat">
              <a:solidFill>
                <a:srgbClr val="969696"/>
              </a:solidFill>
              <a:prstDash val="solid"/>
              <a:round/>
            </a:ln>
          </a:bottom>
          <a:insideH>
            <a:ln w="12700" cap="flat">
              <a:solidFill>
                <a:srgbClr val="969696"/>
              </a:solidFill>
              <a:prstDash val="solid"/>
              <a:round/>
            </a:ln>
          </a:insideH>
          <a:insideV>
            <a:ln w="12700" cap="flat">
              <a:solidFill>
                <a:srgbClr val="969696"/>
              </a:solidFill>
              <a:prstDash val="solid"/>
              <a:round/>
            </a:ln>
          </a:insideV>
        </a:tcBdr>
        <a:fill>
          <a:solidFill>
            <a:srgbClr val="FFFFFF"/>
          </a:solidFill>
        </a:fill>
      </a:tcStyle>
    </a:firstCol>
    <a:lastRow>
      <a:tcTxStyle b="on" i="off">
        <a:fontRef idx="minor">
          <a:srgbClr val="969696"/>
        </a:fontRef>
        <a:srgbClr val="969696"/>
      </a:tcTxStyle>
      <a:tcStyle>
        <a:tcBdr>
          <a:left>
            <a:ln w="12700" cap="flat">
              <a:solidFill>
                <a:srgbClr val="969696"/>
              </a:solidFill>
              <a:prstDash val="solid"/>
              <a:round/>
            </a:ln>
          </a:left>
          <a:right>
            <a:ln w="12700" cap="flat">
              <a:solidFill>
                <a:srgbClr val="969696"/>
              </a:solidFill>
              <a:prstDash val="solid"/>
              <a:round/>
            </a:ln>
          </a:right>
          <a:top>
            <a:ln w="38100" cap="flat">
              <a:solidFill>
                <a:srgbClr val="969696"/>
              </a:solidFill>
              <a:prstDash val="solid"/>
              <a:round/>
            </a:ln>
          </a:top>
          <a:bottom>
            <a:ln w="12700" cap="flat">
              <a:solidFill>
                <a:srgbClr val="969696"/>
              </a:solidFill>
              <a:prstDash val="solid"/>
              <a:round/>
            </a:ln>
          </a:bottom>
          <a:insideH>
            <a:ln w="12700" cap="flat">
              <a:solidFill>
                <a:srgbClr val="969696"/>
              </a:solidFill>
              <a:prstDash val="solid"/>
              <a:round/>
            </a:ln>
          </a:insideH>
          <a:insideV>
            <a:ln w="12700" cap="flat">
              <a:solidFill>
                <a:srgbClr val="969696"/>
              </a:solidFill>
              <a:prstDash val="solid"/>
              <a:round/>
            </a:ln>
          </a:insideV>
        </a:tcBdr>
        <a:fill>
          <a:solidFill>
            <a:srgbClr val="FFFFFF"/>
          </a:solidFill>
        </a:fill>
      </a:tcStyle>
    </a:lastRow>
    <a:firstRow>
      <a:tcTxStyle b="on" i="off">
        <a:fontRef idx="minor">
          <a:srgbClr val="969696"/>
        </a:fontRef>
        <a:srgbClr val="969696"/>
      </a:tcTxStyle>
      <a:tcStyle>
        <a:tcBdr>
          <a:left>
            <a:ln w="12700" cap="flat">
              <a:solidFill>
                <a:srgbClr val="969696"/>
              </a:solidFill>
              <a:prstDash val="solid"/>
              <a:round/>
            </a:ln>
          </a:left>
          <a:right>
            <a:ln w="12700" cap="flat">
              <a:solidFill>
                <a:srgbClr val="969696"/>
              </a:solidFill>
              <a:prstDash val="solid"/>
              <a:round/>
            </a:ln>
          </a:right>
          <a:top>
            <a:ln w="12700" cap="flat">
              <a:solidFill>
                <a:srgbClr val="969696"/>
              </a:solidFill>
              <a:prstDash val="solid"/>
              <a:round/>
            </a:ln>
          </a:top>
          <a:bottom>
            <a:ln w="38100" cap="flat">
              <a:solidFill>
                <a:srgbClr val="969696"/>
              </a:solidFill>
              <a:prstDash val="solid"/>
              <a:round/>
            </a:ln>
          </a:bottom>
          <a:insideH>
            <a:ln w="12700" cap="flat">
              <a:solidFill>
                <a:srgbClr val="969696"/>
              </a:solidFill>
              <a:prstDash val="solid"/>
              <a:round/>
            </a:ln>
          </a:insideH>
          <a:insideV>
            <a:ln w="12700" cap="flat">
              <a:solidFill>
                <a:srgbClr val="969696"/>
              </a:solidFill>
              <a:prstDash val="solid"/>
              <a:round/>
            </a:ln>
          </a:insideV>
        </a:tcBdr>
        <a:fill>
          <a:solidFill>
            <a:srgbClr val="FFFFFF"/>
          </a:solidFill>
        </a:fill>
      </a:tcStyle>
    </a:firstRow>
  </a:tblStyle>
  <a:tblStyle styleId="{2708684C-4D16-4618-839F-0558EEFCDFE6}" styleName="">
    <a:tblBg/>
    <a:wholeTbl>
      <a:tcTxStyle b="off" i="off">
        <a:fontRef idx="minor">
          <a:srgbClr val="969696"/>
        </a:fontRef>
        <a:srgbClr val="969696"/>
      </a:tcTxStyle>
      <a:tcStyle>
        <a:tcBdr>
          <a:left>
            <a:ln w="12700" cap="flat">
              <a:solidFill>
                <a:srgbClr val="969696"/>
              </a:solidFill>
              <a:prstDash val="solid"/>
              <a:round/>
            </a:ln>
          </a:left>
          <a:right>
            <a:ln w="12700" cap="flat">
              <a:solidFill>
                <a:srgbClr val="969696"/>
              </a:solidFill>
              <a:prstDash val="solid"/>
              <a:round/>
            </a:ln>
          </a:right>
          <a:top>
            <a:ln w="12700" cap="flat">
              <a:solidFill>
                <a:srgbClr val="969696"/>
              </a:solidFill>
              <a:prstDash val="solid"/>
              <a:round/>
            </a:ln>
          </a:top>
          <a:bottom>
            <a:ln w="12700" cap="flat">
              <a:solidFill>
                <a:srgbClr val="969696"/>
              </a:solidFill>
              <a:prstDash val="solid"/>
              <a:round/>
            </a:ln>
          </a:bottom>
          <a:insideH>
            <a:ln w="12700" cap="flat">
              <a:solidFill>
                <a:srgbClr val="969696"/>
              </a:solidFill>
              <a:prstDash val="solid"/>
              <a:round/>
            </a:ln>
          </a:insideH>
          <a:insideV>
            <a:ln w="12700" cap="flat">
              <a:solidFill>
                <a:srgbClr val="969696"/>
              </a:solidFill>
              <a:prstDash val="solid"/>
              <a:round/>
            </a:ln>
          </a:insideV>
        </a:tcBdr>
        <a:fill>
          <a:solidFill>
            <a:srgbClr val="969696">
              <a:alpha val="20000"/>
            </a:srgbClr>
          </a:solidFill>
        </a:fill>
      </a:tcStyle>
    </a:wholeTbl>
    <a:band2H>
      <a:tcTxStyle/>
      <a:tcStyle>
        <a:tcBdr/>
        <a:fill>
          <a:solidFill>
            <a:srgbClr val="FFFFFF"/>
          </a:solidFill>
        </a:fill>
      </a:tcStyle>
    </a:band2H>
    <a:firstCol>
      <a:tcTxStyle b="on" i="off">
        <a:fontRef idx="minor">
          <a:srgbClr val="969696"/>
        </a:fontRef>
        <a:srgbClr val="969696"/>
      </a:tcTxStyle>
      <a:tcStyle>
        <a:tcBdr>
          <a:left>
            <a:ln w="12700" cap="flat">
              <a:solidFill>
                <a:srgbClr val="969696"/>
              </a:solidFill>
              <a:prstDash val="solid"/>
              <a:round/>
            </a:ln>
          </a:left>
          <a:right>
            <a:ln w="12700" cap="flat">
              <a:solidFill>
                <a:srgbClr val="969696"/>
              </a:solidFill>
              <a:prstDash val="solid"/>
              <a:round/>
            </a:ln>
          </a:right>
          <a:top>
            <a:ln w="12700" cap="flat">
              <a:solidFill>
                <a:srgbClr val="969696"/>
              </a:solidFill>
              <a:prstDash val="solid"/>
              <a:round/>
            </a:ln>
          </a:top>
          <a:bottom>
            <a:ln w="12700" cap="flat">
              <a:solidFill>
                <a:srgbClr val="969696"/>
              </a:solidFill>
              <a:prstDash val="solid"/>
              <a:round/>
            </a:ln>
          </a:bottom>
          <a:insideH>
            <a:ln w="12700" cap="flat">
              <a:solidFill>
                <a:srgbClr val="969696"/>
              </a:solidFill>
              <a:prstDash val="solid"/>
              <a:round/>
            </a:ln>
          </a:insideH>
          <a:insideV>
            <a:ln w="12700" cap="flat">
              <a:solidFill>
                <a:srgbClr val="969696"/>
              </a:solidFill>
              <a:prstDash val="solid"/>
              <a:round/>
            </a:ln>
          </a:insideV>
        </a:tcBdr>
        <a:fill>
          <a:solidFill>
            <a:srgbClr val="969696">
              <a:alpha val="20000"/>
            </a:srgbClr>
          </a:solidFill>
        </a:fill>
      </a:tcStyle>
    </a:firstCol>
    <a:lastRow>
      <a:tcTxStyle b="on" i="off">
        <a:fontRef idx="minor">
          <a:srgbClr val="969696"/>
        </a:fontRef>
        <a:srgbClr val="969696"/>
      </a:tcTxStyle>
      <a:tcStyle>
        <a:tcBdr>
          <a:left>
            <a:ln w="12700" cap="flat">
              <a:solidFill>
                <a:srgbClr val="969696"/>
              </a:solidFill>
              <a:prstDash val="solid"/>
              <a:round/>
            </a:ln>
          </a:left>
          <a:right>
            <a:ln w="12700" cap="flat">
              <a:solidFill>
                <a:srgbClr val="969696"/>
              </a:solidFill>
              <a:prstDash val="solid"/>
              <a:round/>
            </a:ln>
          </a:right>
          <a:top>
            <a:ln w="50800" cap="flat">
              <a:solidFill>
                <a:srgbClr val="969696"/>
              </a:solidFill>
              <a:prstDash val="solid"/>
              <a:round/>
            </a:ln>
          </a:top>
          <a:bottom>
            <a:ln w="12700" cap="flat">
              <a:solidFill>
                <a:srgbClr val="969696"/>
              </a:solidFill>
              <a:prstDash val="solid"/>
              <a:round/>
            </a:ln>
          </a:bottom>
          <a:insideH>
            <a:ln w="12700" cap="flat">
              <a:solidFill>
                <a:srgbClr val="969696"/>
              </a:solidFill>
              <a:prstDash val="solid"/>
              <a:round/>
            </a:ln>
          </a:insideH>
          <a:insideV>
            <a:ln w="12700" cap="flat">
              <a:solidFill>
                <a:srgbClr val="969696"/>
              </a:solidFill>
              <a:prstDash val="solid"/>
              <a:round/>
            </a:ln>
          </a:insideV>
        </a:tcBdr>
        <a:fill>
          <a:noFill/>
        </a:fill>
      </a:tcStyle>
    </a:lastRow>
    <a:firstRow>
      <a:tcTxStyle b="on" i="off">
        <a:fontRef idx="minor">
          <a:srgbClr val="969696"/>
        </a:fontRef>
        <a:srgbClr val="969696"/>
      </a:tcTxStyle>
      <a:tcStyle>
        <a:tcBdr>
          <a:left>
            <a:ln w="12700" cap="flat">
              <a:solidFill>
                <a:srgbClr val="969696"/>
              </a:solidFill>
              <a:prstDash val="solid"/>
              <a:round/>
            </a:ln>
          </a:left>
          <a:right>
            <a:ln w="12700" cap="flat">
              <a:solidFill>
                <a:srgbClr val="969696"/>
              </a:solidFill>
              <a:prstDash val="solid"/>
              <a:round/>
            </a:ln>
          </a:right>
          <a:top>
            <a:ln w="12700" cap="flat">
              <a:solidFill>
                <a:srgbClr val="969696"/>
              </a:solidFill>
              <a:prstDash val="solid"/>
              <a:round/>
            </a:ln>
          </a:top>
          <a:bottom>
            <a:ln w="25400" cap="flat">
              <a:solidFill>
                <a:srgbClr val="969696"/>
              </a:solidFill>
              <a:prstDash val="solid"/>
              <a:round/>
            </a:ln>
          </a:bottom>
          <a:insideH>
            <a:ln w="12700" cap="flat">
              <a:solidFill>
                <a:srgbClr val="969696"/>
              </a:solidFill>
              <a:prstDash val="solid"/>
              <a:round/>
            </a:ln>
          </a:insideH>
          <a:insideV>
            <a:ln w="12700" cap="flat">
              <a:solidFill>
                <a:srgbClr val="969696"/>
              </a:solidFill>
              <a:prstDash val="solid"/>
              <a:round/>
            </a:ln>
          </a:insideV>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978" autoAdjust="0"/>
    <p:restoredTop sz="96837" autoAdjust="0"/>
  </p:normalViewPr>
  <p:slideViewPr>
    <p:cSldViewPr snapToGrid="0">
      <p:cViewPr varScale="1">
        <p:scale>
          <a:sx n="41" d="100"/>
          <a:sy n="41" d="100"/>
        </p:scale>
        <p:origin x="36" y="4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0" Type="http://schemas.openxmlformats.org/officeDocument/2006/relationships/slide" Target="slides/slide78.xml"/><Relationship Id="rId85" Type="http://schemas.openxmlformats.org/officeDocument/2006/relationships/slide" Target="slides/slide83.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commentAuthors" Target="commentAuthor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presProps" Target="presProps.xml"/><Relationship Id="rId3" Type="http://schemas.openxmlformats.org/officeDocument/2006/relationships/slide" Target="slides/slide1.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dk2" tx1="lt1" bg2="dk1" tx2="lt2" accent1="accent1" accent2="accent2" accent3="accent3" accent4="accent4" accent5="accent5" accent6="accent6" hlink="hlink" folHlink="folHlink"/>
  <c:chart>
    <c:autoTitleDeleted val="1"/>
    <c:plotArea>
      <c:layout>
        <c:manualLayout>
          <c:layoutTarget val="inner"/>
          <c:xMode val="edge"/>
          <c:yMode val="edge"/>
          <c:x val="0.22830039089561532"/>
          <c:y val="0.14690638378794302"/>
          <c:w val="0.49752688779642501"/>
          <c:h val="0.74629033169463754"/>
        </c:manualLayout>
      </c:layout>
      <c:pieChart>
        <c:varyColors val="0"/>
        <c:ser>
          <c:idx val="0"/>
          <c:order val="0"/>
          <c:tx>
            <c:strRef>
              <c:f>Sheet1!$B$1</c:f>
              <c:strCache>
                <c:ptCount val="1"/>
                <c:pt idx="0">
                  <c:v>Sales</c:v>
                </c:pt>
              </c:strCache>
            </c:strRef>
          </c:tx>
          <c:spPr>
            <a:solidFill>
              <a:schemeClr val="accent5"/>
            </a:solidFill>
            <a:ln w="6350">
              <a:solidFill>
                <a:schemeClr val="tx2"/>
              </a:solidFill>
            </a:ln>
            <a:effectLst/>
          </c:spPr>
          <c:dPt>
            <c:idx val="0"/>
            <c:bubble3D val="0"/>
            <c:spPr>
              <a:solidFill>
                <a:schemeClr val="accent1"/>
              </a:solidFill>
              <a:ln w="6350">
                <a:solidFill>
                  <a:schemeClr val="tx2"/>
                </a:solidFill>
              </a:ln>
              <a:effectLst/>
            </c:spPr>
            <c:extLst>
              <c:ext xmlns:c16="http://schemas.microsoft.com/office/drawing/2014/chart" uri="{C3380CC4-5D6E-409C-BE32-E72D297353CC}">
                <c16:uniqueId val="{00000001-645A-492F-9B9A-0B676A2F4DDD}"/>
              </c:ext>
            </c:extLst>
          </c:dPt>
          <c:dPt>
            <c:idx val="1"/>
            <c:bubble3D val="0"/>
            <c:spPr>
              <a:solidFill>
                <a:schemeClr val="accent3">
                  <a:lumMod val="50000"/>
                </a:schemeClr>
              </a:solidFill>
              <a:ln w="6350">
                <a:solidFill>
                  <a:schemeClr val="tx2"/>
                </a:solidFill>
              </a:ln>
              <a:effectLst/>
            </c:spPr>
            <c:extLst>
              <c:ext xmlns:c16="http://schemas.microsoft.com/office/drawing/2014/chart" uri="{C3380CC4-5D6E-409C-BE32-E72D297353CC}">
                <c16:uniqueId val="{00000003-645A-492F-9B9A-0B676A2F4DDD}"/>
              </c:ext>
            </c:extLst>
          </c:dPt>
          <c:dPt>
            <c:idx val="2"/>
            <c:bubble3D val="0"/>
            <c:spPr>
              <a:solidFill>
                <a:schemeClr val="accent3">
                  <a:lumMod val="75000"/>
                </a:schemeClr>
              </a:solidFill>
              <a:ln w="6350">
                <a:solidFill>
                  <a:schemeClr val="tx2"/>
                </a:solidFill>
              </a:ln>
              <a:effectLst/>
            </c:spPr>
            <c:extLst>
              <c:ext xmlns:c16="http://schemas.microsoft.com/office/drawing/2014/chart" uri="{C3380CC4-5D6E-409C-BE32-E72D297353CC}">
                <c16:uniqueId val="{00000005-645A-492F-9B9A-0B676A2F4DDD}"/>
              </c:ext>
            </c:extLst>
          </c:dPt>
          <c:dPt>
            <c:idx val="3"/>
            <c:bubble3D val="0"/>
            <c:spPr>
              <a:solidFill>
                <a:schemeClr val="accent3"/>
              </a:solidFill>
              <a:ln w="6350">
                <a:solidFill>
                  <a:schemeClr val="tx2"/>
                </a:solidFill>
              </a:ln>
              <a:effectLst/>
            </c:spPr>
            <c:extLst>
              <c:ext xmlns:c16="http://schemas.microsoft.com/office/drawing/2014/chart" uri="{C3380CC4-5D6E-409C-BE32-E72D297353CC}">
                <c16:uniqueId val="{00000007-645A-492F-9B9A-0B676A2F4DDD}"/>
              </c:ext>
            </c:extLst>
          </c:dPt>
          <c:dPt>
            <c:idx val="4"/>
            <c:bubble3D val="0"/>
            <c:spPr>
              <a:solidFill>
                <a:schemeClr val="accent1"/>
              </a:solidFill>
              <a:ln w="6350">
                <a:solidFill>
                  <a:schemeClr val="tx2"/>
                </a:solidFill>
              </a:ln>
              <a:effectLst/>
            </c:spPr>
            <c:extLst>
              <c:ext xmlns:c16="http://schemas.microsoft.com/office/drawing/2014/chart" uri="{C3380CC4-5D6E-409C-BE32-E72D297353CC}">
                <c16:uniqueId val="{00000009-645A-492F-9B9A-0B676A2F4DDD}"/>
              </c:ext>
            </c:extLst>
          </c:dPt>
          <c:dPt>
            <c:idx val="5"/>
            <c:bubble3D val="0"/>
            <c:spPr>
              <a:solidFill>
                <a:schemeClr val="accent1"/>
              </a:solidFill>
              <a:ln w="6350">
                <a:solidFill>
                  <a:schemeClr val="tx2"/>
                </a:solidFill>
              </a:ln>
              <a:effectLst/>
            </c:spPr>
            <c:extLst>
              <c:ext xmlns:c16="http://schemas.microsoft.com/office/drawing/2014/chart" uri="{C3380CC4-5D6E-409C-BE32-E72D297353CC}">
                <c16:uniqueId val="{0000000B-645A-492F-9B9A-0B676A2F4DDD}"/>
              </c:ext>
            </c:extLst>
          </c:dPt>
          <c:dPt>
            <c:idx val="6"/>
            <c:bubble3D val="0"/>
            <c:spPr>
              <a:solidFill>
                <a:schemeClr val="accent1"/>
              </a:solidFill>
              <a:ln w="6350">
                <a:solidFill>
                  <a:schemeClr val="tx2"/>
                </a:solidFill>
              </a:ln>
              <a:effectLst/>
            </c:spPr>
            <c:extLst>
              <c:ext xmlns:c16="http://schemas.microsoft.com/office/drawing/2014/chart" uri="{C3380CC4-5D6E-409C-BE32-E72D297353CC}">
                <c16:uniqueId val="{0000000D-645A-492F-9B9A-0B676A2F4DDD}"/>
              </c:ext>
            </c:extLst>
          </c:dPt>
          <c:dPt>
            <c:idx val="7"/>
            <c:bubble3D val="0"/>
            <c:spPr>
              <a:solidFill>
                <a:schemeClr val="accent1"/>
              </a:solidFill>
              <a:ln w="6350">
                <a:solidFill>
                  <a:schemeClr val="tx2"/>
                </a:solidFill>
              </a:ln>
              <a:effectLst/>
            </c:spPr>
            <c:extLst>
              <c:ext xmlns:c16="http://schemas.microsoft.com/office/drawing/2014/chart" uri="{C3380CC4-5D6E-409C-BE32-E72D297353CC}">
                <c16:uniqueId val="{0000000F-645A-492F-9B9A-0B676A2F4DDD}"/>
              </c:ext>
            </c:extLst>
          </c:dPt>
          <c:dPt>
            <c:idx val="8"/>
            <c:bubble3D val="0"/>
            <c:spPr>
              <a:solidFill>
                <a:schemeClr val="accent1"/>
              </a:solidFill>
              <a:ln w="6350">
                <a:solidFill>
                  <a:schemeClr val="tx2"/>
                </a:solidFill>
              </a:ln>
              <a:effectLst/>
            </c:spPr>
            <c:extLst>
              <c:ext xmlns:c16="http://schemas.microsoft.com/office/drawing/2014/chart" uri="{C3380CC4-5D6E-409C-BE32-E72D297353CC}">
                <c16:uniqueId val="{00000011-645A-492F-9B9A-0B676A2F4DDD}"/>
              </c:ext>
            </c:extLst>
          </c:dPt>
          <c:dPt>
            <c:idx val="9"/>
            <c:bubble3D val="0"/>
            <c:spPr>
              <a:solidFill>
                <a:schemeClr val="accent1"/>
              </a:solidFill>
              <a:ln w="6350">
                <a:solidFill>
                  <a:schemeClr val="tx2"/>
                </a:solidFill>
              </a:ln>
              <a:effectLst/>
            </c:spPr>
            <c:extLst>
              <c:ext xmlns:c16="http://schemas.microsoft.com/office/drawing/2014/chart" uri="{C3380CC4-5D6E-409C-BE32-E72D297353CC}">
                <c16:uniqueId val="{00000013-645A-492F-9B9A-0B676A2F4DDD}"/>
              </c:ext>
            </c:extLst>
          </c:dPt>
          <c:dPt>
            <c:idx val="10"/>
            <c:bubble3D val="0"/>
            <c:spPr>
              <a:solidFill>
                <a:schemeClr val="accent2"/>
              </a:solidFill>
              <a:ln w="6350">
                <a:solidFill>
                  <a:schemeClr val="tx2"/>
                </a:solidFill>
              </a:ln>
              <a:effectLst/>
            </c:spPr>
            <c:extLst>
              <c:ext xmlns:c16="http://schemas.microsoft.com/office/drawing/2014/chart" uri="{C3380CC4-5D6E-409C-BE32-E72D297353CC}">
                <c16:uniqueId val="{00000015-645A-492F-9B9A-0B676A2F4DDD}"/>
              </c:ext>
            </c:extLst>
          </c:dPt>
          <c:dPt>
            <c:idx val="13"/>
            <c:bubble3D val="0"/>
            <c:spPr>
              <a:solidFill>
                <a:schemeClr val="accent6"/>
              </a:solidFill>
              <a:ln w="6350">
                <a:solidFill>
                  <a:schemeClr val="tx2"/>
                </a:solidFill>
              </a:ln>
              <a:effectLst/>
            </c:spPr>
            <c:extLst>
              <c:ext xmlns:c16="http://schemas.microsoft.com/office/drawing/2014/chart" uri="{C3380CC4-5D6E-409C-BE32-E72D297353CC}">
                <c16:uniqueId val="{00000017-645A-492F-9B9A-0B676A2F4DDD}"/>
              </c:ext>
            </c:extLst>
          </c:dPt>
          <c:dPt>
            <c:idx val="14"/>
            <c:bubble3D val="0"/>
            <c:spPr>
              <a:solidFill>
                <a:schemeClr val="accent4"/>
              </a:solidFill>
              <a:ln w="6350">
                <a:solidFill>
                  <a:schemeClr val="tx2"/>
                </a:solidFill>
              </a:ln>
              <a:effectLst/>
            </c:spPr>
            <c:extLst>
              <c:ext xmlns:c16="http://schemas.microsoft.com/office/drawing/2014/chart" uri="{C3380CC4-5D6E-409C-BE32-E72D297353CC}">
                <c16:uniqueId val="{00000019-645A-492F-9B9A-0B676A2F4DDD}"/>
              </c:ext>
            </c:extLst>
          </c:dPt>
          <c:dPt>
            <c:idx val="15"/>
            <c:bubble3D val="0"/>
            <c:spPr>
              <a:solidFill>
                <a:schemeClr val="accent4"/>
              </a:solidFill>
              <a:ln w="6350">
                <a:solidFill>
                  <a:schemeClr val="tx2"/>
                </a:solidFill>
              </a:ln>
              <a:effectLst/>
            </c:spPr>
            <c:extLst>
              <c:ext xmlns:c16="http://schemas.microsoft.com/office/drawing/2014/chart" uri="{C3380CC4-5D6E-409C-BE32-E72D297353CC}">
                <c16:uniqueId val="{0000001B-645A-492F-9B9A-0B676A2F4DDD}"/>
              </c:ext>
            </c:extLst>
          </c:dPt>
          <c:dLbls>
            <c:dLbl>
              <c:idx val="0"/>
              <c:layout>
                <c:manualLayout>
                  <c:x val="0.14092388540430581"/>
                  <c:y val="-6.9781742668248853E-2"/>
                </c:manualLayout>
              </c:layout>
              <c:tx>
                <c:rich>
                  <a:bodyPr rot="0" spcFirstLastPara="1" vertOverflow="ellipsis" vert="horz" wrap="square" anchor="ctr" anchorCtr="0"/>
                  <a:lstStyle/>
                  <a:p>
                    <a:pPr algn="l">
                      <a:defRPr sz="1050" b="0" i="0" u="none" strike="noStrike" kern="1200" baseline="0">
                        <a:solidFill>
                          <a:schemeClr val="tx1"/>
                        </a:solidFill>
                        <a:latin typeface="Arial" panose="020B0604020202020204" pitchFamily="34" charset="0"/>
                        <a:ea typeface="+mn-ea"/>
                        <a:cs typeface="Arial" panose="020B0604020202020204" pitchFamily="34" charset="0"/>
                      </a:defRPr>
                    </a:pPr>
                    <a:fld id="{CF6167D3-CB43-4211-A990-FACD59B43F66}" type="CELLRANGE">
                      <a:rPr lang="en-US" sz="1050">
                        <a:solidFill>
                          <a:schemeClr val="tx1"/>
                        </a:solidFill>
                        <a:latin typeface="Arial" panose="020B0604020202020204" pitchFamily="34" charset="0"/>
                        <a:cs typeface="Arial" panose="020B0604020202020204" pitchFamily="34" charset="0"/>
                      </a:rPr>
                      <a:pPr algn="l">
                        <a:defRPr sz="1050">
                          <a:solidFill>
                            <a:schemeClr val="tx1"/>
                          </a:solidFill>
                          <a:latin typeface="Arial" panose="020B0604020202020204" pitchFamily="34" charset="0"/>
                          <a:cs typeface="Arial" panose="020B0604020202020204" pitchFamily="34" charset="0"/>
                        </a:defRPr>
                      </a:pPr>
                      <a:t>[CELLRANGE]</a:t>
                    </a:fld>
                    <a:endParaRPr lang="en-GB"/>
                  </a:p>
                </c:rich>
              </c:tx>
              <c:spPr>
                <a:noFill/>
                <a:ln>
                  <a:noFill/>
                </a:ln>
                <a:effectLst/>
              </c:spPr>
              <c:txPr>
                <a:bodyPr rot="0" spcFirstLastPara="1" vertOverflow="ellipsis" vert="horz" wrap="square" anchor="ctr" anchorCtr="0"/>
                <a:lstStyle/>
                <a:p>
                  <a:pPr algn="l">
                    <a:defRPr sz="105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bestFit"/>
              <c:showLegendKey val="0"/>
              <c:showVal val="0"/>
              <c:showCatName val="0"/>
              <c:showSerName val="0"/>
              <c:showPercent val="0"/>
              <c:showBubbleSize val="0"/>
              <c:extLst>
                <c:ext xmlns:c15="http://schemas.microsoft.com/office/drawing/2012/chart" uri="{CE6537A1-D6FC-4f65-9D91-7224C49458BB}">
                  <c15:layout>
                    <c:manualLayout>
                      <c:w val="0.25503476954252963"/>
                      <c:h val="4.3564661255815679E-2"/>
                    </c:manualLayout>
                  </c15:layout>
                  <c15:dlblFieldTable/>
                  <c15:showDataLabelsRange val="1"/>
                </c:ext>
                <c:ext xmlns:c16="http://schemas.microsoft.com/office/drawing/2014/chart" uri="{C3380CC4-5D6E-409C-BE32-E72D297353CC}">
                  <c16:uniqueId val="{00000001-645A-492F-9B9A-0B676A2F4DDD}"/>
                </c:ext>
              </c:extLst>
            </c:dLbl>
            <c:dLbl>
              <c:idx val="1"/>
              <c:layout>
                <c:manualLayout>
                  <c:x val="8.1332146691529633E-2"/>
                  <c:y val="-1.7962225235915692E-2"/>
                </c:manualLayout>
              </c:layout>
              <c:tx>
                <c:rich>
                  <a:bodyPr rot="0" spcFirstLastPara="1" vertOverflow="ellipsis" vert="horz" wrap="square" anchor="ctr" anchorCtr="0"/>
                  <a:lstStyle/>
                  <a:p>
                    <a:pPr algn="l">
                      <a:defRPr sz="1050" b="0" i="0" u="none" strike="noStrike" kern="1200" baseline="0">
                        <a:solidFill>
                          <a:schemeClr val="tx1"/>
                        </a:solidFill>
                        <a:latin typeface="Arial" panose="020B0604020202020204" pitchFamily="34" charset="0"/>
                        <a:ea typeface="+mn-ea"/>
                        <a:cs typeface="Arial" panose="020B0604020202020204" pitchFamily="34" charset="0"/>
                      </a:defRPr>
                    </a:pPr>
                    <a:fld id="{F548D6CE-F3A9-43A6-A4E5-78D91CCC844F}" type="CELLRANGE">
                      <a:rPr lang="en-US" sz="1050">
                        <a:solidFill>
                          <a:schemeClr val="tx1"/>
                        </a:solidFill>
                        <a:latin typeface="Arial" panose="020B0604020202020204" pitchFamily="34" charset="0"/>
                        <a:cs typeface="Arial" panose="020B0604020202020204" pitchFamily="34" charset="0"/>
                      </a:rPr>
                      <a:pPr algn="l">
                        <a:defRPr sz="1050">
                          <a:solidFill>
                            <a:schemeClr val="tx1"/>
                          </a:solidFill>
                          <a:latin typeface="Arial" panose="020B0604020202020204" pitchFamily="34" charset="0"/>
                          <a:cs typeface="Arial" panose="020B0604020202020204" pitchFamily="34" charset="0"/>
                        </a:defRPr>
                      </a:pPr>
                      <a:t>[CELLRANGE]</a:t>
                    </a:fld>
                    <a:endParaRPr lang="en-GB"/>
                  </a:p>
                </c:rich>
              </c:tx>
              <c:spPr>
                <a:noFill/>
                <a:ln>
                  <a:noFill/>
                </a:ln>
                <a:effectLst/>
              </c:spPr>
              <c:txPr>
                <a:bodyPr rot="0" spcFirstLastPara="1" vertOverflow="ellipsis" vert="horz" wrap="square" anchor="ctr" anchorCtr="0"/>
                <a:lstStyle/>
                <a:p>
                  <a:pPr algn="l">
                    <a:defRPr sz="105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bestFit"/>
              <c:showLegendKey val="0"/>
              <c:showVal val="0"/>
              <c:showCatName val="0"/>
              <c:showSerName val="0"/>
              <c:showPercent val="0"/>
              <c:showBubbleSize val="0"/>
              <c:extLst>
                <c:ext xmlns:c15="http://schemas.microsoft.com/office/drawing/2012/chart" uri="{CE6537A1-D6FC-4f65-9D91-7224C49458BB}">
                  <c15:layout>
                    <c:manualLayout>
                      <c:w val="0.28770826314940179"/>
                      <c:h val="4.3564661255815679E-2"/>
                    </c:manualLayout>
                  </c15:layout>
                  <c15:dlblFieldTable/>
                  <c15:showDataLabelsRange val="1"/>
                </c:ext>
                <c:ext xmlns:c16="http://schemas.microsoft.com/office/drawing/2014/chart" uri="{C3380CC4-5D6E-409C-BE32-E72D297353CC}">
                  <c16:uniqueId val="{00000003-645A-492F-9B9A-0B676A2F4DDD}"/>
                </c:ext>
              </c:extLst>
            </c:dLbl>
            <c:dLbl>
              <c:idx val="2"/>
              <c:layout>
                <c:manualLayout>
                  <c:x val="1.6744834341037088E-2"/>
                  <c:y val="9.6312934395660285E-3"/>
                </c:manualLayout>
              </c:layout>
              <c:tx>
                <c:rich>
                  <a:bodyPr rot="0" spcFirstLastPara="1" vertOverflow="ellipsis" vert="horz" wrap="square" lIns="72000" anchor="ctr" anchorCtr="0"/>
                  <a:lstStyle/>
                  <a:p>
                    <a:pPr algn="l">
                      <a:defRPr sz="1050" b="0" i="0" u="none" strike="noStrike" kern="1200" baseline="0">
                        <a:solidFill>
                          <a:schemeClr val="tx1"/>
                        </a:solidFill>
                        <a:latin typeface="Arial" panose="020B0604020202020204" pitchFamily="34" charset="0"/>
                        <a:ea typeface="+mn-ea"/>
                        <a:cs typeface="Arial" panose="020B0604020202020204" pitchFamily="34" charset="0"/>
                      </a:defRPr>
                    </a:pPr>
                    <a:fld id="{092AFD1A-FDDA-43D7-A60A-F4466BA25890}" type="CELLRANGE">
                      <a:rPr lang="en-US" sz="1050">
                        <a:solidFill>
                          <a:schemeClr val="tx1"/>
                        </a:solidFill>
                        <a:latin typeface="Arial" panose="020B0604020202020204" pitchFamily="34" charset="0"/>
                        <a:cs typeface="Arial" panose="020B0604020202020204" pitchFamily="34" charset="0"/>
                      </a:rPr>
                      <a:pPr algn="l">
                        <a:defRPr sz="1050">
                          <a:solidFill>
                            <a:schemeClr val="tx1"/>
                          </a:solidFill>
                          <a:latin typeface="Arial" panose="020B0604020202020204" pitchFamily="34" charset="0"/>
                          <a:cs typeface="Arial" panose="020B0604020202020204" pitchFamily="34" charset="0"/>
                        </a:defRPr>
                      </a:pPr>
                      <a:t>[CELLRANGE]</a:t>
                    </a:fld>
                    <a:endParaRPr lang="en-GB"/>
                  </a:p>
                </c:rich>
              </c:tx>
              <c:spPr>
                <a:noFill/>
                <a:ln>
                  <a:noFill/>
                </a:ln>
                <a:effectLst/>
              </c:spPr>
              <c:txPr>
                <a:bodyPr rot="0" spcFirstLastPara="1" vertOverflow="ellipsis" vert="horz" wrap="square" lIns="72000" anchor="ctr" anchorCtr="0"/>
                <a:lstStyle/>
                <a:p>
                  <a:pPr algn="l">
                    <a:defRPr sz="105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bestFit"/>
              <c:showLegendKey val="0"/>
              <c:showVal val="0"/>
              <c:showCatName val="0"/>
              <c:showSerName val="0"/>
              <c:showPercent val="0"/>
              <c:showBubbleSize val="0"/>
              <c:extLst>
                <c:ext xmlns:c15="http://schemas.microsoft.com/office/drawing/2012/chart" uri="{CE6537A1-D6FC-4f65-9D91-7224C49458BB}">
                  <c15:layout>
                    <c:manualLayout>
                      <c:w val="0.31902036126650468"/>
                      <c:h val="5.3105046053003341E-2"/>
                    </c:manualLayout>
                  </c15:layout>
                  <c15:dlblFieldTable/>
                  <c15:showDataLabelsRange val="1"/>
                </c:ext>
                <c:ext xmlns:c16="http://schemas.microsoft.com/office/drawing/2014/chart" uri="{C3380CC4-5D6E-409C-BE32-E72D297353CC}">
                  <c16:uniqueId val="{00000005-645A-492F-9B9A-0B676A2F4DDD}"/>
                </c:ext>
              </c:extLst>
            </c:dLbl>
            <c:dLbl>
              <c:idx val="3"/>
              <c:layout>
                <c:manualLayout>
                  <c:x val="-0.15623552014465727"/>
                  <c:y val="8.7516810758885691E-2"/>
                </c:manualLayout>
              </c:layout>
              <c:tx>
                <c:rich>
                  <a:bodyPr/>
                  <a:lstStyle/>
                  <a:p>
                    <a:fld id="{FB89D2ED-BABD-4A4E-9B59-A5880340F48D}" type="CELLRANGE">
                      <a:rPr lang="en-US">
                        <a:solidFill>
                          <a:schemeClr val="tx1"/>
                        </a:solidFill>
                      </a:rPr>
                      <a:pPr/>
                      <a:t>[CELLRANGE]</a:t>
                    </a:fld>
                    <a:endParaRPr lang="en-GB"/>
                  </a:p>
                </c:rich>
              </c:tx>
              <c:dLblPos val="bestFit"/>
              <c:showLegendKey val="0"/>
              <c:showVal val="0"/>
              <c:showCatName val="0"/>
              <c:showSerName val="0"/>
              <c:showPercent val="0"/>
              <c:showBubbleSize val="0"/>
              <c:extLst>
                <c:ext xmlns:c15="http://schemas.microsoft.com/office/drawing/2012/chart" uri="{CE6537A1-D6FC-4f65-9D91-7224C49458BB}">
                  <c15:layout/>
                  <c15:dlblFieldTable/>
                  <c15:showDataLabelsRange val="1"/>
                </c:ext>
                <c:ext xmlns:c16="http://schemas.microsoft.com/office/drawing/2014/chart" uri="{C3380CC4-5D6E-409C-BE32-E72D297353CC}">
                  <c16:uniqueId val="{00000007-645A-492F-9B9A-0B676A2F4DDD}"/>
                </c:ext>
              </c:extLst>
            </c:dLbl>
            <c:dLbl>
              <c:idx val="4"/>
              <c:delete val="1"/>
              <c:extLst>
                <c:ext xmlns:c15="http://schemas.microsoft.com/office/drawing/2012/chart" uri="{CE6537A1-D6FC-4f65-9D91-7224C49458BB}"/>
                <c:ext xmlns:c16="http://schemas.microsoft.com/office/drawing/2014/chart" uri="{C3380CC4-5D6E-409C-BE32-E72D297353CC}">
                  <c16:uniqueId val="{00000009-645A-492F-9B9A-0B676A2F4DDD}"/>
                </c:ext>
              </c:extLst>
            </c:dLbl>
            <c:dLbl>
              <c:idx val="5"/>
              <c:delete val="1"/>
              <c:extLst>
                <c:ext xmlns:c15="http://schemas.microsoft.com/office/drawing/2012/chart" uri="{CE6537A1-D6FC-4f65-9D91-7224C49458BB}"/>
                <c:ext xmlns:c16="http://schemas.microsoft.com/office/drawing/2014/chart" uri="{C3380CC4-5D6E-409C-BE32-E72D297353CC}">
                  <c16:uniqueId val="{0000000B-645A-492F-9B9A-0B676A2F4DDD}"/>
                </c:ext>
              </c:extLst>
            </c:dLbl>
            <c:dLbl>
              <c:idx val="6"/>
              <c:delete val="1"/>
              <c:extLst>
                <c:ext xmlns:c15="http://schemas.microsoft.com/office/drawing/2012/chart" uri="{CE6537A1-D6FC-4f65-9D91-7224C49458BB}"/>
                <c:ext xmlns:c16="http://schemas.microsoft.com/office/drawing/2014/chart" uri="{C3380CC4-5D6E-409C-BE32-E72D297353CC}">
                  <c16:uniqueId val="{0000000D-645A-492F-9B9A-0B676A2F4DDD}"/>
                </c:ext>
              </c:extLst>
            </c:dLbl>
            <c:dLbl>
              <c:idx val="7"/>
              <c:delete val="1"/>
              <c:extLst>
                <c:ext xmlns:c15="http://schemas.microsoft.com/office/drawing/2012/chart" uri="{CE6537A1-D6FC-4f65-9D91-7224C49458BB}"/>
                <c:ext xmlns:c16="http://schemas.microsoft.com/office/drawing/2014/chart" uri="{C3380CC4-5D6E-409C-BE32-E72D297353CC}">
                  <c16:uniqueId val="{0000000F-645A-492F-9B9A-0B676A2F4DDD}"/>
                </c:ext>
              </c:extLst>
            </c:dLbl>
            <c:dLbl>
              <c:idx val="8"/>
              <c:delete val="1"/>
              <c:extLst>
                <c:ext xmlns:c15="http://schemas.microsoft.com/office/drawing/2012/chart" uri="{CE6537A1-D6FC-4f65-9D91-7224C49458BB}"/>
                <c:ext xmlns:c16="http://schemas.microsoft.com/office/drawing/2014/chart" uri="{C3380CC4-5D6E-409C-BE32-E72D297353CC}">
                  <c16:uniqueId val="{00000011-645A-492F-9B9A-0B676A2F4DDD}"/>
                </c:ext>
              </c:extLst>
            </c:dLbl>
            <c:dLbl>
              <c:idx val="9"/>
              <c:delete val="1"/>
              <c:extLst>
                <c:ext xmlns:c15="http://schemas.microsoft.com/office/drawing/2012/chart" uri="{CE6537A1-D6FC-4f65-9D91-7224C49458BB}"/>
                <c:ext xmlns:c16="http://schemas.microsoft.com/office/drawing/2014/chart" uri="{C3380CC4-5D6E-409C-BE32-E72D297353CC}">
                  <c16:uniqueId val="{00000013-645A-492F-9B9A-0B676A2F4DDD}"/>
                </c:ext>
              </c:extLst>
            </c:dLbl>
            <c:dLbl>
              <c:idx val="10"/>
              <c:delete val="1"/>
              <c:extLst>
                <c:ext xmlns:c15="http://schemas.microsoft.com/office/drawing/2012/chart" uri="{CE6537A1-D6FC-4f65-9D91-7224C49458BB}"/>
                <c:ext xmlns:c16="http://schemas.microsoft.com/office/drawing/2014/chart" uri="{C3380CC4-5D6E-409C-BE32-E72D297353CC}">
                  <c16:uniqueId val="{00000015-645A-492F-9B9A-0B676A2F4DDD}"/>
                </c:ext>
              </c:extLst>
            </c:dLbl>
            <c:dLbl>
              <c:idx val="11"/>
              <c:delete val="1"/>
              <c:extLst>
                <c:ext xmlns:c15="http://schemas.microsoft.com/office/drawing/2012/chart" uri="{CE6537A1-D6FC-4f65-9D91-7224C49458BB}"/>
                <c:ext xmlns:c16="http://schemas.microsoft.com/office/drawing/2014/chart" uri="{C3380CC4-5D6E-409C-BE32-E72D297353CC}">
                  <c16:uniqueId val="{0000001C-645A-492F-9B9A-0B676A2F4DDD}"/>
                </c:ext>
              </c:extLst>
            </c:dLbl>
            <c:dLbl>
              <c:idx val="12"/>
              <c:delete val="1"/>
              <c:extLst>
                <c:ext xmlns:c15="http://schemas.microsoft.com/office/drawing/2012/chart" uri="{CE6537A1-D6FC-4f65-9D91-7224C49458BB}"/>
                <c:ext xmlns:c16="http://schemas.microsoft.com/office/drawing/2014/chart" uri="{C3380CC4-5D6E-409C-BE32-E72D297353CC}">
                  <c16:uniqueId val="{0000001D-645A-492F-9B9A-0B676A2F4DDD}"/>
                </c:ext>
              </c:extLst>
            </c:dLbl>
            <c:dLbl>
              <c:idx val="13"/>
              <c:delete val="1"/>
              <c:extLst>
                <c:ext xmlns:c15="http://schemas.microsoft.com/office/drawing/2012/chart" uri="{CE6537A1-D6FC-4f65-9D91-7224C49458BB}"/>
                <c:ext xmlns:c16="http://schemas.microsoft.com/office/drawing/2014/chart" uri="{C3380CC4-5D6E-409C-BE32-E72D297353CC}">
                  <c16:uniqueId val="{00000017-645A-492F-9B9A-0B676A2F4DDD}"/>
                </c:ext>
              </c:extLst>
            </c:dLbl>
            <c:dLbl>
              <c:idx val="14"/>
              <c:delete val="1"/>
              <c:extLst>
                <c:ext xmlns:c15="http://schemas.microsoft.com/office/drawing/2012/chart" uri="{CE6537A1-D6FC-4f65-9D91-7224C49458BB}"/>
                <c:ext xmlns:c16="http://schemas.microsoft.com/office/drawing/2014/chart" uri="{C3380CC4-5D6E-409C-BE32-E72D297353CC}">
                  <c16:uniqueId val="{00000019-645A-492F-9B9A-0B676A2F4DDD}"/>
                </c:ext>
              </c:extLst>
            </c:dLbl>
            <c:dLbl>
              <c:idx val="15"/>
              <c:delete val="1"/>
              <c:extLst>
                <c:ext xmlns:c15="http://schemas.microsoft.com/office/drawing/2012/chart" uri="{CE6537A1-D6FC-4f65-9D91-7224C49458BB}"/>
                <c:ext xmlns:c16="http://schemas.microsoft.com/office/drawing/2014/chart" uri="{C3380CC4-5D6E-409C-BE32-E72D297353CC}">
                  <c16:uniqueId val="{0000001B-645A-492F-9B9A-0B676A2F4DDD}"/>
                </c:ext>
              </c:extLst>
            </c:dLbl>
            <c:spPr>
              <a:noFill/>
              <a:ln>
                <a:noFill/>
              </a:ln>
              <a:effectLst/>
            </c:spPr>
            <c:txPr>
              <a:bodyPr rot="0" spcFirstLastPara="1" vertOverflow="ellipsis" vert="horz" wrap="square" anchor="ctr" anchorCtr="1"/>
              <a:lstStyle/>
              <a:p>
                <a:pPr>
                  <a:defRPr sz="105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bestFit"/>
            <c:showLegendKey val="0"/>
            <c:showVal val="0"/>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howDataLabelsRange val="1"/>
              </c:ext>
            </c:extLst>
          </c:dLbls>
          <c:cat>
            <c:strRef>
              <c:f>Sheet1!$A$2:$A$17</c:f>
              <c:strCache>
                <c:ptCount val="16"/>
                <c:pt idx="0">
                  <c:v>4 mutations: n=2</c:v>
                </c:pt>
                <c:pt idx="1">
                  <c:v>3 mutations: n=1</c:v>
                </c:pt>
                <c:pt idx="2">
                  <c:v>2 mutations: n=4</c:v>
                </c:pt>
                <c:pt idx="3">
                  <c:v>1 mutation:
n=12</c:v>
                </c:pt>
                <c:pt idx="4">
                  <c:v>?</c:v>
                </c:pt>
                <c:pt idx="5">
                  <c:v>?</c:v>
                </c:pt>
                <c:pt idx="6">
                  <c:v>FGFR2: n=3</c:v>
                </c:pt>
                <c:pt idx="7">
                  <c:v>FGFR1: n=1</c:v>
                </c:pt>
                <c:pt idx="8">
                  <c:v>MYC: n=1</c:v>
                </c:pt>
                <c:pt idx="9">
                  <c:v>ROS1: 
n=2</c:v>
                </c:pt>
                <c:pt idx="10">
                  <c:v>KRAS: n=2</c:v>
                </c:pt>
                <c:pt idx="11">
                  <c:v>PIK3CA: n=3</c:v>
                </c:pt>
                <c:pt idx="12">
                  <c:v>PTEN: n=1</c:v>
                </c:pt>
                <c:pt idx="13">
                  <c:v>BRAF: n=1</c:v>
                </c:pt>
                <c:pt idx="14">
                  <c:v>TP53: n=3</c:v>
                </c:pt>
                <c:pt idx="15">
                  <c:v>KEAP1: n=3</c:v>
                </c:pt>
              </c:strCache>
            </c:strRef>
          </c:cat>
          <c:val>
            <c:numRef>
              <c:f>Sheet1!$B$2:$B$17</c:f>
              <c:numCache>
                <c:formatCode>General</c:formatCode>
                <c:ptCount val="16"/>
                <c:pt idx="0">
                  <c:v>3</c:v>
                </c:pt>
                <c:pt idx="1">
                  <c:v>1</c:v>
                </c:pt>
                <c:pt idx="2">
                  <c:v>6</c:v>
                </c:pt>
                <c:pt idx="3">
                  <c:v>18</c:v>
                </c:pt>
                <c:pt idx="4">
                  <c:v>7</c:v>
                </c:pt>
                <c:pt idx="5">
                  <c:v>0.5</c:v>
                </c:pt>
                <c:pt idx="6">
                  <c:v>9.5</c:v>
                </c:pt>
                <c:pt idx="7">
                  <c:v>3.2</c:v>
                </c:pt>
                <c:pt idx="8">
                  <c:v>3.2</c:v>
                </c:pt>
                <c:pt idx="9">
                  <c:v>6.5</c:v>
                </c:pt>
                <c:pt idx="10">
                  <c:v>6.5</c:v>
                </c:pt>
                <c:pt idx="11">
                  <c:v>9.5</c:v>
                </c:pt>
                <c:pt idx="12">
                  <c:v>3</c:v>
                </c:pt>
                <c:pt idx="13">
                  <c:v>3.5</c:v>
                </c:pt>
                <c:pt idx="14">
                  <c:v>9.6999999999999993</c:v>
                </c:pt>
                <c:pt idx="15">
                  <c:v>9.6999999999999993</c:v>
                </c:pt>
              </c:numCache>
            </c:numRef>
          </c:val>
          <c:extLst>
            <c:ext xmlns:c15="http://schemas.microsoft.com/office/drawing/2012/chart" uri="{02D57815-91ED-43cb-92C2-25804820EDAC}">
              <c15:datalabelsRange>
                <c15:f>Sheet1!$A$2:$A$17</c15:f>
                <c15:dlblRangeCache>
                  <c:ptCount val="16"/>
                  <c:pt idx="0">
                    <c:v>4 mutations: n=2</c:v>
                  </c:pt>
                  <c:pt idx="1">
                    <c:v>3 mutations: n=1</c:v>
                  </c:pt>
                  <c:pt idx="2">
                    <c:v>2 mutations: n=4</c:v>
                  </c:pt>
                  <c:pt idx="3">
                    <c:v>1 mutation:
n=12</c:v>
                  </c:pt>
                  <c:pt idx="4">
                    <c:v>?</c:v>
                  </c:pt>
                  <c:pt idx="5">
                    <c:v>?</c:v>
                  </c:pt>
                  <c:pt idx="6">
                    <c:v>FGFR2: n=3</c:v>
                  </c:pt>
                  <c:pt idx="7">
                    <c:v>FGFR1: n=1</c:v>
                  </c:pt>
                  <c:pt idx="8">
                    <c:v>MYC: n=1</c:v>
                  </c:pt>
                  <c:pt idx="9">
                    <c:v>ROS1: 
n=2</c:v>
                  </c:pt>
                  <c:pt idx="10">
                    <c:v>KRAS: n=2</c:v>
                  </c:pt>
                  <c:pt idx="11">
                    <c:v>PIK3CA: n=3</c:v>
                  </c:pt>
                  <c:pt idx="12">
                    <c:v>PTEN: n=1</c:v>
                  </c:pt>
                  <c:pt idx="13">
                    <c:v>BRAF: n=1</c:v>
                  </c:pt>
                  <c:pt idx="14">
                    <c:v>TP53: n=3</c:v>
                  </c:pt>
                  <c:pt idx="15">
                    <c:v>KEAP1: n=3</c:v>
                  </c:pt>
                </c15:dlblRangeCache>
              </c15:datalabelsRange>
            </c:ext>
            <c:ext xmlns:c16="http://schemas.microsoft.com/office/drawing/2014/chart" uri="{C3380CC4-5D6E-409C-BE32-E72D297353CC}">
              <c16:uniqueId val="{0000001E-645A-492F-9B9A-0B676A2F4DDD}"/>
            </c:ext>
          </c:extLst>
        </c:ser>
        <c:dLbls>
          <c:dLblPos val="bestFit"/>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900" b="0"/>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dk2" tx1="lt1" bg2="dk1" tx2="lt2" accent1="accent1" accent2="accent2" accent3="accent3" accent4="accent4" accent5="accent5" accent6="accent6" hlink="hlink" folHlink="folHlink"/>
  <c:chart>
    <c:autoTitleDeleted val="1"/>
    <c:plotArea>
      <c:layout>
        <c:manualLayout>
          <c:layoutTarget val="inner"/>
          <c:xMode val="edge"/>
          <c:yMode val="edge"/>
          <c:x val="0.22830039089561532"/>
          <c:y val="0.14690638378794302"/>
          <c:w val="0.49752688779642501"/>
          <c:h val="0.74629033169463754"/>
        </c:manualLayout>
      </c:layout>
      <c:pieChart>
        <c:varyColors val="0"/>
        <c:ser>
          <c:idx val="0"/>
          <c:order val="0"/>
          <c:tx>
            <c:strRef>
              <c:f>Sheet1!$B$1</c:f>
              <c:strCache>
                <c:ptCount val="1"/>
                <c:pt idx="0">
                  <c:v>Sales</c:v>
                </c:pt>
              </c:strCache>
            </c:strRef>
          </c:tx>
          <c:spPr>
            <a:solidFill>
              <a:schemeClr val="accent5"/>
            </a:solidFill>
            <a:ln w="6350">
              <a:solidFill>
                <a:schemeClr val="tx2"/>
              </a:solidFill>
            </a:ln>
            <a:effectLst/>
          </c:spPr>
          <c:dPt>
            <c:idx val="0"/>
            <c:bubble3D val="0"/>
            <c:spPr>
              <a:solidFill>
                <a:schemeClr val="accent1"/>
              </a:solidFill>
              <a:ln w="6350">
                <a:solidFill>
                  <a:schemeClr val="tx2"/>
                </a:solidFill>
              </a:ln>
              <a:effectLst/>
            </c:spPr>
            <c:extLst>
              <c:ext xmlns:c16="http://schemas.microsoft.com/office/drawing/2014/chart" uri="{C3380CC4-5D6E-409C-BE32-E72D297353CC}">
                <c16:uniqueId val="{00000001-4BC8-4934-B4FA-D10D614BC82D}"/>
              </c:ext>
            </c:extLst>
          </c:dPt>
          <c:dPt>
            <c:idx val="1"/>
            <c:bubble3D val="0"/>
            <c:spPr>
              <a:solidFill>
                <a:schemeClr val="bg1"/>
              </a:solidFill>
              <a:ln w="6350">
                <a:solidFill>
                  <a:schemeClr val="tx2"/>
                </a:solidFill>
              </a:ln>
              <a:effectLst/>
            </c:spPr>
            <c:extLst>
              <c:ext xmlns:c16="http://schemas.microsoft.com/office/drawing/2014/chart" uri="{C3380CC4-5D6E-409C-BE32-E72D297353CC}">
                <c16:uniqueId val="{00000003-4BC8-4934-B4FA-D10D614BC82D}"/>
              </c:ext>
            </c:extLst>
          </c:dPt>
          <c:dPt>
            <c:idx val="2"/>
            <c:bubble3D val="0"/>
            <c:spPr>
              <a:solidFill>
                <a:schemeClr val="accent2"/>
              </a:solidFill>
              <a:ln w="6350">
                <a:solidFill>
                  <a:schemeClr val="tx2"/>
                </a:solidFill>
              </a:ln>
              <a:effectLst/>
            </c:spPr>
            <c:extLst>
              <c:ext xmlns:c16="http://schemas.microsoft.com/office/drawing/2014/chart" uri="{C3380CC4-5D6E-409C-BE32-E72D297353CC}">
                <c16:uniqueId val="{00000005-4BC8-4934-B4FA-D10D614BC82D}"/>
              </c:ext>
            </c:extLst>
          </c:dPt>
          <c:dPt>
            <c:idx val="3"/>
            <c:bubble3D val="0"/>
            <c:spPr>
              <a:solidFill>
                <a:schemeClr val="accent3"/>
              </a:solidFill>
              <a:ln w="6350">
                <a:solidFill>
                  <a:schemeClr val="tx2"/>
                </a:solidFill>
              </a:ln>
              <a:effectLst/>
            </c:spPr>
            <c:extLst>
              <c:ext xmlns:c16="http://schemas.microsoft.com/office/drawing/2014/chart" uri="{C3380CC4-5D6E-409C-BE32-E72D297353CC}">
                <c16:uniqueId val="{00000007-4BC8-4934-B4FA-D10D614BC82D}"/>
              </c:ext>
            </c:extLst>
          </c:dPt>
          <c:dPt>
            <c:idx val="4"/>
            <c:bubble3D val="0"/>
            <c:spPr>
              <a:solidFill>
                <a:schemeClr val="bg2">
                  <a:lumMod val="20000"/>
                  <a:lumOff val="80000"/>
                </a:schemeClr>
              </a:solidFill>
              <a:ln w="6350">
                <a:solidFill>
                  <a:schemeClr val="tx2"/>
                </a:solidFill>
              </a:ln>
              <a:effectLst/>
            </c:spPr>
            <c:extLst>
              <c:ext xmlns:c16="http://schemas.microsoft.com/office/drawing/2014/chart" uri="{C3380CC4-5D6E-409C-BE32-E72D297353CC}">
                <c16:uniqueId val="{00000009-4BC8-4934-B4FA-D10D614BC82D}"/>
              </c:ext>
            </c:extLst>
          </c:dPt>
          <c:dPt>
            <c:idx val="5"/>
            <c:bubble3D val="0"/>
            <c:spPr>
              <a:solidFill>
                <a:schemeClr val="bg2"/>
              </a:solidFill>
              <a:ln w="6350">
                <a:noFill/>
              </a:ln>
              <a:effectLst/>
            </c:spPr>
            <c:extLst>
              <c:ext xmlns:c16="http://schemas.microsoft.com/office/drawing/2014/chart" uri="{C3380CC4-5D6E-409C-BE32-E72D297353CC}">
                <c16:uniqueId val="{0000000B-4BC8-4934-B4FA-D10D614BC82D}"/>
              </c:ext>
            </c:extLst>
          </c:dPt>
          <c:dPt>
            <c:idx val="6"/>
            <c:bubble3D val="0"/>
            <c:spPr>
              <a:solidFill>
                <a:schemeClr val="bg2"/>
              </a:solidFill>
              <a:ln w="6350">
                <a:noFill/>
              </a:ln>
              <a:effectLst/>
            </c:spPr>
            <c:extLst>
              <c:ext xmlns:c16="http://schemas.microsoft.com/office/drawing/2014/chart" uri="{C3380CC4-5D6E-409C-BE32-E72D297353CC}">
                <c16:uniqueId val="{0000000D-4BC8-4934-B4FA-D10D614BC82D}"/>
              </c:ext>
            </c:extLst>
          </c:dPt>
          <c:dPt>
            <c:idx val="7"/>
            <c:bubble3D val="0"/>
            <c:spPr>
              <a:solidFill>
                <a:schemeClr val="bg2"/>
              </a:solidFill>
              <a:ln w="6350">
                <a:noFill/>
              </a:ln>
              <a:effectLst/>
            </c:spPr>
            <c:extLst>
              <c:ext xmlns:c16="http://schemas.microsoft.com/office/drawing/2014/chart" uri="{C3380CC4-5D6E-409C-BE32-E72D297353CC}">
                <c16:uniqueId val="{0000000F-4BC8-4934-B4FA-D10D614BC82D}"/>
              </c:ext>
            </c:extLst>
          </c:dPt>
          <c:dPt>
            <c:idx val="8"/>
            <c:bubble3D val="0"/>
            <c:spPr>
              <a:solidFill>
                <a:schemeClr val="bg2"/>
              </a:solidFill>
              <a:ln w="6350">
                <a:noFill/>
              </a:ln>
              <a:effectLst/>
            </c:spPr>
            <c:extLst>
              <c:ext xmlns:c16="http://schemas.microsoft.com/office/drawing/2014/chart" uri="{C3380CC4-5D6E-409C-BE32-E72D297353CC}">
                <c16:uniqueId val="{00000011-4BC8-4934-B4FA-D10D614BC82D}"/>
              </c:ext>
            </c:extLst>
          </c:dPt>
          <c:dPt>
            <c:idx val="9"/>
            <c:bubble3D val="0"/>
            <c:spPr>
              <a:solidFill>
                <a:schemeClr val="bg2"/>
              </a:solidFill>
              <a:ln w="6350">
                <a:noFill/>
              </a:ln>
              <a:effectLst/>
            </c:spPr>
            <c:extLst>
              <c:ext xmlns:c16="http://schemas.microsoft.com/office/drawing/2014/chart" uri="{C3380CC4-5D6E-409C-BE32-E72D297353CC}">
                <c16:uniqueId val="{00000013-4BC8-4934-B4FA-D10D614BC82D}"/>
              </c:ext>
            </c:extLst>
          </c:dPt>
          <c:dPt>
            <c:idx val="10"/>
            <c:bubble3D val="0"/>
            <c:spPr>
              <a:solidFill>
                <a:schemeClr val="bg2"/>
              </a:solidFill>
              <a:ln w="6350">
                <a:noFill/>
              </a:ln>
              <a:effectLst/>
            </c:spPr>
            <c:extLst>
              <c:ext xmlns:c16="http://schemas.microsoft.com/office/drawing/2014/chart" uri="{C3380CC4-5D6E-409C-BE32-E72D297353CC}">
                <c16:uniqueId val="{00000015-4BC8-4934-B4FA-D10D614BC82D}"/>
              </c:ext>
            </c:extLst>
          </c:dPt>
          <c:dPt>
            <c:idx val="11"/>
            <c:bubble3D val="0"/>
            <c:spPr>
              <a:solidFill>
                <a:schemeClr val="bg2"/>
              </a:solidFill>
              <a:ln w="6350">
                <a:noFill/>
              </a:ln>
              <a:effectLst/>
            </c:spPr>
            <c:extLst>
              <c:ext xmlns:c16="http://schemas.microsoft.com/office/drawing/2014/chart" uri="{C3380CC4-5D6E-409C-BE32-E72D297353CC}">
                <c16:uniqueId val="{00000017-4BC8-4934-B4FA-D10D614BC82D}"/>
              </c:ext>
            </c:extLst>
          </c:dPt>
          <c:dPt>
            <c:idx val="12"/>
            <c:bubble3D val="0"/>
            <c:spPr>
              <a:solidFill>
                <a:schemeClr val="bg2"/>
              </a:solidFill>
              <a:ln w="6350">
                <a:noFill/>
              </a:ln>
              <a:effectLst/>
            </c:spPr>
            <c:extLst>
              <c:ext xmlns:c16="http://schemas.microsoft.com/office/drawing/2014/chart" uri="{C3380CC4-5D6E-409C-BE32-E72D297353CC}">
                <c16:uniqueId val="{00000019-4BC8-4934-B4FA-D10D614BC82D}"/>
              </c:ext>
            </c:extLst>
          </c:dPt>
          <c:dPt>
            <c:idx val="13"/>
            <c:bubble3D val="0"/>
            <c:spPr>
              <a:solidFill>
                <a:schemeClr val="bg2"/>
              </a:solidFill>
              <a:ln w="6350">
                <a:noFill/>
              </a:ln>
              <a:effectLst/>
            </c:spPr>
            <c:extLst>
              <c:ext xmlns:c16="http://schemas.microsoft.com/office/drawing/2014/chart" uri="{C3380CC4-5D6E-409C-BE32-E72D297353CC}">
                <c16:uniqueId val="{0000001B-4BC8-4934-B4FA-D10D614BC82D}"/>
              </c:ext>
            </c:extLst>
          </c:dPt>
          <c:dPt>
            <c:idx val="14"/>
            <c:bubble3D val="0"/>
            <c:spPr>
              <a:solidFill>
                <a:schemeClr val="bg2"/>
              </a:solidFill>
              <a:ln w="6350">
                <a:noFill/>
              </a:ln>
              <a:effectLst/>
            </c:spPr>
            <c:extLst>
              <c:ext xmlns:c16="http://schemas.microsoft.com/office/drawing/2014/chart" uri="{C3380CC4-5D6E-409C-BE32-E72D297353CC}">
                <c16:uniqueId val="{0000001D-4BC8-4934-B4FA-D10D614BC82D}"/>
              </c:ext>
            </c:extLst>
          </c:dPt>
          <c:dPt>
            <c:idx val="15"/>
            <c:bubble3D val="0"/>
            <c:spPr>
              <a:solidFill>
                <a:schemeClr val="bg2"/>
              </a:solidFill>
              <a:ln w="6350">
                <a:noFill/>
              </a:ln>
              <a:effectLst/>
            </c:spPr>
            <c:extLst>
              <c:ext xmlns:c16="http://schemas.microsoft.com/office/drawing/2014/chart" uri="{C3380CC4-5D6E-409C-BE32-E72D297353CC}">
                <c16:uniqueId val="{0000001F-4BC8-4934-B4FA-D10D614BC82D}"/>
              </c:ext>
            </c:extLst>
          </c:dPt>
          <c:dLbls>
            <c:dLbl>
              <c:idx val="0"/>
              <c:layout>
                <c:manualLayout>
                  <c:x val="0.14092388540430581"/>
                  <c:y val="-6.9781742668248853E-2"/>
                </c:manualLayout>
              </c:layout>
              <c:tx>
                <c:rich>
                  <a:bodyPr rot="0" spcFirstLastPara="1" vertOverflow="ellipsis" vert="horz" wrap="square" anchor="ctr" anchorCtr="1"/>
                  <a:lstStyle/>
                  <a:p>
                    <a:pPr algn="l">
                      <a:defRPr sz="1100" b="0" i="0" u="none" strike="noStrike" kern="1200" baseline="0">
                        <a:solidFill>
                          <a:schemeClr val="tx1"/>
                        </a:solidFill>
                        <a:latin typeface="Arial" panose="020B0604020202020204" pitchFamily="34" charset="0"/>
                        <a:ea typeface="+mn-ea"/>
                        <a:cs typeface="Arial" panose="020B0604020202020204" pitchFamily="34" charset="0"/>
                      </a:defRPr>
                    </a:pPr>
                    <a:fld id="{0B161667-B802-42DE-B37E-FB65F47657F8}" type="CELLRANGE">
                      <a:rPr lang="en-US"/>
                      <a:pPr algn="l">
                        <a:defRPr/>
                      </a:pPr>
                      <a:t>[CELLRANGE]</a:t>
                    </a:fld>
                    <a:endParaRPr lang="en-GB"/>
                  </a:p>
                </c:rich>
              </c:tx>
              <c:spPr>
                <a:noFill/>
                <a:ln>
                  <a:noFill/>
                </a:ln>
                <a:effectLst/>
              </c:spPr>
              <c:txPr>
                <a:bodyPr rot="0" spcFirstLastPara="1" vertOverflow="ellipsis" vert="horz" wrap="square" anchor="ctr" anchorCtr="1"/>
                <a:lstStyle/>
                <a:p>
                  <a:pPr algn="l">
                    <a:defRPr sz="11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bestFit"/>
              <c:showLegendKey val="0"/>
              <c:showVal val="0"/>
              <c:showCatName val="0"/>
              <c:showSerName val="0"/>
              <c:showPercent val="0"/>
              <c:showBubbleSize val="0"/>
              <c:extLst>
                <c:ext xmlns:c15="http://schemas.microsoft.com/office/drawing/2012/chart" uri="{CE6537A1-D6FC-4f65-9D91-7224C49458BB}">
                  <c15:layout>
                    <c:manualLayout>
                      <c:w val="0.25503476954252963"/>
                      <c:h val="4.3564661255815679E-2"/>
                    </c:manualLayout>
                  </c15:layout>
                  <c15:dlblFieldTable/>
                  <c15:showDataLabelsRange val="1"/>
                </c:ext>
                <c:ext xmlns:c16="http://schemas.microsoft.com/office/drawing/2014/chart" uri="{C3380CC4-5D6E-409C-BE32-E72D297353CC}">
                  <c16:uniqueId val="{00000001-4BC8-4934-B4FA-D10D614BC82D}"/>
                </c:ext>
              </c:extLst>
            </c:dLbl>
            <c:dLbl>
              <c:idx val="1"/>
              <c:layout>
                <c:manualLayout>
                  <c:x val="8.1332146691529633E-2"/>
                  <c:y val="-1.7962225235915692E-2"/>
                </c:manualLayout>
              </c:layout>
              <c:tx>
                <c:rich>
                  <a:bodyPr rot="0" spcFirstLastPara="1" vertOverflow="ellipsis" vert="horz" wrap="square" anchor="ctr" anchorCtr="1"/>
                  <a:lstStyle/>
                  <a:p>
                    <a:pPr algn="l">
                      <a:defRPr sz="1100" b="0" i="0" u="none" strike="noStrike" kern="1200" baseline="0">
                        <a:solidFill>
                          <a:schemeClr val="tx1"/>
                        </a:solidFill>
                        <a:latin typeface="Arial" panose="020B0604020202020204" pitchFamily="34" charset="0"/>
                        <a:ea typeface="+mn-ea"/>
                        <a:cs typeface="Arial" panose="020B0604020202020204" pitchFamily="34" charset="0"/>
                      </a:defRPr>
                    </a:pPr>
                    <a:fld id="{517B7E09-4597-4570-AD0E-84B0F7DAFA7D}" type="CELLRANGE">
                      <a:rPr lang="en-US"/>
                      <a:pPr algn="l">
                        <a:defRPr/>
                      </a:pPr>
                      <a:t>[CELLRANGE]</a:t>
                    </a:fld>
                    <a:endParaRPr lang="en-GB"/>
                  </a:p>
                </c:rich>
              </c:tx>
              <c:spPr>
                <a:noFill/>
                <a:ln>
                  <a:noFill/>
                </a:ln>
                <a:effectLst/>
              </c:spPr>
              <c:txPr>
                <a:bodyPr rot="0" spcFirstLastPara="1" vertOverflow="ellipsis" vert="horz" wrap="square" anchor="ctr" anchorCtr="1"/>
                <a:lstStyle/>
                <a:p>
                  <a:pPr algn="l">
                    <a:defRPr sz="11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bestFit"/>
              <c:showLegendKey val="0"/>
              <c:showVal val="0"/>
              <c:showCatName val="0"/>
              <c:showSerName val="0"/>
              <c:showPercent val="0"/>
              <c:showBubbleSize val="0"/>
              <c:extLst>
                <c:ext xmlns:c15="http://schemas.microsoft.com/office/drawing/2012/chart" uri="{CE6537A1-D6FC-4f65-9D91-7224C49458BB}">
                  <c15:layout>
                    <c:manualLayout>
                      <c:w val="0.28770826314940179"/>
                      <c:h val="4.3564661255815679E-2"/>
                    </c:manualLayout>
                  </c15:layout>
                  <c15:dlblFieldTable/>
                  <c15:showDataLabelsRange val="1"/>
                </c:ext>
                <c:ext xmlns:c16="http://schemas.microsoft.com/office/drawing/2014/chart" uri="{C3380CC4-5D6E-409C-BE32-E72D297353CC}">
                  <c16:uniqueId val="{00000003-4BC8-4934-B4FA-D10D614BC82D}"/>
                </c:ext>
              </c:extLst>
            </c:dLbl>
            <c:dLbl>
              <c:idx val="2"/>
              <c:layout>
                <c:manualLayout>
                  <c:x val="1.6744834341037088E-2"/>
                  <c:y val="9.6312934395660285E-3"/>
                </c:manualLayout>
              </c:layout>
              <c:tx>
                <c:rich>
                  <a:bodyPr rot="0" spcFirstLastPara="1" vertOverflow="ellipsis" vert="horz" wrap="square" anchor="ctr" anchorCtr="1"/>
                  <a:lstStyle/>
                  <a:p>
                    <a:pPr algn="l">
                      <a:defRPr sz="1100" b="0" i="0" u="none" strike="noStrike" kern="1200" baseline="0">
                        <a:solidFill>
                          <a:schemeClr val="tx1"/>
                        </a:solidFill>
                        <a:latin typeface="Arial" panose="020B0604020202020204" pitchFamily="34" charset="0"/>
                        <a:ea typeface="+mn-ea"/>
                        <a:cs typeface="Arial" panose="020B0604020202020204" pitchFamily="34" charset="0"/>
                      </a:defRPr>
                    </a:pPr>
                    <a:fld id="{908BB948-C002-46EB-A68D-EC2F173D0221}" type="CELLRANGE">
                      <a:rPr lang="en-US"/>
                      <a:pPr algn="l">
                        <a:defRPr/>
                      </a:pPr>
                      <a:t>[CELLRANGE]</a:t>
                    </a:fld>
                    <a:endParaRPr lang="en-GB"/>
                  </a:p>
                </c:rich>
              </c:tx>
              <c:spPr>
                <a:noFill/>
                <a:ln>
                  <a:noFill/>
                </a:ln>
                <a:effectLst/>
              </c:spPr>
              <c:txPr>
                <a:bodyPr rot="0" spcFirstLastPara="1" vertOverflow="ellipsis" vert="horz" wrap="square" anchor="ctr" anchorCtr="1"/>
                <a:lstStyle/>
                <a:p>
                  <a:pPr algn="l">
                    <a:defRPr sz="11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bestFit"/>
              <c:showLegendKey val="0"/>
              <c:showVal val="0"/>
              <c:showCatName val="0"/>
              <c:showSerName val="0"/>
              <c:showPercent val="0"/>
              <c:showBubbleSize val="0"/>
              <c:extLst>
                <c:ext xmlns:c15="http://schemas.microsoft.com/office/drawing/2012/chart" uri="{CE6537A1-D6FC-4f65-9D91-7224C49458BB}">
                  <c15:layout>
                    <c:manualLayout>
                      <c:w val="0.31902036126650468"/>
                      <c:h val="5.3105046053003341E-2"/>
                    </c:manualLayout>
                  </c15:layout>
                  <c15:dlblFieldTable/>
                  <c15:showDataLabelsRange val="1"/>
                </c:ext>
                <c:ext xmlns:c16="http://schemas.microsoft.com/office/drawing/2014/chart" uri="{C3380CC4-5D6E-409C-BE32-E72D297353CC}">
                  <c16:uniqueId val="{00000005-4BC8-4934-B4FA-D10D614BC82D}"/>
                </c:ext>
              </c:extLst>
            </c:dLbl>
            <c:dLbl>
              <c:idx val="3"/>
              <c:layout>
                <c:manualLayout>
                  <c:x val="-0.15623552014465727"/>
                  <c:y val="8.7516810758885691E-2"/>
                </c:manualLayout>
              </c:layout>
              <c:tx>
                <c:rich>
                  <a:bodyPr/>
                  <a:lstStyle/>
                  <a:p>
                    <a:fld id="{11EB4FA6-0DF0-4903-A54E-6A829F806702}" type="CELLRANGE">
                      <a:rPr lang="en-US">
                        <a:solidFill>
                          <a:schemeClr val="tx1"/>
                        </a:solidFill>
                      </a:rPr>
                      <a:pPr/>
                      <a:t>[CELLRANGE]</a:t>
                    </a:fld>
                    <a:endParaRPr lang="en-GB"/>
                  </a:p>
                </c:rich>
              </c:tx>
              <c:dLblPos val="bestFit"/>
              <c:showLegendKey val="0"/>
              <c:showVal val="0"/>
              <c:showCatName val="0"/>
              <c:showSerName val="0"/>
              <c:showPercent val="0"/>
              <c:showBubbleSize val="0"/>
              <c:extLst>
                <c:ext xmlns:c15="http://schemas.microsoft.com/office/drawing/2012/chart" uri="{CE6537A1-D6FC-4f65-9D91-7224C49458BB}">
                  <c15:layout/>
                  <c15:dlblFieldTable/>
                  <c15:showDataLabelsRange val="1"/>
                </c:ext>
                <c:ext xmlns:c16="http://schemas.microsoft.com/office/drawing/2014/chart" uri="{C3380CC4-5D6E-409C-BE32-E72D297353CC}">
                  <c16:uniqueId val="{00000007-4BC8-4934-B4FA-D10D614BC82D}"/>
                </c:ext>
              </c:extLst>
            </c:dLbl>
            <c:dLbl>
              <c:idx val="4"/>
              <c:delete val="1"/>
              <c:extLst>
                <c:ext xmlns:c15="http://schemas.microsoft.com/office/drawing/2012/chart" uri="{CE6537A1-D6FC-4f65-9D91-7224C49458BB}"/>
                <c:ext xmlns:c16="http://schemas.microsoft.com/office/drawing/2014/chart" uri="{C3380CC4-5D6E-409C-BE32-E72D297353CC}">
                  <c16:uniqueId val="{00000009-4BC8-4934-B4FA-D10D614BC82D}"/>
                </c:ext>
              </c:extLst>
            </c:dLbl>
            <c:dLbl>
              <c:idx val="5"/>
              <c:delete val="1"/>
              <c:extLst>
                <c:ext xmlns:c15="http://schemas.microsoft.com/office/drawing/2012/chart" uri="{CE6537A1-D6FC-4f65-9D91-7224C49458BB}"/>
                <c:ext xmlns:c16="http://schemas.microsoft.com/office/drawing/2014/chart" uri="{C3380CC4-5D6E-409C-BE32-E72D297353CC}">
                  <c16:uniqueId val="{0000000B-4BC8-4934-B4FA-D10D614BC82D}"/>
                </c:ext>
              </c:extLst>
            </c:dLbl>
            <c:dLbl>
              <c:idx val="6"/>
              <c:delete val="1"/>
              <c:extLst>
                <c:ext xmlns:c15="http://schemas.microsoft.com/office/drawing/2012/chart" uri="{CE6537A1-D6FC-4f65-9D91-7224C49458BB}"/>
                <c:ext xmlns:c16="http://schemas.microsoft.com/office/drawing/2014/chart" uri="{C3380CC4-5D6E-409C-BE32-E72D297353CC}">
                  <c16:uniqueId val="{0000000D-4BC8-4934-B4FA-D10D614BC82D}"/>
                </c:ext>
              </c:extLst>
            </c:dLbl>
            <c:dLbl>
              <c:idx val="7"/>
              <c:delete val="1"/>
              <c:extLst>
                <c:ext xmlns:c15="http://schemas.microsoft.com/office/drawing/2012/chart" uri="{CE6537A1-D6FC-4f65-9D91-7224C49458BB}"/>
                <c:ext xmlns:c16="http://schemas.microsoft.com/office/drawing/2014/chart" uri="{C3380CC4-5D6E-409C-BE32-E72D297353CC}">
                  <c16:uniqueId val="{0000000F-4BC8-4934-B4FA-D10D614BC82D}"/>
                </c:ext>
              </c:extLst>
            </c:dLbl>
            <c:dLbl>
              <c:idx val="8"/>
              <c:delete val="1"/>
              <c:extLst>
                <c:ext xmlns:c15="http://schemas.microsoft.com/office/drawing/2012/chart" uri="{CE6537A1-D6FC-4f65-9D91-7224C49458BB}"/>
                <c:ext xmlns:c16="http://schemas.microsoft.com/office/drawing/2014/chart" uri="{C3380CC4-5D6E-409C-BE32-E72D297353CC}">
                  <c16:uniqueId val="{00000011-4BC8-4934-B4FA-D10D614BC82D}"/>
                </c:ext>
              </c:extLst>
            </c:dLbl>
            <c:dLbl>
              <c:idx val="9"/>
              <c:delete val="1"/>
              <c:extLst>
                <c:ext xmlns:c15="http://schemas.microsoft.com/office/drawing/2012/chart" uri="{CE6537A1-D6FC-4f65-9D91-7224C49458BB}"/>
                <c:ext xmlns:c16="http://schemas.microsoft.com/office/drawing/2014/chart" uri="{C3380CC4-5D6E-409C-BE32-E72D297353CC}">
                  <c16:uniqueId val="{00000013-4BC8-4934-B4FA-D10D614BC82D}"/>
                </c:ext>
              </c:extLst>
            </c:dLbl>
            <c:dLbl>
              <c:idx val="10"/>
              <c:delete val="1"/>
              <c:extLst>
                <c:ext xmlns:c15="http://schemas.microsoft.com/office/drawing/2012/chart" uri="{CE6537A1-D6FC-4f65-9D91-7224C49458BB}"/>
                <c:ext xmlns:c16="http://schemas.microsoft.com/office/drawing/2014/chart" uri="{C3380CC4-5D6E-409C-BE32-E72D297353CC}">
                  <c16:uniqueId val="{00000015-4BC8-4934-B4FA-D10D614BC82D}"/>
                </c:ext>
              </c:extLst>
            </c:dLbl>
            <c:dLbl>
              <c:idx val="11"/>
              <c:delete val="1"/>
              <c:extLst>
                <c:ext xmlns:c15="http://schemas.microsoft.com/office/drawing/2012/chart" uri="{CE6537A1-D6FC-4f65-9D91-7224C49458BB}"/>
                <c:ext xmlns:c16="http://schemas.microsoft.com/office/drawing/2014/chart" uri="{C3380CC4-5D6E-409C-BE32-E72D297353CC}">
                  <c16:uniqueId val="{00000017-4BC8-4934-B4FA-D10D614BC82D}"/>
                </c:ext>
              </c:extLst>
            </c:dLbl>
            <c:dLbl>
              <c:idx val="12"/>
              <c:delete val="1"/>
              <c:extLst>
                <c:ext xmlns:c15="http://schemas.microsoft.com/office/drawing/2012/chart" uri="{CE6537A1-D6FC-4f65-9D91-7224C49458BB}"/>
                <c:ext xmlns:c16="http://schemas.microsoft.com/office/drawing/2014/chart" uri="{C3380CC4-5D6E-409C-BE32-E72D297353CC}">
                  <c16:uniqueId val="{00000019-4BC8-4934-B4FA-D10D614BC82D}"/>
                </c:ext>
              </c:extLst>
            </c:dLbl>
            <c:dLbl>
              <c:idx val="13"/>
              <c:delete val="1"/>
              <c:extLst>
                <c:ext xmlns:c15="http://schemas.microsoft.com/office/drawing/2012/chart" uri="{CE6537A1-D6FC-4f65-9D91-7224C49458BB}"/>
                <c:ext xmlns:c16="http://schemas.microsoft.com/office/drawing/2014/chart" uri="{C3380CC4-5D6E-409C-BE32-E72D297353CC}">
                  <c16:uniqueId val="{0000001B-4BC8-4934-B4FA-D10D614BC82D}"/>
                </c:ext>
              </c:extLst>
            </c:dLbl>
            <c:dLbl>
              <c:idx val="14"/>
              <c:delete val="1"/>
              <c:extLst>
                <c:ext xmlns:c15="http://schemas.microsoft.com/office/drawing/2012/chart" uri="{CE6537A1-D6FC-4f65-9D91-7224C49458BB}"/>
                <c:ext xmlns:c16="http://schemas.microsoft.com/office/drawing/2014/chart" uri="{C3380CC4-5D6E-409C-BE32-E72D297353CC}">
                  <c16:uniqueId val="{0000001D-4BC8-4934-B4FA-D10D614BC82D}"/>
                </c:ext>
              </c:extLst>
            </c:dLbl>
            <c:dLbl>
              <c:idx val="15"/>
              <c:delete val="1"/>
              <c:extLst>
                <c:ext xmlns:c15="http://schemas.microsoft.com/office/drawing/2012/chart" uri="{CE6537A1-D6FC-4f65-9D91-7224C49458BB}"/>
                <c:ext xmlns:c16="http://schemas.microsoft.com/office/drawing/2014/chart" uri="{C3380CC4-5D6E-409C-BE32-E72D297353CC}">
                  <c16:uniqueId val="{0000001F-4BC8-4934-B4FA-D10D614BC82D}"/>
                </c:ext>
              </c:extLst>
            </c:dLbl>
            <c:spPr>
              <a:noFill/>
              <a:ln>
                <a:noFill/>
              </a:ln>
              <a:effectLst/>
            </c:spPr>
            <c:txPr>
              <a:bodyPr rot="0" spcFirstLastPara="1" vertOverflow="ellipsis" vert="horz" wrap="square" anchor="ctr" anchorCtr="1"/>
              <a:lstStyle/>
              <a:p>
                <a:pPr>
                  <a:defRPr sz="11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bestFit"/>
            <c:showLegendKey val="0"/>
            <c:showVal val="0"/>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howDataLabelsRange val="1"/>
              </c:ext>
            </c:extLst>
          </c:dLbls>
          <c:cat>
            <c:strRef>
              <c:f>Sheet1!$A$2:$A$17</c:f>
              <c:strCache>
                <c:ptCount val="16"/>
                <c:pt idx="0">
                  <c:v>4 mutations: n=2</c:v>
                </c:pt>
                <c:pt idx="1">
                  <c:v>3 mutations: n=1</c:v>
                </c:pt>
                <c:pt idx="2">
                  <c:v>2 mutations: n=4</c:v>
                </c:pt>
                <c:pt idx="3">
                  <c:v>1 mutation:
n=12</c:v>
                </c:pt>
                <c:pt idx="4">
                  <c:v>?</c:v>
                </c:pt>
                <c:pt idx="5">
                  <c:v>?</c:v>
                </c:pt>
                <c:pt idx="6">
                  <c:v>FGFR2: n = 3</c:v>
                </c:pt>
                <c:pt idx="7">
                  <c:v>FGFR1: n = 1</c:v>
                </c:pt>
                <c:pt idx="8">
                  <c:v>MYC: n = 1</c:v>
                </c:pt>
                <c:pt idx="9">
                  <c:v>ROS1: 
N = 2</c:v>
                </c:pt>
                <c:pt idx="10">
                  <c:v>KRAS: n = 2</c:v>
                </c:pt>
                <c:pt idx="11">
                  <c:v>PIK3CA: n = 3</c:v>
                </c:pt>
                <c:pt idx="12">
                  <c:v>PTEN: n = 1</c:v>
                </c:pt>
                <c:pt idx="13">
                  <c:v>BRAF: n = 1</c:v>
                </c:pt>
                <c:pt idx="14">
                  <c:v>TP53: n = 3</c:v>
                </c:pt>
                <c:pt idx="15">
                  <c:v>KEAP1: n = 3</c:v>
                </c:pt>
              </c:strCache>
            </c:strRef>
          </c:cat>
          <c:val>
            <c:numRef>
              <c:f>Sheet1!$B$2:$B$17</c:f>
              <c:numCache>
                <c:formatCode>General</c:formatCode>
                <c:ptCount val="16"/>
                <c:pt idx="0">
                  <c:v>3</c:v>
                </c:pt>
                <c:pt idx="1">
                  <c:v>1</c:v>
                </c:pt>
                <c:pt idx="2">
                  <c:v>6</c:v>
                </c:pt>
                <c:pt idx="3">
                  <c:v>18</c:v>
                </c:pt>
                <c:pt idx="4">
                  <c:v>7</c:v>
                </c:pt>
                <c:pt idx="5">
                  <c:v>0.5</c:v>
                </c:pt>
                <c:pt idx="6">
                  <c:v>9.5</c:v>
                </c:pt>
                <c:pt idx="7">
                  <c:v>3.2</c:v>
                </c:pt>
                <c:pt idx="8">
                  <c:v>3.2</c:v>
                </c:pt>
                <c:pt idx="9">
                  <c:v>6.5</c:v>
                </c:pt>
                <c:pt idx="10">
                  <c:v>6.5</c:v>
                </c:pt>
                <c:pt idx="11">
                  <c:v>9.5</c:v>
                </c:pt>
                <c:pt idx="12">
                  <c:v>3</c:v>
                </c:pt>
                <c:pt idx="13">
                  <c:v>3.5</c:v>
                </c:pt>
                <c:pt idx="14">
                  <c:v>9.6999999999999993</c:v>
                </c:pt>
                <c:pt idx="15">
                  <c:v>9.6999999999999993</c:v>
                </c:pt>
              </c:numCache>
            </c:numRef>
          </c:val>
          <c:extLst>
            <c:ext xmlns:c15="http://schemas.microsoft.com/office/drawing/2012/chart" uri="{02D57815-91ED-43cb-92C2-25804820EDAC}">
              <c15:datalabelsRange>
                <c15:f>Sheet1!$A$2:$A$17</c15:f>
                <c15:dlblRangeCache>
                  <c:ptCount val="16"/>
                  <c:pt idx="0">
                    <c:v>4 mutations: n=2</c:v>
                  </c:pt>
                  <c:pt idx="1">
                    <c:v>3 mutations: n=1</c:v>
                  </c:pt>
                  <c:pt idx="2">
                    <c:v>2 mutations: n=4</c:v>
                  </c:pt>
                  <c:pt idx="3">
                    <c:v>1 mutation:
n=12</c:v>
                  </c:pt>
                  <c:pt idx="4">
                    <c:v>?</c:v>
                  </c:pt>
                  <c:pt idx="5">
                    <c:v>?</c:v>
                  </c:pt>
                  <c:pt idx="6">
                    <c:v>FGFR2: n = 3</c:v>
                  </c:pt>
                  <c:pt idx="7">
                    <c:v>FGFR1: n = 1</c:v>
                  </c:pt>
                  <c:pt idx="8">
                    <c:v>MYC: n = 1</c:v>
                  </c:pt>
                  <c:pt idx="9">
                    <c:v>ROS1: 
N = 2</c:v>
                  </c:pt>
                  <c:pt idx="10">
                    <c:v>KRAS: n = 2</c:v>
                  </c:pt>
                  <c:pt idx="11">
                    <c:v>PIK3CA: n = 3</c:v>
                  </c:pt>
                  <c:pt idx="12">
                    <c:v>PTEN: n = 1</c:v>
                  </c:pt>
                  <c:pt idx="13">
                    <c:v>BRAF: n = 1</c:v>
                  </c:pt>
                  <c:pt idx="14">
                    <c:v>TP53: n = 3</c:v>
                  </c:pt>
                  <c:pt idx="15">
                    <c:v>KEAP1: n = 3</c:v>
                  </c:pt>
                </c15:dlblRangeCache>
              </c15:datalabelsRange>
            </c:ext>
            <c:ext xmlns:c16="http://schemas.microsoft.com/office/drawing/2014/chart" uri="{C3380CC4-5D6E-409C-BE32-E72D297353CC}">
              <c16:uniqueId val="{00000020-4BC8-4934-B4FA-D10D614BC82D}"/>
            </c:ext>
          </c:extLst>
        </c:ser>
        <c:dLbls>
          <c:dLblPos val="bestFit"/>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100" b="0">
          <a:solidFill>
            <a:schemeClr val="tx1"/>
          </a:solidFill>
          <a:latin typeface="Arial" panose="020B0604020202020204" pitchFamily="34" charset="0"/>
          <a:cs typeface="Arial" panose="020B0604020202020204" pitchFamily="34" charset="0"/>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Pt>
            <c:idx val="1"/>
            <c:invertIfNegative val="0"/>
            <c:bubble3D val="0"/>
            <c:spPr>
              <a:solidFill>
                <a:schemeClr val="accent2"/>
              </a:solidFill>
              <a:ln>
                <a:noFill/>
              </a:ln>
              <a:effectLst/>
            </c:spPr>
            <c:extLst>
              <c:ext xmlns:c16="http://schemas.microsoft.com/office/drawing/2014/chart" uri="{C3380CC4-5D6E-409C-BE32-E72D297353CC}">
                <c16:uniqueId val="{00000003-77E5-4F50-97F3-B2902C70B5E3}"/>
              </c:ext>
            </c:extLst>
          </c:dPt>
          <c:dLbls>
            <c:dLbl>
              <c:idx val="0"/>
              <c:layout/>
              <c:tx>
                <c:rich>
                  <a:bodyPr/>
                  <a:lstStyle/>
                  <a:p>
                    <a:fld id="{34D238F9-CA62-4389-81AA-ABE91D16E517}" type="VALUE">
                      <a:rPr lang="en-US" smtClean="0"/>
                      <a:pPr/>
                      <a:t>[VALUE]</a:t>
                    </a:fld>
                    <a:r>
                      <a:rPr lang="en-US"/>
                      <a:t>%</a:t>
                    </a:r>
                  </a:p>
                </c:rich>
              </c:tx>
              <c:dLblPos val="outEnd"/>
              <c:showLegendKey val="0"/>
              <c:showVal val="1"/>
              <c:showCatName val="0"/>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4-77E5-4F50-97F3-B2902C70B5E3}"/>
                </c:ext>
              </c:extLst>
            </c:dLbl>
            <c:dLbl>
              <c:idx val="1"/>
              <c:layout/>
              <c:tx>
                <c:rich>
                  <a:bodyPr/>
                  <a:lstStyle/>
                  <a:p>
                    <a:fld id="{1305AAA1-BFAD-4014-9FE8-79368CFD8D1B}" type="VALUE">
                      <a:rPr lang="en-US" smtClean="0"/>
                      <a:pPr/>
                      <a:t>[VALUE]</a:t>
                    </a:fld>
                    <a:r>
                      <a:rPr lang="en-US"/>
                      <a:t>%</a:t>
                    </a:r>
                  </a:p>
                </c:rich>
              </c:tx>
              <c:dLblPos val="outEnd"/>
              <c:showLegendKey val="0"/>
              <c:showVal val="1"/>
              <c:showCatName val="0"/>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3-77E5-4F50-97F3-B2902C70B5E3}"/>
                </c:ext>
              </c:extLst>
            </c:dLbl>
            <c:spPr>
              <a:noFill/>
              <a:ln>
                <a:noFill/>
              </a:ln>
              <a:effectLst/>
            </c:spPr>
            <c:txPr>
              <a:bodyPr rot="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NIVO + Chemo</c:v>
                </c:pt>
                <c:pt idx="1">
                  <c:v>Chemo</c:v>
                </c:pt>
              </c:strCache>
            </c:strRef>
          </c:cat>
          <c:val>
            <c:numRef>
              <c:f>Sheet1!$B$2:$B$3</c:f>
              <c:numCache>
                <c:formatCode>General</c:formatCode>
                <c:ptCount val="2"/>
                <c:pt idx="0">
                  <c:v>36.799999999999997</c:v>
                </c:pt>
                <c:pt idx="1">
                  <c:v>6.9</c:v>
                </c:pt>
              </c:numCache>
            </c:numRef>
          </c:val>
          <c:extLst>
            <c:ext xmlns:c16="http://schemas.microsoft.com/office/drawing/2014/chart" uri="{C3380CC4-5D6E-409C-BE32-E72D297353CC}">
              <c16:uniqueId val="{00000000-77E5-4F50-97F3-B2902C70B5E3}"/>
            </c:ext>
          </c:extLst>
        </c:ser>
        <c:dLbls>
          <c:showLegendKey val="0"/>
          <c:showVal val="0"/>
          <c:showCatName val="0"/>
          <c:showSerName val="0"/>
          <c:showPercent val="0"/>
          <c:showBubbleSize val="0"/>
        </c:dLbls>
        <c:gapWidth val="141"/>
        <c:axId val="660254064"/>
        <c:axId val="660238256"/>
      </c:barChart>
      <c:catAx>
        <c:axId val="660254064"/>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660238256"/>
        <c:crosses val="autoZero"/>
        <c:auto val="1"/>
        <c:lblAlgn val="ctr"/>
        <c:lblOffset val="100"/>
        <c:noMultiLvlLbl val="0"/>
      </c:catAx>
      <c:valAx>
        <c:axId val="660238256"/>
        <c:scaling>
          <c:orientation val="minMax"/>
          <c:max val="60"/>
        </c:scaling>
        <c:delete val="0"/>
        <c:axPos val="l"/>
        <c:title>
          <c:tx>
            <c:rich>
              <a:bodyPr rot="-5400000" spcFirstLastPara="1" vertOverflow="ellipsis" vert="horz" wrap="square" anchor="ctr" anchorCtr="1"/>
              <a:lstStyle/>
              <a:p>
                <a:pPr>
                  <a:defRPr sz="1000" b="0" i="0" u="none" strike="noStrike" kern="1200" baseline="0">
                    <a:solidFill>
                      <a:schemeClr val="tx1"/>
                    </a:solidFill>
                    <a:latin typeface="+mn-lt"/>
                    <a:ea typeface="+mn-ea"/>
                    <a:cs typeface="+mn-cs"/>
                  </a:defRPr>
                </a:pPr>
                <a:r>
                  <a:rPr lang="en-GB" sz="1000" dirty="0" err="1"/>
                  <a:t>pCR</a:t>
                </a:r>
                <a:r>
                  <a:rPr lang="en-GB" sz="1000" dirty="0"/>
                  <a:t> rate, %</a:t>
                </a:r>
              </a:p>
            </c:rich>
          </c:tx>
          <c:layout>
            <c:manualLayout>
              <c:xMode val="edge"/>
              <c:yMode val="edge"/>
              <c:x val="6.2500015378940789E-3"/>
              <c:y val="0.23218334549499822"/>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title>
        <c:numFmt formatCode="General" sourceLinked="1"/>
        <c:majorTickMark val="out"/>
        <c:minorTickMark val="none"/>
        <c:tickLblPos val="nextTo"/>
        <c:spPr>
          <a:noFill/>
          <a:ln w="12700">
            <a:solidFill>
              <a:schemeClr val="tx1"/>
            </a:solidFill>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660254064"/>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solidFill>
            <a:schemeClr val="tx1"/>
          </a:solidFill>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Pt>
            <c:idx val="1"/>
            <c:invertIfNegative val="0"/>
            <c:bubble3D val="0"/>
            <c:spPr>
              <a:solidFill>
                <a:schemeClr val="accent2"/>
              </a:solidFill>
              <a:ln>
                <a:noFill/>
              </a:ln>
              <a:effectLst/>
            </c:spPr>
            <c:extLst>
              <c:ext xmlns:c16="http://schemas.microsoft.com/office/drawing/2014/chart" uri="{C3380CC4-5D6E-409C-BE32-E72D297353CC}">
                <c16:uniqueId val="{00000003-77E5-4F50-97F3-B2902C70B5E3}"/>
              </c:ext>
            </c:extLst>
          </c:dPt>
          <c:dLbls>
            <c:dLbl>
              <c:idx val="0"/>
              <c:layout/>
              <c:tx>
                <c:rich>
                  <a:bodyPr/>
                  <a:lstStyle/>
                  <a:p>
                    <a:fld id="{34D238F9-CA62-4389-81AA-ABE91D16E517}" type="VALUE">
                      <a:rPr lang="en-US" smtClean="0"/>
                      <a:pPr/>
                      <a:t>[VALUE]</a:t>
                    </a:fld>
                    <a:r>
                      <a:rPr lang="en-US"/>
                      <a:t>%</a:t>
                    </a:r>
                  </a:p>
                </c:rich>
              </c:tx>
              <c:dLblPos val="outEnd"/>
              <c:showLegendKey val="0"/>
              <c:showVal val="1"/>
              <c:showCatName val="0"/>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4-77E5-4F50-97F3-B2902C70B5E3}"/>
                </c:ext>
              </c:extLst>
            </c:dLbl>
            <c:dLbl>
              <c:idx val="1"/>
              <c:layout/>
              <c:tx>
                <c:rich>
                  <a:bodyPr/>
                  <a:lstStyle/>
                  <a:p>
                    <a:fld id="{1305AAA1-BFAD-4014-9FE8-79368CFD8D1B}" type="VALUE">
                      <a:rPr lang="en-US" smtClean="0"/>
                      <a:pPr/>
                      <a:t>[VALUE]</a:t>
                    </a:fld>
                    <a:r>
                      <a:rPr lang="en-US"/>
                      <a:t>%</a:t>
                    </a:r>
                  </a:p>
                </c:rich>
              </c:tx>
              <c:dLblPos val="outEnd"/>
              <c:showLegendKey val="0"/>
              <c:showVal val="1"/>
              <c:showCatName val="0"/>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3-77E5-4F50-97F3-B2902C70B5E3}"/>
                </c:ext>
              </c:extLst>
            </c:dLbl>
            <c:spPr>
              <a:noFill/>
              <a:ln>
                <a:noFill/>
              </a:ln>
              <a:effectLst/>
            </c:spPr>
            <c:txPr>
              <a:bodyPr rot="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NIVO + Chemo</c:v>
                </c:pt>
                <c:pt idx="1">
                  <c:v>Chemo</c:v>
                </c:pt>
              </c:strCache>
            </c:strRef>
          </c:cat>
          <c:val>
            <c:numRef>
              <c:f>Sheet1!$B$2:$B$3</c:f>
              <c:numCache>
                <c:formatCode>General</c:formatCode>
                <c:ptCount val="2"/>
                <c:pt idx="0" formatCode="0.0">
                  <c:v>52.6</c:v>
                </c:pt>
                <c:pt idx="1">
                  <c:v>13.8</c:v>
                </c:pt>
              </c:numCache>
            </c:numRef>
          </c:val>
          <c:extLst>
            <c:ext xmlns:c16="http://schemas.microsoft.com/office/drawing/2014/chart" uri="{C3380CC4-5D6E-409C-BE32-E72D297353CC}">
              <c16:uniqueId val="{00000000-77E5-4F50-97F3-B2902C70B5E3}"/>
            </c:ext>
          </c:extLst>
        </c:ser>
        <c:dLbls>
          <c:showLegendKey val="0"/>
          <c:showVal val="0"/>
          <c:showCatName val="0"/>
          <c:showSerName val="0"/>
          <c:showPercent val="0"/>
          <c:showBubbleSize val="0"/>
        </c:dLbls>
        <c:gapWidth val="141"/>
        <c:axId val="660254064"/>
        <c:axId val="660238256"/>
      </c:barChart>
      <c:catAx>
        <c:axId val="660254064"/>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660238256"/>
        <c:crosses val="autoZero"/>
        <c:auto val="1"/>
        <c:lblAlgn val="ctr"/>
        <c:lblOffset val="100"/>
        <c:noMultiLvlLbl val="0"/>
      </c:catAx>
      <c:valAx>
        <c:axId val="660238256"/>
        <c:scaling>
          <c:orientation val="minMax"/>
          <c:max val="80"/>
        </c:scaling>
        <c:delete val="0"/>
        <c:axPos val="l"/>
        <c:title>
          <c:tx>
            <c:rich>
              <a:bodyPr rot="-5400000" spcFirstLastPara="1" vertOverflow="ellipsis" vert="horz" wrap="square" anchor="ctr" anchorCtr="1"/>
              <a:lstStyle/>
              <a:p>
                <a:pPr>
                  <a:defRPr sz="1000" b="0" i="0" u="none" strike="noStrike" kern="1200" baseline="0">
                    <a:solidFill>
                      <a:schemeClr val="tx1"/>
                    </a:solidFill>
                    <a:latin typeface="+mn-lt"/>
                    <a:ea typeface="+mn-ea"/>
                    <a:cs typeface="+mn-cs"/>
                  </a:defRPr>
                </a:pPr>
                <a:r>
                  <a:rPr lang="en-GB" sz="1000" dirty="0"/>
                  <a:t>MPR rate, %</a:t>
                </a:r>
              </a:p>
            </c:rich>
          </c:tx>
          <c:layout>
            <c:manualLayout>
              <c:xMode val="edge"/>
              <c:yMode val="edge"/>
              <c:x val="6.2500015378940789E-3"/>
              <c:y val="0.23218334549499822"/>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title>
        <c:numFmt formatCode="General" sourceLinked="0"/>
        <c:majorTickMark val="out"/>
        <c:minorTickMark val="none"/>
        <c:tickLblPos val="nextTo"/>
        <c:spPr>
          <a:noFill/>
          <a:ln w="12700">
            <a:solidFill>
              <a:schemeClr val="tx1"/>
            </a:solidFill>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660254064"/>
        <c:crosses val="autoZero"/>
        <c:crossBetween val="between"/>
        <c:majorUnit val="20"/>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solidFill>
            <a:schemeClr val="tx1"/>
          </a:solidFill>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921041542154015"/>
          <c:y val="7.9060509869547324E-2"/>
          <c:w val="0.75860806087979182"/>
          <c:h val="0.75051570429218772"/>
        </c:manualLayout>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Pt>
            <c:idx val="1"/>
            <c:invertIfNegative val="0"/>
            <c:bubble3D val="0"/>
            <c:spPr>
              <a:solidFill>
                <a:schemeClr val="accent2"/>
              </a:solidFill>
              <a:ln>
                <a:noFill/>
              </a:ln>
              <a:effectLst/>
            </c:spPr>
            <c:extLst>
              <c:ext xmlns:c16="http://schemas.microsoft.com/office/drawing/2014/chart" uri="{C3380CC4-5D6E-409C-BE32-E72D297353CC}">
                <c16:uniqueId val="{00000003-77E5-4F50-97F3-B2902C70B5E3}"/>
              </c:ext>
            </c:extLst>
          </c:dPt>
          <c:dLbls>
            <c:dLbl>
              <c:idx val="0"/>
              <c:layout/>
              <c:tx>
                <c:rich>
                  <a:bodyPr/>
                  <a:lstStyle/>
                  <a:p>
                    <a:fld id="{34D238F9-CA62-4389-81AA-ABE91D16E517}" type="VALUE">
                      <a:rPr lang="en-US" smtClean="0"/>
                      <a:pPr/>
                      <a:t>[VALUE]</a:t>
                    </a:fld>
                    <a:r>
                      <a:rPr lang="en-US"/>
                      <a:t>%</a:t>
                    </a:r>
                  </a:p>
                </c:rich>
              </c:tx>
              <c:dLblPos val="outEnd"/>
              <c:showLegendKey val="0"/>
              <c:showVal val="1"/>
              <c:showCatName val="0"/>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4-77E5-4F50-97F3-B2902C70B5E3}"/>
                </c:ext>
              </c:extLst>
            </c:dLbl>
            <c:dLbl>
              <c:idx val="1"/>
              <c:layout/>
              <c:tx>
                <c:rich>
                  <a:bodyPr/>
                  <a:lstStyle/>
                  <a:p>
                    <a:fld id="{1305AAA1-BFAD-4014-9FE8-79368CFD8D1B}" type="VALUE">
                      <a:rPr lang="en-US" smtClean="0"/>
                      <a:pPr/>
                      <a:t>[VALUE]</a:t>
                    </a:fld>
                    <a:r>
                      <a:rPr lang="en-US"/>
                      <a:t>%</a:t>
                    </a:r>
                  </a:p>
                </c:rich>
              </c:tx>
              <c:dLblPos val="outEnd"/>
              <c:showLegendKey val="0"/>
              <c:showVal val="1"/>
              <c:showCatName val="0"/>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3-77E5-4F50-97F3-B2902C70B5E3}"/>
                </c:ext>
              </c:extLst>
            </c:dLbl>
            <c:spPr>
              <a:noFill/>
              <a:ln>
                <a:noFill/>
              </a:ln>
              <a:effectLst/>
            </c:spPr>
            <c:txPr>
              <a:bodyPr rot="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NIVO + Chemo</c:v>
                </c:pt>
                <c:pt idx="1">
                  <c:v>Chemo</c:v>
                </c:pt>
              </c:strCache>
            </c:strRef>
          </c:cat>
          <c:val>
            <c:numRef>
              <c:f>Sheet1!$B$2:$B$3</c:f>
              <c:numCache>
                <c:formatCode>0.0</c:formatCode>
                <c:ptCount val="2"/>
                <c:pt idx="0">
                  <c:v>75.400000000000006</c:v>
                </c:pt>
                <c:pt idx="1">
                  <c:v>48.2</c:v>
                </c:pt>
              </c:numCache>
            </c:numRef>
          </c:val>
          <c:extLst>
            <c:ext xmlns:c16="http://schemas.microsoft.com/office/drawing/2014/chart" uri="{C3380CC4-5D6E-409C-BE32-E72D297353CC}">
              <c16:uniqueId val="{00000000-77E5-4F50-97F3-B2902C70B5E3}"/>
            </c:ext>
          </c:extLst>
        </c:ser>
        <c:dLbls>
          <c:showLegendKey val="0"/>
          <c:showVal val="0"/>
          <c:showCatName val="0"/>
          <c:showSerName val="0"/>
          <c:showPercent val="0"/>
          <c:showBubbleSize val="0"/>
        </c:dLbls>
        <c:gapWidth val="141"/>
        <c:axId val="660254064"/>
        <c:axId val="660238256"/>
      </c:barChart>
      <c:catAx>
        <c:axId val="660254064"/>
        <c:scaling>
          <c:orientation val="minMax"/>
        </c:scaling>
        <c:delete val="0"/>
        <c:axPos val="b"/>
        <c:numFmt formatCode="General" sourceLinked="1"/>
        <c:majorTickMark val="out"/>
        <c:minorTickMark val="none"/>
        <c:tickLblPos val="nextTo"/>
        <c:spPr>
          <a:noFill/>
          <a:ln w="12700"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660238256"/>
        <c:crosses val="autoZero"/>
        <c:auto val="1"/>
        <c:lblAlgn val="ctr"/>
        <c:lblOffset val="100"/>
        <c:noMultiLvlLbl val="0"/>
      </c:catAx>
      <c:valAx>
        <c:axId val="660238256"/>
        <c:scaling>
          <c:orientation val="minMax"/>
          <c:max val="100"/>
        </c:scaling>
        <c:delete val="0"/>
        <c:axPos val="l"/>
        <c:title>
          <c:tx>
            <c:rich>
              <a:bodyPr rot="-5400000" spcFirstLastPara="1" vertOverflow="ellipsis" vert="horz" wrap="square" anchor="ctr" anchorCtr="1"/>
              <a:lstStyle/>
              <a:p>
                <a:pPr>
                  <a:defRPr sz="1000" b="0" i="0" u="none" strike="noStrike" kern="1200" baseline="0">
                    <a:solidFill>
                      <a:schemeClr val="tx1"/>
                    </a:solidFill>
                    <a:latin typeface="+mn-lt"/>
                    <a:ea typeface="+mn-ea"/>
                    <a:cs typeface="+mn-cs"/>
                  </a:defRPr>
                </a:pPr>
                <a:r>
                  <a:rPr lang="en-GB" sz="1000" dirty="0"/>
                  <a:t>ORR</a:t>
                </a:r>
                <a:r>
                  <a:rPr lang="en-GB" sz="1000" baseline="0" dirty="0"/>
                  <a:t>, </a:t>
                </a:r>
                <a:r>
                  <a:rPr lang="en-GB" sz="1000" dirty="0"/>
                  <a:t>%</a:t>
                </a:r>
              </a:p>
            </c:rich>
          </c:tx>
          <c:layout>
            <c:manualLayout>
              <c:xMode val="edge"/>
              <c:yMode val="edge"/>
              <c:x val="6.2500015378940789E-3"/>
              <c:y val="0.23218334549499822"/>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title>
        <c:numFmt formatCode="0" sourceLinked="0"/>
        <c:majorTickMark val="out"/>
        <c:minorTickMark val="none"/>
        <c:tickLblPos val="nextTo"/>
        <c:spPr>
          <a:noFill/>
          <a:ln w="12700">
            <a:solidFill>
              <a:schemeClr val="tx1"/>
            </a:solidFill>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660254064"/>
        <c:crosses val="autoZero"/>
        <c:crossBetween val="between"/>
        <c:majorUnit val="20"/>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solidFill>
            <a:schemeClr val="tx1"/>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62" name="Shape 662"/>
          <p:cNvSpPr>
            <a:spLocks noGrp="1" noRot="1" noChangeAspect="1"/>
          </p:cNvSpPr>
          <p:nvPr>
            <p:ph type="sldImg"/>
          </p:nvPr>
        </p:nvSpPr>
        <p:spPr>
          <a:xfrm>
            <a:off x="1143000" y="685800"/>
            <a:ext cx="4572000" cy="3429000"/>
          </a:xfrm>
          <a:prstGeom prst="rect">
            <a:avLst/>
          </a:prstGeom>
        </p:spPr>
        <p:txBody>
          <a:bodyPr/>
          <a:lstStyle/>
          <a:p>
            <a:endParaRPr/>
          </a:p>
        </p:txBody>
      </p:sp>
      <p:sp>
        <p:nvSpPr>
          <p:cNvPr id="663" name="Shape 663"/>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517411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825950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5256709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3257940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a:lstStyle>
            <a:lvl1pPr>
              <a:defRPr sz="4400"/>
            </a:lvl1pPr>
          </a:lstStyle>
          <a:p>
            <a:pPr lvl="0"/>
            <a:r>
              <a:rPr lang="en-GB" noProof="0" dirty="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a:lstStyle>
            <a:lvl1pPr marL="0" indent="0">
              <a:buFontTx/>
              <a:buNone/>
              <a:defRPr sz="2800"/>
            </a:lvl1pPr>
          </a:lstStyle>
          <a:p>
            <a:pPr lvl="0"/>
            <a:r>
              <a:rPr lang="en-GB" noProof="0" dirty="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smtClean="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smtClean="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10423248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a:spcBef>
                <a:spcPct val="20000"/>
              </a:spcBef>
              <a:buFont typeface="Arial"/>
              <a:buNone/>
              <a:defRPr/>
            </a:pPr>
            <a:r>
              <a:rPr lang="en-US" sz="1000" b="1" dirty="0"/>
              <a:t>Supported by Eli Lilly and Company.</a:t>
            </a:r>
          </a:p>
          <a:p>
            <a:pPr algn="r">
              <a:spcBef>
                <a:spcPct val="20000"/>
              </a:spcBef>
              <a:buFont typeface="Arial"/>
              <a:buNone/>
              <a:defRPr/>
            </a:pPr>
            <a:r>
              <a:rPr lang="en-US" sz="1000" dirty="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smtClean="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smtClean="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4845112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304800" y="1246909"/>
            <a:ext cx="11582400" cy="5055650"/>
          </a:xfrm>
        </p:spPr>
        <p:txBody>
          <a:bodyPr/>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anchor="b"/>
          <a:lstStyle>
            <a:lvl1pPr marL="0" indent="0">
              <a:buNone/>
              <a:defRPr sz="1200"/>
            </a:lvl1pPr>
          </a:lstStyle>
          <a:p>
            <a:r>
              <a:rPr lang="en-GB" sz="1200" dirty="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anchor="b"/>
          <a:lstStyle>
            <a:lvl1pPr marL="0" indent="0" algn="r">
              <a:buNone/>
              <a:defRPr sz="1200" baseline="0"/>
            </a:lvl1pPr>
          </a:lstStyle>
          <a:p>
            <a:r>
              <a:rPr lang="en-GB" sz="1200" dirty="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26670309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129893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3306587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6197600" y="1447800"/>
            <a:ext cx="5689600" cy="5181600"/>
          </a:xfrm>
        </p:spPr>
        <p:txBody>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68393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9"/>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70"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9"/>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228605"/>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33198227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8945007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30491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a:spcBef>
                <a:spcPct val="20000"/>
              </a:spcBef>
              <a:buFont typeface="Arial"/>
              <a:buNone/>
              <a:defRPr/>
            </a:pPr>
            <a:r>
              <a:rPr lang="en-US" sz="1000" b="1" dirty="0"/>
              <a:t>Supported by Eli Lilly and Company.</a:t>
            </a:r>
          </a:p>
          <a:p>
            <a:pPr algn="r">
              <a:spcBef>
                <a:spcPct val="20000"/>
              </a:spcBef>
              <a:buFont typeface="Arial"/>
              <a:buNone/>
              <a:defRPr/>
            </a:pPr>
            <a:r>
              <a:rPr lang="en-US" sz="1000" dirty="0"/>
              <a:t> Eli Lilly and Company has not influenced the content of this publication</a:t>
            </a:r>
          </a:p>
        </p:txBody>
      </p:sp>
    </p:spTree>
    <p:extLst>
      <p:ext uri="{BB962C8B-B14F-4D97-AF65-F5344CB8AC3E}">
        <p14:creationId xmlns:p14="http://schemas.microsoft.com/office/powerpoint/2010/main" val="29944319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9"/>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70"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9"/>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131715"/>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68664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kumimoji="0" lang="en-US" sz="1000" b="1" i="0" u="none" strike="noStrike" kern="1200" cap="none" spc="0" normalizeH="0" baseline="0" noProof="0" dirty="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kumimoji="0" lang="en-US" sz="1000" b="0" i="0" u="none" strike="noStrike" kern="1200" cap="none" spc="0" normalizeH="0" baseline="0" noProof="0" dirty="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14490130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04800" y="2174875"/>
            <a:ext cx="5691717"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6193368" y="1413932"/>
            <a:ext cx="5693833" cy="639762"/>
          </a:xfr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693833" cy="4454525"/>
          </a:xfrm>
        </p:spPr>
        <p:txBody>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1"/>
          <p:cNvSpPr>
            <a:spLocks noGrp="1"/>
          </p:cNvSpPr>
          <p:nvPr>
            <p:ph type="title"/>
          </p:nvPr>
        </p:nvSpPr>
        <p:spPr>
          <a:xfrm>
            <a:off x="304800" y="137766"/>
            <a:ext cx="11582400" cy="939801"/>
          </a:xfrm>
        </p:spPr>
        <p:txBody>
          <a:bodyPr/>
          <a:lstStyle/>
          <a:p>
            <a:r>
              <a:rPr lang="en-US" dirty="0"/>
              <a:t>Click to edit Master title style</a:t>
            </a:r>
            <a:endParaRPr lang="en-GB" dirty="0"/>
          </a:p>
        </p:txBody>
      </p:sp>
    </p:spTree>
    <p:extLst>
      <p:ext uri="{BB962C8B-B14F-4D97-AF65-F5344CB8AC3E}">
        <p14:creationId xmlns:p14="http://schemas.microsoft.com/office/powerpoint/2010/main" val="22365925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19" name="Title Text"/>
          <p:cNvSpPr txBox="1">
            <a:spLocks noGrp="1"/>
          </p:cNvSpPr>
          <p:nvPr>
            <p:ph type="title"/>
          </p:nvPr>
        </p:nvSpPr>
        <p:spPr>
          <a:xfrm>
            <a:off x="304800" y="2573864"/>
            <a:ext cx="11582400" cy="1798642"/>
          </a:xfrm>
          <a:prstGeom prst="rect">
            <a:avLst/>
          </a:prstGeom>
        </p:spPr>
        <p:txBody>
          <a:bodyPr lIns="0" tIns="0" rIns="0" bIns="0" anchor="b"/>
          <a:lstStyle>
            <a:lvl1pPr>
              <a:lnSpc>
                <a:spcPct val="90000"/>
              </a:lnSpc>
              <a:defRPr sz="4400">
                <a:solidFill>
                  <a:srgbClr val="002850"/>
                </a:solidFill>
              </a:defRPr>
            </a:lvl1pPr>
          </a:lstStyle>
          <a:p>
            <a:r>
              <a:t>Title Text</a:t>
            </a:r>
          </a:p>
        </p:txBody>
      </p:sp>
      <p:sp>
        <p:nvSpPr>
          <p:cNvPr id="20" name="Body Level One…"/>
          <p:cNvSpPr txBox="1">
            <a:spLocks noGrp="1"/>
          </p:cNvSpPr>
          <p:nvPr>
            <p:ph type="body" sz="quarter" idx="1"/>
          </p:nvPr>
        </p:nvSpPr>
        <p:spPr>
          <a:xfrm>
            <a:off x="304800" y="4486807"/>
            <a:ext cx="11582400" cy="1416052"/>
          </a:xfrm>
          <a:prstGeom prst="rect">
            <a:avLst/>
          </a:prstGeom>
        </p:spPr>
        <p:txBody>
          <a:bodyPr lIns="0" tIns="0" rIns="0" bIns="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grpSp>
        <p:nvGrpSpPr>
          <p:cNvPr id="23" name="Group 4"/>
          <p:cNvGrpSpPr/>
          <p:nvPr/>
        </p:nvGrpSpPr>
        <p:grpSpPr>
          <a:xfrm>
            <a:off x="304799" y="4411133"/>
            <a:ext cx="4450406" cy="12701"/>
            <a:chOff x="0" y="0"/>
            <a:chExt cx="4450405" cy="12700"/>
          </a:xfrm>
        </p:grpSpPr>
        <p:sp>
          <p:nvSpPr>
            <p:cNvPr id="21" name="Straight Connector 5"/>
            <p:cNvSpPr/>
            <p:nvPr/>
          </p:nvSpPr>
          <p:spPr>
            <a:xfrm flipH="1" flipV="1">
              <a:off x="-1" y="0"/>
              <a:ext cx="3772028" cy="12701"/>
            </a:xfrm>
            <a:prstGeom prst="line">
              <a:avLst/>
            </a:prstGeom>
            <a:noFill/>
            <a:ln w="44450" cap="rnd">
              <a:solidFill>
                <a:srgbClr val="E83E1D"/>
              </a:solidFill>
              <a:prstDash val="solid"/>
              <a:round/>
            </a:ln>
            <a:effectLst/>
          </p:spPr>
          <p:txBody>
            <a:bodyPr wrap="square" lIns="45718" tIns="45718" rIns="45718" bIns="45718" numCol="1" anchor="t">
              <a:noAutofit/>
            </a:bodyPr>
            <a:lstStyle/>
            <a:p>
              <a:pPr>
                <a:defRPr>
                  <a:solidFill>
                    <a:srgbClr val="969696"/>
                  </a:solidFill>
                </a:defRPr>
              </a:pPr>
              <a:endParaRPr/>
            </a:p>
          </p:txBody>
        </p:sp>
        <p:sp>
          <p:nvSpPr>
            <p:cNvPr id="22" name="Straight Connector 6"/>
            <p:cNvSpPr/>
            <p:nvPr/>
          </p:nvSpPr>
          <p:spPr>
            <a:xfrm flipH="1" flipV="1">
              <a:off x="678379" y="0"/>
              <a:ext cx="3772027" cy="12701"/>
            </a:xfrm>
            <a:prstGeom prst="line">
              <a:avLst/>
            </a:prstGeom>
            <a:noFill/>
            <a:ln w="44450" cap="rnd">
              <a:solidFill>
                <a:schemeClr val="accent1"/>
              </a:solidFill>
              <a:prstDash val="solid"/>
              <a:round/>
            </a:ln>
            <a:effectLst/>
          </p:spPr>
          <p:txBody>
            <a:bodyPr wrap="square" lIns="45718" tIns="45718" rIns="45718" bIns="45718" numCol="1" anchor="t">
              <a:noAutofit/>
            </a:bodyPr>
            <a:lstStyle/>
            <a:p>
              <a:pPr>
                <a:defRPr>
                  <a:solidFill>
                    <a:srgbClr val="969696"/>
                  </a:solidFill>
                </a:defRPr>
              </a:pPr>
              <a:endParaRPr/>
            </a:p>
          </p:txBody>
        </p:sp>
      </p:grpSp>
      <p:grpSp>
        <p:nvGrpSpPr>
          <p:cNvPr id="26" name="Group 7"/>
          <p:cNvGrpSpPr/>
          <p:nvPr/>
        </p:nvGrpSpPr>
        <p:grpSpPr>
          <a:xfrm>
            <a:off x="-2" y="6791323"/>
            <a:ext cx="12192002" cy="66679"/>
            <a:chOff x="0" y="0"/>
            <a:chExt cx="12192001" cy="66677"/>
          </a:xfrm>
        </p:grpSpPr>
        <p:sp>
          <p:nvSpPr>
            <p:cNvPr id="24" name="Rectangle 8"/>
            <p:cNvSpPr/>
            <p:nvPr/>
          </p:nvSpPr>
          <p:spPr>
            <a:xfrm rot="10800000" flipH="1">
              <a:off x="3606800" y="-1"/>
              <a:ext cx="8585201"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25" name="Rectangle 9"/>
            <p:cNvSpPr/>
            <p:nvPr/>
          </p:nvSpPr>
          <p:spPr>
            <a:xfrm rot="10800000" flipH="1">
              <a:off x="-1" y="-1"/>
              <a:ext cx="10220326"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27" name="Slide Number"/>
          <p:cNvSpPr txBox="1">
            <a:spLocks noGrp="1"/>
          </p:cNvSpPr>
          <p:nvPr>
            <p:ph type="sldNum" sz="quarter" idx="2"/>
          </p:nvPr>
        </p:nvSpPr>
        <p:spPr>
          <a:xfrm>
            <a:off x="8463946" y="6224224"/>
            <a:ext cx="273654" cy="264253"/>
          </a:xfrm>
          <a:prstGeom prst="rect">
            <a:avLst/>
          </a:prstGeom>
        </p:spPr>
        <p:txBody>
          <a:bodyPr lIns="45718" tIns="45718" rIns="45718" bIns="45718"/>
          <a:lstStyle>
            <a:lvl1pPr algn="r">
              <a:defRPr sz="1200">
                <a:solidFill>
                  <a:srgbClr val="969696"/>
                </a:solidFill>
              </a:defRPr>
            </a:lvl1pPr>
          </a:lstStyle>
          <a:p>
            <a:fld id="{86CB4B4D-7CA3-9044-876B-883B54F8677D}" type="slidenum">
              <a:t>‹#›</a:t>
            </a:fld>
            <a:endParaRPr/>
          </a:p>
        </p:txBody>
      </p:sp>
    </p:spTree>
    <p:extLst>
      <p:ext uri="{BB962C8B-B14F-4D97-AF65-F5344CB8AC3E}">
        <p14:creationId xmlns:p14="http://schemas.microsoft.com/office/powerpoint/2010/main" val="1105194574"/>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3_Title Slide">
    <p:spTree>
      <p:nvGrpSpPr>
        <p:cNvPr id="1" name=""/>
        <p:cNvGrpSpPr/>
        <p:nvPr/>
      </p:nvGrpSpPr>
      <p:grpSpPr>
        <a:xfrm>
          <a:off x="0" y="0"/>
          <a:ext cx="0" cy="0"/>
          <a:chOff x="0" y="0"/>
          <a:chExt cx="0" cy="0"/>
        </a:xfrm>
      </p:grpSpPr>
      <p:pic>
        <p:nvPicPr>
          <p:cNvPr id="34" name="Picture 6" descr="Picture 6"/>
          <p:cNvPicPr>
            <a:picLocks noChangeAspect="1"/>
          </p:cNvPicPr>
          <p:nvPr/>
        </p:nvPicPr>
        <p:blipFill>
          <a:blip r:embed="rId2">
            <a:extLst/>
          </a:blip>
          <a:stretch>
            <a:fillRect/>
          </a:stretch>
        </p:blipFill>
        <p:spPr>
          <a:xfrm>
            <a:off x="11226103" y="6330312"/>
            <a:ext cx="635926" cy="345154"/>
          </a:xfrm>
          <a:prstGeom prst="rect">
            <a:avLst/>
          </a:prstGeom>
          <a:ln w="12700">
            <a:miter lim="400000"/>
          </a:ln>
        </p:spPr>
      </p:pic>
      <p:sp>
        <p:nvSpPr>
          <p:cNvPr id="35" name="Subtitle 2"/>
          <p:cNvSpPr txBox="1"/>
          <p:nvPr/>
        </p:nvSpPr>
        <p:spPr>
          <a:xfrm>
            <a:off x="1717503" y="6099205"/>
            <a:ext cx="9360059" cy="53236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969696"/>
                </a:solidFill>
                <a:latin typeface="Arial"/>
                <a:ea typeface="Arial"/>
                <a:cs typeface="Arial"/>
                <a:sym typeface="Arial"/>
              </a:defRPr>
            </a:pPr>
            <a:r>
              <a:t>Supported by Eli Lilly and Company.</a:t>
            </a:r>
          </a:p>
          <a:p>
            <a:pPr algn="r">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38" name="Group 3"/>
          <p:cNvGrpSpPr/>
          <p:nvPr/>
        </p:nvGrpSpPr>
        <p:grpSpPr>
          <a:xfrm>
            <a:off x="-2" y="6791323"/>
            <a:ext cx="12192002" cy="66679"/>
            <a:chOff x="0" y="0"/>
            <a:chExt cx="12192001" cy="66677"/>
          </a:xfrm>
        </p:grpSpPr>
        <p:sp>
          <p:nvSpPr>
            <p:cNvPr id="36" name="Rectangle 4"/>
            <p:cNvSpPr/>
            <p:nvPr/>
          </p:nvSpPr>
          <p:spPr>
            <a:xfrm rot="10800000" flipH="1">
              <a:off x="3606800" y="-1"/>
              <a:ext cx="8585201"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37" name="Rectangle 5"/>
            <p:cNvSpPr/>
            <p:nvPr/>
          </p:nvSpPr>
          <p:spPr>
            <a:xfrm rot="10800000" flipH="1">
              <a:off x="-1" y="-1"/>
              <a:ext cx="10220326"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39" name="Slide Number"/>
          <p:cNvSpPr txBox="1">
            <a:spLocks noGrp="1"/>
          </p:cNvSpPr>
          <p:nvPr>
            <p:ph type="sldNum" sz="quarter" idx="2"/>
          </p:nvPr>
        </p:nvSpPr>
        <p:spPr>
          <a:xfrm>
            <a:off x="8463946" y="6224224"/>
            <a:ext cx="273654" cy="264253"/>
          </a:xfrm>
          <a:prstGeom prst="rect">
            <a:avLst/>
          </a:prstGeom>
        </p:spPr>
        <p:txBody>
          <a:bodyPr lIns="45718" tIns="45718" rIns="45718" bIns="45718"/>
          <a:lstStyle>
            <a:lvl1pPr algn="r">
              <a:defRPr sz="1200">
                <a:solidFill>
                  <a:srgbClr val="969696"/>
                </a:solidFill>
              </a:defRPr>
            </a:lvl1pPr>
          </a:lstStyle>
          <a:p>
            <a:fld id="{86CB4B4D-7CA3-9044-876B-883B54F8677D}" type="slidenum">
              <a:t>‹#›</a:t>
            </a:fld>
            <a:endParaRPr/>
          </a:p>
        </p:txBody>
      </p:sp>
    </p:spTree>
    <p:extLst>
      <p:ext uri="{BB962C8B-B14F-4D97-AF65-F5344CB8AC3E}">
        <p14:creationId xmlns:p14="http://schemas.microsoft.com/office/powerpoint/2010/main" val="3893678731"/>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1_Title and Content">
    <p:spTree>
      <p:nvGrpSpPr>
        <p:cNvPr id="1" name=""/>
        <p:cNvGrpSpPr/>
        <p:nvPr/>
      </p:nvGrpSpPr>
      <p:grpSpPr>
        <a:xfrm>
          <a:off x="0" y="0"/>
          <a:ext cx="0" cy="0"/>
          <a:chOff x="0" y="0"/>
          <a:chExt cx="0" cy="0"/>
        </a:xfrm>
      </p:grpSpPr>
      <p:grpSp>
        <p:nvGrpSpPr>
          <p:cNvPr id="48" name="Group 4"/>
          <p:cNvGrpSpPr/>
          <p:nvPr/>
        </p:nvGrpSpPr>
        <p:grpSpPr>
          <a:xfrm>
            <a:off x="-2" y="6791323"/>
            <a:ext cx="12192002" cy="66679"/>
            <a:chOff x="0" y="0"/>
            <a:chExt cx="12192001" cy="66677"/>
          </a:xfrm>
        </p:grpSpPr>
        <p:sp>
          <p:nvSpPr>
            <p:cNvPr id="46" name="Rectangle 5"/>
            <p:cNvSpPr/>
            <p:nvPr/>
          </p:nvSpPr>
          <p:spPr>
            <a:xfrm rot="10800000" flipH="1">
              <a:off x="3606800" y="-1"/>
              <a:ext cx="8585201"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7" name="Rectangle 6"/>
            <p:cNvSpPr/>
            <p:nvPr/>
          </p:nvSpPr>
          <p:spPr>
            <a:xfrm rot="10800000" flipH="1">
              <a:off x="-1" y="-1"/>
              <a:ext cx="10220326"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51" name="Group 10"/>
          <p:cNvGrpSpPr/>
          <p:nvPr/>
        </p:nvGrpSpPr>
        <p:grpSpPr>
          <a:xfrm>
            <a:off x="-4" y="1072651"/>
            <a:ext cx="9288385" cy="53110"/>
            <a:chOff x="-1" y="0"/>
            <a:chExt cx="9288383" cy="53108"/>
          </a:xfrm>
        </p:grpSpPr>
        <p:sp>
          <p:nvSpPr>
            <p:cNvPr id="49" name="Rectangle 11"/>
            <p:cNvSpPr/>
            <p:nvPr/>
          </p:nvSpPr>
          <p:spPr>
            <a:xfrm rot="10800000" flipH="1">
              <a:off x="2747812" y="0"/>
              <a:ext cx="6540571" cy="53109"/>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50" name="Rectangle 12"/>
            <p:cNvSpPr/>
            <p:nvPr/>
          </p:nvSpPr>
          <p:spPr>
            <a:xfrm rot="10800000" flipH="1">
              <a:off x="-2" y="0"/>
              <a:ext cx="7786279" cy="53109"/>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52"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53" name="Body Level One…"/>
          <p:cNvSpPr txBox="1">
            <a:spLocks noGrp="1"/>
          </p:cNvSpPr>
          <p:nvPr>
            <p:ph type="body" idx="1"/>
          </p:nvPr>
        </p:nvSpPr>
        <p:spPr>
          <a:xfrm>
            <a:off x="304800" y="1246907"/>
            <a:ext cx="11582400" cy="5055653"/>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54" name="Text Placeholder 4"/>
          <p:cNvSpPr>
            <a:spLocks noGrp="1"/>
          </p:cNvSpPr>
          <p:nvPr>
            <p:ph type="body" sz="quarter" idx="21" hasCustomPrompt="1"/>
          </p:nvPr>
        </p:nvSpPr>
        <p:spPr>
          <a:xfrm>
            <a:off x="304800" y="6233974"/>
            <a:ext cx="5507567" cy="487365"/>
          </a:xfrm>
          <a:prstGeom prst="rect">
            <a:avLst/>
          </a:prstGeom>
        </p:spPr>
        <p:txBody>
          <a:bodyPr lIns="0" tIns="0" rIns="0" bIns="0" anchor="b"/>
          <a:lstStyle>
            <a:lvl1pPr marL="0" indent="0">
              <a:lnSpc>
                <a:spcPct val="100000"/>
              </a:lnSpc>
              <a:spcBef>
                <a:spcPts val="600"/>
              </a:spcBef>
              <a:buClrTx/>
              <a:buSzTx/>
              <a:buFontTx/>
              <a:buNone/>
              <a:defRPr sz="1200">
                <a:solidFill>
                  <a:srgbClr val="363636"/>
                </a:solidFill>
              </a:defRPr>
            </a:lvl1pPr>
          </a:lstStyle>
          <a:p>
            <a:r>
              <a:t>Footnote text left aligned (Arial 12pt roman, black)</a:t>
            </a:r>
          </a:p>
        </p:txBody>
      </p:sp>
      <p:sp>
        <p:nvSpPr>
          <p:cNvPr id="55" name="Text Placeholder 4"/>
          <p:cNvSpPr>
            <a:spLocks noGrp="1"/>
          </p:cNvSpPr>
          <p:nvPr>
            <p:ph type="body" sz="quarter" idx="22" hasCustomPrompt="1"/>
          </p:nvPr>
        </p:nvSpPr>
        <p:spPr>
          <a:xfrm>
            <a:off x="6379633" y="6521312"/>
            <a:ext cx="5507569" cy="200027"/>
          </a:xfrm>
          <a:prstGeom prst="rect">
            <a:avLst/>
          </a:prstGeom>
        </p:spPr>
        <p:txBody>
          <a:bodyPr lIns="0" tIns="0" rIns="0" bIns="0" anchor="b"/>
          <a:lstStyle>
            <a:lvl1pPr marL="0" indent="0" algn="r">
              <a:lnSpc>
                <a:spcPct val="100000"/>
              </a:lnSpc>
              <a:spcBef>
                <a:spcPts val="600"/>
              </a:spcBef>
              <a:buClrTx/>
              <a:buSzTx/>
              <a:buFontTx/>
              <a:buNone/>
              <a:defRPr sz="1200">
                <a:solidFill>
                  <a:srgbClr val="363636"/>
                </a:solidFill>
              </a:defRPr>
            </a:lvl1pPr>
          </a:lstStyle>
          <a:p>
            <a:r>
              <a:t>Reference text right aligned (Arial 12pt roman, black)</a:t>
            </a:r>
          </a:p>
        </p:txBody>
      </p:sp>
      <p:sp>
        <p:nvSpPr>
          <p:cNvPr id="56" name="Slide Number"/>
          <p:cNvSpPr txBox="1">
            <a:spLocks noGrp="1"/>
          </p:cNvSpPr>
          <p:nvPr>
            <p:ph type="sldNum" sz="quarter" idx="2"/>
          </p:nvPr>
        </p:nvSpPr>
        <p:spPr>
          <a:xfrm>
            <a:off x="11946600" y="6564400"/>
            <a:ext cx="245402" cy="226984"/>
          </a:xfrm>
          <a:prstGeom prst="rect">
            <a:avLst/>
          </a:prstGeom>
        </p:spPr>
        <p:txBody>
          <a:bodyPr lIns="45718" tIns="45718" rIns="45718" bIns="45718" anchor="b"/>
          <a:lstStyle>
            <a:lvl1pPr algn="r">
              <a:defRPr>
                <a:solidFill>
                  <a:srgbClr val="002850"/>
                </a:solidFill>
              </a:defRPr>
            </a:lvl1pPr>
          </a:lstStyle>
          <a:p>
            <a:fld id="{86CB4B4D-7CA3-9044-876B-883B54F8677D}" type="slidenum">
              <a:t>‹#›</a:t>
            </a:fld>
            <a:endParaRPr/>
          </a:p>
        </p:txBody>
      </p:sp>
    </p:spTree>
    <p:extLst>
      <p:ext uri="{BB962C8B-B14F-4D97-AF65-F5344CB8AC3E}">
        <p14:creationId xmlns:p14="http://schemas.microsoft.com/office/powerpoint/2010/main" val="108639652"/>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65" name="Group 4"/>
          <p:cNvGrpSpPr/>
          <p:nvPr/>
        </p:nvGrpSpPr>
        <p:grpSpPr>
          <a:xfrm>
            <a:off x="-2" y="6791323"/>
            <a:ext cx="12192002" cy="66679"/>
            <a:chOff x="0" y="0"/>
            <a:chExt cx="12192001" cy="66677"/>
          </a:xfrm>
        </p:grpSpPr>
        <p:sp>
          <p:nvSpPr>
            <p:cNvPr id="63" name="Rectangle 5"/>
            <p:cNvSpPr/>
            <p:nvPr/>
          </p:nvSpPr>
          <p:spPr>
            <a:xfrm rot="10800000" flipH="1">
              <a:off x="3606800" y="-1"/>
              <a:ext cx="8585201"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4" name="Rectangle 6"/>
            <p:cNvSpPr/>
            <p:nvPr/>
          </p:nvSpPr>
          <p:spPr>
            <a:xfrm rot="10800000" flipH="1">
              <a:off x="-1" y="-1"/>
              <a:ext cx="10220326"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68" name="Group 10"/>
          <p:cNvGrpSpPr/>
          <p:nvPr/>
        </p:nvGrpSpPr>
        <p:grpSpPr>
          <a:xfrm>
            <a:off x="-4" y="1072651"/>
            <a:ext cx="9288385" cy="53110"/>
            <a:chOff x="-1" y="0"/>
            <a:chExt cx="9288383" cy="53108"/>
          </a:xfrm>
        </p:grpSpPr>
        <p:sp>
          <p:nvSpPr>
            <p:cNvPr id="66" name="Rectangle 11"/>
            <p:cNvSpPr/>
            <p:nvPr/>
          </p:nvSpPr>
          <p:spPr>
            <a:xfrm rot="10800000" flipH="1">
              <a:off x="2747812" y="0"/>
              <a:ext cx="6540571" cy="53109"/>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7" name="Rectangle 12"/>
            <p:cNvSpPr/>
            <p:nvPr/>
          </p:nvSpPr>
          <p:spPr>
            <a:xfrm rot="10800000" flipH="1">
              <a:off x="-2" y="0"/>
              <a:ext cx="7786279" cy="53109"/>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9"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70" name="Body Level One…"/>
          <p:cNvSpPr txBox="1">
            <a:spLocks noGrp="1"/>
          </p:cNvSpPr>
          <p:nvPr>
            <p:ph type="body" idx="1"/>
          </p:nvPr>
        </p:nvSpPr>
        <p:spPr>
          <a:xfrm>
            <a:off x="304800" y="1246907"/>
            <a:ext cx="11582400" cy="5382493"/>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71" name="Slide Number"/>
          <p:cNvSpPr txBox="1">
            <a:spLocks noGrp="1"/>
          </p:cNvSpPr>
          <p:nvPr>
            <p:ph type="sldNum" sz="quarter" idx="2"/>
          </p:nvPr>
        </p:nvSpPr>
        <p:spPr>
          <a:xfrm>
            <a:off x="8463946" y="6224224"/>
            <a:ext cx="273654" cy="264253"/>
          </a:xfrm>
          <a:prstGeom prst="rect">
            <a:avLst/>
          </a:prstGeom>
        </p:spPr>
        <p:txBody>
          <a:bodyPr lIns="45718" tIns="45718" rIns="45718" bIns="45718"/>
          <a:lstStyle>
            <a:lvl1pPr algn="r">
              <a:defRPr sz="1200">
                <a:solidFill>
                  <a:srgbClr val="969696"/>
                </a:solidFill>
              </a:defRPr>
            </a:lvl1pPr>
          </a:lstStyle>
          <a:p>
            <a:fld id="{86CB4B4D-7CA3-9044-876B-883B54F8677D}" type="slidenum">
              <a:t>‹#›</a:t>
            </a:fld>
            <a:endParaRPr/>
          </a:p>
        </p:txBody>
      </p:sp>
    </p:spTree>
    <p:extLst>
      <p:ext uri="{BB962C8B-B14F-4D97-AF65-F5344CB8AC3E}">
        <p14:creationId xmlns:p14="http://schemas.microsoft.com/office/powerpoint/2010/main" val="2803711324"/>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78" name="Title Text"/>
          <p:cNvSpPr txBox="1">
            <a:spLocks noGrp="1"/>
          </p:cNvSpPr>
          <p:nvPr>
            <p:ph type="title"/>
          </p:nvPr>
        </p:nvSpPr>
        <p:spPr>
          <a:xfrm>
            <a:off x="963084" y="4406905"/>
            <a:ext cx="10363201" cy="1362077"/>
          </a:xfrm>
          <a:prstGeom prst="rect">
            <a:avLst/>
          </a:prstGeom>
        </p:spPr>
        <p:txBody>
          <a:bodyPr lIns="0" tIns="0" rIns="0" bIns="0"/>
          <a:lstStyle>
            <a:lvl1pPr>
              <a:lnSpc>
                <a:spcPct val="90000"/>
              </a:lnSpc>
              <a:defRPr sz="4000" cap="all">
                <a:solidFill>
                  <a:srgbClr val="002850"/>
                </a:solidFill>
              </a:defRPr>
            </a:lvl1pPr>
          </a:lstStyle>
          <a:p>
            <a:r>
              <a:t>Title Text</a:t>
            </a:r>
          </a:p>
        </p:txBody>
      </p:sp>
      <p:sp>
        <p:nvSpPr>
          <p:cNvPr id="79" name="Body Level One…"/>
          <p:cNvSpPr txBox="1">
            <a:spLocks noGrp="1"/>
          </p:cNvSpPr>
          <p:nvPr>
            <p:ph type="body" sz="quarter" idx="1"/>
          </p:nvPr>
        </p:nvSpPr>
        <p:spPr>
          <a:xfrm>
            <a:off x="963084" y="2906713"/>
            <a:ext cx="10363201" cy="1500189"/>
          </a:xfrm>
          <a:prstGeom prst="rect">
            <a:avLst/>
          </a:prstGeom>
        </p:spPr>
        <p:txBody>
          <a:bodyPr lIns="0" tIns="0" rIns="0" bIns="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80" name="Slide Number"/>
          <p:cNvSpPr txBox="1">
            <a:spLocks noGrp="1"/>
          </p:cNvSpPr>
          <p:nvPr>
            <p:ph type="sldNum" sz="quarter" idx="2"/>
          </p:nvPr>
        </p:nvSpPr>
        <p:spPr>
          <a:xfrm>
            <a:off x="8463946" y="6224224"/>
            <a:ext cx="273654" cy="264253"/>
          </a:xfrm>
          <a:prstGeom prst="rect">
            <a:avLst/>
          </a:prstGeom>
        </p:spPr>
        <p:txBody>
          <a:bodyPr lIns="45718" tIns="45718" rIns="45718" bIns="45718"/>
          <a:lstStyle>
            <a:lvl1pPr algn="r">
              <a:defRPr sz="1200">
                <a:solidFill>
                  <a:srgbClr val="969696"/>
                </a:solidFill>
              </a:defRPr>
            </a:lvl1pPr>
          </a:lstStyle>
          <a:p>
            <a:fld id="{86CB4B4D-7CA3-9044-876B-883B54F8677D}" type="slidenum">
              <a:t>‹#›</a:t>
            </a:fld>
            <a:endParaRPr/>
          </a:p>
        </p:txBody>
      </p:sp>
    </p:spTree>
    <p:extLst>
      <p:ext uri="{BB962C8B-B14F-4D97-AF65-F5344CB8AC3E}">
        <p14:creationId xmlns:p14="http://schemas.microsoft.com/office/powerpoint/2010/main" val="3206660881"/>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89" name="Group 4"/>
          <p:cNvGrpSpPr/>
          <p:nvPr/>
        </p:nvGrpSpPr>
        <p:grpSpPr>
          <a:xfrm>
            <a:off x="-2" y="6791323"/>
            <a:ext cx="12192002" cy="66679"/>
            <a:chOff x="0" y="0"/>
            <a:chExt cx="12192001" cy="66677"/>
          </a:xfrm>
        </p:grpSpPr>
        <p:sp>
          <p:nvSpPr>
            <p:cNvPr id="87" name="Rectangle 5"/>
            <p:cNvSpPr/>
            <p:nvPr/>
          </p:nvSpPr>
          <p:spPr>
            <a:xfrm rot="10800000" flipH="1">
              <a:off x="3606800" y="-1"/>
              <a:ext cx="8585201"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88" name="Rectangle 6"/>
            <p:cNvSpPr/>
            <p:nvPr/>
          </p:nvSpPr>
          <p:spPr>
            <a:xfrm rot="10800000" flipH="1">
              <a:off x="-1" y="-1"/>
              <a:ext cx="10220326"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92" name="Group 10"/>
          <p:cNvGrpSpPr/>
          <p:nvPr/>
        </p:nvGrpSpPr>
        <p:grpSpPr>
          <a:xfrm>
            <a:off x="-4" y="1072651"/>
            <a:ext cx="9288385" cy="53110"/>
            <a:chOff x="-1" y="0"/>
            <a:chExt cx="9288383" cy="53108"/>
          </a:xfrm>
        </p:grpSpPr>
        <p:sp>
          <p:nvSpPr>
            <p:cNvPr id="90" name="Rectangle 11"/>
            <p:cNvSpPr/>
            <p:nvPr/>
          </p:nvSpPr>
          <p:spPr>
            <a:xfrm rot="10800000" flipH="1">
              <a:off x="2747812" y="0"/>
              <a:ext cx="6540571" cy="53109"/>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91" name="Rectangle 12"/>
            <p:cNvSpPr/>
            <p:nvPr/>
          </p:nvSpPr>
          <p:spPr>
            <a:xfrm rot="10800000" flipH="1">
              <a:off x="-2" y="0"/>
              <a:ext cx="7786279" cy="53109"/>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93"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94" name="Body Level One…"/>
          <p:cNvSpPr txBox="1">
            <a:spLocks noGrp="1"/>
          </p:cNvSpPr>
          <p:nvPr>
            <p:ph type="body" sz="half" idx="1"/>
          </p:nvPr>
        </p:nvSpPr>
        <p:spPr>
          <a:xfrm>
            <a:off x="304800" y="1447800"/>
            <a:ext cx="5689600" cy="5181600"/>
          </a:xfrm>
          <a:prstGeom prst="rect">
            <a:avLst/>
          </a:prstGeom>
        </p:spPr>
        <p:txBody>
          <a:bodyPr lIns="0" tIns="0" rIns="0" bIns="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95" name="Slide Number"/>
          <p:cNvSpPr txBox="1">
            <a:spLocks noGrp="1"/>
          </p:cNvSpPr>
          <p:nvPr>
            <p:ph type="sldNum" sz="quarter" idx="2"/>
          </p:nvPr>
        </p:nvSpPr>
        <p:spPr>
          <a:xfrm>
            <a:off x="8463946" y="6224224"/>
            <a:ext cx="273654" cy="264253"/>
          </a:xfrm>
          <a:prstGeom prst="rect">
            <a:avLst/>
          </a:prstGeom>
        </p:spPr>
        <p:txBody>
          <a:bodyPr lIns="45718" tIns="45718" rIns="45718" bIns="45718"/>
          <a:lstStyle>
            <a:lvl1pPr algn="r">
              <a:defRPr sz="1200">
                <a:solidFill>
                  <a:srgbClr val="969696"/>
                </a:solidFill>
              </a:defRPr>
            </a:lvl1pPr>
          </a:lstStyle>
          <a:p>
            <a:fld id="{86CB4B4D-7CA3-9044-876B-883B54F8677D}" type="slidenum">
              <a:t>‹#›</a:t>
            </a:fld>
            <a:endParaRPr/>
          </a:p>
        </p:txBody>
      </p:sp>
    </p:spTree>
    <p:extLst>
      <p:ext uri="{BB962C8B-B14F-4D97-AF65-F5344CB8AC3E}">
        <p14:creationId xmlns:p14="http://schemas.microsoft.com/office/powerpoint/2010/main" val="171206788"/>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104" name="Group 4"/>
          <p:cNvGrpSpPr/>
          <p:nvPr/>
        </p:nvGrpSpPr>
        <p:grpSpPr>
          <a:xfrm>
            <a:off x="-2" y="6791323"/>
            <a:ext cx="12192002" cy="66679"/>
            <a:chOff x="0" y="0"/>
            <a:chExt cx="12192001" cy="66677"/>
          </a:xfrm>
        </p:grpSpPr>
        <p:sp>
          <p:nvSpPr>
            <p:cNvPr id="102" name="Rectangle 5"/>
            <p:cNvSpPr/>
            <p:nvPr/>
          </p:nvSpPr>
          <p:spPr>
            <a:xfrm rot="10800000" flipH="1">
              <a:off x="3606800" y="-1"/>
              <a:ext cx="8585201"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03" name="Rectangle 6"/>
            <p:cNvSpPr/>
            <p:nvPr/>
          </p:nvSpPr>
          <p:spPr>
            <a:xfrm rot="10800000" flipH="1">
              <a:off x="-1" y="-1"/>
              <a:ext cx="10220326"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07" name="Group 10"/>
          <p:cNvGrpSpPr/>
          <p:nvPr/>
        </p:nvGrpSpPr>
        <p:grpSpPr>
          <a:xfrm>
            <a:off x="-4" y="1072651"/>
            <a:ext cx="9288385" cy="53110"/>
            <a:chOff x="-1" y="0"/>
            <a:chExt cx="9288383" cy="53108"/>
          </a:xfrm>
        </p:grpSpPr>
        <p:sp>
          <p:nvSpPr>
            <p:cNvPr id="105" name="Rectangle 11"/>
            <p:cNvSpPr/>
            <p:nvPr/>
          </p:nvSpPr>
          <p:spPr>
            <a:xfrm rot="10800000" flipH="1">
              <a:off x="2747812" y="0"/>
              <a:ext cx="6540571" cy="53109"/>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06" name="Rectangle 12"/>
            <p:cNvSpPr/>
            <p:nvPr/>
          </p:nvSpPr>
          <p:spPr>
            <a:xfrm rot="10800000" flipH="1">
              <a:off x="-2" y="0"/>
              <a:ext cx="7786279" cy="53109"/>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08"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109" name="Text Placeholder 4"/>
          <p:cNvSpPr>
            <a:spLocks noGrp="1"/>
          </p:cNvSpPr>
          <p:nvPr>
            <p:ph type="body" sz="quarter" idx="21"/>
          </p:nvPr>
        </p:nvSpPr>
        <p:spPr>
          <a:xfrm>
            <a:off x="6193368" y="1413931"/>
            <a:ext cx="5693836" cy="639765"/>
          </a:xfrm>
          <a:prstGeom prst="rect">
            <a:avLst/>
          </a:prstGeom>
        </p:spPr>
        <p:txBody>
          <a:bodyPr lIns="0" tIns="0" rIns="0" bIns="0" anchor="b"/>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110" name="Title Text"/>
          <p:cNvSpPr txBox="1">
            <a:spLocks noGrp="1"/>
          </p:cNvSpPr>
          <p:nvPr>
            <p:ph type="title"/>
          </p:nvPr>
        </p:nvSpPr>
        <p:spPr>
          <a:xfrm>
            <a:off x="304800" y="228603"/>
            <a:ext cx="11582400" cy="939804"/>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111" name="Slide Number"/>
          <p:cNvSpPr txBox="1">
            <a:spLocks noGrp="1"/>
          </p:cNvSpPr>
          <p:nvPr>
            <p:ph type="sldNum" sz="quarter" idx="2"/>
          </p:nvPr>
        </p:nvSpPr>
        <p:spPr>
          <a:xfrm>
            <a:off x="8463946" y="6224224"/>
            <a:ext cx="273654" cy="264253"/>
          </a:xfrm>
          <a:prstGeom prst="rect">
            <a:avLst/>
          </a:prstGeom>
        </p:spPr>
        <p:txBody>
          <a:bodyPr lIns="45718" tIns="45718" rIns="45718" bIns="45718"/>
          <a:lstStyle>
            <a:lvl1pPr algn="r">
              <a:defRPr sz="1200">
                <a:solidFill>
                  <a:srgbClr val="969696"/>
                </a:solidFill>
              </a:defRPr>
            </a:lvl1pPr>
          </a:lstStyle>
          <a:p>
            <a:fld id="{86CB4B4D-7CA3-9044-876B-883B54F8677D}" type="slidenum">
              <a:t>‹#›</a:t>
            </a:fld>
            <a:endParaRPr/>
          </a:p>
        </p:txBody>
      </p:sp>
    </p:spTree>
    <p:extLst>
      <p:ext uri="{BB962C8B-B14F-4D97-AF65-F5344CB8AC3E}">
        <p14:creationId xmlns:p14="http://schemas.microsoft.com/office/powerpoint/2010/main" val="2549818389"/>
      </p:ext>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120" name="Group 4"/>
          <p:cNvGrpSpPr/>
          <p:nvPr/>
        </p:nvGrpSpPr>
        <p:grpSpPr>
          <a:xfrm>
            <a:off x="-2" y="6791323"/>
            <a:ext cx="12192002" cy="66679"/>
            <a:chOff x="0" y="0"/>
            <a:chExt cx="12192001" cy="66677"/>
          </a:xfrm>
        </p:grpSpPr>
        <p:sp>
          <p:nvSpPr>
            <p:cNvPr id="118" name="Rectangle 5"/>
            <p:cNvSpPr/>
            <p:nvPr/>
          </p:nvSpPr>
          <p:spPr>
            <a:xfrm rot="10800000" flipH="1">
              <a:off x="3606800" y="-1"/>
              <a:ext cx="8585201"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19" name="Rectangle 6"/>
            <p:cNvSpPr/>
            <p:nvPr/>
          </p:nvSpPr>
          <p:spPr>
            <a:xfrm rot="10800000" flipH="1">
              <a:off x="-1" y="-1"/>
              <a:ext cx="10220326"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23" name="Group 10"/>
          <p:cNvGrpSpPr/>
          <p:nvPr/>
        </p:nvGrpSpPr>
        <p:grpSpPr>
          <a:xfrm>
            <a:off x="-4" y="1072651"/>
            <a:ext cx="9288385" cy="53110"/>
            <a:chOff x="-1" y="0"/>
            <a:chExt cx="9288383" cy="53108"/>
          </a:xfrm>
        </p:grpSpPr>
        <p:sp>
          <p:nvSpPr>
            <p:cNvPr id="121" name="Rectangle 11"/>
            <p:cNvSpPr/>
            <p:nvPr/>
          </p:nvSpPr>
          <p:spPr>
            <a:xfrm rot="10800000" flipH="1">
              <a:off x="2747812" y="0"/>
              <a:ext cx="6540571" cy="53109"/>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22" name="Rectangle 12"/>
            <p:cNvSpPr/>
            <p:nvPr/>
          </p:nvSpPr>
          <p:spPr>
            <a:xfrm rot="10800000" flipH="1">
              <a:off x="-2" y="0"/>
              <a:ext cx="7786279" cy="53109"/>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24" name="Title Text"/>
          <p:cNvSpPr txBox="1">
            <a:spLocks noGrp="1"/>
          </p:cNvSpPr>
          <p:nvPr>
            <p:ph type="title"/>
          </p:nvPr>
        </p:nvSpPr>
        <p:spPr>
          <a:xfrm>
            <a:off x="304800" y="107693"/>
            <a:ext cx="11582400" cy="939801"/>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125" name="Slide Number"/>
          <p:cNvSpPr txBox="1">
            <a:spLocks noGrp="1"/>
          </p:cNvSpPr>
          <p:nvPr>
            <p:ph type="sldNum" sz="quarter" idx="2"/>
          </p:nvPr>
        </p:nvSpPr>
        <p:spPr>
          <a:xfrm>
            <a:off x="8463946" y="6224224"/>
            <a:ext cx="273654" cy="264253"/>
          </a:xfrm>
          <a:prstGeom prst="rect">
            <a:avLst/>
          </a:prstGeom>
        </p:spPr>
        <p:txBody>
          <a:bodyPr lIns="45718" tIns="45718" rIns="45718" bIns="45718"/>
          <a:lstStyle>
            <a:lvl1pPr algn="r">
              <a:defRPr sz="1200">
                <a:solidFill>
                  <a:srgbClr val="969696"/>
                </a:solidFill>
              </a:defRPr>
            </a:lvl1pPr>
          </a:lstStyle>
          <a:p>
            <a:fld id="{86CB4B4D-7CA3-9044-876B-883B54F8677D}" type="slidenum">
              <a:t>‹#›</a:t>
            </a:fld>
            <a:endParaRPr/>
          </a:p>
        </p:txBody>
      </p:sp>
    </p:spTree>
    <p:extLst>
      <p:ext uri="{BB962C8B-B14F-4D97-AF65-F5344CB8AC3E}">
        <p14:creationId xmlns:p14="http://schemas.microsoft.com/office/powerpoint/2010/main" val="3846259748"/>
      </p:ext>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134" name="Group 4"/>
          <p:cNvGrpSpPr/>
          <p:nvPr/>
        </p:nvGrpSpPr>
        <p:grpSpPr>
          <a:xfrm>
            <a:off x="-2" y="6791323"/>
            <a:ext cx="12192002" cy="66679"/>
            <a:chOff x="0" y="0"/>
            <a:chExt cx="12192001" cy="66677"/>
          </a:xfrm>
        </p:grpSpPr>
        <p:sp>
          <p:nvSpPr>
            <p:cNvPr id="132" name="Rectangle 5"/>
            <p:cNvSpPr/>
            <p:nvPr/>
          </p:nvSpPr>
          <p:spPr>
            <a:xfrm rot="10800000" flipH="1">
              <a:off x="3606800" y="-1"/>
              <a:ext cx="8585201"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33" name="Rectangle 6"/>
            <p:cNvSpPr/>
            <p:nvPr/>
          </p:nvSpPr>
          <p:spPr>
            <a:xfrm rot="10800000" flipH="1">
              <a:off x="-1" y="-1"/>
              <a:ext cx="10220326"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37" name="Group 10"/>
          <p:cNvGrpSpPr/>
          <p:nvPr/>
        </p:nvGrpSpPr>
        <p:grpSpPr>
          <a:xfrm>
            <a:off x="-4" y="1072651"/>
            <a:ext cx="9288385" cy="53110"/>
            <a:chOff x="-1" y="0"/>
            <a:chExt cx="9288383" cy="53108"/>
          </a:xfrm>
        </p:grpSpPr>
        <p:sp>
          <p:nvSpPr>
            <p:cNvPr id="135" name="Rectangle 11"/>
            <p:cNvSpPr/>
            <p:nvPr/>
          </p:nvSpPr>
          <p:spPr>
            <a:xfrm rot="10800000" flipH="1">
              <a:off x="2747812" y="0"/>
              <a:ext cx="6540571" cy="53109"/>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36" name="Rectangle 12"/>
            <p:cNvSpPr/>
            <p:nvPr/>
          </p:nvSpPr>
          <p:spPr>
            <a:xfrm rot="10800000" flipH="1">
              <a:off x="-2" y="0"/>
              <a:ext cx="7786279" cy="53109"/>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38" name="Slide Number"/>
          <p:cNvSpPr txBox="1">
            <a:spLocks noGrp="1"/>
          </p:cNvSpPr>
          <p:nvPr>
            <p:ph type="sldNum" sz="quarter" idx="2"/>
          </p:nvPr>
        </p:nvSpPr>
        <p:spPr>
          <a:xfrm>
            <a:off x="8463946" y="6224224"/>
            <a:ext cx="273654" cy="264253"/>
          </a:xfrm>
          <a:prstGeom prst="rect">
            <a:avLst/>
          </a:prstGeom>
        </p:spPr>
        <p:txBody>
          <a:bodyPr lIns="45718" tIns="45718" rIns="45718" bIns="45718"/>
          <a:lstStyle>
            <a:lvl1pPr algn="r">
              <a:defRPr sz="1200">
                <a:solidFill>
                  <a:srgbClr val="969696"/>
                </a:solidFill>
              </a:defRPr>
            </a:lvl1pPr>
          </a:lstStyle>
          <a:p>
            <a:fld id="{86CB4B4D-7CA3-9044-876B-883B54F8677D}" type="slidenum">
              <a:t>‹#›</a:t>
            </a:fld>
            <a:endParaRPr/>
          </a:p>
        </p:txBody>
      </p:sp>
    </p:spTree>
    <p:extLst>
      <p:ext uri="{BB962C8B-B14F-4D97-AF65-F5344CB8AC3E}">
        <p14:creationId xmlns:p14="http://schemas.microsoft.com/office/powerpoint/2010/main" val="593043082"/>
      </p:ext>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pic>
        <p:nvPicPr>
          <p:cNvPr id="145" name="Picture 6" descr="Picture 6"/>
          <p:cNvPicPr>
            <a:picLocks noChangeAspect="1"/>
          </p:cNvPicPr>
          <p:nvPr/>
        </p:nvPicPr>
        <p:blipFill>
          <a:blip r:embed="rId2">
            <a:extLst/>
          </a:blip>
          <a:stretch>
            <a:fillRect/>
          </a:stretch>
        </p:blipFill>
        <p:spPr>
          <a:xfrm>
            <a:off x="11226103" y="6330312"/>
            <a:ext cx="635926" cy="345154"/>
          </a:xfrm>
          <a:prstGeom prst="rect">
            <a:avLst/>
          </a:prstGeom>
          <a:ln w="12700">
            <a:miter lim="400000"/>
          </a:ln>
        </p:spPr>
      </p:pic>
      <p:sp>
        <p:nvSpPr>
          <p:cNvPr id="146" name="Subtitle 2"/>
          <p:cNvSpPr txBox="1"/>
          <p:nvPr/>
        </p:nvSpPr>
        <p:spPr>
          <a:xfrm>
            <a:off x="1717503" y="6099205"/>
            <a:ext cx="9360059" cy="53236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969696"/>
                </a:solidFill>
                <a:latin typeface="Arial"/>
                <a:ea typeface="Arial"/>
                <a:cs typeface="Arial"/>
                <a:sym typeface="Arial"/>
              </a:defRPr>
            </a:pPr>
            <a:r>
              <a:t>Supported by Eli Lilly and Company.</a:t>
            </a:r>
          </a:p>
          <a:p>
            <a:pPr algn="r">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147" name="Slide Number"/>
          <p:cNvSpPr txBox="1">
            <a:spLocks noGrp="1"/>
          </p:cNvSpPr>
          <p:nvPr>
            <p:ph type="sldNum" sz="quarter" idx="2"/>
          </p:nvPr>
        </p:nvSpPr>
        <p:spPr>
          <a:xfrm>
            <a:off x="8463946" y="6224224"/>
            <a:ext cx="273654" cy="264253"/>
          </a:xfrm>
          <a:prstGeom prst="rect">
            <a:avLst/>
          </a:prstGeom>
        </p:spPr>
        <p:txBody>
          <a:bodyPr lIns="45718" tIns="45718" rIns="45718" bIns="45718"/>
          <a:lstStyle>
            <a:lvl1pPr algn="r">
              <a:defRPr sz="1200">
                <a:solidFill>
                  <a:srgbClr val="969696"/>
                </a:solidFill>
              </a:defRPr>
            </a:lvl1pPr>
          </a:lstStyle>
          <a:p>
            <a:fld id="{86CB4B4D-7CA3-9044-876B-883B54F8677D}" type="slidenum">
              <a:t>‹#›</a:t>
            </a:fld>
            <a:endParaRPr/>
          </a:p>
        </p:txBody>
      </p:sp>
    </p:spTree>
    <p:extLst>
      <p:ext uri="{BB962C8B-B14F-4D97-AF65-F5344CB8AC3E}">
        <p14:creationId xmlns:p14="http://schemas.microsoft.com/office/powerpoint/2010/main" val="3974688863"/>
      </p:ext>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156" name="Group 4"/>
          <p:cNvGrpSpPr/>
          <p:nvPr/>
        </p:nvGrpSpPr>
        <p:grpSpPr>
          <a:xfrm>
            <a:off x="-2" y="6791323"/>
            <a:ext cx="12192002" cy="66679"/>
            <a:chOff x="0" y="0"/>
            <a:chExt cx="12192001" cy="66677"/>
          </a:xfrm>
        </p:grpSpPr>
        <p:sp>
          <p:nvSpPr>
            <p:cNvPr id="154" name="Rectangle 5"/>
            <p:cNvSpPr/>
            <p:nvPr/>
          </p:nvSpPr>
          <p:spPr>
            <a:xfrm rot="10800000" flipH="1">
              <a:off x="3606800" y="-1"/>
              <a:ext cx="8585201"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55" name="Rectangle 6"/>
            <p:cNvSpPr/>
            <p:nvPr/>
          </p:nvSpPr>
          <p:spPr>
            <a:xfrm rot="10800000" flipH="1">
              <a:off x="-1" y="-1"/>
              <a:ext cx="10220326"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59" name="Group 10"/>
          <p:cNvGrpSpPr/>
          <p:nvPr/>
        </p:nvGrpSpPr>
        <p:grpSpPr>
          <a:xfrm>
            <a:off x="-4" y="1072651"/>
            <a:ext cx="9288385" cy="53110"/>
            <a:chOff x="-1" y="0"/>
            <a:chExt cx="9288383" cy="53108"/>
          </a:xfrm>
        </p:grpSpPr>
        <p:sp>
          <p:nvSpPr>
            <p:cNvPr id="157" name="Rectangle 11"/>
            <p:cNvSpPr/>
            <p:nvPr/>
          </p:nvSpPr>
          <p:spPr>
            <a:xfrm rot="10800000" flipH="1">
              <a:off x="2747812" y="0"/>
              <a:ext cx="6540571" cy="53109"/>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58" name="Rectangle 12"/>
            <p:cNvSpPr/>
            <p:nvPr/>
          </p:nvSpPr>
          <p:spPr>
            <a:xfrm rot="10800000" flipH="1">
              <a:off x="-2" y="0"/>
              <a:ext cx="7786279" cy="53109"/>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60"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161" name="Text Placeholder 4"/>
          <p:cNvSpPr>
            <a:spLocks noGrp="1"/>
          </p:cNvSpPr>
          <p:nvPr>
            <p:ph type="body" sz="quarter" idx="21"/>
          </p:nvPr>
        </p:nvSpPr>
        <p:spPr>
          <a:xfrm>
            <a:off x="6193368" y="1413931"/>
            <a:ext cx="5693836" cy="639765"/>
          </a:xfrm>
          <a:prstGeom prst="rect">
            <a:avLst/>
          </a:prstGeom>
        </p:spPr>
        <p:txBody>
          <a:bodyPr lIns="0" tIns="0" rIns="0" bIns="0" anchor="b"/>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162" name="Title Text"/>
          <p:cNvSpPr txBox="1">
            <a:spLocks noGrp="1"/>
          </p:cNvSpPr>
          <p:nvPr>
            <p:ph type="title"/>
          </p:nvPr>
        </p:nvSpPr>
        <p:spPr>
          <a:xfrm>
            <a:off x="304800" y="131714"/>
            <a:ext cx="11582400" cy="939803"/>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163" name="Slide Number"/>
          <p:cNvSpPr txBox="1">
            <a:spLocks noGrp="1"/>
          </p:cNvSpPr>
          <p:nvPr>
            <p:ph type="sldNum" sz="quarter" idx="2"/>
          </p:nvPr>
        </p:nvSpPr>
        <p:spPr>
          <a:xfrm>
            <a:off x="8463946" y="6224224"/>
            <a:ext cx="273654" cy="264253"/>
          </a:xfrm>
          <a:prstGeom prst="rect">
            <a:avLst/>
          </a:prstGeom>
        </p:spPr>
        <p:txBody>
          <a:bodyPr lIns="45718" tIns="45718" rIns="45718" bIns="45718"/>
          <a:lstStyle>
            <a:lvl1pPr algn="r">
              <a:defRPr sz="1200">
                <a:solidFill>
                  <a:srgbClr val="969696"/>
                </a:solidFill>
              </a:defRPr>
            </a:lvl1pPr>
          </a:lstStyle>
          <a:p>
            <a:fld id="{86CB4B4D-7CA3-9044-876B-883B54F8677D}" type="slidenum">
              <a:t>‹#›</a:t>
            </a:fld>
            <a:endParaRPr/>
          </a:p>
        </p:txBody>
      </p:sp>
    </p:spTree>
    <p:extLst>
      <p:ext uri="{BB962C8B-B14F-4D97-AF65-F5344CB8AC3E}">
        <p14:creationId xmlns:p14="http://schemas.microsoft.com/office/powerpoint/2010/main" val="2293437330"/>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170" name="Picture 3" descr="Picture 3"/>
          <p:cNvPicPr>
            <a:picLocks noChangeAspect="1"/>
          </p:cNvPicPr>
          <p:nvPr/>
        </p:nvPicPr>
        <p:blipFill>
          <a:blip r:embed="rId2">
            <a:extLst/>
          </a:blip>
          <a:stretch>
            <a:fillRect/>
          </a:stretch>
        </p:blipFill>
        <p:spPr>
          <a:xfrm>
            <a:off x="11226103" y="6330312"/>
            <a:ext cx="635926" cy="345154"/>
          </a:xfrm>
          <a:prstGeom prst="rect">
            <a:avLst/>
          </a:prstGeom>
          <a:ln w="12700">
            <a:miter lim="400000"/>
          </a:ln>
        </p:spPr>
      </p:pic>
      <p:sp>
        <p:nvSpPr>
          <p:cNvPr id="171" name="Subtitle 2"/>
          <p:cNvSpPr txBox="1"/>
          <p:nvPr/>
        </p:nvSpPr>
        <p:spPr>
          <a:xfrm>
            <a:off x="1717503" y="6099205"/>
            <a:ext cx="9360059" cy="53236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algn="r">
              <a:spcBef>
                <a:spcPts val="200"/>
              </a:spcBef>
              <a:defRPr sz="1000" b="1">
                <a:solidFill>
                  <a:srgbClr val="363636"/>
                </a:solidFill>
                <a:latin typeface="Arial"/>
                <a:ea typeface="Arial"/>
                <a:cs typeface="Arial"/>
                <a:sym typeface="Arial"/>
              </a:defRPr>
            </a:pPr>
            <a:r>
              <a:t>Supported by Eli Lilly and Company.</a:t>
            </a:r>
          </a:p>
          <a:p>
            <a:pPr algn="r">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172" name="Slide Number"/>
          <p:cNvSpPr txBox="1">
            <a:spLocks noGrp="1"/>
          </p:cNvSpPr>
          <p:nvPr>
            <p:ph type="sldNum" sz="quarter" idx="2"/>
          </p:nvPr>
        </p:nvSpPr>
        <p:spPr>
          <a:xfrm>
            <a:off x="8463946" y="6224224"/>
            <a:ext cx="273654" cy="264253"/>
          </a:xfrm>
          <a:prstGeom prst="rect">
            <a:avLst/>
          </a:prstGeom>
        </p:spPr>
        <p:txBody>
          <a:bodyPr lIns="45718" tIns="45718" rIns="45718" bIns="45718"/>
          <a:lstStyle>
            <a:lvl1pPr algn="r">
              <a:defRPr sz="1200">
                <a:solidFill>
                  <a:srgbClr val="969696"/>
                </a:solidFill>
              </a:defRPr>
            </a:lvl1pPr>
          </a:lstStyle>
          <a:p>
            <a:fld id="{86CB4B4D-7CA3-9044-876B-883B54F8677D}" type="slidenum">
              <a:t>‹#›</a:t>
            </a:fld>
            <a:endParaRPr/>
          </a:p>
        </p:txBody>
      </p:sp>
    </p:spTree>
    <p:extLst>
      <p:ext uri="{BB962C8B-B14F-4D97-AF65-F5344CB8AC3E}">
        <p14:creationId xmlns:p14="http://schemas.microsoft.com/office/powerpoint/2010/main" val="1323323780"/>
      </p:ext>
    </p:extLst>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181" name="Group 4"/>
          <p:cNvGrpSpPr/>
          <p:nvPr/>
        </p:nvGrpSpPr>
        <p:grpSpPr>
          <a:xfrm>
            <a:off x="-2" y="6791323"/>
            <a:ext cx="12192002" cy="66679"/>
            <a:chOff x="0" y="0"/>
            <a:chExt cx="12192001" cy="66677"/>
          </a:xfrm>
        </p:grpSpPr>
        <p:sp>
          <p:nvSpPr>
            <p:cNvPr id="179" name="Rectangle 5"/>
            <p:cNvSpPr/>
            <p:nvPr/>
          </p:nvSpPr>
          <p:spPr>
            <a:xfrm rot="10800000" flipH="1">
              <a:off x="3606800" y="-1"/>
              <a:ext cx="8585201" cy="66678"/>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80" name="Rectangle 6"/>
            <p:cNvSpPr/>
            <p:nvPr/>
          </p:nvSpPr>
          <p:spPr>
            <a:xfrm rot="10800000" flipH="1">
              <a:off x="-1" y="-1"/>
              <a:ext cx="10220326" cy="66678"/>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grpSp>
        <p:nvGrpSpPr>
          <p:cNvPr id="184" name="Group 10"/>
          <p:cNvGrpSpPr/>
          <p:nvPr/>
        </p:nvGrpSpPr>
        <p:grpSpPr>
          <a:xfrm>
            <a:off x="-4" y="1072651"/>
            <a:ext cx="9288385" cy="53110"/>
            <a:chOff x="-1" y="0"/>
            <a:chExt cx="9288383" cy="53108"/>
          </a:xfrm>
        </p:grpSpPr>
        <p:sp>
          <p:nvSpPr>
            <p:cNvPr id="182" name="Rectangle 11"/>
            <p:cNvSpPr/>
            <p:nvPr/>
          </p:nvSpPr>
          <p:spPr>
            <a:xfrm rot="10800000" flipH="1">
              <a:off x="2747812" y="0"/>
              <a:ext cx="6540571" cy="53109"/>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183" name="Rectangle 12"/>
            <p:cNvSpPr/>
            <p:nvPr/>
          </p:nvSpPr>
          <p:spPr>
            <a:xfrm rot="10800000" flipH="1">
              <a:off x="-2" y="0"/>
              <a:ext cx="7786279" cy="53109"/>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85" name="Body Level One…"/>
          <p:cNvSpPr txBox="1">
            <a:spLocks noGrp="1"/>
          </p:cNvSpPr>
          <p:nvPr>
            <p:ph type="body" sz="quarter" idx="1"/>
          </p:nvPr>
        </p:nvSpPr>
        <p:spPr>
          <a:xfrm>
            <a:off x="304800" y="1413932"/>
            <a:ext cx="5691717" cy="639763"/>
          </a:xfrm>
          <a:prstGeom prst="rect">
            <a:avLst/>
          </a:prstGeom>
        </p:spPr>
        <p:txBody>
          <a:bodyPr lIns="0" tIns="0" rIns="0" bIns="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r>
              <a:t>Body Level One</a:t>
            </a:r>
          </a:p>
          <a:p>
            <a:pPr lvl="1"/>
            <a:r>
              <a:t>Body Level Two</a:t>
            </a:r>
          </a:p>
          <a:p>
            <a:pPr lvl="2"/>
            <a:r>
              <a:t>Body Level Three</a:t>
            </a:r>
          </a:p>
          <a:p>
            <a:pPr lvl="3"/>
            <a:r>
              <a:t>Body Level Four</a:t>
            </a:r>
          </a:p>
          <a:p>
            <a:pPr lvl="4"/>
            <a:r>
              <a:t>Body Level Five</a:t>
            </a:r>
          </a:p>
        </p:txBody>
      </p:sp>
      <p:sp>
        <p:nvSpPr>
          <p:cNvPr id="186" name="Text Placeholder 4"/>
          <p:cNvSpPr>
            <a:spLocks noGrp="1"/>
          </p:cNvSpPr>
          <p:nvPr>
            <p:ph type="body" sz="quarter" idx="21"/>
          </p:nvPr>
        </p:nvSpPr>
        <p:spPr>
          <a:xfrm>
            <a:off x="6193367" y="1413931"/>
            <a:ext cx="5693836" cy="639765"/>
          </a:xfrm>
          <a:prstGeom prst="rect">
            <a:avLst/>
          </a:prstGeom>
        </p:spPr>
        <p:txBody>
          <a:bodyPr lIns="0" tIns="0" rIns="0" bIns="0" anchor="b"/>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187" name="Title Text"/>
          <p:cNvSpPr txBox="1">
            <a:spLocks noGrp="1"/>
          </p:cNvSpPr>
          <p:nvPr>
            <p:ph type="title"/>
          </p:nvPr>
        </p:nvSpPr>
        <p:spPr>
          <a:xfrm>
            <a:off x="304800" y="137765"/>
            <a:ext cx="11582400" cy="939803"/>
          </a:xfrm>
          <a:prstGeom prst="rect">
            <a:avLst/>
          </a:prstGeom>
        </p:spPr>
        <p:txBody>
          <a:bodyPr lIns="0" tIns="0" rIns="0" bIns="0" anchor="b"/>
          <a:lstStyle>
            <a:lvl1pPr>
              <a:lnSpc>
                <a:spcPct val="90000"/>
              </a:lnSpc>
              <a:defRPr sz="2200">
                <a:solidFill>
                  <a:srgbClr val="002850"/>
                </a:solidFill>
              </a:defRPr>
            </a:lvl1pPr>
          </a:lstStyle>
          <a:p>
            <a:r>
              <a:t>Title Text</a:t>
            </a:r>
          </a:p>
        </p:txBody>
      </p:sp>
      <p:sp>
        <p:nvSpPr>
          <p:cNvPr id="188" name="Slide Number"/>
          <p:cNvSpPr txBox="1">
            <a:spLocks noGrp="1"/>
          </p:cNvSpPr>
          <p:nvPr>
            <p:ph type="sldNum" sz="quarter" idx="2"/>
          </p:nvPr>
        </p:nvSpPr>
        <p:spPr>
          <a:xfrm>
            <a:off x="8463946" y="6224224"/>
            <a:ext cx="273654" cy="264253"/>
          </a:xfrm>
          <a:prstGeom prst="rect">
            <a:avLst/>
          </a:prstGeom>
        </p:spPr>
        <p:txBody>
          <a:bodyPr lIns="45718" tIns="45718" rIns="45718" bIns="45718"/>
          <a:lstStyle>
            <a:lvl1pPr algn="r">
              <a:defRPr sz="1200">
                <a:solidFill>
                  <a:srgbClr val="969696"/>
                </a:solidFill>
              </a:defRPr>
            </a:lvl1pPr>
          </a:lstStyle>
          <a:p>
            <a:fld id="{86CB4B4D-7CA3-9044-876B-883B54F8677D}" type="slidenum">
              <a:t>‹#›</a:t>
            </a:fld>
            <a:endParaRPr/>
          </a:p>
        </p:txBody>
      </p:sp>
    </p:spTree>
    <p:extLst>
      <p:ext uri="{BB962C8B-B14F-4D97-AF65-F5344CB8AC3E}">
        <p14:creationId xmlns:p14="http://schemas.microsoft.com/office/powerpoint/2010/main" val="2436313188"/>
      </p:ext>
    </p:extLst>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x">
  <p:cSld name="6_Title Slide">
    <p:bg>
      <p:bgPr>
        <a:solidFill>
          <a:srgbClr val="E7E6E6"/>
        </a:solidFill>
        <a:effectLst/>
      </p:bgPr>
    </p:bg>
    <p:spTree>
      <p:nvGrpSpPr>
        <p:cNvPr id="1" name=""/>
        <p:cNvGrpSpPr/>
        <p:nvPr/>
      </p:nvGrpSpPr>
      <p:grpSpPr>
        <a:xfrm>
          <a:off x="0" y="0"/>
          <a:ext cx="0" cy="0"/>
          <a:chOff x="0" y="0"/>
          <a:chExt cx="0" cy="0"/>
        </a:xfrm>
      </p:grpSpPr>
      <p:sp>
        <p:nvSpPr>
          <p:cNvPr id="195" name="Block Arc 30"/>
          <p:cNvSpPr/>
          <p:nvPr/>
        </p:nvSpPr>
        <p:spPr>
          <a:xfrm rot="5400000">
            <a:off x="-1078989" y="1851896"/>
            <a:ext cx="5419571" cy="11240945"/>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anchor="ctr"/>
          <a:lstStyle/>
          <a:p>
            <a:pPr algn="ctr">
              <a:defRPr>
                <a:solidFill>
                  <a:srgbClr val="969696"/>
                </a:solidFill>
                <a:latin typeface="Arial"/>
                <a:ea typeface="Arial"/>
                <a:cs typeface="Arial"/>
                <a:sym typeface="Arial"/>
              </a:defRPr>
            </a:pPr>
            <a:endParaRPr/>
          </a:p>
        </p:txBody>
      </p:sp>
      <p:sp>
        <p:nvSpPr>
          <p:cNvPr id="196" name="Block Arc 31"/>
          <p:cNvSpPr/>
          <p:nvPr/>
        </p:nvSpPr>
        <p:spPr>
          <a:xfrm rot="16200000">
            <a:off x="-2350598" y="-3066998"/>
            <a:ext cx="8270211" cy="11588668"/>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anchor="ctr"/>
          <a:lstStyle/>
          <a:p>
            <a:pPr algn="ctr">
              <a:defRPr>
                <a:solidFill>
                  <a:srgbClr val="969696"/>
                </a:solidFill>
                <a:latin typeface="Arial"/>
                <a:ea typeface="Arial"/>
                <a:cs typeface="Arial"/>
                <a:sym typeface="Arial"/>
              </a:defRPr>
            </a:pPr>
            <a:endParaRPr/>
          </a:p>
        </p:txBody>
      </p:sp>
      <p:sp>
        <p:nvSpPr>
          <p:cNvPr id="197" name="Oval 27"/>
          <p:cNvSpPr/>
          <p:nvPr/>
        </p:nvSpPr>
        <p:spPr>
          <a:xfrm>
            <a:off x="-3773436" y="-1171954"/>
            <a:ext cx="11117613" cy="11117614"/>
          </a:xfrm>
          <a:prstGeom prst="ellipse">
            <a:avLst/>
          </a:prstGeom>
          <a:solidFill>
            <a:srgbClr val="FFFFFF"/>
          </a:solidFill>
          <a:ln w="12700">
            <a:miter lim="400000"/>
          </a:ln>
        </p:spPr>
        <p:txBody>
          <a:bodyPr lIns="45718" tIns="45718" rIns="45718" bIns="45718" anchor="ctr"/>
          <a:lstStyle/>
          <a:p>
            <a:pPr algn="ctr">
              <a:defRPr>
                <a:latin typeface="Arial"/>
                <a:ea typeface="Arial"/>
                <a:cs typeface="Arial"/>
                <a:sym typeface="Arial"/>
              </a:defRPr>
            </a:pPr>
            <a:endParaRPr/>
          </a:p>
        </p:txBody>
      </p:sp>
      <p:pic>
        <p:nvPicPr>
          <p:cNvPr id="198" name="Picture 7" descr="Picture 7"/>
          <p:cNvPicPr>
            <a:picLocks noChangeAspect="1"/>
          </p:cNvPicPr>
          <p:nvPr/>
        </p:nvPicPr>
        <p:blipFill>
          <a:blip r:embed="rId2">
            <a:extLst/>
          </a:blip>
          <a:stretch>
            <a:fillRect/>
          </a:stretch>
        </p:blipFill>
        <p:spPr>
          <a:xfrm>
            <a:off x="619851" y="413417"/>
            <a:ext cx="2793490" cy="1014722"/>
          </a:xfrm>
          <a:prstGeom prst="rect">
            <a:avLst/>
          </a:prstGeom>
          <a:ln w="12700">
            <a:miter lim="400000"/>
          </a:ln>
        </p:spPr>
      </p:pic>
      <p:sp>
        <p:nvSpPr>
          <p:cNvPr id="199" name="Presentation title here"/>
          <p:cNvSpPr txBox="1">
            <a:spLocks noGrp="1"/>
          </p:cNvSpPr>
          <p:nvPr>
            <p:ph type="title" hasCustomPrompt="1"/>
          </p:nvPr>
        </p:nvSpPr>
        <p:spPr>
          <a:xfrm>
            <a:off x="609601" y="3182241"/>
            <a:ext cx="4450404" cy="1960567"/>
          </a:xfrm>
          <a:prstGeom prst="rect">
            <a:avLst/>
          </a:prstGeom>
        </p:spPr>
        <p:txBody>
          <a:bodyPr anchor="b"/>
          <a:lstStyle>
            <a:lvl1pPr>
              <a:defRPr sz="4400">
                <a:solidFill>
                  <a:srgbClr val="171716"/>
                </a:solidFill>
              </a:defRPr>
            </a:lvl1pPr>
          </a:lstStyle>
          <a:p>
            <a:r>
              <a:t>Presentation title here</a:t>
            </a:r>
          </a:p>
        </p:txBody>
      </p:sp>
      <p:sp>
        <p:nvSpPr>
          <p:cNvPr id="200" name="Body Level One…"/>
          <p:cNvSpPr txBox="1">
            <a:spLocks noGrp="1"/>
          </p:cNvSpPr>
          <p:nvPr>
            <p:ph type="body" sz="quarter" idx="1"/>
          </p:nvPr>
        </p:nvSpPr>
        <p:spPr>
          <a:xfrm>
            <a:off x="609601" y="5293485"/>
            <a:ext cx="4450404" cy="345851"/>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203" name="Group 8"/>
          <p:cNvGrpSpPr/>
          <p:nvPr/>
        </p:nvGrpSpPr>
        <p:grpSpPr>
          <a:xfrm>
            <a:off x="-3" y="5224321"/>
            <a:ext cx="4450408" cy="1"/>
            <a:chOff x="0" y="0"/>
            <a:chExt cx="4450407" cy="0"/>
          </a:xfrm>
        </p:grpSpPr>
        <p:sp>
          <p:nvSpPr>
            <p:cNvPr id="201" name="Straight Connector 23"/>
            <p:cNvSpPr/>
            <p:nvPr/>
          </p:nvSpPr>
          <p:spPr>
            <a:xfrm>
              <a:off x="678379" y="0"/>
              <a:ext cx="3772029"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pPr>
                <a:defRPr>
                  <a:solidFill>
                    <a:srgbClr val="969696"/>
                  </a:solidFill>
                </a:defRPr>
              </a:pPr>
              <a:endParaRPr/>
            </a:p>
          </p:txBody>
        </p:sp>
        <p:sp>
          <p:nvSpPr>
            <p:cNvPr id="202" name="Straight Connector 6"/>
            <p:cNvSpPr/>
            <p:nvPr/>
          </p:nvSpPr>
          <p:spPr>
            <a:xfrm>
              <a:off x="0" y="0"/>
              <a:ext cx="37720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pPr>
                <a:defRPr>
                  <a:solidFill>
                    <a:srgbClr val="969696"/>
                  </a:solidFill>
                </a:defRPr>
              </a:pPr>
              <a:endParaRPr/>
            </a:p>
          </p:txBody>
        </p:sp>
      </p:grpSp>
      <p:sp>
        <p:nvSpPr>
          <p:cNvPr id="204" name="Freeform: Shape 29"/>
          <p:cNvSpPr>
            <a:spLocks noGrp="1"/>
          </p:cNvSpPr>
          <p:nvPr>
            <p:ph type="pic" idx="21"/>
          </p:nvPr>
        </p:nvSpPr>
        <p:spPr>
          <a:xfrm>
            <a:off x="5563467" y="0"/>
            <a:ext cx="6628535" cy="6858000"/>
          </a:xfrm>
          <a:prstGeom prst="rect">
            <a:avLst/>
          </a:prstGeom>
        </p:spPr>
        <p:txBody>
          <a:bodyPr lIns="91439" tIns="45719" rIns="91439" bIns="45719">
            <a:noAutofit/>
          </a:bodyPr>
          <a:lstStyle/>
          <a:p>
            <a:endParaRPr/>
          </a:p>
        </p:txBody>
      </p:sp>
      <p:sp>
        <p:nvSpPr>
          <p:cNvPr id="205" name="Slide Number"/>
          <p:cNvSpPr txBox="1">
            <a:spLocks noGrp="1"/>
          </p:cNvSpPr>
          <p:nvPr>
            <p:ph type="sldNum" sz="quarter" idx="2"/>
          </p:nvPr>
        </p:nvSpPr>
        <p:spPr>
          <a:xfrm>
            <a:off x="8614900" y="6242859"/>
            <a:ext cx="245400" cy="226983"/>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291331425"/>
      </p:ext>
    </p:extLst>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212" name="Picture 15" descr="Picture 15"/>
          <p:cNvPicPr>
            <a:picLocks noChangeAspect="1"/>
          </p:cNvPicPr>
          <p:nvPr/>
        </p:nvPicPr>
        <p:blipFill>
          <a:blip r:embed="rId2">
            <a:alphaModFix amt="5000"/>
            <a:extLst/>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213" name="Picture Placeholder 21"/>
          <p:cNvSpPr>
            <a:spLocks noGrp="1"/>
          </p:cNvSpPr>
          <p:nvPr>
            <p:ph type="pic" sz="half" idx="21"/>
          </p:nvPr>
        </p:nvSpPr>
        <p:spPr>
          <a:xfrm>
            <a:off x="678378" y="766380"/>
            <a:ext cx="5325206" cy="5325238"/>
          </a:xfrm>
          <a:prstGeom prst="rect">
            <a:avLst/>
          </a:prstGeom>
          <a:ln w="63500">
            <a:solidFill>
              <a:srgbClr val="74707C"/>
            </a:solidFill>
            <a:round/>
          </a:ln>
        </p:spPr>
        <p:txBody>
          <a:bodyPr lIns="91439" tIns="45719" rIns="91439" bIns="45719">
            <a:noAutofit/>
          </a:bodyPr>
          <a:lstStyle/>
          <a:p>
            <a:endParaRPr/>
          </a:p>
        </p:txBody>
      </p:sp>
      <p:pic>
        <p:nvPicPr>
          <p:cNvPr id="214" name="Picture 7" descr="Picture 7"/>
          <p:cNvPicPr>
            <a:picLocks noChangeAspect="1"/>
          </p:cNvPicPr>
          <p:nvPr/>
        </p:nvPicPr>
        <p:blipFill>
          <a:blip r:embed="rId3">
            <a:extLst/>
          </a:blip>
          <a:stretch>
            <a:fillRect/>
          </a:stretch>
        </p:blipFill>
        <p:spPr>
          <a:xfrm>
            <a:off x="6605519" y="720500"/>
            <a:ext cx="2700530" cy="980954"/>
          </a:xfrm>
          <a:prstGeom prst="rect">
            <a:avLst/>
          </a:prstGeom>
          <a:ln w="12700">
            <a:miter lim="400000"/>
          </a:ln>
        </p:spPr>
      </p:pic>
      <p:sp>
        <p:nvSpPr>
          <p:cNvPr id="215" name="Presentation title here"/>
          <p:cNvSpPr txBox="1">
            <a:spLocks noGrp="1"/>
          </p:cNvSpPr>
          <p:nvPr>
            <p:ph type="title" hasCustomPrompt="1"/>
          </p:nvPr>
        </p:nvSpPr>
        <p:spPr>
          <a:xfrm>
            <a:off x="6635219" y="2838896"/>
            <a:ext cx="4450404" cy="1379558"/>
          </a:xfrm>
          <a:prstGeom prst="rect">
            <a:avLst/>
          </a:prstGeom>
        </p:spPr>
        <p:txBody>
          <a:bodyPr lIns="0" tIns="0" rIns="0" bIns="0" anchor="b"/>
          <a:lstStyle>
            <a:lvl1pPr>
              <a:defRPr sz="4400">
                <a:solidFill>
                  <a:srgbClr val="171716"/>
                </a:solidFill>
              </a:defRPr>
            </a:lvl1pPr>
          </a:lstStyle>
          <a:p>
            <a:r>
              <a:t>Presentation title here</a:t>
            </a:r>
          </a:p>
        </p:txBody>
      </p:sp>
      <p:sp>
        <p:nvSpPr>
          <p:cNvPr id="216" name="Body Level One…"/>
          <p:cNvSpPr txBox="1">
            <a:spLocks noGrp="1"/>
          </p:cNvSpPr>
          <p:nvPr>
            <p:ph type="body" sz="quarter" idx="1"/>
          </p:nvPr>
        </p:nvSpPr>
        <p:spPr>
          <a:xfrm>
            <a:off x="6635219" y="4369129"/>
            <a:ext cx="4450404" cy="345851"/>
          </a:xfrm>
          <a:prstGeom prst="rect">
            <a:avLst/>
          </a:prstGeom>
        </p:spPr>
        <p:txBody>
          <a:bodyPr lIns="0" tIns="0" rIns="0" bIns="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grpSp>
        <p:nvGrpSpPr>
          <p:cNvPr id="219" name="Group 8"/>
          <p:cNvGrpSpPr/>
          <p:nvPr/>
        </p:nvGrpSpPr>
        <p:grpSpPr>
          <a:xfrm>
            <a:off x="6635218" y="4261630"/>
            <a:ext cx="4450408" cy="12703"/>
            <a:chOff x="0" y="0"/>
            <a:chExt cx="4450407" cy="12701"/>
          </a:xfrm>
        </p:grpSpPr>
        <p:sp>
          <p:nvSpPr>
            <p:cNvPr id="217" name="Straight Connector 23"/>
            <p:cNvSpPr/>
            <p:nvPr/>
          </p:nvSpPr>
          <p:spPr>
            <a:xfrm flipH="1" flipV="1">
              <a:off x="-1" y="0"/>
              <a:ext cx="3772029" cy="12703"/>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pPr>
                <a:defRPr>
                  <a:solidFill>
                    <a:srgbClr val="969696"/>
                  </a:solidFill>
                </a:defRPr>
              </a:pPr>
              <a:endParaRPr/>
            </a:p>
          </p:txBody>
        </p:sp>
        <p:sp>
          <p:nvSpPr>
            <p:cNvPr id="218" name="Straight Connector 6"/>
            <p:cNvSpPr/>
            <p:nvPr/>
          </p:nvSpPr>
          <p:spPr>
            <a:xfrm flipH="1" flipV="1">
              <a:off x="678378" y="0"/>
              <a:ext cx="3772029" cy="12703"/>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pPr>
                <a:defRPr>
                  <a:solidFill>
                    <a:srgbClr val="969696"/>
                  </a:solidFill>
                </a:defRPr>
              </a:pPr>
              <a:endParaRPr/>
            </a:p>
          </p:txBody>
        </p:sp>
      </p:grpSp>
      <p:sp>
        <p:nvSpPr>
          <p:cNvPr id="220" name="Text Placeholder 52"/>
          <p:cNvSpPr>
            <a:spLocks noGrp="1"/>
          </p:cNvSpPr>
          <p:nvPr>
            <p:ph type="body" sz="quarter" idx="22" hasCustomPrompt="1"/>
          </p:nvPr>
        </p:nvSpPr>
        <p:spPr>
          <a:xfrm>
            <a:off x="6667499" y="5852423"/>
            <a:ext cx="2851901" cy="273779"/>
          </a:xfrm>
          <a:prstGeom prst="rect">
            <a:avLst/>
          </a:prstGeom>
        </p:spPr>
        <p:txBody>
          <a:bodyPr lIns="0" tIns="0" rIns="0" bIns="0" anchor="b"/>
          <a:lstStyle>
            <a:lvl1pPr marL="0" indent="0">
              <a:lnSpc>
                <a:spcPts val="1900"/>
              </a:lnSpc>
              <a:buClrTx/>
              <a:buSzTx/>
              <a:buFontTx/>
              <a:buNone/>
              <a:defRPr sz="1400">
                <a:solidFill>
                  <a:srgbClr val="171716"/>
                </a:solidFill>
              </a:defRPr>
            </a:lvl1pPr>
          </a:lstStyle>
          <a:p>
            <a:r>
              <a:t>DATE</a:t>
            </a:r>
          </a:p>
        </p:txBody>
      </p:sp>
      <p:sp>
        <p:nvSpPr>
          <p:cNvPr id="221" name="Slide Number"/>
          <p:cNvSpPr txBox="1">
            <a:spLocks noGrp="1"/>
          </p:cNvSpPr>
          <p:nvPr>
            <p:ph type="sldNum" sz="quarter" idx="2"/>
          </p:nvPr>
        </p:nvSpPr>
        <p:spPr>
          <a:xfrm>
            <a:off x="8614900" y="6242859"/>
            <a:ext cx="245400" cy="226983"/>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72267118"/>
      </p:ext>
    </p:extLst>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x">
  <p:cSld name="7_Title Slide">
    <p:spTree>
      <p:nvGrpSpPr>
        <p:cNvPr id="1" name=""/>
        <p:cNvGrpSpPr/>
        <p:nvPr/>
      </p:nvGrpSpPr>
      <p:grpSpPr>
        <a:xfrm>
          <a:off x="0" y="0"/>
          <a:ext cx="0" cy="0"/>
          <a:chOff x="0" y="0"/>
          <a:chExt cx="0" cy="0"/>
        </a:xfrm>
      </p:grpSpPr>
      <p:sp>
        <p:nvSpPr>
          <p:cNvPr id="228"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29" name="Rectangle 36"/>
          <p:cNvSpPr/>
          <p:nvPr/>
        </p:nvSpPr>
        <p:spPr>
          <a:xfrm>
            <a:off x="11060234" y="6256716"/>
            <a:ext cx="660280" cy="575886"/>
          </a:xfrm>
          <a:prstGeom prst="rect">
            <a:avLst/>
          </a:prstGeom>
          <a:solidFill>
            <a:srgbClr val="FFFFF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30" name="Freeform: Shape 25"/>
          <p:cNvSpPr/>
          <p:nvPr/>
        </p:nvSpPr>
        <p:spPr>
          <a:xfrm flipH="1">
            <a:off x="7425242" y="-1098073"/>
            <a:ext cx="4749019"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31"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32" name="Presentation title here"/>
          <p:cNvSpPr txBox="1">
            <a:spLocks noGrp="1"/>
          </p:cNvSpPr>
          <p:nvPr>
            <p:ph type="title" hasCustomPrompt="1"/>
          </p:nvPr>
        </p:nvSpPr>
        <p:spPr>
          <a:xfrm>
            <a:off x="629785" y="3182241"/>
            <a:ext cx="4450406" cy="1960567"/>
          </a:xfrm>
          <a:prstGeom prst="rect">
            <a:avLst/>
          </a:prstGeom>
        </p:spPr>
        <p:txBody>
          <a:bodyPr anchor="b"/>
          <a:lstStyle>
            <a:lvl1pPr>
              <a:defRPr sz="4400">
                <a:solidFill>
                  <a:srgbClr val="171716"/>
                </a:solidFill>
              </a:defRPr>
            </a:lvl1pPr>
          </a:lstStyle>
          <a:p>
            <a:r>
              <a:t>Presentation title here</a:t>
            </a:r>
          </a:p>
        </p:txBody>
      </p:sp>
      <p:sp>
        <p:nvSpPr>
          <p:cNvPr id="233" name="Body Level One…"/>
          <p:cNvSpPr txBox="1">
            <a:spLocks noGrp="1"/>
          </p:cNvSpPr>
          <p:nvPr>
            <p:ph type="body" sz="quarter" idx="1"/>
          </p:nvPr>
        </p:nvSpPr>
        <p:spPr>
          <a:xfrm>
            <a:off x="629785" y="5293485"/>
            <a:ext cx="4450406" cy="345851"/>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sp>
        <p:nvSpPr>
          <p:cNvPr id="234" name="Picture Placeholder 31"/>
          <p:cNvSpPr>
            <a:spLocks noGrp="1"/>
          </p:cNvSpPr>
          <p:nvPr>
            <p:ph type="pic" sz="half" idx="21"/>
          </p:nvPr>
        </p:nvSpPr>
        <p:spPr>
          <a:xfrm>
            <a:off x="7636105" y="0"/>
            <a:ext cx="4555895" cy="6858000"/>
          </a:xfrm>
          <a:prstGeom prst="rect">
            <a:avLst/>
          </a:prstGeom>
        </p:spPr>
        <p:txBody>
          <a:bodyPr lIns="91439" tIns="45719" rIns="91439" bIns="45719">
            <a:noAutofit/>
          </a:bodyPr>
          <a:lstStyle/>
          <a:p>
            <a:endParaRPr/>
          </a:p>
        </p:txBody>
      </p:sp>
      <p:grpSp>
        <p:nvGrpSpPr>
          <p:cNvPr id="237" name="Group 33"/>
          <p:cNvGrpSpPr/>
          <p:nvPr/>
        </p:nvGrpSpPr>
        <p:grpSpPr>
          <a:xfrm>
            <a:off x="-3" y="5224321"/>
            <a:ext cx="4450408" cy="1"/>
            <a:chOff x="0" y="0"/>
            <a:chExt cx="4450407" cy="0"/>
          </a:xfrm>
        </p:grpSpPr>
        <p:sp>
          <p:nvSpPr>
            <p:cNvPr id="235" name="Straight Connector 34"/>
            <p:cNvSpPr/>
            <p:nvPr/>
          </p:nvSpPr>
          <p:spPr>
            <a:xfrm>
              <a:off x="678379" y="0"/>
              <a:ext cx="3772029"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pPr>
                <a:defRPr>
                  <a:solidFill>
                    <a:srgbClr val="969696"/>
                  </a:solidFill>
                </a:defRPr>
              </a:pPr>
              <a:endParaRPr/>
            </a:p>
          </p:txBody>
        </p:sp>
        <p:sp>
          <p:nvSpPr>
            <p:cNvPr id="236" name="Straight Connector 35"/>
            <p:cNvSpPr/>
            <p:nvPr/>
          </p:nvSpPr>
          <p:spPr>
            <a:xfrm>
              <a:off x="0" y="0"/>
              <a:ext cx="3772029"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pPr>
                <a:defRPr>
                  <a:solidFill>
                    <a:srgbClr val="969696"/>
                  </a:solidFill>
                </a:defRPr>
              </a:pPr>
              <a:endParaRPr/>
            </a:p>
          </p:txBody>
        </p:sp>
      </p:grpSp>
      <p:pic>
        <p:nvPicPr>
          <p:cNvPr id="238" name="Picture 10" descr="Picture 10"/>
          <p:cNvPicPr>
            <a:picLocks noChangeAspect="1"/>
          </p:cNvPicPr>
          <p:nvPr/>
        </p:nvPicPr>
        <p:blipFill>
          <a:blip r:embed="rId2">
            <a:extLst/>
          </a:blip>
          <a:stretch>
            <a:fillRect/>
          </a:stretch>
        </p:blipFill>
        <p:spPr>
          <a:xfrm>
            <a:off x="619851" y="413417"/>
            <a:ext cx="2793490" cy="1014722"/>
          </a:xfrm>
          <a:prstGeom prst="rect">
            <a:avLst/>
          </a:prstGeom>
          <a:ln w="12700">
            <a:miter lim="400000"/>
          </a:ln>
        </p:spPr>
      </p:pic>
      <p:sp>
        <p:nvSpPr>
          <p:cNvPr id="239" name="Slide Number"/>
          <p:cNvSpPr txBox="1">
            <a:spLocks noGrp="1"/>
          </p:cNvSpPr>
          <p:nvPr>
            <p:ph type="sldNum" sz="quarter" idx="2"/>
          </p:nvPr>
        </p:nvSpPr>
        <p:spPr>
          <a:xfrm>
            <a:off x="8614900" y="6242859"/>
            <a:ext cx="245400" cy="226983"/>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915577788"/>
      </p:ext>
    </p:extLst>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x">
  <p:cSld name="8_Title Slide">
    <p:spTree>
      <p:nvGrpSpPr>
        <p:cNvPr id="1" name=""/>
        <p:cNvGrpSpPr/>
        <p:nvPr/>
      </p:nvGrpSpPr>
      <p:grpSpPr>
        <a:xfrm>
          <a:off x="0" y="0"/>
          <a:ext cx="0" cy="0"/>
          <a:chOff x="0" y="0"/>
          <a:chExt cx="0" cy="0"/>
        </a:xfrm>
      </p:grpSpPr>
      <p:sp>
        <p:nvSpPr>
          <p:cNvPr id="246"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47" name="Picture Placeholder 18"/>
          <p:cNvSpPr>
            <a:spLocks noGrp="1"/>
          </p:cNvSpPr>
          <p:nvPr>
            <p:ph type="pic" sz="half" idx="21"/>
          </p:nvPr>
        </p:nvSpPr>
        <p:spPr>
          <a:xfrm>
            <a:off x="2011363" y="2133600"/>
            <a:ext cx="10180637" cy="1902162"/>
          </a:xfrm>
          <a:prstGeom prst="rect">
            <a:avLst/>
          </a:prstGeom>
        </p:spPr>
        <p:txBody>
          <a:bodyPr lIns="91439" tIns="45719" rIns="91439" bIns="45719">
            <a:noAutofit/>
          </a:bodyPr>
          <a:lstStyle/>
          <a:p>
            <a:endParaRPr/>
          </a:p>
        </p:txBody>
      </p:sp>
      <p:grpSp>
        <p:nvGrpSpPr>
          <p:cNvPr id="251" name="Group 13"/>
          <p:cNvGrpSpPr/>
          <p:nvPr/>
        </p:nvGrpSpPr>
        <p:grpSpPr>
          <a:xfrm>
            <a:off x="2011359" y="4135106"/>
            <a:ext cx="10180325" cy="68933"/>
            <a:chOff x="-1" y="0"/>
            <a:chExt cx="10180323" cy="68931"/>
          </a:xfrm>
        </p:grpSpPr>
        <p:sp>
          <p:nvSpPr>
            <p:cNvPr id="248" name="Rectangle 14"/>
            <p:cNvSpPr/>
            <p:nvPr/>
          </p:nvSpPr>
          <p:spPr>
            <a:xfrm>
              <a:off x="-2" y="0"/>
              <a:ext cx="3396022" cy="68932"/>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249" name="Rectangle 15"/>
            <p:cNvSpPr/>
            <p:nvPr/>
          </p:nvSpPr>
          <p:spPr>
            <a:xfrm>
              <a:off x="3392149" y="0"/>
              <a:ext cx="3396022" cy="68932"/>
            </a:xfrm>
            <a:prstGeom prst="rect">
              <a:avLst/>
            </a:prstGeom>
            <a:solidFill>
              <a:srgbClr val="E83E1D"/>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250" name="Rectangle 16"/>
            <p:cNvSpPr/>
            <p:nvPr/>
          </p:nvSpPr>
          <p:spPr>
            <a:xfrm>
              <a:off x="6784300" y="0"/>
              <a:ext cx="3396023" cy="68932"/>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252" name="Presentation title here"/>
          <p:cNvSpPr txBox="1">
            <a:spLocks noGrp="1"/>
          </p:cNvSpPr>
          <p:nvPr>
            <p:ph type="title" hasCustomPrompt="1"/>
          </p:nvPr>
        </p:nvSpPr>
        <p:spPr>
          <a:xfrm>
            <a:off x="2011359" y="4372311"/>
            <a:ext cx="9571043" cy="728548"/>
          </a:xfrm>
          <a:prstGeom prst="rect">
            <a:avLst/>
          </a:prstGeom>
        </p:spPr>
        <p:txBody>
          <a:bodyPr anchor="b"/>
          <a:lstStyle>
            <a:lvl1pPr>
              <a:defRPr sz="3600">
                <a:solidFill>
                  <a:srgbClr val="171716"/>
                </a:solidFill>
              </a:defRPr>
            </a:lvl1pPr>
          </a:lstStyle>
          <a:p>
            <a:r>
              <a:t>Presentation title here</a:t>
            </a:r>
          </a:p>
        </p:txBody>
      </p:sp>
      <p:sp>
        <p:nvSpPr>
          <p:cNvPr id="253" name="Body Level One…"/>
          <p:cNvSpPr txBox="1">
            <a:spLocks noGrp="1"/>
          </p:cNvSpPr>
          <p:nvPr>
            <p:ph type="body" sz="quarter" idx="1"/>
          </p:nvPr>
        </p:nvSpPr>
        <p:spPr>
          <a:xfrm>
            <a:off x="2011359" y="5182608"/>
            <a:ext cx="9571043" cy="345851"/>
          </a:xfrm>
          <a:prstGeom prst="rect">
            <a:avLst/>
          </a:prstGeom>
        </p:spPr>
        <p:txBody>
          <a:bodyPr/>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r>
              <a:t>Body Level One</a:t>
            </a:r>
          </a:p>
          <a:p>
            <a:pPr lvl="1"/>
            <a:r>
              <a:t>Body Level Two</a:t>
            </a:r>
          </a:p>
          <a:p>
            <a:pPr lvl="2"/>
            <a:r>
              <a:t>Body Level Three</a:t>
            </a:r>
          </a:p>
          <a:p>
            <a:pPr lvl="3"/>
            <a:r>
              <a:t>Body Level Four</a:t>
            </a:r>
          </a:p>
          <a:p>
            <a:pPr lvl="4"/>
            <a:r>
              <a:t>Body Level Five</a:t>
            </a:r>
          </a:p>
        </p:txBody>
      </p:sp>
      <p:pic>
        <p:nvPicPr>
          <p:cNvPr id="254" name="Picture 20" descr="Picture 20"/>
          <p:cNvPicPr>
            <a:picLocks noChangeAspect="1"/>
          </p:cNvPicPr>
          <p:nvPr/>
        </p:nvPicPr>
        <p:blipFill>
          <a:blip r:embed="rId2">
            <a:extLst/>
          </a:blip>
          <a:stretch>
            <a:fillRect/>
          </a:stretch>
        </p:blipFill>
        <p:spPr>
          <a:xfrm>
            <a:off x="1980313" y="822181"/>
            <a:ext cx="2793490" cy="1014724"/>
          </a:xfrm>
          <a:prstGeom prst="rect">
            <a:avLst/>
          </a:prstGeom>
          <a:ln w="12700">
            <a:miter lim="400000"/>
          </a:ln>
        </p:spPr>
      </p:pic>
      <p:sp>
        <p:nvSpPr>
          <p:cNvPr id="255" name="Slide Number"/>
          <p:cNvSpPr txBox="1">
            <a:spLocks noGrp="1"/>
          </p:cNvSpPr>
          <p:nvPr>
            <p:ph type="sldNum" sz="quarter" idx="2"/>
          </p:nvPr>
        </p:nvSpPr>
        <p:spPr>
          <a:xfrm>
            <a:off x="8614900" y="6242859"/>
            <a:ext cx="245400" cy="226983"/>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801832458"/>
      </p:ext>
    </p:extLst>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262"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63" name="Rectangle 1"/>
          <p:cNvSpPr/>
          <p:nvPr/>
        </p:nvSpPr>
        <p:spPr>
          <a:xfrm>
            <a:off x="11265406" y="6536652"/>
            <a:ext cx="151532" cy="188108"/>
          </a:xfrm>
          <a:prstGeom prst="rect">
            <a:avLst/>
          </a:prstGeom>
          <a:solidFill>
            <a:srgbClr val="FFFFFF"/>
          </a:solidFill>
          <a:ln w="12700">
            <a:solidFill>
              <a:srgbClr val="FFFFFF"/>
            </a:solidFill>
            <a:miter/>
          </a:ln>
        </p:spPr>
        <p:txBody>
          <a:bodyPr lIns="45718" tIns="45718" rIns="45718" bIns="45718" anchor="ctr"/>
          <a:lstStyle/>
          <a:p>
            <a:pPr algn="ctr">
              <a:defRPr>
                <a:latin typeface="Arial"/>
                <a:ea typeface="Arial"/>
                <a:cs typeface="Arial"/>
                <a:sym typeface="Arial"/>
              </a:defRPr>
            </a:pPr>
            <a:endParaRPr/>
          </a:p>
        </p:txBody>
      </p:sp>
      <p:sp>
        <p:nvSpPr>
          <p:cNvPr id="264" name="Slide Number"/>
          <p:cNvSpPr txBox="1">
            <a:spLocks noGrp="1"/>
          </p:cNvSpPr>
          <p:nvPr>
            <p:ph type="sldNum" sz="quarter" idx="2"/>
          </p:nvPr>
        </p:nvSpPr>
        <p:spPr>
          <a:xfrm>
            <a:off x="8614900" y="6242859"/>
            <a:ext cx="245400" cy="226983"/>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212385905"/>
      </p:ext>
    </p:extLst>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271"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72"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73" name="Body Level One…"/>
          <p:cNvSpPr txBox="1">
            <a:spLocks noGrp="1"/>
          </p:cNvSpPr>
          <p:nvPr>
            <p:ph type="body" sz="quarter" idx="1" hasCustomPrompt="1"/>
          </p:nvPr>
        </p:nvSpPr>
        <p:spPr>
          <a:xfrm>
            <a:off x="7678580" y="2061098"/>
            <a:ext cx="324411" cy="236825"/>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274" name="Text Placeholder 52"/>
          <p:cNvSpPr>
            <a:spLocks noGrp="1"/>
          </p:cNvSpPr>
          <p:nvPr>
            <p:ph type="body" sz="quarter" idx="21" hasCustomPrompt="1"/>
          </p:nvPr>
        </p:nvSpPr>
        <p:spPr>
          <a:xfrm>
            <a:off x="7678580" y="2704239"/>
            <a:ext cx="324411"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275" name="Text Placeholder 52"/>
          <p:cNvSpPr>
            <a:spLocks noGrp="1"/>
          </p:cNvSpPr>
          <p:nvPr>
            <p:ph type="body" sz="quarter" idx="22" hasCustomPrompt="1"/>
          </p:nvPr>
        </p:nvSpPr>
        <p:spPr>
          <a:xfrm>
            <a:off x="7678580" y="3342428"/>
            <a:ext cx="324411"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276" name="Text Placeholder 52"/>
          <p:cNvSpPr>
            <a:spLocks noGrp="1"/>
          </p:cNvSpPr>
          <p:nvPr>
            <p:ph type="body" sz="quarter" idx="23" hasCustomPrompt="1"/>
          </p:nvPr>
        </p:nvSpPr>
        <p:spPr>
          <a:xfrm>
            <a:off x="7678580" y="3983323"/>
            <a:ext cx="324411"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277" name="Text Placeholder 52"/>
          <p:cNvSpPr>
            <a:spLocks noGrp="1"/>
          </p:cNvSpPr>
          <p:nvPr>
            <p:ph type="body" sz="quarter" idx="24" hasCustomPrompt="1"/>
          </p:nvPr>
        </p:nvSpPr>
        <p:spPr>
          <a:xfrm>
            <a:off x="7678580" y="4630084"/>
            <a:ext cx="324411"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278" name="Text Placeholder 52"/>
          <p:cNvSpPr>
            <a:spLocks noGrp="1"/>
          </p:cNvSpPr>
          <p:nvPr>
            <p:ph type="body" sz="quarter" idx="25"/>
          </p:nvPr>
        </p:nvSpPr>
        <p:spPr>
          <a:xfrm>
            <a:off x="8153478" y="2042622"/>
            <a:ext cx="2851900" cy="273779"/>
          </a:xfrm>
          <a:prstGeom prst="rect">
            <a:avLst/>
          </a:prstGeom>
        </p:spPr>
        <p:txBody>
          <a:bodyPr lIns="0" tIns="0" rIns="0" bIns="0"/>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279" name="Text Placeholder 52"/>
          <p:cNvSpPr>
            <a:spLocks noGrp="1"/>
          </p:cNvSpPr>
          <p:nvPr>
            <p:ph type="body" sz="quarter" idx="26"/>
          </p:nvPr>
        </p:nvSpPr>
        <p:spPr>
          <a:xfrm>
            <a:off x="8153478" y="2685762"/>
            <a:ext cx="2851900" cy="273779"/>
          </a:xfrm>
          <a:prstGeom prst="rect">
            <a:avLst/>
          </a:prstGeom>
        </p:spPr>
        <p:txBody>
          <a:bodyPr lIns="0" tIns="0" rIns="0" bIns="0"/>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280" name="Text Placeholder 52"/>
          <p:cNvSpPr>
            <a:spLocks noGrp="1"/>
          </p:cNvSpPr>
          <p:nvPr>
            <p:ph type="body" sz="quarter" idx="27"/>
          </p:nvPr>
        </p:nvSpPr>
        <p:spPr>
          <a:xfrm>
            <a:off x="8153478" y="3323949"/>
            <a:ext cx="2851900" cy="273779"/>
          </a:xfrm>
          <a:prstGeom prst="rect">
            <a:avLst/>
          </a:prstGeom>
        </p:spPr>
        <p:txBody>
          <a:bodyPr lIns="0" tIns="0" rIns="0" bIns="0"/>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281" name="Text Placeholder 52"/>
          <p:cNvSpPr>
            <a:spLocks noGrp="1"/>
          </p:cNvSpPr>
          <p:nvPr>
            <p:ph type="body" sz="quarter" idx="28"/>
          </p:nvPr>
        </p:nvSpPr>
        <p:spPr>
          <a:xfrm>
            <a:off x="8153478" y="3964847"/>
            <a:ext cx="2851900" cy="273779"/>
          </a:xfrm>
          <a:prstGeom prst="rect">
            <a:avLst/>
          </a:prstGeom>
        </p:spPr>
        <p:txBody>
          <a:bodyPr lIns="0" tIns="0" rIns="0" bIns="0"/>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282" name="Text Placeholder 52"/>
          <p:cNvSpPr>
            <a:spLocks noGrp="1"/>
          </p:cNvSpPr>
          <p:nvPr>
            <p:ph type="body" sz="quarter" idx="29"/>
          </p:nvPr>
        </p:nvSpPr>
        <p:spPr>
          <a:xfrm>
            <a:off x="8153478" y="4611606"/>
            <a:ext cx="2851900" cy="273779"/>
          </a:xfrm>
          <a:prstGeom prst="rect">
            <a:avLst/>
          </a:prstGeom>
        </p:spPr>
        <p:txBody>
          <a:bodyPr lIns="0" tIns="0" rIns="0" bIns="0"/>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283" name="Agenda"/>
          <p:cNvSpPr txBox="1">
            <a:spLocks noGrp="1"/>
          </p:cNvSpPr>
          <p:nvPr>
            <p:ph type="title" hasCustomPrompt="1"/>
          </p:nvPr>
        </p:nvSpPr>
        <p:spPr>
          <a:xfrm>
            <a:off x="609601" y="1959279"/>
            <a:ext cx="3403602" cy="584778"/>
          </a:xfrm>
          <a:prstGeom prst="rect">
            <a:avLst/>
          </a:prstGeom>
        </p:spPr>
        <p:txBody>
          <a:bodyPr/>
          <a:lstStyle/>
          <a:p>
            <a:r>
              <a:t>Agenda</a:t>
            </a:r>
          </a:p>
        </p:txBody>
      </p:sp>
      <p:grpSp>
        <p:nvGrpSpPr>
          <p:cNvPr id="286" name="Group 22"/>
          <p:cNvGrpSpPr/>
          <p:nvPr/>
        </p:nvGrpSpPr>
        <p:grpSpPr>
          <a:xfrm>
            <a:off x="-1" y="1863525"/>
            <a:ext cx="2452692" cy="1"/>
            <a:chOff x="0" y="0"/>
            <a:chExt cx="2452690" cy="0"/>
          </a:xfrm>
        </p:grpSpPr>
        <p:sp>
          <p:nvSpPr>
            <p:cNvPr id="284" name="Straight Connector 23"/>
            <p:cNvSpPr/>
            <p:nvPr/>
          </p:nvSpPr>
          <p:spPr>
            <a:xfrm>
              <a:off x="373865" y="0"/>
              <a:ext cx="2078826"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pPr>
                <a:defRPr>
                  <a:solidFill>
                    <a:srgbClr val="969696"/>
                  </a:solidFill>
                </a:defRPr>
              </a:pPr>
              <a:endParaRPr/>
            </a:p>
          </p:txBody>
        </p:sp>
        <p:sp>
          <p:nvSpPr>
            <p:cNvPr id="285" name="Straight Connector 24"/>
            <p:cNvSpPr/>
            <p:nvPr/>
          </p:nvSpPr>
          <p:spPr>
            <a:xfrm>
              <a:off x="0" y="0"/>
              <a:ext cx="2078824"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pPr>
                <a:defRPr>
                  <a:solidFill>
                    <a:srgbClr val="969696"/>
                  </a:solidFill>
                </a:defRPr>
              </a:pPr>
              <a:endParaRPr/>
            </a:p>
          </p:txBody>
        </p:sp>
      </p:grpSp>
      <p:grpSp>
        <p:nvGrpSpPr>
          <p:cNvPr id="289" name="Group 31"/>
          <p:cNvGrpSpPr/>
          <p:nvPr/>
        </p:nvGrpSpPr>
        <p:grpSpPr>
          <a:xfrm>
            <a:off x="-6" y="6791321"/>
            <a:ext cx="12192010" cy="66682"/>
            <a:chOff x="-1" y="-1"/>
            <a:chExt cx="12192008" cy="66680"/>
          </a:xfrm>
        </p:grpSpPr>
        <p:sp>
          <p:nvSpPr>
            <p:cNvPr id="287" name="Rectangle 30"/>
            <p:cNvSpPr/>
            <p:nvPr/>
          </p:nvSpPr>
          <p:spPr>
            <a:xfrm rot="10800000" flipH="1">
              <a:off x="3606801" y="-1"/>
              <a:ext cx="8585206"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288" name="Rectangle 29"/>
            <p:cNvSpPr/>
            <p:nvPr/>
          </p:nvSpPr>
          <p:spPr>
            <a:xfrm rot="10800000" flipH="1">
              <a:off x="-2" y="-1"/>
              <a:ext cx="10220332"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pic>
        <p:nvPicPr>
          <p:cNvPr id="290" name="Picture 21" descr="Picture 21"/>
          <p:cNvPicPr>
            <a:picLocks noChangeAspect="1"/>
          </p:cNvPicPr>
          <p:nvPr/>
        </p:nvPicPr>
        <p:blipFill>
          <a:blip r:embed="rId2">
            <a:extLst/>
          </a:blip>
          <a:stretch>
            <a:fillRect/>
          </a:stretch>
        </p:blipFill>
        <p:spPr>
          <a:xfrm>
            <a:off x="9995351" y="457200"/>
            <a:ext cx="1625603" cy="590491"/>
          </a:xfrm>
          <a:prstGeom prst="rect">
            <a:avLst/>
          </a:prstGeom>
          <a:ln w="12700">
            <a:miter lim="400000"/>
          </a:ln>
        </p:spPr>
      </p:pic>
      <p:sp>
        <p:nvSpPr>
          <p:cNvPr id="29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686833222"/>
      </p:ext>
    </p:extLst>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298"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299" name="Slide Number"/>
          <p:cNvSpPr txBox="1">
            <a:spLocks noGrp="1"/>
          </p:cNvSpPr>
          <p:nvPr>
            <p:ph type="sldNum" sz="quarter" idx="2"/>
          </p:nvPr>
        </p:nvSpPr>
        <p:spPr>
          <a:xfrm>
            <a:off x="8614900" y="6242859"/>
            <a:ext cx="245400" cy="226983"/>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56708897"/>
      </p:ext>
    </p:extLst>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306"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07"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08" name="Body Level One…"/>
          <p:cNvSpPr txBox="1">
            <a:spLocks noGrp="1"/>
          </p:cNvSpPr>
          <p:nvPr>
            <p:ph type="body" sz="quarter" idx="1" hasCustomPrompt="1"/>
          </p:nvPr>
        </p:nvSpPr>
        <p:spPr>
          <a:xfrm>
            <a:off x="7678580" y="2061098"/>
            <a:ext cx="324411" cy="236825"/>
          </a:xfrm>
          <a:prstGeom prst="rect">
            <a:avLst/>
          </a:prstGeom>
        </p:spPr>
        <p:txBody>
          <a:bodyPr lIns="0" tIns="0" rIns="0" bIns="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r>
              <a:t>00</a:t>
            </a:r>
          </a:p>
          <a:p>
            <a:pPr lvl="1"/>
            <a:endParaRPr/>
          </a:p>
          <a:p>
            <a:pPr lvl="2"/>
            <a:endParaRPr/>
          </a:p>
          <a:p>
            <a:pPr lvl="3"/>
            <a:endParaRPr/>
          </a:p>
          <a:p>
            <a:pPr lvl="4"/>
            <a:endParaRPr/>
          </a:p>
        </p:txBody>
      </p:sp>
      <p:sp>
        <p:nvSpPr>
          <p:cNvPr id="309" name="Text Placeholder 52"/>
          <p:cNvSpPr>
            <a:spLocks noGrp="1"/>
          </p:cNvSpPr>
          <p:nvPr>
            <p:ph type="body" sz="quarter" idx="21" hasCustomPrompt="1"/>
          </p:nvPr>
        </p:nvSpPr>
        <p:spPr>
          <a:xfrm>
            <a:off x="7678580" y="2704239"/>
            <a:ext cx="324411"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310" name="Text Placeholder 52"/>
          <p:cNvSpPr>
            <a:spLocks noGrp="1"/>
          </p:cNvSpPr>
          <p:nvPr>
            <p:ph type="body" sz="quarter" idx="22" hasCustomPrompt="1"/>
          </p:nvPr>
        </p:nvSpPr>
        <p:spPr>
          <a:xfrm>
            <a:off x="7678580" y="3342428"/>
            <a:ext cx="324411"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311" name="Text Placeholder 52"/>
          <p:cNvSpPr>
            <a:spLocks noGrp="1"/>
          </p:cNvSpPr>
          <p:nvPr>
            <p:ph type="body" sz="quarter" idx="23" hasCustomPrompt="1"/>
          </p:nvPr>
        </p:nvSpPr>
        <p:spPr>
          <a:xfrm>
            <a:off x="7678580" y="3983323"/>
            <a:ext cx="324411"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312" name="Text Placeholder 52"/>
          <p:cNvSpPr>
            <a:spLocks noGrp="1"/>
          </p:cNvSpPr>
          <p:nvPr>
            <p:ph type="body" sz="quarter" idx="24" hasCustomPrompt="1"/>
          </p:nvPr>
        </p:nvSpPr>
        <p:spPr>
          <a:xfrm>
            <a:off x="7678580" y="4630084"/>
            <a:ext cx="324411" cy="236824"/>
          </a:xfrm>
          <a:prstGeom prst="rect">
            <a:avLst/>
          </a:prstGeom>
        </p:spPr>
        <p:txBody>
          <a:bodyPr lIns="0" tIns="0" rIns="0" bIns="0" anchor="ctr"/>
          <a:lstStyle>
            <a:lvl1pPr marL="0" indent="0" algn="ctr">
              <a:buClrTx/>
              <a:buSzTx/>
              <a:buFontTx/>
              <a:buNone/>
              <a:defRPr sz="1200" b="1">
                <a:solidFill>
                  <a:srgbClr val="171716"/>
                </a:solidFill>
              </a:defRPr>
            </a:lvl1pPr>
          </a:lstStyle>
          <a:p>
            <a:r>
              <a:t>00</a:t>
            </a:r>
          </a:p>
        </p:txBody>
      </p:sp>
      <p:sp>
        <p:nvSpPr>
          <p:cNvPr id="313" name="Text Placeholder 52"/>
          <p:cNvSpPr>
            <a:spLocks noGrp="1"/>
          </p:cNvSpPr>
          <p:nvPr>
            <p:ph type="body" sz="quarter" idx="25"/>
          </p:nvPr>
        </p:nvSpPr>
        <p:spPr>
          <a:xfrm>
            <a:off x="8153478" y="2042622"/>
            <a:ext cx="2851900" cy="273779"/>
          </a:xfrm>
          <a:prstGeom prst="rect">
            <a:avLst/>
          </a:prstGeom>
        </p:spPr>
        <p:txBody>
          <a:bodyPr lIns="0" tIns="0" rIns="0" bIns="0"/>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314" name="Text Placeholder 52"/>
          <p:cNvSpPr>
            <a:spLocks noGrp="1"/>
          </p:cNvSpPr>
          <p:nvPr>
            <p:ph type="body" sz="quarter" idx="26"/>
          </p:nvPr>
        </p:nvSpPr>
        <p:spPr>
          <a:xfrm>
            <a:off x="8153478" y="2685762"/>
            <a:ext cx="2851900" cy="273779"/>
          </a:xfrm>
          <a:prstGeom prst="rect">
            <a:avLst/>
          </a:prstGeom>
        </p:spPr>
        <p:txBody>
          <a:bodyPr lIns="0" tIns="0" rIns="0" bIns="0"/>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315" name="Text Placeholder 52"/>
          <p:cNvSpPr>
            <a:spLocks noGrp="1"/>
          </p:cNvSpPr>
          <p:nvPr>
            <p:ph type="body" sz="quarter" idx="27"/>
          </p:nvPr>
        </p:nvSpPr>
        <p:spPr>
          <a:xfrm>
            <a:off x="8153478" y="3323949"/>
            <a:ext cx="2851900" cy="273779"/>
          </a:xfrm>
          <a:prstGeom prst="rect">
            <a:avLst/>
          </a:prstGeom>
        </p:spPr>
        <p:txBody>
          <a:bodyPr lIns="0" tIns="0" rIns="0" bIns="0"/>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316" name="Text Placeholder 52"/>
          <p:cNvSpPr>
            <a:spLocks noGrp="1"/>
          </p:cNvSpPr>
          <p:nvPr>
            <p:ph type="body" sz="quarter" idx="28"/>
          </p:nvPr>
        </p:nvSpPr>
        <p:spPr>
          <a:xfrm>
            <a:off x="8153478" y="3964847"/>
            <a:ext cx="2851900" cy="273779"/>
          </a:xfrm>
          <a:prstGeom prst="rect">
            <a:avLst/>
          </a:prstGeom>
        </p:spPr>
        <p:txBody>
          <a:bodyPr lIns="0" tIns="0" rIns="0" bIns="0"/>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317" name="Text Placeholder 52"/>
          <p:cNvSpPr>
            <a:spLocks noGrp="1"/>
          </p:cNvSpPr>
          <p:nvPr>
            <p:ph type="body" sz="quarter" idx="29"/>
          </p:nvPr>
        </p:nvSpPr>
        <p:spPr>
          <a:xfrm>
            <a:off x="8153478" y="4611606"/>
            <a:ext cx="2851900" cy="273779"/>
          </a:xfrm>
          <a:prstGeom prst="rect">
            <a:avLst/>
          </a:prstGeom>
        </p:spPr>
        <p:txBody>
          <a:bodyPr lIns="0" tIns="0" rIns="0" bIns="0"/>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318" name="Agenda"/>
          <p:cNvSpPr txBox="1">
            <a:spLocks noGrp="1"/>
          </p:cNvSpPr>
          <p:nvPr>
            <p:ph type="title" hasCustomPrompt="1"/>
          </p:nvPr>
        </p:nvSpPr>
        <p:spPr>
          <a:xfrm>
            <a:off x="609601" y="1959279"/>
            <a:ext cx="3403602" cy="584778"/>
          </a:xfrm>
          <a:prstGeom prst="rect">
            <a:avLst/>
          </a:prstGeom>
        </p:spPr>
        <p:txBody>
          <a:bodyPr/>
          <a:lstStyle/>
          <a:p>
            <a:r>
              <a:t>Agenda</a:t>
            </a:r>
          </a:p>
        </p:txBody>
      </p:sp>
      <p:grpSp>
        <p:nvGrpSpPr>
          <p:cNvPr id="321" name="Group 22"/>
          <p:cNvGrpSpPr/>
          <p:nvPr/>
        </p:nvGrpSpPr>
        <p:grpSpPr>
          <a:xfrm>
            <a:off x="-1" y="1863525"/>
            <a:ext cx="2452692" cy="1"/>
            <a:chOff x="0" y="0"/>
            <a:chExt cx="2452690" cy="0"/>
          </a:xfrm>
        </p:grpSpPr>
        <p:sp>
          <p:nvSpPr>
            <p:cNvPr id="319" name="Straight Connector 23"/>
            <p:cNvSpPr/>
            <p:nvPr/>
          </p:nvSpPr>
          <p:spPr>
            <a:xfrm>
              <a:off x="373865" y="0"/>
              <a:ext cx="2078826"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pPr>
                <a:defRPr>
                  <a:solidFill>
                    <a:srgbClr val="969696"/>
                  </a:solidFill>
                </a:defRPr>
              </a:pPr>
              <a:endParaRPr/>
            </a:p>
          </p:txBody>
        </p:sp>
        <p:sp>
          <p:nvSpPr>
            <p:cNvPr id="320" name="Straight Connector 24"/>
            <p:cNvSpPr/>
            <p:nvPr/>
          </p:nvSpPr>
          <p:spPr>
            <a:xfrm>
              <a:off x="0" y="0"/>
              <a:ext cx="2078824"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pPr>
                <a:defRPr>
                  <a:solidFill>
                    <a:srgbClr val="969696"/>
                  </a:solidFill>
                </a:defRPr>
              </a:pPr>
              <a:endParaRPr/>
            </a:p>
          </p:txBody>
        </p:sp>
      </p:grpSp>
      <p:pic>
        <p:nvPicPr>
          <p:cNvPr id="322" name="Picture 33" descr="Picture 33"/>
          <p:cNvPicPr>
            <a:picLocks noChangeAspect="1"/>
          </p:cNvPicPr>
          <p:nvPr/>
        </p:nvPicPr>
        <p:blipFill>
          <a:blip r:embed="rId2">
            <a:extLst/>
          </a:blip>
          <a:stretch>
            <a:fillRect/>
          </a:stretch>
        </p:blipFill>
        <p:spPr>
          <a:xfrm>
            <a:off x="609600" y="5825654"/>
            <a:ext cx="1625600" cy="590494"/>
          </a:xfrm>
          <a:prstGeom prst="rect">
            <a:avLst/>
          </a:prstGeom>
          <a:ln w="12700">
            <a:miter lim="400000"/>
          </a:ln>
        </p:spPr>
      </p:pic>
      <p:grpSp>
        <p:nvGrpSpPr>
          <p:cNvPr id="325" name="Group 35"/>
          <p:cNvGrpSpPr/>
          <p:nvPr/>
        </p:nvGrpSpPr>
        <p:grpSpPr>
          <a:xfrm>
            <a:off x="-6" y="6791321"/>
            <a:ext cx="12192010" cy="66682"/>
            <a:chOff x="-1" y="-1"/>
            <a:chExt cx="12192008" cy="66680"/>
          </a:xfrm>
        </p:grpSpPr>
        <p:sp>
          <p:nvSpPr>
            <p:cNvPr id="323" name="Rectangle 40"/>
            <p:cNvSpPr/>
            <p:nvPr/>
          </p:nvSpPr>
          <p:spPr>
            <a:xfrm rot="10800000" flipH="1">
              <a:off x="3606801" y="-1"/>
              <a:ext cx="8585206"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324" name="Rectangle 41"/>
            <p:cNvSpPr/>
            <p:nvPr/>
          </p:nvSpPr>
          <p:spPr>
            <a:xfrm rot="10800000" flipH="1">
              <a:off x="-2" y="-1"/>
              <a:ext cx="10220332"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32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64099635"/>
      </p:ext>
    </p:extLst>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333"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34" name="Slide Number"/>
          <p:cNvSpPr txBox="1">
            <a:spLocks noGrp="1"/>
          </p:cNvSpPr>
          <p:nvPr>
            <p:ph type="sldNum" sz="quarter" idx="2"/>
          </p:nvPr>
        </p:nvSpPr>
        <p:spPr>
          <a:xfrm>
            <a:off x="8614900" y="6242859"/>
            <a:ext cx="245400" cy="226983"/>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798662618"/>
      </p:ext>
    </p:extLst>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341" name="Click to add title here"/>
          <p:cNvSpPr txBox="1">
            <a:spLocks noGrp="1"/>
          </p:cNvSpPr>
          <p:nvPr>
            <p:ph type="title" hasCustomPrompt="1"/>
          </p:nvPr>
        </p:nvSpPr>
        <p:spPr>
          <a:prstGeom prst="rect">
            <a:avLst/>
          </a:prstGeom>
        </p:spPr>
        <p:txBody>
          <a:bodyPr/>
          <a:lstStyle/>
          <a:p>
            <a:r>
              <a:t>Click to add title here</a:t>
            </a:r>
          </a:p>
        </p:txBody>
      </p:sp>
      <p:sp>
        <p:nvSpPr>
          <p:cNvPr id="342"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34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626428981"/>
      </p:ext>
    </p:extLst>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350"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51" name="Slide Number"/>
          <p:cNvSpPr txBox="1">
            <a:spLocks noGrp="1"/>
          </p:cNvSpPr>
          <p:nvPr>
            <p:ph type="sldNum" sz="quarter" idx="2"/>
          </p:nvPr>
        </p:nvSpPr>
        <p:spPr>
          <a:xfrm>
            <a:off x="8614900" y="6242859"/>
            <a:ext cx="245400" cy="226983"/>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090720087"/>
      </p:ext>
    </p:extLst>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358"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59" name="Rectangle 1"/>
          <p:cNvSpPr/>
          <p:nvPr/>
        </p:nvSpPr>
        <p:spPr>
          <a:xfrm>
            <a:off x="10909300" y="6197505"/>
            <a:ext cx="673100" cy="572080"/>
          </a:xfrm>
          <a:prstGeom prst="rect">
            <a:avLst/>
          </a:prstGeom>
          <a:solidFill>
            <a:srgbClr val="FFFFFF"/>
          </a:solidFill>
          <a:ln w="12700">
            <a:solidFill>
              <a:srgbClr val="FFFFFF"/>
            </a:solidFill>
            <a:miter/>
          </a:ln>
        </p:spPr>
        <p:txBody>
          <a:bodyPr lIns="45718" tIns="45718" rIns="45718" bIns="45718" anchor="ctr"/>
          <a:lstStyle/>
          <a:p>
            <a:pPr algn="ctr">
              <a:defRPr>
                <a:latin typeface="Arial"/>
                <a:ea typeface="Arial"/>
                <a:cs typeface="Arial"/>
                <a:sym typeface="Arial"/>
              </a:defRPr>
            </a:pPr>
            <a:endParaRPr/>
          </a:p>
        </p:txBody>
      </p:sp>
      <p:sp>
        <p:nvSpPr>
          <p:cNvPr id="360" name="Click to add title here"/>
          <p:cNvSpPr txBox="1">
            <a:spLocks noGrp="1"/>
          </p:cNvSpPr>
          <p:nvPr>
            <p:ph type="title" hasCustomPrompt="1"/>
          </p:nvPr>
        </p:nvSpPr>
        <p:spPr>
          <a:prstGeom prst="rect">
            <a:avLst/>
          </a:prstGeom>
        </p:spPr>
        <p:txBody>
          <a:bodyPr/>
          <a:lstStyle/>
          <a:p>
            <a:r>
              <a:t>Click to add title here</a:t>
            </a:r>
          </a:p>
        </p:txBody>
      </p:sp>
      <p:grpSp>
        <p:nvGrpSpPr>
          <p:cNvPr id="363" name="Group 22"/>
          <p:cNvGrpSpPr/>
          <p:nvPr/>
        </p:nvGrpSpPr>
        <p:grpSpPr>
          <a:xfrm>
            <a:off x="-1" y="457200"/>
            <a:ext cx="2452692" cy="0"/>
            <a:chOff x="0" y="0"/>
            <a:chExt cx="2452690" cy="0"/>
          </a:xfrm>
        </p:grpSpPr>
        <p:sp>
          <p:nvSpPr>
            <p:cNvPr id="361" name="Straight Connector 23"/>
            <p:cNvSpPr/>
            <p:nvPr/>
          </p:nvSpPr>
          <p:spPr>
            <a:xfrm>
              <a:off x="373865" y="0"/>
              <a:ext cx="2078826"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pPr>
                <a:defRPr>
                  <a:solidFill>
                    <a:srgbClr val="969696"/>
                  </a:solidFill>
                </a:defRPr>
              </a:pPr>
              <a:endParaRPr/>
            </a:p>
          </p:txBody>
        </p:sp>
        <p:sp>
          <p:nvSpPr>
            <p:cNvPr id="362" name="Straight Connector 24"/>
            <p:cNvSpPr/>
            <p:nvPr/>
          </p:nvSpPr>
          <p:spPr>
            <a:xfrm>
              <a:off x="0" y="0"/>
              <a:ext cx="2078824"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pPr>
                <a:defRPr>
                  <a:solidFill>
                    <a:srgbClr val="969696"/>
                  </a:solidFill>
                </a:defRPr>
              </a:pPr>
              <a:endParaRPr/>
            </a:p>
          </p:txBody>
        </p:sp>
      </p:grpSp>
      <p:grpSp>
        <p:nvGrpSpPr>
          <p:cNvPr id="366" name="Group 31"/>
          <p:cNvGrpSpPr/>
          <p:nvPr/>
        </p:nvGrpSpPr>
        <p:grpSpPr>
          <a:xfrm>
            <a:off x="-6" y="6791321"/>
            <a:ext cx="12192010" cy="66682"/>
            <a:chOff x="-1" y="-1"/>
            <a:chExt cx="12192008" cy="66680"/>
          </a:xfrm>
        </p:grpSpPr>
        <p:sp>
          <p:nvSpPr>
            <p:cNvPr id="364" name="Rectangle 30"/>
            <p:cNvSpPr/>
            <p:nvPr/>
          </p:nvSpPr>
          <p:spPr>
            <a:xfrm rot="10800000" flipH="1">
              <a:off x="3606801" y="-1"/>
              <a:ext cx="8585206"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365" name="Rectangle 29"/>
            <p:cNvSpPr/>
            <p:nvPr/>
          </p:nvSpPr>
          <p:spPr>
            <a:xfrm rot="10800000" flipH="1">
              <a:off x="-2" y="-1"/>
              <a:ext cx="10220332"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367"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368" name="Rectangle 21"/>
          <p:cNvSpPr/>
          <p:nvPr/>
        </p:nvSpPr>
        <p:spPr>
          <a:xfrm flipH="1">
            <a:off x="835920" y="6430828"/>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pic>
        <p:nvPicPr>
          <p:cNvPr id="369" name="Picture 15" descr="Picture 15"/>
          <p:cNvPicPr>
            <a:picLocks noChangeAspect="1"/>
          </p:cNvPicPr>
          <p:nvPr/>
        </p:nvPicPr>
        <p:blipFill>
          <a:blip r:embed="rId2">
            <a:extLst/>
          </a:blip>
          <a:stretch>
            <a:fillRect/>
          </a:stretch>
        </p:blipFill>
        <p:spPr>
          <a:xfrm>
            <a:off x="9895840" y="5986641"/>
            <a:ext cx="1711680" cy="621760"/>
          </a:xfrm>
          <a:prstGeom prst="rect">
            <a:avLst/>
          </a:prstGeom>
          <a:ln w="12700">
            <a:miter lim="400000"/>
          </a:ln>
        </p:spPr>
      </p:pic>
      <p:sp>
        <p:nvSpPr>
          <p:cNvPr id="370" name="Slide Number"/>
          <p:cNvSpPr txBox="1">
            <a:spLocks noGrp="1"/>
          </p:cNvSpPr>
          <p:nvPr>
            <p:ph type="sldNum" sz="quarter" idx="2"/>
          </p:nvPr>
        </p:nvSpPr>
        <p:spPr>
          <a:xfrm>
            <a:off x="525407" y="6378456"/>
            <a:ext cx="245400" cy="226982"/>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30595558"/>
      </p:ext>
    </p:extLst>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377"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78" name="Click to add title here"/>
          <p:cNvSpPr txBox="1">
            <a:spLocks noGrp="1"/>
          </p:cNvSpPr>
          <p:nvPr>
            <p:ph type="title" hasCustomPrompt="1"/>
          </p:nvPr>
        </p:nvSpPr>
        <p:spPr>
          <a:xfrm>
            <a:off x="609600" y="552950"/>
            <a:ext cx="9220200" cy="584779"/>
          </a:xfrm>
          <a:prstGeom prst="rect">
            <a:avLst/>
          </a:prstGeom>
        </p:spPr>
        <p:txBody>
          <a:bodyPr/>
          <a:lstStyle/>
          <a:p>
            <a:r>
              <a:t>Click to add title here</a:t>
            </a:r>
          </a:p>
        </p:txBody>
      </p:sp>
      <p:grpSp>
        <p:nvGrpSpPr>
          <p:cNvPr id="381" name="Group 22"/>
          <p:cNvGrpSpPr/>
          <p:nvPr/>
        </p:nvGrpSpPr>
        <p:grpSpPr>
          <a:xfrm>
            <a:off x="-1" y="457200"/>
            <a:ext cx="2452692" cy="0"/>
            <a:chOff x="0" y="0"/>
            <a:chExt cx="2452690" cy="0"/>
          </a:xfrm>
        </p:grpSpPr>
        <p:sp>
          <p:nvSpPr>
            <p:cNvPr id="379" name="Straight Connector 23"/>
            <p:cNvSpPr/>
            <p:nvPr/>
          </p:nvSpPr>
          <p:spPr>
            <a:xfrm>
              <a:off x="373865" y="0"/>
              <a:ext cx="2078826"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pPr>
                <a:defRPr>
                  <a:solidFill>
                    <a:srgbClr val="969696"/>
                  </a:solidFill>
                </a:defRPr>
              </a:pPr>
              <a:endParaRPr/>
            </a:p>
          </p:txBody>
        </p:sp>
        <p:sp>
          <p:nvSpPr>
            <p:cNvPr id="380" name="Straight Connector 24"/>
            <p:cNvSpPr/>
            <p:nvPr/>
          </p:nvSpPr>
          <p:spPr>
            <a:xfrm>
              <a:off x="0" y="0"/>
              <a:ext cx="2078824"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pPr>
                <a:defRPr>
                  <a:solidFill>
                    <a:srgbClr val="969696"/>
                  </a:solidFill>
                </a:defRPr>
              </a:pPr>
              <a:endParaRPr/>
            </a:p>
          </p:txBody>
        </p:sp>
      </p:grpSp>
      <p:grpSp>
        <p:nvGrpSpPr>
          <p:cNvPr id="384" name="Group 31"/>
          <p:cNvGrpSpPr/>
          <p:nvPr/>
        </p:nvGrpSpPr>
        <p:grpSpPr>
          <a:xfrm>
            <a:off x="-6" y="6791321"/>
            <a:ext cx="12192010" cy="66682"/>
            <a:chOff x="-1" y="-1"/>
            <a:chExt cx="12192008" cy="66680"/>
          </a:xfrm>
        </p:grpSpPr>
        <p:sp>
          <p:nvSpPr>
            <p:cNvPr id="382" name="Rectangle 30"/>
            <p:cNvSpPr/>
            <p:nvPr/>
          </p:nvSpPr>
          <p:spPr>
            <a:xfrm rot="10800000" flipH="1">
              <a:off x="3606801" y="-1"/>
              <a:ext cx="8585206"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383" name="Rectangle 29"/>
            <p:cNvSpPr/>
            <p:nvPr/>
          </p:nvSpPr>
          <p:spPr>
            <a:xfrm rot="10800000" flipH="1">
              <a:off x="-2" y="-1"/>
              <a:ext cx="10220332"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385" name="Body Level One…"/>
          <p:cNvSpPr txBox="1">
            <a:spLocks noGrp="1"/>
          </p:cNvSpPr>
          <p:nvPr>
            <p:ph type="body" sz="half" idx="1"/>
          </p:nvPr>
        </p:nvSpPr>
        <p:spPr>
          <a:xfrm>
            <a:off x="609600" y="1346200"/>
            <a:ext cx="5003800" cy="4940302"/>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386" name="Text Placeholder 2"/>
          <p:cNvSpPr>
            <a:spLocks noGrp="1"/>
          </p:cNvSpPr>
          <p:nvPr>
            <p:ph type="body" sz="half" idx="21"/>
          </p:nvPr>
        </p:nvSpPr>
        <p:spPr>
          <a:xfrm>
            <a:off x="6578600" y="1346197"/>
            <a:ext cx="5003800" cy="4940306"/>
          </a:xfrm>
          <a:prstGeom prst="rect">
            <a:avLst/>
          </a:prstGeom>
        </p:spPr>
        <p:txBody>
          <a:bodyPr/>
          <a:lstStyle/>
          <a:p>
            <a:pPr marL="250825" indent="-250825">
              <a:lnSpc>
                <a:spcPct val="100000"/>
              </a:lnSpc>
              <a:spcBef>
                <a:spcPts val="600"/>
              </a:spcBef>
              <a:buClr>
                <a:srgbClr val="002850"/>
              </a:buClr>
              <a:buSzPct val="110000"/>
              <a:buFontTx/>
              <a:buChar char="•"/>
              <a:defRPr>
                <a:solidFill>
                  <a:srgbClr val="363636"/>
                </a:solidFill>
              </a:defRPr>
            </a:pPr>
            <a:endParaRPr/>
          </a:p>
        </p:txBody>
      </p:sp>
      <p:pic>
        <p:nvPicPr>
          <p:cNvPr id="387" name="Picture 15" descr="Picture 15"/>
          <p:cNvPicPr>
            <a:picLocks noChangeAspect="1"/>
          </p:cNvPicPr>
          <p:nvPr/>
        </p:nvPicPr>
        <p:blipFill>
          <a:blip r:embed="rId2">
            <a:extLst/>
          </a:blip>
          <a:stretch>
            <a:fillRect/>
          </a:stretch>
        </p:blipFill>
        <p:spPr>
          <a:xfrm>
            <a:off x="9993541" y="457200"/>
            <a:ext cx="1625603" cy="590491"/>
          </a:xfrm>
          <a:prstGeom prst="rect">
            <a:avLst/>
          </a:prstGeom>
          <a:ln w="12700">
            <a:miter lim="400000"/>
          </a:ln>
        </p:spPr>
      </p:pic>
      <p:sp>
        <p:nvSpPr>
          <p:cNvPr id="38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0738002"/>
      </p:ext>
    </p:extLst>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395"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96" name="Slide Number"/>
          <p:cNvSpPr txBox="1">
            <a:spLocks noGrp="1"/>
          </p:cNvSpPr>
          <p:nvPr>
            <p:ph type="sldNum" sz="quarter" idx="2"/>
          </p:nvPr>
        </p:nvSpPr>
        <p:spPr>
          <a:xfrm>
            <a:off x="8614900" y="6242859"/>
            <a:ext cx="245400" cy="226983"/>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44159793"/>
      </p:ext>
    </p:extLst>
  </p:cSld>
  <p:clrMapOvr>
    <a:masterClrMapping/>
  </p:clrMapOvr>
  <p:transition spd="med"/>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403"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04" name="Click to add title here"/>
          <p:cNvSpPr txBox="1">
            <a:spLocks noGrp="1"/>
          </p:cNvSpPr>
          <p:nvPr>
            <p:ph type="title" hasCustomPrompt="1"/>
          </p:nvPr>
        </p:nvSpPr>
        <p:spPr>
          <a:xfrm>
            <a:off x="609600" y="552950"/>
            <a:ext cx="9220200" cy="584779"/>
          </a:xfrm>
          <a:prstGeom prst="rect">
            <a:avLst/>
          </a:prstGeom>
        </p:spPr>
        <p:txBody>
          <a:bodyPr/>
          <a:lstStyle/>
          <a:p>
            <a:r>
              <a:t>Click to add title here</a:t>
            </a:r>
          </a:p>
        </p:txBody>
      </p:sp>
      <p:grpSp>
        <p:nvGrpSpPr>
          <p:cNvPr id="407" name="Group 22"/>
          <p:cNvGrpSpPr/>
          <p:nvPr/>
        </p:nvGrpSpPr>
        <p:grpSpPr>
          <a:xfrm>
            <a:off x="-1" y="457200"/>
            <a:ext cx="2452692" cy="0"/>
            <a:chOff x="0" y="0"/>
            <a:chExt cx="2452690" cy="0"/>
          </a:xfrm>
        </p:grpSpPr>
        <p:sp>
          <p:nvSpPr>
            <p:cNvPr id="405" name="Straight Connector 23"/>
            <p:cNvSpPr/>
            <p:nvPr/>
          </p:nvSpPr>
          <p:spPr>
            <a:xfrm>
              <a:off x="373865" y="0"/>
              <a:ext cx="2078826"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pPr>
                <a:defRPr>
                  <a:solidFill>
                    <a:srgbClr val="969696"/>
                  </a:solidFill>
                </a:defRPr>
              </a:pPr>
              <a:endParaRPr/>
            </a:p>
          </p:txBody>
        </p:sp>
        <p:sp>
          <p:nvSpPr>
            <p:cNvPr id="406" name="Straight Connector 24"/>
            <p:cNvSpPr/>
            <p:nvPr/>
          </p:nvSpPr>
          <p:spPr>
            <a:xfrm>
              <a:off x="0" y="0"/>
              <a:ext cx="2078824"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pPr>
                <a:defRPr>
                  <a:solidFill>
                    <a:srgbClr val="969696"/>
                  </a:solidFill>
                </a:defRPr>
              </a:pPr>
              <a:endParaRPr/>
            </a:p>
          </p:txBody>
        </p:sp>
      </p:grpSp>
      <p:grpSp>
        <p:nvGrpSpPr>
          <p:cNvPr id="410" name="Group 31"/>
          <p:cNvGrpSpPr/>
          <p:nvPr/>
        </p:nvGrpSpPr>
        <p:grpSpPr>
          <a:xfrm>
            <a:off x="-6" y="6791321"/>
            <a:ext cx="12192010" cy="66682"/>
            <a:chOff x="-1" y="-1"/>
            <a:chExt cx="12192008" cy="66680"/>
          </a:xfrm>
        </p:grpSpPr>
        <p:sp>
          <p:nvSpPr>
            <p:cNvPr id="408" name="Rectangle 30"/>
            <p:cNvSpPr/>
            <p:nvPr/>
          </p:nvSpPr>
          <p:spPr>
            <a:xfrm rot="10800000" flipH="1">
              <a:off x="3606801" y="-1"/>
              <a:ext cx="8585206"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09" name="Rectangle 29"/>
            <p:cNvSpPr/>
            <p:nvPr/>
          </p:nvSpPr>
          <p:spPr>
            <a:xfrm rot="10800000" flipH="1">
              <a:off x="-2" y="-1"/>
              <a:ext cx="10220332"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11" name="Picture Placeholder 3"/>
          <p:cNvSpPr>
            <a:spLocks noGrp="1"/>
          </p:cNvSpPr>
          <p:nvPr>
            <p:ph type="pic" sz="quarter" idx="21"/>
          </p:nvPr>
        </p:nvSpPr>
        <p:spPr>
          <a:xfrm>
            <a:off x="609600" y="1677784"/>
            <a:ext cx="3512457" cy="2074862"/>
          </a:xfrm>
          <a:prstGeom prst="rect">
            <a:avLst/>
          </a:prstGeom>
        </p:spPr>
        <p:txBody>
          <a:bodyPr lIns="91439" tIns="45719" rIns="91439" bIns="45719">
            <a:noAutofit/>
          </a:bodyPr>
          <a:lstStyle/>
          <a:p>
            <a:endParaRPr/>
          </a:p>
        </p:txBody>
      </p:sp>
      <p:sp>
        <p:nvSpPr>
          <p:cNvPr id="412" name="Picture Placeholder 3"/>
          <p:cNvSpPr>
            <a:spLocks noGrp="1"/>
          </p:cNvSpPr>
          <p:nvPr>
            <p:ph type="pic" sz="quarter" idx="22"/>
          </p:nvPr>
        </p:nvSpPr>
        <p:spPr>
          <a:xfrm>
            <a:off x="4341586" y="1677784"/>
            <a:ext cx="3512460" cy="2074862"/>
          </a:xfrm>
          <a:prstGeom prst="rect">
            <a:avLst/>
          </a:prstGeom>
        </p:spPr>
        <p:txBody>
          <a:bodyPr lIns="91439" tIns="45719" rIns="91439" bIns="45719">
            <a:noAutofit/>
          </a:bodyPr>
          <a:lstStyle/>
          <a:p>
            <a:endParaRPr/>
          </a:p>
        </p:txBody>
      </p:sp>
      <p:sp>
        <p:nvSpPr>
          <p:cNvPr id="413" name="Picture Placeholder 3"/>
          <p:cNvSpPr>
            <a:spLocks noGrp="1"/>
          </p:cNvSpPr>
          <p:nvPr>
            <p:ph type="pic" sz="quarter" idx="23"/>
          </p:nvPr>
        </p:nvSpPr>
        <p:spPr>
          <a:xfrm>
            <a:off x="8073569" y="1677784"/>
            <a:ext cx="3512461" cy="2074862"/>
          </a:xfrm>
          <a:prstGeom prst="rect">
            <a:avLst/>
          </a:prstGeom>
        </p:spPr>
        <p:txBody>
          <a:bodyPr lIns="91439" tIns="45719" rIns="91439" bIns="45719">
            <a:noAutofit/>
          </a:bodyPr>
          <a:lstStyle/>
          <a:p>
            <a:endParaRPr/>
          </a:p>
        </p:txBody>
      </p:sp>
      <p:sp>
        <p:nvSpPr>
          <p:cNvPr id="414" name="Body Level One…"/>
          <p:cNvSpPr txBox="1">
            <a:spLocks noGrp="1"/>
          </p:cNvSpPr>
          <p:nvPr>
            <p:ph type="body" sz="quarter" idx="1"/>
          </p:nvPr>
        </p:nvSpPr>
        <p:spPr>
          <a:xfrm>
            <a:off x="609600" y="4585698"/>
            <a:ext cx="3508832" cy="1815102"/>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415" name="Text Placeholder 2"/>
          <p:cNvSpPr>
            <a:spLocks noGrp="1"/>
          </p:cNvSpPr>
          <p:nvPr>
            <p:ph type="body" sz="quarter" idx="24"/>
          </p:nvPr>
        </p:nvSpPr>
        <p:spPr>
          <a:xfrm>
            <a:off x="4339771" y="4585698"/>
            <a:ext cx="3508833" cy="1815103"/>
          </a:xfrm>
          <a:prstGeom prst="rect">
            <a:avLst/>
          </a:prstGeom>
        </p:spPr>
        <p:txBody>
          <a:bodyPr/>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416" name="Text Placeholder 2"/>
          <p:cNvSpPr>
            <a:spLocks noGrp="1"/>
          </p:cNvSpPr>
          <p:nvPr>
            <p:ph type="body" sz="quarter" idx="25"/>
          </p:nvPr>
        </p:nvSpPr>
        <p:spPr>
          <a:xfrm>
            <a:off x="8073569" y="4585698"/>
            <a:ext cx="3508833" cy="1815103"/>
          </a:xfrm>
          <a:prstGeom prst="rect">
            <a:avLst/>
          </a:prstGeom>
        </p:spPr>
        <p:txBody>
          <a:bodyPr/>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417" name="Text Placeholder 2"/>
          <p:cNvSpPr>
            <a:spLocks noGrp="1"/>
          </p:cNvSpPr>
          <p:nvPr>
            <p:ph type="body" sz="quarter" idx="26"/>
          </p:nvPr>
        </p:nvSpPr>
        <p:spPr>
          <a:xfrm>
            <a:off x="609598" y="4139110"/>
            <a:ext cx="3508835" cy="279903"/>
          </a:xfrm>
          <a:prstGeom prst="rect">
            <a:avLst/>
          </a:prstGeom>
        </p:spPr>
        <p:txBody>
          <a:bodyPr/>
          <a:lstStyle/>
          <a:p>
            <a:pPr marL="190627" indent="-190627" defTabSz="694944">
              <a:lnSpc>
                <a:spcPct val="100000"/>
              </a:lnSpc>
              <a:spcBef>
                <a:spcPts val="400"/>
              </a:spcBef>
              <a:buClr>
                <a:srgbClr val="002850"/>
              </a:buClr>
              <a:buSzPct val="110000"/>
              <a:buFontTx/>
              <a:buChar char="•"/>
              <a:defRPr sz="1368">
                <a:solidFill>
                  <a:srgbClr val="363636"/>
                </a:solidFill>
              </a:defRPr>
            </a:pPr>
            <a:endParaRPr/>
          </a:p>
        </p:txBody>
      </p:sp>
      <p:sp>
        <p:nvSpPr>
          <p:cNvPr id="418" name="Text Placeholder 2"/>
          <p:cNvSpPr>
            <a:spLocks noGrp="1"/>
          </p:cNvSpPr>
          <p:nvPr>
            <p:ph type="body" sz="quarter" idx="27"/>
          </p:nvPr>
        </p:nvSpPr>
        <p:spPr>
          <a:xfrm>
            <a:off x="4339771" y="4139110"/>
            <a:ext cx="3508833" cy="279903"/>
          </a:xfrm>
          <a:prstGeom prst="rect">
            <a:avLst/>
          </a:prstGeom>
        </p:spPr>
        <p:txBody>
          <a:bodyPr/>
          <a:lstStyle/>
          <a:p>
            <a:pPr marL="190627" indent="-190627" defTabSz="694944">
              <a:lnSpc>
                <a:spcPct val="100000"/>
              </a:lnSpc>
              <a:spcBef>
                <a:spcPts val="400"/>
              </a:spcBef>
              <a:buClr>
                <a:srgbClr val="002850"/>
              </a:buClr>
              <a:buSzPct val="110000"/>
              <a:buFontTx/>
              <a:buChar char="•"/>
              <a:defRPr sz="1368">
                <a:solidFill>
                  <a:srgbClr val="363636"/>
                </a:solidFill>
              </a:defRPr>
            </a:pPr>
            <a:endParaRPr/>
          </a:p>
        </p:txBody>
      </p:sp>
      <p:sp>
        <p:nvSpPr>
          <p:cNvPr id="419" name="Text Placeholder 2"/>
          <p:cNvSpPr>
            <a:spLocks noGrp="1"/>
          </p:cNvSpPr>
          <p:nvPr>
            <p:ph type="body" sz="quarter" idx="28"/>
          </p:nvPr>
        </p:nvSpPr>
        <p:spPr>
          <a:xfrm>
            <a:off x="8073569" y="4139110"/>
            <a:ext cx="3508833" cy="279903"/>
          </a:xfrm>
          <a:prstGeom prst="rect">
            <a:avLst/>
          </a:prstGeom>
        </p:spPr>
        <p:txBody>
          <a:bodyPr/>
          <a:lstStyle/>
          <a:p>
            <a:pPr marL="190627" indent="-190627" defTabSz="694944">
              <a:lnSpc>
                <a:spcPct val="100000"/>
              </a:lnSpc>
              <a:spcBef>
                <a:spcPts val="400"/>
              </a:spcBef>
              <a:buClr>
                <a:srgbClr val="002850"/>
              </a:buClr>
              <a:buSzPct val="110000"/>
              <a:buFontTx/>
              <a:buChar char="•"/>
              <a:defRPr sz="1368">
                <a:solidFill>
                  <a:srgbClr val="363636"/>
                </a:solidFill>
              </a:defRPr>
            </a:pPr>
            <a:endParaRPr/>
          </a:p>
        </p:txBody>
      </p:sp>
      <p:pic>
        <p:nvPicPr>
          <p:cNvPr id="420" name="Picture 33" descr="Picture 33"/>
          <p:cNvPicPr>
            <a:picLocks noChangeAspect="1"/>
          </p:cNvPicPr>
          <p:nvPr/>
        </p:nvPicPr>
        <p:blipFill>
          <a:blip r:embed="rId2">
            <a:extLst/>
          </a:blip>
          <a:stretch>
            <a:fillRect/>
          </a:stretch>
        </p:blipFill>
        <p:spPr>
          <a:xfrm>
            <a:off x="9981968" y="457200"/>
            <a:ext cx="1625603" cy="590491"/>
          </a:xfrm>
          <a:prstGeom prst="rect">
            <a:avLst/>
          </a:prstGeom>
          <a:ln w="12700">
            <a:miter lim="400000"/>
          </a:ln>
        </p:spPr>
      </p:pic>
      <p:sp>
        <p:nvSpPr>
          <p:cNvPr id="42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027498641"/>
      </p:ext>
    </p:extLst>
  </p:cSld>
  <p:clrMapOvr>
    <a:masterClrMapping/>
  </p:clrMapOvr>
  <p:transition spd="med"/>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428"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29" name="Slide Number"/>
          <p:cNvSpPr txBox="1">
            <a:spLocks noGrp="1"/>
          </p:cNvSpPr>
          <p:nvPr>
            <p:ph type="sldNum" sz="quarter" idx="2"/>
          </p:nvPr>
        </p:nvSpPr>
        <p:spPr>
          <a:xfrm>
            <a:off x="8614900" y="6242859"/>
            <a:ext cx="245400" cy="226983"/>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74558468"/>
      </p:ext>
    </p:extLst>
  </p:cSld>
  <p:clrMapOvr>
    <a:masterClrMapping/>
  </p:clrMapOvr>
  <p:transition spd="med"/>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436"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grpSp>
        <p:nvGrpSpPr>
          <p:cNvPr id="440" name="Group 5"/>
          <p:cNvGrpSpPr/>
          <p:nvPr/>
        </p:nvGrpSpPr>
        <p:grpSpPr>
          <a:xfrm>
            <a:off x="628497" y="2095673"/>
            <a:ext cx="3727607" cy="3727602"/>
            <a:chOff x="0" y="0"/>
            <a:chExt cx="3727605" cy="3727601"/>
          </a:xfrm>
        </p:grpSpPr>
        <p:sp>
          <p:nvSpPr>
            <p:cNvPr id="437" name="Partial Circle 28"/>
            <p:cNvSpPr/>
            <p:nvPr/>
          </p:nvSpPr>
          <p:spPr>
            <a:xfrm rot="10800000">
              <a:off x="1863800" y="315"/>
              <a:ext cx="627491" cy="1863487"/>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38" name="Partial Circle 32"/>
            <p:cNvSpPr/>
            <p:nvPr/>
          </p:nvSpPr>
          <p:spPr>
            <a:xfrm rot="10800000">
              <a:off x="1863800" y="119570"/>
              <a:ext cx="1863805" cy="1744232"/>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39" name="Partial Circle 4"/>
            <p:cNvSpPr/>
            <p:nvPr/>
          </p:nvSpPr>
          <p:spPr>
            <a:xfrm>
              <a:off x="-1" y="-1"/>
              <a:ext cx="3727606" cy="3727602"/>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41" name="Click to add title here"/>
          <p:cNvSpPr txBox="1">
            <a:spLocks noGrp="1"/>
          </p:cNvSpPr>
          <p:nvPr>
            <p:ph type="title" hasCustomPrompt="1"/>
          </p:nvPr>
        </p:nvSpPr>
        <p:spPr>
          <a:xfrm>
            <a:off x="609600" y="552950"/>
            <a:ext cx="9220200" cy="584779"/>
          </a:xfrm>
          <a:prstGeom prst="rect">
            <a:avLst/>
          </a:prstGeom>
        </p:spPr>
        <p:txBody>
          <a:bodyPr/>
          <a:lstStyle/>
          <a:p>
            <a:r>
              <a:t>Click to add title here</a:t>
            </a:r>
          </a:p>
        </p:txBody>
      </p:sp>
      <p:grpSp>
        <p:nvGrpSpPr>
          <p:cNvPr id="444" name="Group 22"/>
          <p:cNvGrpSpPr/>
          <p:nvPr/>
        </p:nvGrpSpPr>
        <p:grpSpPr>
          <a:xfrm>
            <a:off x="-1" y="457200"/>
            <a:ext cx="2452692" cy="0"/>
            <a:chOff x="0" y="0"/>
            <a:chExt cx="2452690" cy="0"/>
          </a:xfrm>
        </p:grpSpPr>
        <p:sp>
          <p:nvSpPr>
            <p:cNvPr id="442" name="Straight Connector 23"/>
            <p:cNvSpPr/>
            <p:nvPr/>
          </p:nvSpPr>
          <p:spPr>
            <a:xfrm>
              <a:off x="373865" y="0"/>
              <a:ext cx="2078826"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pPr>
                <a:defRPr>
                  <a:solidFill>
                    <a:srgbClr val="969696"/>
                  </a:solidFill>
                </a:defRPr>
              </a:pPr>
              <a:endParaRPr/>
            </a:p>
          </p:txBody>
        </p:sp>
        <p:sp>
          <p:nvSpPr>
            <p:cNvPr id="443" name="Straight Connector 24"/>
            <p:cNvSpPr/>
            <p:nvPr/>
          </p:nvSpPr>
          <p:spPr>
            <a:xfrm>
              <a:off x="0" y="0"/>
              <a:ext cx="2078824"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pPr>
                <a:defRPr>
                  <a:solidFill>
                    <a:srgbClr val="969696"/>
                  </a:solidFill>
                </a:defRPr>
              </a:pPr>
              <a:endParaRPr/>
            </a:p>
          </p:txBody>
        </p:sp>
      </p:grpSp>
      <p:grpSp>
        <p:nvGrpSpPr>
          <p:cNvPr id="447" name="Group 31"/>
          <p:cNvGrpSpPr/>
          <p:nvPr/>
        </p:nvGrpSpPr>
        <p:grpSpPr>
          <a:xfrm>
            <a:off x="-6" y="6791321"/>
            <a:ext cx="12192010" cy="66682"/>
            <a:chOff x="-1" y="-1"/>
            <a:chExt cx="12192008" cy="66680"/>
          </a:xfrm>
        </p:grpSpPr>
        <p:sp>
          <p:nvSpPr>
            <p:cNvPr id="445" name="Rectangle 30"/>
            <p:cNvSpPr/>
            <p:nvPr/>
          </p:nvSpPr>
          <p:spPr>
            <a:xfrm rot="10800000" flipH="1">
              <a:off x="3606801" y="-1"/>
              <a:ext cx="8585206"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46" name="Rectangle 29"/>
            <p:cNvSpPr/>
            <p:nvPr/>
          </p:nvSpPr>
          <p:spPr>
            <a:xfrm rot="10800000" flipH="1">
              <a:off x="-2" y="-1"/>
              <a:ext cx="10220332"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48" name="Picture Placeholder 2"/>
          <p:cNvSpPr>
            <a:spLocks noGrp="1"/>
          </p:cNvSpPr>
          <p:nvPr>
            <p:ph type="pic" sz="quarter" idx="21"/>
          </p:nvPr>
        </p:nvSpPr>
        <p:spPr>
          <a:xfrm>
            <a:off x="757125" y="2224302"/>
            <a:ext cx="3470348" cy="3470346"/>
          </a:xfrm>
          <a:prstGeom prst="rect">
            <a:avLst/>
          </a:prstGeom>
        </p:spPr>
        <p:txBody>
          <a:bodyPr lIns="91439" tIns="45719" rIns="91439" bIns="45719">
            <a:noAutofit/>
          </a:bodyPr>
          <a:lstStyle/>
          <a:p>
            <a:endParaRPr/>
          </a:p>
        </p:txBody>
      </p:sp>
      <p:sp>
        <p:nvSpPr>
          <p:cNvPr id="449" name="Body Level One…"/>
          <p:cNvSpPr txBox="1">
            <a:spLocks noGrp="1"/>
          </p:cNvSpPr>
          <p:nvPr>
            <p:ph type="body" sz="half" idx="1"/>
          </p:nvPr>
        </p:nvSpPr>
        <p:spPr>
          <a:xfrm>
            <a:off x="5016500" y="2072263"/>
            <a:ext cx="6565900" cy="3861616"/>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450" name="Text Placeholder 2"/>
          <p:cNvSpPr>
            <a:spLocks noGrp="1"/>
          </p:cNvSpPr>
          <p:nvPr>
            <p:ph type="body" sz="quarter" idx="22"/>
          </p:nvPr>
        </p:nvSpPr>
        <p:spPr>
          <a:xfrm>
            <a:off x="5016500" y="1625674"/>
            <a:ext cx="6565900" cy="279904"/>
          </a:xfrm>
          <a:prstGeom prst="rect">
            <a:avLst/>
          </a:prstGeom>
        </p:spPr>
        <p:txBody>
          <a:bodyPr/>
          <a:lstStyle/>
          <a:p>
            <a:pPr marL="190627" indent="-190627" defTabSz="694944">
              <a:lnSpc>
                <a:spcPct val="100000"/>
              </a:lnSpc>
              <a:spcBef>
                <a:spcPts val="400"/>
              </a:spcBef>
              <a:buClr>
                <a:srgbClr val="002850"/>
              </a:buClr>
              <a:buSzPct val="110000"/>
              <a:buFontTx/>
              <a:buChar char="•"/>
              <a:defRPr sz="1368">
                <a:solidFill>
                  <a:srgbClr val="363636"/>
                </a:solidFill>
              </a:defRPr>
            </a:pPr>
            <a:endParaRPr/>
          </a:p>
        </p:txBody>
      </p:sp>
      <p:pic>
        <p:nvPicPr>
          <p:cNvPr id="451" name="Picture 19" descr="Picture 19"/>
          <p:cNvPicPr>
            <a:picLocks noChangeAspect="1"/>
          </p:cNvPicPr>
          <p:nvPr/>
        </p:nvPicPr>
        <p:blipFill>
          <a:blip r:embed="rId2">
            <a:extLst/>
          </a:blip>
          <a:stretch>
            <a:fillRect/>
          </a:stretch>
        </p:blipFill>
        <p:spPr>
          <a:xfrm>
            <a:off x="9981968" y="457200"/>
            <a:ext cx="1625603" cy="590491"/>
          </a:xfrm>
          <a:prstGeom prst="rect">
            <a:avLst/>
          </a:prstGeom>
          <a:ln w="12700">
            <a:miter lim="400000"/>
          </a:ln>
        </p:spPr>
      </p:pic>
      <p:sp>
        <p:nvSpPr>
          <p:cNvPr id="45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955280848"/>
      </p:ext>
    </p:extLst>
  </p:cSld>
  <p:clrMapOvr>
    <a:masterClrMapping/>
  </p:clrMapOvr>
  <p:transition spd="med"/>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459"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60" name="Slide Number"/>
          <p:cNvSpPr txBox="1">
            <a:spLocks noGrp="1"/>
          </p:cNvSpPr>
          <p:nvPr>
            <p:ph type="sldNum" sz="quarter" idx="2"/>
          </p:nvPr>
        </p:nvSpPr>
        <p:spPr>
          <a:xfrm>
            <a:off x="8614900" y="6242859"/>
            <a:ext cx="245400" cy="226983"/>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722467102"/>
      </p:ext>
    </p:extLst>
  </p:cSld>
  <p:clrMapOvr>
    <a:masterClrMapping/>
  </p:clrMapOvr>
  <p:transition spd="med"/>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467"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68" name="Click to add title here"/>
          <p:cNvSpPr txBox="1">
            <a:spLocks noGrp="1"/>
          </p:cNvSpPr>
          <p:nvPr>
            <p:ph type="title" hasCustomPrompt="1"/>
          </p:nvPr>
        </p:nvSpPr>
        <p:spPr>
          <a:xfrm>
            <a:off x="609600" y="552950"/>
            <a:ext cx="9220200" cy="584779"/>
          </a:xfrm>
          <a:prstGeom prst="rect">
            <a:avLst/>
          </a:prstGeom>
        </p:spPr>
        <p:txBody>
          <a:bodyPr/>
          <a:lstStyle/>
          <a:p>
            <a:r>
              <a:t>Click to add title here</a:t>
            </a:r>
          </a:p>
        </p:txBody>
      </p:sp>
      <p:grpSp>
        <p:nvGrpSpPr>
          <p:cNvPr id="471" name="Group 22"/>
          <p:cNvGrpSpPr/>
          <p:nvPr/>
        </p:nvGrpSpPr>
        <p:grpSpPr>
          <a:xfrm>
            <a:off x="-1" y="457200"/>
            <a:ext cx="2452692" cy="0"/>
            <a:chOff x="0" y="0"/>
            <a:chExt cx="2452690" cy="0"/>
          </a:xfrm>
        </p:grpSpPr>
        <p:sp>
          <p:nvSpPr>
            <p:cNvPr id="469" name="Straight Connector 23"/>
            <p:cNvSpPr/>
            <p:nvPr/>
          </p:nvSpPr>
          <p:spPr>
            <a:xfrm>
              <a:off x="373865" y="0"/>
              <a:ext cx="2078826"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pPr>
                <a:defRPr>
                  <a:solidFill>
                    <a:srgbClr val="969696"/>
                  </a:solidFill>
                </a:defRPr>
              </a:pPr>
              <a:endParaRPr/>
            </a:p>
          </p:txBody>
        </p:sp>
        <p:sp>
          <p:nvSpPr>
            <p:cNvPr id="470" name="Straight Connector 24"/>
            <p:cNvSpPr/>
            <p:nvPr/>
          </p:nvSpPr>
          <p:spPr>
            <a:xfrm>
              <a:off x="0" y="0"/>
              <a:ext cx="2078824"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pPr>
                <a:defRPr>
                  <a:solidFill>
                    <a:srgbClr val="969696"/>
                  </a:solidFill>
                </a:defRPr>
              </a:pPr>
              <a:endParaRPr/>
            </a:p>
          </p:txBody>
        </p:sp>
      </p:grpSp>
      <p:grpSp>
        <p:nvGrpSpPr>
          <p:cNvPr id="474" name="Group 31"/>
          <p:cNvGrpSpPr/>
          <p:nvPr/>
        </p:nvGrpSpPr>
        <p:grpSpPr>
          <a:xfrm>
            <a:off x="-6" y="6791321"/>
            <a:ext cx="12192010" cy="66682"/>
            <a:chOff x="-1" y="-1"/>
            <a:chExt cx="12192008" cy="66680"/>
          </a:xfrm>
        </p:grpSpPr>
        <p:sp>
          <p:nvSpPr>
            <p:cNvPr id="472" name="Rectangle 30"/>
            <p:cNvSpPr/>
            <p:nvPr/>
          </p:nvSpPr>
          <p:spPr>
            <a:xfrm rot="10800000" flipH="1">
              <a:off x="3606801" y="-1"/>
              <a:ext cx="8585206"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73" name="Rectangle 29"/>
            <p:cNvSpPr/>
            <p:nvPr/>
          </p:nvSpPr>
          <p:spPr>
            <a:xfrm rot="10800000" flipH="1">
              <a:off x="-2" y="-1"/>
              <a:ext cx="10220332"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75" name="Body Level One…"/>
          <p:cNvSpPr txBox="1">
            <a:spLocks noGrp="1"/>
          </p:cNvSpPr>
          <p:nvPr>
            <p:ph type="body" idx="1"/>
          </p:nvPr>
        </p:nvSpPr>
        <p:spPr>
          <a:xfrm>
            <a:off x="609600" y="1282700"/>
            <a:ext cx="10972800" cy="5118100"/>
          </a:xfrm>
          <a:prstGeom prst="rect">
            <a:avLst/>
          </a:prstGeom>
        </p:spPr>
        <p:txBody>
          <a:bodyPr/>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r>
              <a:t>Body Level One</a:t>
            </a:r>
          </a:p>
          <a:p>
            <a:pPr lvl="1"/>
            <a:r>
              <a:t>Body Level Two</a:t>
            </a:r>
          </a:p>
          <a:p>
            <a:pPr lvl="2"/>
            <a:r>
              <a:t>Body Level Three</a:t>
            </a:r>
          </a:p>
          <a:p>
            <a:pPr lvl="3"/>
            <a:r>
              <a:t>Body Level Four</a:t>
            </a:r>
          </a:p>
          <a:p>
            <a:pPr lvl="4"/>
            <a:r>
              <a:t>Body Level Five</a:t>
            </a:r>
          </a:p>
        </p:txBody>
      </p:sp>
      <p:pic>
        <p:nvPicPr>
          <p:cNvPr id="476" name="Picture 13" descr="Picture 13"/>
          <p:cNvPicPr>
            <a:picLocks noChangeAspect="1"/>
          </p:cNvPicPr>
          <p:nvPr/>
        </p:nvPicPr>
        <p:blipFill>
          <a:blip r:embed="rId2">
            <a:extLst/>
          </a:blip>
          <a:stretch>
            <a:fillRect/>
          </a:stretch>
        </p:blipFill>
        <p:spPr>
          <a:xfrm>
            <a:off x="9981968" y="457200"/>
            <a:ext cx="1625603" cy="590491"/>
          </a:xfrm>
          <a:prstGeom prst="rect">
            <a:avLst/>
          </a:prstGeom>
          <a:ln w="12700">
            <a:miter lim="400000"/>
          </a:ln>
        </p:spPr>
      </p:pic>
      <p:sp>
        <p:nvSpPr>
          <p:cNvPr id="47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24496074"/>
      </p:ext>
    </p:extLst>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484"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485" name="Slide Number"/>
          <p:cNvSpPr txBox="1">
            <a:spLocks noGrp="1"/>
          </p:cNvSpPr>
          <p:nvPr>
            <p:ph type="sldNum" sz="quarter" idx="2"/>
          </p:nvPr>
        </p:nvSpPr>
        <p:spPr>
          <a:xfrm>
            <a:off x="8614900" y="6242859"/>
            <a:ext cx="245400" cy="226983"/>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619241900"/>
      </p:ext>
    </p:extLst>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492"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grpSp>
        <p:nvGrpSpPr>
          <p:cNvPr id="495" name="Group 31"/>
          <p:cNvGrpSpPr/>
          <p:nvPr/>
        </p:nvGrpSpPr>
        <p:grpSpPr>
          <a:xfrm>
            <a:off x="-6" y="6791321"/>
            <a:ext cx="12192010" cy="66682"/>
            <a:chOff x="-1" y="-1"/>
            <a:chExt cx="12192008" cy="66680"/>
          </a:xfrm>
        </p:grpSpPr>
        <p:sp>
          <p:nvSpPr>
            <p:cNvPr id="493" name="Rectangle 30"/>
            <p:cNvSpPr/>
            <p:nvPr/>
          </p:nvSpPr>
          <p:spPr>
            <a:xfrm rot="10800000" flipH="1">
              <a:off x="3606801" y="-1"/>
              <a:ext cx="8585206"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494" name="Rectangle 29"/>
            <p:cNvSpPr/>
            <p:nvPr/>
          </p:nvSpPr>
          <p:spPr>
            <a:xfrm rot="10800000" flipH="1">
              <a:off x="-2" y="-1"/>
              <a:ext cx="10220332"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49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082991060"/>
      </p:ext>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503"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04" name="Slide Number"/>
          <p:cNvSpPr txBox="1">
            <a:spLocks noGrp="1"/>
          </p:cNvSpPr>
          <p:nvPr>
            <p:ph type="sldNum" sz="quarter" idx="2"/>
          </p:nvPr>
        </p:nvSpPr>
        <p:spPr>
          <a:xfrm>
            <a:off x="8614900" y="6242859"/>
            <a:ext cx="245400" cy="226983"/>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816208548"/>
      </p:ext>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511"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12" name="Click to add title here"/>
          <p:cNvSpPr txBox="1">
            <a:spLocks noGrp="1"/>
          </p:cNvSpPr>
          <p:nvPr>
            <p:ph type="title" hasCustomPrompt="1"/>
          </p:nvPr>
        </p:nvSpPr>
        <p:spPr>
          <a:xfrm>
            <a:off x="609598" y="1988049"/>
            <a:ext cx="2286002" cy="1569663"/>
          </a:xfrm>
          <a:prstGeom prst="rect">
            <a:avLst/>
          </a:prstGeom>
        </p:spPr>
        <p:txBody>
          <a:bodyPr/>
          <a:lstStyle/>
          <a:p>
            <a:r>
              <a:t>Click to add title here</a:t>
            </a:r>
          </a:p>
        </p:txBody>
      </p:sp>
      <p:grpSp>
        <p:nvGrpSpPr>
          <p:cNvPr id="515" name="Group 22"/>
          <p:cNvGrpSpPr/>
          <p:nvPr/>
        </p:nvGrpSpPr>
        <p:grpSpPr>
          <a:xfrm>
            <a:off x="-2" y="1892300"/>
            <a:ext cx="2452692" cy="0"/>
            <a:chOff x="0" y="0"/>
            <a:chExt cx="2452690" cy="0"/>
          </a:xfrm>
        </p:grpSpPr>
        <p:sp>
          <p:nvSpPr>
            <p:cNvPr id="513" name="Straight Connector 23"/>
            <p:cNvSpPr/>
            <p:nvPr/>
          </p:nvSpPr>
          <p:spPr>
            <a:xfrm>
              <a:off x="373865" y="0"/>
              <a:ext cx="2078826"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pPr>
                <a:defRPr>
                  <a:solidFill>
                    <a:srgbClr val="969696"/>
                  </a:solidFill>
                </a:defRPr>
              </a:pPr>
              <a:endParaRPr/>
            </a:p>
          </p:txBody>
        </p:sp>
        <p:sp>
          <p:nvSpPr>
            <p:cNvPr id="514" name="Straight Connector 24"/>
            <p:cNvSpPr/>
            <p:nvPr/>
          </p:nvSpPr>
          <p:spPr>
            <a:xfrm>
              <a:off x="0" y="0"/>
              <a:ext cx="2078824"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pPr>
                <a:defRPr>
                  <a:solidFill>
                    <a:srgbClr val="969696"/>
                  </a:solidFill>
                </a:defRPr>
              </a:pPr>
              <a:endParaRPr/>
            </a:p>
          </p:txBody>
        </p:sp>
      </p:grpSp>
      <p:grpSp>
        <p:nvGrpSpPr>
          <p:cNvPr id="518" name="Group 31"/>
          <p:cNvGrpSpPr/>
          <p:nvPr/>
        </p:nvGrpSpPr>
        <p:grpSpPr>
          <a:xfrm>
            <a:off x="-6" y="6791321"/>
            <a:ext cx="12192010" cy="66682"/>
            <a:chOff x="-1" y="-1"/>
            <a:chExt cx="12192008" cy="66680"/>
          </a:xfrm>
        </p:grpSpPr>
        <p:sp>
          <p:nvSpPr>
            <p:cNvPr id="516" name="Rectangle 30"/>
            <p:cNvSpPr/>
            <p:nvPr/>
          </p:nvSpPr>
          <p:spPr>
            <a:xfrm rot="10800000" flipH="1">
              <a:off x="3606801" y="-1"/>
              <a:ext cx="8585206"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517" name="Rectangle 29"/>
            <p:cNvSpPr/>
            <p:nvPr/>
          </p:nvSpPr>
          <p:spPr>
            <a:xfrm rot="10800000" flipH="1">
              <a:off x="-2" y="-1"/>
              <a:ext cx="10220332"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519" name="Body Level One…"/>
          <p:cNvSpPr txBox="1">
            <a:spLocks noGrp="1"/>
          </p:cNvSpPr>
          <p:nvPr>
            <p:ph type="body" sz="quarter" idx="1"/>
          </p:nvPr>
        </p:nvSpPr>
        <p:spPr>
          <a:xfrm>
            <a:off x="3835717" y="4178298"/>
            <a:ext cx="2197102" cy="2155828"/>
          </a:xfrm>
          <a:prstGeom prst="rect">
            <a:avLst/>
          </a:prstGeom>
        </p:spPr>
        <p:txBody>
          <a:bodyPr/>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r>
              <a:t>Body Level One</a:t>
            </a:r>
          </a:p>
          <a:p>
            <a:pPr lvl="1"/>
            <a:r>
              <a:t>Body Level Two</a:t>
            </a:r>
          </a:p>
          <a:p>
            <a:pPr lvl="2"/>
            <a:r>
              <a:t>Body Level Three</a:t>
            </a:r>
          </a:p>
          <a:p>
            <a:pPr lvl="3"/>
            <a:r>
              <a:t>Body Level Four</a:t>
            </a:r>
          </a:p>
          <a:p>
            <a:pPr lvl="4"/>
            <a:r>
              <a:t>Body Level Five</a:t>
            </a:r>
          </a:p>
        </p:txBody>
      </p:sp>
      <p:sp>
        <p:nvSpPr>
          <p:cNvPr id="520" name="Text Placeholder 2"/>
          <p:cNvSpPr>
            <a:spLocks noGrp="1"/>
          </p:cNvSpPr>
          <p:nvPr>
            <p:ph type="body" sz="quarter" idx="21"/>
          </p:nvPr>
        </p:nvSpPr>
        <p:spPr>
          <a:xfrm>
            <a:off x="6610508" y="4178298"/>
            <a:ext cx="2197102" cy="2155830"/>
          </a:xfrm>
          <a:prstGeom prst="rect">
            <a:avLst/>
          </a:prstGeom>
        </p:spPr>
        <p:txBody>
          <a:bodyPr/>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521" name="Text Placeholder 2"/>
          <p:cNvSpPr>
            <a:spLocks noGrp="1"/>
          </p:cNvSpPr>
          <p:nvPr>
            <p:ph type="body" sz="quarter" idx="22"/>
          </p:nvPr>
        </p:nvSpPr>
        <p:spPr>
          <a:xfrm>
            <a:off x="9385300" y="4178298"/>
            <a:ext cx="2197100" cy="2155830"/>
          </a:xfrm>
          <a:prstGeom prst="rect">
            <a:avLst/>
          </a:prstGeom>
        </p:spPr>
        <p:txBody>
          <a:bodyPr/>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522" name="Oval 1"/>
          <p:cNvSpPr/>
          <p:nvPr/>
        </p:nvSpPr>
        <p:spPr>
          <a:xfrm>
            <a:off x="4321740" y="1889623"/>
            <a:ext cx="1225055" cy="1225056"/>
          </a:xfrm>
          <a:prstGeom prst="ellipse">
            <a:avLst/>
          </a:prstGeom>
          <a:solidFill>
            <a:schemeClr val="accent1"/>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23" name="Oval 16"/>
          <p:cNvSpPr/>
          <p:nvPr/>
        </p:nvSpPr>
        <p:spPr>
          <a:xfrm>
            <a:off x="7096534" y="1889623"/>
            <a:ext cx="1225055" cy="1225056"/>
          </a:xfrm>
          <a:prstGeom prst="ellipse">
            <a:avLst/>
          </a:prstGeom>
          <a:solidFill>
            <a:schemeClr val="accent2"/>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24" name="Oval 17"/>
          <p:cNvSpPr/>
          <p:nvPr/>
        </p:nvSpPr>
        <p:spPr>
          <a:xfrm>
            <a:off x="9871325" y="1889623"/>
            <a:ext cx="1225055" cy="1225056"/>
          </a:xfrm>
          <a:prstGeom prst="ellipse">
            <a:avLst/>
          </a:prstGeom>
          <a:solidFill>
            <a:schemeClr val="accent1"/>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25" name="Text Placeholder 2"/>
          <p:cNvSpPr>
            <a:spLocks noGrp="1"/>
          </p:cNvSpPr>
          <p:nvPr>
            <p:ph type="body" sz="quarter" idx="23"/>
          </p:nvPr>
        </p:nvSpPr>
        <p:spPr>
          <a:xfrm>
            <a:off x="3835717" y="3497258"/>
            <a:ext cx="2197102" cy="578651"/>
          </a:xfrm>
          <a:prstGeom prst="rect">
            <a:avLst/>
          </a:prstGeom>
        </p:spPr>
        <p:txBody>
          <a:bodyPr/>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526" name="Text Placeholder 2"/>
          <p:cNvSpPr>
            <a:spLocks noGrp="1"/>
          </p:cNvSpPr>
          <p:nvPr>
            <p:ph type="body" sz="quarter" idx="24"/>
          </p:nvPr>
        </p:nvSpPr>
        <p:spPr>
          <a:xfrm>
            <a:off x="6610508" y="3497258"/>
            <a:ext cx="2197102" cy="578651"/>
          </a:xfrm>
          <a:prstGeom prst="rect">
            <a:avLst/>
          </a:prstGeom>
        </p:spPr>
        <p:txBody>
          <a:bodyPr/>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527" name="Text Placeholder 2"/>
          <p:cNvSpPr>
            <a:spLocks noGrp="1"/>
          </p:cNvSpPr>
          <p:nvPr>
            <p:ph type="body" sz="quarter" idx="25"/>
          </p:nvPr>
        </p:nvSpPr>
        <p:spPr>
          <a:xfrm>
            <a:off x="9385300" y="3497258"/>
            <a:ext cx="2197100" cy="578651"/>
          </a:xfrm>
          <a:prstGeom prst="rect">
            <a:avLst/>
          </a:prstGeom>
        </p:spPr>
        <p:txBody>
          <a:bodyPr/>
          <a:lstStyle/>
          <a:p>
            <a:pPr marL="250825" indent="-250825">
              <a:lnSpc>
                <a:spcPct val="100000"/>
              </a:lnSpc>
              <a:spcBef>
                <a:spcPts val="600"/>
              </a:spcBef>
              <a:buClr>
                <a:srgbClr val="002850"/>
              </a:buClr>
              <a:buSzPct val="110000"/>
              <a:buFontTx/>
              <a:buChar char="•"/>
              <a:defRPr>
                <a:solidFill>
                  <a:srgbClr val="363636"/>
                </a:solidFill>
              </a:defRPr>
            </a:pPr>
            <a:endParaRPr/>
          </a:p>
        </p:txBody>
      </p:sp>
      <p:pic>
        <p:nvPicPr>
          <p:cNvPr id="528" name="Picture 21" descr="Picture 21"/>
          <p:cNvPicPr>
            <a:picLocks noChangeAspect="1"/>
          </p:cNvPicPr>
          <p:nvPr/>
        </p:nvPicPr>
        <p:blipFill>
          <a:blip r:embed="rId2">
            <a:extLst/>
          </a:blip>
          <a:stretch>
            <a:fillRect/>
          </a:stretch>
        </p:blipFill>
        <p:spPr>
          <a:xfrm>
            <a:off x="9981968" y="457200"/>
            <a:ext cx="1625603" cy="590491"/>
          </a:xfrm>
          <a:prstGeom prst="rect">
            <a:avLst/>
          </a:prstGeom>
          <a:ln w="12700">
            <a:miter lim="400000"/>
          </a:ln>
        </p:spPr>
      </p:pic>
      <p:sp>
        <p:nvSpPr>
          <p:cNvPr id="52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697500521"/>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536"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37" name="Slide Number"/>
          <p:cNvSpPr txBox="1">
            <a:spLocks noGrp="1"/>
          </p:cNvSpPr>
          <p:nvPr>
            <p:ph type="sldNum" sz="quarter" idx="2"/>
          </p:nvPr>
        </p:nvSpPr>
        <p:spPr>
          <a:xfrm>
            <a:off x="8614900" y="6242859"/>
            <a:ext cx="245400" cy="226983"/>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333452695"/>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544"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45" name="Click to add title here"/>
          <p:cNvSpPr txBox="1">
            <a:spLocks noGrp="1"/>
          </p:cNvSpPr>
          <p:nvPr>
            <p:ph type="title" hasCustomPrompt="1"/>
          </p:nvPr>
        </p:nvSpPr>
        <p:spPr>
          <a:xfrm>
            <a:off x="609598" y="1475289"/>
            <a:ext cx="2286002" cy="1569661"/>
          </a:xfrm>
          <a:prstGeom prst="rect">
            <a:avLst/>
          </a:prstGeom>
        </p:spPr>
        <p:txBody>
          <a:bodyPr/>
          <a:lstStyle/>
          <a:p>
            <a:r>
              <a:t>Click to add title here</a:t>
            </a:r>
          </a:p>
        </p:txBody>
      </p:sp>
      <p:grpSp>
        <p:nvGrpSpPr>
          <p:cNvPr id="548" name="Group 22"/>
          <p:cNvGrpSpPr/>
          <p:nvPr/>
        </p:nvGrpSpPr>
        <p:grpSpPr>
          <a:xfrm>
            <a:off x="-2" y="1379537"/>
            <a:ext cx="2452692" cy="1"/>
            <a:chOff x="0" y="0"/>
            <a:chExt cx="2452690" cy="0"/>
          </a:xfrm>
        </p:grpSpPr>
        <p:sp>
          <p:nvSpPr>
            <p:cNvPr id="546" name="Straight Connector 23"/>
            <p:cNvSpPr/>
            <p:nvPr/>
          </p:nvSpPr>
          <p:spPr>
            <a:xfrm>
              <a:off x="373865" y="0"/>
              <a:ext cx="2078826"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pPr>
                <a:defRPr>
                  <a:solidFill>
                    <a:srgbClr val="969696"/>
                  </a:solidFill>
                </a:defRPr>
              </a:pPr>
              <a:endParaRPr/>
            </a:p>
          </p:txBody>
        </p:sp>
        <p:sp>
          <p:nvSpPr>
            <p:cNvPr id="547" name="Straight Connector 24"/>
            <p:cNvSpPr/>
            <p:nvPr/>
          </p:nvSpPr>
          <p:spPr>
            <a:xfrm>
              <a:off x="0" y="0"/>
              <a:ext cx="2078824"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pPr>
                <a:defRPr>
                  <a:solidFill>
                    <a:srgbClr val="969696"/>
                  </a:solidFill>
                </a:defRPr>
              </a:pPr>
              <a:endParaRPr/>
            </a:p>
          </p:txBody>
        </p:sp>
      </p:grpSp>
      <p:grpSp>
        <p:nvGrpSpPr>
          <p:cNvPr id="551" name="Group 31"/>
          <p:cNvGrpSpPr/>
          <p:nvPr/>
        </p:nvGrpSpPr>
        <p:grpSpPr>
          <a:xfrm>
            <a:off x="-6" y="6791321"/>
            <a:ext cx="12192010" cy="66682"/>
            <a:chOff x="-1" y="-1"/>
            <a:chExt cx="12192008" cy="66680"/>
          </a:xfrm>
        </p:grpSpPr>
        <p:sp>
          <p:nvSpPr>
            <p:cNvPr id="549" name="Rectangle 30"/>
            <p:cNvSpPr/>
            <p:nvPr/>
          </p:nvSpPr>
          <p:spPr>
            <a:xfrm rot="10800000" flipH="1">
              <a:off x="3606801" y="-1"/>
              <a:ext cx="8585206"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550" name="Rectangle 29"/>
            <p:cNvSpPr/>
            <p:nvPr/>
          </p:nvSpPr>
          <p:spPr>
            <a:xfrm rot="10800000" flipH="1">
              <a:off x="-2" y="-1"/>
              <a:ext cx="10220332"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552" name="Picture Placeholder 3"/>
          <p:cNvSpPr>
            <a:spLocks noGrp="1"/>
          </p:cNvSpPr>
          <p:nvPr>
            <p:ph type="pic" sz="quarter" idx="21"/>
          </p:nvPr>
        </p:nvSpPr>
        <p:spPr>
          <a:xfrm>
            <a:off x="4122056" y="1379537"/>
            <a:ext cx="3657603" cy="1843090"/>
          </a:xfrm>
          <a:prstGeom prst="rect">
            <a:avLst/>
          </a:prstGeom>
        </p:spPr>
        <p:txBody>
          <a:bodyPr lIns="91439" tIns="45719" rIns="91439" bIns="45719">
            <a:noAutofit/>
          </a:bodyPr>
          <a:lstStyle/>
          <a:p>
            <a:endParaRPr/>
          </a:p>
        </p:txBody>
      </p:sp>
      <p:sp>
        <p:nvSpPr>
          <p:cNvPr id="553" name="Picture Placeholder 3"/>
          <p:cNvSpPr>
            <a:spLocks noGrp="1"/>
          </p:cNvSpPr>
          <p:nvPr>
            <p:ph type="pic" sz="quarter" idx="22"/>
          </p:nvPr>
        </p:nvSpPr>
        <p:spPr>
          <a:xfrm>
            <a:off x="7899400" y="1379537"/>
            <a:ext cx="3657600" cy="1843090"/>
          </a:xfrm>
          <a:prstGeom prst="rect">
            <a:avLst/>
          </a:prstGeom>
        </p:spPr>
        <p:txBody>
          <a:bodyPr lIns="91439" tIns="45719" rIns="91439" bIns="45719">
            <a:noAutofit/>
          </a:bodyPr>
          <a:lstStyle/>
          <a:p>
            <a:endParaRPr/>
          </a:p>
        </p:txBody>
      </p:sp>
      <p:sp>
        <p:nvSpPr>
          <p:cNvPr id="554" name="Picture Placeholder 3"/>
          <p:cNvSpPr>
            <a:spLocks noGrp="1"/>
          </p:cNvSpPr>
          <p:nvPr>
            <p:ph type="pic" sz="quarter" idx="23"/>
          </p:nvPr>
        </p:nvSpPr>
        <p:spPr>
          <a:xfrm>
            <a:off x="4122056" y="4556916"/>
            <a:ext cx="3657603" cy="1843090"/>
          </a:xfrm>
          <a:prstGeom prst="rect">
            <a:avLst/>
          </a:prstGeom>
        </p:spPr>
        <p:txBody>
          <a:bodyPr lIns="91439" tIns="45719" rIns="91439" bIns="45719">
            <a:noAutofit/>
          </a:bodyPr>
          <a:lstStyle/>
          <a:p>
            <a:endParaRPr/>
          </a:p>
        </p:txBody>
      </p:sp>
      <p:sp>
        <p:nvSpPr>
          <p:cNvPr id="555" name="Picture Placeholder 3"/>
          <p:cNvSpPr>
            <a:spLocks noGrp="1"/>
          </p:cNvSpPr>
          <p:nvPr>
            <p:ph type="pic" sz="quarter" idx="24"/>
          </p:nvPr>
        </p:nvSpPr>
        <p:spPr>
          <a:xfrm>
            <a:off x="7899400" y="4556916"/>
            <a:ext cx="3657600" cy="1843090"/>
          </a:xfrm>
          <a:prstGeom prst="rect">
            <a:avLst/>
          </a:prstGeom>
        </p:spPr>
        <p:txBody>
          <a:bodyPr lIns="91439" tIns="45719" rIns="91439" bIns="45719">
            <a:noAutofit/>
          </a:bodyPr>
          <a:lstStyle/>
          <a:p>
            <a:endParaRPr/>
          </a:p>
        </p:txBody>
      </p:sp>
      <p:sp>
        <p:nvSpPr>
          <p:cNvPr id="556" name="Body Level One…"/>
          <p:cNvSpPr txBox="1">
            <a:spLocks noGrp="1"/>
          </p:cNvSpPr>
          <p:nvPr>
            <p:ph type="body" sz="quarter" idx="1"/>
          </p:nvPr>
        </p:nvSpPr>
        <p:spPr>
          <a:xfrm>
            <a:off x="4122056" y="2903534"/>
            <a:ext cx="3657603" cy="371480"/>
          </a:xfrm>
          <a:prstGeom prst="rect">
            <a:avLst/>
          </a:prstGeom>
          <a:solidFill>
            <a:schemeClr val="accent1"/>
          </a:solidFill>
        </p:spPr>
        <p:txBody>
          <a:bodyPr/>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557" name="Text Placeholder 2"/>
          <p:cNvSpPr>
            <a:spLocks noGrp="1"/>
          </p:cNvSpPr>
          <p:nvPr>
            <p:ph type="body" sz="quarter" idx="25"/>
          </p:nvPr>
        </p:nvSpPr>
        <p:spPr>
          <a:xfrm>
            <a:off x="7924799" y="2903534"/>
            <a:ext cx="3657604" cy="371480"/>
          </a:xfrm>
          <a:prstGeom prst="rect">
            <a:avLst/>
          </a:prstGeom>
          <a:solidFill>
            <a:schemeClr val="accent2"/>
          </a:solidFill>
        </p:spPr>
        <p:txBody>
          <a:bodyPr/>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558" name="Text Placeholder 2"/>
          <p:cNvSpPr>
            <a:spLocks noGrp="1"/>
          </p:cNvSpPr>
          <p:nvPr>
            <p:ph type="body" sz="quarter" idx="26"/>
          </p:nvPr>
        </p:nvSpPr>
        <p:spPr>
          <a:xfrm>
            <a:off x="4122056" y="6023535"/>
            <a:ext cx="3657603" cy="371480"/>
          </a:xfrm>
          <a:prstGeom prst="rect">
            <a:avLst/>
          </a:prstGeom>
          <a:solidFill>
            <a:schemeClr val="accent2"/>
          </a:solidFill>
        </p:spPr>
        <p:txBody>
          <a:bodyPr/>
          <a:lstStyle/>
          <a:p>
            <a:pPr marL="250825" indent="-250825">
              <a:lnSpc>
                <a:spcPct val="100000"/>
              </a:lnSpc>
              <a:spcBef>
                <a:spcPts val="600"/>
              </a:spcBef>
              <a:buClr>
                <a:srgbClr val="002850"/>
              </a:buClr>
              <a:buSzPct val="110000"/>
              <a:buFontTx/>
              <a:buChar char="•"/>
              <a:defRPr>
                <a:solidFill>
                  <a:srgbClr val="363636"/>
                </a:solidFill>
              </a:defRPr>
            </a:pPr>
            <a:endParaRPr/>
          </a:p>
        </p:txBody>
      </p:sp>
      <p:sp>
        <p:nvSpPr>
          <p:cNvPr id="559" name="Text Placeholder 2"/>
          <p:cNvSpPr>
            <a:spLocks noGrp="1"/>
          </p:cNvSpPr>
          <p:nvPr>
            <p:ph type="body" sz="quarter" idx="27"/>
          </p:nvPr>
        </p:nvSpPr>
        <p:spPr>
          <a:xfrm>
            <a:off x="7924799" y="6023535"/>
            <a:ext cx="3657604" cy="371480"/>
          </a:xfrm>
          <a:prstGeom prst="rect">
            <a:avLst/>
          </a:prstGeom>
          <a:solidFill>
            <a:schemeClr val="accent1"/>
          </a:solidFill>
        </p:spPr>
        <p:txBody>
          <a:bodyPr/>
          <a:lstStyle/>
          <a:p>
            <a:pPr marL="250825" indent="-250825">
              <a:lnSpc>
                <a:spcPct val="100000"/>
              </a:lnSpc>
              <a:spcBef>
                <a:spcPts val="600"/>
              </a:spcBef>
              <a:buClr>
                <a:srgbClr val="002850"/>
              </a:buClr>
              <a:buSzPct val="110000"/>
              <a:buFontTx/>
              <a:buChar char="•"/>
              <a:defRPr>
                <a:solidFill>
                  <a:srgbClr val="363636"/>
                </a:solidFill>
              </a:defRPr>
            </a:pPr>
            <a:endParaRPr/>
          </a:p>
        </p:txBody>
      </p:sp>
      <p:pic>
        <p:nvPicPr>
          <p:cNvPr id="560" name="Picture 21" descr="Picture 21"/>
          <p:cNvPicPr>
            <a:picLocks noChangeAspect="1"/>
          </p:cNvPicPr>
          <p:nvPr/>
        </p:nvPicPr>
        <p:blipFill>
          <a:blip r:embed="rId2">
            <a:extLst/>
          </a:blip>
          <a:stretch>
            <a:fillRect/>
          </a:stretch>
        </p:blipFill>
        <p:spPr>
          <a:xfrm>
            <a:off x="9981968" y="457200"/>
            <a:ext cx="1625603" cy="590491"/>
          </a:xfrm>
          <a:prstGeom prst="rect">
            <a:avLst/>
          </a:prstGeom>
          <a:ln w="12700">
            <a:miter lim="400000"/>
          </a:ln>
        </p:spPr>
      </p:pic>
      <p:sp>
        <p:nvSpPr>
          <p:cNvPr id="56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366053328"/>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568"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69" name="Slide Number"/>
          <p:cNvSpPr txBox="1">
            <a:spLocks noGrp="1"/>
          </p:cNvSpPr>
          <p:nvPr>
            <p:ph type="sldNum" sz="quarter" idx="2"/>
          </p:nvPr>
        </p:nvSpPr>
        <p:spPr>
          <a:xfrm>
            <a:off x="8614900" y="6242859"/>
            <a:ext cx="245400" cy="226983"/>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217714179"/>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576"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grpSp>
        <p:nvGrpSpPr>
          <p:cNvPr id="579" name="Group 31"/>
          <p:cNvGrpSpPr/>
          <p:nvPr/>
        </p:nvGrpSpPr>
        <p:grpSpPr>
          <a:xfrm>
            <a:off x="-6" y="6791321"/>
            <a:ext cx="12192010" cy="66682"/>
            <a:chOff x="-1" y="-1"/>
            <a:chExt cx="12192008" cy="66680"/>
          </a:xfrm>
        </p:grpSpPr>
        <p:sp>
          <p:nvSpPr>
            <p:cNvPr id="577" name="Rectangle 30"/>
            <p:cNvSpPr/>
            <p:nvPr/>
          </p:nvSpPr>
          <p:spPr>
            <a:xfrm rot="10800000" flipH="1">
              <a:off x="3606801" y="-1"/>
              <a:ext cx="8585206"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578" name="Rectangle 29"/>
            <p:cNvSpPr/>
            <p:nvPr/>
          </p:nvSpPr>
          <p:spPr>
            <a:xfrm rot="10800000" flipH="1">
              <a:off x="-2" y="-1"/>
              <a:ext cx="10220332"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580" name="Picture Placeholder 3"/>
          <p:cNvSpPr>
            <a:spLocks noGrp="1"/>
          </p:cNvSpPr>
          <p:nvPr>
            <p:ph type="pic" sz="quarter" idx="21"/>
          </p:nvPr>
        </p:nvSpPr>
        <p:spPr>
          <a:xfrm>
            <a:off x="4574313" y="293912"/>
            <a:ext cx="3727861" cy="2852743"/>
          </a:xfrm>
          <a:prstGeom prst="rect">
            <a:avLst/>
          </a:prstGeom>
        </p:spPr>
        <p:txBody>
          <a:bodyPr lIns="91439" tIns="45719" rIns="91439" bIns="45719">
            <a:noAutofit/>
          </a:bodyPr>
          <a:lstStyle/>
          <a:p>
            <a:endParaRPr/>
          </a:p>
        </p:txBody>
      </p:sp>
      <p:sp>
        <p:nvSpPr>
          <p:cNvPr id="581" name="Picture Placeholder 3"/>
          <p:cNvSpPr>
            <a:spLocks noGrp="1"/>
          </p:cNvSpPr>
          <p:nvPr>
            <p:ph type="pic" sz="quarter" idx="22"/>
          </p:nvPr>
        </p:nvSpPr>
        <p:spPr>
          <a:xfrm>
            <a:off x="8461830" y="293912"/>
            <a:ext cx="3727859" cy="2852743"/>
          </a:xfrm>
          <a:prstGeom prst="rect">
            <a:avLst/>
          </a:prstGeom>
        </p:spPr>
        <p:txBody>
          <a:bodyPr lIns="91439" tIns="45719" rIns="91439" bIns="45719">
            <a:noAutofit/>
          </a:bodyPr>
          <a:lstStyle/>
          <a:p>
            <a:endParaRPr/>
          </a:p>
        </p:txBody>
      </p:sp>
      <p:sp>
        <p:nvSpPr>
          <p:cNvPr id="582" name="Picture Placeholder 3"/>
          <p:cNvSpPr>
            <a:spLocks noGrp="1"/>
          </p:cNvSpPr>
          <p:nvPr>
            <p:ph type="pic" sz="quarter" idx="23"/>
          </p:nvPr>
        </p:nvSpPr>
        <p:spPr>
          <a:xfrm>
            <a:off x="609763" y="3269341"/>
            <a:ext cx="2813467" cy="2852743"/>
          </a:xfrm>
          <a:prstGeom prst="rect">
            <a:avLst/>
          </a:prstGeom>
        </p:spPr>
        <p:txBody>
          <a:bodyPr lIns="91439" tIns="45719" rIns="91439" bIns="45719">
            <a:noAutofit/>
          </a:bodyPr>
          <a:lstStyle/>
          <a:p>
            <a:endParaRPr/>
          </a:p>
        </p:txBody>
      </p:sp>
      <p:sp>
        <p:nvSpPr>
          <p:cNvPr id="583" name="Picture Placeholder 3"/>
          <p:cNvSpPr>
            <a:spLocks noGrp="1"/>
          </p:cNvSpPr>
          <p:nvPr>
            <p:ph type="pic" sz="quarter" idx="24"/>
          </p:nvPr>
        </p:nvSpPr>
        <p:spPr>
          <a:xfrm>
            <a:off x="3547967" y="3269341"/>
            <a:ext cx="2765315" cy="2852743"/>
          </a:xfrm>
          <a:prstGeom prst="rect">
            <a:avLst/>
          </a:prstGeom>
        </p:spPr>
        <p:txBody>
          <a:bodyPr lIns="91439" tIns="45719" rIns="91439" bIns="45719">
            <a:noAutofit/>
          </a:bodyPr>
          <a:lstStyle/>
          <a:p>
            <a:endParaRPr/>
          </a:p>
        </p:txBody>
      </p:sp>
      <p:sp>
        <p:nvSpPr>
          <p:cNvPr id="584" name="Picture Placeholder 3"/>
          <p:cNvSpPr>
            <a:spLocks noGrp="1"/>
          </p:cNvSpPr>
          <p:nvPr>
            <p:ph type="pic" sz="quarter" idx="25"/>
          </p:nvPr>
        </p:nvSpPr>
        <p:spPr>
          <a:xfrm>
            <a:off x="6438017" y="3269341"/>
            <a:ext cx="2813467" cy="2852743"/>
          </a:xfrm>
          <a:prstGeom prst="rect">
            <a:avLst/>
          </a:prstGeom>
        </p:spPr>
        <p:txBody>
          <a:bodyPr lIns="91439" tIns="45719" rIns="91439" bIns="45719">
            <a:noAutofit/>
          </a:bodyPr>
          <a:lstStyle/>
          <a:p>
            <a:endParaRPr/>
          </a:p>
        </p:txBody>
      </p:sp>
      <p:sp>
        <p:nvSpPr>
          <p:cNvPr id="585" name="Picture Placeholder 3"/>
          <p:cNvSpPr>
            <a:spLocks noGrp="1"/>
          </p:cNvSpPr>
          <p:nvPr>
            <p:ph type="pic" sz="quarter" idx="26"/>
          </p:nvPr>
        </p:nvSpPr>
        <p:spPr>
          <a:xfrm>
            <a:off x="9376219" y="3269341"/>
            <a:ext cx="2813467" cy="2852743"/>
          </a:xfrm>
          <a:prstGeom prst="rect">
            <a:avLst/>
          </a:prstGeom>
        </p:spPr>
        <p:txBody>
          <a:bodyPr lIns="91439" tIns="45719" rIns="91439" bIns="45719">
            <a:noAutofit/>
          </a:bodyPr>
          <a:lstStyle/>
          <a:p>
            <a:endParaRPr/>
          </a:p>
        </p:txBody>
      </p:sp>
      <p:sp>
        <p:nvSpPr>
          <p:cNvPr id="586" name="Click to add title here"/>
          <p:cNvSpPr txBox="1">
            <a:spLocks noGrp="1"/>
          </p:cNvSpPr>
          <p:nvPr>
            <p:ph type="title" hasCustomPrompt="1"/>
          </p:nvPr>
        </p:nvSpPr>
        <p:spPr>
          <a:xfrm>
            <a:off x="609598" y="582158"/>
            <a:ext cx="3280232" cy="1077218"/>
          </a:xfrm>
          <a:prstGeom prst="rect">
            <a:avLst/>
          </a:prstGeom>
        </p:spPr>
        <p:txBody>
          <a:bodyPr/>
          <a:lstStyle/>
          <a:p>
            <a:r>
              <a:t>Click to add title here</a:t>
            </a:r>
          </a:p>
        </p:txBody>
      </p:sp>
      <p:grpSp>
        <p:nvGrpSpPr>
          <p:cNvPr id="589" name="Group 50"/>
          <p:cNvGrpSpPr/>
          <p:nvPr/>
        </p:nvGrpSpPr>
        <p:grpSpPr>
          <a:xfrm>
            <a:off x="-2" y="486408"/>
            <a:ext cx="2452692" cy="1"/>
            <a:chOff x="0" y="0"/>
            <a:chExt cx="2452690" cy="0"/>
          </a:xfrm>
        </p:grpSpPr>
        <p:sp>
          <p:nvSpPr>
            <p:cNvPr id="587" name="Straight Connector 51"/>
            <p:cNvSpPr/>
            <p:nvPr/>
          </p:nvSpPr>
          <p:spPr>
            <a:xfrm>
              <a:off x="373865" y="0"/>
              <a:ext cx="2078826"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pPr>
                <a:defRPr>
                  <a:solidFill>
                    <a:srgbClr val="969696"/>
                  </a:solidFill>
                </a:defRPr>
              </a:pPr>
              <a:endParaRPr/>
            </a:p>
          </p:txBody>
        </p:sp>
        <p:sp>
          <p:nvSpPr>
            <p:cNvPr id="588" name="Straight Connector 52"/>
            <p:cNvSpPr/>
            <p:nvPr/>
          </p:nvSpPr>
          <p:spPr>
            <a:xfrm>
              <a:off x="0" y="0"/>
              <a:ext cx="2078824"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pPr>
                <a:defRPr>
                  <a:solidFill>
                    <a:srgbClr val="969696"/>
                  </a:solidFill>
                </a:defRPr>
              </a:pPr>
              <a:endParaRPr/>
            </a:p>
          </p:txBody>
        </p:sp>
      </p:grpSp>
      <p:sp>
        <p:nvSpPr>
          <p:cNvPr id="59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18411227"/>
      </p:ext>
    </p:extLst>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597"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598" name="Click to add title here"/>
          <p:cNvSpPr txBox="1">
            <a:spLocks noGrp="1"/>
          </p:cNvSpPr>
          <p:nvPr>
            <p:ph type="title" hasCustomPrompt="1"/>
          </p:nvPr>
        </p:nvSpPr>
        <p:spPr>
          <a:xfrm>
            <a:off x="609598" y="1988049"/>
            <a:ext cx="2286002" cy="1569663"/>
          </a:xfrm>
          <a:prstGeom prst="rect">
            <a:avLst/>
          </a:prstGeom>
        </p:spPr>
        <p:txBody>
          <a:bodyPr/>
          <a:lstStyle/>
          <a:p>
            <a:r>
              <a:t>Click to add title here</a:t>
            </a:r>
          </a:p>
        </p:txBody>
      </p:sp>
      <p:grpSp>
        <p:nvGrpSpPr>
          <p:cNvPr id="601" name="Group 22"/>
          <p:cNvGrpSpPr/>
          <p:nvPr/>
        </p:nvGrpSpPr>
        <p:grpSpPr>
          <a:xfrm>
            <a:off x="-2" y="1892300"/>
            <a:ext cx="2452692" cy="0"/>
            <a:chOff x="0" y="0"/>
            <a:chExt cx="2452690" cy="0"/>
          </a:xfrm>
        </p:grpSpPr>
        <p:sp>
          <p:nvSpPr>
            <p:cNvPr id="599" name="Straight Connector 23"/>
            <p:cNvSpPr/>
            <p:nvPr/>
          </p:nvSpPr>
          <p:spPr>
            <a:xfrm>
              <a:off x="373865" y="0"/>
              <a:ext cx="2078826"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pPr>
                <a:defRPr>
                  <a:solidFill>
                    <a:srgbClr val="969696"/>
                  </a:solidFill>
                </a:defRPr>
              </a:pPr>
              <a:endParaRPr/>
            </a:p>
          </p:txBody>
        </p:sp>
        <p:sp>
          <p:nvSpPr>
            <p:cNvPr id="600" name="Straight Connector 24"/>
            <p:cNvSpPr/>
            <p:nvPr/>
          </p:nvSpPr>
          <p:spPr>
            <a:xfrm>
              <a:off x="0" y="0"/>
              <a:ext cx="2078824"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pPr>
                <a:defRPr>
                  <a:solidFill>
                    <a:srgbClr val="969696"/>
                  </a:solidFill>
                </a:defRPr>
              </a:pPr>
              <a:endParaRPr/>
            </a:p>
          </p:txBody>
        </p:sp>
      </p:grpSp>
      <p:grpSp>
        <p:nvGrpSpPr>
          <p:cNvPr id="604" name="Group 31"/>
          <p:cNvGrpSpPr/>
          <p:nvPr/>
        </p:nvGrpSpPr>
        <p:grpSpPr>
          <a:xfrm>
            <a:off x="-6" y="6791321"/>
            <a:ext cx="12192010" cy="66682"/>
            <a:chOff x="-1" y="-1"/>
            <a:chExt cx="12192008" cy="66680"/>
          </a:xfrm>
        </p:grpSpPr>
        <p:sp>
          <p:nvSpPr>
            <p:cNvPr id="602" name="Rectangle 30"/>
            <p:cNvSpPr/>
            <p:nvPr/>
          </p:nvSpPr>
          <p:spPr>
            <a:xfrm rot="10800000" flipH="1">
              <a:off x="3606801" y="-1"/>
              <a:ext cx="8585206"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03" name="Rectangle 29"/>
            <p:cNvSpPr/>
            <p:nvPr/>
          </p:nvSpPr>
          <p:spPr>
            <a:xfrm rot="10800000" flipH="1">
              <a:off x="-2" y="-1"/>
              <a:ext cx="10220332"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05" name="Body Level One…"/>
          <p:cNvSpPr txBox="1">
            <a:spLocks noGrp="1"/>
          </p:cNvSpPr>
          <p:nvPr>
            <p:ph type="body" idx="1"/>
          </p:nvPr>
        </p:nvSpPr>
        <p:spPr>
          <a:xfrm>
            <a:off x="4267200" y="1228789"/>
            <a:ext cx="7315200" cy="4657846"/>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pic>
        <p:nvPicPr>
          <p:cNvPr id="606" name="Picture 13" descr="Picture 13"/>
          <p:cNvPicPr>
            <a:picLocks noChangeAspect="1"/>
          </p:cNvPicPr>
          <p:nvPr/>
        </p:nvPicPr>
        <p:blipFill>
          <a:blip r:embed="rId2">
            <a:extLst/>
          </a:blip>
          <a:stretch>
            <a:fillRect/>
          </a:stretch>
        </p:blipFill>
        <p:spPr>
          <a:xfrm>
            <a:off x="9981968" y="457200"/>
            <a:ext cx="1625603" cy="590491"/>
          </a:xfrm>
          <a:prstGeom prst="rect">
            <a:avLst/>
          </a:prstGeom>
          <a:ln w="12700">
            <a:miter lim="400000"/>
          </a:ln>
        </p:spPr>
      </p:pic>
      <p:sp>
        <p:nvSpPr>
          <p:cNvPr id="60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4001444838"/>
      </p:ext>
    </p:extLst>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614"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15" name="Slide Number"/>
          <p:cNvSpPr txBox="1">
            <a:spLocks noGrp="1"/>
          </p:cNvSpPr>
          <p:nvPr>
            <p:ph type="sldNum" sz="quarter" idx="2"/>
          </p:nvPr>
        </p:nvSpPr>
        <p:spPr>
          <a:xfrm>
            <a:off x="8614900" y="6242859"/>
            <a:ext cx="245400" cy="226983"/>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767585840"/>
      </p:ext>
    </p:extLst>
  </p:cSld>
  <p:clrMapOvr>
    <a:masterClrMapping/>
  </p:clrMapOvr>
  <p:transition spd="med"/>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622"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23" name="Picture Placeholder 2"/>
          <p:cNvSpPr>
            <a:spLocks noGrp="1"/>
          </p:cNvSpPr>
          <p:nvPr>
            <p:ph type="pic" idx="21"/>
          </p:nvPr>
        </p:nvSpPr>
        <p:spPr>
          <a:xfrm>
            <a:off x="0" y="457200"/>
            <a:ext cx="12192000" cy="2971800"/>
          </a:xfrm>
          <a:prstGeom prst="rect">
            <a:avLst/>
          </a:prstGeom>
        </p:spPr>
        <p:txBody>
          <a:bodyPr lIns="91439" tIns="45719" rIns="91439" bIns="45719">
            <a:noAutofit/>
          </a:bodyPr>
          <a:lstStyle/>
          <a:p>
            <a:endParaRPr/>
          </a:p>
        </p:txBody>
      </p:sp>
      <p:grpSp>
        <p:nvGrpSpPr>
          <p:cNvPr id="626" name="Group 31"/>
          <p:cNvGrpSpPr/>
          <p:nvPr/>
        </p:nvGrpSpPr>
        <p:grpSpPr>
          <a:xfrm>
            <a:off x="-6" y="6791321"/>
            <a:ext cx="12192010" cy="66682"/>
            <a:chOff x="-1" y="-1"/>
            <a:chExt cx="12192008" cy="66680"/>
          </a:xfrm>
        </p:grpSpPr>
        <p:sp>
          <p:nvSpPr>
            <p:cNvPr id="624" name="Rectangle 30"/>
            <p:cNvSpPr/>
            <p:nvPr/>
          </p:nvSpPr>
          <p:spPr>
            <a:xfrm rot="10800000" flipH="1">
              <a:off x="3606801" y="-1"/>
              <a:ext cx="8585206"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25" name="Rectangle 29"/>
            <p:cNvSpPr/>
            <p:nvPr/>
          </p:nvSpPr>
          <p:spPr>
            <a:xfrm rot="10800000" flipH="1">
              <a:off x="-2" y="-1"/>
              <a:ext cx="10220332"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27" name="Click to add title here"/>
          <p:cNvSpPr txBox="1">
            <a:spLocks noGrp="1"/>
          </p:cNvSpPr>
          <p:nvPr>
            <p:ph type="title" hasCustomPrompt="1"/>
          </p:nvPr>
        </p:nvSpPr>
        <p:spPr>
          <a:xfrm>
            <a:off x="609598" y="4083551"/>
            <a:ext cx="2286002" cy="1569663"/>
          </a:xfrm>
          <a:prstGeom prst="rect">
            <a:avLst/>
          </a:prstGeom>
        </p:spPr>
        <p:txBody>
          <a:bodyPr/>
          <a:lstStyle/>
          <a:p>
            <a:r>
              <a:t>Click to add title here</a:t>
            </a:r>
          </a:p>
        </p:txBody>
      </p:sp>
      <p:sp>
        <p:nvSpPr>
          <p:cNvPr id="628" name="Body Level One…"/>
          <p:cNvSpPr txBox="1">
            <a:spLocks noGrp="1"/>
          </p:cNvSpPr>
          <p:nvPr>
            <p:ph type="body" sz="quarter" idx="1"/>
          </p:nvPr>
        </p:nvSpPr>
        <p:spPr>
          <a:xfrm>
            <a:off x="6096000" y="4083548"/>
            <a:ext cx="5486400" cy="1856877"/>
          </a:xfrm>
          <a:prstGeom prst="rect">
            <a:avLst/>
          </a:prstGeom>
        </p:spPr>
        <p:txBody>
          <a:bodyPr/>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r>
              <a:t>Body Level One</a:t>
            </a:r>
          </a:p>
          <a:p>
            <a:pPr lvl="1"/>
            <a:r>
              <a:t>Body Level Two</a:t>
            </a:r>
          </a:p>
          <a:p>
            <a:pPr lvl="2"/>
            <a:r>
              <a:t>Body Level Three</a:t>
            </a:r>
          </a:p>
          <a:p>
            <a:pPr lvl="3"/>
            <a:r>
              <a:t>Body Level Four</a:t>
            </a:r>
          </a:p>
          <a:p>
            <a:pPr lvl="4"/>
            <a:r>
              <a:t>Body Level Five</a:t>
            </a:r>
          </a:p>
        </p:txBody>
      </p:sp>
      <p:sp>
        <p:nvSpPr>
          <p:cNvPr id="62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1809945183"/>
      </p:ext>
    </p:extLst>
  </p:cSld>
  <p:clrMapOvr>
    <a:masterClrMapping/>
  </p:clrMapOvr>
  <p:transition spd="med"/>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636"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pic>
        <p:nvPicPr>
          <p:cNvPr id="637" name="Picture 4" descr="Picture 4"/>
          <p:cNvPicPr>
            <a:picLocks noChangeAspect="1"/>
          </p:cNvPicPr>
          <p:nvPr/>
        </p:nvPicPr>
        <p:blipFill>
          <a:blip r:embed="rId2">
            <a:extLst/>
          </a:blip>
          <a:srcRect t="32714" b="25096"/>
          <a:stretch>
            <a:fillRect/>
          </a:stretch>
        </p:blipFill>
        <p:spPr>
          <a:xfrm>
            <a:off x="0" y="3428996"/>
            <a:ext cx="12192000" cy="3429003"/>
          </a:xfrm>
          <a:prstGeom prst="rect">
            <a:avLst/>
          </a:prstGeom>
          <a:ln w="12700">
            <a:miter lim="400000"/>
          </a:ln>
        </p:spPr>
      </p:pic>
      <p:sp>
        <p:nvSpPr>
          <p:cNvPr id="638"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39" name="Thank You"/>
          <p:cNvSpPr txBox="1">
            <a:spLocks noGrp="1"/>
          </p:cNvSpPr>
          <p:nvPr>
            <p:ph type="title" hasCustomPrompt="1"/>
          </p:nvPr>
        </p:nvSpPr>
        <p:spPr>
          <a:xfrm>
            <a:off x="609600" y="3725167"/>
            <a:ext cx="10972800" cy="923333"/>
          </a:xfrm>
          <a:prstGeom prst="rect">
            <a:avLst/>
          </a:prstGeom>
        </p:spPr>
        <p:txBody>
          <a:bodyPr/>
          <a:lstStyle>
            <a:lvl1pPr>
              <a:defRPr sz="5400">
                <a:solidFill>
                  <a:srgbClr val="FFFFFF"/>
                </a:solidFill>
              </a:defRPr>
            </a:lvl1pPr>
          </a:lstStyle>
          <a:p>
            <a:r>
              <a:t>Thank You</a:t>
            </a:r>
          </a:p>
        </p:txBody>
      </p:sp>
      <p:grpSp>
        <p:nvGrpSpPr>
          <p:cNvPr id="642" name="Group 31"/>
          <p:cNvGrpSpPr/>
          <p:nvPr/>
        </p:nvGrpSpPr>
        <p:grpSpPr>
          <a:xfrm>
            <a:off x="-6" y="6791321"/>
            <a:ext cx="12192010" cy="66682"/>
            <a:chOff x="-1" y="-1"/>
            <a:chExt cx="12192008" cy="66680"/>
          </a:xfrm>
        </p:grpSpPr>
        <p:sp>
          <p:nvSpPr>
            <p:cNvPr id="640" name="Rectangle 30"/>
            <p:cNvSpPr/>
            <p:nvPr/>
          </p:nvSpPr>
          <p:spPr>
            <a:xfrm rot="10800000" flipH="1">
              <a:off x="3606801" y="-1"/>
              <a:ext cx="8585206"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641" name="Rectangle 29"/>
            <p:cNvSpPr/>
            <p:nvPr/>
          </p:nvSpPr>
          <p:spPr>
            <a:xfrm rot="10800000" flipH="1">
              <a:off x="-2" y="-1"/>
              <a:ext cx="10220332"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643" name="Body Level One…"/>
          <p:cNvSpPr txBox="1">
            <a:spLocks noGrp="1"/>
          </p:cNvSpPr>
          <p:nvPr>
            <p:ph type="body" sz="quarter" idx="1" hasCustomPrompt="1"/>
          </p:nvPr>
        </p:nvSpPr>
        <p:spPr>
          <a:xfrm>
            <a:off x="609600" y="4820711"/>
            <a:ext cx="4115826" cy="341557"/>
          </a:xfrm>
          <a:prstGeom prst="rect">
            <a:avLst/>
          </a:prstGeom>
        </p:spPr>
        <p:txBody>
          <a:bodyPr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r>
              <a:t>Contact Us: </a:t>
            </a:r>
          </a:p>
          <a:p>
            <a:pPr lvl="1"/>
            <a:endParaRPr/>
          </a:p>
          <a:p>
            <a:pPr lvl="2"/>
            <a:endParaRPr/>
          </a:p>
          <a:p>
            <a:pPr lvl="3"/>
            <a:endParaRPr/>
          </a:p>
          <a:p>
            <a:pPr lvl="4"/>
            <a:endParaRPr/>
          </a:p>
        </p:txBody>
      </p:sp>
      <p:sp>
        <p:nvSpPr>
          <p:cNvPr id="644" name="Text Placeholder 21"/>
          <p:cNvSpPr>
            <a:spLocks noGrp="1"/>
          </p:cNvSpPr>
          <p:nvPr>
            <p:ph type="body" sz="quarter" idx="21" hasCustomPrompt="1"/>
          </p:nvPr>
        </p:nvSpPr>
        <p:spPr>
          <a:xfrm>
            <a:off x="1048632" y="5344721"/>
            <a:ext cx="2927021" cy="341557"/>
          </a:xfrm>
          <a:prstGeom prst="rect">
            <a:avLst/>
          </a:prstGeom>
        </p:spPr>
        <p:txBody>
          <a:bodyPr anchor="ctr"/>
          <a:lstStyle>
            <a:lvl1pPr marL="0" indent="0">
              <a:buClrTx/>
              <a:buSzTx/>
              <a:buFontTx/>
              <a:buNone/>
              <a:defRPr sz="1400">
                <a:solidFill>
                  <a:srgbClr val="FFFFFF"/>
                </a:solidFill>
              </a:defRPr>
            </a:lvl1pPr>
          </a:lstStyle>
          <a:p>
            <a:r>
              <a:t>Add Location</a:t>
            </a:r>
          </a:p>
        </p:txBody>
      </p:sp>
      <p:sp>
        <p:nvSpPr>
          <p:cNvPr id="645" name="Text Placeholder 21"/>
          <p:cNvSpPr>
            <a:spLocks noGrp="1"/>
          </p:cNvSpPr>
          <p:nvPr>
            <p:ph type="body" sz="quarter" idx="22" hasCustomPrompt="1"/>
          </p:nvPr>
        </p:nvSpPr>
        <p:spPr>
          <a:xfrm>
            <a:off x="1048632" y="5771038"/>
            <a:ext cx="2552477" cy="341557"/>
          </a:xfrm>
          <a:prstGeom prst="rect">
            <a:avLst/>
          </a:prstGeom>
        </p:spPr>
        <p:txBody>
          <a:bodyPr anchor="ctr"/>
          <a:lstStyle>
            <a:lvl1pPr marL="0" indent="0">
              <a:buClrTx/>
              <a:buSzTx/>
              <a:buFontTx/>
              <a:buNone/>
              <a:defRPr sz="1400">
                <a:solidFill>
                  <a:srgbClr val="FFFFFF"/>
                </a:solidFill>
              </a:defRPr>
            </a:lvl1pPr>
          </a:lstStyle>
          <a:p>
            <a:r>
              <a:t>Add phone</a:t>
            </a:r>
          </a:p>
        </p:txBody>
      </p:sp>
      <p:sp>
        <p:nvSpPr>
          <p:cNvPr id="646" name="Text Placeholder 21"/>
          <p:cNvSpPr>
            <a:spLocks noGrp="1"/>
          </p:cNvSpPr>
          <p:nvPr>
            <p:ph type="body" sz="quarter" idx="23" hasCustomPrompt="1"/>
          </p:nvPr>
        </p:nvSpPr>
        <p:spPr>
          <a:xfrm>
            <a:off x="1048631" y="6197358"/>
            <a:ext cx="3175453" cy="341557"/>
          </a:xfrm>
          <a:prstGeom prst="rect">
            <a:avLst/>
          </a:prstGeom>
        </p:spPr>
        <p:txBody>
          <a:bodyPr anchor="ctr"/>
          <a:lstStyle>
            <a:lvl1pPr marL="0" indent="0">
              <a:buClrTx/>
              <a:buSzTx/>
              <a:buFontTx/>
              <a:buNone/>
              <a:defRPr sz="1400">
                <a:solidFill>
                  <a:srgbClr val="FFFFFF"/>
                </a:solidFill>
              </a:defRPr>
            </a:lvl1pPr>
          </a:lstStyle>
          <a:p>
            <a:r>
              <a:t>Add Email</a:t>
            </a:r>
          </a:p>
        </p:txBody>
      </p:sp>
      <p:pic>
        <p:nvPicPr>
          <p:cNvPr id="647" name="Picture 19" descr="Picture 19"/>
          <p:cNvPicPr>
            <a:picLocks noChangeAspect="1"/>
          </p:cNvPicPr>
          <p:nvPr/>
        </p:nvPicPr>
        <p:blipFill>
          <a:blip r:embed="rId3">
            <a:extLst/>
          </a:blip>
          <a:stretch>
            <a:fillRect/>
          </a:stretch>
        </p:blipFill>
        <p:spPr>
          <a:xfrm>
            <a:off x="522393" y="365931"/>
            <a:ext cx="4587767" cy="1666483"/>
          </a:xfrm>
          <a:prstGeom prst="rect">
            <a:avLst/>
          </a:prstGeom>
          <a:ln w="12700">
            <a:miter lim="400000"/>
          </a:ln>
        </p:spPr>
      </p:pic>
      <p:sp>
        <p:nvSpPr>
          <p:cNvPr id="648" name="Slide Number"/>
          <p:cNvSpPr txBox="1">
            <a:spLocks noGrp="1"/>
          </p:cNvSpPr>
          <p:nvPr>
            <p:ph type="sldNum" sz="quarter" idx="2"/>
          </p:nvPr>
        </p:nvSpPr>
        <p:spPr>
          <a:xfrm>
            <a:off x="8614900" y="6242859"/>
            <a:ext cx="245400" cy="226983"/>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2806395814"/>
      </p:ext>
    </p:extLst>
  </p:cSld>
  <p:clrMapOvr>
    <a:masterClrMapping/>
  </p:clrMapOvr>
  <p:transition spd="med"/>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655"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656" name="Slide Number"/>
          <p:cNvSpPr txBox="1">
            <a:spLocks noGrp="1"/>
          </p:cNvSpPr>
          <p:nvPr>
            <p:ph type="sldNum" sz="quarter" idx="2"/>
          </p:nvPr>
        </p:nvSpPr>
        <p:spPr>
          <a:xfrm>
            <a:off x="8614900" y="6242859"/>
            <a:ext cx="245400" cy="226983"/>
          </a:xfrm>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088230473"/>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26.xml"/><Relationship Id="rId18" Type="http://schemas.openxmlformats.org/officeDocument/2006/relationships/slideLayout" Target="../slideLayouts/slideLayout31.xml"/><Relationship Id="rId26" Type="http://schemas.openxmlformats.org/officeDocument/2006/relationships/slideLayout" Target="../slideLayouts/slideLayout39.xml"/><Relationship Id="rId39" Type="http://schemas.openxmlformats.org/officeDocument/2006/relationships/slideLayout" Target="../slideLayouts/slideLayout52.xml"/><Relationship Id="rId21" Type="http://schemas.openxmlformats.org/officeDocument/2006/relationships/slideLayout" Target="../slideLayouts/slideLayout34.xml"/><Relationship Id="rId34" Type="http://schemas.openxmlformats.org/officeDocument/2006/relationships/slideLayout" Target="../slideLayouts/slideLayout47.xml"/><Relationship Id="rId42" Type="http://schemas.openxmlformats.org/officeDocument/2006/relationships/slideLayout" Target="../slideLayouts/slideLayout55.xml"/><Relationship Id="rId47" Type="http://schemas.openxmlformats.org/officeDocument/2006/relationships/image" Target="../media/image1.jpeg"/><Relationship Id="rId7" Type="http://schemas.openxmlformats.org/officeDocument/2006/relationships/slideLayout" Target="../slideLayouts/slideLayout2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9" Type="http://schemas.openxmlformats.org/officeDocument/2006/relationships/slideLayout" Target="../slideLayouts/slideLayout4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24" Type="http://schemas.openxmlformats.org/officeDocument/2006/relationships/slideLayout" Target="../slideLayouts/slideLayout37.xml"/><Relationship Id="rId32" Type="http://schemas.openxmlformats.org/officeDocument/2006/relationships/slideLayout" Target="../slideLayouts/slideLayout45.xml"/><Relationship Id="rId37" Type="http://schemas.openxmlformats.org/officeDocument/2006/relationships/slideLayout" Target="../slideLayouts/slideLayout50.xml"/><Relationship Id="rId40" Type="http://schemas.openxmlformats.org/officeDocument/2006/relationships/slideLayout" Target="../slideLayouts/slideLayout53.xml"/><Relationship Id="rId45" Type="http://schemas.openxmlformats.org/officeDocument/2006/relationships/slideLayout" Target="../slideLayouts/slideLayout58.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23" Type="http://schemas.openxmlformats.org/officeDocument/2006/relationships/slideLayout" Target="../slideLayouts/slideLayout36.xml"/><Relationship Id="rId28" Type="http://schemas.openxmlformats.org/officeDocument/2006/relationships/slideLayout" Target="../slideLayouts/slideLayout41.xml"/><Relationship Id="rId36" Type="http://schemas.openxmlformats.org/officeDocument/2006/relationships/slideLayout" Target="../slideLayouts/slideLayout49.xml"/><Relationship Id="rId10" Type="http://schemas.openxmlformats.org/officeDocument/2006/relationships/slideLayout" Target="../slideLayouts/slideLayout23.xml"/><Relationship Id="rId19" Type="http://schemas.openxmlformats.org/officeDocument/2006/relationships/slideLayout" Target="../slideLayouts/slideLayout32.xml"/><Relationship Id="rId31" Type="http://schemas.openxmlformats.org/officeDocument/2006/relationships/slideLayout" Target="../slideLayouts/slideLayout44.xml"/><Relationship Id="rId44" Type="http://schemas.openxmlformats.org/officeDocument/2006/relationships/slideLayout" Target="../slideLayouts/slideLayout57.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 Id="rId22" Type="http://schemas.openxmlformats.org/officeDocument/2006/relationships/slideLayout" Target="../slideLayouts/slideLayout35.xml"/><Relationship Id="rId27" Type="http://schemas.openxmlformats.org/officeDocument/2006/relationships/slideLayout" Target="../slideLayouts/slideLayout40.xml"/><Relationship Id="rId30" Type="http://schemas.openxmlformats.org/officeDocument/2006/relationships/slideLayout" Target="../slideLayouts/slideLayout43.xml"/><Relationship Id="rId35" Type="http://schemas.openxmlformats.org/officeDocument/2006/relationships/slideLayout" Target="../slideLayouts/slideLayout48.xml"/><Relationship Id="rId43" Type="http://schemas.openxmlformats.org/officeDocument/2006/relationships/slideLayout" Target="../slideLayouts/slideLayout56.xml"/><Relationship Id="rId8" Type="http://schemas.openxmlformats.org/officeDocument/2006/relationships/slideLayout" Target="../slideLayouts/slideLayout21.xml"/><Relationship Id="rId3" Type="http://schemas.openxmlformats.org/officeDocument/2006/relationships/slideLayout" Target="../slideLayouts/slideLayout16.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5" Type="http://schemas.openxmlformats.org/officeDocument/2006/relationships/slideLayout" Target="../slideLayouts/slideLayout38.xml"/><Relationship Id="rId33" Type="http://schemas.openxmlformats.org/officeDocument/2006/relationships/slideLayout" Target="../slideLayouts/slideLayout46.xml"/><Relationship Id="rId38" Type="http://schemas.openxmlformats.org/officeDocument/2006/relationships/slideLayout" Target="../slideLayouts/slideLayout51.xml"/><Relationship Id="rId46" Type="http://schemas.openxmlformats.org/officeDocument/2006/relationships/theme" Target="../theme/theme2.xml"/><Relationship Id="rId20" Type="http://schemas.openxmlformats.org/officeDocument/2006/relationships/slideLayout" Target="../slideLayouts/slideLayout33.xml"/><Relationship Id="rId41"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0" numCol="1" anchor="b" anchorCtr="0" compatLnSpc="1">
            <a:prstTxWarp prst="textNoShape">
              <a:avLst/>
            </a:prstTxWarp>
          </a:bodyPr>
          <a:lstStyle/>
          <a:p>
            <a:pPr lvl="0"/>
            <a:r>
              <a:rPr lang="en-GB" dirty="0"/>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smtClean="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smtClean="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205735000"/>
      </p:ext>
    </p:extLst>
  </p:cSld>
  <p:clrMap bg1="dk2" tx1="lt1" bg2="dk1" tx2="lt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Lst>
  <p:hf hdr="0" ft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2" y="6577806"/>
            <a:ext cx="27435" cy="122240"/>
          </a:xfrm>
          <a:prstGeom prst="rect">
            <a:avLst/>
          </a:prstGeom>
          <a:solidFill>
            <a:srgbClr val="BFBFBF"/>
          </a:solidFill>
          <a:ln w="12700">
            <a:miter lim="400000"/>
          </a:ln>
        </p:spPr>
        <p:txBody>
          <a:bodyPr lIns="45718" tIns="45718" rIns="45718" bIns="45718" anchor="ctr"/>
          <a:lstStyle/>
          <a:p>
            <a:pPr algn="ctr">
              <a:defRPr>
                <a:latin typeface="Arial"/>
                <a:ea typeface="Arial"/>
                <a:cs typeface="Arial"/>
                <a:sym typeface="Arial"/>
              </a:defRPr>
            </a:pPr>
            <a:endParaRPr/>
          </a:p>
        </p:txBody>
      </p:sp>
      <p:sp>
        <p:nvSpPr>
          <p:cNvPr id="3" name="Click to add title here"/>
          <p:cNvSpPr txBox="1">
            <a:spLocks noGrp="1"/>
          </p:cNvSpPr>
          <p:nvPr>
            <p:ph type="title" hasCustomPrompt="1"/>
          </p:nvPr>
        </p:nvSpPr>
        <p:spPr>
          <a:xfrm>
            <a:off x="609600" y="552950"/>
            <a:ext cx="8763000" cy="58477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p>
            <a:r>
              <a:t>Click to add title here</a:t>
            </a:r>
          </a:p>
        </p:txBody>
      </p:sp>
      <p:grpSp>
        <p:nvGrpSpPr>
          <p:cNvPr id="6" name="Group 22"/>
          <p:cNvGrpSpPr/>
          <p:nvPr/>
        </p:nvGrpSpPr>
        <p:grpSpPr>
          <a:xfrm>
            <a:off x="-1" y="457200"/>
            <a:ext cx="2452692" cy="0"/>
            <a:chOff x="0" y="0"/>
            <a:chExt cx="2452690" cy="0"/>
          </a:xfrm>
        </p:grpSpPr>
        <p:sp>
          <p:nvSpPr>
            <p:cNvPr id="4" name="Straight Connector 23"/>
            <p:cNvSpPr/>
            <p:nvPr/>
          </p:nvSpPr>
          <p:spPr>
            <a:xfrm>
              <a:off x="373865" y="0"/>
              <a:ext cx="2078826" cy="0"/>
            </a:xfrm>
            <a:prstGeom prst="line">
              <a:avLst/>
            </a:prstGeom>
            <a:noFill/>
            <a:ln w="44450" cap="rnd">
              <a:solidFill>
                <a:srgbClr val="E83E1D"/>
              </a:solidFill>
              <a:prstDash val="solid"/>
              <a:miter lim="800000"/>
            </a:ln>
            <a:effectLst/>
          </p:spPr>
          <p:txBody>
            <a:bodyPr wrap="square" lIns="45718" tIns="45718" rIns="45718" bIns="45718" numCol="1" anchor="t">
              <a:noAutofit/>
            </a:bodyPr>
            <a:lstStyle/>
            <a:p>
              <a:pPr>
                <a:defRPr>
                  <a:solidFill>
                    <a:srgbClr val="969696"/>
                  </a:solidFill>
                </a:defRPr>
              </a:pPr>
              <a:endParaRPr/>
            </a:p>
          </p:txBody>
        </p:sp>
        <p:sp>
          <p:nvSpPr>
            <p:cNvPr id="5" name="Straight Connector 24"/>
            <p:cNvSpPr/>
            <p:nvPr/>
          </p:nvSpPr>
          <p:spPr>
            <a:xfrm>
              <a:off x="0" y="0"/>
              <a:ext cx="2078824" cy="0"/>
            </a:xfrm>
            <a:prstGeom prst="line">
              <a:avLst/>
            </a:prstGeom>
            <a:noFill/>
            <a:ln w="44450" cap="rnd">
              <a:solidFill>
                <a:schemeClr val="accent1"/>
              </a:solidFill>
              <a:prstDash val="solid"/>
              <a:miter lim="800000"/>
            </a:ln>
            <a:effectLst/>
          </p:spPr>
          <p:txBody>
            <a:bodyPr wrap="square" lIns="45718" tIns="45718" rIns="45718" bIns="45718" numCol="1" anchor="t">
              <a:noAutofit/>
            </a:bodyPr>
            <a:lstStyle/>
            <a:p>
              <a:pPr>
                <a:defRPr>
                  <a:solidFill>
                    <a:srgbClr val="969696"/>
                  </a:solidFill>
                </a:defRPr>
              </a:pPr>
              <a:endParaRPr/>
            </a:p>
          </p:txBody>
        </p:sp>
      </p:grpSp>
      <p:grpSp>
        <p:nvGrpSpPr>
          <p:cNvPr id="9" name="Group 31"/>
          <p:cNvGrpSpPr/>
          <p:nvPr/>
        </p:nvGrpSpPr>
        <p:grpSpPr>
          <a:xfrm>
            <a:off x="-6" y="6791321"/>
            <a:ext cx="12192010" cy="66682"/>
            <a:chOff x="-1" y="-1"/>
            <a:chExt cx="12192008" cy="66680"/>
          </a:xfrm>
        </p:grpSpPr>
        <p:sp>
          <p:nvSpPr>
            <p:cNvPr id="7" name="Rectangle 30"/>
            <p:cNvSpPr/>
            <p:nvPr/>
          </p:nvSpPr>
          <p:spPr>
            <a:xfrm rot="10800000" flipH="1">
              <a:off x="3606801" y="-1"/>
              <a:ext cx="8585206" cy="66681"/>
            </a:xfrm>
            <a:prstGeom prst="rect">
              <a:avLst/>
            </a:prstGeom>
            <a:solidFill>
              <a:schemeClr val="accent2"/>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sp>
          <p:nvSpPr>
            <p:cNvPr id="8" name="Rectangle 29"/>
            <p:cNvSpPr/>
            <p:nvPr/>
          </p:nvSpPr>
          <p:spPr>
            <a:xfrm rot="10800000" flipH="1">
              <a:off x="-2" y="-1"/>
              <a:ext cx="10220332" cy="66681"/>
            </a:xfrm>
            <a:prstGeom prst="rect">
              <a:avLst/>
            </a:prstGeom>
            <a:solidFill>
              <a:schemeClr val="accent1"/>
            </a:solidFill>
            <a:ln w="12700" cap="flat">
              <a:noFill/>
              <a:miter lim="400000"/>
            </a:ln>
            <a:effectLst/>
          </p:spPr>
          <p:txBody>
            <a:bodyPr wrap="square" lIns="45718" tIns="45718" rIns="45718" bIns="45718" numCol="1" anchor="ctr">
              <a:noAutofit/>
            </a:bodyPr>
            <a:lstStyle/>
            <a:p>
              <a:pPr algn="ctr">
                <a:defRPr>
                  <a:latin typeface="Arial"/>
                  <a:ea typeface="Arial"/>
                  <a:cs typeface="Arial"/>
                  <a:sym typeface="Arial"/>
                </a:defRPr>
              </a:pPr>
              <a:endParaRPr/>
            </a:p>
          </p:txBody>
        </p:sp>
      </p:grpSp>
      <p:sp>
        <p:nvSpPr>
          <p:cNvPr id="10"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ormAutofit/>
          </a:bodyPr>
          <a:lstStyle/>
          <a:p>
            <a:r>
              <a:t>Body Level One</a:t>
            </a:r>
          </a:p>
          <a:p>
            <a:pPr lvl="1"/>
            <a:r>
              <a:t>Body Level Two</a:t>
            </a:r>
          </a:p>
          <a:p>
            <a:pPr lvl="2"/>
            <a:r>
              <a:t>Body Level Three</a:t>
            </a:r>
          </a:p>
          <a:p>
            <a:pPr lvl="3"/>
            <a:r>
              <a:t>Body Level Four</a:t>
            </a:r>
          </a:p>
          <a:p>
            <a:pPr lvl="4"/>
            <a:r>
              <a:t>Body Level Five</a:t>
            </a:r>
          </a:p>
        </p:txBody>
      </p:sp>
      <p:pic>
        <p:nvPicPr>
          <p:cNvPr id="11" name="Picture 11" descr="Picture 11"/>
          <p:cNvPicPr>
            <a:picLocks noChangeAspect="1"/>
          </p:cNvPicPr>
          <p:nvPr/>
        </p:nvPicPr>
        <p:blipFill>
          <a:blip r:embed="rId47">
            <a:extLst/>
          </a:blip>
          <a:stretch>
            <a:fillRect/>
          </a:stretch>
        </p:blipFill>
        <p:spPr>
          <a:xfrm>
            <a:off x="9998016" y="457200"/>
            <a:ext cx="1625603" cy="590491"/>
          </a:xfrm>
          <a:prstGeom prst="rect">
            <a:avLst/>
          </a:prstGeom>
          <a:ln w="12700">
            <a:miter lim="400000"/>
          </a:ln>
        </p:spPr>
      </p:pic>
      <p:sp>
        <p:nvSpPr>
          <p:cNvPr id="12" name="Slide Number"/>
          <p:cNvSpPr txBox="1">
            <a:spLocks noGrp="1"/>
          </p:cNvSpPr>
          <p:nvPr>
            <p:ph type="sldNum" sz="quarter" idx="2"/>
          </p:nvPr>
        </p:nvSpPr>
        <p:spPr>
          <a:xfrm>
            <a:off x="11413028" y="6525434"/>
            <a:ext cx="245399" cy="226982"/>
          </a:xfrm>
          <a:prstGeom prst="rect">
            <a:avLst/>
          </a:prstGeom>
          <a:ln w="12700">
            <a:miter lim="400000"/>
          </a:ln>
        </p:spPr>
        <p:txBody>
          <a:bodyPr wrap="none" lIns="45718" tIns="45718" rIns="45718" bIns="45718" anchor="ctr">
            <a:spAutoFit/>
          </a:bodyPr>
          <a:lstStyle>
            <a:lvl1pPr algn="ctr">
              <a:defRPr sz="1000">
                <a:solidFill>
                  <a:srgbClr val="888888"/>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688738455"/>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 id="2147483726" r:id="rId18"/>
    <p:sldLayoutId id="2147483727" r:id="rId19"/>
    <p:sldLayoutId id="2147483728" r:id="rId20"/>
    <p:sldLayoutId id="2147483729" r:id="rId21"/>
    <p:sldLayoutId id="2147483730" r:id="rId22"/>
    <p:sldLayoutId id="2147483731" r:id="rId23"/>
    <p:sldLayoutId id="2147483732" r:id="rId24"/>
    <p:sldLayoutId id="2147483733" r:id="rId25"/>
    <p:sldLayoutId id="2147483734" r:id="rId26"/>
    <p:sldLayoutId id="2147483735" r:id="rId27"/>
    <p:sldLayoutId id="2147483736" r:id="rId28"/>
    <p:sldLayoutId id="2147483737" r:id="rId29"/>
    <p:sldLayoutId id="2147483738" r:id="rId30"/>
    <p:sldLayoutId id="2147483739" r:id="rId31"/>
    <p:sldLayoutId id="2147483740" r:id="rId32"/>
    <p:sldLayoutId id="2147483741" r:id="rId33"/>
    <p:sldLayoutId id="2147483742" r:id="rId34"/>
    <p:sldLayoutId id="2147483743" r:id="rId35"/>
    <p:sldLayoutId id="2147483744" r:id="rId36"/>
    <p:sldLayoutId id="2147483745" r:id="rId37"/>
    <p:sldLayoutId id="2147483746" r:id="rId38"/>
    <p:sldLayoutId id="2147483747" r:id="rId39"/>
    <p:sldLayoutId id="2147483748" r:id="rId40"/>
    <p:sldLayoutId id="2147483749" r:id="rId41"/>
    <p:sldLayoutId id="2147483750" r:id="rId42"/>
    <p:sldLayoutId id="2147483751" r:id="rId43"/>
    <p:sldLayoutId id="2147483752" r:id="rId44"/>
    <p:sldLayoutId id="2147483753" r:id="rId45"/>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1pPr>
      <a:lvl2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2pPr>
      <a:lvl3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3pPr>
      <a:lvl4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4pPr>
      <a:lvl5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5pPr>
      <a:lvl6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6pPr>
      <a:lvl7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7pPr>
      <a:lvl8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8pPr>
      <a:lvl9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jpeg"/><Relationship Id="rId1" Type="http://schemas.openxmlformats.org/officeDocument/2006/relationships/slideLayout" Target="../slideLayouts/slideLayout30.xml"/></Relationships>
</file>

<file path=ppt/slides/_rels/slide2.xml.rels><?xml version="1.0" encoding="UTF-8" standalone="yes"?>
<Relationships xmlns="http://schemas.openxmlformats.org/package/2006/relationships"><Relationship Id="rId3" Type="http://schemas.openxmlformats.org/officeDocument/2006/relationships/hyperlink" Target="mailto:etop@etop.eu-org" TargetMode="External"/><Relationship Id="rId2" Type="http://schemas.openxmlformats.org/officeDocument/2006/relationships/image" Target="../media/image10.jpeg"/><Relationship Id="rId1" Type="http://schemas.openxmlformats.org/officeDocument/2006/relationships/slideLayout" Target="../slideLayouts/slideLayout17.xml"/><Relationship Id="rId4" Type="http://schemas.openxmlformats.org/officeDocument/2006/relationships/image" Target="../media/image11.jpeg"/></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6.xml"/><Relationship Id="rId5" Type="http://schemas.openxmlformats.org/officeDocument/2006/relationships/image" Target="../media/image15.jpeg"/><Relationship Id="rId4" Type="http://schemas.openxmlformats.org/officeDocument/2006/relationships/image" Target="../media/image1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3.xml"/><Relationship Id="rId4" Type="http://schemas.openxmlformats.org/officeDocument/2006/relationships/chart" Target="../charts/char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8" Type="http://schemas.openxmlformats.org/officeDocument/2006/relationships/image" Target="../media/image44.svg"/><Relationship Id="rId13" Type="http://schemas.openxmlformats.org/officeDocument/2006/relationships/image" Target="../media/image27.png"/><Relationship Id="rId18" Type="http://schemas.openxmlformats.org/officeDocument/2006/relationships/image" Target="../media/image54.svg"/><Relationship Id="rId3" Type="http://schemas.openxmlformats.org/officeDocument/2006/relationships/image" Target="../media/image22.png"/><Relationship Id="rId7" Type="http://schemas.openxmlformats.org/officeDocument/2006/relationships/image" Target="../media/image24.png"/><Relationship Id="rId12" Type="http://schemas.openxmlformats.org/officeDocument/2006/relationships/image" Target="../media/image48.svg"/><Relationship Id="rId17" Type="http://schemas.openxmlformats.org/officeDocument/2006/relationships/image" Target="../media/image29.png"/><Relationship Id="rId2" Type="http://schemas.openxmlformats.org/officeDocument/2006/relationships/image" Target="../media/image21.png"/><Relationship Id="rId16" Type="http://schemas.openxmlformats.org/officeDocument/2006/relationships/image" Target="../media/image52.svg"/><Relationship Id="rId1" Type="http://schemas.openxmlformats.org/officeDocument/2006/relationships/slideLayout" Target="../slideLayouts/slideLayout3.xml"/><Relationship Id="rId6" Type="http://schemas.openxmlformats.org/officeDocument/2006/relationships/image" Target="../media/image42.svg"/><Relationship Id="rId11" Type="http://schemas.openxmlformats.org/officeDocument/2006/relationships/image" Target="../media/image26.png"/><Relationship Id="rId5" Type="http://schemas.openxmlformats.org/officeDocument/2006/relationships/image" Target="../media/image23.png"/><Relationship Id="rId15" Type="http://schemas.openxmlformats.org/officeDocument/2006/relationships/image" Target="../media/image28.png"/><Relationship Id="rId10" Type="http://schemas.openxmlformats.org/officeDocument/2006/relationships/image" Target="../media/image46.svg"/><Relationship Id="rId4" Type="http://schemas.openxmlformats.org/officeDocument/2006/relationships/image" Target="../media/image40.svg"/><Relationship Id="rId9" Type="http://schemas.openxmlformats.org/officeDocument/2006/relationships/image" Target="../media/image25.png"/><Relationship Id="rId14" Type="http://schemas.openxmlformats.org/officeDocument/2006/relationships/image" Target="../media/image50.sv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9.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30.png"/><Relationship Id="rId1" Type="http://schemas.openxmlformats.org/officeDocument/2006/relationships/slideLayout" Target="../slideLayouts/slideLayout3.xml"/><Relationship Id="rId6" Type="http://schemas.openxmlformats.org/officeDocument/2006/relationships/image" Target="../media/image32.png"/><Relationship Id="rId11" Type="http://schemas.openxmlformats.org/officeDocument/2006/relationships/image" Target="../media/image35.png"/><Relationship Id="rId5" Type="http://schemas.openxmlformats.org/officeDocument/2006/relationships/image" Target="../media/image12.svg"/><Relationship Id="rId10" Type="http://schemas.openxmlformats.org/officeDocument/2006/relationships/image" Target="../media/image34.png"/><Relationship Id="rId4" Type="http://schemas.openxmlformats.org/officeDocument/2006/relationships/image" Target="../media/image31.png"/><Relationship Id="rId9" Type="http://schemas.openxmlformats.org/officeDocument/2006/relationships/image" Target="../media/image16.svg"/></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 name="AdobeStock_250620071_reduced.jpg" descr="AdobeStock_250620071_reduced.jpg"/>
          <p:cNvPicPr>
            <a:picLocks noGrp="1" noChangeAspect="1"/>
          </p:cNvPicPr>
          <p:nvPr>
            <p:ph type="pic" sz="half" idx="21"/>
          </p:nvPr>
        </p:nvPicPr>
        <p:blipFill>
          <a:blip r:embed="rId2">
            <a:extLst/>
          </a:blip>
          <a:srcRect t="26311" b="26311"/>
          <a:stretch>
            <a:fillRect/>
          </a:stretch>
        </p:blipFill>
        <p:spPr>
          <a:prstGeom prst="rect">
            <a:avLst/>
          </a:prstGeom>
        </p:spPr>
      </p:pic>
      <p:sp>
        <p:nvSpPr>
          <p:cNvPr id="666" name="Title 2"/>
          <p:cNvSpPr txBox="1">
            <a:spLocks noGrp="1"/>
          </p:cNvSpPr>
          <p:nvPr>
            <p:ph type="title"/>
          </p:nvPr>
        </p:nvSpPr>
        <p:spPr>
          <a:prstGeom prst="rect">
            <a:avLst/>
          </a:prstGeom>
        </p:spPr>
        <p:txBody>
          <a:bodyPr>
            <a:normAutofit/>
          </a:bodyPr>
          <a:lstStyle/>
          <a:p>
            <a:r>
              <a:rPr dirty="0"/>
              <a:t>2022 ASCO</a:t>
            </a:r>
            <a:r>
              <a:rPr baseline="30000" dirty="0"/>
              <a:t>®</a:t>
            </a:r>
            <a:r>
              <a:rPr dirty="0"/>
              <a:t> ANNUAL MEETING</a:t>
            </a:r>
          </a:p>
        </p:txBody>
      </p:sp>
      <p:sp>
        <p:nvSpPr>
          <p:cNvPr id="667" name="Subtitle 3"/>
          <p:cNvSpPr txBox="1">
            <a:spLocks noGrp="1"/>
          </p:cNvSpPr>
          <p:nvPr>
            <p:ph type="body" sz="quarter" idx="1"/>
          </p:nvPr>
        </p:nvSpPr>
        <p:spPr>
          <a:prstGeom prst="rect">
            <a:avLst/>
          </a:prstGeom>
        </p:spPr>
        <p:txBody>
          <a:bodyPr/>
          <a:lstStyle>
            <a:lvl1pPr defTabSz="825246">
              <a:lnSpc>
                <a:spcPct val="99000"/>
              </a:lnSpc>
              <a:spcBef>
                <a:spcPts val="1600"/>
              </a:spcBef>
              <a:defRPr sz="1500"/>
            </a:lvl1pPr>
          </a:lstStyle>
          <a:p>
            <a:r>
              <a:rPr dirty="0"/>
              <a:t>June 3–7 2022</a:t>
            </a:r>
          </a:p>
        </p:txBody>
      </p:sp>
      <p:pic>
        <p:nvPicPr>
          <p:cNvPr id="668" name="Picture 9" descr="Picture 9"/>
          <p:cNvPicPr>
            <a:picLocks noChangeAspect="1"/>
          </p:cNvPicPr>
          <p:nvPr/>
        </p:nvPicPr>
        <p:blipFill>
          <a:blip r:embed="rId3">
            <a:extLst/>
          </a:blip>
          <a:stretch>
            <a:fillRect/>
          </a:stretch>
        </p:blipFill>
        <p:spPr>
          <a:xfrm>
            <a:off x="11226103" y="6356439"/>
            <a:ext cx="635927" cy="345155"/>
          </a:xfrm>
          <a:prstGeom prst="rect">
            <a:avLst/>
          </a:prstGeom>
          <a:ln w="12700">
            <a:miter lim="400000"/>
          </a:ln>
        </p:spPr>
      </p:pic>
      <p:sp>
        <p:nvSpPr>
          <p:cNvPr id="669" name="Subtitle 2"/>
          <p:cNvSpPr txBox="1"/>
          <p:nvPr/>
        </p:nvSpPr>
        <p:spPr>
          <a:xfrm>
            <a:off x="1717503" y="6125331"/>
            <a:ext cx="9360059" cy="5323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normAutofit/>
          </a:bodyPr>
          <a:lstStyle/>
          <a:p>
            <a:pPr marL="0" marR="0" lvl="0" indent="0" algn="r" defTabSz="914400" rtl="0" eaLnBrk="1" fontAlgn="auto" latinLnBrk="0" hangingPunct="0">
              <a:lnSpc>
                <a:spcPct val="100000"/>
              </a:lnSpc>
              <a:spcBef>
                <a:spcPts val="200"/>
              </a:spcBef>
              <a:spcAft>
                <a:spcPts val="0"/>
              </a:spcAft>
              <a:buClrTx/>
              <a:buSzTx/>
              <a:buFontTx/>
              <a:buNone/>
              <a:tabLst/>
              <a:defRPr sz="1000" b="1">
                <a:solidFill>
                  <a:srgbClr val="000000"/>
                </a:solidFill>
                <a:latin typeface="Arial"/>
                <a:ea typeface="Arial"/>
                <a:cs typeface="Arial"/>
                <a:sym typeface="Arial"/>
              </a:defRPr>
            </a:pPr>
            <a:r>
              <a:rPr kumimoji="0" sz="1000" b="1" i="0" u="none" strike="noStrike" kern="0" cap="none" spc="0" normalizeH="0" baseline="0" noProof="0" dirty="0">
                <a:ln>
                  <a:noFill/>
                </a:ln>
                <a:solidFill>
                  <a:srgbClr val="000000"/>
                </a:solidFill>
                <a:effectLst/>
                <a:uLnTx/>
                <a:uFillTx/>
                <a:latin typeface="Arial"/>
                <a:cs typeface="Arial"/>
                <a:sym typeface="Arial"/>
              </a:rPr>
              <a:t>Supported by Eli Lilly and Company.</a:t>
            </a:r>
          </a:p>
          <a:p>
            <a:pPr marL="0" marR="0" lvl="0" indent="0" algn="r" defTabSz="914400" rtl="0" eaLnBrk="1" fontAlgn="auto" latinLnBrk="0" hangingPunct="0">
              <a:lnSpc>
                <a:spcPct val="100000"/>
              </a:lnSpc>
              <a:spcBef>
                <a:spcPts val="200"/>
              </a:spcBef>
              <a:spcAft>
                <a:spcPts val="0"/>
              </a:spcAft>
              <a:buClrTx/>
              <a:buSzTx/>
              <a:buFontTx/>
              <a:buNone/>
              <a:tabLst/>
              <a:defRPr sz="1000">
                <a:solidFill>
                  <a:srgbClr val="000000"/>
                </a:solidFill>
                <a:latin typeface="Arial"/>
                <a:ea typeface="Arial"/>
                <a:cs typeface="Arial"/>
                <a:sym typeface="Arial"/>
              </a:defRPr>
            </a:pPr>
            <a:r>
              <a:rPr kumimoji="0" sz="1000" b="0" i="0" u="none" strike="noStrike" kern="0" cap="none" spc="0" normalizeH="0" baseline="0" noProof="0" dirty="0">
                <a:ln>
                  <a:noFill/>
                </a:ln>
                <a:solidFill>
                  <a:srgbClr val="000000"/>
                </a:solidFill>
                <a:effectLst/>
                <a:uLnTx/>
                <a:uFillTx/>
                <a:latin typeface="Arial"/>
                <a:cs typeface="Arial"/>
                <a:sym typeface="Arial"/>
              </a:rPr>
              <a:t> Eli Lilly and Company has not influenced the content of this publication</a:t>
            </a:r>
          </a:p>
        </p:txBody>
      </p:sp>
    </p:spTree>
    <p:extLst>
      <p:ext uri="{BB962C8B-B14F-4D97-AF65-F5344CB8AC3E}">
        <p14:creationId xmlns:p14="http://schemas.microsoft.com/office/powerpoint/2010/main" val="553100916"/>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1" name="Picture 4" descr="Picture 4"/>
          <p:cNvPicPr>
            <a:picLocks noChangeAspect="1"/>
          </p:cNvPicPr>
          <p:nvPr/>
        </p:nvPicPr>
        <p:blipFill>
          <a:blip r:embed="rId2">
            <a:extLst/>
          </a:blip>
          <a:stretch>
            <a:fillRect/>
          </a:stretch>
        </p:blipFill>
        <p:spPr>
          <a:xfrm>
            <a:off x="2008789" y="4784330"/>
            <a:ext cx="1261112" cy="954158"/>
          </a:xfrm>
          <a:prstGeom prst="rect">
            <a:avLst/>
          </a:prstGeom>
          <a:ln w="12700">
            <a:miter lim="400000"/>
          </a:ln>
        </p:spPr>
      </p:pic>
      <p:sp>
        <p:nvSpPr>
          <p:cNvPr id="672" name="Title 1"/>
          <p:cNvSpPr txBox="1">
            <a:spLocks noGrp="1"/>
          </p:cNvSpPr>
          <p:nvPr>
            <p:ph type="title"/>
          </p:nvPr>
        </p:nvSpPr>
        <p:spPr>
          <a:xfrm>
            <a:off x="304800" y="107693"/>
            <a:ext cx="11582400" cy="939801"/>
          </a:xfrm>
          <a:prstGeom prst="rect">
            <a:avLst/>
          </a:prstGeom>
        </p:spPr>
        <p:txBody>
          <a:bodyPr/>
          <a:lstStyle/>
          <a:p>
            <a:r>
              <a:rPr dirty="0"/>
              <a:t>Letter from Prof Rolf </a:t>
            </a:r>
            <a:r>
              <a:rPr dirty="0" err="1"/>
              <a:t>Stahel</a:t>
            </a:r>
            <a:endParaRPr/>
          </a:p>
        </p:txBody>
      </p:sp>
      <p:sp>
        <p:nvSpPr>
          <p:cNvPr id="673" name="Content Placeholder 2"/>
          <p:cNvSpPr txBox="1">
            <a:spLocks noGrp="1"/>
          </p:cNvSpPr>
          <p:nvPr>
            <p:ph type="body" idx="1"/>
          </p:nvPr>
        </p:nvSpPr>
        <p:spPr>
          <a:xfrm>
            <a:off x="1822900" y="1295400"/>
            <a:ext cx="10064299" cy="5347274"/>
          </a:xfrm>
          <a:prstGeom prst="rect">
            <a:avLst/>
          </a:prstGeom>
        </p:spPr>
        <p:txBody>
          <a:bodyPr/>
          <a:lstStyle/>
          <a:p>
            <a:pPr marL="0" indent="0">
              <a:buSzTx/>
              <a:buNone/>
              <a:tabLst>
                <a:tab pos="431800" algn="l"/>
              </a:tabLst>
              <a:defRPr sz="1400"/>
            </a:pPr>
            <a:r>
              <a:t>Dear Colleagues</a:t>
            </a:r>
          </a:p>
          <a:p>
            <a:pPr marL="0" indent="0">
              <a:buSzTx/>
              <a:buNone/>
              <a:tabLst>
                <a:tab pos="431800" algn="l"/>
              </a:tabLst>
              <a:defRPr sz="1400"/>
            </a:pPr>
            <a:r>
              <a:t>It is my pleasure to present this ETOP slide set which has been designed to highlight and summarise key findings in thoracic cancers from the major congresses in 2022. This slide set specifically focuses on the </a:t>
            </a:r>
            <a:r>
              <a:rPr b="1"/>
              <a:t>2022 ASCO</a:t>
            </a:r>
            <a:r>
              <a:rPr b="1" baseline="30000"/>
              <a:t>®</a:t>
            </a:r>
            <a:r>
              <a:rPr b="1"/>
              <a:t> Annual Meeting </a:t>
            </a:r>
            <a:r>
              <a:t>and is available in 4 languages – English, French, Chinese and Japanese.</a:t>
            </a:r>
          </a:p>
          <a:p>
            <a:pPr marL="0" indent="0">
              <a:buSzTx/>
              <a:buNone/>
              <a:tabLst>
                <a:tab pos="431800" algn="l"/>
              </a:tabLst>
              <a:defRPr sz="1400"/>
            </a:pPr>
            <a:r>
              <a:t>The area of clinical research in oncology is a challenging and ever changing environment. Within this environment we all value access to scientific data and research which helps to educate and inspire further advancements in our roles as scientists, clinicians and educators. I hope you find this review of the latest developments in thoracic cancers of benefit to you in your practice. If you would like to share your thoughts with us we would welcome your comments. Please send any correspondence to </a:t>
            </a:r>
            <a:r>
              <a:rPr u="sng">
                <a:solidFill>
                  <a:srgbClr val="0000FF"/>
                </a:solidFill>
                <a:uFill>
                  <a:solidFill>
                    <a:srgbClr val="0000FF"/>
                  </a:solidFill>
                </a:uFill>
                <a:hlinkClick r:id="rId3"/>
              </a:rPr>
              <a:t>etop@etop.eu-org</a:t>
            </a:r>
            <a:r>
              <a:rPr>
                <a:solidFill>
                  <a:srgbClr val="002850"/>
                </a:solidFill>
              </a:rPr>
              <a:t>.</a:t>
            </a:r>
            <a:endParaRPr>
              <a:solidFill>
                <a:srgbClr val="FF0000"/>
              </a:solidFill>
            </a:endParaRPr>
          </a:p>
          <a:p>
            <a:pPr marL="0" indent="0">
              <a:buSzTx/>
              <a:buNone/>
              <a:tabLst>
                <a:tab pos="431800" algn="l"/>
              </a:tabLst>
              <a:defRPr sz="1400"/>
            </a:pPr>
            <a:r>
              <a:t>I would like to thank our ETOP members Drs Enriqueta Felip, Solange Peters, Martin Reck and Egbert Smit for their roles as Editors – for prioritising abstracts and reviewing slide content. The slide set you see before you would not be possible without their commitment and hard work. </a:t>
            </a:r>
          </a:p>
          <a:p>
            <a:pPr marL="0" indent="0">
              <a:spcBef>
                <a:spcPts val="1200"/>
              </a:spcBef>
              <a:buSzTx/>
              <a:buNone/>
              <a:tabLst>
                <a:tab pos="431800" algn="l"/>
              </a:tabLst>
              <a:defRPr sz="1400"/>
            </a:pPr>
            <a:r>
              <a:t>Finally, we are also very grateful to Lilly Oncology for their financial, administrative and logistical support in the realisation of this complex yet rewarding activity.</a:t>
            </a:r>
          </a:p>
          <a:p>
            <a:pPr marL="0" indent="0">
              <a:spcBef>
                <a:spcPts val="7200"/>
              </a:spcBef>
              <a:buSzTx/>
              <a:buNone/>
              <a:tabLst>
                <a:tab pos="431800" algn="l"/>
              </a:tabLst>
              <a:defRPr sz="1400"/>
            </a:pPr>
            <a:r>
              <a:t>Yours sincerely, </a:t>
            </a:r>
            <a:br/>
            <a:r>
              <a:rPr i="1"/>
              <a:t>Rolf Stahel </a:t>
            </a:r>
            <a:br>
              <a:rPr i="1"/>
            </a:br>
            <a:r>
              <a:rPr b="1"/>
              <a:t>President, ETOP Foundation Council</a:t>
            </a:r>
          </a:p>
        </p:txBody>
      </p:sp>
      <p:pic>
        <p:nvPicPr>
          <p:cNvPr id="674" name="Picture 3" descr="Picture 3"/>
          <p:cNvPicPr>
            <a:picLocks noChangeAspect="1"/>
          </p:cNvPicPr>
          <p:nvPr/>
        </p:nvPicPr>
        <p:blipFill>
          <a:blip r:embed="rId4">
            <a:extLst/>
          </a:blip>
          <a:srcRect r="3"/>
          <a:stretch>
            <a:fillRect/>
          </a:stretch>
        </p:blipFill>
        <p:spPr>
          <a:xfrm>
            <a:off x="304800" y="1304924"/>
            <a:ext cx="1322785" cy="1914526"/>
          </a:xfrm>
          <a:custGeom>
            <a:avLst/>
            <a:gdLst/>
            <a:ahLst/>
            <a:cxnLst>
              <a:cxn ang="0">
                <a:pos x="wd2" y="hd2"/>
              </a:cxn>
              <a:cxn ang="5400000">
                <a:pos x="wd2" y="hd2"/>
              </a:cxn>
              <a:cxn ang="10800000">
                <a:pos x="wd2" y="hd2"/>
              </a:cxn>
              <a:cxn ang="16200000">
                <a:pos x="wd2" y="hd2"/>
              </a:cxn>
            </a:cxnLst>
            <a:rect l="0" t="0" r="r" b="b"/>
            <a:pathLst>
              <a:path w="21600" h="21600" extrusionOk="0">
                <a:moveTo>
                  <a:pt x="1899" y="0"/>
                </a:moveTo>
                <a:cubicBezTo>
                  <a:pt x="851" y="0"/>
                  <a:pt x="0" y="588"/>
                  <a:pt x="0" y="1312"/>
                </a:cubicBezTo>
                <a:lnTo>
                  <a:pt x="0" y="20288"/>
                </a:lnTo>
                <a:cubicBezTo>
                  <a:pt x="0" y="21012"/>
                  <a:pt x="851" y="21600"/>
                  <a:pt x="1899" y="21600"/>
                </a:cubicBezTo>
                <a:lnTo>
                  <a:pt x="19701" y="21600"/>
                </a:lnTo>
                <a:cubicBezTo>
                  <a:pt x="20749" y="21600"/>
                  <a:pt x="21600" y="21012"/>
                  <a:pt x="21600" y="20288"/>
                </a:cubicBezTo>
                <a:lnTo>
                  <a:pt x="21600" y="1312"/>
                </a:lnTo>
                <a:cubicBezTo>
                  <a:pt x="21600" y="588"/>
                  <a:pt x="20749" y="0"/>
                  <a:pt x="19701" y="0"/>
                </a:cubicBezTo>
                <a:lnTo>
                  <a:pt x="1899" y="0"/>
                </a:lnTo>
                <a:close/>
              </a:path>
            </a:pathLst>
          </a:custGeom>
          <a:ln w="12700">
            <a:miter lim="400000"/>
          </a:ln>
        </p:spPr>
      </p:pic>
    </p:spTree>
    <p:extLst>
      <p:ext uri="{BB962C8B-B14F-4D97-AF65-F5344CB8AC3E}">
        <p14:creationId xmlns:p14="http://schemas.microsoft.com/office/powerpoint/2010/main" val="2385329107"/>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6" name="Slide Number Placeholder 5"/>
          <p:cNvSpPr txBox="1">
            <a:spLocks noGrp="1"/>
          </p:cNvSpPr>
          <p:nvPr>
            <p:ph type="sldNum" sz="quarter" idx="4294967295"/>
          </p:nvPr>
        </p:nvSpPr>
        <p:spPr>
          <a:xfrm>
            <a:off x="12017230" y="6564400"/>
            <a:ext cx="174771" cy="22698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b"/>
          <a:lstStyle>
            <a:lvl1pPr algn="r">
              <a:defRPr>
                <a:solidFill>
                  <a:srgbClr val="002850"/>
                </a:solidFill>
              </a:defRPr>
            </a:lvl1pPr>
          </a:lstStyle>
          <a:p>
            <a:pPr marL="0" marR="0" lvl="0" indent="0" algn="r" defTabSz="914400" rtl="0" eaLnBrk="1" fontAlgn="auto" latinLnBrk="0" hangingPunct="0">
              <a:lnSpc>
                <a:spcPct val="100000"/>
              </a:lnSpc>
              <a:spcBef>
                <a:spcPts val="0"/>
              </a:spcBef>
              <a:spcAft>
                <a:spcPts val="0"/>
              </a:spcAft>
              <a:buClrTx/>
              <a:buSzTx/>
              <a:buFontTx/>
              <a:buNone/>
              <a:tabLst/>
              <a:defRPr/>
            </a:pPr>
            <a:fld id="{86CB4B4D-7CA3-9044-876B-883B54F8677D}" type="slidenum">
              <a:rPr kumimoji="0" sz="1000" b="0" i="0" u="none" strike="noStrike" kern="0" cap="none" spc="0" normalizeH="0" baseline="0" noProof="0">
                <a:ln>
                  <a:noFill/>
                </a:ln>
                <a:solidFill>
                  <a:srgbClr val="002850"/>
                </a:solidFill>
                <a:effectLst/>
                <a:uLnTx/>
                <a:uFillTx/>
                <a:latin typeface="Arial"/>
                <a:cs typeface="Arial"/>
                <a:sym typeface="Arial"/>
              </a:rPr>
              <a:pPr marL="0" marR="0" lvl="0" indent="0" algn="r" defTabSz="914400" rtl="0" eaLnBrk="1" fontAlgn="auto" latinLnBrk="0" hangingPunct="0">
                <a:lnSpc>
                  <a:spcPct val="100000"/>
                </a:lnSpc>
                <a:spcBef>
                  <a:spcPts val="0"/>
                </a:spcBef>
                <a:spcAft>
                  <a:spcPts val="0"/>
                </a:spcAft>
                <a:buClrTx/>
                <a:buSzTx/>
                <a:buFontTx/>
                <a:buNone/>
                <a:tabLst/>
                <a:defRPr/>
              </a:pPr>
              <a:t>3</a:t>
            </a:fld>
            <a:endParaRPr kumimoji="0" sz="1000" b="0" i="0" u="none" strike="noStrike" kern="0" cap="none" spc="0" normalizeH="0" baseline="0" noProof="0">
              <a:ln>
                <a:noFill/>
              </a:ln>
              <a:solidFill>
                <a:srgbClr val="002850"/>
              </a:solidFill>
              <a:effectLst/>
              <a:uLnTx/>
              <a:uFillTx/>
              <a:latin typeface="Arial"/>
              <a:cs typeface="Arial"/>
              <a:sym typeface="Arial"/>
            </a:endParaRPr>
          </a:p>
        </p:txBody>
      </p:sp>
      <p:sp>
        <p:nvSpPr>
          <p:cNvPr id="677" name="Title 8"/>
          <p:cNvSpPr txBox="1">
            <a:spLocks noGrp="1"/>
          </p:cNvSpPr>
          <p:nvPr>
            <p:ph type="title"/>
          </p:nvPr>
        </p:nvSpPr>
        <p:spPr>
          <a:xfrm>
            <a:off x="304800" y="107693"/>
            <a:ext cx="11582400" cy="939801"/>
          </a:xfrm>
          <a:prstGeom prst="rect">
            <a:avLst/>
          </a:prstGeom>
        </p:spPr>
        <p:txBody>
          <a:bodyPr/>
          <a:lstStyle/>
          <a:p>
            <a:r>
              <a:t>ETOP Medical Oncology Slide Deck Editors 2022</a:t>
            </a:r>
          </a:p>
        </p:txBody>
      </p:sp>
      <p:sp>
        <p:nvSpPr>
          <p:cNvPr id="678" name="Content Placeholder 9"/>
          <p:cNvSpPr txBox="1">
            <a:spLocks noGrp="1"/>
          </p:cNvSpPr>
          <p:nvPr>
            <p:ph type="body" sz="quarter" idx="1"/>
          </p:nvPr>
        </p:nvSpPr>
        <p:spPr>
          <a:xfrm>
            <a:off x="2422511" y="1564542"/>
            <a:ext cx="7381659" cy="1110026"/>
          </a:xfrm>
          <a:prstGeom prst="rect">
            <a:avLst/>
          </a:prstGeom>
          <a:solidFill>
            <a:schemeClr val="accent2"/>
          </a:solidFill>
          <a:effectLst>
            <a:outerShdw blurRad="50800" dist="27940" dir="5400000" rotWithShape="0">
              <a:srgbClr val="000000">
                <a:alpha val="32000"/>
              </a:srgbClr>
            </a:outerShdw>
          </a:effectLst>
        </p:spPr>
        <p:txBody>
          <a:bodyPr lIns="45718" tIns="45718" rIns="45718" bIns="45718" anchor="ctr"/>
          <a:lstStyle/>
          <a:p>
            <a:pPr marL="0" lvl="2" indent="1077913">
              <a:spcBef>
                <a:spcPts val="200"/>
              </a:spcBef>
              <a:buSzTx/>
              <a:buNone/>
              <a:defRPr sz="1600">
                <a:solidFill>
                  <a:srgbClr val="FFFFFF"/>
                </a:solidFill>
              </a:defRPr>
            </a:pPr>
            <a:r>
              <a:rPr dirty="0"/>
              <a:t>Focus: biomarkers (all stages)</a:t>
            </a:r>
            <a:endParaRPr sz="1400" dirty="0"/>
          </a:p>
          <a:p>
            <a:pPr marL="0" lvl="2" indent="1077913">
              <a:spcBef>
                <a:spcPts val="200"/>
              </a:spcBef>
              <a:buSzTx/>
              <a:buNone/>
              <a:defRPr sz="1400" b="1">
                <a:solidFill>
                  <a:srgbClr val="FFFFFF"/>
                </a:solidFill>
              </a:defRPr>
            </a:pPr>
            <a:r>
              <a:rPr dirty="0"/>
              <a:t>Dr </a:t>
            </a:r>
            <a:r>
              <a:rPr dirty="0" err="1"/>
              <a:t>Enriqueta</a:t>
            </a:r>
            <a:r>
              <a:rPr dirty="0"/>
              <a:t> </a:t>
            </a:r>
            <a:r>
              <a:rPr dirty="0" err="1"/>
              <a:t>Felip</a:t>
            </a:r>
            <a:endParaRPr sz="1200" dirty="0"/>
          </a:p>
          <a:p>
            <a:pPr marL="0" lvl="2" indent="1077913">
              <a:spcBef>
                <a:spcPts val="200"/>
              </a:spcBef>
              <a:buSzTx/>
              <a:buNone/>
              <a:defRPr sz="1200" i="1">
                <a:solidFill>
                  <a:srgbClr val="FFFFFF"/>
                </a:solidFill>
              </a:defRPr>
            </a:pPr>
            <a:r>
              <a:rPr dirty="0"/>
              <a:t>Oncology Department, </a:t>
            </a:r>
            <a:r>
              <a:rPr dirty="0" err="1"/>
              <a:t>Vall</a:t>
            </a:r>
            <a:r>
              <a:rPr dirty="0"/>
              <a:t> </a:t>
            </a:r>
            <a:r>
              <a:rPr dirty="0" err="1"/>
              <a:t>d'Hebron</a:t>
            </a:r>
            <a:r>
              <a:rPr dirty="0"/>
              <a:t> University Hospital, Barcelona, Spain</a:t>
            </a:r>
          </a:p>
        </p:txBody>
      </p:sp>
      <p:grpSp>
        <p:nvGrpSpPr>
          <p:cNvPr id="681" name="Content Placeholder 9"/>
          <p:cNvGrpSpPr/>
          <p:nvPr/>
        </p:nvGrpSpPr>
        <p:grpSpPr>
          <a:xfrm>
            <a:off x="2407897" y="4074219"/>
            <a:ext cx="7421904" cy="1161291"/>
            <a:chOff x="0" y="0"/>
            <a:chExt cx="7421903" cy="1161289"/>
          </a:xfrm>
        </p:grpSpPr>
        <p:sp>
          <p:nvSpPr>
            <p:cNvPr id="679" name="Rounded Rectangle"/>
            <p:cNvSpPr/>
            <p:nvPr/>
          </p:nvSpPr>
          <p:spPr>
            <a:xfrm>
              <a:off x="0" y="0"/>
              <a:ext cx="7421904" cy="1161290"/>
            </a:xfrm>
            <a:prstGeom prst="roundRect">
              <a:avLst>
                <a:gd name="adj" fmla="val 5981"/>
              </a:avLst>
            </a:prstGeom>
            <a:solidFill>
              <a:schemeClr val="accent2"/>
            </a:solidFill>
            <a:ln w="12700" cap="flat">
              <a:noFill/>
              <a:miter lim="400000"/>
            </a:ln>
            <a:effectLst>
              <a:outerShdw blurRad="50800" dist="27940" dir="5400000" rotWithShape="0">
                <a:srgbClr val="000000">
                  <a:alpha val="32000"/>
                </a:srgbClr>
              </a:outerShdw>
            </a:effectLst>
          </p:spPr>
          <p:txBody>
            <a:bodyPr wrap="square" lIns="45718" tIns="45718" rIns="45718" bIns="45718" numCol="1" anchor="ctr">
              <a:noAutofit/>
            </a:bodyPr>
            <a:lstStyle/>
            <a:p>
              <a:pPr marL="0" marR="0" lvl="0" indent="0" algn="l" defTabSz="914400" rtl="0" eaLnBrk="1" fontAlgn="auto" latinLnBrk="0" hangingPunct="0">
                <a:lnSpc>
                  <a:spcPct val="100000"/>
                </a:lnSpc>
                <a:spcBef>
                  <a:spcPts val="200"/>
                </a:spcBef>
                <a:spcAft>
                  <a:spcPts val="0"/>
                </a:spcAft>
                <a:buClrTx/>
                <a:buSzTx/>
                <a:buFontTx/>
                <a:buNone/>
                <a:tabLst/>
                <a:defRPr sz="2000">
                  <a:latin typeface="Arial"/>
                  <a:ea typeface="Arial"/>
                  <a:cs typeface="Arial"/>
                  <a:sym typeface="Arial"/>
                </a:defRPr>
              </a:pPr>
              <a:endParaRPr kumimoji="0" sz="2000" b="0" i="0" u="none" strike="noStrike" kern="0" cap="none" spc="0" normalizeH="0" baseline="0" noProof="0">
                <a:ln>
                  <a:noFill/>
                </a:ln>
                <a:solidFill>
                  <a:srgbClr val="FFFFFF"/>
                </a:solidFill>
                <a:effectLst/>
                <a:uLnTx/>
                <a:uFillTx/>
                <a:latin typeface="Arial"/>
                <a:cs typeface="Arial"/>
                <a:sym typeface="Arial"/>
              </a:endParaRPr>
            </a:p>
          </p:txBody>
        </p:sp>
        <p:sp>
          <p:nvSpPr>
            <p:cNvPr id="680" name="Focus: advanced NSCLC (not radically treatable stage III &amp; stage IV)…"/>
            <p:cNvSpPr txBox="1"/>
            <p:nvPr/>
          </p:nvSpPr>
          <p:spPr>
            <a:xfrm>
              <a:off x="1071903" y="207216"/>
              <a:ext cx="6293504" cy="746853"/>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numCol="1" anchor="ctr">
              <a:spAutoFit/>
            </a:bodyPr>
            <a:lstStyle/>
            <a:p>
              <a:pPr marL="0" marR="0" lvl="0" indent="0" algn="l" defTabSz="914400" rtl="0" eaLnBrk="1" fontAlgn="auto" latinLnBrk="0" hangingPunct="0">
                <a:lnSpc>
                  <a:spcPct val="100000"/>
                </a:lnSpc>
                <a:spcBef>
                  <a:spcPts val="200"/>
                </a:spcBef>
                <a:spcAft>
                  <a:spcPts val="0"/>
                </a:spcAft>
                <a:buClrTx/>
                <a:buSzTx/>
                <a:buFontTx/>
                <a:buNone/>
                <a:tabLst/>
                <a:defRPr sz="1600">
                  <a:latin typeface="Arial"/>
                  <a:ea typeface="Arial"/>
                  <a:cs typeface="Arial"/>
                  <a:sym typeface="Arial"/>
                </a:defRPr>
              </a:pPr>
              <a:r>
                <a:rPr kumimoji="0" sz="1600" b="0" i="0" u="none" strike="noStrike" kern="0" cap="none" spc="0" normalizeH="0" baseline="0" noProof="0">
                  <a:ln>
                    <a:noFill/>
                  </a:ln>
                  <a:solidFill>
                    <a:srgbClr val="FFFFFF"/>
                  </a:solidFill>
                  <a:effectLst/>
                  <a:uLnTx/>
                  <a:uFillTx/>
                  <a:latin typeface="Arial"/>
                  <a:cs typeface="Arial"/>
                  <a:sym typeface="Arial"/>
                </a:rPr>
                <a:t>Focus: advanced NSCLC (not radically treatable stage III &amp; stage IV)</a:t>
              </a:r>
              <a:endParaRPr kumimoji="0" sz="2000" b="0" i="0" u="none" strike="noStrike" kern="0" cap="none" spc="0" normalizeH="0" baseline="0" noProof="0">
                <a:ln>
                  <a:noFill/>
                </a:ln>
                <a:solidFill>
                  <a:srgbClr val="FFFFFF"/>
                </a:solidFill>
                <a:effectLst/>
                <a:uLnTx/>
                <a:uFillTx/>
                <a:latin typeface="Arial"/>
                <a:cs typeface="Arial"/>
                <a:sym typeface="Arial"/>
              </a:endParaRPr>
            </a:p>
            <a:p>
              <a:pPr marL="0" marR="0" lvl="0" indent="0" algn="l" defTabSz="914400" rtl="0" eaLnBrk="1" fontAlgn="auto" latinLnBrk="0" hangingPunct="0">
                <a:lnSpc>
                  <a:spcPct val="100000"/>
                </a:lnSpc>
                <a:spcBef>
                  <a:spcPts val="200"/>
                </a:spcBef>
                <a:spcAft>
                  <a:spcPts val="0"/>
                </a:spcAft>
                <a:buClrTx/>
                <a:buSzTx/>
                <a:buFontTx/>
                <a:buNone/>
                <a:tabLst/>
                <a:defRPr sz="1400" b="1">
                  <a:latin typeface="Arial"/>
                  <a:ea typeface="Arial"/>
                  <a:cs typeface="Arial"/>
                  <a:sym typeface="Arial"/>
                </a:defRPr>
              </a:pPr>
              <a:r>
                <a:rPr kumimoji="0" sz="1400" b="1" i="0" u="none" strike="noStrike" kern="0" cap="none" spc="0" normalizeH="0" baseline="0" noProof="0">
                  <a:ln>
                    <a:noFill/>
                  </a:ln>
                  <a:solidFill>
                    <a:srgbClr val="FFFFFF"/>
                  </a:solidFill>
                  <a:effectLst/>
                  <a:uLnTx/>
                  <a:uFillTx/>
                  <a:latin typeface="Arial"/>
                  <a:cs typeface="Arial"/>
                  <a:sym typeface="Arial"/>
                </a:rPr>
                <a:t>Dr Solange Peters</a:t>
              </a:r>
              <a:endParaRPr kumimoji="0" sz="1200" b="1" i="0" u="none" strike="noStrike" kern="0" cap="none" spc="0" normalizeH="0" baseline="0" noProof="0">
                <a:ln>
                  <a:noFill/>
                </a:ln>
                <a:solidFill>
                  <a:srgbClr val="FFFFFF"/>
                </a:solidFill>
                <a:effectLst/>
                <a:uLnTx/>
                <a:uFillTx/>
                <a:latin typeface="Arial"/>
                <a:cs typeface="Arial"/>
                <a:sym typeface="Arial"/>
              </a:endParaRPr>
            </a:p>
            <a:p>
              <a:pPr marL="0" marR="0" lvl="0" indent="0" algn="l" defTabSz="914400" rtl="0" eaLnBrk="1" fontAlgn="auto" latinLnBrk="0" hangingPunct="0">
                <a:lnSpc>
                  <a:spcPct val="100000"/>
                </a:lnSpc>
                <a:spcBef>
                  <a:spcPts val="200"/>
                </a:spcBef>
                <a:spcAft>
                  <a:spcPts val="0"/>
                </a:spcAft>
                <a:buClrTx/>
                <a:buSzTx/>
                <a:buFontTx/>
                <a:buNone/>
                <a:tabLst/>
                <a:defRPr sz="1200" i="1">
                  <a:latin typeface="Arial"/>
                  <a:ea typeface="Arial"/>
                  <a:cs typeface="Arial"/>
                  <a:sym typeface="Arial"/>
                </a:defRPr>
              </a:pPr>
              <a:r>
                <a:rPr kumimoji="0" sz="1200" b="0" i="1" u="none" strike="noStrike" kern="0" cap="none" spc="0" normalizeH="0" baseline="0" noProof="0">
                  <a:ln>
                    <a:noFill/>
                  </a:ln>
                  <a:solidFill>
                    <a:srgbClr val="FFFFFF"/>
                  </a:solidFill>
                  <a:effectLst/>
                  <a:uLnTx/>
                  <a:uFillTx/>
                  <a:latin typeface="Arial"/>
                  <a:cs typeface="Arial"/>
                  <a:sym typeface="Arial"/>
                </a:rPr>
                <a:t>Multidisciplinary Oncology Center, Lausanne Cancer Center, Lausanne, Switzerland</a:t>
              </a:r>
            </a:p>
          </p:txBody>
        </p:sp>
      </p:grpSp>
      <p:grpSp>
        <p:nvGrpSpPr>
          <p:cNvPr id="684" name="Content Placeholder 9"/>
          <p:cNvGrpSpPr/>
          <p:nvPr/>
        </p:nvGrpSpPr>
        <p:grpSpPr>
          <a:xfrm>
            <a:off x="2407897" y="5348470"/>
            <a:ext cx="7421904" cy="1161291"/>
            <a:chOff x="0" y="0"/>
            <a:chExt cx="7421903" cy="1161289"/>
          </a:xfrm>
        </p:grpSpPr>
        <p:sp>
          <p:nvSpPr>
            <p:cNvPr id="682" name="Rounded Rectangle"/>
            <p:cNvSpPr/>
            <p:nvPr/>
          </p:nvSpPr>
          <p:spPr>
            <a:xfrm>
              <a:off x="0" y="0"/>
              <a:ext cx="7421904" cy="1161290"/>
            </a:xfrm>
            <a:prstGeom prst="roundRect">
              <a:avLst>
                <a:gd name="adj" fmla="val 6180"/>
              </a:avLst>
            </a:prstGeom>
            <a:solidFill>
              <a:schemeClr val="accent1"/>
            </a:solidFill>
            <a:ln w="12700" cap="flat">
              <a:noFill/>
              <a:miter lim="400000"/>
            </a:ln>
            <a:effectLst>
              <a:outerShdw blurRad="50800" dist="27940" dir="5400000" rotWithShape="0">
                <a:srgbClr val="000000">
                  <a:alpha val="32000"/>
                </a:srgbClr>
              </a:outerShdw>
            </a:effectLst>
          </p:spPr>
          <p:txBody>
            <a:bodyPr wrap="square" lIns="45718" tIns="45718" rIns="45718" bIns="45718" numCol="1" anchor="ctr">
              <a:noAutofit/>
            </a:bodyPr>
            <a:lstStyle/>
            <a:p>
              <a:pPr marL="0" marR="0" lvl="0" indent="0" algn="l" defTabSz="914400" rtl="0" eaLnBrk="1" fontAlgn="auto" latinLnBrk="0" hangingPunct="0">
                <a:lnSpc>
                  <a:spcPct val="100000"/>
                </a:lnSpc>
                <a:spcBef>
                  <a:spcPts val="200"/>
                </a:spcBef>
                <a:spcAft>
                  <a:spcPts val="0"/>
                </a:spcAft>
                <a:buClrTx/>
                <a:buSzTx/>
                <a:buFontTx/>
                <a:buNone/>
                <a:tabLst/>
                <a:defRPr sz="1600">
                  <a:latin typeface="Arial"/>
                  <a:ea typeface="Arial"/>
                  <a:cs typeface="Arial"/>
                  <a:sym typeface="Arial"/>
                </a:defRPr>
              </a:pPr>
              <a:endParaRPr kumimoji="0" sz="1600" b="0" i="0" u="none" strike="noStrike" kern="0" cap="none" spc="0" normalizeH="0" baseline="0" noProof="0">
                <a:ln>
                  <a:noFill/>
                </a:ln>
                <a:solidFill>
                  <a:srgbClr val="FFFFFF"/>
                </a:solidFill>
                <a:effectLst/>
                <a:uLnTx/>
                <a:uFillTx/>
                <a:latin typeface="Arial"/>
                <a:cs typeface="Arial"/>
                <a:sym typeface="Arial"/>
              </a:endParaRPr>
            </a:p>
          </p:txBody>
        </p:sp>
        <p:sp>
          <p:nvSpPr>
            <p:cNvPr id="683" name="Focus: other malignancies, SCLC, mesothelioma, rare tumors…"/>
            <p:cNvSpPr txBox="1"/>
            <p:nvPr/>
          </p:nvSpPr>
          <p:spPr>
            <a:xfrm>
              <a:off x="1072579" y="207216"/>
              <a:ext cx="5844142" cy="746853"/>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numCol="1" anchor="ctr">
              <a:spAutoFit/>
            </a:bodyPr>
            <a:lstStyle/>
            <a:p>
              <a:pPr marL="0" marR="0" lvl="0" indent="0" algn="l" defTabSz="914400" rtl="0" eaLnBrk="1" fontAlgn="auto" latinLnBrk="0" hangingPunct="0">
                <a:lnSpc>
                  <a:spcPct val="100000"/>
                </a:lnSpc>
                <a:spcBef>
                  <a:spcPts val="200"/>
                </a:spcBef>
                <a:spcAft>
                  <a:spcPts val="0"/>
                </a:spcAft>
                <a:buClrTx/>
                <a:buSzTx/>
                <a:buFontTx/>
                <a:buNone/>
                <a:tabLst/>
                <a:defRPr sz="1600">
                  <a:latin typeface="Arial"/>
                  <a:ea typeface="Arial"/>
                  <a:cs typeface="Arial"/>
                  <a:sym typeface="Arial"/>
                </a:defRPr>
              </a:pPr>
              <a:r>
                <a:rPr kumimoji="0" sz="1600" b="0" i="0" u="none" strike="noStrike" kern="0" cap="none" spc="0" normalizeH="0" baseline="0" noProof="0">
                  <a:ln>
                    <a:noFill/>
                  </a:ln>
                  <a:solidFill>
                    <a:srgbClr val="FFFFFF"/>
                  </a:solidFill>
                  <a:effectLst/>
                  <a:uLnTx/>
                  <a:uFillTx/>
                  <a:latin typeface="Arial"/>
                  <a:cs typeface="Arial"/>
                  <a:sym typeface="Arial"/>
                </a:rPr>
                <a:t>Focus: other malignancies, SCLC, mesothelioma, rare tumors </a:t>
              </a:r>
            </a:p>
            <a:p>
              <a:pPr marL="0" marR="0" lvl="0" indent="0" algn="l" defTabSz="914400" rtl="0" eaLnBrk="1" fontAlgn="auto" latinLnBrk="0" hangingPunct="0">
                <a:lnSpc>
                  <a:spcPct val="100000"/>
                </a:lnSpc>
                <a:spcBef>
                  <a:spcPts val="200"/>
                </a:spcBef>
                <a:spcAft>
                  <a:spcPts val="0"/>
                </a:spcAft>
                <a:buClrTx/>
                <a:buSzTx/>
                <a:buFontTx/>
                <a:buNone/>
                <a:tabLst/>
                <a:defRPr sz="1400" b="1">
                  <a:latin typeface="Arial"/>
                  <a:ea typeface="Arial"/>
                  <a:cs typeface="Arial"/>
                  <a:sym typeface="Arial"/>
                </a:defRPr>
              </a:pPr>
              <a:r>
                <a:rPr kumimoji="0" sz="1400" b="1" i="0" u="none" strike="noStrike" kern="0" cap="none" spc="0" normalizeH="0" baseline="0" noProof="0">
                  <a:ln>
                    <a:noFill/>
                  </a:ln>
                  <a:solidFill>
                    <a:srgbClr val="FFFFFF"/>
                  </a:solidFill>
                  <a:effectLst/>
                  <a:uLnTx/>
                  <a:uFillTx/>
                  <a:latin typeface="Arial"/>
                  <a:cs typeface="Arial"/>
                  <a:sym typeface="Arial"/>
                </a:rPr>
                <a:t>Dr Martin Reck</a:t>
              </a:r>
              <a:endParaRPr kumimoji="0" sz="1200" b="1" i="0" u="none" strike="noStrike" kern="0" cap="none" spc="0" normalizeH="0" baseline="0" noProof="0">
                <a:ln>
                  <a:noFill/>
                </a:ln>
                <a:solidFill>
                  <a:srgbClr val="FFFFFF"/>
                </a:solidFill>
                <a:effectLst/>
                <a:uLnTx/>
                <a:uFillTx/>
                <a:latin typeface="Arial"/>
                <a:cs typeface="Arial"/>
                <a:sym typeface="Arial"/>
              </a:endParaRPr>
            </a:p>
            <a:p>
              <a:pPr marL="0" marR="0" lvl="0" indent="0" algn="l" defTabSz="914400" rtl="0" eaLnBrk="1" fontAlgn="auto" latinLnBrk="0" hangingPunct="0">
                <a:lnSpc>
                  <a:spcPct val="100000"/>
                </a:lnSpc>
                <a:spcBef>
                  <a:spcPts val="200"/>
                </a:spcBef>
                <a:spcAft>
                  <a:spcPts val="0"/>
                </a:spcAft>
                <a:buClrTx/>
                <a:buSzTx/>
                <a:buFontTx/>
                <a:buNone/>
                <a:tabLst/>
                <a:defRPr sz="1200" i="1">
                  <a:latin typeface="Arial"/>
                  <a:ea typeface="Arial"/>
                  <a:cs typeface="Arial"/>
                  <a:sym typeface="Arial"/>
                </a:defRPr>
              </a:pPr>
              <a:r>
                <a:rPr kumimoji="0" sz="1200" b="0" i="1" u="none" strike="noStrike" kern="0" cap="none" spc="0" normalizeH="0" baseline="0" noProof="0">
                  <a:ln>
                    <a:noFill/>
                  </a:ln>
                  <a:solidFill>
                    <a:srgbClr val="FFFFFF"/>
                  </a:solidFill>
                  <a:effectLst/>
                  <a:uLnTx/>
                  <a:uFillTx/>
                  <a:latin typeface="Arial"/>
                  <a:cs typeface="Arial"/>
                  <a:sym typeface="Arial"/>
                </a:rPr>
                <a:t>Department of Thoracic Oncology, Hospital Grosshansdorf, Grosshansdorf, Germany</a:t>
              </a:r>
            </a:p>
          </p:txBody>
        </p:sp>
      </p:grpSp>
      <p:pic>
        <p:nvPicPr>
          <p:cNvPr id="685" name="Picture 10" descr="Picture 10"/>
          <p:cNvPicPr>
            <a:picLocks noChangeAspect="1"/>
          </p:cNvPicPr>
          <p:nvPr/>
        </p:nvPicPr>
        <p:blipFill>
          <a:blip r:embed="rId2">
            <a:extLst/>
          </a:blip>
          <a:srcRect b="16236"/>
          <a:stretch>
            <a:fillRect/>
          </a:stretch>
        </p:blipFill>
        <p:spPr>
          <a:xfrm>
            <a:off x="2394767" y="5337040"/>
            <a:ext cx="942552" cy="1184276"/>
          </a:xfrm>
          <a:custGeom>
            <a:avLst/>
            <a:gdLst/>
            <a:ahLst/>
            <a:cxnLst>
              <a:cxn ang="0">
                <a:pos x="wd2" y="hd2"/>
              </a:cxn>
              <a:cxn ang="5400000">
                <a:pos x="wd2" y="hd2"/>
              </a:cxn>
              <a:cxn ang="10800000">
                <a:pos x="wd2" y="hd2"/>
              </a:cxn>
              <a:cxn ang="16200000">
                <a:pos x="wd2" y="hd2"/>
              </a:cxn>
            </a:cxnLst>
            <a:rect l="0" t="0" r="r" b="b"/>
            <a:pathLst>
              <a:path w="21600" h="21600" extrusionOk="0">
                <a:moveTo>
                  <a:pt x="1901" y="0"/>
                </a:moveTo>
                <a:cubicBezTo>
                  <a:pt x="853" y="0"/>
                  <a:pt x="0" y="679"/>
                  <a:pt x="0" y="1513"/>
                </a:cubicBezTo>
                <a:lnTo>
                  <a:pt x="0" y="20087"/>
                </a:lnTo>
                <a:cubicBezTo>
                  <a:pt x="0" y="20921"/>
                  <a:pt x="853" y="21600"/>
                  <a:pt x="1901" y="21600"/>
                </a:cubicBezTo>
                <a:lnTo>
                  <a:pt x="19699" y="21600"/>
                </a:lnTo>
                <a:cubicBezTo>
                  <a:pt x="20747" y="21600"/>
                  <a:pt x="21600" y="20921"/>
                  <a:pt x="21600" y="20087"/>
                </a:cubicBezTo>
                <a:lnTo>
                  <a:pt x="21600" y="1513"/>
                </a:lnTo>
                <a:cubicBezTo>
                  <a:pt x="21600" y="679"/>
                  <a:pt x="20747" y="0"/>
                  <a:pt x="19699" y="0"/>
                </a:cubicBezTo>
                <a:lnTo>
                  <a:pt x="1901" y="0"/>
                </a:lnTo>
                <a:close/>
              </a:path>
            </a:pathLst>
          </a:custGeom>
          <a:ln w="28575">
            <a:solidFill>
              <a:srgbClr val="FFFFFF"/>
            </a:solidFill>
          </a:ln>
        </p:spPr>
      </p:pic>
      <p:pic>
        <p:nvPicPr>
          <p:cNvPr id="686" name="Picture 15" descr="Picture 15"/>
          <p:cNvPicPr>
            <a:picLocks noChangeAspect="1"/>
          </p:cNvPicPr>
          <p:nvPr/>
        </p:nvPicPr>
        <p:blipFill>
          <a:blip r:embed="rId3">
            <a:extLst/>
          </a:blip>
          <a:srcRect b="14"/>
          <a:stretch>
            <a:fillRect/>
          </a:stretch>
        </p:blipFill>
        <p:spPr>
          <a:xfrm>
            <a:off x="2394768" y="1557898"/>
            <a:ext cx="917901" cy="1123157"/>
          </a:xfrm>
          <a:custGeom>
            <a:avLst/>
            <a:gdLst/>
            <a:ahLst/>
            <a:cxnLst>
              <a:cxn ang="0">
                <a:pos x="wd2" y="hd2"/>
              </a:cxn>
              <a:cxn ang="5400000">
                <a:pos x="wd2" y="hd2"/>
              </a:cxn>
              <a:cxn ang="10800000">
                <a:pos x="wd2" y="hd2"/>
              </a:cxn>
              <a:cxn ang="16200000">
                <a:pos x="wd2" y="hd2"/>
              </a:cxn>
            </a:cxnLst>
            <a:rect l="0" t="0" r="r" b="b"/>
            <a:pathLst>
              <a:path w="21600" h="21600" extrusionOk="0">
                <a:moveTo>
                  <a:pt x="1896" y="0"/>
                </a:moveTo>
                <a:cubicBezTo>
                  <a:pt x="848" y="0"/>
                  <a:pt x="0" y="693"/>
                  <a:pt x="0" y="1549"/>
                </a:cubicBezTo>
                <a:lnTo>
                  <a:pt x="0" y="20051"/>
                </a:lnTo>
                <a:cubicBezTo>
                  <a:pt x="0" y="20907"/>
                  <a:pt x="848" y="21600"/>
                  <a:pt x="1896" y="21600"/>
                </a:cubicBezTo>
                <a:lnTo>
                  <a:pt x="19704" y="21600"/>
                </a:lnTo>
                <a:cubicBezTo>
                  <a:pt x="20752" y="21600"/>
                  <a:pt x="21600" y="20907"/>
                  <a:pt x="21600" y="20051"/>
                </a:cubicBezTo>
                <a:lnTo>
                  <a:pt x="21600" y="1549"/>
                </a:lnTo>
                <a:cubicBezTo>
                  <a:pt x="21600" y="693"/>
                  <a:pt x="20752" y="0"/>
                  <a:pt x="19704" y="0"/>
                </a:cubicBezTo>
                <a:lnTo>
                  <a:pt x="1896" y="0"/>
                </a:lnTo>
                <a:close/>
              </a:path>
            </a:pathLst>
          </a:custGeom>
          <a:ln w="28575">
            <a:solidFill>
              <a:srgbClr val="FFFFFF"/>
            </a:solidFill>
          </a:ln>
        </p:spPr>
      </p:pic>
      <p:pic>
        <p:nvPicPr>
          <p:cNvPr id="687" name="Picture 2" descr="Picture 2"/>
          <p:cNvPicPr>
            <a:picLocks noChangeAspect="1"/>
          </p:cNvPicPr>
          <p:nvPr/>
        </p:nvPicPr>
        <p:blipFill>
          <a:blip r:embed="rId4">
            <a:extLst/>
          </a:blip>
          <a:srcRect l="6166" r="7843" b="15912"/>
          <a:stretch>
            <a:fillRect/>
          </a:stretch>
        </p:blipFill>
        <p:spPr>
          <a:xfrm>
            <a:off x="2394767" y="4052496"/>
            <a:ext cx="924323" cy="1204914"/>
          </a:xfrm>
          <a:custGeom>
            <a:avLst/>
            <a:gdLst/>
            <a:ahLst/>
            <a:cxnLst>
              <a:cxn ang="0">
                <a:pos x="wd2" y="hd2"/>
              </a:cxn>
              <a:cxn ang="5400000">
                <a:pos x="wd2" y="hd2"/>
              </a:cxn>
              <a:cxn ang="10800000">
                <a:pos x="wd2" y="hd2"/>
              </a:cxn>
              <a:cxn ang="16200000">
                <a:pos x="wd2" y="hd2"/>
              </a:cxn>
            </a:cxnLst>
            <a:rect l="0" t="0" r="r" b="b"/>
            <a:pathLst>
              <a:path w="21600" h="21600" extrusionOk="0">
                <a:moveTo>
                  <a:pt x="1892" y="0"/>
                </a:moveTo>
                <a:cubicBezTo>
                  <a:pt x="845" y="0"/>
                  <a:pt x="0" y="648"/>
                  <a:pt x="0" y="1451"/>
                </a:cubicBezTo>
                <a:lnTo>
                  <a:pt x="0" y="20142"/>
                </a:lnTo>
                <a:cubicBezTo>
                  <a:pt x="0" y="20945"/>
                  <a:pt x="845" y="21600"/>
                  <a:pt x="1892" y="21600"/>
                </a:cubicBezTo>
                <a:lnTo>
                  <a:pt x="19699" y="21600"/>
                </a:lnTo>
                <a:cubicBezTo>
                  <a:pt x="20746" y="21600"/>
                  <a:pt x="21600" y="20945"/>
                  <a:pt x="21600" y="20142"/>
                </a:cubicBezTo>
                <a:lnTo>
                  <a:pt x="21600" y="1451"/>
                </a:lnTo>
                <a:cubicBezTo>
                  <a:pt x="21600" y="648"/>
                  <a:pt x="20746" y="0"/>
                  <a:pt x="19699" y="0"/>
                </a:cubicBezTo>
                <a:lnTo>
                  <a:pt x="1892" y="0"/>
                </a:lnTo>
                <a:close/>
              </a:path>
            </a:pathLst>
          </a:custGeom>
          <a:ln w="28575">
            <a:solidFill>
              <a:srgbClr val="FFFFFF"/>
            </a:solidFill>
          </a:ln>
        </p:spPr>
      </p:pic>
      <p:grpSp>
        <p:nvGrpSpPr>
          <p:cNvPr id="690" name="Content Placeholder 9"/>
          <p:cNvGrpSpPr/>
          <p:nvPr/>
        </p:nvGrpSpPr>
        <p:grpSpPr>
          <a:xfrm>
            <a:off x="2394768" y="2801733"/>
            <a:ext cx="7432922" cy="1161291"/>
            <a:chOff x="0" y="0"/>
            <a:chExt cx="7432921" cy="1161289"/>
          </a:xfrm>
        </p:grpSpPr>
        <p:sp>
          <p:nvSpPr>
            <p:cNvPr id="688" name="Rounded Rectangle"/>
            <p:cNvSpPr/>
            <p:nvPr/>
          </p:nvSpPr>
          <p:spPr>
            <a:xfrm>
              <a:off x="0" y="0"/>
              <a:ext cx="7432922" cy="1161290"/>
            </a:xfrm>
            <a:prstGeom prst="roundRect">
              <a:avLst>
                <a:gd name="adj" fmla="val 7536"/>
              </a:avLst>
            </a:prstGeom>
            <a:solidFill>
              <a:schemeClr val="accent1"/>
            </a:solidFill>
            <a:ln w="12700" cap="flat">
              <a:noFill/>
              <a:miter lim="400000"/>
            </a:ln>
            <a:effectLst>
              <a:outerShdw blurRad="50800" dist="27940" dir="5400000" rotWithShape="0">
                <a:srgbClr val="000000">
                  <a:alpha val="32000"/>
                </a:srgbClr>
              </a:outerShdw>
            </a:effectLst>
          </p:spPr>
          <p:txBody>
            <a:bodyPr wrap="square" lIns="45718" tIns="45718" rIns="45718" bIns="45718" numCol="1" anchor="ctr">
              <a:noAutofit/>
            </a:bodyPr>
            <a:lstStyle/>
            <a:p>
              <a:pPr marL="0" marR="0" lvl="0" indent="0" algn="l" defTabSz="914400" rtl="0" eaLnBrk="1" fontAlgn="auto" latinLnBrk="0" hangingPunct="0">
                <a:lnSpc>
                  <a:spcPct val="100000"/>
                </a:lnSpc>
                <a:spcBef>
                  <a:spcPts val="200"/>
                </a:spcBef>
                <a:spcAft>
                  <a:spcPts val="0"/>
                </a:spcAft>
                <a:buClrTx/>
                <a:buSzTx/>
                <a:buFontTx/>
                <a:buNone/>
                <a:tabLst/>
                <a:defRPr sz="2000">
                  <a:solidFill>
                    <a:srgbClr val="363636"/>
                  </a:solidFill>
                  <a:latin typeface="Arial"/>
                  <a:ea typeface="Arial"/>
                  <a:cs typeface="Arial"/>
                  <a:sym typeface="Arial"/>
                </a:defRPr>
              </a:pPr>
              <a:endParaRPr kumimoji="0" sz="2000" b="0" i="0" u="none" strike="noStrike" kern="0" cap="none" spc="0" normalizeH="0" baseline="0" noProof="0">
                <a:ln>
                  <a:noFill/>
                </a:ln>
                <a:solidFill>
                  <a:srgbClr val="363636"/>
                </a:solidFill>
                <a:effectLst/>
                <a:uLnTx/>
                <a:uFillTx/>
                <a:latin typeface="Arial"/>
                <a:cs typeface="Arial"/>
                <a:sym typeface="Arial"/>
              </a:endParaRPr>
            </a:p>
          </p:txBody>
        </p:sp>
        <p:sp>
          <p:nvSpPr>
            <p:cNvPr id="689" name="Focus: early and locally advanced NSCLC (stages I–III)…"/>
            <p:cNvSpPr txBox="1"/>
            <p:nvPr/>
          </p:nvSpPr>
          <p:spPr>
            <a:xfrm>
              <a:off x="1077191" y="207216"/>
              <a:ext cx="6183693" cy="746853"/>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numCol="1" anchor="ctr">
              <a:spAutoFit/>
            </a:bodyPr>
            <a:lstStyle/>
            <a:p>
              <a:pPr marL="0" marR="0" lvl="0" indent="0" algn="l" defTabSz="914400" rtl="0" eaLnBrk="1" fontAlgn="auto" latinLnBrk="0" hangingPunct="0">
                <a:lnSpc>
                  <a:spcPct val="100000"/>
                </a:lnSpc>
                <a:spcBef>
                  <a:spcPts val="200"/>
                </a:spcBef>
                <a:spcAft>
                  <a:spcPts val="0"/>
                </a:spcAft>
                <a:buClrTx/>
                <a:buSzTx/>
                <a:buFontTx/>
                <a:buNone/>
                <a:tabLst/>
                <a:defRPr sz="1600">
                  <a:latin typeface="Arial"/>
                  <a:ea typeface="Arial"/>
                  <a:cs typeface="Arial"/>
                  <a:sym typeface="Arial"/>
                </a:defRPr>
              </a:pPr>
              <a:r>
                <a:rPr kumimoji="0" sz="1600" b="0" i="0" u="none" strike="noStrike" kern="0" cap="none" spc="0" normalizeH="0" baseline="0" noProof="0">
                  <a:ln>
                    <a:noFill/>
                  </a:ln>
                  <a:solidFill>
                    <a:srgbClr val="FFFFFF"/>
                  </a:solidFill>
                  <a:effectLst/>
                  <a:uLnTx/>
                  <a:uFillTx/>
                  <a:latin typeface="Arial"/>
                  <a:cs typeface="Arial"/>
                  <a:sym typeface="Arial"/>
                </a:rPr>
                <a:t>Focus: early and locally advanced NSCLC (stages I–III)</a:t>
              </a:r>
              <a:endParaRPr kumimoji="0" sz="1400" b="0" i="0" u="none" strike="noStrike" kern="0" cap="none" spc="0" normalizeH="0" baseline="0" noProof="0">
                <a:ln>
                  <a:noFill/>
                </a:ln>
                <a:solidFill>
                  <a:srgbClr val="FFFFFF"/>
                </a:solidFill>
                <a:effectLst/>
                <a:uLnTx/>
                <a:uFillTx/>
                <a:latin typeface="Arial"/>
                <a:cs typeface="Arial"/>
                <a:sym typeface="Arial"/>
              </a:endParaRPr>
            </a:p>
            <a:p>
              <a:pPr marL="0" marR="0" lvl="0" indent="0" algn="l" defTabSz="914400" rtl="0" eaLnBrk="1" fontAlgn="auto" latinLnBrk="0" hangingPunct="0">
                <a:lnSpc>
                  <a:spcPct val="100000"/>
                </a:lnSpc>
                <a:spcBef>
                  <a:spcPts val="200"/>
                </a:spcBef>
                <a:spcAft>
                  <a:spcPts val="0"/>
                </a:spcAft>
                <a:buClrTx/>
                <a:buSzTx/>
                <a:buFontTx/>
                <a:buNone/>
                <a:tabLst/>
                <a:defRPr sz="1400" b="1">
                  <a:latin typeface="Arial"/>
                  <a:ea typeface="Arial"/>
                  <a:cs typeface="Arial"/>
                  <a:sym typeface="Arial"/>
                </a:defRPr>
              </a:pPr>
              <a:r>
                <a:rPr kumimoji="0" sz="1400" b="1" i="0" u="none" strike="noStrike" kern="0" cap="none" spc="0" normalizeH="0" baseline="0" noProof="0">
                  <a:ln>
                    <a:noFill/>
                  </a:ln>
                  <a:solidFill>
                    <a:srgbClr val="FFFFFF"/>
                  </a:solidFill>
                  <a:effectLst/>
                  <a:uLnTx/>
                  <a:uFillTx/>
                  <a:latin typeface="Arial"/>
                  <a:cs typeface="Arial"/>
                  <a:sym typeface="Arial"/>
                </a:rPr>
                <a:t>Dr Egbert Smit</a:t>
              </a:r>
              <a:endParaRPr kumimoji="0" sz="1200" b="1" i="0" u="none" strike="noStrike" kern="0" cap="none" spc="0" normalizeH="0" baseline="0" noProof="0">
                <a:ln>
                  <a:noFill/>
                </a:ln>
                <a:solidFill>
                  <a:srgbClr val="FFFFFF"/>
                </a:solidFill>
                <a:effectLst/>
                <a:uLnTx/>
                <a:uFillTx/>
                <a:latin typeface="Arial"/>
                <a:cs typeface="Arial"/>
                <a:sym typeface="Arial"/>
              </a:endParaRPr>
            </a:p>
            <a:p>
              <a:pPr marL="0" marR="0" lvl="0" indent="0" algn="l" defTabSz="914400" rtl="0" eaLnBrk="1" fontAlgn="auto" latinLnBrk="0" hangingPunct="0">
                <a:lnSpc>
                  <a:spcPct val="100000"/>
                </a:lnSpc>
                <a:spcBef>
                  <a:spcPts val="200"/>
                </a:spcBef>
                <a:spcAft>
                  <a:spcPts val="0"/>
                </a:spcAft>
                <a:buClrTx/>
                <a:buSzTx/>
                <a:buFontTx/>
                <a:buNone/>
                <a:tabLst/>
                <a:defRPr sz="1200" i="1">
                  <a:latin typeface="Arial"/>
                  <a:ea typeface="Arial"/>
                  <a:cs typeface="Arial"/>
                  <a:sym typeface="Arial"/>
                </a:defRPr>
              </a:pPr>
              <a:r>
                <a:rPr kumimoji="0" sz="1200" b="0" i="1" u="none" strike="noStrike" kern="0" cap="none" spc="0" normalizeH="0" baseline="0" noProof="0">
                  <a:ln>
                    <a:noFill/>
                  </a:ln>
                  <a:solidFill>
                    <a:srgbClr val="FFFFFF"/>
                  </a:solidFill>
                  <a:effectLst/>
                  <a:uLnTx/>
                  <a:uFillTx/>
                  <a:latin typeface="Arial"/>
                  <a:cs typeface="Arial"/>
                  <a:sym typeface="Arial"/>
                </a:rPr>
                <a:t>Netherlands Cancer Institute, Antoni van Leeuwenhoek Hospital, Amsterdam, Netherlands</a:t>
              </a:r>
            </a:p>
          </p:txBody>
        </p:sp>
      </p:grpSp>
      <p:pic>
        <p:nvPicPr>
          <p:cNvPr id="691" name="Picture 18" descr="Picture 18"/>
          <p:cNvPicPr>
            <a:picLocks noChangeAspect="1"/>
          </p:cNvPicPr>
          <p:nvPr/>
        </p:nvPicPr>
        <p:blipFill>
          <a:blip r:embed="rId5">
            <a:extLst/>
          </a:blip>
          <a:srcRect r="7" b="14"/>
          <a:stretch>
            <a:fillRect/>
          </a:stretch>
        </p:blipFill>
        <p:spPr>
          <a:xfrm>
            <a:off x="2404403" y="2810206"/>
            <a:ext cx="895517" cy="1177655"/>
          </a:xfrm>
          <a:custGeom>
            <a:avLst/>
            <a:gdLst/>
            <a:ahLst/>
            <a:cxnLst>
              <a:cxn ang="0">
                <a:pos x="wd2" y="hd2"/>
              </a:cxn>
              <a:cxn ang="5400000">
                <a:pos x="wd2" y="hd2"/>
              </a:cxn>
              <a:cxn ang="10800000">
                <a:pos x="wd2" y="hd2"/>
              </a:cxn>
              <a:cxn ang="16200000">
                <a:pos x="wd2" y="hd2"/>
              </a:cxn>
            </a:cxnLst>
            <a:rect l="0" t="0" r="r" b="b"/>
            <a:pathLst>
              <a:path w="21600" h="21600" extrusionOk="0">
                <a:moveTo>
                  <a:pt x="1897" y="0"/>
                </a:moveTo>
                <a:cubicBezTo>
                  <a:pt x="850" y="0"/>
                  <a:pt x="0" y="646"/>
                  <a:pt x="0" y="1443"/>
                </a:cubicBezTo>
                <a:lnTo>
                  <a:pt x="0" y="20157"/>
                </a:lnTo>
                <a:cubicBezTo>
                  <a:pt x="0" y="20954"/>
                  <a:pt x="850" y="21600"/>
                  <a:pt x="1897" y="21600"/>
                </a:cubicBezTo>
                <a:lnTo>
                  <a:pt x="19703" y="21600"/>
                </a:lnTo>
                <a:cubicBezTo>
                  <a:pt x="20750" y="21600"/>
                  <a:pt x="21600" y="20954"/>
                  <a:pt x="21600" y="20157"/>
                </a:cubicBezTo>
                <a:lnTo>
                  <a:pt x="21600" y="1443"/>
                </a:lnTo>
                <a:cubicBezTo>
                  <a:pt x="21600" y="646"/>
                  <a:pt x="20750" y="0"/>
                  <a:pt x="19703" y="0"/>
                </a:cubicBezTo>
                <a:lnTo>
                  <a:pt x="1897" y="0"/>
                </a:lnTo>
                <a:close/>
              </a:path>
            </a:pathLst>
          </a:custGeom>
          <a:ln w="28575">
            <a:solidFill>
              <a:srgbClr val="FFFFFF"/>
            </a:solidFill>
          </a:ln>
        </p:spPr>
      </p:pic>
    </p:spTree>
    <p:extLst>
      <p:ext uri="{BB962C8B-B14F-4D97-AF65-F5344CB8AC3E}">
        <p14:creationId xmlns:p14="http://schemas.microsoft.com/office/powerpoint/2010/main" val="649124605"/>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Contents</a:t>
            </a:r>
            <a:endParaRPr lang="en-GB" dirty="0"/>
          </a:p>
        </p:txBody>
      </p:sp>
      <p:sp>
        <p:nvSpPr>
          <p:cNvPr id="3" name="Content Placeholder 2"/>
          <p:cNvSpPr>
            <a:spLocks noGrp="1"/>
          </p:cNvSpPr>
          <p:nvPr>
            <p:ph idx="1"/>
          </p:nvPr>
        </p:nvSpPr>
        <p:spPr/>
        <p:txBody>
          <a:bodyPr/>
          <a:lstStyle/>
          <a:p>
            <a:r>
              <a:rPr lang="en-US" dirty="0"/>
              <a:t>Screening, biomarkers and prevention</a:t>
            </a:r>
          </a:p>
          <a:p>
            <a:r>
              <a:rPr lang="en-US" dirty="0"/>
              <a:t>Early stage and locally advanced NSCLC – Stages I, II and III</a:t>
            </a:r>
          </a:p>
          <a:p>
            <a:r>
              <a:rPr lang="en-US" dirty="0"/>
              <a:t>Advanced NSCLC – Not radically treatable stage III and stage IV</a:t>
            </a:r>
          </a:p>
          <a:p>
            <a:pPr lvl="1"/>
            <a:r>
              <a:rPr lang="en-US" dirty="0" smtClean="0"/>
              <a:t>First line</a:t>
            </a:r>
          </a:p>
          <a:p>
            <a:pPr lvl="1"/>
            <a:r>
              <a:rPr lang="en-US" dirty="0" smtClean="0"/>
              <a:t>Later lines</a:t>
            </a:r>
            <a:endParaRPr lang="en-US" dirty="0"/>
          </a:p>
          <a:p>
            <a:r>
              <a:rPr lang="en-US" dirty="0" smtClean="0"/>
              <a:t>Other </a:t>
            </a:r>
            <a:r>
              <a:rPr lang="en-US" dirty="0"/>
              <a:t>malignancies</a:t>
            </a:r>
          </a:p>
          <a:p>
            <a:pPr lvl="1"/>
            <a:r>
              <a:rPr lang="en-US" dirty="0"/>
              <a:t>SCLC, mesothelioma and thymic epithelial tumors </a:t>
            </a:r>
          </a:p>
        </p:txBody>
      </p:sp>
    </p:spTree>
    <p:extLst>
      <p:ext uri="{BB962C8B-B14F-4D97-AF65-F5344CB8AC3E}">
        <p14:creationId xmlns:p14="http://schemas.microsoft.com/office/powerpoint/2010/main" val="4902609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sz="4400" dirty="0"/>
              <a:t>Screening, biomarkers and prevention</a:t>
            </a:r>
          </a:p>
        </p:txBody>
      </p:sp>
    </p:spTree>
    <p:extLst>
      <p:ext uri="{BB962C8B-B14F-4D97-AF65-F5344CB8AC3E}">
        <p14:creationId xmlns:p14="http://schemas.microsoft.com/office/powerpoint/2010/main" val="39577291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682248" cy="939801"/>
          </a:xfrm>
        </p:spPr>
        <p:txBody>
          <a:bodyPr/>
          <a:lstStyle/>
          <a:p>
            <a:r>
              <a:rPr lang="en-GB" dirty="0" smtClean="0"/>
              <a:t>102</a:t>
            </a:r>
            <a:r>
              <a:rPr lang="en-GB" dirty="0"/>
              <a:t>: Largest evaluation of acquired resistance to sotorasib in KRAS p.G12C-mutated non–small cell lung cancer (NSCLC) and colorectal cancer (CRC): Plasma biomarker analysis of </a:t>
            </a:r>
            <a:r>
              <a:rPr lang="en-GB" dirty="0" smtClean="0"/>
              <a:t>CodeBreaK100 – Li BT, et al</a:t>
            </a:r>
            <a:endParaRPr lang="en-GB" dirty="0"/>
          </a:p>
        </p:txBody>
      </p:sp>
      <p:sp>
        <p:nvSpPr>
          <p:cNvPr id="8" name="Content Placeholder 7"/>
          <p:cNvSpPr>
            <a:spLocks noGrp="1"/>
          </p:cNvSpPr>
          <p:nvPr>
            <p:ph idx="1"/>
          </p:nvPr>
        </p:nvSpPr>
        <p:spPr/>
        <p:txBody>
          <a:bodyPr/>
          <a:lstStyle/>
          <a:p>
            <a:r>
              <a:rPr lang="en-GB" b="1" dirty="0" smtClean="0"/>
              <a:t>Study objective</a:t>
            </a:r>
          </a:p>
          <a:p>
            <a:pPr lvl="1"/>
            <a:r>
              <a:rPr lang="en-GB" dirty="0" smtClean="0"/>
              <a:t>To evaluate the putative mechanisms of acquired resistance to sotorasib in patients with KRAS G12C-mutated NSCLC or CRC in the CodeBreak100 trial</a:t>
            </a:r>
            <a:endParaRPr lang="en-GB" dirty="0"/>
          </a:p>
        </p:txBody>
      </p:sp>
      <p:sp>
        <p:nvSpPr>
          <p:cNvPr id="9" name="Text Placeholder 8"/>
          <p:cNvSpPr>
            <a:spLocks noGrp="1"/>
          </p:cNvSpPr>
          <p:nvPr>
            <p:ph type="body" sz="quarter" idx="10"/>
          </p:nvPr>
        </p:nvSpPr>
        <p:spPr>
          <a:xfrm>
            <a:off x="304800" y="6233974"/>
            <a:ext cx="6584731" cy="487363"/>
          </a:xfrm>
        </p:spPr>
        <p:txBody>
          <a:bodyPr/>
          <a:lstStyle/>
          <a:p>
            <a:r>
              <a:rPr lang="en-GB" dirty="0"/>
              <a:t>*NSCLC, 23-gene Resolution Bioscience </a:t>
            </a:r>
            <a:r>
              <a:rPr lang="en-GB" dirty="0" err="1"/>
              <a:t>ctDx</a:t>
            </a:r>
            <a:r>
              <a:rPr lang="en-GB" dirty="0"/>
              <a:t> lung </a:t>
            </a:r>
            <a:r>
              <a:rPr lang="en-GB" dirty="0" smtClean="0"/>
              <a:t>test</a:t>
            </a:r>
            <a:endParaRPr lang="en-GB" dirty="0"/>
          </a:p>
        </p:txBody>
      </p:sp>
      <p:sp>
        <p:nvSpPr>
          <p:cNvPr id="5" name="Text Placeholder 4"/>
          <p:cNvSpPr>
            <a:spLocks noGrp="1"/>
          </p:cNvSpPr>
          <p:nvPr>
            <p:ph type="body" sz="quarter" idx="11"/>
          </p:nvPr>
        </p:nvSpPr>
        <p:spPr/>
        <p:txBody>
          <a:bodyPr/>
          <a:lstStyle/>
          <a:p>
            <a:r>
              <a:rPr lang="en-GB" dirty="0" smtClean="0"/>
              <a:t>Li BT,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102</a:t>
            </a:r>
            <a:endParaRPr lang="en-GB" dirty="0"/>
          </a:p>
        </p:txBody>
      </p:sp>
      <p:sp>
        <p:nvSpPr>
          <p:cNvPr id="6" name="AutoShape 12"/>
          <p:cNvSpPr>
            <a:spLocks noChangeArrowheads="1"/>
          </p:cNvSpPr>
          <p:nvPr/>
        </p:nvSpPr>
        <p:spPr bwMode="auto">
          <a:xfrm>
            <a:off x="5022768" y="3131132"/>
            <a:ext cx="3222598" cy="1019816"/>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Sotorasib 960 mg/day PO</a:t>
            </a:r>
          </a:p>
          <a:p>
            <a:pPr marL="0" marR="0" lvl="0" indent="0" algn="ctr" defTabSz="892175" rtl="0" eaLnBrk="0" fontAlgn="base" latinLnBrk="0" hangingPunct="0">
              <a:lnSpc>
                <a:spcPct val="100000"/>
              </a:lnSpc>
              <a:spcBef>
                <a:spcPct val="0"/>
              </a:spcBef>
              <a:spcAft>
                <a:spcPct val="0"/>
              </a:spcAft>
              <a:buClrTx/>
              <a:buSzTx/>
              <a:buFontTx/>
              <a:buNone/>
              <a:tabLst/>
              <a:defRPr/>
            </a:pPr>
            <a:r>
              <a:rPr lang="en-GB" altLang="zh-CN" kern="1200" dirty="0" smtClean="0">
                <a:latin typeface="Arial" charset="0"/>
                <a:ea typeface="SimSun" pitchFamily="2" charset="-122"/>
                <a:cs typeface="Arial" charset="0"/>
              </a:rPr>
              <a:t>(n=106)</a:t>
            </a:r>
            <a:endParaRPr kumimoji="0" lang="en-GB" altLang="zh-CN" sz="18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7" name="AutoShape 19"/>
          <p:cNvCxnSpPr>
            <a:cxnSpLocks noChangeShapeType="1"/>
            <a:stCxn id="10" idx="3"/>
            <a:endCxn id="6" idx="1"/>
          </p:cNvCxnSpPr>
          <p:nvPr/>
        </p:nvCxnSpPr>
        <p:spPr bwMode="auto">
          <a:xfrm flipV="1">
            <a:off x="4686863" y="3641040"/>
            <a:ext cx="335905" cy="1"/>
          </a:xfrm>
          <a:prstGeom prst="straightConnector1">
            <a:avLst/>
          </a:prstGeom>
          <a:noFill/>
          <a:ln w="38100">
            <a:solidFill>
              <a:schemeClr val="bg1"/>
            </a:solidFill>
            <a:round/>
            <a:headEnd/>
            <a:tailEnd type="triangle" w="med" len="med"/>
          </a:ln>
        </p:spPr>
      </p:cxnSp>
      <p:sp>
        <p:nvSpPr>
          <p:cNvPr id="10" name="AutoShape 9"/>
          <p:cNvSpPr>
            <a:spLocks noChangeArrowheads="1"/>
          </p:cNvSpPr>
          <p:nvPr/>
        </p:nvSpPr>
        <p:spPr bwMode="auto">
          <a:xfrm>
            <a:off x="633014" y="2496944"/>
            <a:ext cx="4053849" cy="2288193"/>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a:ln>
                  <a:noFill/>
                </a:ln>
                <a:solidFill>
                  <a:srgbClr val="FFFFFF"/>
                </a:solidFill>
                <a:effectLst/>
                <a:uLnTx/>
                <a:uFillTx/>
                <a:latin typeface="Arial" charset="0"/>
                <a:ea typeface="SimSun" pitchFamily="2" charset="-122"/>
                <a:cs typeface="Arial" charset="0"/>
              </a:rPr>
              <a:t>Key patient inclusion criteria</a:t>
            </a:r>
            <a:endParaRPr kumimoji="0" lang="en-GB" altLang="zh-CN" sz="160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Locally advanced or metastatic NSCLC or CRC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KRAS p.G12C mutation</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Progressed on prior standard therapies</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altLang="zh-CN" sz="1600" kern="1200" dirty="0" smtClean="0">
                <a:solidFill>
                  <a:srgbClr val="FFFFFF"/>
                </a:solidFill>
                <a:latin typeface="Arial" charset="0"/>
                <a:ea typeface="SimSun" pitchFamily="2" charset="-122"/>
                <a:cs typeface="Arial" charset="0"/>
              </a:rPr>
              <a:t>Pooled data from phase 1/2 study</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a:p>
            <a:pPr marL="292100" lvl="0" indent="-292100" defTabSz="892175" eaLnBrk="0" fontAlgn="base">
              <a:spcBef>
                <a:spcPct val="0"/>
              </a:spcBef>
              <a:spcAft>
                <a:spcPct val="30000"/>
              </a:spcAf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a:t>
            </a:r>
            <a:r>
              <a:rPr lang="en-GB" altLang="zh-CN" sz="1600" kern="1200" dirty="0">
                <a:latin typeface="Arial" charset="0"/>
                <a:ea typeface="SimSun" pitchFamily="2" charset="-122"/>
                <a:cs typeface="Arial" charset="0"/>
              </a:rPr>
              <a:t>n=174 NSCLC ; n=91 CRC)</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11" name="Rectangle 9"/>
          <p:cNvSpPr txBox="1">
            <a:spLocks noChangeArrowheads="1"/>
          </p:cNvSpPr>
          <p:nvPr/>
        </p:nvSpPr>
        <p:spPr bwMode="auto">
          <a:xfrm>
            <a:off x="1407496" y="4957533"/>
            <a:ext cx="4267200"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a:ea typeface="+mn-ea"/>
                <a:cs typeface="Arial"/>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GB" sz="1600" b="0" i="0" u="none" strike="noStrike" kern="1200" cap="none" spc="0" normalizeH="0" baseline="0" noProof="0" dirty="0" smtClean="0">
                <a:ln>
                  <a:noFill/>
                </a:ln>
                <a:solidFill>
                  <a:srgbClr val="363636"/>
                </a:solidFill>
                <a:effectLst/>
                <a:uLnTx/>
                <a:uFillTx/>
                <a:latin typeface="Arial"/>
                <a:ea typeface="+mn-ea"/>
                <a:cs typeface="Arial"/>
              </a:rPr>
              <a:t>ORR (RECIST v1.1, ICR)</a:t>
            </a:r>
            <a:endParaRPr kumimoji="0" lang="en-GB" sz="1600" b="0" i="0" u="none" strike="noStrike" kern="1200" cap="none" spc="0" normalizeH="0" baseline="0" noProof="0" dirty="0">
              <a:ln>
                <a:noFill/>
              </a:ln>
              <a:solidFill>
                <a:srgbClr val="363636"/>
              </a:solidFill>
              <a:effectLst/>
              <a:uLnTx/>
              <a:uFillTx/>
              <a:latin typeface="Arial"/>
              <a:ea typeface="+mn-ea"/>
              <a:cs typeface="Arial"/>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endParaRPr kumimoji="0" lang="en-GB" sz="1600" b="0" i="0" u="none" strike="noStrike" kern="1200" cap="none" spc="0" normalizeH="0" baseline="0" noProof="0" dirty="0">
              <a:ln>
                <a:noFill/>
              </a:ln>
              <a:solidFill>
                <a:srgbClr val="363636"/>
              </a:solidFill>
              <a:effectLst/>
              <a:uLnTx/>
              <a:uFillTx/>
              <a:latin typeface="Arial"/>
              <a:ea typeface="+mn-ea"/>
              <a:cs typeface="Arial"/>
            </a:endParaRPr>
          </a:p>
        </p:txBody>
      </p:sp>
      <p:sp>
        <p:nvSpPr>
          <p:cNvPr id="12" name="Content Placeholder 26"/>
          <p:cNvSpPr txBox="1">
            <a:spLocks/>
          </p:cNvSpPr>
          <p:nvPr/>
        </p:nvSpPr>
        <p:spPr>
          <a:xfrm>
            <a:off x="5976996" y="4957533"/>
            <a:ext cx="4267200" cy="778812"/>
          </a:xfrm>
          <a:prstGeom prst="rect">
            <a:avLst/>
          </a:prstGeom>
        </p:spPr>
        <p:txBody>
          <a:bodyPr/>
          <a:lstStyle>
            <a:lvl1pPr marL="250825" indent="-250825" algn="l" rtl="0" fontAlgn="base">
              <a:spcBef>
                <a:spcPct val="20000"/>
              </a:spcBef>
              <a:spcAft>
                <a:spcPct val="0"/>
              </a:spcAft>
              <a:buClr>
                <a:schemeClr val="bg1"/>
              </a:buClr>
              <a:buSzPct val="110000"/>
              <a:buChar char="•"/>
              <a:defRPr sz="2000">
                <a:solidFill>
                  <a:schemeClr val="tx1"/>
                </a:solidFill>
                <a:latin typeface="+mn-lt"/>
                <a:ea typeface="+mn-ea"/>
                <a:cs typeface="+mn-cs"/>
              </a:defRPr>
            </a:lvl1pPr>
            <a:lvl2pPr marL="561975" indent="-309563" algn="l" rtl="0" fontAlgn="base">
              <a:spcBef>
                <a:spcPct val="20000"/>
              </a:spcBef>
              <a:spcAft>
                <a:spcPct val="0"/>
              </a:spcAft>
              <a:buClr>
                <a:schemeClr val="bg1"/>
              </a:buClr>
              <a:buChar char="–"/>
              <a:defRPr sz="2000">
                <a:solidFill>
                  <a:schemeClr val="tx1"/>
                </a:solidFill>
                <a:latin typeface="+mn-lt"/>
                <a:cs typeface="+mn-cs"/>
              </a:defRPr>
            </a:lvl2pPr>
            <a:lvl3pPr marL="812800" indent="-249238" algn="l" rtl="0" fontAlgn="base">
              <a:spcBef>
                <a:spcPct val="20000"/>
              </a:spcBef>
              <a:spcAft>
                <a:spcPct val="0"/>
              </a:spcAft>
              <a:buClr>
                <a:schemeClr val="bg1"/>
              </a:buClr>
              <a:buChar char="•"/>
              <a:defRPr sz="2000">
                <a:solidFill>
                  <a:schemeClr val="tx1"/>
                </a:solidFill>
                <a:latin typeface="+mn-lt"/>
                <a:cs typeface="+mn-cs"/>
              </a:defRPr>
            </a:lvl3pPr>
            <a:lvl4pPr marL="1101725" indent="-287338" algn="l" rtl="0" fontAlgn="base">
              <a:spcBef>
                <a:spcPct val="20000"/>
              </a:spcBef>
              <a:spcAft>
                <a:spcPct val="0"/>
              </a:spcAft>
              <a:buClr>
                <a:schemeClr val="bg1"/>
              </a:buClr>
              <a:buChar char="–"/>
              <a:defRPr sz="2000">
                <a:solidFill>
                  <a:schemeClr val="tx1"/>
                </a:solidFill>
                <a:latin typeface="+mn-lt"/>
                <a:cs typeface="+mn-cs"/>
              </a:defRPr>
            </a:lvl4pPr>
            <a:lvl5pPr marL="1390650" indent="-287338" algn="l" rtl="0" fontAlgn="base">
              <a:spcBef>
                <a:spcPct val="20000"/>
              </a:spcBef>
              <a:spcAft>
                <a:spcPct val="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ct val="20000"/>
              </a:spcBef>
              <a:spcAft>
                <a:spcPct val="0"/>
              </a:spcAft>
              <a:buClr>
                <a:srgbClr val="002850"/>
              </a:buClr>
              <a:buSzPct val="110000"/>
              <a:buFontTx/>
              <a:buNone/>
              <a:tabLst/>
              <a:defRPr/>
            </a:pPr>
            <a:r>
              <a:rPr kumimoji="0" lang="en-GB" sz="1600" b="1" i="0" u="none" strike="noStrike" kern="1200" cap="none" spc="0" normalizeH="0" baseline="0" noProof="0" dirty="0">
                <a:ln>
                  <a:noFill/>
                </a:ln>
                <a:solidFill>
                  <a:srgbClr val="363636"/>
                </a:solidFill>
                <a:effectLst/>
                <a:uLnTx/>
                <a:uFillTx/>
                <a:latin typeface="Arial"/>
                <a:ea typeface="+mn-ea"/>
                <a:cs typeface="Arial"/>
              </a:rPr>
              <a:t>Secondary endpoints</a:t>
            </a:r>
          </a:p>
          <a:p>
            <a:pPr marL="250825" marR="0" lvl="0" indent="-250825" algn="l" defTabSz="914400" rtl="0" eaLnBrk="1" fontAlgn="base" latinLnBrk="0" hangingPunct="1">
              <a:lnSpc>
                <a:spcPct val="100000"/>
              </a:lnSpc>
              <a:spcBef>
                <a:spcPct val="20000"/>
              </a:spcBef>
              <a:spcAft>
                <a:spcPct val="0"/>
              </a:spcAft>
              <a:buClr>
                <a:srgbClr val="002850"/>
              </a:buClr>
              <a:buSzPct val="110000"/>
              <a:buFontTx/>
              <a:buChar char="•"/>
              <a:tabLst/>
              <a:defRPr/>
            </a:pPr>
            <a:r>
              <a:rPr kumimoji="0" lang="en-GB" sz="1600" b="0" i="0" u="none" strike="noStrike" kern="1200" cap="none" spc="0" normalizeH="0" baseline="0" noProof="0" dirty="0" err="1" smtClean="0">
                <a:ln>
                  <a:noFill/>
                </a:ln>
                <a:solidFill>
                  <a:srgbClr val="363636"/>
                </a:solidFill>
                <a:effectLst/>
                <a:uLnTx/>
                <a:uFillTx/>
                <a:latin typeface="Arial"/>
                <a:ea typeface="+mn-ea"/>
                <a:cs typeface="Arial"/>
              </a:rPr>
              <a:t>DoR</a:t>
            </a:r>
            <a:r>
              <a:rPr kumimoji="0" lang="en-GB" sz="1600" b="0" i="0" u="none" strike="noStrike" kern="1200" cap="none" spc="0" normalizeH="0" baseline="0" noProof="0" dirty="0" smtClean="0">
                <a:ln>
                  <a:noFill/>
                </a:ln>
                <a:solidFill>
                  <a:srgbClr val="363636"/>
                </a:solidFill>
                <a:effectLst/>
                <a:uLnTx/>
                <a:uFillTx/>
                <a:latin typeface="Arial"/>
                <a:ea typeface="+mn-ea"/>
                <a:cs typeface="Arial"/>
              </a:rPr>
              <a:t>, DCR, TTR, PFS, OS, safety</a:t>
            </a:r>
            <a:endParaRPr kumimoji="0" lang="en-GB" sz="1600" b="0" i="0" u="none" strike="noStrike" kern="1200" cap="none" spc="0" normalizeH="0" baseline="0" noProof="0" dirty="0">
              <a:ln>
                <a:noFill/>
              </a:ln>
              <a:solidFill>
                <a:srgbClr val="363636"/>
              </a:solidFill>
              <a:effectLst/>
              <a:uLnTx/>
              <a:uFillTx/>
              <a:latin typeface="Arial"/>
              <a:ea typeface="+mn-ea"/>
              <a:cs typeface="Arial"/>
            </a:endParaRPr>
          </a:p>
        </p:txBody>
      </p:sp>
      <p:sp>
        <p:nvSpPr>
          <p:cNvPr id="13" name="AutoShape 12"/>
          <p:cNvSpPr>
            <a:spLocks noChangeArrowheads="1"/>
          </p:cNvSpPr>
          <p:nvPr/>
        </p:nvSpPr>
        <p:spPr bwMode="auto">
          <a:xfrm>
            <a:off x="8581271" y="3272231"/>
            <a:ext cx="2847768" cy="737618"/>
          </a:xfrm>
          <a:prstGeom prst="roundRect">
            <a:avLst>
              <a:gd name="adj" fmla="val 16667"/>
            </a:avLst>
          </a:prstGeom>
          <a:solidFill>
            <a:schemeClr val="tx1"/>
          </a:solidFill>
          <a:ln w="9525" algn="ctr">
            <a:noFill/>
            <a:round/>
            <a:headEnd/>
            <a:tailEnd/>
          </a:ln>
        </p:spPr>
        <p:txBody>
          <a:bodyPr lIns="90488" tIns="0" rIns="90488" bIns="0" anchor="ctr"/>
          <a:lstStyle/>
          <a:p>
            <a:pPr lvl="0" algn="ctr" defTabSz="892175" eaLnBrk="0" fontAlgn="base">
              <a:spcBef>
                <a:spcPct val="0"/>
              </a:spcBef>
              <a:spcAft>
                <a:spcPct val="0"/>
              </a:spcAf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PD</a:t>
            </a:r>
            <a:r>
              <a:rPr kumimoji="0" lang="en-GB" altLang="zh-CN" sz="16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 </a:t>
            </a:r>
            <a:br>
              <a:rPr kumimoji="0" lang="en-GB" altLang="zh-CN" sz="16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br>
            <a:r>
              <a:rPr kumimoji="0" lang="en-GB" altLang="zh-CN" sz="16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a:t>
            </a:r>
            <a:r>
              <a:rPr lang="en-GB" altLang="zh-CN" sz="1600" kern="1200" dirty="0" smtClean="0">
                <a:latin typeface="Arial" charset="0"/>
                <a:ea typeface="SimSun" pitchFamily="2" charset="-122"/>
                <a:cs typeface="Arial" charset="0"/>
              </a:rPr>
              <a:t>n=106 NSCLC, </a:t>
            </a:r>
            <a:r>
              <a:rPr lang="en-GB" altLang="zh-CN" sz="1600" kern="1200" dirty="0">
                <a:latin typeface="Arial" charset="0"/>
                <a:ea typeface="SimSun" pitchFamily="2" charset="-122"/>
                <a:cs typeface="Arial" charset="0"/>
              </a:rPr>
              <a:t>n=61 CRC)</a:t>
            </a:r>
          </a:p>
        </p:txBody>
      </p:sp>
      <p:cxnSp>
        <p:nvCxnSpPr>
          <p:cNvPr id="14" name="AutoShape 19"/>
          <p:cNvCxnSpPr>
            <a:cxnSpLocks noChangeShapeType="1"/>
            <a:endCxn id="13" idx="1"/>
          </p:cNvCxnSpPr>
          <p:nvPr/>
        </p:nvCxnSpPr>
        <p:spPr bwMode="auto">
          <a:xfrm>
            <a:off x="8245366" y="3641040"/>
            <a:ext cx="335905" cy="0"/>
          </a:xfrm>
          <a:prstGeom prst="straightConnector1">
            <a:avLst/>
          </a:prstGeom>
          <a:noFill/>
          <a:ln w="38100">
            <a:solidFill>
              <a:srgbClr val="000000"/>
            </a:solidFill>
            <a:round/>
            <a:headEnd/>
            <a:tailEnd type="triangle" w="med" len="med"/>
          </a:ln>
        </p:spPr>
      </p:cxnSp>
      <p:sp>
        <p:nvSpPr>
          <p:cNvPr id="15" name="Rectangle 14"/>
          <p:cNvSpPr/>
          <p:nvPr/>
        </p:nvSpPr>
        <p:spPr>
          <a:xfrm>
            <a:off x="8581272" y="4113514"/>
            <a:ext cx="2847768" cy="830997"/>
          </a:xfrm>
          <a:prstGeom prst="rect">
            <a:avLst/>
          </a:prstGeom>
        </p:spPr>
        <p:txBody>
          <a:bodyPr wrap="square">
            <a:spAutoFit/>
          </a:bodyPr>
          <a:lstStyle/>
          <a:p>
            <a:pPr lvl="0" algn="ctr" defTabSz="892175" eaLnBrk="0" fontAlgn="base">
              <a:spcBef>
                <a:spcPct val="0"/>
              </a:spcBef>
              <a:spcAft>
                <a:spcPct val="0"/>
              </a:spcAft>
              <a:defRPr/>
            </a:pPr>
            <a:r>
              <a:rPr lang="en-GB" altLang="zh-CN" sz="1600" dirty="0">
                <a:solidFill>
                  <a:srgbClr val="000000"/>
                </a:solidFill>
                <a:latin typeface="Arial" charset="0"/>
                <a:ea typeface="SimSun" pitchFamily="2" charset="-122"/>
                <a:cs typeface="Arial" charset="0"/>
              </a:rPr>
              <a:t>Paired plasma </a:t>
            </a:r>
            <a:r>
              <a:rPr lang="en-GB" altLang="zh-CN" sz="1600" dirty="0" smtClean="0">
                <a:solidFill>
                  <a:srgbClr val="000000"/>
                </a:solidFill>
                <a:latin typeface="Arial" charset="0"/>
                <a:ea typeface="SimSun" pitchFamily="2" charset="-122"/>
                <a:cs typeface="Arial" charset="0"/>
              </a:rPr>
              <a:t>samples for biomarker analysis* </a:t>
            </a:r>
            <a:r>
              <a:rPr lang="en-GB" altLang="zh-CN" sz="1600" dirty="0">
                <a:solidFill>
                  <a:srgbClr val="000000"/>
                </a:solidFill>
                <a:latin typeface="Arial" charset="0"/>
                <a:ea typeface="SimSun" pitchFamily="2" charset="-122"/>
                <a:cs typeface="Arial" charset="0"/>
              </a:rPr>
              <a:t/>
            </a:r>
            <a:br>
              <a:rPr lang="en-GB" altLang="zh-CN" sz="1600" dirty="0">
                <a:solidFill>
                  <a:srgbClr val="000000"/>
                </a:solidFill>
                <a:latin typeface="Arial" charset="0"/>
                <a:ea typeface="SimSun" pitchFamily="2" charset="-122"/>
                <a:cs typeface="Arial" charset="0"/>
              </a:rPr>
            </a:br>
            <a:r>
              <a:rPr lang="en-GB" altLang="zh-CN" sz="1600" dirty="0">
                <a:solidFill>
                  <a:srgbClr val="000000"/>
                </a:solidFill>
                <a:latin typeface="Arial" charset="0"/>
                <a:ea typeface="SimSun" pitchFamily="2" charset="-122"/>
                <a:cs typeface="Arial" charset="0"/>
              </a:rPr>
              <a:t>(n=64 NSCLC, n=45 </a:t>
            </a:r>
            <a:r>
              <a:rPr lang="en-GB" altLang="zh-CN" sz="1600" dirty="0" smtClean="0">
                <a:solidFill>
                  <a:srgbClr val="000000"/>
                </a:solidFill>
                <a:latin typeface="Arial" charset="0"/>
                <a:ea typeface="SimSun" pitchFamily="2" charset="-122"/>
                <a:cs typeface="Arial" charset="0"/>
              </a:rPr>
              <a:t>CRC</a:t>
            </a:r>
            <a:r>
              <a:rPr lang="en-GB" altLang="zh-CN" sz="1600" dirty="0">
                <a:solidFill>
                  <a:srgbClr val="000000"/>
                </a:solidFill>
                <a:latin typeface="Arial" charset="0"/>
                <a:ea typeface="SimSun" pitchFamily="2" charset="-122"/>
                <a:cs typeface="Arial" charset="0"/>
              </a:rPr>
              <a:t>)</a:t>
            </a:r>
          </a:p>
        </p:txBody>
      </p:sp>
    </p:spTree>
    <p:extLst>
      <p:ext uri="{BB962C8B-B14F-4D97-AF65-F5344CB8AC3E}">
        <p14:creationId xmlns:p14="http://schemas.microsoft.com/office/powerpoint/2010/main" val="23804837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102: Largest evaluation of acquired resistance to sotorasib in KRAS p.G12C-mutated non–small cell lung cancer (NSCLC) and colorectal cancer (CRC): Plasma biomarker analysis of CodeBreaK100 – Li BT, et al</a:t>
            </a:r>
            <a:endParaRPr lang="en-GB" dirty="0"/>
          </a:p>
        </p:txBody>
      </p:sp>
      <p:sp>
        <p:nvSpPr>
          <p:cNvPr id="8" name="Content Placeholder 7"/>
          <p:cNvSpPr>
            <a:spLocks noGrp="1"/>
          </p:cNvSpPr>
          <p:nvPr>
            <p:ph idx="1"/>
          </p:nvPr>
        </p:nvSpPr>
        <p:spPr/>
        <p:txBody>
          <a:bodyPr/>
          <a:lstStyle/>
          <a:p>
            <a:r>
              <a:rPr lang="en-GB" b="1" dirty="0" smtClean="0"/>
              <a:t>Key results</a:t>
            </a:r>
            <a:endParaRPr lang="en-GB" b="1" dirty="0"/>
          </a:p>
        </p:txBody>
      </p:sp>
      <p:sp>
        <p:nvSpPr>
          <p:cNvPr id="5" name="Text Placeholder 4"/>
          <p:cNvSpPr>
            <a:spLocks noGrp="1"/>
          </p:cNvSpPr>
          <p:nvPr>
            <p:ph type="body" sz="quarter" idx="11"/>
          </p:nvPr>
        </p:nvSpPr>
        <p:spPr/>
        <p:txBody>
          <a:bodyPr/>
          <a:lstStyle/>
          <a:p>
            <a:r>
              <a:rPr lang="en-GB" smtClean="0"/>
              <a:t>Li BT, et al. J Clin Oncol 2022;40(suppl):Abstr 102</a:t>
            </a:r>
            <a:endParaRPr lang="en-GB" dirty="0"/>
          </a:p>
        </p:txBody>
      </p:sp>
      <p:sp>
        <p:nvSpPr>
          <p:cNvPr id="36" name="Content Placeholder 26">
            <a:extLst>
              <a:ext uri="{FF2B5EF4-FFF2-40B4-BE49-F238E27FC236}">
                <a16:creationId xmlns:a16="http://schemas.microsoft.com/office/drawing/2014/main" id="{0C6F4EE0-0D56-27DA-1C26-423B2CF471A7}"/>
              </a:ext>
            </a:extLst>
          </p:cNvPr>
          <p:cNvSpPr txBox="1">
            <a:spLocks/>
          </p:cNvSpPr>
          <p:nvPr/>
        </p:nvSpPr>
        <p:spPr bwMode="auto">
          <a:xfrm>
            <a:off x="2679836" y="1834286"/>
            <a:ext cx="6832328" cy="305211"/>
          </a:xfrm>
          <a:prstGeom prst="rect">
            <a:avLst/>
          </a:prstGeom>
          <a:noFill/>
          <a:ln w="9525">
            <a:noFill/>
            <a:miter lim="800000"/>
            <a:headEnd/>
            <a:tailEnd/>
          </a:ln>
        </p:spPr>
        <p:txBody>
          <a:bodyPr lIns="0" tIns="0" rIns="0" bIns="0"/>
          <a:lstStyle/>
          <a:p>
            <a:pPr hangingPunct="0">
              <a:defRPr/>
            </a:pPr>
            <a:r>
              <a:rPr lang="en-GB" sz="1600" b="1" kern="0" dirty="0">
                <a:solidFill>
                  <a:schemeClr val="tx1"/>
                </a:solidFill>
                <a:latin typeface="Arial" panose="020B0604020202020204"/>
                <a:sym typeface="Helvetica"/>
              </a:rPr>
              <a:t>31 </a:t>
            </a:r>
            <a:r>
              <a:rPr lang="en-GB" sz="1600" b="1" kern="0" dirty="0" smtClean="0">
                <a:solidFill>
                  <a:schemeClr val="tx1"/>
                </a:solidFill>
                <a:latin typeface="Arial" panose="020B0604020202020204"/>
                <a:sym typeface="Helvetica"/>
              </a:rPr>
              <a:t>acquired alterations were detected </a:t>
            </a:r>
            <a:r>
              <a:rPr lang="en-GB" sz="1600" b="1" kern="0" dirty="0">
                <a:solidFill>
                  <a:schemeClr val="tx1"/>
                </a:solidFill>
                <a:latin typeface="Arial" panose="020B0604020202020204"/>
                <a:sym typeface="Helvetica"/>
              </a:rPr>
              <a:t>in </a:t>
            </a:r>
            <a:r>
              <a:rPr lang="en-GB" sz="1600" b="1" kern="0" dirty="0" smtClean="0">
                <a:solidFill>
                  <a:schemeClr val="tx1"/>
                </a:solidFill>
                <a:latin typeface="Arial" panose="020B0604020202020204"/>
                <a:sym typeface="Helvetica"/>
              </a:rPr>
              <a:t>19 (28%) patients </a:t>
            </a:r>
            <a:r>
              <a:rPr lang="en-GB" sz="1600" b="1" kern="0" dirty="0">
                <a:solidFill>
                  <a:schemeClr val="tx1"/>
                </a:solidFill>
                <a:latin typeface="Arial" panose="020B0604020202020204"/>
                <a:sym typeface="Helvetica"/>
              </a:rPr>
              <a:t>with NSCLC</a:t>
            </a:r>
          </a:p>
        </p:txBody>
      </p:sp>
      <p:grpSp>
        <p:nvGrpSpPr>
          <p:cNvPr id="38" name="Group 37">
            <a:extLst>
              <a:ext uri="{FF2B5EF4-FFF2-40B4-BE49-F238E27FC236}">
                <a16:creationId xmlns:a16="http://schemas.microsoft.com/office/drawing/2014/main" id="{E8058610-F162-72EB-14FF-84DA638E7E0C}"/>
              </a:ext>
            </a:extLst>
          </p:cNvPr>
          <p:cNvGrpSpPr/>
          <p:nvPr/>
        </p:nvGrpSpPr>
        <p:grpSpPr>
          <a:xfrm>
            <a:off x="6244086" y="2352849"/>
            <a:ext cx="5309100" cy="3539400"/>
            <a:chOff x="680409" y="2151560"/>
            <a:chExt cx="5309100" cy="3539400"/>
          </a:xfrm>
        </p:grpSpPr>
        <p:graphicFrame>
          <p:nvGraphicFramePr>
            <p:cNvPr id="39" name="Chart 38">
              <a:extLst>
                <a:ext uri="{FF2B5EF4-FFF2-40B4-BE49-F238E27FC236}">
                  <a16:creationId xmlns:a16="http://schemas.microsoft.com/office/drawing/2014/main" id="{3C47052F-C9D4-4F78-D438-185003F4CB35}"/>
                </a:ext>
              </a:extLst>
            </p:cNvPr>
            <p:cNvGraphicFramePr/>
            <p:nvPr>
              <p:extLst>
                <p:ext uri="{D42A27DB-BD31-4B8C-83A1-F6EECF244321}">
                  <p14:modId xmlns:p14="http://schemas.microsoft.com/office/powerpoint/2010/main" val="2598268828"/>
                </p:ext>
              </p:extLst>
            </p:nvPr>
          </p:nvGraphicFramePr>
          <p:xfrm>
            <a:off x="680409" y="2151560"/>
            <a:ext cx="5309100" cy="3539400"/>
          </p:xfrm>
          <a:graphic>
            <a:graphicData uri="http://schemas.openxmlformats.org/drawingml/2006/chart">
              <c:chart xmlns:c="http://schemas.openxmlformats.org/drawingml/2006/chart" xmlns:r="http://schemas.openxmlformats.org/officeDocument/2006/relationships" r:id="rId2"/>
            </a:graphicData>
          </a:graphic>
        </p:graphicFrame>
        <p:sp>
          <p:nvSpPr>
            <p:cNvPr id="40" name="Right Bracket 39">
              <a:extLst>
                <a:ext uri="{FF2B5EF4-FFF2-40B4-BE49-F238E27FC236}">
                  <a16:creationId xmlns:a16="http://schemas.microsoft.com/office/drawing/2014/main" id="{F48896D2-D927-F756-6CB4-1FBC5F378E7B}"/>
                </a:ext>
              </a:extLst>
            </p:cNvPr>
            <p:cNvSpPr/>
            <p:nvPr/>
          </p:nvSpPr>
          <p:spPr>
            <a:xfrm>
              <a:off x="5053875" y="2599373"/>
              <a:ext cx="222975" cy="2690812"/>
            </a:xfrm>
            <a:prstGeom prst="rightBracket">
              <a:avLst>
                <a:gd name="adj" fmla="val 0"/>
              </a:avLst>
            </a:prstGeom>
            <a:noFill/>
            <a:ln w="19050" cap="flat" cmpd="sng" algn="ctr">
              <a:solidFill>
                <a:srgbClr val="363636"/>
              </a:solidFill>
              <a:prstDash val="solid"/>
              <a:miter lim="800000"/>
            </a:ln>
            <a:effectLst/>
          </p:spPr>
          <p:txBody>
            <a:bodyPr wrap="none" lIns="576000" rtlCol="0" anchor="ctr"/>
            <a:lstStyle/>
            <a:p>
              <a:pPr marL="0" marR="0" lvl="0" indent="0" defTabSz="914400" eaLnBrk="1" fontAlgn="auto" latinLnBrk="0" hangingPunct="0">
                <a:lnSpc>
                  <a:spcPct val="100000"/>
                </a:lnSpc>
                <a:spcBef>
                  <a:spcPts val="0"/>
                </a:spcBef>
                <a:spcAft>
                  <a:spcPts val="0"/>
                </a:spcAft>
                <a:buClrTx/>
                <a:buSzTx/>
                <a:buFontTx/>
                <a:buNone/>
                <a:tabLst/>
                <a:defRPr/>
              </a:pPr>
              <a:r>
                <a:rPr kumimoji="0" lang="en-GB" sz="1100" b="1" u="none" strike="noStrike" kern="0" cap="none" spc="0" normalizeH="0" baseline="0" noProof="0" dirty="0" smtClean="0">
                  <a:ln>
                    <a:noFill/>
                  </a:ln>
                  <a:solidFill>
                    <a:schemeClr val="tx1"/>
                  </a:solidFill>
                  <a:effectLst/>
                  <a:uLnTx/>
                  <a:uFillTx/>
                  <a:latin typeface="Arial" panose="020B0604020202020204"/>
                  <a:ea typeface="+mn-ea"/>
                  <a:cs typeface="+mn-cs"/>
                  <a:sym typeface="Helvetica"/>
                </a:rPr>
                <a:t>RTK gene</a:t>
              </a:r>
              <a:br>
                <a:rPr kumimoji="0" lang="en-GB" sz="1100" b="1" u="none" strike="noStrike" kern="0" cap="none" spc="0" normalizeH="0" baseline="0" noProof="0" dirty="0" smtClean="0">
                  <a:ln>
                    <a:noFill/>
                  </a:ln>
                  <a:solidFill>
                    <a:schemeClr val="tx1"/>
                  </a:solidFill>
                  <a:effectLst/>
                  <a:uLnTx/>
                  <a:uFillTx/>
                  <a:latin typeface="Arial" panose="020B0604020202020204"/>
                  <a:ea typeface="+mn-ea"/>
                  <a:cs typeface="+mn-cs"/>
                  <a:sym typeface="Helvetica"/>
                </a:rPr>
              </a:br>
              <a:r>
                <a:rPr kumimoji="0" lang="en-GB" sz="1100" b="1" u="none" strike="noStrike" kern="0" cap="none" spc="0" normalizeH="0" baseline="0" noProof="0" dirty="0" smtClean="0">
                  <a:ln>
                    <a:noFill/>
                  </a:ln>
                  <a:solidFill>
                    <a:schemeClr val="tx1"/>
                  </a:solidFill>
                  <a:effectLst/>
                  <a:uLnTx/>
                  <a:uFillTx/>
                  <a:latin typeface="Arial" panose="020B0604020202020204"/>
                  <a:ea typeface="+mn-ea"/>
                  <a:cs typeface="+mn-cs"/>
                  <a:sym typeface="Helvetica"/>
                </a:rPr>
                <a:t>alteration</a:t>
              </a:r>
              <a:br>
                <a:rPr kumimoji="0" lang="en-GB" sz="1100" b="1" u="none" strike="noStrike" kern="0" cap="none" spc="0" normalizeH="0" baseline="0" noProof="0" dirty="0" smtClean="0">
                  <a:ln>
                    <a:noFill/>
                  </a:ln>
                  <a:solidFill>
                    <a:schemeClr val="tx1"/>
                  </a:solidFill>
                  <a:effectLst/>
                  <a:uLnTx/>
                  <a:uFillTx/>
                  <a:latin typeface="Arial" panose="020B0604020202020204"/>
                  <a:ea typeface="+mn-ea"/>
                  <a:cs typeface="+mn-cs"/>
                  <a:sym typeface="Helvetica"/>
                </a:rPr>
              </a:br>
              <a:r>
                <a:rPr kumimoji="0" lang="en-GB" sz="1100" b="0" u="none" strike="noStrike" kern="0" cap="none" spc="0" normalizeH="0" baseline="0" noProof="0" dirty="0" smtClean="0">
                  <a:ln>
                    <a:noFill/>
                  </a:ln>
                  <a:solidFill>
                    <a:schemeClr val="tx1"/>
                  </a:solidFill>
                  <a:effectLst/>
                  <a:uLnTx/>
                  <a:uFillTx/>
                  <a:latin typeface="Arial" panose="020B0604020202020204"/>
                  <a:ea typeface="+mn-ea"/>
                  <a:cs typeface="+mn-cs"/>
                  <a:sym typeface="Helvetica"/>
                </a:rPr>
                <a:t>n=18</a:t>
              </a:r>
            </a:p>
          </p:txBody>
        </p:sp>
        <p:sp>
          <p:nvSpPr>
            <p:cNvPr id="42" name="Right Bracket 41">
              <a:extLst>
                <a:ext uri="{FF2B5EF4-FFF2-40B4-BE49-F238E27FC236}">
                  <a16:creationId xmlns:a16="http://schemas.microsoft.com/office/drawing/2014/main" id="{8DB188EA-ED71-C7B8-A36E-57299D00667D}"/>
                </a:ext>
              </a:extLst>
            </p:cNvPr>
            <p:cNvSpPr/>
            <p:nvPr/>
          </p:nvSpPr>
          <p:spPr>
            <a:xfrm flipH="1">
              <a:off x="1658209" y="3863340"/>
              <a:ext cx="125485" cy="913298"/>
            </a:xfrm>
            <a:prstGeom prst="rightBracket">
              <a:avLst>
                <a:gd name="adj" fmla="val 0"/>
              </a:avLst>
            </a:prstGeom>
            <a:noFill/>
            <a:ln w="12700" cap="flat" cmpd="sng" algn="ctr">
              <a:solidFill>
                <a:srgbClr val="969696"/>
              </a:solidFill>
              <a:prstDash val="solid"/>
              <a:miter lim="800000"/>
            </a:ln>
            <a:effectLst/>
          </p:spPr>
          <p:txBody>
            <a:bodyPr wrap="none" lIns="0" rIns="2340000" rtlCol="0" anchor="ctr"/>
            <a:lstStyle/>
            <a:p>
              <a:pPr marL="0" marR="0" lvl="0" indent="0" defTabSz="914400" eaLnBrk="1" fontAlgn="auto" latinLnBrk="0" hangingPunct="0">
                <a:lnSpc>
                  <a:spcPct val="100000"/>
                </a:lnSpc>
                <a:spcBef>
                  <a:spcPts val="0"/>
                </a:spcBef>
                <a:spcAft>
                  <a:spcPts val="0"/>
                </a:spcAft>
                <a:buClrTx/>
                <a:buSzTx/>
                <a:buFontTx/>
                <a:buNone/>
                <a:tabLst/>
                <a:defRPr/>
              </a:pPr>
              <a:r>
                <a:rPr kumimoji="0" lang="en-GB" sz="1100" b="1" u="none" strike="noStrike" kern="0" cap="none" spc="0" normalizeH="0" baseline="0" noProof="0" dirty="0" smtClean="0">
                  <a:ln>
                    <a:noFill/>
                  </a:ln>
                  <a:solidFill>
                    <a:schemeClr val="tx1"/>
                  </a:solidFill>
                  <a:effectLst/>
                  <a:uLnTx/>
                  <a:uFillTx/>
                  <a:latin typeface="Arial" panose="020B0604020202020204"/>
                  <a:ea typeface="+mn-ea"/>
                  <a:cs typeface="+mn-cs"/>
                  <a:sym typeface="Helvetica"/>
                </a:rPr>
                <a:t>PI3K/AKT/</a:t>
              </a:r>
              <a:r>
                <a:rPr kumimoji="0" lang="en-GB" sz="1100" b="1" u="none" strike="noStrike" kern="0" cap="none" spc="0" normalizeH="0" baseline="0" noProof="0" dirty="0" err="1" smtClean="0">
                  <a:ln>
                    <a:noFill/>
                  </a:ln>
                  <a:solidFill>
                    <a:schemeClr val="tx1"/>
                  </a:solidFill>
                  <a:effectLst/>
                  <a:uLnTx/>
                  <a:uFillTx/>
                  <a:latin typeface="Arial" panose="020B0604020202020204"/>
                  <a:ea typeface="+mn-ea"/>
                  <a:cs typeface="+mn-cs"/>
                  <a:sym typeface="Helvetica"/>
                </a:rPr>
                <a:t>mTOR</a:t>
              </a:r>
              <a:r>
                <a:rPr kumimoji="0" lang="en-GB" sz="1100" b="1" u="none" strike="noStrike" kern="0" cap="none" spc="0" normalizeH="0" baseline="0" noProof="0" dirty="0" smtClean="0">
                  <a:ln>
                    <a:noFill/>
                  </a:ln>
                  <a:solidFill>
                    <a:schemeClr val="tx1"/>
                  </a:solidFill>
                  <a:effectLst/>
                  <a:uLnTx/>
                  <a:uFillTx/>
                  <a:latin typeface="Arial" panose="020B0604020202020204"/>
                  <a:ea typeface="+mn-ea"/>
                  <a:cs typeface="+mn-cs"/>
                  <a:sym typeface="Helvetica"/>
                </a:rPr>
                <a:t/>
              </a:r>
              <a:br>
                <a:rPr kumimoji="0" lang="en-GB" sz="1100" b="1" u="none" strike="noStrike" kern="0" cap="none" spc="0" normalizeH="0" baseline="0" noProof="0" dirty="0" smtClean="0">
                  <a:ln>
                    <a:noFill/>
                  </a:ln>
                  <a:solidFill>
                    <a:schemeClr val="tx1"/>
                  </a:solidFill>
                  <a:effectLst/>
                  <a:uLnTx/>
                  <a:uFillTx/>
                  <a:latin typeface="Arial" panose="020B0604020202020204"/>
                  <a:ea typeface="+mn-ea"/>
                  <a:cs typeface="+mn-cs"/>
                  <a:sym typeface="Helvetica"/>
                </a:rPr>
              </a:br>
              <a:r>
                <a:rPr kumimoji="0" lang="en-GB" sz="1100" b="0" u="none" strike="noStrike" kern="0" cap="none" spc="0" normalizeH="0" baseline="0" noProof="0" dirty="0" smtClean="0">
                  <a:ln>
                    <a:noFill/>
                  </a:ln>
                  <a:solidFill>
                    <a:schemeClr val="tx1"/>
                  </a:solidFill>
                  <a:effectLst/>
                  <a:uLnTx/>
                  <a:uFillTx/>
                  <a:latin typeface="Arial" panose="020B0604020202020204"/>
                  <a:ea typeface="+mn-ea"/>
                  <a:cs typeface="+mn-cs"/>
                  <a:sym typeface="Helvetica"/>
                </a:rPr>
                <a:t>n=4</a:t>
              </a:r>
            </a:p>
          </p:txBody>
        </p:sp>
        <p:sp>
          <p:nvSpPr>
            <p:cNvPr id="44" name="Content Placeholder 26">
              <a:extLst>
                <a:ext uri="{FF2B5EF4-FFF2-40B4-BE49-F238E27FC236}">
                  <a16:creationId xmlns:a16="http://schemas.microsoft.com/office/drawing/2014/main" id="{1A2009FB-37F8-0683-3C4F-15F644207F44}"/>
                </a:ext>
              </a:extLst>
            </p:cNvPr>
            <p:cNvSpPr txBox="1">
              <a:spLocks/>
            </p:cNvSpPr>
            <p:nvPr/>
          </p:nvSpPr>
          <p:spPr bwMode="auto">
            <a:xfrm>
              <a:off x="897066" y="3026213"/>
              <a:ext cx="812673" cy="558998"/>
            </a:xfrm>
            <a:prstGeom prst="rect">
              <a:avLst/>
            </a:prstGeom>
            <a:noFill/>
            <a:ln w="9525">
              <a:noFill/>
              <a:miter lim="800000"/>
              <a:headEnd/>
              <a:tailEnd/>
            </a:ln>
          </p:spPr>
          <p:txBody>
            <a:bodyPr lIns="0" tIns="0" rIns="0" bIns="0"/>
            <a:lstStyle/>
            <a:p>
              <a:pPr marL="0" marR="0" lvl="0" indent="0" defTabSz="914400" eaLnBrk="1" fontAlgn="auto" latinLnBrk="0" hangingPunct="0">
                <a:lnSpc>
                  <a:spcPct val="100000"/>
                </a:lnSpc>
                <a:spcBef>
                  <a:spcPts val="0"/>
                </a:spcBef>
                <a:spcAft>
                  <a:spcPts val="0"/>
                </a:spcAft>
                <a:buClrTx/>
                <a:buSzTx/>
                <a:buFontTx/>
                <a:buNone/>
                <a:tabLst/>
                <a:defRPr/>
              </a:pPr>
              <a:r>
                <a:rPr kumimoji="0" lang="en-GB" sz="1100" b="1" u="none" strike="noStrike" kern="0" cap="none" spc="0" normalizeH="0" baseline="0" noProof="0" dirty="0">
                  <a:ln>
                    <a:noFill/>
                  </a:ln>
                  <a:solidFill>
                    <a:schemeClr val="tx1"/>
                  </a:solidFill>
                  <a:effectLst/>
                  <a:uLnTx/>
                  <a:uFillTx/>
                  <a:latin typeface="Arial"/>
                  <a:sym typeface="Helvetica"/>
                </a:rPr>
                <a:t>ERK/MAPK</a:t>
              </a:r>
              <a:br>
                <a:rPr kumimoji="0" lang="en-GB" sz="1100" b="1" u="none" strike="noStrike" kern="0" cap="none" spc="0" normalizeH="0" baseline="0" noProof="0" dirty="0">
                  <a:ln>
                    <a:noFill/>
                  </a:ln>
                  <a:solidFill>
                    <a:schemeClr val="tx1"/>
                  </a:solidFill>
                  <a:effectLst/>
                  <a:uLnTx/>
                  <a:uFillTx/>
                  <a:latin typeface="Arial"/>
                  <a:sym typeface="Helvetica"/>
                </a:rPr>
              </a:br>
              <a:r>
                <a:rPr kumimoji="0" lang="en-GB" sz="1100" b="0" u="none" strike="noStrike" kern="0" cap="none" spc="0" normalizeH="0" baseline="0" noProof="0" dirty="0">
                  <a:ln>
                    <a:noFill/>
                  </a:ln>
                  <a:solidFill>
                    <a:schemeClr val="tx1"/>
                  </a:solidFill>
                  <a:effectLst/>
                  <a:uLnTx/>
                  <a:uFillTx/>
                  <a:latin typeface="Arial"/>
                  <a:sym typeface="Helvetica"/>
                </a:rPr>
                <a:t>pathway</a:t>
              </a:r>
              <a:br>
                <a:rPr kumimoji="0" lang="en-GB" sz="1100" b="0" u="none" strike="noStrike" kern="0" cap="none" spc="0" normalizeH="0" baseline="0" noProof="0" dirty="0">
                  <a:ln>
                    <a:noFill/>
                  </a:ln>
                  <a:solidFill>
                    <a:schemeClr val="tx1"/>
                  </a:solidFill>
                  <a:effectLst/>
                  <a:uLnTx/>
                  <a:uFillTx/>
                  <a:latin typeface="Arial"/>
                  <a:sym typeface="Helvetica"/>
                </a:rPr>
              </a:br>
              <a:r>
                <a:rPr kumimoji="0" lang="en-GB" sz="1100" b="0" u="none" strike="noStrike" kern="0" cap="none" spc="0" normalizeH="0" baseline="0" noProof="0" dirty="0">
                  <a:ln>
                    <a:noFill/>
                  </a:ln>
                  <a:solidFill>
                    <a:schemeClr val="tx1"/>
                  </a:solidFill>
                  <a:effectLst/>
                  <a:uLnTx/>
                  <a:uFillTx/>
                  <a:latin typeface="Arial"/>
                  <a:sym typeface="Helvetica"/>
                </a:rPr>
                <a:t>alteration:</a:t>
              </a:r>
              <a:br>
                <a:rPr kumimoji="0" lang="en-GB" sz="1100" b="0" u="none" strike="noStrike" kern="0" cap="none" spc="0" normalizeH="0" baseline="0" noProof="0" dirty="0">
                  <a:ln>
                    <a:noFill/>
                  </a:ln>
                  <a:solidFill>
                    <a:schemeClr val="tx1"/>
                  </a:solidFill>
                  <a:effectLst/>
                  <a:uLnTx/>
                  <a:uFillTx/>
                  <a:latin typeface="Arial"/>
                  <a:sym typeface="Helvetica"/>
                </a:rPr>
              </a:br>
              <a:r>
                <a:rPr kumimoji="0" lang="en-GB" sz="1100" b="0" u="none" strike="noStrike" kern="0" cap="none" spc="0" normalizeH="0" baseline="0" noProof="0" dirty="0" smtClean="0">
                  <a:ln>
                    <a:noFill/>
                  </a:ln>
                  <a:solidFill>
                    <a:schemeClr val="tx1"/>
                  </a:solidFill>
                  <a:effectLst/>
                  <a:uLnTx/>
                  <a:uFillTx/>
                  <a:latin typeface="Arial"/>
                  <a:sym typeface="Helvetica"/>
                </a:rPr>
                <a:t>n=1</a:t>
              </a:r>
              <a:endParaRPr kumimoji="0" lang="en-GB" sz="1100" b="0" u="none" strike="noStrike" kern="0" cap="none" spc="0" normalizeH="0" baseline="0" noProof="0" dirty="0">
                <a:ln>
                  <a:noFill/>
                </a:ln>
                <a:solidFill>
                  <a:schemeClr val="tx1"/>
                </a:solidFill>
                <a:effectLst/>
                <a:uLnTx/>
                <a:uFillTx/>
                <a:latin typeface="Arial"/>
                <a:sym typeface="Helvetica"/>
              </a:endParaRPr>
            </a:p>
          </p:txBody>
        </p:sp>
        <p:sp>
          <p:nvSpPr>
            <p:cNvPr id="45" name="Content Placeholder 26">
              <a:extLst>
                <a:ext uri="{FF2B5EF4-FFF2-40B4-BE49-F238E27FC236}">
                  <a16:creationId xmlns:a16="http://schemas.microsoft.com/office/drawing/2014/main" id="{BEBB0F3E-3E09-183E-44EF-E0BA139D3FCC}"/>
                </a:ext>
              </a:extLst>
            </p:cNvPr>
            <p:cNvSpPr txBox="1">
              <a:spLocks/>
            </p:cNvSpPr>
            <p:nvPr/>
          </p:nvSpPr>
          <p:spPr bwMode="auto">
            <a:xfrm>
              <a:off x="1513924" y="4972283"/>
              <a:ext cx="901895" cy="358590"/>
            </a:xfrm>
            <a:prstGeom prst="rect">
              <a:avLst/>
            </a:prstGeom>
            <a:noFill/>
            <a:ln w="9525">
              <a:noFill/>
              <a:miter lim="800000"/>
              <a:headEnd/>
              <a:tailEnd/>
            </a:ln>
          </p:spPr>
          <p:txBody>
            <a:bodyPr lIns="0" tIns="0" rIns="0" bIns="0"/>
            <a:lstStyle/>
            <a:p>
              <a:pPr marL="0" marR="0" lvl="0" indent="0" defTabSz="914400" eaLnBrk="1" fontAlgn="auto" latinLnBrk="0" hangingPunct="0">
                <a:lnSpc>
                  <a:spcPct val="100000"/>
                </a:lnSpc>
                <a:spcBef>
                  <a:spcPts val="0"/>
                </a:spcBef>
                <a:spcAft>
                  <a:spcPts val="0"/>
                </a:spcAft>
                <a:buClrTx/>
                <a:buSzTx/>
                <a:buFontTx/>
                <a:buNone/>
                <a:tabLst/>
                <a:defRPr/>
              </a:pPr>
              <a:r>
                <a:rPr kumimoji="0" lang="en-GB" sz="1100" b="1" u="none" strike="noStrike" kern="0" cap="none" spc="0" normalizeH="0" baseline="0" noProof="0" dirty="0">
                  <a:ln>
                    <a:noFill/>
                  </a:ln>
                  <a:solidFill>
                    <a:schemeClr val="tx1"/>
                  </a:solidFill>
                  <a:effectLst/>
                  <a:uLnTx/>
                  <a:uFillTx/>
                  <a:latin typeface="Arial" panose="020B0604020202020204"/>
                  <a:sym typeface="Helvetica"/>
                </a:rPr>
                <a:t>2</a:t>
              </a:r>
              <a:r>
                <a:rPr kumimoji="0" lang="en-GB" sz="1100" b="1" u="none" strike="noStrike" kern="0" cap="none" spc="0" normalizeH="0" baseline="0" noProof="0" dirty="0">
                  <a:ln>
                    <a:noFill/>
                  </a:ln>
                  <a:solidFill>
                    <a:schemeClr val="tx1"/>
                  </a:solidFill>
                  <a:effectLst/>
                  <a:uLnTx/>
                  <a:uFillTx/>
                  <a:latin typeface="Arial" panose="020B0604020202020204"/>
                  <a:ea typeface="Cambria Math" panose="02040503050406030204" pitchFamily="18" charset="0"/>
                  <a:sym typeface="Helvetica"/>
                </a:rPr>
                <a:t>° RAS</a:t>
              </a:r>
              <a:br>
                <a:rPr kumimoji="0" lang="en-GB" sz="1100" b="1" u="none" strike="noStrike" kern="0" cap="none" spc="0" normalizeH="0" baseline="0" noProof="0" dirty="0">
                  <a:ln>
                    <a:noFill/>
                  </a:ln>
                  <a:solidFill>
                    <a:schemeClr val="tx1"/>
                  </a:solidFill>
                  <a:effectLst/>
                  <a:uLnTx/>
                  <a:uFillTx/>
                  <a:latin typeface="Arial" panose="020B0604020202020204"/>
                  <a:ea typeface="Cambria Math" panose="02040503050406030204" pitchFamily="18" charset="0"/>
                  <a:sym typeface="Helvetica"/>
                </a:rPr>
              </a:br>
              <a:r>
                <a:rPr kumimoji="0" lang="en-GB" sz="1100" b="0" u="none" strike="noStrike" kern="0" cap="none" spc="0" normalizeH="0" baseline="0" noProof="0" dirty="0">
                  <a:ln>
                    <a:noFill/>
                  </a:ln>
                  <a:solidFill>
                    <a:schemeClr val="tx1"/>
                  </a:solidFill>
                  <a:effectLst/>
                  <a:uLnTx/>
                  <a:uFillTx/>
                  <a:latin typeface="Arial" panose="020B0604020202020204"/>
                  <a:ea typeface="Cambria Math" panose="02040503050406030204" pitchFamily="18" charset="0"/>
                  <a:sym typeface="Helvetica"/>
                </a:rPr>
                <a:t>alteration:</a:t>
              </a:r>
              <a:br>
                <a:rPr kumimoji="0" lang="en-GB" sz="1100" b="0" u="none" strike="noStrike" kern="0" cap="none" spc="0" normalizeH="0" baseline="0" noProof="0" dirty="0">
                  <a:ln>
                    <a:noFill/>
                  </a:ln>
                  <a:solidFill>
                    <a:schemeClr val="tx1"/>
                  </a:solidFill>
                  <a:effectLst/>
                  <a:uLnTx/>
                  <a:uFillTx/>
                  <a:latin typeface="Arial" panose="020B0604020202020204"/>
                  <a:ea typeface="Cambria Math" panose="02040503050406030204" pitchFamily="18" charset="0"/>
                  <a:sym typeface="Helvetica"/>
                </a:rPr>
              </a:br>
              <a:r>
                <a:rPr kumimoji="0" lang="en-GB" sz="1100" b="0" u="none" strike="noStrike" kern="0" cap="none" spc="0" normalizeH="0" baseline="0" noProof="0" dirty="0" smtClean="0">
                  <a:ln>
                    <a:noFill/>
                  </a:ln>
                  <a:solidFill>
                    <a:schemeClr val="tx1"/>
                  </a:solidFill>
                  <a:effectLst/>
                  <a:uLnTx/>
                  <a:uFillTx/>
                  <a:latin typeface="Arial" panose="020B0604020202020204"/>
                  <a:ea typeface="Cambria Math" panose="02040503050406030204" pitchFamily="18" charset="0"/>
                  <a:sym typeface="Helvetica"/>
                </a:rPr>
                <a:t>n=2</a:t>
              </a:r>
              <a:endParaRPr kumimoji="0" lang="en-GB" sz="1100" b="0" u="none" strike="noStrike" kern="0" cap="none" spc="0" normalizeH="0" baseline="0" noProof="0" dirty="0">
                <a:ln>
                  <a:noFill/>
                </a:ln>
                <a:solidFill>
                  <a:schemeClr val="tx1"/>
                </a:solidFill>
                <a:effectLst/>
                <a:uLnTx/>
                <a:uFillTx/>
                <a:latin typeface="Arial" panose="020B0604020202020204"/>
                <a:sym typeface="Helvetica"/>
              </a:endParaRPr>
            </a:p>
          </p:txBody>
        </p:sp>
        <p:sp>
          <p:nvSpPr>
            <p:cNvPr id="47" name="TextBox 46">
              <a:extLst>
                <a:ext uri="{FF2B5EF4-FFF2-40B4-BE49-F238E27FC236}">
                  <a16:creationId xmlns:a16="http://schemas.microsoft.com/office/drawing/2014/main" id="{63F3050A-E4E9-462B-C919-42D106F5300A}"/>
                </a:ext>
              </a:extLst>
            </p:cNvPr>
            <p:cNvSpPr txBox="1"/>
            <p:nvPr/>
          </p:nvSpPr>
          <p:spPr>
            <a:xfrm>
              <a:off x="3525337" y="4756462"/>
              <a:ext cx="570412" cy="229416"/>
            </a:xfrm>
            <a:prstGeom prst="rect">
              <a:avLst/>
            </a:prstGeom>
            <a:noFill/>
          </p:spPr>
          <p:txBody>
            <a:bodyPr wrap="square" lIns="0" tIns="0" rIns="0" bIns="0" anchor="ctr">
              <a:noAutofit/>
            </a:bodyPr>
            <a:lstStyle/>
            <a:p>
              <a:pPr marL="0" marR="0" lvl="0" indent="0" algn="ctr" defTabSz="914400" eaLnBrk="1" fontAlgn="auto" latinLnBrk="0" hangingPunct="0">
                <a:lnSpc>
                  <a:spcPct val="100000"/>
                </a:lnSpc>
                <a:spcBef>
                  <a:spcPts val="0"/>
                </a:spcBef>
                <a:spcAft>
                  <a:spcPts val="0"/>
                </a:spcAft>
                <a:buClrTx/>
                <a:buSzTx/>
                <a:buFontTx/>
                <a:buNone/>
                <a:tabLst/>
                <a:defRPr/>
              </a:pPr>
              <a:r>
                <a:rPr kumimoji="0" lang="en-GB" sz="1000" b="0" u="none" strike="noStrike" kern="0" cap="none" spc="0" normalizeH="0" baseline="0" noProof="0" dirty="0" smtClean="0">
                  <a:ln>
                    <a:noFill/>
                  </a:ln>
                  <a:solidFill>
                    <a:schemeClr val="tx1"/>
                  </a:solidFill>
                  <a:effectLst/>
                  <a:uLnTx/>
                  <a:uFillTx/>
                  <a:latin typeface="Arial" panose="020B0604020202020204"/>
                  <a:sym typeface="Helvetica"/>
                </a:rPr>
                <a:t>FGFR2:</a:t>
              </a:r>
              <a:br>
                <a:rPr kumimoji="0" lang="en-GB" sz="1000" b="0" u="none" strike="noStrike" kern="0" cap="none" spc="0" normalizeH="0" baseline="0" noProof="0" dirty="0" smtClean="0">
                  <a:ln>
                    <a:noFill/>
                  </a:ln>
                  <a:solidFill>
                    <a:schemeClr val="tx1"/>
                  </a:solidFill>
                  <a:effectLst/>
                  <a:uLnTx/>
                  <a:uFillTx/>
                  <a:latin typeface="Arial" panose="020B0604020202020204"/>
                  <a:sym typeface="Helvetica"/>
                </a:rPr>
              </a:br>
              <a:r>
                <a:rPr kumimoji="0" lang="en-GB" sz="1000" b="0" u="none" strike="noStrike" kern="0" cap="none" spc="0" normalizeH="0" baseline="0" noProof="0" dirty="0" smtClean="0">
                  <a:ln>
                    <a:noFill/>
                  </a:ln>
                  <a:solidFill>
                    <a:schemeClr val="tx1"/>
                  </a:solidFill>
                  <a:effectLst/>
                  <a:uLnTx/>
                  <a:uFillTx/>
                  <a:latin typeface="Arial" panose="020B0604020202020204"/>
                  <a:sym typeface="Helvetica"/>
                </a:rPr>
                <a:t>n=3</a:t>
              </a:r>
            </a:p>
          </p:txBody>
        </p:sp>
        <p:sp>
          <p:nvSpPr>
            <p:cNvPr id="48" name="TextBox 47">
              <a:extLst>
                <a:ext uri="{FF2B5EF4-FFF2-40B4-BE49-F238E27FC236}">
                  <a16:creationId xmlns:a16="http://schemas.microsoft.com/office/drawing/2014/main" id="{F9049DBD-DCBC-C14A-76FB-FB1AF7EBAA1D}"/>
                </a:ext>
              </a:extLst>
            </p:cNvPr>
            <p:cNvSpPr txBox="1"/>
            <p:nvPr/>
          </p:nvSpPr>
          <p:spPr>
            <a:xfrm>
              <a:off x="3374326" y="5435492"/>
              <a:ext cx="570412" cy="229416"/>
            </a:xfrm>
            <a:prstGeom prst="rect">
              <a:avLst/>
            </a:prstGeom>
            <a:noFill/>
          </p:spPr>
          <p:txBody>
            <a:bodyPr wrap="square" lIns="0" tIns="0" rIns="0" bIns="0" anchor="ctr">
              <a:noAutofit/>
            </a:bodyPr>
            <a:lstStyle/>
            <a:p>
              <a:pPr marL="0" marR="0" lvl="0" indent="0" algn="ctr" defTabSz="914400" eaLnBrk="1" fontAlgn="auto" latinLnBrk="0" hangingPunct="0">
                <a:lnSpc>
                  <a:spcPct val="100000"/>
                </a:lnSpc>
                <a:spcBef>
                  <a:spcPts val="0"/>
                </a:spcBef>
                <a:spcAft>
                  <a:spcPts val="0"/>
                </a:spcAft>
                <a:buClrTx/>
                <a:buSzTx/>
                <a:buFontTx/>
                <a:buNone/>
                <a:tabLst/>
                <a:defRPr/>
              </a:pPr>
              <a:r>
                <a:rPr kumimoji="0" lang="en-GB" sz="1100" b="1" u="none" strike="noStrike" kern="0" cap="none" spc="0" normalizeH="0" baseline="0" noProof="0" dirty="0" smtClean="0">
                  <a:ln>
                    <a:noFill/>
                  </a:ln>
                  <a:solidFill>
                    <a:schemeClr val="tx1"/>
                  </a:solidFill>
                  <a:effectLst/>
                  <a:uLnTx/>
                  <a:uFillTx/>
                  <a:latin typeface="Arial" panose="020B0604020202020204"/>
                  <a:sym typeface="Helvetica"/>
                </a:rPr>
                <a:t>FGFR1:</a:t>
              </a:r>
              <a:br>
                <a:rPr kumimoji="0" lang="en-GB" sz="1100" b="1" u="none" strike="noStrike" kern="0" cap="none" spc="0" normalizeH="0" baseline="0" noProof="0" dirty="0" smtClean="0">
                  <a:ln>
                    <a:noFill/>
                  </a:ln>
                  <a:solidFill>
                    <a:schemeClr val="tx1"/>
                  </a:solidFill>
                  <a:effectLst/>
                  <a:uLnTx/>
                  <a:uFillTx/>
                  <a:latin typeface="Arial" panose="020B0604020202020204"/>
                  <a:sym typeface="Helvetica"/>
                </a:rPr>
              </a:br>
              <a:r>
                <a:rPr kumimoji="0" lang="en-GB" sz="1100" b="0" u="none" strike="noStrike" kern="0" cap="none" spc="0" normalizeH="0" baseline="0" noProof="0" dirty="0" smtClean="0">
                  <a:ln>
                    <a:noFill/>
                  </a:ln>
                  <a:solidFill>
                    <a:schemeClr val="tx1"/>
                  </a:solidFill>
                  <a:effectLst/>
                  <a:uLnTx/>
                  <a:uFillTx/>
                  <a:latin typeface="Arial" panose="020B0604020202020204"/>
                  <a:sym typeface="Helvetica"/>
                </a:rPr>
                <a:t>n=1</a:t>
              </a:r>
            </a:p>
          </p:txBody>
        </p:sp>
        <p:sp>
          <p:nvSpPr>
            <p:cNvPr id="49" name="TextBox 48">
              <a:extLst>
                <a:ext uri="{FF2B5EF4-FFF2-40B4-BE49-F238E27FC236}">
                  <a16:creationId xmlns:a16="http://schemas.microsoft.com/office/drawing/2014/main" id="{42EA7201-EB33-6C28-DD4A-EBEB8A5DE0FE}"/>
                </a:ext>
              </a:extLst>
            </p:cNvPr>
            <p:cNvSpPr txBox="1"/>
            <p:nvPr/>
          </p:nvSpPr>
          <p:spPr>
            <a:xfrm>
              <a:off x="2728379" y="5435492"/>
              <a:ext cx="570412" cy="229416"/>
            </a:xfrm>
            <a:prstGeom prst="rect">
              <a:avLst/>
            </a:prstGeom>
            <a:noFill/>
          </p:spPr>
          <p:txBody>
            <a:bodyPr wrap="square" lIns="0" tIns="0" rIns="0" bIns="0" anchor="ctr">
              <a:noAutofit/>
            </a:bodyPr>
            <a:lstStyle/>
            <a:p>
              <a:pPr marL="0" marR="0" lvl="0" indent="0" algn="ctr" defTabSz="914400" eaLnBrk="1" fontAlgn="auto" latinLnBrk="0" hangingPunct="0">
                <a:lnSpc>
                  <a:spcPct val="100000"/>
                </a:lnSpc>
                <a:spcBef>
                  <a:spcPts val="0"/>
                </a:spcBef>
                <a:spcAft>
                  <a:spcPts val="0"/>
                </a:spcAft>
                <a:buClrTx/>
                <a:buSzTx/>
                <a:buFontTx/>
                <a:buNone/>
                <a:tabLst/>
                <a:defRPr/>
              </a:pPr>
              <a:r>
                <a:rPr kumimoji="0" lang="en-GB" sz="1100" b="1" u="none" strike="noStrike" kern="0" cap="none" spc="0" normalizeH="0" baseline="0" noProof="0" dirty="0" smtClean="0">
                  <a:ln>
                    <a:noFill/>
                  </a:ln>
                  <a:solidFill>
                    <a:schemeClr val="tx1"/>
                  </a:solidFill>
                  <a:effectLst/>
                  <a:uLnTx/>
                  <a:uFillTx/>
                  <a:latin typeface="Arial" panose="020B0604020202020204"/>
                  <a:sym typeface="Helvetica"/>
                </a:rPr>
                <a:t>MYC:</a:t>
              </a:r>
              <a:br>
                <a:rPr kumimoji="0" lang="en-GB" sz="1100" b="1" u="none" strike="noStrike" kern="0" cap="none" spc="0" normalizeH="0" baseline="0" noProof="0" dirty="0" smtClean="0">
                  <a:ln>
                    <a:noFill/>
                  </a:ln>
                  <a:solidFill>
                    <a:schemeClr val="tx1"/>
                  </a:solidFill>
                  <a:effectLst/>
                  <a:uLnTx/>
                  <a:uFillTx/>
                  <a:latin typeface="Arial" panose="020B0604020202020204"/>
                  <a:sym typeface="Helvetica"/>
                </a:rPr>
              </a:br>
              <a:r>
                <a:rPr kumimoji="0" lang="en-GB" sz="1100" b="0" u="none" strike="noStrike" kern="0" cap="none" spc="0" normalizeH="0" baseline="0" noProof="0" dirty="0" smtClean="0">
                  <a:ln>
                    <a:noFill/>
                  </a:ln>
                  <a:solidFill>
                    <a:schemeClr val="tx1"/>
                  </a:solidFill>
                  <a:effectLst/>
                  <a:uLnTx/>
                  <a:uFillTx/>
                  <a:latin typeface="Arial" panose="020B0604020202020204"/>
                  <a:sym typeface="Helvetica"/>
                </a:rPr>
                <a:t>n=1</a:t>
              </a:r>
            </a:p>
          </p:txBody>
        </p:sp>
        <p:sp>
          <p:nvSpPr>
            <p:cNvPr id="50" name="TextBox 49">
              <a:extLst>
                <a:ext uri="{FF2B5EF4-FFF2-40B4-BE49-F238E27FC236}">
                  <a16:creationId xmlns:a16="http://schemas.microsoft.com/office/drawing/2014/main" id="{A3CC0180-82B3-3EB4-2754-6169AFC9258F}"/>
                </a:ext>
              </a:extLst>
            </p:cNvPr>
            <p:cNvSpPr txBox="1"/>
            <p:nvPr/>
          </p:nvSpPr>
          <p:spPr>
            <a:xfrm>
              <a:off x="2614098" y="4941730"/>
              <a:ext cx="570412" cy="229416"/>
            </a:xfrm>
            <a:prstGeom prst="rect">
              <a:avLst/>
            </a:prstGeom>
            <a:noFill/>
          </p:spPr>
          <p:txBody>
            <a:bodyPr wrap="square" lIns="0" tIns="0" rIns="0" bIns="0" anchor="ctr">
              <a:noAutofit/>
            </a:bodyPr>
            <a:lstStyle/>
            <a:p>
              <a:pPr marL="0" marR="0" lvl="0" indent="0" algn="ctr" defTabSz="914400" eaLnBrk="1" fontAlgn="auto" latinLnBrk="0" hangingPunct="0">
                <a:lnSpc>
                  <a:spcPct val="100000"/>
                </a:lnSpc>
                <a:spcBef>
                  <a:spcPts val="0"/>
                </a:spcBef>
                <a:spcAft>
                  <a:spcPts val="0"/>
                </a:spcAft>
                <a:buClrTx/>
                <a:buSzTx/>
                <a:buFontTx/>
                <a:buNone/>
                <a:tabLst/>
                <a:defRPr/>
              </a:pPr>
              <a:r>
                <a:rPr kumimoji="0" lang="en-GB" sz="1000" b="0" u="none" strike="noStrike" kern="0" cap="none" spc="0" normalizeH="0" baseline="0" noProof="0" dirty="0" smtClean="0">
                  <a:ln>
                    <a:noFill/>
                  </a:ln>
                  <a:solidFill>
                    <a:schemeClr val="tx1"/>
                  </a:solidFill>
                  <a:effectLst/>
                  <a:uLnTx/>
                  <a:uFillTx/>
                  <a:latin typeface="Arial" panose="020B0604020202020204"/>
                  <a:sym typeface="Helvetica"/>
                </a:rPr>
                <a:t>ROS1:</a:t>
              </a:r>
              <a:br>
                <a:rPr kumimoji="0" lang="en-GB" sz="1000" b="0" u="none" strike="noStrike" kern="0" cap="none" spc="0" normalizeH="0" baseline="0" noProof="0" dirty="0" smtClean="0">
                  <a:ln>
                    <a:noFill/>
                  </a:ln>
                  <a:solidFill>
                    <a:schemeClr val="tx1"/>
                  </a:solidFill>
                  <a:effectLst/>
                  <a:uLnTx/>
                  <a:uFillTx/>
                  <a:latin typeface="Arial" panose="020B0604020202020204"/>
                  <a:sym typeface="Helvetica"/>
                </a:rPr>
              </a:br>
              <a:r>
                <a:rPr lang="en-GB" sz="1000" kern="0" dirty="0">
                  <a:solidFill>
                    <a:schemeClr val="tx1"/>
                  </a:solidFill>
                  <a:latin typeface="Arial" panose="020B0604020202020204"/>
                  <a:sym typeface="Helvetica"/>
                </a:rPr>
                <a:t>n</a:t>
              </a:r>
              <a:r>
                <a:rPr kumimoji="0" lang="en-GB" sz="1000" b="0" u="none" strike="noStrike" kern="0" cap="none" spc="0" normalizeH="0" baseline="0" noProof="0" dirty="0" smtClean="0">
                  <a:ln>
                    <a:noFill/>
                  </a:ln>
                  <a:solidFill>
                    <a:schemeClr val="tx1"/>
                  </a:solidFill>
                  <a:effectLst/>
                  <a:uLnTx/>
                  <a:uFillTx/>
                  <a:latin typeface="Arial" panose="020B0604020202020204"/>
                  <a:sym typeface="Helvetica"/>
                </a:rPr>
                <a:t>=2</a:t>
              </a:r>
            </a:p>
          </p:txBody>
        </p:sp>
        <p:sp>
          <p:nvSpPr>
            <p:cNvPr id="51" name="TextBox 50">
              <a:extLst>
                <a:ext uri="{FF2B5EF4-FFF2-40B4-BE49-F238E27FC236}">
                  <a16:creationId xmlns:a16="http://schemas.microsoft.com/office/drawing/2014/main" id="{2666A6E7-92E1-FB1A-F6E7-9F77955B7CB3}"/>
                </a:ext>
              </a:extLst>
            </p:cNvPr>
            <p:cNvSpPr txBox="1"/>
            <p:nvPr/>
          </p:nvSpPr>
          <p:spPr>
            <a:xfrm>
              <a:off x="2212200" y="4713719"/>
              <a:ext cx="570412" cy="229416"/>
            </a:xfrm>
            <a:prstGeom prst="rect">
              <a:avLst/>
            </a:prstGeom>
            <a:noFill/>
          </p:spPr>
          <p:txBody>
            <a:bodyPr wrap="square" lIns="0" tIns="0" rIns="0" bIns="0" anchor="ctr">
              <a:noAutofit/>
            </a:bodyPr>
            <a:lstStyle/>
            <a:p>
              <a:pPr marL="0" marR="0" lvl="0" indent="0" algn="ctr" defTabSz="914400" eaLnBrk="1" fontAlgn="auto" latinLnBrk="0" hangingPunct="0">
                <a:lnSpc>
                  <a:spcPct val="100000"/>
                </a:lnSpc>
                <a:spcBef>
                  <a:spcPts val="0"/>
                </a:spcBef>
                <a:spcAft>
                  <a:spcPts val="0"/>
                </a:spcAft>
                <a:buClrTx/>
                <a:buSzTx/>
                <a:buFontTx/>
                <a:buNone/>
                <a:tabLst/>
                <a:defRPr/>
              </a:pPr>
              <a:r>
                <a:rPr kumimoji="0" lang="en-GB" sz="1000" b="0" u="none" strike="noStrike" kern="0" cap="none" spc="0" normalizeH="0" baseline="0" noProof="0" dirty="0" smtClean="0">
                  <a:ln>
                    <a:noFill/>
                  </a:ln>
                  <a:solidFill>
                    <a:schemeClr val="tx1"/>
                  </a:solidFill>
                  <a:effectLst/>
                  <a:uLnTx/>
                  <a:uFillTx/>
                  <a:latin typeface="Arial" panose="020B0604020202020204"/>
                  <a:sym typeface="Helvetica"/>
                </a:rPr>
                <a:t>KRAS:</a:t>
              </a:r>
              <a:br>
                <a:rPr kumimoji="0" lang="en-GB" sz="1000" b="0" u="none" strike="noStrike" kern="0" cap="none" spc="0" normalizeH="0" baseline="0" noProof="0" dirty="0" smtClean="0">
                  <a:ln>
                    <a:noFill/>
                  </a:ln>
                  <a:solidFill>
                    <a:schemeClr val="tx1"/>
                  </a:solidFill>
                  <a:effectLst/>
                  <a:uLnTx/>
                  <a:uFillTx/>
                  <a:latin typeface="Arial" panose="020B0604020202020204"/>
                  <a:sym typeface="Helvetica"/>
                </a:rPr>
              </a:br>
              <a:r>
                <a:rPr kumimoji="0" lang="en-GB" sz="1000" b="0" u="none" strike="noStrike" kern="0" cap="none" spc="0" normalizeH="0" baseline="0" noProof="0" dirty="0" smtClean="0">
                  <a:ln>
                    <a:noFill/>
                  </a:ln>
                  <a:solidFill>
                    <a:schemeClr val="tx1"/>
                  </a:solidFill>
                  <a:effectLst/>
                  <a:uLnTx/>
                  <a:uFillTx/>
                  <a:latin typeface="Arial" panose="020B0604020202020204"/>
                  <a:sym typeface="Helvetica"/>
                </a:rPr>
                <a:t>n=2</a:t>
              </a:r>
            </a:p>
          </p:txBody>
        </p:sp>
        <p:sp>
          <p:nvSpPr>
            <p:cNvPr id="53" name="TextBox 52">
              <a:extLst>
                <a:ext uri="{FF2B5EF4-FFF2-40B4-BE49-F238E27FC236}">
                  <a16:creationId xmlns:a16="http://schemas.microsoft.com/office/drawing/2014/main" id="{A4E6C1C0-E0E3-796F-9DC0-883DED7CD4FE}"/>
                </a:ext>
              </a:extLst>
            </p:cNvPr>
            <p:cNvSpPr txBox="1"/>
            <p:nvPr/>
          </p:nvSpPr>
          <p:spPr>
            <a:xfrm>
              <a:off x="2011524" y="4205281"/>
              <a:ext cx="570412" cy="229416"/>
            </a:xfrm>
            <a:prstGeom prst="rect">
              <a:avLst/>
            </a:prstGeom>
            <a:noFill/>
          </p:spPr>
          <p:txBody>
            <a:bodyPr wrap="square" lIns="0" tIns="0" rIns="0" bIns="0" anchor="ctr">
              <a:noAutofit/>
            </a:bodyPr>
            <a:lstStyle/>
            <a:p>
              <a:pPr marL="0" marR="0" lvl="0" indent="0" algn="ctr" defTabSz="914400" eaLnBrk="1" fontAlgn="auto" latinLnBrk="0" hangingPunct="0">
                <a:lnSpc>
                  <a:spcPct val="100000"/>
                </a:lnSpc>
                <a:spcBef>
                  <a:spcPts val="0"/>
                </a:spcBef>
                <a:spcAft>
                  <a:spcPts val="0"/>
                </a:spcAft>
                <a:buClrTx/>
                <a:buSzTx/>
                <a:buFontTx/>
                <a:buNone/>
                <a:tabLst/>
                <a:defRPr/>
              </a:pPr>
              <a:r>
                <a:rPr kumimoji="0" lang="en-GB" sz="1000" b="0" u="none" strike="noStrike" kern="0" cap="none" spc="0" normalizeH="0" baseline="0" noProof="0" dirty="0" smtClean="0">
                  <a:ln>
                    <a:noFill/>
                  </a:ln>
                  <a:solidFill>
                    <a:schemeClr val="tx1"/>
                  </a:solidFill>
                  <a:effectLst/>
                  <a:uLnTx/>
                  <a:uFillTx/>
                  <a:latin typeface="Arial" panose="020B0604020202020204"/>
                  <a:sym typeface="Helvetica"/>
                </a:rPr>
                <a:t>PIK3CA:</a:t>
              </a:r>
              <a:br>
                <a:rPr kumimoji="0" lang="en-GB" sz="1000" b="0" u="none" strike="noStrike" kern="0" cap="none" spc="0" normalizeH="0" baseline="0" noProof="0" dirty="0" smtClean="0">
                  <a:ln>
                    <a:noFill/>
                  </a:ln>
                  <a:solidFill>
                    <a:schemeClr val="tx1"/>
                  </a:solidFill>
                  <a:effectLst/>
                  <a:uLnTx/>
                  <a:uFillTx/>
                  <a:latin typeface="Arial" panose="020B0604020202020204"/>
                  <a:sym typeface="Helvetica"/>
                </a:rPr>
              </a:br>
              <a:r>
                <a:rPr kumimoji="0" lang="en-GB" sz="1000" b="0" u="none" strike="noStrike" kern="0" cap="none" spc="0" normalizeH="0" baseline="0" noProof="0" dirty="0" smtClean="0">
                  <a:ln>
                    <a:noFill/>
                  </a:ln>
                  <a:solidFill>
                    <a:schemeClr val="tx1"/>
                  </a:solidFill>
                  <a:effectLst/>
                  <a:uLnTx/>
                  <a:uFillTx/>
                  <a:latin typeface="Arial" panose="020B0604020202020204"/>
                  <a:sym typeface="Helvetica"/>
                </a:rPr>
                <a:t>n=3</a:t>
              </a:r>
            </a:p>
          </p:txBody>
        </p:sp>
        <p:sp>
          <p:nvSpPr>
            <p:cNvPr id="55" name="TextBox 54">
              <a:extLst>
                <a:ext uri="{FF2B5EF4-FFF2-40B4-BE49-F238E27FC236}">
                  <a16:creationId xmlns:a16="http://schemas.microsoft.com/office/drawing/2014/main" id="{F5F16BE9-FD7F-4C47-4639-6D62C46A4E92}"/>
                </a:ext>
              </a:extLst>
            </p:cNvPr>
            <p:cNvSpPr txBox="1"/>
            <p:nvPr/>
          </p:nvSpPr>
          <p:spPr>
            <a:xfrm>
              <a:off x="1926062" y="3892887"/>
              <a:ext cx="630125" cy="139998"/>
            </a:xfrm>
            <a:prstGeom prst="rect">
              <a:avLst/>
            </a:prstGeom>
            <a:noFill/>
          </p:spPr>
          <p:txBody>
            <a:bodyPr wrap="square" lIns="0" tIns="0" rIns="0" bIns="0" anchor="ctr">
              <a:noAutofit/>
            </a:bodyPr>
            <a:lstStyle/>
            <a:p>
              <a:pPr marL="0" marR="0" lvl="0" indent="0" algn="ctr" defTabSz="914400" eaLnBrk="1" fontAlgn="auto" latinLnBrk="0" hangingPunct="0">
                <a:lnSpc>
                  <a:spcPct val="100000"/>
                </a:lnSpc>
                <a:spcBef>
                  <a:spcPts val="0"/>
                </a:spcBef>
                <a:spcAft>
                  <a:spcPts val="0"/>
                </a:spcAft>
                <a:buClrTx/>
                <a:buSzTx/>
                <a:buFontTx/>
                <a:buNone/>
                <a:tabLst/>
                <a:defRPr/>
              </a:pPr>
              <a:r>
                <a:rPr kumimoji="0" lang="en-GB" sz="1000" b="0" u="none" strike="noStrike" kern="0" cap="none" spc="0" normalizeH="0" baseline="0" noProof="0" dirty="0" smtClean="0">
                  <a:ln>
                    <a:noFill/>
                  </a:ln>
                  <a:solidFill>
                    <a:schemeClr val="tx1"/>
                  </a:solidFill>
                  <a:effectLst/>
                  <a:uLnTx/>
                  <a:uFillTx/>
                  <a:latin typeface="Arial" panose="020B0604020202020204"/>
                  <a:sym typeface="Helvetica"/>
                </a:rPr>
                <a:t>PTEN: n=1</a:t>
              </a:r>
            </a:p>
          </p:txBody>
        </p:sp>
        <p:sp>
          <p:nvSpPr>
            <p:cNvPr id="56" name="TextBox 55">
              <a:extLst>
                <a:ext uri="{FF2B5EF4-FFF2-40B4-BE49-F238E27FC236}">
                  <a16:creationId xmlns:a16="http://schemas.microsoft.com/office/drawing/2014/main" id="{DB9444E7-295F-8B40-0C83-3691AA38F1A3}"/>
                </a:ext>
              </a:extLst>
            </p:cNvPr>
            <p:cNvSpPr txBox="1"/>
            <p:nvPr/>
          </p:nvSpPr>
          <p:spPr>
            <a:xfrm>
              <a:off x="1921706" y="3697648"/>
              <a:ext cx="630125" cy="139998"/>
            </a:xfrm>
            <a:prstGeom prst="rect">
              <a:avLst/>
            </a:prstGeom>
            <a:noFill/>
          </p:spPr>
          <p:txBody>
            <a:bodyPr wrap="square" lIns="0" tIns="0" rIns="0" bIns="0" anchor="ctr">
              <a:noAutofit/>
            </a:bodyPr>
            <a:lstStyle/>
            <a:p>
              <a:pPr marL="0" marR="0" lvl="0" indent="0" algn="ctr" defTabSz="914400" eaLnBrk="1" fontAlgn="auto" latinLnBrk="0" hangingPunct="0">
                <a:lnSpc>
                  <a:spcPct val="100000"/>
                </a:lnSpc>
                <a:spcBef>
                  <a:spcPts val="0"/>
                </a:spcBef>
                <a:spcAft>
                  <a:spcPts val="0"/>
                </a:spcAft>
                <a:buClrTx/>
                <a:buSzTx/>
                <a:buFontTx/>
                <a:buNone/>
                <a:tabLst/>
                <a:defRPr/>
              </a:pPr>
              <a:r>
                <a:rPr kumimoji="0" lang="en-GB" sz="1000" b="0" u="none" strike="noStrike" kern="0" cap="none" spc="0" normalizeH="0" baseline="0" noProof="0" dirty="0" smtClean="0">
                  <a:ln>
                    <a:noFill/>
                  </a:ln>
                  <a:solidFill>
                    <a:schemeClr val="tx1"/>
                  </a:solidFill>
                  <a:effectLst/>
                  <a:uLnTx/>
                  <a:uFillTx/>
                  <a:latin typeface="Arial" panose="020B0604020202020204"/>
                  <a:sym typeface="Helvetica"/>
                </a:rPr>
                <a:t>BRAF: n=1</a:t>
              </a:r>
            </a:p>
          </p:txBody>
        </p:sp>
        <p:sp>
          <p:nvSpPr>
            <p:cNvPr id="57" name="TextBox 56">
              <a:extLst>
                <a:ext uri="{FF2B5EF4-FFF2-40B4-BE49-F238E27FC236}">
                  <a16:creationId xmlns:a16="http://schemas.microsoft.com/office/drawing/2014/main" id="{467D9866-73CC-29C9-E7E4-74E3292C7C75}"/>
                </a:ext>
              </a:extLst>
            </p:cNvPr>
            <p:cNvSpPr txBox="1"/>
            <p:nvPr/>
          </p:nvSpPr>
          <p:spPr>
            <a:xfrm>
              <a:off x="2112768" y="3379246"/>
              <a:ext cx="630125" cy="139998"/>
            </a:xfrm>
            <a:prstGeom prst="rect">
              <a:avLst/>
            </a:prstGeom>
            <a:noFill/>
          </p:spPr>
          <p:txBody>
            <a:bodyPr wrap="square" lIns="0" tIns="0" rIns="0" bIns="0" anchor="ctr">
              <a:noAutofit/>
            </a:bodyPr>
            <a:lstStyle/>
            <a:p>
              <a:pPr marL="0" marR="0" lvl="0" indent="0" algn="ctr" defTabSz="914400" eaLnBrk="1" fontAlgn="auto" latinLnBrk="0" hangingPunct="0">
                <a:lnSpc>
                  <a:spcPct val="100000"/>
                </a:lnSpc>
                <a:spcBef>
                  <a:spcPts val="0"/>
                </a:spcBef>
                <a:spcAft>
                  <a:spcPts val="0"/>
                </a:spcAft>
                <a:buClrTx/>
                <a:buSzTx/>
                <a:buFontTx/>
                <a:buNone/>
                <a:tabLst/>
                <a:defRPr/>
              </a:pPr>
              <a:r>
                <a:rPr kumimoji="0" lang="en-GB" sz="1000" b="0" u="none" strike="noStrike" kern="0" cap="none" spc="0" normalizeH="0" baseline="0" noProof="0" dirty="0" smtClean="0">
                  <a:ln>
                    <a:noFill/>
                  </a:ln>
                  <a:solidFill>
                    <a:schemeClr val="tx1"/>
                  </a:solidFill>
                  <a:effectLst/>
                  <a:uLnTx/>
                  <a:uFillTx/>
                  <a:latin typeface="Arial" panose="020B0604020202020204"/>
                  <a:sym typeface="Helvetica"/>
                </a:rPr>
                <a:t>TP53: n=3</a:t>
              </a:r>
            </a:p>
          </p:txBody>
        </p:sp>
        <p:sp>
          <p:nvSpPr>
            <p:cNvPr id="58" name="TextBox 57">
              <a:extLst>
                <a:ext uri="{FF2B5EF4-FFF2-40B4-BE49-F238E27FC236}">
                  <a16:creationId xmlns:a16="http://schemas.microsoft.com/office/drawing/2014/main" id="{50620A88-61C9-0609-48D4-03554C1457D6}"/>
                </a:ext>
              </a:extLst>
            </p:cNvPr>
            <p:cNvSpPr txBox="1"/>
            <p:nvPr/>
          </p:nvSpPr>
          <p:spPr>
            <a:xfrm>
              <a:off x="2614098" y="2971062"/>
              <a:ext cx="630125" cy="139998"/>
            </a:xfrm>
            <a:prstGeom prst="rect">
              <a:avLst/>
            </a:prstGeom>
            <a:noFill/>
          </p:spPr>
          <p:txBody>
            <a:bodyPr wrap="square" lIns="0" tIns="0" rIns="0" bIns="0" anchor="ctr">
              <a:noAutofit/>
            </a:bodyPr>
            <a:lstStyle/>
            <a:p>
              <a:pPr marL="0" marR="0" lvl="0" indent="0" algn="ctr" defTabSz="914400" eaLnBrk="1" fontAlgn="auto" latinLnBrk="0" hangingPunct="0">
                <a:lnSpc>
                  <a:spcPct val="100000"/>
                </a:lnSpc>
                <a:spcBef>
                  <a:spcPts val="0"/>
                </a:spcBef>
                <a:spcAft>
                  <a:spcPts val="0"/>
                </a:spcAft>
                <a:buClrTx/>
                <a:buSzTx/>
                <a:buFontTx/>
                <a:buNone/>
                <a:tabLst/>
                <a:defRPr/>
              </a:pPr>
              <a:r>
                <a:rPr kumimoji="0" lang="en-GB" sz="1000" b="0" u="none" strike="noStrike" kern="0" cap="none" spc="0" normalizeH="0" baseline="0" noProof="0" dirty="0" smtClean="0">
                  <a:ln>
                    <a:noFill/>
                  </a:ln>
                  <a:solidFill>
                    <a:schemeClr val="tx1"/>
                  </a:solidFill>
                  <a:effectLst/>
                  <a:uLnTx/>
                  <a:uFillTx/>
                  <a:latin typeface="Arial" panose="020B0604020202020204"/>
                  <a:sym typeface="Helvetica"/>
                </a:rPr>
                <a:t>KEAP1:</a:t>
              </a:r>
              <a:br>
                <a:rPr kumimoji="0" lang="en-GB" sz="1000" b="0" u="none" strike="noStrike" kern="0" cap="none" spc="0" normalizeH="0" baseline="0" noProof="0" dirty="0" smtClean="0">
                  <a:ln>
                    <a:noFill/>
                  </a:ln>
                  <a:solidFill>
                    <a:schemeClr val="tx1"/>
                  </a:solidFill>
                  <a:effectLst/>
                  <a:uLnTx/>
                  <a:uFillTx/>
                  <a:latin typeface="Arial" panose="020B0604020202020204"/>
                  <a:sym typeface="Helvetica"/>
                </a:rPr>
              </a:br>
              <a:r>
                <a:rPr kumimoji="0" lang="en-GB" sz="1000" b="0" u="none" strike="noStrike" kern="0" cap="none" spc="0" normalizeH="0" baseline="0" noProof="0" dirty="0" smtClean="0">
                  <a:ln>
                    <a:noFill/>
                  </a:ln>
                  <a:solidFill>
                    <a:schemeClr val="tx1"/>
                  </a:solidFill>
                  <a:effectLst/>
                  <a:uLnTx/>
                  <a:uFillTx/>
                  <a:latin typeface="Arial" panose="020B0604020202020204"/>
                  <a:sym typeface="Helvetica"/>
                </a:rPr>
                <a:t>n=3</a:t>
              </a:r>
            </a:p>
          </p:txBody>
        </p:sp>
        <p:cxnSp>
          <p:nvCxnSpPr>
            <p:cNvPr id="59" name="Straight Connector 58">
              <a:extLst>
                <a:ext uri="{FF2B5EF4-FFF2-40B4-BE49-F238E27FC236}">
                  <a16:creationId xmlns:a16="http://schemas.microsoft.com/office/drawing/2014/main" id="{9CCFA2EA-EEEB-47C7-E8D4-22E4A2F291A7}"/>
                </a:ext>
              </a:extLst>
            </p:cNvPr>
            <p:cNvCxnSpPr>
              <a:cxnSpLocks/>
            </p:cNvCxnSpPr>
            <p:nvPr/>
          </p:nvCxnSpPr>
          <p:spPr>
            <a:xfrm>
              <a:off x="1609725" y="3408998"/>
              <a:ext cx="271463" cy="204787"/>
            </a:xfrm>
            <a:prstGeom prst="line">
              <a:avLst/>
            </a:prstGeom>
            <a:noFill/>
            <a:ln w="12700" cap="flat" cmpd="sng" algn="ctr">
              <a:solidFill>
                <a:srgbClr val="969696"/>
              </a:solidFill>
              <a:prstDash val="solid"/>
              <a:miter lim="800000"/>
            </a:ln>
            <a:effectLst/>
          </p:spPr>
        </p:cxnSp>
        <p:cxnSp>
          <p:nvCxnSpPr>
            <p:cNvPr id="60" name="Straight Connector 59">
              <a:extLst>
                <a:ext uri="{FF2B5EF4-FFF2-40B4-BE49-F238E27FC236}">
                  <a16:creationId xmlns:a16="http://schemas.microsoft.com/office/drawing/2014/main" id="{D2B94506-2E96-7E30-5015-B45C56B3AF06}"/>
                </a:ext>
              </a:extLst>
            </p:cNvPr>
            <p:cNvCxnSpPr>
              <a:cxnSpLocks/>
            </p:cNvCxnSpPr>
            <p:nvPr/>
          </p:nvCxnSpPr>
          <p:spPr>
            <a:xfrm flipV="1">
              <a:off x="2076468" y="4966335"/>
              <a:ext cx="171432" cy="159751"/>
            </a:xfrm>
            <a:prstGeom prst="line">
              <a:avLst/>
            </a:prstGeom>
            <a:noFill/>
            <a:ln w="12700" cap="flat" cmpd="sng" algn="ctr">
              <a:solidFill>
                <a:srgbClr val="969696"/>
              </a:solidFill>
              <a:prstDash val="solid"/>
              <a:miter lim="800000"/>
            </a:ln>
            <a:effectLst/>
          </p:spPr>
        </p:cxnSp>
        <p:cxnSp>
          <p:nvCxnSpPr>
            <p:cNvPr id="61" name="Straight Connector 60">
              <a:extLst>
                <a:ext uri="{FF2B5EF4-FFF2-40B4-BE49-F238E27FC236}">
                  <a16:creationId xmlns:a16="http://schemas.microsoft.com/office/drawing/2014/main" id="{97EF43BD-CFE1-ECE1-C6A6-8C1B90CEB93E}"/>
                </a:ext>
              </a:extLst>
            </p:cNvPr>
            <p:cNvCxnSpPr>
              <a:cxnSpLocks/>
            </p:cNvCxnSpPr>
            <p:nvPr/>
          </p:nvCxnSpPr>
          <p:spPr>
            <a:xfrm flipH="1" flipV="1">
              <a:off x="3476625" y="5313998"/>
              <a:ext cx="76200" cy="80962"/>
            </a:xfrm>
            <a:prstGeom prst="line">
              <a:avLst/>
            </a:prstGeom>
            <a:noFill/>
            <a:ln w="12700" cap="flat" cmpd="sng" algn="ctr">
              <a:solidFill>
                <a:srgbClr val="969696"/>
              </a:solidFill>
              <a:prstDash val="solid"/>
              <a:miter lim="800000"/>
            </a:ln>
            <a:effectLst/>
          </p:spPr>
        </p:cxnSp>
        <p:cxnSp>
          <p:nvCxnSpPr>
            <p:cNvPr id="62" name="Straight Connector 61">
              <a:extLst>
                <a:ext uri="{FF2B5EF4-FFF2-40B4-BE49-F238E27FC236}">
                  <a16:creationId xmlns:a16="http://schemas.microsoft.com/office/drawing/2014/main" id="{FE5CE5A2-824C-6B02-F911-815B03F4F12D}"/>
                </a:ext>
              </a:extLst>
            </p:cNvPr>
            <p:cNvCxnSpPr>
              <a:cxnSpLocks/>
            </p:cNvCxnSpPr>
            <p:nvPr/>
          </p:nvCxnSpPr>
          <p:spPr>
            <a:xfrm flipV="1">
              <a:off x="3143250" y="5333048"/>
              <a:ext cx="66675" cy="76200"/>
            </a:xfrm>
            <a:prstGeom prst="line">
              <a:avLst/>
            </a:prstGeom>
            <a:noFill/>
            <a:ln w="12700" cap="flat" cmpd="sng" algn="ctr">
              <a:solidFill>
                <a:srgbClr val="969696"/>
              </a:solidFill>
              <a:prstDash val="solid"/>
              <a:miter lim="800000"/>
            </a:ln>
            <a:effectLst/>
          </p:spPr>
        </p:cxnSp>
      </p:grpSp>
      <p:graphicFrame>
        <p:nvGraphicFramePr>
          <p:cNvPr id="63" name="Chart 62">
            <a:extLst>
              <a:ext uri="{FF2B5EF4-FFF2-40B4-BE49-F238E27FC236}">
                <a16:creationId xmlns:a16="http://schemas.microsoft.com/office/drawing/2014/main" id="{6F621303-F78B-B96F-E28A-DF0442216828}"/>
              </a:ext>
            </a:extLst>
          </p:cNvPr>
          <p:cNvGraphicFramePr/>
          <p:nvPr>
            <p:extLst>
              <p:ext uri="{D42A27DB-BD31-4B8C-83A1-F6EECF244321}">
                <p14:modId xmlns:p14="http://schemas.microsoft.com/office/powerpoint/2010/main" val="2845279683"/>
              </p:ext>
            </p:extLst>
          </p:nvPr>
        </p:nvGraphicFramePr>
        <p:xfrm>
          <a:off x="268641" y="2305208"/>
          <a:ext cx="5309100" cy="3539400"/>
        </p:xfrm>
        <a:graphic>
          <a:graphicData uri="http://schemas.openxmlformats.org/drawingml/2006/chart">
            <c:chart xmlns:c="http://schemas.openxmlformats.org/drawingml/2006/chart" xmlns:r="http://schemas.openxmlformats.org/officeDocument/2006/relationships" r:id="rId3"/>
          </a:graphicData>
        </a:graphic>
      </p:graphicFrame>
      <p:sp>
        <p:nvSpPr>
          <p:cNvPr id="64" name="Right Bracket 63">
            <a:extLst>
              <a:ext uri="{FF2B5EF4-FFF2-40B4-BE49-F238E27FC236}">
                <a16:creationId xmlns:a16="http://schemas.microsoft.com/office/drawing/2014/main" id="{C5F73015-7231-88C4-9FA4-F84CA5F2ED7E}"/>
              </a:ext>
            </a:extLst>
          </p:cNvPr>
          <p:cNvSpPr/>
          <p:nvPr/>
        </p:nvSpPr>
        <p:spPr>
          <a:xfrm rot="5400000">
            <a:off x="2384362" y="3984290"/>
            <a:ext cx="682623" cy="2470150"/>
          </a:xfrm>
          <a:prstGeom prst="rightBracket">
            <a:avLst>
              <a:gd name="adj" fmla="val 0"/>
            </a:avLst>
          </a:prstGeom>
          <a:noFill/>
          <a:ln w="12700" cap="flat" cmpd="sng" algn="ctr">
            <a:solidFill>
              <a:srgbClr val="969696"/>
            </a:solidFill>
            <a:prstDash val="solid"/>
            <a:miter lim="800000"/>
          </a:ln>
          <a:effectLst/>
        </p:spPr>
        <p:txBody>
          <a:bodyPr vert="vert270" wrap="none" lIns="1116000" tIns="0" rIns="0" bIns="0" rtlCol="0" anchor="ctr"/>
          <a:lstStyle/>
          <a:p>
            <a:pPr marL="0" marR="0" lvl="0" indent="0" algn="ctr" defTabSz="91440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smtClean="0">
                <a:ln>
                  <a:noFill/>
                </a:ln>
                <a:solidFill>
                  <a:schemeClr val="tx1"/>
                </a:solidFill>
                <a:effectLst/>
                <a:uLnTx/>
                <a:uFillTx/>
                <a:latin typeface="Arial" panose="020B0604020202020204"/>
                <a:ea typeface="+mn-ea"/>
                <a:cs typeface="+mn-cs"/>
                <a:sym typeface="Helvetica"/>
              </a:rPr>
              <a:t>No acquired mutations detected: n=43 </a:t>
            </a:r>
          </a:p>
        </p:txBody>
      </p:sp>
      <p:sp>
        <p:nvSpPr>
          <p:cNvPr id="65" name="TextBox 64">
            <a:extLst>
              <a:ext uri="{FF2B5EF4-FFF2-40B4-BE49-F238E27FC236}">
                <a16:creationId xmlns:a16="http://schemas.microsoft.com/office/drawing/2014/main" id="{88F52D25-F19E-A268-7A7D-FBAD87F39637}"/>
              </a:ext>
            </a:extLst>
          </p:cNvPr>
          <p:cNvSpPr txBox="1"/>
          <p:nvPr/>
        </p:nvSpPr>
        <p:spPr>
          <a:xfrm>
            <a:off x="4182871" y="4700869"/>
            <a:ext cx="1236293" cy="256881"/>
          </a:xfrm>
          <a:prstGeom prst="rect">
            <a:avLst/>
          </a:prstGeom>
          <a:noFill/>
        </p:spPr>
        <p:txBody>
          <a:bodyPr wrap="square" lIns="0" tIns="0" rIns="0" bIns="0" anchor="ctr">
            <a:noAutofit/>
          </a:bodyPr>
          <a:lstStyle/>
          <a:p>
            <a:pPr hangingPunct="0"/>
            <a:r>
              <a:rPr lang="en-GB" sz="1200" kern="0" dirty="0">
                <a:solidFill>
                  <a:schemeClr val="tx1"/>
                </a:solidFill>
                <a:latin typeface="Arial" panose="020B0604020202020204"/>
                <a:sym typeface="Helvetica"/>
              </a:rPr>
              <a:t>Undetectable </a:t>
            </a:r>
            <a:r>
              <a:rPr lang="en-GB" sz="1200" kern="0" dirty="0" smtClean="0">
                <a:solidFill>
                  <a:schemeClr val="tx1"/>
                </a:solidFill>
                <a:latin typeface="Arial" panose="020B0604020202020204"/>
                <a:sym typeface="Helvetica"/>
              </a:rPr>
              <a:t>tumour </a:t>
            </a:r>
            <a:r>
              <a:rPr lang="en-GB" sz="1200" kern="0" dirty="0">
                <a:solidFill>
                  <a:schemeClr val="tx1"/>
                </a:solidFill>
                <a:latin typeface="Arial" panose="020B0604020202020204"/>
                <a:sym typeface="Helvetica"/>
              </a:rPr>
              <a:t>shedding: </a:t>
            </a:r>
            <a:r>
              <a:rPr lang="en-GB" sz="1200" kern="0" dirty="0" smtClean="0">
                <a:solidFill>
                  <a:schemeClr val="tx1"/>
                </a:solidFill>
                <a:latin typeface="Arial" panose="020B0604020202020204"/>
                <a:sym typeface="Helvetica"/>
              </a:rPr>
              <a:t/>
            </a:r>
            <a:br>
              <a:rPr lang="en-GB" sz="1200" kern="0" dirty="0" smtClean="0">
                <a:solidFill>
                  <a:schemeClr val="tx1"/>
                </a:solidFill>
                <a:latin typeface="Arial" panose="020B0604020202020204"/>
                <a:sym typeface="Helvetica"/>
              </a:rPr>
            </a:br>
            <a:r>
              <a:rPr lang="en-GB" sz="1200" kern="0" dirty="0" smtClean="0">
                <a:solidFill>
                  <a:schemeClr val="tx1"/>
                </a:solidFill>
                <a:latin typeface="Arial" panose="020B0604020202020204"/>
                <a:sym typeface="Helvetica"/>
              </a:rPr>
              <a:t>n=5</a:t>
            </a:r>
            <a:endParaRPr lang="en-GB" sz="1200" kern="0" dirty="0">
              <a:solidFill>
                <a:schemeClr val="tx1"/>
              </a:solidFill>
              <a:latin typeface="Arial" panose="020B0604020202020204"/>
              <a:sym typeface="Helvetica"/>
            </a:endParaRPr>
          </a:p>
        </p:txBody>
      </p:sp>
      <p:cxnSp>
        <p:nvCxnSpPr>
          <p:cNvPr id="66" name="Straight Connector 65">
            <a:extLst>
              <a:ext uri="{FF2B5EF4-FFF2-40B4-BE49-F238E27FC236}">
                <a16:creationId xmlns:a16="http://schemas.microsoft.com/office/drawing/2014/main" id="{826733E3-32FA-D00A-04FB-EB7641DBDC32}"/>
              </a:ext>
            </a:extLst>
          </p:cNvPr>
          <p:cNvCxnSpPr>
            <a:cxnSpLocks/>
          </p:cNvCxnSpPr>
          <p:nvPr/>
        </p:nvCxnSpPr>
        <p:spPr>
          <a:xfrm flipH="1" flipV="1">
            <a:off x="3922650" y="4620873"/>
            <a:ext cx="185738" cy="71438"/>
          </a:xfrm>
          <a:prstGeom prst="line">
            <a:avLst/>
          </a:prstGeom>
          <a:noFill/>
          <a:ln w="12700" cap="flat" cmpd="sng" algn="ctr">
            <a:solidFill>
              <a:srgbClr val="363636"/>
            </a:solidFill>
            <a:prstDash val="solid"/>
            <a:miter lim="800000"/>
          </a:ln>
          <a:effectLst/>
        </p:spPr>
      </p:cxnSp>
      <p:sp>
        <p:nvSpPr>
          <p:cNvPr id="67" name="Partial Circle 78">
            <a:extLst>
              <a:ext uri="{FF2B5EF4-FFF2-40B4-BE49-F238E27FC236}">
                <a16:creationId xmlns:a16="http://schemas.microsoft.com/office/drawing/2014/main" id="{53834CB9-85F2-67C2-52C7-04B7F204A38B}"/>
              </a:ext>
            </a:extLst>
          </p:cNvPr>
          <p:cNvSpPr/>
          <p:nvPr/>
        </p:nvSpPr>
        <p:spPr>
          <a:xfrm>
            <a:off x="1493325" y="2838522"/>
            <a:ext cx="2620552" cy="2620552"/>
          </a:xfrm>
          <a:prstGeom prst="pie">
            <a:avLst>
              <a:gd name="adj1" fmla="val 2253507"/>
              <a:gd name="adj2" fmla="val 16087561"/>
            </a:avLst>
          </a:prstGeom>
          <a:solidFill>
            <a:srgbClr val="969696"/>
          </a:solidFill>
          <a:ln w="25400" cap="flat" cmpd="sng" algn="ctr">
            <a:noFill/>
            <a:prstDash val="solid"/>
          </a:ln>
          <a:effectLst/>
        </p:spPr>
        <p:txBody>
          <a:bodyPr rtlCol="0" anchor="ctr"/>
          <a:lstStyle/>
          <a:p>
            <a:pPr marL="0" marR="0" lvl="0" indent="0" algn="ctr" defTabSz="914400" eaLnBrk="1" fontAlgn="auto" latinLnBrk="0" hangingPunct="0">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chemeClr val="tx1"/>
              </a:solidFill>
              <a:effectLst/>
              <a:uLnTx/>
              <a:uFillTx/>
              <a:latin typeface="Arial" panose="020B0604020202020204"/>
              <a:ea typeface="+mn-ea"/>
              <a:cs typeface="+mn-cs"/>
              <a:sym typeface="Helvetica"/>
            </a:endParaRPr>
          </a:p>
        </p:txBody>
      </p:sp>
    </p:spTree>
    <p:extLst>
      <p:ext uri="{BB962C8B-B14F-4D97-AF65-F5344CB8AC3E}">
        <p14:creationId xmlns:p14="http://schemas.microsoft.com/office/powerpoint/2010/main" val="28953086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hidden="1">
            <a:extLst>
              <a:ext uri="{FF2B5EF4-FFF2-40B4-BE49-F238E27FC236}">
                <a16:creationId xmlns:a16="http://schemas.microsoft.com/office/drawing/2014/main" id="{B5604C64-6620-244E-BF21-A6C73A39267D}"/>
              </a:ext>
            </a:extLst>
          </p:cNvPr>
          <p:cNvSpPr>
            <a:spLocks noGrp="1"/>
          </p:cNvSpPr>
          <p:nvPr>
            <p:ph type="body" sz="quarter" idx="10"/>
          </p:nvPr>
        </p:nvSpPr>
        <p:spPr/>
        <p:txBody>
          <a:bodyPr/>
          <a:lstStyle/>
          <a:p>
            <a:endParaRPr lang="en-GB" dirty="0"/>
          </a:p>
        </p:txBody>
      </p:sp>
      <p:pic>
        <p:nvPicPr>
          <p:cNvPr id="6" name="Picture 2" hidden="1"/>
          <p:cNvPicPr>
            <a:picLocks noChangeAspect="1" noChangeArrowheads="1"/>
          </p:cNvPicPr>
          <p:nvPr/>
        </p:nvPicPr>
        <p:blipFill rotWithShape="1">
          <a:blip r:embed="rId2">
            <a:extLst>
              <a:ext uri="{28A0092B-C50C-407E-A947-70E740481C1C}">
                <a14:useLocalDpi xmlns:a14="http://schemas.microsoft.com/office/drawing/2010/main" val="0"/>
              </a:ext>
            </a:extLst>
          </a:blip>
          <a:srcRect l="33051" t="17769" b="4271"/>
          <a:stretch/>
        </p:blipFill>
        <p:spPr bwMode="auto">
          <a:xfrm>
            <a:off x="2276475" y="1333580"/>
            <a:ext cx="7639050" cy="5003667"/>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GB" dirty="0"/>
              <a:t>102: Largest evaluation of acquired resistance to sotorasib in KRAS p.G12C-mutated non–small cell lung cancer (NSCLC) and colorectal cancer (CRC): Plasma biomarker analysis of CodeBreaK100 – Li BT, et al</a:t>
            </a:r>
          </a:p>
        </p:txBody>
      </p:sp>
      <p:sp>
        <p:nvSpPr>
          <p:cNvPr id="5" name="Text Placeholder 4"/>
          <p:cNvSpPr>
            <a:spLocks noGrp="1"/>
          </p:cNvSpPr>
          <p:nvPr>
            <p:ph type="body" sz="quarter" idx="11"/>
          </p:nvPr>
        </p:nvSpPr>
        <p:spPr/>
        <p:txBody>
          <a:bodyPr/>
          <a:lstStyle/>
          <a:p>
            <a:r>
              <a:rPr lang="en-GB" dirty="0"/>
              <a:t>Li BT, et al. J </a:t>
            </a:r>
            <a:r>
              <a:rPr lang="en-GB" dirty="0" err="1"/>
              <a:t>Clin</a:t>
            </a:r>
            <a:r>
              <a:rPr lang="en-GB" dirty="0"/>
              <a:t> </a:t>
            </a:r>
            <a:r>
              <a:rPr lang="en-GB" dirty="0" err="1"/>
              <a:t>Oncol</a:t>
            </a:r>
            <a:r>
              <a:rPr lang="en-GB" dirty="0"/>
              <a:t> 2022;40(</a:t>
            </a:r>
            <a:r>
              <a:rPr lang="en-GB" dirty="0" err="1"/>
              <a:t>suppl</a:t>
            </a:r>
            <a:r>
              <a:rPr lang="en-GB" dirty="0"/>
              <a:t>):</a:t>
            </a:r>
            <a:r>
              <a:rPr lang="en-GB" dirty="0" err="1"/>
              <a:t>Abstr</a:t>
            </a:r>
            <a:r>
              <a:rPr lang="en-GB" dirty="0"/>
              <a:t> 102</a:t>
            </a:r>
          </a:p>
        </p:txBody>
      </p:sp>
      <p:sp>
        <p:nvSpPr>
          <p:cNvPr id="58" name="Content Placeholder 5"/>
          <p:cNvSpPr>
            <a:spLocks noGrp="1"/>
          </p:cNvSpPr>
          <p:nvPr>
            <p:ph idx="1"/>
          </p:nvPr>
        </p:nvSpPr>
        <p:spPr>
          <a:xfrm>
            <a:off x="304800" y="1246909"/>
            <a:ext cx="11582400" cy="5055650"/>
          </a:xfrm>
        </p:spPr>
        <p:txBody>
          <a:bodyPr/>
          <a:lstStyle/>
          <a:p>
            <a:r>
              <a:rPr lang="en-GB" b="1" dirty="0"/>
              <a:t>Key results (cont.)</a:t>
            </a:r>
          </a:p>
          <a:p>
            <a:pPr>
              <a:spcBef>
                <a:spcPts val="27500"/>
              </a:spcBef>
            </a:pPr>
            <a:r>
              <a:rPr lang="en-GB" b="1" dirty="0" smtClean="0"/>
              <a:t>Conclusions</a:t>
            </a:r>
            <a:endParaRPr lang="en-GB" b="1" dirty="0"/>
          </a:p>
          <a:p>
            <a:pPr lvl="1"/>
            <a:r>
              <a:rPr lang="en-GB" dirty="0"/>
              <a:t>In patients with KRAS G12C-mutated NSCLC, </a:t>
            </a:r>
            <a:r>
              <a:rPr lang="en-GB" dirty="0" smtClean="0"/>
              <a:t>RTK mutations were the most common mechanism </a:t>
            </a:r>
            <a:r>
              <a:rPr lang="en-GB" dirty="0"/>
              <a:t>of acquired </a:t>
            </a:r>
            <a:r>
              <a:rPr lang="en-GB" dirty="0" smtClean="0"/>
              <a:t>resistance</a:t>
            </a:r>
          </a:p>
          <a:p>
            <a:pPr lvl="1"/>
            <a:r>
              <a:rPr lang="en-GB" dirty="0" smtClean="0"/>
              <a:t>Further research is warranted on the combination of sotorasib + </a:t>
            </a:r>
            <a:r>
              <a:rPr lang="en-GB" dirty="0"/>
              <a:t>tyrosine </a:t>
            </a:r>
            <a:r>
              <a:rPr lang="en-GB" dirty="0" smtClean="0"/>
              <a:t>kinase inhibitors </a:t>
            </a:r>
            <a:endParaRPr lang="en-GB" dirty="0"/>
          </a:p>
        </p:txBody>
      </p:sp>
      <p:graphicFrame>
        <p:nvGraphicFramePr>
          <p:cNvPr id="97" name="Table 12">
            <a:extLst>
              <a:ext uri="{FF2B5EF4-FFF2-40B4-BE49-F238E27FC236}">
                <a16:creationId xmlns:a16="http://schemas.microsoft.com/office/drawing/2014/main" id="{12618062-B1B8-BC84-46A9-A337C9001189}"/>
              </a:ext>
            </a:extLst>
          </p:cNvPr>
          <p:cNvGraphicFramePr>
            <a:graphicFrameLocks noGrp="1"/>
          </p:cNvGraphicFramePr>
          <p:nvPr>
            <p:extLst>
              <p:ext uri="{D42A27DB-BD31-4B8C-83A1-F6EECF244321}">
                <p14:modId xmlns:p14="http://schemas.microsoft.com/office/powerpoint/2010/main" val="1753294780"/>
              </p:ext>
            </p:extLst>
          </p:nvPr>
        </p:nvGraphicFramePr>
        <p:xfrm>
          <a:off x="2915714" y="1882474"/>
          <a:ext cx="5803591" cy="1828800"/>
        </p:xfrm>
        <a:graphic>
          <a:graphicData uri="http://schemas.openxmlformats.org/drawingml/2006/table">
            <a:tbl>
              <a:tblPr firstRow="1" bandRow="1"/>
              <a:tblGrid>
                <a:gridCol w="918292">
                  <a:extLst>
                    <a:ext uri="{9D8B030D-6E8A-4147-A177-3AD203B41FA5}">
                      <a16:colId xmlns:a16="http://schemas.microsoft.com/office/drawing/2014/main" val="2999571219"/>
                    </a:ext>
                  </a:extLst>
                </a:gridCol>
                <a:gridCol w="257121">
                  <a:extLst>
                    <a:ext uri="{9D8B030D-6E8A-4147-A177-3AD203B41FA5}">
                      <a16:colId xmlns:a16="http://schemas.microsoft.com/office/drawing/2014/main" val="653763969"/>
                    </a:ext>
                  </a:extLst>
                </a:gridCol>
                <a:gridCol w="257121">
                  <a:extLst>
                    <a:ext uri="{9D8B030D-6E8A-4147-A177-3AD203B41FA5}">
                      <a16:colId xmlns:a16="http://schemas.microsoft.com/office/drawing/2014/main" val="2754637634"/>
                    </a:ext>
                  </a:extLst>
                </a:gridCol>
                <a:gridCol w="257121">
                  <a:extLst>
                    <a:ext uri="{9D8B030D-6E8A-4147-A177-3AD203B41FA5}">
                      <a16:colId xmlns:a16="http://schemas.microsoft.com/office/drawing/2014/main" val="2302951049"/>
                    </a:ext>
                  </a:extLst>
                </a:gridCol>
                <a:gridCol w="257121">
                  <a:extLst>
                    <a:ext uri="{9D8B030D-6E8A-4147-A177-3AD203B41FA5}">
                      <a16:colId xmlns:a16="http://schemas.microsoft.com/office/drawing/2014/main" val="3681780516"/>
                    </a:ext>
                  </a:extLst>
                </a:gridCol>
                <a:gridCol w="257121">
                  <a:extLst>
                    <a:ext uri="{9D8B030D-6E8A-4147-A177-3AD203B41FA5}">
                      <a16:colId xmlns:a16="http://schemas.microsoft.com/office/drawing/2014/main" val="1849161576"/>
                    </a:ext>
                  </a:extLst>
                </a:gridCol>
                <a:gridCol w="257121">
                  <a:extLst>
                    <a:ext uri="{9D8B030D-6E8A-4147-A177-3AD203B41FA5}">
                      <a16:colId xmlns:a16="http://schemas.microsoft.com/office/drawing/2014/main" val="3335023163"/>
                    </a:ext>
                  </a:extLst>
                </a:gridCol>
                <a:gridCol w="257121">
                  <a:extLst>
                    <a:ext uri="{9D8B030D-6E8A-4147-A177-3AD203B41FA5}">
                      <a16:colId xmlns:a16="http://schemas.microsoft.com/office/drawing/2014/main" val="905735962"/>
                    </a:ext>
                  </a:extLst>
                </a:gridCol>
                <a:gridCol w="257121">
                  <a:extLst>
                    <a:ext uri="{9D8B030D-6E8A-4147-A177-3AD203B41FA5}">
                      <a16:colId xmlns:a16="http://schemas.microsoft.com/office/drawing/2014/main" val="2339385473"/>
                    </a:ext>
                  </a:extLst>
                </a:gridCol>
                <a:gridCol w="257121">
                  <a:extLst>
                    <a:ext uri="{9D8B030D-6E8A-4147-A177-3AD203B41FA5}">
                      <a16:colId xmlns:a16="http://schemas.microsoft.com/office/drawing/2014/main" val="405585365"/>
                    </a:ext>
                  </a:extLst>
                </a:gridCol>
                <a:gridCol w="257121">
                  <a:extLst>
                    <a:ext uri="{9D8B030D-6E8A-4147-A177-3AD203B41FA5}">
                      <a16:colId xmlns:a16="http://schemas.microsoft.com/office/drawing/2014/main" val="3083098855"/>
                    </a:ext>
                  </a:extLst>
                </a:gridCol>
                <a:gridCol w="257121">
                  <a:extLst>
                    <a:ext uri="{9D8B030D-6E8A-4147-A177-3AD203B41FA5}">
                      <a16:colId xmlns:a16="http://schemas.microsoft.com/office/drawing/2014/main" val="300483541"/>
                    </a:ext>
                  </a:extLst>
                </a:gridCol>
                <a:gridCol w="257121">
                  <a:extLst>
                    <a:ext uri="{9D8B030D-6E8A-4147-A177-3AD203B41FA5}">
                      <a16:colId xmlns:a16="http://schemas.microsoft.com/office/drawing/2014/main" val="2259310396"/>
                    </a:ext>
                  </a:extLst>
                </a:gridCol>
                <a:gridCol w="257121">
                  <a:extLst>
                    <a:ext uri="{9D8B030D-6E8A-4147-A177-3AD203B41FA5}">
                      <a16:colId xmlns:a16="http://schemas.microsoft.com/office/drawing/2014/main" val="1130025147"/>
                    </a:ext>
                  </a:extLst>
                </a:gridCol>
                <a:gridCol w="257121">
                  <a:extLst>
                    <a:ext uri="{9D8B030D-6E8A-4147-A177-3AD203B41FA5}">
                      <a16:colId xmlns:a16="http://schemas.microsoft.com/office/drawing/2014/main" val="2834673709"/>
                    </a:ext>
                  </a:extLst>
                </a:gridCol>
                <a:gridCol w="257121">
                  <a:extLst>
                    <a:ext uri="{9D8B030D-6E8A-4147-A177-3AD203B41FA5}">
                      <a16:colId xmlns:a16="http://schemas.microsoft.com/office/drawing/2014/main" val="567719315"/>
                    </a:ext>
                  </a:extLst>
                </a:gridCol>
                <a:gridCol w="257121">
                  <a:extLst>
                    <a:ext uri="{9D8B030D-6E8A-4147-A177-3AD203B41FA5}">
                      <a16:colId xmlns:a16="http://schemas.microsoft.com/office/drawing/2014/main" val="253967673"/>
                    </a:ext>
                  </a:extLst>
                </a:gridCol>
                <a:gridCol w="257121">
                  <a:extLst>
                    <a:ext uri="{9D8B030D-6E8A-4147-A177-3AD203B41FA5}">
                      <a16:colId xmlns:a16="http://schemas.microsoft.com/office/drawing/2014/main" val="2673739886"/>
                    </a:ext>
                  </a:extLst>
                </a:gridCol>
                <a:gridCol w="257121">
                  <a:extLst>
                    <a:ext uri="{9D8B030D-6E8A-4147-A177-3AD203B41FA5}">
                      <a16:colId xmlns:a16="http://schemas.microsoft.com/office/drawing/2014/main" val="1375983702"/>
                    </a:ext>
                  </a:extLst>
                </a:gridCol>
                <a:gridCol w="257121">
                  <a:extLst>
                    <a:ext uri="{9D8B030D-6E8A-4147-A177-3AD203B41FA5}">
                      <a16:colId xmlns:a16="http://schemas.microsoft.com/office/drawing/2014/main" val="612081448"/>
                    </a:ext>
                  </a:extLst>
                </a:gridCol>
              </a:tblGrid>
              <a:tr h="126801">
                <a:tc>
                  <a:txBody>
                    <a:bodyPr/>
                    <a:lstStyle>
                      <a:lvl1pPr marL="0" algn="l" defTabSz="457200" rtl="0" eaLnBrk="1" latinLnBrk="0" hangingPunct="1">
                        <a:defRPr sz="1800" b="1" kern="1200">
                          <a:solidFill>
                            <a:schemeClr val="lt1"/>
                          </a:solidFill>
                          <a:latin typeface="Arial" panose="020B0604020202020204"/>
                        </a:defRPr>
                      </a:lvl1pPr>
                      <a:lvl2pPr marL="457200" algn="l" defTabSz="457200" rtl="0" eaLnBrk="1" latinLnBrk="0" hangingPunct="1">
                        <a:defRPr sz="1800" b="1" kern="1200">
                          <a:solidFill>
                            <a:schemeClr val="lt1"/>
                          </a:solidFill>
                          <a:latin typeface="Arial" panose="020B0604020202020204"/>
                        </a:defRPr>
                      </a:lvl2pPr>
                      <a:lvl3pPr marL="914400" algn="l" defTabSz="457200" rtl="0" eaLnBrk="1" latinLnBrk="0" hangingPunct="1">
                        <a:defRPr sz="1800" b="1" kern="1200">
                          <a:solidFill>
                            <a:schemeClr val="lt1"/>
                          </a:solidFill>
                          <a:latin typeface="Arial" panose="020B0604020202020204"/>
                        </a:defRPr>
                      </a:lvl3pPr>
                      <a:lvl4pPr marL="1371600" algn="l" defTabSz="457200" rtl="0" eaLnBrk="1" latinLnBrk="0" hangingPunct="1">
                        <a:defRPr sz="1800" b="1" kern="1200">
                          <a:solidFill>
                            <a:schemeClr val="lt1"/>
                          </a:solidFill>
                          <a:latin typeface="Arial" panose="020B0604020202020204"/>
                        </a:defRPr>
                      </a:lvl4pPr>
                      <a:lvl5pPr marL="1828800" algn="l" defTabSz="457200" rtl="0" eaLnBrk="1" latinLnBrk="0" hangingPunct="1">
                        <a:defRPr sz="1800" b="1" kern="1200">
                          <a:solidFill>
                            <a:schemeClr val="lt1"/>
                          </a:solidFill>
                          <a:latin typeface="Arial" panose="020B0604020202020204"/>
                        </a:defRPr>
                      </a:lvl5pPr>
                      <a:lvl6pPr marL="2286000" algn="l" defTabSz="457200" rtl="0" eaLnBrk="1" latinLnBrk="0" hangingPunct="1">
                        <a:defRPr sz="1800" b="1" kern="1200">
                          <a:solidFill>
                            <a:schemeClr val="lt1"/>
                          </a:solidFill>
                          <a:latin typeface="Arial" panose="020B0604020202020204"/>
                        </a:defRPr>
                      </a:lvl6pPr>
                      <a:lvl7pPr marL="2743200" algn="l" defTabSz="457200" rtl="0" eaLnBrk="1" latinLnBrk="0" hangingPunct="1">
                        <a:defRPr sz="1800" b="1" kern="1200">
                          <a:solidFill>
                            <a:schemeClr val="lt1"/>
                          </a:solidFill>
                          <a:latin typeface="Arial" panose="020B0604020202020204"/>
                        </a:defRPr>
                      </a:lvl7pPr>
                      <a:lvl8pPr marL="3200400" algn="l" defTabSz="457200" rtl="0" eaLnBrk="1" latinLnBrk="0" hangingPunct="1">
                        <a:defRPr sz="1800" b="1" kern="1200">
                          <a:solidFill>
                            <a:schemeClr val="lt1"/>
                          </a:solidFill>
                          <a:latin typeface="Arial" panose="020B0604020202020204"/>
                        </a:defRPr>
                      </a:lvl8pPr>
                      <a:lvl9pPr marL="3657600" algn="l" defTabSz="457200" rtl="0" eaLnBrk="1" latinLnBrk="0" hangingPunct="1">
                        <a:defRPr sz="1800" b="1" kern="1200">
                          <a:solidFill>
                            <a:schemeClr val="lt1"/>
                          </a:solidFill>
                          <a:latin typeface="Arial" panose="020B0604020202020204"/>
                        </a:defRPr>
                      </a:lvl9pPr>
                    </a:lstStyle>
                    <a:p>
                      <a:pPr algn="ctr"/>
                      <a:r>
                        <a:rPr lang="en-GB" sz="1000" b="0" i="0" dirty="0">
                          <a:solidFill>
                            <a:schemeClr val="tx1"/>
                          </a:solidFill>
                        </a:rPr>
                        <a:t>EGFR</a:t>
                      </a:r>
                    </a:p>
                  </a:txBody>
                  <a:tcPr marL="72000" marR="0" marT="0" marB="0" anchor="ctr">
                    <a:lnL w="12700" cap="flat" cmpd="sng" algn="ctr">
                      <a:noFill/>
                      <a:prstDash val="solid"/>
                      <a:round/>
                      <a:headEnd type="none" w="med" len="med"/>
                      <a:tailEnd type="none" w="med" len="med"/>
                    </a:lnL>
                    <a:lnR w="6350" cap="flat" cmpd="sng" algn="ctr">
                      <a:solidFill>
                        <a:srgbClr val="969696"/>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b="1" kern="1200">
                          <a:solidFill>
                            <a:schemeClr val="lt1"/>
                          </a:solidFill>
                          <a:latin typeface="Arial" panose="020B0604020202020204"/>
                        </a:defRPr>
                      </a:lvl1pPr>
                      <a:lvl2pPr marL="457200" algn="l" defTabSz="457200" rtl="0" eaLnBrk="1" latinLnBrk="0" hangingPunct="1">
                        <a:defRPr sz="1800" b="1" kern="1200">
                          <a:solidFill>
                            <a:schemeClr val="lt1"/>
                          </a:solidFill>
                          <a:latin typeface="Arial" panose="020B0604020202020204"/>
                        </a:defRPr>
                      </a:lvl2pPr>
                      <a:lvl3pPr marL="914400" algn="l" defTabSz="457200" rtl="0" eaLnBrk="1" latinLnBrk="0" hangingPunct="1">
                        <a:defRPr sz="1800" b="1" kern="1200">
                          <a:solidFill>
                            <a:schemeClr val="lt1"/>
                          </a:solidFill>
                          <a:latin typeface="Arial" panose="020B0604020202020204"/>
                        </a:defRPr>
                      </a:lvl3pPr>
                      <a:lvl4pPr marL="1371600" algn="l" defTabSz="457200" rtl="0" eaLnBrk="1" latinLnBrk="0" hangingPunct="1">
                        <a:defRPr sz="1800" b="1" kern="1200">
                          <a:solidFill>
                            <a:schemeClr val="lt1"/>
                          </a:solidFill>
                          <a:latin typeface="Arial" panose="020B0604020202020204"/>
                        </a:defRPr>
                      </a:lvl4pPr>
                      <a:lvl5pPr marL="1828800" algn="l" defTabSz="457200" rtl="0" eaLnBrk="1" latinLnBrk="0" hangingPunct="1">
                        <a:defRPr sz="1800" b="1" kern="1200">
                          <a:solidFill>
                            <a:schemeClr val="lt1"/>
                          </a:solidFill>
                          <a:latin typeface="Arial" panose="020B0604020202020204"/>
                        </a:defRPr>
                      </a:lvl5pPr>
                      <a:lvl6pPr marL="2286000" algn="l" defTabSz="457200" rtl="0" eaLnBrk="1" latinLnBrk="0" hangingPunct="1">
                        <a:defRPr sz="1800" b="1" kern="1200">
                          <a:solidFill>
                            <a:schemeClr val="lt1"/>
                          </a:solidFill>
                          <a:latin typeface="Arial" panose="020B0604020202020204"/>
                        </a:defRPr>
                      </a:lvl6pPr>
                      <a:lvl7pPr marL="2743200" algn="l" defTabSz="457200" rtl="0" eaLnBrk="1" latinLnBrk="0" hangingPunct="1">
                        <a:defRPr sz="1800" b="1" kern="1200">
                          <a:solidFill>
                            <a:schemeClr val="lt1"/>
                          </a:solidFill>
                          <a:latin typeface="Arial" panose="020B0604020202020204"/>
                        </a:defRPr>
                      </a:lvl7pPr>
                      <a:lvl8pPr marL="3200400" algn="l" defTabSz="457200" rtl="0" eaLnBrk="1" latinLnBrk="0" hangingPunct="1">
                        <a:defRPr sz="1800" b="1" kern="1200">
                          <a:solidFill>
                            <a:schemeClr val="lt1"/>
                          </a:solidFill>
                          <a:latin typeface="Arial" panose="020B0604020202020204"/>
                        </a:defRPr>
                      </a:lvl8pPr>
                      <a:lvl9pPr marL="3657600" algn="l" defTabSz="457200" rtl="0" eaLnBrk="1" latinLnBrk="0" hangingPunct="1">
                        <a:defRPr sz="1800" b="1" kern="1200">
                          <a:solidFill>
                            <a:schemeClr val="lt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b="1" kern="1200">
                          <a:solidFill>
                            <a:schemeClr val="lt1"/>
                          </a:solidFill>
                          <a:latin typeface="Arial" panose="020B0604020202020204"/>
                        </a:defRPr>
                      </a:lvl1pPr>
                      <a:lvl2pPr marL="457200" algn="l" defTabSz="457200" rtl="0" eaLnBrk="1" latinLnBrk="0" hangingPunct="1">
                        <a:defRPr sz="1800" b="1" kern="1200">
                          <a:solidFill>
                            <a:schemeClr val="lt1"/>
                          </a:solidFill>
                          <a:latin typeface="Arial" panose="020B0604020202020204"/>
                        </a:defRPr>
                      </a:lvl2pPr>
                      <a:lvl3pPr marL="914400" algn="l" defTabSz="457200" rtl="0" eaLnBrk="1" latinLnBrk="0" hangingPunct="1">
                        <a:defRPr sz="1800" b="1" kern="1200">
                          <a:solidFill>
                            <a:schemeClr val="lt1"/>
                          </a:solidFill>
                          <a:latin typeface="Arial" panose="020B0604020202020204"/>
                        </a:defRPr>
                      </a:lvl3pPr>
                      <a:lvl4pPr marL="1371600" algn="l" defTabSz="457200" rtl="0" eaLnBrk="1" latinLnBrk="0" hangingPunct="1">
                        <a:defRPr sz="1800" b="1" kern="1200">
                          <a:solidFill>
                            <a:schemeClr val="lt1"/>
                          </a:solidFill>
                          <a:latin typeface="Arial" panose="020B0604020202020204"/>
                        </a:defRPr>
                      </a:lvl4pPr>
                      <a:lvl5pPr marL="1828800" algn="l" defTabSz="457200" rtl="0" eaLnBrk="1" latinLnBrk="0" hangingPunct="1">
                        <a:defRPr sz="1800" b="1" kern="1200">
                          <a:solidFill>
                            <a:schemeClr val="lt1"/>
                          </a:solidFill>
                          <a:latin typeface="Arial" panose="020B0604020202020204"/>
                        </a:defRPr>
                      </a:lvl5pPr>
                      <a:lvl6pPr marL="2286000" algn="l" defTabSz="457200" rtl="0" eaLnBrk="1" latinLnBrk="0" hangingPunct="1">
                        <a:defRPr sz="1800" b="1" kern="1200">
                          <a:solidFill>
                            <a:schemeClr val="lt1"/>
                          </a:solidFill>
                          <a:latin typeface="Arial" panose="020B0604020202020204"/>
                        </a:defRPr>
                      </a:lvl6pPr>
                      <a:lvl7pPr marL="2743200" algn="l" defTabSz="457200" rtl="0" eaLnBrk="1" latinLnBrk="0" hangingPunct="1">
                        <a:defRPr sz="1800" b="1" kern="1200">
                          <a:solidFill>
                            <a:schemeClr val="lt1"/>
                          </a:solidFill>
                          <a:latin typeface="Arial" panose="020B0604020202020204"/>
                        </a:defRPr>
                      </a:lvl7pPr>
                      <a:lvl8pPr marL="3200400" algn="l" defTabSz="457200" rtl="0" eaLnBrk="1" latinLnBrk="0" hangingPunct="1">
                        <a:defRPr sz="1800" b="1" kern="1200">
                          <a:solidFill>
                            <a:schemeClr val="lt1"/>
                          </a:solidFill>
                          <a:latin typeface="Arial" panose="020B0604020202020204"/>
                        </a:defRPr>
                      </a:lvl8pPr>
                      <a:lvl9pPr marL="3657600" algn="l" defTabSz="457200" rtl="0" eaLnBrk="1" latinLnBrk="0" hangingPunct="1">
                        <a:defRPr sz="1800" b="1" kern="1200">
                          <a:solidFill>
                            <a:schemeClr val="lt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b="1" kern="1200">
                          <a:solidFill>
                            <a:schemeClr val="lt1"/>
                          </a:solidFill>
                          <a:latin typeface="Arial" panose="020B0604020202020204"/>
                        </a:defRPr>
                      </a:lvl1pPr>
                      <a:lvl2pPr marL="457200" algn="l" defTabSz="457200" rtl="0" eaLnBrk="1" latinLnBrk="0" hangingPunct="1">
                        <a:defRPr sz="1800" b="1" kern="1200">
                          <a:solidFill>
                            <a:schemeClr val="lt1"/>
                          </a:solidFill>
                          <a:latin typeface="Arial" panose="020B0604020202020204"/>
                        </a:defRPr>
                      </a:lvl2pPr>
                      <a:lvl3pPr marL="914400" algn="l" defTabSz="457200" rtl="0" eaLnBrk="1" latinLnBrk="0" hangingPunct="1">
                        <a:defRPr sz="1800" b="1" kern="1200">
                          <a:solidFill>
                            <a:schemeClr val="lt1"/>
                          </a:solidFill>
                          <a:latin typeface="Arial" panose="020B0604020202020204"/>
                        </a:defRPr>
                      </a:lvl3pPr>
                      <a:lvl4pPr marL="1371600" algn="l" defTabSz="457200" rtl="0" eaLnBrk="1" latinLnBrk="0" hangingPunct="1">
                        <a:defRPr sz="1800" b="1" kern="1200">
                          <a:solidFill>
                            <a:schemeClr val="lt1"/>
                          </a:solidFill>
                          <a:latin typeface="Arial" panose="020B0604020202020204"/>
                        </a:defRPr>
                      </a:lvl4pPr>
                      <a:lvl5pPr marL="1828800" algn="l" defTabSz="457200" rtl="0" eaLnBrk="1" latinLnBrk="0" hangingPunct="1">
                        <a:defRPr sz="1800" b="1" kern="1200">
                          <a:solidFill>
                            <a:schemeClr val="lt1"/>
                          </a:solidFill>
                          <a:latin typeface="Arial" panose="020B0604020202020204"/>
                        </a:defRPr>
                      </a:lvl5pPr>
                      <a:lvl6pPr marL="2286000" algn="l" defTabSz="457200" rtl="0" eaLnBrk="1" latinLnBrk="0" hangingPunct="1">
                        <a:defRPr sz="1800" b="1" kern="1200">
                          <a:solidFill>
                            <a:schemeClr val="lt1"/>
                          </a:solidFill>
                          <a:latin typeface="Arial" panose="020B0604020202020204"/>
                        </a:defRPr>
                      </a:lvl6pPr>
                      <a:lvl7pPr marL="2743200" algn="l" defTabSz="457200" rtl="0" eaLnBrk="1" latinLnBrk="0" hangingPunct="1">
                        <a:defRPr sz="1800" b="1" kern="1200">
                          <a:solidFill>
                            <a:schemeClr val="lt1"/>
                          </a:solidFill>
                          <a:latin typeface="Arial" panose="020B0604020202020204"/>
                        </a:defRPr>
                      </a:lvl7pPr>
                      <a:lvl8pPr marL="3200400" algn="l" defTabSz="457200" rtl="0" eaLnBrk="1" latinLnBrk="0" hangingPunct="1">
                        <a:defRPr sz="1800" b="1" kern="1200">
                          <a:solidFill>
                            <a:schemeClr val="lt1"/>
                          </a:solidFill>
                          <a:latin typeface="Arial" panose="020B0604020202020204"/>
                        </a:defRPr>
                      </a:lvl8pPr>
                      <a:lvl9pPr marL="3657600" algn="l" defTabSz="457200" rtl="0" eaLnBrk="1" latinLnBrk="0" hangingPunct="1">
                        <a:defRPr sz="1800" b="1" kern="1200">
                          <a:solidFill>
                            <a:schemeClr val="lt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b="1" kern="1200">
                          <a:solidFill>
                            <a:schemeClr val="lt1"/>
                          </a:solidFill>
                          <a:latin typeface="Arial" panose="020B0604020202020204"/>
                        </a:defRPr>
                      </a:lvl1pPr>
                      <a:lvl2pPr marL="457200" algn="l" defTabSz="457200" rtl="0" eaLnBrk="1" latinLnBrk="0" hangingPunct="1">
                        <a:defRPr sz="1800" b="1" kern="1200">
                          <a:solidFill>
                            <a:schemeClr val="lt1"/>
                          </a:solidFill>
                          <a:latin typeface="Arial" panose="020B0604020202020204"/>
                        </a:defRPr>
                      </a:lvl2pPr>
                      <a:lvl3pPr marL="914400" algn="l" defTabSz="457200" rtl="0" eaLnBrk="1" latinLnBrk="0" hangingPunct="1">
                        <a:defRPr sz="1800" b="1" kern="1200">
                          <a:solidFill>
                            <a:schemeClr val="lt1"/>
                          </a:solidFill>
                          <a:latin typeface="Arial" panose="020B0604020202020204"/>
                        </a:defRPr>
                      </a:lvl3pPr>
                      <a:lvl4pPr marL="1371600" algn="l" defTabSz="457200" rtl="0" eaLnBrk="1" latinLnBrk="0" hangingPunct="1">
                        <a:defRPr sz="1800" b="1" kern="1200">
                          <a:solidFill>
                            <a:schemeClr val="lt1"/>
                          </a:solidFill>
                          <a:latin typeface="Arial" panose="020B0604020202020204"/>
                        </a:defRPr>
                      </a:lvl4pPr>
                      <a:lvl5pPr marL="1828800" algn="l" defTabSz="457200" rtl="0" eaLnBrk="1" latinLnBrk="0" hangingPunct="1">
                        <a:defRPr sz="1800" b="1" kern="1200">
                          <a:solidFill>
                            <a:schemeClr val="lt1"/>
                          </a:solidFill>
                          <a:latin typeface="Arial" panose="020B0604020202020204"/>
                        </a:defRPr>
                      </a:lvl5pPr>
                      <a:lvl6pPr marL="2286000" algn="l" defTabSz="457200" rtl="0" eaLnBrk="1" latinLnBrk="0" hangingPunct="1">
                        <a:defRPr sz="1800" b="1" kern="1200">
                          <a:solidFill>
                            <a:schemeClr val="lt1"/>
                          </a:solidFill>
                          <a:latin typeface="Arial" panose="020B0604020202020204"/>
                        </a:defRPr>
                      </a:lvl6pPr>
                      <a:lvl7pPr marL="2743200" algn="l" defTabSz="457200" rtl="0" eaLnBrk="1" latinLnBrk="0" hangingPunct="1">
                        <a:defRPr sz="1800" b="1" kern="1200">
                          <a:solidFill>
                            <a:schemeClr val="lt1"/>
                          </a:solidFill>
                          <a:latin typeface="Arial" panose="020B0604020202020204"/>
                        </a:defRPr>
                      </a:lvl7pPr>
                      <a:lvl8pPr marL="3200400" algn="l" defTabSz="457200" rtl="0" eaLnBrk="1" latinLnBrk="0" hangingPunct="1">
                        <a:defRPr sz="1800" b="1" kern="1200">
                          <a:solidFill>
                            <a:schemeClr val="lt1"/>
                          </a:solidFill>
                          <a:latin typeface="Arial" panose="020B0604020202020204"/>
                        </a:defRPr>
                      </a:lvl8pPr>
                      <a:lvl9pPr marL="3657600" algn="l" defTabSz="457200" rtl="0" eaLnBrk="1" latinLnBrk="0" hangingPunct="1">
                        <a:defRPr sz="1800" b="1" kern="1200">
                          <a:solidFill>
                            <a:schemeClr val="lt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b="1" kern="1200">
                          <a:solidFill>
                            <a:schemeClr val="lt1"/>
                          </a:solidFill>
                          <a:latin typeface="Arial" panose="020B0604020202020204"/>
                        </a:defRPr>
                      </a:lvl1pPr>
                      <a:lvl2pPr marL="457200" algn="l" defTabSz="457200" rtl="0" eaLnBrk="1" latinLnBrk="0" hangingPunct="1">
                        <a:defRPr sz="1800" b="1" kern="1200">
                          <a:solidFill>
                            <a:schemeClr val="lt1"/>
                          </a:solidFill>
                          <a:latin typeface="Arial" panose="020B0604020202020204"/>
                        </a:defRPr>
                      </a:lvl2pPr>
                      <a:lvl3pPr marL="914400" algn="l" defTabSz="457200" rtl="0" eaLnBrk="1" latinLnBrk="0" hangingPunct="1">
                        <a:defRPr sz="1800" b="1" kern="1200">
                          <a:solidFill>
                            <a:schemeClr val="lt1"/>
                          </a:solidFill>
                          <a:latin typeface="Arial" panose="020B0604020202020204"/>
                        </a:defRPr>
                      </a:lvl3pPr>
                      <a:lvl4pPr marL="1371600" algn="l" defTabSz="457200" rtl="0" eaLnBrk="1" latinLnBrk="0" hangingPunct="1">
                        <a:defRPr sz="1800" b="1" kern="1200">
                          <a:solidFill>
                            <a:schemeClr val="lt1"/>
                          </a:solidFill>
                          <a:latin typeface="Arial" panose="020B0604020202020204"/>
                        </a:defRPr>
                      </a:lvl4pPr>
                      <a:lvl5pPr marL="1828800" algn="l" defTabSz="457200" rtl="0" eaLnBrk="1" latinLnBrk="0" hangingPunct="1">
                        <a:defRPr sz="1800" b="1" kern="1200">
                          <a:solidFill>
                            <a:schemeClr val="lt1"/>
                          </a:solidFill>
                          <a:latin typeface="Arial" panose="020B0604020202020204"/>
                        </a:defRPr>
                      </a:lvl5pPr>
                      <a:lvl6pPr marL="2286000" algn="l" defTabSz="457200" rtl="0" eaLnBrk="1" latinLnBrk="0" hangingPunct="1">
                        <a:defRPr sz="1800" b="1" kern="1200">
                          <a:solidFill>
                            <a:schemeClr val="lt1"/>
                          </a:solidFill>
                          <a:latin typeface="Arial" panose="020B0604020202020204"/>
                        </a:defRPr>
                      </a:lvl6pPr>
                      <a:lvl7pPr marL="2743200" algn="l" defTabSz="457200" rtl="0" eaLnBrk="1" latinLnBrk="0" hangingPunct="1">
                        <a:defRPr sz="1800" b="1" kern="1200">
                          <a:solidFill>
                            <a:schemeClr val="lt1"/>
                          </a:solidFill>
                          <a:latin typeface="Arial" panose="020B0604020202020204"/>
                        </a:defRPr>
                      </a:lvl7pPr>
                      <a:lvl8pPr marL="3200400" algn="l" defTabSz="457200" rtl="0" eaLnBrk="1" latinLnBrk="0" hangingPunct="1">
                        <a:defRPr sz="1800" b="1" kern="1200">
                          <a:solidFill>
                            <a:schemeClr val="lt1"/>
                          </a:solidFill>
                          <a:latin typeface="Arial" panose="020B0604020202020204"/>
                        </a:defRPr>
                      </a:lvl8pPr>
                      <a:lvl9pPr marL="3657600" algn="l" defTabSz="457200" rtl="0" eaLnBrk="1" latinLnBrk="0" hangingPunct="1">
                        <a:defRPr sz="1800" b="1" kern="1200">
                          <a:solidFill>
                            <a:schemeClr val="lt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b="1" kern="1200">
                          <a:solidFill>
                            <a:schemeClr val="lt1"/>
                          </a:solidFill>
                          <a:latin typeface="Arial" panose="020B0604020202020204"/>
                        </a:defRPr>
                      </a:lvl1pPr>
                      <a:lvl2pPr marL="457200" algn="l" defTabSz="457200" rtl="0" eaLnBrk="1" latinLnBrk="0" hangingPunct="1">
                        <a:defRPr sz="1800" b="1" kern="1200">
                          <a:solidFill>
                            <a:schemeClr val="lt1"/>
                          </a:solidFill>
                          <a:latin typeface="Arial" panose="020B0604020202020204"/>
                        </a:defRPr>
                      </a:lvl2pPr>
                      <a:lvl3pPr marL="914400" algn="l" defTabSz="457200" rtl="0" eaLnBrk="1" latinLnBrk="0" hangingPunct="1">
                        <a:defRPr sz="1800" b="1" kern="1200">
                          <a:solidFill>
                            <a:schemeClr val="lt1"/>
                          </a:solidFill>
                          <a:latin typeface="Arial" panose="020B0604020202020204"/>
                        </a:defRPr>
                      </a:lvl3pPr>
                      <a:lvl4pPr marL="1371600" algn="l" defTabSz="457200" rtl="0" eaLnBrk="1" latinLnBrk="0" hangingPunct="1">
                        <a:defRPr sz="1800" b="1" kern="1200">
                          <a:solidFill>
                            <a:schemeClr val="lt1"/>
                          </a:solidFill>
                          <a:latin typeface="Arial" panose="020B0604020202020204"/>
                        </a:defRPr>
                      </a:lvl4pPr>
                      <a:lvl5pPr marL="1828800" algn="l" defTabSz="457200" rtl="0" eaLnBrk="1" latinLnBrk="0" hangingPunct="1">
                        <a:defRPr sz="1800" b="1" kern="1200">
                          <a:solidFill>
                            <a:schemeClr val="lt1"/>
                          </a:solidFill>
                          <a:latin typeface="Arial" panose="020B0604020202020204"/>
                        </a:defRPr>
                      </a:lvl5pPr>
                      <a:lvl6pPr marL="2286000" algn="l" defTabSz="457200" rtl="0" eaLnBrk="1" latinLnBrk="0" hangingPunct="1">
                        <a:defRPr sz="1800" b="1" kern="1200">
                          <a:solidFill>
                            <a:schemeClr val="lt1"/>
                          </a:solidFill>
                          <a:latin typeface="Arial" panose="020B0604020202020204"/>
                        </a:defRPr>
                      </a:lvl6pPr>
                      <a:lvl7pPr marL="2743200" algn="l" defTabSz="457200" rtl="0" eaLnBrk="1" latinLnBrk="0" hangingPunct="1">
                        <a:defRPr sz="1800" b="1" kern="1200">
                          <a:solidFill>
                            <a:schemeClr val="lt1"/>
                          </a:solidFill>
                          <a:latin typeface="Arial" panose="020B0604020202020204"/>
                        </a:defRPr>
                      </a:lvl7pPr>
                      <a:lvl8pPr marL="3200400" algn="l" defTabSz="457200" rtl="0" eaLnBrk="1" latinLnBrk="0" hangingPunct="1">
                        <a:defRPr sz="1800" b="1" kern="1200">
                          <a:solidFill>
                            <a:schemeClr val="lt1"/>
                          </a:solidFill>
                          <a:latin typeface="Arial" panose="020B0604020202020204"/>
                        </a:defRPr>
                      </a:lvl8pPr>
                      <a:lvl9pPr marL="3657600" algn="l" defTabSz="457200" rtl="0" eaLnBrk="1" latinLnBrk="0" hangingPunct="1">
                        <a:defRPr sz="1800" b="1" kern="1200">
                          <a:solidFill>
                            <a:schemeClr val="lt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b="1" kern="1200">
                          <a:solidFill>
                            <a:schemeClr val="lt1"/>
                          </a:solidFill>
                          <a:latin typeface="Arial" panose="020B0604020202020204"/>
                        </a:defRPr>
                      </a:lvl1pPr>
                      <a:lvl2pPr marL="457200" algn="l" defTabSz="457200" rtl="0" eaLnBrk="1" latinLnBrk="0" hangingPunct="1">
                        <a:defRPr sz="1800" b="1" kern="1200">
                          <a:solidFill>
                            <a:schemeClr val="lt1"/>
                          </a:solidFill>
                          <a:latin typeface="Arial" panose="020B0604020202020204"/>
                        </a:defRPr>
                      </a:lvl2pPr>
                      <a:lvl3pPr marL="914400" algn="l" defTabSz="457200" rtl="0" eaLnBrk="1" latinLnBrk="0" hangingPunct="1">
                        <a:defRPr sz="1800" b="1" kern="1200">
                          <a:solidFill>
                            <a:schemeClr val="lt1"/>
                          </a:solidFill>
                          <a:latin typeface="Arial" panose="020B0604020202020204"/>
                        </a:defRPr>
                      </a:lvl3pPr>
                      <a:lvl4pPr marL="1371600" algn="l" defTabSz="457200" rtl="0" eaLnBrk="1" latinLnBrk="0" hangingPunct="1">
                        <a:defRPr sz="1800" b="1" kern="1200">
                          <a:solidFill>
                            <a:schemeClr val="lt1"/>
                          </a:solidFill>
                          <a:latin typeface="Arial" panose="020B0604020202020204"/>
                        </a:defRPr>
                      </a:lvl4pPr>
                      <a:lvl5pPr marL="1828800" algn="l" defTabSz="457200" rtl="0" eaLnBrk="1" latinLnBrk="0" hangingPunct="1">
                        <a:defRPr sz="1800" b="1" kern="1200">
                          <a:solidFill>
                            <a:schemeClr val="lt1"/>
                          </a:solidFill>
                          <a:latin typeface="Arial" panose="020B0604020202020204"/>
                        </a:defRPr>
                      </a:lvl5pPr>
                      <a:lvl6pPr marL="2286000" algn="l" defTabSz="457200" rtl="0" eaLnBrk="1" latinLnBrk="0" hangingPunct="1">
                        <a:defRPr sz="1800" b="1" kern="1200">
                          <a:solidFill>
                            <a:schemeClr val="lt1"/>
                          </a:solidFill>
                          <a:latin typeface="Arial" panose="020B0604020202020204"/>
                        </a:defRPr>
                      </a:lvl6pPr>
                      <a:lvl7pPr marL="2743200" algn="l" defTabSz="457200" rtl="0" eaLnBrk="1" latinLnBrk="0" hangingPunct="1">
                        <a:defRPr sz="1800" b="1" kern="1200">
                          <a:solidFill>
                            <a:schemeClr val="lt1"/>
                          </a:solidFill>
                          <a:latin typeface="Arial" panose="020B0604020202020204"/>
                        </a:defRPr>
                      </a:lvl7pPr>
                      <a:lvl8pPr marL="3200400" algn="l" defTabSz="457200" rtl="0" eaLnBrk="1" latinLnBrk="0" hangingPunct="1">
                        <a:defRPr sz="1800" b="1" kern="1200">
                          <a:solidFill>
                            <a:schemeClr val="lt1"/>
                          </a:solidFill>
                          <a:latin typeface="Arial" panose="020B0604020202020204"/>
                        </a:defRPr>
                      </a:lvl8pPr>
                      <a:lvl9pPr marL="3657600" algn="l" defTabSz="457200" rtl="0" eaLnBrk="1" latinLnBrk="0" hangingPunct="1">
                        <a:defRPr sz="1800" b="1" kern="1200">
                          <a:solidFill>
                            <a:schemeClr val="lt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b="1" kern="1200">
                          <a:solidFill>
                            <a:schemeClr val="lt1"/>
                          </a:solidFill>
                          <a:latin typeface="Arial" panose="020B0604020202020204"/>
                        </a:defRPr>
                      </a:lvl1pPr>
                      <a:lvl2pPr marL="457200" algn="l" defTabSz="457200" rtl="0" eaLnBrk="1" latinLnBrk="0" hangingPunct="1">
                        <a:defRPr sz="1800" b="1" kern="1200">
                          <a:solidFill>
                            <a:schemeClr val="lt1"/>
                          </a:solidFill>
                          <a:latin typeface="Arial" panose="020B0604020202020204"/>
                        </a:defRPr>
                      </a:lvl2pPr>
                      <a:lvl3pPr marL="914400" algn="l" defTabSz="457200" rtl="0" eaLnBrk="1" latinLnBrk="0" hangingPunct="1">
                        <a:defRPr sz="1800" b="1" kern="1200">
                          <a:solidFill>
                            <a:schemeClr val="lt1"/>
                          </a:solidFill>
                          <a:latin typeface="Arial" panose="020B0604020202020204"/>
                        </a:defRPr>
                      </a:lvl3pPr>
                      <a:lvl4pPr marL="1371600" algn="l" defTabSz="457200" rtl="0" eaLnBrk="1" latinLnBrk="0" hangingPunct="1">
                        <a:defRPr sz="1800" b="1" kern="1200">
                          <a:solidFill>
                            <a:schemeClr val="lt1"/>
                          </a:solidFill>
                          <a:latin typeface="Arial" panose="020B0604020202020204"/>
                        </a:defRPr>
                      </a:lvl4pPr>
                      <a:lvl5pPr marL="1828800" algn="l" defTabSz="457200" rtl="0" eaLnBrk="1" latinLnBrk="0" hangingPunct="1">
                        <a:defRPr sz="1800" b="1" kern="1200">
                          <a:solidFill>
                            <a:schemeClr val="lt1"/>
                          </a:solidFill>
                          <a:latin typeface="Arial" panose="020B0604020202020204"/>
                        </a:defRPr>
                      </a:lvl5pPr>
                      <a:lvl6pPr marL="2286000" algn="l" defTabSz="457200" rtl="0" eaLnBrk="1" latinLnBrk="0" hangingPunct="1">
                        <a:defRPr sz="1800" b="1" kern="1200">
                          <a:solidFill>
                            <a:schemeClr val="lt1"/>
                          </a:solidFill>
                          <a:latin typeface="Arial" panose="020B0604020202020204"/>
                        </a:defRPr>
                      </a:lvl6pPr>
                      <a:lvl7pPr marL="2743200" algn="l" defTabSz="457200" rtl="0" eaLnBrk="1" latinLnBrk="0" hangingPunct="1">
                        <a:defRPr sz="1800" b="1" kern="1200">
                          <a:solidFill>
                            <a:schemeClr val="lt1"/>
                          </a:solidFill>
                          <a:latin typeface="Arial" panose="020B0604020202020204"/>
                        </a:defRPr>
                      </a:lvl7pPr>
                      <a:lvl8pPr marL="3200400" algn="l" defTabSz="457200" rtl="0" eaLnBrk="1" latinLnBrk="0" hangingPunct="1">
                        <a:defRPr sz="1800" b="1" kern="1200">
                          <a:solidFill>
                            <a:schemeClr val="lt1"/>
                          </a:solidFill>
                          <a:latin typeface="Arial" panose="020B0604020202020204"/>
                        </a:defRPr>
                      </a:lvl8pPr>
                      <a:lvl9pPr marL="3657600" algn="l" defTabSz="457200" rtl="0" eaLnBrk="1" latinLnBrk="0" hangingPunct="1">
                        <a:defRPr sz="1800" b="1" kern="1200">
                          <a:solidFill>
                            <a:schemeClr val="lt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b="1" kern="1200">
                          <a:solidFill>
                            <a:schemeClr val="lt1"/>
                          </a:solidFill>
                          <a:latin typeface="Arial" panose="020B0604020202020204"/>
                        </a:defRPr>
                      </a:lvl1pPr>
                      <a:lvl2pPr marL="457200" algn="l" defTabSz="457200" rtl="0" eaLnBrk="1" latinLnBrk="0" hangingPunct="1">
                        <a:defRPr sz="1800" b="1" kern="1200">
                          <a:solidFill>
                            <a:schemeClr val="lt1"/>
                          </a:solidFill>
                          <a:latin typeface="Arial" panose="020B0604020202020204"/>
                        </a:defRPr>
                      </a:lvl2pPr>
                      <a:lvl3pPr marL="914400" algn="l" defTabSz="457200" rtl="0" eaLnBrk="1" latinLnBrk="0" hangingPunct="1">
                        <a:defRPr sz="1800" b="1" kern="1200">
                          <a:solidFill>
                            <a:schemeClr val="lt1"/>
                          </a:solidFill>
                          <a:latin typeface="Arial" panose="020B0604020202020204"/>
                        </a:defRPr>
                      </a:lvl3pPr>
                      <a:lvl4pPr marL="1371600" algn="l" defTabSz="457200" rtl="0" eaLnBrk="1" latinLnBrk="0" hangingPunct="1">
                        <a:defRPr sz="1800" b="1" kern="1200">
                          <a:solidFill>
                            <a:schemeClr val="lt1"/>
                          </a:solidFill>
                          <a:latin typeface="Arial" panose="020B0604020202020204"/>
                        </a:defRPr>
                      </a:lvl4pPr>
                      <a:lvl5pPr marL="1828800" algn="l" defTabSz="457200" rtl="0" eaLnBrk="1" latinLnBrk="0" hangingPunct="1">
                        <a:defRPr sz="1800" b="1" kern="1200">
                          <a:solidFill>
                            <a:schemeClr val="lt1"/>
                          </a:solidFill>
                          <a:latin typeface="Arial" panose="020B0604020202020204"/>
                        </a:defRPr>
                      </a:lvl5pPr>
                      <a:lvl6pPr marL="2286000" algn="l" defTabSz="457200" rtl="0" eaLnBrk="1" latinLnBrk="0" hangingPunct="1">
                        <a:defRPr sz="1800" b="1" kern="1200">
                          <a:solidFill>
                            <a:schemeClr val="lt1"/>
                          </a:solidFill>
                          <a:latin typeface="Arial" panose="020B0604020202020204"/>
                        </a:defRPr>
                      </a:lvl6pPr>
                      <a:lvl7pPr marL="2743200" algn="l" defTabSz="457200" rtl="0" eaLnBrk="1" latinLnBrk="0" hangingPunct="1">
                        <a:defRPr sz="1800" b="1" kern="1200">
                          <a:solidFill>
                            <a:schemeClr val="lt1"/>
                          </a:solidFill>
                          <a:latin typeface="Arial" panose="020B0604020202020204"/>
                        </a:defRPr>
                      </a:lvl7pPr>
                      <a:lvl8pPr marL="3200400" algn="l" defTabSz="457200" rtl="0" eaLnBrk="1" latinLnBrk="0" hangingPunct="1">
                        <a:defRPr sz="1800" b="1" kern="1200">
                          <a:solidFill>
                            <a:schemeClr val="lt1"/>
                          </a:solidFill>
                          <a:latin typeface="Arial" panose="020B0604020202020204"/>
                        </a:defRPr>
                      </a:lvl8pPr>
                      <a:lvl9pPr marL="3657600" algn="l" defTabSz="457200" rtl="0" eaLnBrk="1" latinLnBrk="0" hangingPunct="1">
                        <a:defRPr sz="1800" b="1" kern="1200">
                          <a:solidFill>
                            <a:schemeClr val="lt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b="1" kern="1200">
                          <a:solidFill>
                            <a:schemeClr val="lt1"/>
                          </a:solidFill>
                          <a:latin typeface="Arial" panose="020B0604020202020204"/>
                        </a:defRPr>
                      </a:lvl1pPr>
                      <a:lvl2pPr marL="457200" algn="l" defTabSz="457200" rtl="0" eaLnBrk="1" latinLnBrk="0" hangingPunct="1">
                        <a:defRPr sz="1800" b="1" kern="1200">
                          <a:solidFill>
                            <a:schemeClr val="lt1"/>
                          </a:solidFill>
                          <a:latin typeface="Arial" panose="020B0604020202020204"/>
                        </a:defRPr>
                      </a:lvl2pPr>
                      <a:lvl3pPr marL="914400" algn="l" defTabSz="457200" rtl="0" eaLnBrk="1" latinLnBrk="0" hangingPunct="1">
                        <a:defRPr sz="1800" b="1" kern="1200">
                          <a:solidFill>
                            <a:schemeClr val="lt1"/>
                          </a:solidFill>
                          <a:latin typeface="Arial" panose="020B0604020202020204"/>
                        </a:defRPr>
                      </a:lvl3pPr>
                      <a:lvl4pPr marL="1371600" algn="l" defTabSz="457200" rtl="0" eaLnBrk="1" latinLnBrk="0" hangingPunct="1">
                        <a:defRPr sz="1800" b="1" kern="1200">
                          <a:solidFill>
                            <a:schemeClr val="lt1"/>
                          </a:solidFill>
                          <a:latin typeface="Arial" panose="020B0604020202020204"/>
                        </a:defRPr>
                      </a:lvl4pPr>
                      <a:lvl5pPr marL="1828800" algn="l" defTabSz="457200" rtl="0" eaLnBrk="1" latinLnBrk="0" hangingPunct="1">
                        <a:defRPr sz="1800" b="1" kern="1200">
                          <a:solidFill>
                            <a:schemeClr val="lt1"/>
                          </a:solidFill>
                          <a:latin typeface="Arial" panose="020B0604020202020204"/>
                        </a:defRPr>
                      </a:lvl5pPr>
                      <a:lvl6pPr marL="2286000" algn="l" defTabSz="457200" rtl="0" eaLnBrk="1" latinLnBrk="0" hangingPunct="1">
                        <a:defRPr sz="1800" b="1" kern="1200">
                          <a:solidFill>
                            <a:schemeClr val="lt1"/>
                          </a:solidFill>
                          <a:latin typeface="Arial" panose="020B0604020202020204"/>
                        </a:defRPr>
                      </a:lvl6pPr>
                      <a:lvl7pPr marL="2743200" algn="l" defTabSz="457200" rtl="0" eaLnBrk="1" latinLnBrk="0" hangingPunct="1">
                        <a:defRPr sz="1800" b="1" kern="1200">
                          <a:solidFill>
                            <a:schemeClr val="lt1"/>
                          </a:solidFill>
                          <a:latin typeface="Arial" panose="020B0604020202020204"/>
                        </a:defRPr>
                      </a:lvl7pPr>
                      <a:lvl8pPr marL="3200400" algn="l" defTabSz="457200" rtl="0" eaLnBrk="1" latinLnBrk="0" hangingPunct="1">
                        <a:defRPr sz="1800" b="1" kern="1200">
                          <a:solidFill>
                            <a:schemeClr val="lt1"/>
                          </a:solidFill>
                          <a:latin typeface="Arial" panose="020B0604020202020204"/>
                        </a:defRPr>
                      </a:lvl8pPr>
                      <a:lvl9pPr marL="3657600" algn="l" defTabSz="457200" rtl="0" eaLnBrk="1" latinLnBrk="0" hangingPunct="1">
                        <a:defRPr sz="1800" b="1" kern="1200">
                          <a:solidFill>
                            <a:schemeClr val="lt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b="1" kern="1200">
                          <a:solidFill>
                            <a:schemeClr val="lt1"/>
                          </a:solidFill>
                          <a:latin typeface="Arial" panose="020B0604020202020204"/>
                        </a:defRPr>
                      </a:lvl1pPr>
                      <a:lvl2pPr marL="457200" algn="l" defTabSz="457200" rtl="0" eaLnBrk="1" latinLnBrk="0" hangingPunct="1">
                        <a:defRPr sz="1800" b="1" kern="1200">
                          <a:solidFill>
                            <a:schemeClr val="lt1"/>
                          </a:solidFill>
                          <a:latin typeface="Arial" panose="020B0604020202020204"/>
                        </a:defRPr>
                      </a:lvl2pPr>
                      <a:lvl3pPr marL="914400" algn="l" defTabSz="457200" rtl="0" eaLnBrk="1" latinLnBrk="0" hangingPunct="1">
                        <a:defRPr sz="1800" b="1" kern="1200">
                          <a:solidFill>
                            <a:schemeClr val="lt1"/>
                          </a:solidFill>
                          <a:latin typeface="Arial" panose="020B0604020202020204"/>
                        </a:defRPr>
                      </a:lvl3pPr>
                      <a:lvl4pPr marL="1371600" algn="l" defTabSz="457200" rtl="0" eaLnBrk="1" latinLnBrk="0" hangingPunct="1">
                        <a:defRPr sz="1800" b="1" kern="1200">
                          <a:solidFill>
                            <a:schemeClr val="lt1"/>
                          </a:solidFill>
                          <a:latin typeface="Arial" panose="020B0604020202020204"/>
                        </a:defRPr>
                      </a:lvl4pPr>
                      <a:lvl5pPr marL="1828800" algn="l" defTabSz="457200" rtl="0" eaLnBrk="1" latinLnBrk="0" hangingPunct="1">
                        <a:defRPr sz="1800" b="1" kern="1200">
                          <a:solidFill>
                            <a:schemeClr val="lt1"/>
                          </a:solidFill>
                          <a:latin typeface="Arial" panose="020B0604020202020204"/>
                        </a:defRPr>
                      </a:lvl5pPr>
                      <a:lvl6pPr marL="2286000" algn="l" defTabSz="457200" rtl="0" eaLnBrk="1" latinLnBrk="0" hangingPunct="1">
                        <a:defRPr sz="1800" b="1" kern="1200">
                          <a:solidFill>
                            <a:schemeClr val="lt1"/>
                          </a:solidFill>
                          <a:latin typeface="Arial" panose="020B0604020202020204"/>
                        </a:defRPr>
                      </a:lvl6pPr>
                      <a:lvl7pPr marL="2743200" algn="l" defTabSz="457200" rtl="0" eaLnBrk="1" latinLnBrk="0" hangingPunct="1">
                        <a:defRPr sz="1800" b="1" kern="1200">
                          <a:solidFill>
                            <a:schemeClr val="lt1"/>
                          </a:solidFill>
                          <a:latin typeface="Arial" panose="020B0604020202020204"/>
                        </a:defRPr>
                      </a:lvl7pPr>
                      <a:lvl8pPr marL="3200400" algn="l" defTabSz="457200" rtl="0" eaLnBrk="1" latinLnBrk="0" hangingPunct="1">
                        <a:defRPr sz="1800" b="1" kern="1200">
                          <a:solidFill>
                            <a:schemeClr val="lt1"/>
                          </a:solidFill>
                          <a:latin typeface="Arial" panose="020B0604020202020204"/>
                        </a:defRPr>
                      </a:lvl8pPr>
                      <a:lvl9pPr marL="3657600" algn="l" defTabSz="457200" rtl="0" eaLnBrk="1" latinLnBrk="0" hangingPunct="1">
                        <a:defRPr sz="1800" b="1" kern="1200">
                          <a:solidFill>
                            <a:schemeClr val="lt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b="1" kern="1200">
                          <a:solidFill>
                            <a:schemeClr val="lt1"/>
                          </a:solidFill>
                          <a:latin typeface="Arial" panose="020B0604020202020204"/>
                        </a:defRPr>
                      </a:lvl1pPr>
                      <a:lvl2pPr marL="457200" algn="l" defTabSz="457200" rtl="0" eaLnBrk="1" latinLnBrk="0" hangingPunct="1">
                        <a:defRPr sz="1800" b="1" kern="1200">
                          <a:solidFill>
                            <a:schemeClr val="lt1"/>
                          </a:solidFill>
                          <a:latin typeface="Arial" panose="020B0604020202020204"/>
                        </a:defRPr>
                      </a:lvl2pPr>
                      <a:lvl3pPr marL="914400" algn="l" defTabSz="457200" rtl="0" eaLnBrk="1" latinLnBrk="0" hangingPunct="1">
                        <a:defRPr sz="1800" b="1" kern="1200">
                          <a:solidFill>
                            <a:schemeClr val="lt1"/>
                          </a:solidFill>
                          <a:latin typeface="Arial" panose="020B0604020202020204"/>
                        </a:defRPr>
                      </a:lvl3pPr>
                      <a:lvl4pPr marL="1371600" algn="l" defTabSz="457200" rtl="0" eaLnBrk="1" latinLnBrk="0" hangingPunct="1">
                        <a:defRPr sz="1800" b="1" kern="1200">
                          <a:solidFill>
                            <a:schemeClr val="lt1"/>
                          </a:solidFill>
                          <a:latin typeface="Arial" panose="020B0604020202020204"/>
                        </a:defRPr>
                      </a:lvl4pPr>
                      <a:lvl5pPr marL="1828800" algn="l" defTabSz="457200" rtl="0" eaLnBrk="1" latinLnBrk="0" hangingPunct="1">
                        <a:defRPr sz="1800" b="1" kern="1200">
                          <a:solidFill>
                            <a:schemeClr val="lt1"/>
                          </a:solidFill>
                          <a:latin typeface="Arial" panose="020B0604020202020204"/>
                        </a:defRPr>
                      </a:lvl5pPr>
                      <a:lvl6pPr marL="2286000" algn="l" defTabSz="457200" rtl="0" eaLnBrk="1" latinLnBrk="0" hangingPunct="1">
                        <a:defRPr sz="1800" b="1" kern="1200">
                          <a:solidFill>
                            <a:schemeClr val="lt1"/>
                          </a:solidFill>
                          <a:latin typeface="Arial" panose="020B0604020202020204"/>
                        </a:defRPr>
                      </a:lvl6pPr>
                      <a:lvl7pPr marL="2743200" algn="l" defTabSz="457200" rtl="0" eaLnBrk="1" latinLnBrk="0" hangingPunct="1">
                        <a:defRPr sz="1800" b="1" kern="1200">
                          <a:solidFill>
                            <a:schemeClr val="lt1"/>
                          </a:solidFill>
                          <a:latin typeface="Arial" panose="020B0604020202020204"/>
                        </a:defRPr>
                      </a:lvl7pPr>
                      <a:lvl8pPr marL="3200400" algn="l" defTabSz="457200" rtl="0" eaLnBrk="1" latinLnBrk="0" hangingPunct="1">
                        <a:defRPr sz="1800" b="1" kern="1200">
                          <a:solidFill>
                            <a:schemeClr val="lt1"/>
                          </a:solidFill>
                          <a:latin typeface="Arial" panose="020B0604020202020204"/>
                        </a:defRPr>
                      </a:lvl8pPr>
                      <a:lvl9pPr marL="3657600" algn="l" defTabSz="457200" rtl="0" eaLnBrk="1" latinLnBrk="0" hangingPunct="1">
                        <a:defRPr sz="1800" b="1" kern="1200">
                          <a:solidFill>
                            <a:schemeClr val="lt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b="1" kern="1200">
                          <a:solidFill>
                            <a:schemeClr val="lt1"/>
                          </a:solidFill>
                          <a:latin typeface="Arial" panose="020B0604020202020204"/>
                        </a:defRPr>
                      </a:lvl1pPr>
                      <a:lvl2pPr marL="457200" algn="l" defTabSz="457200" rtl="0" eaLnBrk="1" latinLnBrk="0" hangingPunct="1">
                        <a:defRPr sz="1800" b="1" kern="1200">
                          <a:solidFill>
                            <a:schemeClr val="lt1"/>
                          </a:solidFill>
                          <a:latin typeface="Arial" panose="020B0604020202020204"/>
                        </a:defRPr>
                      </a:lvl2pPr>
                      <a:lvl3pPr marL="914400" algn="l" defTabSz="457200" rtl="0" eaLnBrk="1" latinLnBrk="0" hangingPunct="1">
                        <a:defRPr sz="1800" b="1" kern="1200">
                          <a:solidFill>
                            <a:schemeClr val="lt1"/>
                          </a:solidFill>
                          <a:latin typeface="Arial" panose="020B0604020202020204"/>
                        </a:defRPr>
                      </a:lvl3pPr>
                      <a:lvl4pPr marL="1371600" algn="l" defTabSz="457200" rtl="0" eaLnBrk="1" latinLnBrk="0" hangingPunct="1">
                        <a:defRPr sz="1800" b="1" kern="1200">
                          <a:solidFill>
                            <a:schemeClr val="lt1"/>
                          </a:solidFill>
                          <a:latin typeface="Arial" panose="020B0604020202020204"/>
                        </a:defRPr>
                      </a:lvl4pPr>
                      <a:lvl5pPr marL="1828800" algn="l" defTabSz="457200" rtl="0" eaLnBrk="1" latinLnBrk="0" hangingPunct="1">
                        <a:defRPr sz="1800" b="1" kern="1200">
                          <a:solidFill>
                            <a:schemeClr val="lt1"/>
                          </a:solidFill>
                          <a:latin typeface="Arial" panose="020B0604020202020204"/>
                        </a:defRPr>
                      </a:lvl5pPr>
                      <a:lvl6pPr marL="2286000" algn="l" defTabSz="457200" rtl="0" eaLnBrk="1" latinLnBrk="0" hangingPunct="1">
                        <a:defRPr sz="1800" b="1" kern="1200">
                          <a:solidFill>
                            <a:schemeClr val="lt1"/>
                          </a:solidFill>
                          <a:latin typeface="Arial" panose="020B0604020202020204"/>
                        </a:defRPr>
                      </a:lvl6pPr>
                      <a:lvl7pPr marL="2743200" algn="l" defTabSz="457200" rtl="0" eaLnBrk="1" latinLnBrk="0" hangingPunct="1">
                        <a:defRPr sz="1800" b="1" kern="1200">
                          <a:solidFill>
                            <a:schemeClr val="lt1"/>
                          </a:solidFill>
                          <a:latin typeface="Arial" panose="020B0604020202020204"/>
                        </a:defRPr>
                      </a:lvl7pPr>
                      <a:lvl8pPr marL="3200400" algn="l" defTabSz="457200" rtl="0" eaLnBrk="1" latinLnBrk="0" hangingPunct="1">
                        <a:defRPr sz="1800" b="1" kern="1200">
                          <a:solidFill>
                            <a:schemeClr val="lt1"/>
                          </a:solidFill>
                          <a:latin typeface="Arial" panose="020B0604020202020204"/>
                        </a:defRPr>
                      </a:lvl8pPr>
                      <a:lvl9pPr marL="3657600" algn="l" defTabSz="457200" rtl="0" eaLnBrk="1" latinLnBrk="0" hangingPunct="1">
                        <a:defRPr sz="1800" b="1" kern="1200">
                          <a:solidFill>
                            <a:schemeClr val="lt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b="1" kern="1200">
                          <a:solidFill>
                            <a:schemeClr val="lt1"/>
                          </a:solidFill>
                          <a:latin typeface="Arial" panose="020B0604020202020204"/>
                        </a:defRPr>
                      </a:lvl1pPr>
                      <a:lvl2pPr marL="457200" algn="l" defTabSz="457200" rtl="0" eaLnBrk="1" latinLnBrk="0" hangingPunct="1">
                        <a:defRPr sz="1800" b="1" kern="1200">
                          <a:solidFill>
                            <a:schemeClr val="lt1"/>
                          </a:solidFill>
                          <a:latin typeface="Arial" panose="020B0604020202020204"/>
                        </a:defRPr>
                      </a:lvl2pPr>
                      <a:lvl3pPr marL="914400" algn="l" defTabSz="457200" rtl="0" eaLnBrk="1" latinLnBrk="0" hangingPunct="1">
                        <a:defRPr sz="1800" b="1" kern="1200">
                          <a:solidFill>
                            <a:schemeClr val="lt1"/>
                          </a:solidFill>
                          <a:latin typeface="Arial" panose="020B0604020202020204"/>
                        </a:defRPr>
                      </a:lvl3pPr>
                      <a:lvl4pPr marL="1371600" algn="l" defTabSz="457200" rtl="0" eaLnBrk="1" latinLnBrk="0" hangingPunct="1">
                        <a:defRPr sz="1800" b="1" kern="1200">
                          <a:solidFill>
                            <a:schemeClr val="lt1"/>
                          </a:solidFill>
                          <a:latin typeface="Arial" panose="020B0604020202020204"/>
                        </a:defRPr>
                      </a:lvl4pPr>
                      <a:lvl5pPr marL="1828800" algn="l" defTabSz="457200" rtl="0" eaLnBrk="1" latinLnBrk="0" hangingPunct="1">
                        <a:defRPr sz="1800" b="1" kern="1200">
                          <a:solidFill>
                            <a:schemeClr val="lt1"/>
                          </a:solidFill>
                          <a:latin typeface="Arial" panose="020B0604020202020204"/>
                        </a:defRPr>
                      </a:lvl5pPr>
                      <a:lvl6pPr marL="2286000" algn="l" defTabSz="457200" rtl="0" eaLnBrk="1" latinLnBrk="0" hangingPunct="1">
                        <a:defRPr sz="1800" b="1" kern="1200">
                          <a:solidFill>
                            <a:schemeClr val="lt1"/>
                          </a:solidFill>
                          <a:latin typeface="Arial" panose="020B0604020202020204"/>
                        </a:defRPr>
                      </a:lvl6pPr>
                      <a:lvl7pPr marL="2743200" algn="l" defTabSz="457200" rtl="0" eaLnBrk="1" latinLnBrk="0" hangingPunct="1">
                        <a:defRPr sz="1800" b="1" kern="1200">
                          <a:solidFill>
                            <a:schemeClr val="lt1"/>
                          </a:solidFill>
                          <a:latin typeface="Arial" panose="020B0604020202020204"/>
                        </a:defRPr>
                      </a:lvl7pPr>
                      <a:lvl8pPr marL="3200400" algn="l" defTabSz="457200" rtl="0" eaLnBrk="1" latinLnBrk="0" hangingPunct="1">
                        <a:defRPr sz="1800" b="1" kern="1200">
                          <a:solidFill>
                            <a:schemeClr val="lt1"/>
                          </a:solidFill>
                          <a:latin typeface="Arial" panose="020B0604020202020204"/>
                        </a:defRPr>
                      </a:lvl8pPr>
                      <a:lvl9pPr marL="3657600" algn="l" defTabSz="457200" rtl="0" eaLnBrk="1" latinLnBrk="0" hangingPunct="1">
                        <a:defRPr sz="1800" b="1" kern="1200">
                          <a:solidFill>
                            <a:schemeClr val="lt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b="1" kern="1200">
                          <a:solidFill>
                            <a:schemeClr val="lt1"/>
                          </a:solidFill>
                          <a:latin typeface="Arial" panose="020B0604020202020204"/>
                        </a:defRPr>
                      </a:lvl1pPr>
                      <a:lvl2pPr marL="457200" algn="l" defTabSz="457200" rtl="0" eaLnBrk="1" latinLnBrk="0" hangingPunct="1">
                        <a:defRPr sz="1800" b="1" kern="1200">
                          <a:solidFill>
                            <a:schemeClr val="lt1"/>
                          </a:solidFill>
                          <a:latin typeface="Arial" panose="020B0604020202020204"/>
                        </a:defRPr>
                      </a:lvl2pPr>
                      <a:lvl3pPr marL="914400" algn="l" defTabSz="457200" rtl="0" eaLnBrk="1" latinLnBrk="0" hangingPunct="1">
                        <a:defRPr sz="1800" b="1" kern="1200">
                          <a:solidFill>
                            <a:schemeClr val="lt1"/>
                          </a:solidFill>
                          <a:latin typeface="Arial" panose="020B0604020202020204"/>
                        </a:defRPr>
                      </a:lvl3pPr>
                      <a:lvl4pPr marL="1371600" algn="l" defTabSz="457200" rtl="0" eaLnBrk="1" latinLnBrk="0" hangingPunct="1">
                        <a:defRPr sz="1800" b="1" kern="1200">
                          <a:solidFill>
                            <a:schemeClr val="lt1"/>
                          </a:solidFill>
                          <a:latin typeface="Arial" panose="020B0604020202020204"/>
                        </a:defRPr>
                      </a:lvl4pPr>
                      <a:lvl5pPr marL="1828800" algn="l" defTabSz="457200" rtl="0" eaLnBrk="1" latinLnBrk="0" hangingPunct="1">
                        <a:defRPr sz="1800" b="1" kern="1200">
                          <a:solidFill>
                            <a:schemeClr val="lt1"/>
                          </a:solidFill>
                          <a:latin typeface="Arial" panose="020B0604020202020204"/>
                        </a:defRPr>
                      </a:lvl5pPr>
                      <a:lvl6pPr marL="2286000" algn="l" defTabSz="457200" rtl="0" eaLnBrk="1" latinLnBrk="0" hangingPunct="1">
                        <a:defRPr sz="1800" b="1" kern="1200">
                          <a:solidFill>
                            <a:schemeClr val="lt1"/>
                          </a:solidFill>
                          <a:latin typeface="Arial" panose="020B0604020202020204"/>
                        </a:defRPr>
                      </a:lvl6pPr>
                      <a:lvl7pPr marL="2743200" algn="l" defTabSz="457200" rtl="0" eaLnBrk="1" latinLnBrk="0" hangingPunct="1">
                        <a:defRPr sz="1800" b="1" kern="1200">
                          <a:solidFill>
                            <a:schemeClr val="lt1"/>
                          </a:solidFill>
                          <a:latin typeface="Arial" panose="020B0604020202020204"/>
                        </a:defRPr>
                      </a:lvl7pPr>
                      <a:lvl8pPr marL="3200400" algn="l" defTabSz="457200" rtl="0" eaLnBrk="1" latinLnBrk="0" hangingPunct="1">
                        <a:defRPr sz="1800" b="1" kern="1200">
                          <a:solidFill>
                            <a:schemeClr val="lt1"/>
                          </a:solidFill>
                          <a:latin typeface="Arial" panose="020B0604020202020204"/>
                        </a:defRPr>
                      </a:lvl8pPr>
                      <a:lvl9pPr marL="3657600" algn="l" defTabSz="457200" rtl="0" eaLnBrk="1" latinLnBrk="0" hangingPunct="1">
                        <a:defRPr sz="1800" b="1" kern="1200">
                          <a:solidFill>
                            <a:schemeClr val="lt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b="1" kern="1200">
                          <a:solidFill>
                            <a:schemeClr val="lt1"/>
                          </a:solidFill>
                          <a:latin typeface="Arial" panose="020B0604020202020204"/>
                        </a:defRPr>
                      </a:lvl1pPr>
                      <a:lvl2pPr marL="457200" algn="l" defTabSz="457200" rtl="0" eaLnBrk="1" latinLnBrk="0" hangingPunct="1">
                        <a:defRPr sz="1800" b="1" kern="1200">
                          <a:solidFill>
                            <a:schemeClr val="lt1"/>
                          </a:solidFill>
                          <a:latin typeface="Arial" panose="020B0604020202020204"/>
                        </a:defRPr>
                      </a:lvl2pPr>
                      <a:lvl3pPr marL="914400" algn="l" defTabSz="457200" rtl="0" eaLnBrk="1" latinLnBrk="0" hangingPunct="1">
                        <a:defRPr sz="1800" b="1" kern="1200">
                          <a:solidFill>
                            <a:schemeClr val="lt1"/>
                          </a:solidFill>
                          <a:latin typeface="Arial" panose="020B0604020202020204"/>
                        </a:defRPr>
                      </a:lvl3pPr>
                      <a:lvl4pPr marL="1371600" algn="l" defTabSz="457200" rtl="0" eaLnBrk="1" latinLnBrk="0" hangingPunct="1">
                        <a:defRPr sz="1800" b="1" kern="1200">
                          <a:solidFill>
                            <a:schemeClr val="lt1"/>
                          </a:solidFill>
                          <a:latin typeface="Arial" panose="020B0604020202020204"/>
                        </a:defRPr>
                      </a:lvl4pPr>
                      <a:lvl5pPr marL="1828800" algn="l" defTabSz="457200" rtl="0" eaLnBrk="1" latinLnBrk="0" hangingPunct="1">
                        <a:defRPr sz="1800" b="1" kern="1200">
                          <a:solidFill>
                            <a:schemeClr val="lt1"/>
                          </a:solidFill>
                          <a:latin typeface="Arial" panose="020B0604020202020204"/>
                        </a:defRPr>
                      </a:lvl5pPr>
                      <a:lvl6pPr marL="2286000" algn="l" defTabSz="457200" rtl="0" eaLnBrk="1" latinLnBrk="0" hangingPunct="1">
                        <a:defRPr sz="1800" b="1" kern="1200">
                          <a:solidFill>
                            <a:schemeClr val="lt1"/>
                          </a:solidFill>
                          <a:latin typeface="Arial" panose="020B0604020202020204"/>
                        </a:defRPr>
                      </a:lvl6pPr>
                      <a:lvl7pPr marL="2743200" algn="l" defTabSz="457200" rtl="0" eaLnBrk="1" latinLnBrk="0" hangingPunct="1">
                        <a:defRPr sz="1800" b="1" kern="1200">
                          <a:solidFill>
                            <a:schemeClr val="lt1"/>
                          </a:solidFill>
                          <a:latin typeface="Arial" panose="020B0604020202020204"/>
                        </a:defRPr>
                      </a:lvl7pPr>
                      <a:lvl8pPr marL="3200400" algn="l" defTabSz="457200" rtl="0" eaLnBrk="1" latinLnBrk="0" hangingPunct="1">
                        <a:defRPr sz="1800" b="1" kern="1200">
                          <a:solidFill>
                            <a:schemeClr val="lt1"/>
                          </a:solidFill>
                          <a:latin typeface="Arial" panose="020B0604020202020204"/>
                        </a:defRPr>
                      </a:lvl8pPr>
                      <a:lvl9pPr marL="3657600" algn="l" defTabSz="457200" rtl="0" eaLnBrk="1" latinLnBrk="0" hangingPunct="1">
                        <a:defRPr sz="1800" b="1" kern="1200">
                          <a:solidFill>
                            <a:schemeClr val="lt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b="1" kern="1200">
                          <a:solidFill>
                            <a:schemeClr val="lt1"/>
                          </a:solidFill>
                          <a:latin typeface="Arial" panose="020B0604020202020204"/>
                        </a:defRPr>
                      </a:lvl1pPr>
                      <a:lvl2pPr marL="457200" algn="l" defTabSz="457200" rtl="0" eaLnBrk="1" latinLnBrk="0" hangingPunct="1">
                        <a:defRPr sz="1800" b="1" kern="1200">
                          <a:solidFill>
                            <a:schemeClr val="lt1"/>
                          </a:solidFill>
                          <a:latin typeface="Arial" panose="020B0604020202020204"/>
                        </a:defRPr>
                      </a:lvl2pPr>
                      <a:lvl3pPr marL="914400" algn="l" defTabSz="457200" rtl="0" eaLnBrk="1" latinLnBrk="0" hangingPunct="1">
                        <a:defRPr sz="1800" b="1" kern="1200">
                          <a:solidFill>
                            <a:schemeClr val="lt1"/>
                          </a:solidFill>
                          <a:latin typeface="Arial" panose="020B0604020202020204"/>
                        </a:defRPr>
                      </a:lvl3pPr>
                      <a:lvl4pPr marL="1371600" algn="l" defTabSz="457200" rtl="0" eaLnBrk="1" latinLnBrk="0" hangingPunct="1">
                        <a:defRPr sz="1800" b="1" kern="1200">
                          <a:solidFill>
                            <a:schemeClr val="lt1"/>
                          </a:solidFill>
                          <a:latin typeface="Arial" panose="020B0604020202020204"/>
                        </a:defRPr>
                      </a:lvl4pPr>
                      <a:lvl5pPr marL="1828800" algn="l" defTabSz="457200" rtl="0" eaLnBrk="1" latinLnBrk="0" hangingPunct="1">
                        <a:defRPr sz="1800" b="1" kern="1200">
                          <a:solidFill>
                            <a:schemeClr val="lt1"/>
                          </a:solidFill>
                          <a:latin typeface="Arial" panose="020B0604020202020204"/>
                        </a:defRPr>
                      </a:lvl5pPr>
                      <a:lvl6pPr marL="2286000" algn="l" defTabSz="457200" rtl="0" eaLnBrk="1" latinLnBrk="0" hangingPunct="1">
                        <a:defRPr sz="1800" b="1" kern="1200">
                          <a:solidFill>
                            <a:schemeClr val="lt1"/>
                          </a:solidFill>
                          <a:latin typeface="Arial" panose="020B0604020202020204"/>
                        </a:defRPr>
                      </a:lvl6pPr>
                      <a:lvl7pPr marL="2743200" algn="l" defTabSz="457200" rtl="0" eaLnBrk="1" latinLnBrk="0" hangingPunct="1">
                        <a:defRPr sz="1800" b="1" kern="1200">
                          <a:solidFill>
                            <a:schemeClr val="lt1"/>
                          </a:solidFill>
                          <a:latin typeface="Arial" panose="020B0604020202020204"/>
                        </a:defRPr>
                      </a:lvl7pPr>
                      <a:lvl8pPr marL="3200400" algn="l" defTabSz="457200" rtl="0" eaLnBrk="1" latinLnBrk="0" hangingPunct="1">
                        <a:defRPr sz="1800" b="1" kern="1200">
                          <a:solidFill>
                            <a:schemeClr val="lt1"/>
                          </a:solidFill>
                          <a:latin typeface="Arial" panose="020B0604020202020204"/>
                        </a:defRPr>
                      </a:lvl8pPr>
                      <a:lvl9pPr marL="3657600" algn="l" defTabSz="457200" rtl="0" eaLnBrk="1" latinLnBrk="0" hangingPunct="1">
                        <a:defRPr sz="1800" b="1" kern="1200">
                          <a:solidFill>
                            <a:schemeClr val="lt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b="1" kern="1200">
                          <a:solidFill>
                            <a:schemeClr val="lt1"/>
                          </a:solidFill>
                          <a:latin typeface="Arial" panose="020B0604020202020204"/>
                        </a:defRPr>
                      </a:lvl1pPr>
                      <a:lvl2pPr marL="457200" algn="l" defTabSz="457200" rtl="0" eaLnBrk="1" latinLnBrk="0" hangingPunct="1">
                        <a:defRPr sz="1800" b="1" kern="1200">
                          <a:solidFill>
                            <a:schemeClr val="lt1"/>
                          </a:solidFill>
                          <a:latin typeface="Arial" panose="020B0604020202020204"/>
                        </a:defRPr>
                      </a:lvl2pPr>
                      <a:lvl3pPr marL="914400" algn="l" defTabSz="457200" rtl="0" eaLnBrk="1" latinLnBrk="0" hangingPunct="1">
                        <a:defRPr sz="1800" b="1" kern="1200">
                          <a:solidFill>
                            <a:schemeClr val="lt1"/>
                          </a:solidFill>
                          <a:latin typeface="Arial" panose="020B0604020202020204"/>
                        </a:defRPr>
                      </a:lvl3pPr>
                      <a:lvl4pPr marL="1371600" algn="l" defTabSz="457200" rtl="0" eaLnBrk="1" latinLnBrk="0" hangingPunct="1">
                        <a:defRPr sz="1800" b="1" kern="1200">
                          <a:solidFill>
                            <a:schemeClr val="lt1"/>
                          </a:solidFill>
                          <a:latin typeface="Arial" panose="020B0604020202020204"/>
                        </a:defRPr>
                      </a:lvl4pPr>
                      <a:lvl5pPr marL="1828800" algn="l" defTabSz="457200" rtl="0" eaLnBrk="1" latinLnBrk="0" hangingPunct="1">
                        <a:defRPr sz="1800" b="1" kern="1200">
                          <a:solidFill>
                            <a:schemeClr val="lt1"/>
                          </a:solidFill>
                          <a:latin typeface="Arial" panose="020B0604020202020204"/>
                        </a:defRPr>
                      </a:lvl5pPr>
                      <a:lvl6pPr marL="2286000" algn="l" defTabSz="457200" rtl="0" eaLnBrk="1" latinLnBrk="0" hangingPunct="1">
                        <a:defRPr sz="1800" b="1" kern="1200">
                          <a:solidFill>
                            <a:schemeClr val="lt1"/>
                          </a:solidFill>
                          <a:latin typeface="Arial" panose="020B0604020202020204"/>
                        </a:defRPr>
                      </a:lvl6pPr>
                      <a:lvl7pPr marL="2743200" algn="l" defTabSz="457200" rtl="0" eaLnBrk="1" latinLnBrk="0" hangingPunct="1">
                        <a:defRPr sz="1800" b="1" kern="1200">
                          <a:solidFill>
                            <a:schemeClr val="lt1"/>
                          </a:solidFill>
                          <a:latin typeface="Arial" panose="020B0604020202020204"/>
                        </a:defRPr>
                      </a:lvl7pPr>
                      <a:lvl8pPr marL="3200400" algn="l" defTabSz="457200" rtl="0" eaLnBrk="1" latinLnBrk="0" hangingPunct="1">
                        <a:defRPr sz="1800" b="1" kern="1200">
                          <a:solidFill>
                            <a:schemeClr val="lt1"/>
                          </a:solidFill>
                          <a:latin typeface="Arial" panose="020B0604020202020204"/>
                        </a:defRPr>
                      </a:lvl8pPr>
                      <a:lvl9pPr marL="3657600" algn="l" defTabSz="457200" rtl="0" eaLnBrk="1" latinLnBrk="0" hangingPunct="1">
                        <a:defRPr sz="1800" b="1" kern="1200">
                          <a:solidFill>
                            <a:schemeClr val="lt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b="1" kern="1200">
                          <a:solidFill>
                            <a:schemeClr val="lt1"/>
                          </a:solidFill>
                          <a:latin typeface="Arial" panose="020B0604020202020204"/>
                        </a:defRPr>
                      </a:lvl1pPr>
                      <a:lvl2pPr marL="457200" algn="l" defTabSz="457200" rtl="0" eaLnBrk="1" latinLnBrk="0" hangingPunct="1">
                        <a:defRPr sz="1800" b="1" kern="1200">
                          <a:solidFill>
                            <a:schemeClr val="lt1"/>
                          </a:solidFill>
                          <a:latin typeface="Arial" panose="020B0604020202020204"/>
                        </a:defRPr>
                      </a:lvl2pPr>
                      <a:lvl3pPr marL="914400" algn="l" defTabSz="457200" rtl="0" eaLnBrk="1" latinLnBrk="0" hangingPunct="1">
                        <a:defRPr sz="1800" b="1" kern="1200">
                          <a:solidFill>
                            <a:schemeClr val="lt1"/>
                          </a:solidFill>
                          <a:latin typeface="Arial" panose="020B0604020202020204"/>
                        </a:defRPr>
                      </a:lvl3pPr>
                      <a:lvl4pPr marL="1371600" algn="l" defTabSz="457200" rtl="0" eaLnBrk="1" latinLnBrk="0" hangingPunct="1">
                        <a:defRPr sz="1800" b="1" kern="1200">
                          <a:solidFill>
                            <a:schemeClr val="lt1"/>
                          </a:solidFill>
                          <a:latin typeface="Arial" panose="020B0604020202020204"/>
                        </a:defRPr>
                      </a:lvl4pPr>
                      <a:lvl5pPr marL="1828800" algn="l" defTabSz="457200" rtl="0" eaLnBrk="1" latinLnBrk="0" hangingPunct="1">
                        <a:defRPr sz="1800" b="1" kern="1200">
                          <a:solidFill>
                            <a:schemeClr val="lt1"/>
                          </a:solidFill>
                          <a:latin typeface="Arial" panose="020B0604020202020204"/>
                        </a:defRPr>
                      </a:lvl5pPr>
                      <a:lvl6pPr marL="2286000" algn="l" defTabSz="457200" rtl="0" eaLnBrk="1" latinLnBrk="0" hangingPunct="1">
                        <a:defRPr sz="1800" b="1" kern="1200">
                          <a:solidFill>
                            <a:schemeClr val="lt1"/>
                          </a:solidFill>
                          <a:latin typeface="Arial" panose="020B0604020202020204"/>
                        </a:defRPr>
                      </a:lvl6pPr>
                      <a:lvl7pPr marL="2743200" algn="l" defTabSz="457200" rtl="0" eaLnBrk="1" latinLnBrk="0" hangingPunct="1">
                        <a:defRPr sz="1800" b="1" kern="1200">
                          <a:solidFill>
                            <a:schemeClr val="lt1"/>
                          </a:solidFill>
                          <a:latin typeface="Arial" panose="020B0604020202020204"/>
                        </a:defRPr>
                      </a:lvl7pPr>
                      <a:lvl8pPr marL="3200400" algn="l" defTabSz="457200" rtl="0" eaLnBrk="1" latinLnBrk="0" hangingPunct="1">
                        <a:defRPr sz="1800" b="1" kern="1200">
                          <a:solidFill>
                            <a:schemeClr val="lt1"/>
                          </a:solidFill>
                          <a:latin typeface="Arial" panose="020B0604020202020204"/>
                        </a:defRPr>
                      </a:lvl8pPr>
                      <a:lvl9pPr marL="3657600" algn="l" defTabSz="457200" rtl="0" eaLnBrk="1" latinLnBrk="0" hangingPunct="1">
                        <a:defRPr sz="1800" b="1" kern="1200">
                          <a:solidFill>
                            <a:schemeClr val="lt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extLst>
                  <a:ext uri="{0D108BD9-81ED-4DB2-BD59-A6C34878D82A}">
                    <a16:rowId xmlns:a16="http://schemas.microsoft.com/office/drawing/2014/main" val="2258798912"/>
                  </a:ext>
                </a:extLst>
              </a:tr>
              <a:tr h="126801">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pPr algn="ctr"/>
                      <a:r>
                        <a:rPr lang="en-GB" sz="1000" b="0" i="0" dirty="0">
                          <a:solidFill>
                            <a:schemeClr val="tx1"/>
                          </a:solidFill>
                        </a:rPr>
                        <a:t>MET</a:t>
                      </a:r>
                    </a:p>
                  </a:txBody>
                  <a:tcPr marL="72000" marR="0" marT="0" marB="0" anchor="ctr">
                    <a:lnL w="12700" cap="flat" cmpd="sng" algn="ctr">
                      <a:noFill/>
                      <a:prstDash val="solid"/>
                      <a:round/>
                      <a:headEnd type="none" w="med" len="med"/>
                      <a:tailEnd type="none" w="med" len="med"/>
                    </a:lnL>
                    <a:lnR w="6350" cap="flat" cmpd="sng" algn="ctr">
                      <a:solidFill>
                        <a:srgbClr val="969696"/>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99740637"/>
                  </a:ext>
                </a:extLst>
              </a:tr>
              <a:tr h="126801">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pPr algn="ctr"/>
                      <a:r>
                        <a:rPr lang="en-GB" sz="1000" b="0" i="0" dirty="0">
                          <a:solidFill>
                            <a:schemeClr val="tx1"/>
                          </a:solidFill>
                        </a:rPr>
                        <a:t>FGFR2_amp</a:t>
                      </a:r>
                    </a:p>
                  </a:txBody>
                  <a:tcPr marL="72000" marR="0" marT="0" marB="0" anchor="ctr">
                    <a:lnL w="12700" cap="flat" cmpd="sng" algn="ctr">
                      <a:noFill/>
                      <a:prstDash val="solid"/>
                      <a:round/>
                      <a:headEnd type="none" w="med" len="med"/>
                      <a:tailEnd type="none" w="med" len="med"/>
                    </a:lnL>
                    <a:lnR w="6350" cap="flat" cmpd="sng" algn="ctr">
                      <a:solidFill>
                        <a:srgbClr val="969696"/>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4117685791"/>
                  </a:ext>
                </a:extLst>
              </a:tr>
              <a:tr h="126801">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pPr algn="ctr"/>
                      <a:r>
                        <a:rPr lang="en-GB" sz="1000" b="0" i="0" dirty="0">
                          <a:solidFill>
                            <a:schemeClr val="tx1"/>
                          </a:solidFill>
                        </a:rPr>
                        <a:t>KEAP1</a:t>
                      </a:r>
                    </a:p>
                  </a:txBody>
                  <a:tcPr marL="72000" marR="0" marT="0" marB="0" anchor="ctr">
                    <a:lnL w="12700" cap="flat" cmpd="sng" algn="ctr">
                      <a:noFill/>
                      <a:prstDash val="solid"/>
                      <a:round/>
                      <a:headEnd type="none" w="med" len="med"/>
                      <a:tailEnd type="none" w="med" len="med"/>
                    </a:lnL>
                    <a:lnR w="6350" cap="flat" cmpd="sng" algn="ctr">
                      <a:solidFill>
                        <a:srgbClr val="969696"/>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37538022"/>
                  </a:ext>
                </a:extLst>
              </a:tr>
              <a:tr h="126801">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pPr algn="ctr"/>
                      <a:r>
                        <a:rPr lang="en-GB" sz="1000" b="0" i="0" dirty="0">
                          <a:solidFill>
                            <a:schemeClr val="tx1"/>
                          </a:solidFill>
                        </a:rPr>
                        <a:t>PIK3CA</a:t>
                      </a:r>
                    </a:p>
                  </a:txBody>
                  <a:tcPr marL="72000" marR="0" marT="0" marB="0" anchor="ctr">
                    <a:lnL w="12700" cap="flat" cmpd="sng" algn="ctr">
                      <a:noFill/>
                      <a:prstDash val="solid"/>
                      <a:round/>
                      <a:headEnd type="none" w="med" len="med"/>
                      <a:tailEnd type="none" w="med" len="med"/>
                    </a:lnL>
                    <a:lnR w="6350" cap="flat" cmpd="sng" algn="ctr">
                      <a:solidFill>
                        <a:srgbClr val="969696"/>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407885435"/>
                  </a:ext>
                </a:extLst>
              </a:tr>
              <a:tr h="126801">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pPr algn="ctr"/>
                      <a:r>
                        <a:rPr lang="en-GB" sz="1000" b="0" i="0" dirty="0">
                          <a:solidFill>
                            <a:schemeClr val="tx1"/>
                          </a:solidFill>
                        </a:rPr>
                        <a:t>TP53</a:t>
                      </a:r>
                    </a:p>
                  </a:txBody>
                  <a:tcPr marL="72000" marR="0" marT="0" marB="0" anchor="ctr">
                    <a:lnL w="12700" cap="flat" cmpd="sng" algn="ctr">
                      <a:noFill/>
                      <a:prstDash val="solid"/>
                      <a:round/>
                      <a:headEnd type="none" w="med" len="med"/>
                      <a:tailEnd type="none" w="med" len="med"/>
                    </a:lnL>
                    <a:lnR w="6350" cap="flat" cmpd="sng" algn="ctr">
                      <a:solidFill>
                        <a:srgbClr val="969696"/>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419167624"/>
                  </a:ext>
                </a:extLst>
              </a:tr>
              <a:tr h="126801">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pPr algn="ctr"/>
                      <a:r>
                        <a:rPr lang="en-GB" sz="1000" b="0" i="0" dirty="0">
                          <a:solidFill>
                            <a:schemeClr val="tx1"/>
                          </a:solidFill>
                        </a:rPr>
                        <a:t>KRAS</a:t>
                      </a:r>
                    </a:p>
                  </a:txBody>
                  <a:tcPr marL="72000" marR="0" marT="0" marB="0" anchor="ctr">
                    <a:lnL w="12700" cap="flat" cmpd="sng" algn="ctr">
                      <a:noFill/>
                      <a:prstDash val="solid"/>
                      <a:round/>
                      <a:headEnd type="none" w="med" len="med"/>
                      <a:tailEnd type="none" w="med" len="med"/>
                    </a:lnL>
                    <a:lnR w="6350" cap="flat" cmpd="sng" algn="ctr">
                      <a:solidFill>
                        <a:srgbClr val="969696"/>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591527605"/>
                  </a:ext>
                </a:extLst>
              </a:tr>
              <a:tr h="126801">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pPr algn="ctr"/>
                      <a:r>
                        <a:rPr lang="en-GB" sz="1000" b="0" i="0" dirty="0">
                          <a:solidFill>
                            <a:schemeClr val="tx1"/>
                          </a:solidFill>
                        </a:rPr>
                        <a:t>ROS1</a:t>
                      </a:r>
                    </a:p>
                  </a:txBody>
                  <a:tcPr marL="72000" marR="0" marT="0" marB="0" anchor="ctr">
                    <a:lnL w="12700" cap="flat" cmpd="sng" algn="ctr">
                      <a:noFill/>
                      <a:prstDash val="solid"/>
                      <a:round/>
                      <a:headEnd type="none" w="med" len="med"/>
                      <a:tailEnd type="none" w="med" len="med"/>
                    </a:lnL>
                    <a:lnR w="6350" cap="flat" cmpd="sng" algn="ctr">
                      <a:solidFill>
                        <a:srgbClr val="969696"/>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2955212567"/>
                  </a:ext>
                </a:extLst>
              </a:tr>
              <a:tr h="126801">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pPr algn="ctr"/>
                      <a:r>
                        <a:rPr lang="en-GB" sz="1000" b="0" i="0" dirty="0">
                          <a:solidFill>
                            <a:schemeClr val="tx1"/>
                          </a:solidFill>
                        </a:rPr>
                        <a:t>BRAF</a:t>
                      </a:r>
                    </a:p>
                  </a:txBody>
                  <a:tcPr marL="72000" marR="0" marT="0" marB="0" anchor="ctr">
                    <a:lnL w="12700" cap="flat" cmpd="sng" algn="ctr">
                      <a:noFill/>
                      <a:prstDash val="solid"/>
                      <a:round/>
                      <a:headEnd type="none" w="med" len="med"/>
                      <a:tailEnd type="none" w="med" len="med"/>
                    </a:lnL>
                    <a:lnR w="6350" cap="flat" cmpd="sng" algn="ctr">
                      <a:solidFill>
                        <a:srgbClr val="969696"/>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283976065"/>
                  </a:ext>
                </a:extLst>
              </a:tr>
              <a:tr h="126801">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pPr algn="ctr"/>
                      <a:r>
                        <a:rPr lang="en-GB" sz="1000" b="0" i="0" dirty="0">
                          <a:solidFill>
                            <a:schemeClr val="tx1"/>
                          </a:solidFill>
                        </a:rPr>
                        <a:t>FGFR1</a:t>
                      </a:r>
                    </a:p>
                  </a:txBody>
                  <a:tcPr marL="72000" marR="0" marT="0" marB="0" anchor="ctr">
                    <a:lnL w="12700" cap="flat" cmpd="sng" algn="ctr">
                      <a:noFill/>
                      <a:prstDash val="solid"/>
                      <a:round/>
                      <a:headEnd type="none" w="med" len="med"/>
                      <a:tailEnd type="none" w="med" len="med"/>
                    </a:lnL>
                    <a:lnR w="6350" cap="flat" cmpd="sng" algn="ctr">
                      <a:solidFill>
                        <a:srgbClr val="969696"/>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79686692"/>
                  </a:ext>
                </a:extLst>
              </a:tr>
              <a:tr h="126801">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pPr algn="ctr"/>
                      <a:r>
                        <a:rPr lang="en-GB" sz="1000" b="0" i="0" dirty="0">
                          <a:solidFill>
                            <a:schemeClr val="tx1"/>
                          </a:solidFill>
                        </a:rPr>
                        <a:t>MYC</a:t>
                      </a:r>
                    </a:p>
                  </a:txBody>
                  <a:tcPr marL="72000" marR="0" marT="0" marB="0" anchor="ctr">
                    <a:lnL w="12700" cap="flat" cmpd="sng" algn="ctr">
                      <a:noFill/>
                      <a:prstDash val="solid"/>
                      <a:round/>
                      <a:headEnd type="none" w="med" len="med"/>
                      <a:tailEnd type="none" w="med" len="med"/>
                    </a:lnL>
                    <a:lnR w="6350" cap="flat" cmpd="sng" algn="ctr">
                      <a:solidFill>
                        <a:srgbClr val="969696"/>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357700289"/>
                  </a:ext>
                </a:extLst>
              </a:tr>
              <a:tr h="126801">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pPr algn="ctr"/>
                      <a:r>
                        <a:rPr lang="en-GB" sz="1000" b="0" i="0" dirty="0">
                          <a:solidFill>
                            <a:schemeClr val="tx1"/>
                          </a:solidFill>
                        </a:rPr>
                        <a:t>PTEN</a:t>
                      </a:r>
                    </a:p>
                  </a:txBody>
                  <a:tcPr marL="72000" marR="0" marT="0" marB="0" anchor="ctr">
                    <a:lnL w="12700" cap="flat" cmpd="sng" algn="ctr">
                      <a:noFill/>
                      <a:prstDash val="solid"/>
                      <a:round/>
                      <a:headEnd type="none" w="med" len="med"/>
                      <a:tailEnd type="none" w="med" len="med"/>
                    </a:lnL>
                    <a:lnR w="6350" cap="flat" cmpd="sng" algn="ctr">
                      <a:solidFill>
                        <a:srgbClr val="969696"/>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263F6A"/>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lvl1pPr marL="0" algn="l" defTabSz="457200" rtl="0" eaLnBrk="1" latinLnBrk="0" hangingPunct="1">
                        <a:defRPr sz="1800" kern="1200">
                          <a:solidFill>
                            <a:schemeClr val="dk1"/>
                          </a:solidFill>
                          <a:latin typeface="Arial" panose="020B0604020202020204"/>
                        </a:defRPr>
                      </a:lvl1pPr>
                      <a:lvl2pPr marL="457200" algn="l" defTabSz="457200" rtl="0" eaLnBrk="1" latinLnBrk="0" hangingPunct="1">
                        <a:defRPr sz="1800" kern="1200">
                          <a:solidFill>
                            <a:schemeClr val="dk1"/>
                          </a:solidFill>
                          <a:latin typeface="Arial" panose="020B0604020202020204"/>
                        </a:defRPr>
                      </a:lvl2pPr>
                      <a:lvl3pPr marL="914400" algn="l" defTabSz="457200" rtl="0" eaLnBrk="1" latinLnBrk="0" hangingPunct="1">
                        <a:defRPr sz="1800" kern="1200">
                          <a:solidFill>
                            <a:schemeClr val="dk1"/>
                          </a:solidFill>
                          <a:latin typeface="Arial" panose="020B0604020202020204"/>
                        </a:defRPr>
                      </a:lvl3pPr>
                      <a:lvl4pPr marL="1371600" algn="l" defTabSz="457200" rtl="0" eaLnBrk="1" latinLnBrk="0" hangingPunct="1">
                        <a:defRPr sz="1800" kern="1200">
                          <a:solidFill>
                            <a:schemeClr val="dk1"/>
                          </a:solidFill>
                          <a:latin typeface="Arial" panose="020B0604020202020204"/>
                        </a:defRPr>
                      </a:lvl4pPr>
                      <a:lvl5pPr marL="1828800" algn="l" defTabSz="457200" rtl="0" eaLnBrk="1" latinLnBrk="0" hangingPunct="1">
                        <a:defRPr sz="1800" kern="1200">
                          <a:solidFill>
                            <a:schemeClr val="dk1"/>
                          </a:solidFill>
                          <a:latin typeface="Arial" panose="020B0604020202020204"/>
                        </a:defRPr>
                      </a:lvl5pPr>
                      <a:lvl6pPr marL="2286000" algn="l" defTabSz="457200" rtl="0" eaLnBrk="1" latinLnBrk="0" hangingPunct="1">
                        <a:defRPr sz="1800" kern="1200">
                          <a:solidFill>
                            <a:schemeClr val="dk1"/>
                          </a:solidFill>
                          <a:latin typeface="Arial" panose="020B0604020202020204"/>
                        </a:defRPr>
                      </a:lvl6pPr>
                      <a:lvl7pPr marL="2743200" algn="l" defTabSz="457200" rtl="0" eaLnBrk="1" latinLnBrk="0" hangingPunct="1">
                        <a:defRPr sz="1800" kern="1200">
                          <a:solidFill>
                            <a:schemeClr val="dk1"/>
                          </a:solidFill>
                          <a:latin typeface="Arial" panose="020B0604020202020204"/>
                        </a:defRPr>
                      </a:lvl7pPr>
                      <a:lvl8pPr marL="3200400" algn="l" defTabSz="457200" rtl="0" eaLnBrk="1" latinLnBrk="0" hangingPunct="1">
                        <a:defRPr sz="1800" kern="1200">
                          <a:solidFill>
                            <a:schemeClr val="dk1"/>
                          </a:solidFill>
                          <a:latin typeface="Arial" panose="020B0604020202020204"/>
                        </a:defRPr>
                      </a:lvl8pPr>
                      <a:lvl9pPr marL="3657600" algn="l" defTabSz="457200" rtl="0" eaLnBrk="1" latinLnBrk="0" hangingPunct="1">
                        <a:defRPr sz="1800" kern="1200">
                          <a:solidFill>
                            <a:schemeClr val="dk1"/>
                          </a:solidFill>
                          <a:latin typeface="Arial" panose="020B0604020202020204"/>
                        </a:defRPr>
                      </a:lvl9pPr>
                    </a:lstStyle>
                    <a:p>
                      <a:endParaRPr lang="en-GB" sz="1000" i="0" dirty="0">
                        <a:solidFill>
                          <a:srgbClr val="000000"/>
                        </a:solidFill>
                      </a:endParaRPr>
                    </a:p>
                  </a:txBody>
                  <a:tcPr marL="72000" marR="0" marT="0" marB="0" anchor="ctr">
                    <a:lnL w="6350" cap="flat" cmpd="sng" algn="ctr">
                      <a:solidFill>
                        <a:srgbClr val="969696"/>
                      </a:solidFill>
                      <a:prstDash val="solid"/>
                      <a:round/>
                      <a:headEnd type="none" w="med" len="med"/>
                      <a:tailEnd type="none" w="med" len="med"/>
                    </a:lnL>
                    <a:lnR w="6350" cap="flat" cmpd="sng" algn="ctr">
                      <a:solidFill>
                        <a:srgbClr val="969696"/>
                      </a:solidFill>
                      <a:prstDash val="solid"/>
                      <a:round/>
                      <a:headEnd type="none" w="med" len="med"/>
                      <a:tailEnd type="none" w="med" len="med"/>
                    </a:lnR>
                    <a:lnT w="6350" cap="flat" cmpd="sng" algn="ctr">
                      <a:solidFill>
                        <a:srgbClr val="969696"/>
                      </a:solidFill>
                      <a:prstDash val="solid"/>
                      <a:round/>
                      <a:headEnd type="none" w="med" len="med"/>
                      <a:tailEnd type="none" w="med" len="med"/>
                    </a:lnT>
                    <a:lnB w="6350" cap="flat" cmpd="sng" algn="ctr">
                      <a:solidFill>
                        <a:srgbClr val="969696"/>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925304234"/>
                  </a:ext>
                </a:extLst>
              </a:tr>
            </a:tbl>
          </a:graphicData>
        </a:graphic>
      </p:graphicFrame>
      <p:grpSp>
        <p:nvGrpSpPr>
          <p:cNvPr id="98" name="Group 97">
            <a:extLst>
              <a:ext uri="{FF2B5EF4-FFF2-40B4-BE49-F238E27FC236}">
                <a16:creationId xmlns:a16="http://schemas.microsoft.com/office/drawing/2014/main" id="{5A4B0E7D-5E12-5DB4-76FD-7504179B0D18}"/>
              </a:ext>
            </a:extLst>
          </p:cNvPr>
          <p:cNvGrpSpPr/>
          <p:nvPr/>
        </p:nvGrpSpPr>
        <p:grpSpPr>
          <a:xfrm>
            <a:off x="8968057" y="3875118"/>
            <a:ext cx="180000" cy="1124216"/>
            <a:chOff x="9628601" y="4038350"/>
            <a:chExt cx="180000" cy="1124216"/>
          </a:xfrm>
        </p:grpSpPr>
        <p:sp>
          <p:nvSpPr>
            <p:cNvPr id="99" name="Rectangle 98">
              <a:extLst>
                <a:ext uri="{FF2B5EF4-FFF2-40B4-BE49-F238E27FC236}">
                  <a16:creationId xmlns:a16="http://schemas.microsoft.com/office/drawing/2014/main" id="{02FFD27D-8B90-1FFB-8440-40DBEDBCD853}"/>
                </a:ext>
              </a:extLst>
            </p:cNvPr>
            <p:cNvSpPr/>
            <p:nvPr/>
          </p:nvSpPr>
          <p:spPr>
            <a:xfrm>
              <a:off x="9628601" y="4038350"/>
              <a:ext cx="180000" cy="180000"/>
            </a:xfrm>
            <a:prstGeom prst="rect">
              <a:avLst/>
            </a:prstGeom>
            <a:solidFill>
              <a:srgbClr val="00A2E1"/>
            </a:solidFill>
            <a:ln w="3175" cap="flat" cmpd="sng" algn="ctr">
              <a:solidFill>
                <a:srgbClr val="969696"/>
              </a:solidFill>
              <a:prstDash val="solid"/>
              <a:miter lim="800000"/>
            </a:ln>
            <a:effectLst/>
          </p:spPr>
          <p:txBody>
            <a:bodyPr wrap="none" lIns="360000" tIns="3600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050" b="0" i="0" u="none" strike="noStrike" kern="0" cap="none" spc="0" normalizeH="0" baseline="0" noProof="0" dirty="0" smtClean="0">
                  <a:ln>
                    <a:noFill/>
                  </a:ln>
                  <a:solidFill>
                    <a:schemeClr val="tx1"/>
                  </a:solidFill>
                  <a:effectLst/>
                  <a:uLnTx/>
                  <a:uFillTx/>
                </a:rPr>
                <a:t>Fast progressors (TTP &lt;3 months)</a:t>
              </a:r>
            </a:p>
          </p:txBody>
        </p:sp>
        <p:sp>
          <p:nvSpPr>
            <p:cNvPr id="100" name="Rectangle 99">
              <a:extLst>
                <a:ext uri="{FF2B5EF4-FFF2-40B4-BE49-F238E27FC236}">
                  <a16:creationId xmlns:a16="http://schemas.microsoft.com/office/drawing/2014/main" id="{F95C3B9D-2FEF-F056-5531-90C401B4F933}"/>
                </a:ext>
              </a:extLst>
            </p:cNvPr>
            <p:cNvSpPr/>
            <p:nvPr/>
          </p:nvSpPr>
          <p:spPr>
            <a:xfrm>
              <a:off x="9628601" y="4353089"/>
              <a:ext cx="180000" cy="180000"/>
            </a:xfrm>
            <a:prstGeom prst="rect">
              <a:avLst/>
            </a:prstGeom>
            <a:solidFill>
              <a:srgbClr val="FFC000"/>
            </a:solidFill>
            <a:ln w="3175" cap="flat" cmpd="sng" algn="ctr">
              <a:solidFill>
                <a:srgbClr val="969696"/>
              </a:solidFill>
              <a:prstDash val="solid"/>
              <a:miter lim="800000"/>
            </a:ln>
            <a:effectLst/>
          </p:spPr>
          <p:txBody>
            <a:bodyPr wrap="none" lIns="360000" tIns="3600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050" b="0" i="0" u="none" strike="noStrike" kern="0" cap="none" spc="0" normalizeH="0" baseline="0" noProof="0" dirty="0" smtClean="0">
                  <a:ln>
                    <a:noFill/>
                  </a:ln>
                  <a:solidFill>
                    <a:schemeClr val="tx1"/>
                  </a:solidFill>
                  <a:effectLst/>
                  <a:uLnTx/>
                  <a:uFillTx/>
                </a:rPr>
                <a:t>Slow progressors (TTP &gt;6 months)</a:t>
              </a:r>
            </a:p>
          </p:txBody>
        </p:sp>
        <p:sp>
          <p:nvSpPr>
            <p:cNvPr id="101" name="Rectangle 100">
              <a:extLst>
                <a:ext uri="{FF2B5EF4-FFF2-40B4-BE49-F238E27FC236}">
                  <a16:creationId xmlns:a16="http://schemas.microsoft.com/office/drawing/2014/main" id="{E92F7393-D7B5-1B43-1F98-F3A9661BB19D}"/>
                </a:ext>
              </a:extLst>
            </p:cNvPr>
            <p:cNvSpPr/>
            <p:nvPr/>
          </p:nvSpPr>
          <p:spPr>
            <a:xfrm>
              <a:off x="9628601" y="4667828"/>
              <a:ext cx="180000" cy="180000"/>
            </a:xfrm>
            <a:prstGeom prst="rect">
              <a:avLst/>
            </a:prstGeom>
            <a:solidFill>
              <a:srgbClr val="E73E16"/>
            </a:solidFill>
            <a:ln w="3175" cap="flat" cmpd="sng" algn="ctr">
              <a:solidFill>
                <a:srgbClr val="969696"/>
              </a:solidFill>
              <a:prstDash val="solid"/>
              <a:miter lim="800000"/>
            </a:ln>
            <a:effectLst/>
          </p:spPr>
          <p:txBody>
            <a:bodyPr wrap="none" lIns="360000" tIns="3600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050" b="0" i="0" u="none" strike="noStrike" kern="0" cap="none" spc="0" normalizeH="0" baseline="0" noProof="0" dirty="0" smtClean="0">
                  <a:ln>
                    <a:noFill/>
                  </a:ln>
                  <a:solidFill>
                    <a:schemeClr val="tx1"/>
                  </a:solidFill>
                  <a:effectLst/>
                  <a:uLnTx/>
                  <a:uFillTx/>
                </a:rPr>
                <a:t>Other (TTP 3–6 months)</a:t>
              </a:r>
            </a:p>
          </p:txBody>
        </p:sp>
        <p:sp>
          <p:nvSpPr>
            <p:cNvPr id="102" name="Rectangle 101">
              <a:extLst>
                <a:ext uri="{FF2B5EF4-FFF2-40B4-BE49-F238E27FC236}">
                  <a16:creationId xmlns:a16="http://schemas.microsoft.com/office/drawing/2014/main" id="{9BD8B5C1-7610-6AD4-D522-B90DCF755458}"/>
                </a:ext>
              </a:extLst>
            </p:cNvPr>
            <p:cNvSpPr/>
            <p:nvPr/>
          </p:nvSpPr>
          <p:spPr>
            <a:xfrm>
              <a:off x="9628601" y="4982566"/>
              <a:ext cx="180000" cy="180000"/>
            </a:xfrm>
            <a:prstGeom prst="rect">
              <a:avLst/>
            </a:prstGeom>
            <a:pattFill prst="lgCheck">
              <a:fgClr>
                <a:srgbClr val="363636"/>
              </a:fgClr>
              <a:bgClr>
                <a:srgbClr val="FFFFFF"/>
              </a:bgClr>
            </a:pattFill>
            <a:ln w="3175" cap="flat" cmpd="sng" algn="ctr">
              <a:solidFill>
                <a:srgbClr val="969696"/>
              </a:solidFill>
              <a:prstDash val="solid"/>
              <a:miter lim="800000"/>
            </a:ln>
            <a:effectLst/>
          </p:spPr>
          <p:txBody>
            <a:bodyPr wrap="none" lIns="360000" tIns="36000" rIns="0" bIns="0"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050" b="0" i="0" u="none" strike="noStrike" kern="0" cap="none" spc="0" normalizeH="0" baseline="0" noProof="0" dirty="0" smtClean="0">
                  <a:ln>
                    <a:noFill/>
                  </a:ln>
                  <a:solidFill>
                    <a:schemeClr val="tx1"/>
                  </a:solidFill>
                  <a:effectLst/>
                  <a:uLnTx/>
                  <a:uFillTx/>
                </a:rPr>
                <a:t>Brain metastasis at screening</a:t>
              </a:r>
            </a:p>
          </p:txBody>
        </p:sp>
      </p:grpSp>
      <p:sp>
        <p:nvSpPr>
          <p:cNvPr id="103" name="Rectangle 102">
            <a:extLst>
              <a:ext uri="{FF2B5EF4-FFF2-40B4-BE49-F238E27FC236}">
                <a16:creationId xmlns:a16="http://schemas.microsoft.com/office/drawing/2014/main" id="{5591BAD8-13A1-673D-8DCC-A83A3A76606E}"/>
              </a:ext>
            </a:extLst>
          </p:cNvPr>
          <p:cNvSpPr/>
          <p:nvPr/>
        </p:nvSpPr>
        <p:spPr>
          <a:xfrm>
            <a:off x="3912517" y="4901240"/>
            <a:ext cx="171664" cy="44501"/>
          </a:xfrm>
          <a:prstGeom prst="rect">
            <a:avLst/>
          </a:prstGeom>
          <a:solidFill>
            <a:srgbClr val="00A2E1"/>
          </a:solidFill>
          <a:ln w="3175" cap="flat" cmpd="sng" algn="ctr">
            <a:solidFill>
              <a:srgbClr val="969696"/>
            </a:solidFill>
            <a:prstDash val="solid"/>
            <a:miter lim="800000"/>
          </a:ln>
          <a:effectLst/>
        </p:spPr>
        <p:txBody>
          <a:bodyPr wrap="none" bIns="540000"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rPr>
              <a:t>PD</a:t>
            </a:r>
          </a:p>
        </p:txBody>
      </p:sp>
      <p:sp>
        <p:nvSpPr>
          <p:cNvPr id="104" name="Rectangle 103">
            <a:extLst>
              <a:ext uri="{FF2B5EF4-FFF2-40B4-BE49-F238E27FC236}">
                <a16:creationId xmlns:a16="http://schemas.microsoft.com/office/drawing/2014/main" id="{92A8C687-813B-659F-12E4-DB4EAB5463E4}"/>
              </a:ext>
            </a:extLst>
          </p:cNvPr>
          <p:cNvSpPr/>
          <p:nvPr/>
        </p:nvSpPr>
        <p:spPr>
          <a:xfrm>
            <a:off x="4171786" y="4898723"/>
            <a:ext cx="171664" cy="47019"/>
          </a:xfrm>
          <a:prstGeom prst="rect">
            <a:avLst/>
          </a:prstGeom>
          <a:solidFill>
            <a:srgbClr val="00A2E1"/>
          </a:solidFill>
          <a:ln w="3175" cap="flat" cmpd="sng" algn="ctr">
            <a:solidFill>
              <a:srgbClr val="969696"/>
            </a:solidFill>
            <a:prstDash val="solid"/>
            <a:miter lim="800000"/>
          </a:ln>
          <a:effectLst/>
        </p:spPr>
        <p:txBody>
          <a:bodyPr wrap="none" bIns="540000"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rPr>
              <a:t>PD</a:t>
            </a:r>
          </a:p>
        </p:txBody>
      </p:sp>
      <p:sp>
        <p:nvSpPr>
          <p:cNvPr id="105" name="Rectangle 104">
            <a:extLst>
              <a:ext uri="{FF2B5EF4-FFF2-40B4-BE49-F238E27FC236}">
                <a16:creationId xmlns:a16="http://schemas.microsoft.com/office/drawing/2014/main" id="{DB1C3EC0-0220-1633-2DD2-194B181ECFE0}"/>
              </a:ext>
            </a:extLst>
          </p:cNvPr>
          <p:cNvSpPr/>
          <p:nvPr/>
        </p:nvSpPr>
        <p:spPr>
          <a:xfrm>
            <a:off x="4431056" y="4894948"/>
            <a:ext cx="171664" cy="50793"/>
          </a:xfrm>
          <a:prstGeom prst="rect">
            <a:avLst/>
          </a:prstGeom>
          <a:pattFill prst="lgCheck">
            <a:fgClr>
              <a:srgbClr val="363636"/>
            </a:fgClr>
            <a:bgClr>
              <a:srgbClr val="00A2E1"/>
            </a:bgClr>
          </a:pattFill>
          <a:ln w="3175" cap="flat" cmpd="sng" algn="ctr">
            <a:solidFill>
              <a:srgbClr val="969696"/>
            </a:solidFill>
            <a:prstDash val="solid"/>
            <a:miter lim="800000"/>
          </a:ln>
          <a:effectLst/>
        </p:spPr>
        <p:txBody>
          <a:bodyPr wrap="none" bIns="540000"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rPr>
              <a:t>PD</a:t>
            </a:r>
          </a:p>
        </p:txBody>
      </p:sp>
      <p:sp>
        <p:nvSpPr>
          <p:cNvPr id="106" name="Rectangle 105">
            <a:extLst>
              <a:ext uri="{FF2B5EF4-FFF2-40B4-BE49-F238E27FC236}">
                <a16:creationId xmlns:a16="http://schemas.microsoft.com/office/drawing/2014/main" id="{E344C092-8E69-3209-82BF-3C8B2C13A6C8}"/>
              </a:ext>
            </a:extLst>
          </p:cNvPr>
          <p:cNvSpPr/>
          <p:nvPr/>
        </p:nvSpPr>
        <p:spPr>
          <a:xfrm>
            <a:off x="4682755" y="4896206"/>
            <a:ext cx="171664" cy="49535"/>
          </a:xfrm>
          <a:prstGeom prst="rect">
            <a:avLst/>
          </a:prstGeom>
          <a:pattFill prst="lgCheck">
            <a:fgClr>
              <a:srgbClr val="363636"/>
            </a:fgClr>
            <a:bgClr>
              <a:srgbClr val="00A2E1"/>
            </a:bgClr>
          </a:pattFill>
          <a:ln w="3175" cap="flat" cmpd="sng" algn="ctr">
            <a:solidFill>
              <a:srgbClr val="969696"/>
            </a:solidFill>
            <a:prstDash val="solid"/>
            <a:miter lim="800000"/>
          </a:ln>
          <a:effectLst/>
        </p:spPr>
        <p:txBody>
          <a:bodyPr wrap="none" bIns="540000"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rPr>
              <a:t>PD</a:t>
            </a:r>
          </a:p>
        </p:txBody>
      </p:sp>
      <p:sp>
        <p:nvSpPr>
          <p:cNvPr id="107" name="Rectangle 106">
            <a:extLst>
              <a:ext uri="{FF2B5EF4-FFF2-40B4-BE49-F238E27FC236}">
                <a16:creationId xmlns:a16="http://schemas.microsoft.com/office/drawing/2014/main" id="{8DC14B79-E740-2E27-DDCD-2C427FA8F7D0}"/>
              </a:ext>
            </a:extLst>
          </p:cNvPr>
          <p:cNvSpPr/>
          <p:nvPr/>
        </p:nvSpPr>
        <p:spPr>
          <a:xfrm>
            <a:off x="4943916" y="4838319"/>
            <a:ext cx="171664" cy="107422"/>
          </a:xfrm>
          <a:prstGeom prst="rect">
            <a:avLst/>
          </a:prstGeom>
          <a:pattFill prst="lgCheck">
            <a:fgClr>
              <a:srgbClr val="363636"/>
            </a:fgClr>
            <a:bgClr>
              <a:srgbClr val="00A2E1"/>
            </a:bgClr>
          </a:pattFill>
          <a:ln w="3175" cap="flat" cmpd="sng" algn="ctr">
            <a:solidFill>
              <a:srgbClr val="969696"/>
            </a:solidFill>
            <a:prstDash val="solid"/>
            <a:miter lim="800000"/>
          </a:ln>
          <a:effectLst/>
        </p:spPr>
        <p:txBody>
          <a:bodyPr wrap="none" bIns="684000"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rPr>
              <a:t>SD</a:t>
            </a:r>
          </a:p>
        </p:txBody>
      </p:sp>
      <p:sp>
        <p:nvSpPr>
          <p:cNvPr id="108" name="Rectangle 107">
            <a:extLst>
              <a:ext uri="{FF2B5EF4-FFF2-40B4-BE49-F238E27FC236}">
                <a16:creationId xmlns:a16="http://schemas.microsoft.com/office/drawing/2014/main" id="{47CCEF77-7682-8B11-B417-6069DBDA4629}"/>
              </a:ext>
            </a:extLst>
          </p:cNvPr>
          <p:cNvSpPr/>
          <p:nvPr/>
        </p:nvSpPr>
        <p:spPr>
          <a:xfrm>
            <a:off x="5197508" y="4833704"/>
            <a:ext cx="171664" cy="112037"/>
          </a:xfrm>
          <a:prstGeom prst="rect">
            <a:avLst/>
          </a:prstGeom>
          <a:solidFill>
            <a:srgbClr val="00A2E1"/>
          </a:solidFill>
          <a:ln w="3175" cap="flat" cmpd="sng" algn="ctr">
            <a:solidFill>
              <a:srgbClr val="969696"/>
            </a:solidFill>
            <a:prstDash val="solid"/>
            <a:miter lim="800000"/>
          </a:ln>
          <a:effectLst/>
        </p:spPr>
        <p:txBody>
          <a:bodyPr wrap="none" bIns="684000"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rPr>
              <a:t>SD</a:t>
            </a:r>
          </a:p>
        </p:txBody>
      </p:sp>
      <p:sp>
        <p:nvSpPr>
          <p:cNvPr id="109" name="Rectangle 108">
            <a:extLst>
              <a:ext uri="{FF2B5EF4-FFF2-40B4-BE49-F238E27FC236}">
                <a16:creationId xmlns:a16="http://schemas.microsoft.com/office/drawing/2014/main" id="{1EDBC8ED-01E2-3984-CC17-25988706D8F7}"/>
              </a:ext>
            </a:extLst>
          </p:cNvPr>
          <p:cNvSpPr/>
          <p:nvPr/>
        </p:nvSpPr>
        <p:spPr>
          <a:xfrm>
            <a:off x="5454885" y="4835382"/>
            <a:ext cx="171664" cy="110359"/>
          </a:xfrm>
          <a:prstGeom prst="rect">
            <a:avLst/>
          </a:prstGeom>
          <a:solidFill>
            <a:srgbClr val="00A2E1"/>
          </a:solidFill>
          <a:ln w="3175" cap="flat" cmpd="sng" algn="ctr">
            <a:solidFill>
              <a:srgbClr val="969696"/>
            </a:solidFill>
            <a:prstDash val="solid"/>
            <a:miter lim="800000"/>
          </a:ln>
          <a:effectLst/>
        </p:spPr>
        <p:txBody>
          <a:bodyPr wrap="none" bIns="684000"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rPr>
              <a:t>SD</a:t>
            </a:r>
          </a:p>
        </p:txBody>
      </p:sp>
      <p:sp>
        <p:nvSpPr>
          <p:cNvPr id="110" name="Rectangle 109">
            <a:extLst>
              <a:ext uri="{FF2B5EF4-FFF2-40B4-BE49-F238E27FC236}">
                <a16:creationId xmlns:a16="http://schemas.microsoft.com/office/drawing/2014/main" id="{451D1848-0CB6-CF8B-6107-D38AA1B19954}"/>
              </a:ext>
            </a:extLst>
          </p:cNvPr>
          <p:cNvSpPr/>
          <p:nvPr/>
        </p:nvSpPr>
        <p:spPr>
          <a:xfrm>
            <a:off x="5714154" y="4835382"/>
            <a:ext cx="171664" cy="110359"/>
          </a:xfrm>
          <a:prstGeom prst="rect">
            <a:avLst/>
          </a:prstGeom>
          <a:solidFill>
            <a:srgbClr val="00A2E1"/>
          </a:solidFill>
          <a:ln w="3175" cap="flat" cmpd="sng" algn="ctr">
            <a:solidFill>
              <a:srgbClr val="969696"/>
            </a:solidFill>
            <a:prstDash val="solid"/>
            <a:miter lim="800000"/>
          </a:ln>
          <a:effectLst/>
        </p:spPr>
        <p:txBody>
          <a:bodyPr wrap="none" bIns="684000"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rPr>
              <a:t>SD</a:t>
            </a:r>
          </a:p>
        </p:txBody>
      </p:sp>
      <p:sp>
        <p:nvSpPr>
          <p:cNvPr id="111" name="Rectangle 110">
            <a:extLst>
              <a:ext uri="{FF2B5EF4-FFF2-40B4-BE49-F238E27FC236}">
                <a16:creationId xmlns:a16="http://schemas.microsoft.com/office/drawing/2014/main" id="{4D26D56F-15B1-CC24-C065-DFFD5442590B}"/>
              </a:ext>
            </a:extLst>
          </p:cNvPr>
          <p:cNvSpPr/>
          <p:nvPr/>
        </p:nvSpPr>
        <p:spPr>
          <a:xfrm>
            <a:off x="5967746" y="4830349"/>
            <a:ext cx="171664" cy="115393"/>
          </a:xfrm>
          <a:prstGeom prst="rect">
            <a:avLst/>
          </a:prstGeom>
          <a:solidFill>
            <a:srgbClr val="00A2E1"/>
          </a:solidFill>
          <a:ln w="3175" cap="flat" cmpd="sng" algn="ctr">
            <a:solidFill>
              <a:srgbClr val="969696"/>
            </a:solidFill>
            <a:prstDash val="solid"/>
            <a:miter lim="800000"/>
          </a:ln>
          <a:effectLst/>
        </p:spPr>
        <p:txBody>
          <a:bodyPr wrap="none" bIns="684000"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rPr>
              <a:t>SD</a:t>
            </a:r>
          </a:p>
        </p:txBody>
      </p:sp>
      <p:sp>
        <p:nvSpPr>
          <p:cNvPr id="112" name="Rectangle 111">
            <a:extLst>
              <a:ext uri="{FF2B5EF4-FFF2-40B4-BE49-F238E27FC236}">
                <a16:creationId xmlns:a16="http://schemas.microsoft.com/office/drawing/2014/main" id="{01B2CB11-FBFD-77DD-D407-E5243A494152}"/>
              </a:ext>
            </a:extLst>
          </p:cNvPr>
          <p:cNvSpPr/>
          <p:nvPr/>
        </p:nvSpPr>
        <p:spPr>
          <a:xfrm>
            <a:off x="6227015" y="4813570"/>
            <a:ext cx="171664" cy="132172"/>
          </a:xfrm>
          <a:prstGeom prst="rect">
            <a:avLst/>
          </a:prstGeom>
          <a:solidFill>
            <a:srgbClr val="E73E16"/>
          </a:solidFill>
          <a:ln w="3175" cap="flat" cmpd="sng" algn="ctr">
            <a:solidFill>
              <a:srgbClr val="969696"/>
            </a:solidFill>
            <a:prstDash val="solid"/>
            <a:miter lim="800000"/>
          </a:ln>
          <a:effectLst/>
        </p:spPr>
        <p:txBody>
          <a:bodyPr wrap="none" bIns="684000"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rPr>
              <a:t>SD</a:t>
            </a:r>
          </a:p>
        </p:txBody>
      </p:sp>
      <p:sp>
        <p:nvSpPr>
          <p:cNvPr id="113" name="Rectangle 112">
            <a:extLst>
              <a:ext uri="{FF2B5EF4-FFF2-40B4-BE49-F238E27FC236}">
                <a16:creationId xmlns:a16="http://schemas.microsoft.com/office/drawing/2014/main" id="{F04E15B1-39D7-4906-EAA6-010AE2BCE496}"/>
              </a:ext>
            </a:extLst>
          </p:cNvPr>
          <p:cNvSpPr/>
          <p:nvPr/>
        </p:nvSpPr>
        <p:spPr>
          <a:xfrm>
            <a:off x="6484392" y="4785465"/>
            <a:ext cx="171664" cy="160276"/>
          </a:xfrm>
          <a:prstGeom prst="rect">
            <a:avLst/>
          </a:prstGeom>
          <a:pattFill prst="lgCheck">
            <a:fgClr>
              <a:srgbClr val="363636"/>
            </a:fgClr>
            <a:bgClr>
              <a:srgbClr val="E73E16"/>
            </a:bgClr>
          </a:pattFill>
          <a:ln w="3175" cap="flat" cmpd="sng" algn="ctr">
            <a:solidFill>
              <a:srgbClr val="969696"/>
            </a:solidFill>
            <a:prstDash val="solid"/>
            <a:miter lim="800000"/>
          </a:ln>
          <a:effectLst/>
        </p:spPr>
        <p:txBody>
          <a:bodyPr wrap="none" bIns="756000"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rPr>
              <a:t>SD</a:t>
            </a:r>
          </a:p>
        </p:txBody>
      </p:sp>
      <p:sp>
        <p:nvSpPr>
          <p:cNvPr id="114" name="Rectangle 113">
            <a:extLst>
              <a:ext uri="{FF2B5EF4-FFF2-40B4-BE49-F238E27FC236}">
                <a16:creationId xmlns:a16="http://schemas.microsoft.com/office/drawing/2014/main" id="{F6FD192C-0F33-41F6-009B-6A0EEE036E5D}"/>
              </a:ext>
            </a:extLst>
          </p:cNvPr>
          <p:cNvSpPr/>
          <p:nvPr/>
        </p:nvSpPr>
        <p:spPr>
          <a:xfrm>
            <a:off x="6741769" y="4779173"/>
            <a:ext cx="171664" cy="166568"/>
          </a:xfrm>
          <a:prstGeom prst="rect">
            <a:avLst/>
          </a:prstGeom>
          <a:solidFill>
            <a:srgbClr val="E73E16"/>
          </a:solidFill>
          <a:ln w="3175" cap="flat" cmpd="sng" algn="ctr">
            <a:solidFill>
              <a:srgbClr val="969696"/>
            </a:solidFill>
            <a:prstDash val="solid"/>
            <a:miter lim="800000"/>
          </a:ln>
          <a:effectLst/>
        </p:spPr>
        <p:txBody>
          <a:bodyPr wrap="none" bIns="756000"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rPr>
              <a:t>SD</a:t>
            </a:r>
          </a:p>
        </p:txBody>
      </p:sp>
      <p:sp>
        <p:nvSpPr>
          <p:cNvPr id="115" name="Rectangle 114">
            <a:extLst>
              <a:ext uri="{FF2B5EF4-FFF2-40B4-BE49-F238E27FC236}">
                <a16:creationId xmlns:a16="http://schemas.microsoft.com/office/drawing/2014/main" id="{A0CF0B3F-C2F6-BA9D-5D15-5AE464F48DCF}"/>
              </a:ext>
            </a:extLst>
          </p:cNvPr>
          <p:cNvSpPr/>
          <p:nvPr/>
        </p:nvSpPr>
        <p:spPr>
          <a:xfrm>
            <a:off x="6997254" y="4718769"/>
            <a:ext cx="171664" cy="226972"/>
          </a:xfrm>
          <a:prstGeom prst="rect">
            <a:avLst/>
          </a:prstGeom>
          <a:solidFill>
            <a:srgbClr val="E73E16"/>
          </a:solidFill>
          <a:ln w="3175" cap="flat" cmpd="sng" algn="ctr">
            <a:solidFill>
              <a:srgbClr val="969696"/>
            </a:solidFill>
            <a:prstDash val="solid"/>
            <a:miter lim="800000"/>
          </a:ln>
          <a:effectLst/>
        </p:spPr>
        <p:txBody>
          <a:bodyPr wrap="none" bIns="864000"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rPr>
              <a:t>PR</a:t>
            </a:r>
          </a:p>
        </p:txBody>
      </p:sp>
      <p:sp>
        <p:nvSpPr>
          <p:cNvPr id="116" name="Rectangle 115">
            <a:extLst>
              <a:ext uri="{FF2B5EF4-FFF2-40B4-BE49-F238E27FC236}">
                <a16:creationId xmlns:a16="http://schemas.microsoft.com/office/drawing/2014/main" id="{FAA2175A-3ED9-007D-2E35-954EB22214D1}"/>
              </a:ext>
            </a:extLst>
          </p:cNvPr>
          <p:cNvSpPr/>
          <p:nvPr/>
        </p:nvSpPr>
        <p:spPr>
          <a:xfrm>
            <a:off x="7258416" y="4718769"/>
            <a:ext cx="171664" cy="226972"/>
          </a:xfrm>
          <a:prstGeom prst="rect">
            <a:avLst/>
          </a:prstGeom>
          <a:pattFill prst="lgCheck">
            <a:fgClr>
              <a:srgbClr val="363636"/>
            </a:fgClr>
            <a:bgClr>
              <a:srgbClr val="E73E16"/>
            </a:bgClr>
          </a:pattFill>
          <a:ln w="3175" cap="flat" cmpd="sng" algn="ctr">
            <a:solidFill>
              <a:srgbClr val="969696"/>
            </a:solidFill>
            <a:prstDash val="solid"/>
            <a:miter lim="800000"/>
          </a:ln>
          <a:effectLst/>
        </p:spPr>
        <p:txBody>
          <a:bodyPr wrap="none" bIns="864000"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rPr>
              <a:t>PR</a:t>
            </a:r>
          </a:p>
        </p:txBody>
      </p:sp>
      <p:sp>
        <p:nvSpPr>
          <p:cNvPr id="117" name="Rectangle 116">
            <a:extLst>
              <a:ext uri="{FF2B5EF4-FFF2-40B4-BE49-F238E27FC236}">
                <a16:creationId xmlns:a16="http://schemas.microsoft.com/office/drawing/2014/main" id="{4265B623-20DC-3323-19FC-98F24F5F28E1}"/>
              </a:ext>
            </a:extLst>
          </p:cNvPr>
          <p:cNvSpPr/>
          <p:nvPr/>
        </p:nvSpPr>
        <p:spPr>
          <a:xfrm>
            <a:off x="7515793" y="4673466"/>
            <a:ext cx="171664" cy="272275"/>
          </a:xfrm>
          <a:prstGeom prst="rect">
            <a:avLst/>
          </a:prstGeom>
          <a:pattFill prst="lgCheck">
            <a:fgClr>
              <a:srgbClr val="363636"/>
            </a:fgClr>
            <a:bgClr>
              <a:srgbClr val="FFC000"/>
            </a:bgClr>
          </a:pattFill>
          <a:ln w="3175" cap="flat" cmpd="sng" algn="ctr">
            <a:solidFill>
              <a:srgbClr val="969696"/>
            </a:solidFill>
            <a:prstDash val="solid"/>
            <a:miter lim="800000"/>
          </a:ln>
          <a:effectLst/>
        </p:spPr>
        <p:txBody>
          <a:bodyPr wrap="none" bIns="972000"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rPr>
              <a:t>PR</a:t>
            </a:r>
          </a:p>
        </p:txBody>
      </p:sp>
      <p:sp>
        <p:nvSpPr>
          <p:cNvPr id="118" name="Rectangle 117">
            <a:extLst>
              <a:ext uri="{FF2B5EF4-FFF2-40B4-BE49-F238E27FC236}">
                <a16:creationId xmlns:a16="http://schemas.microsoft.com/office/drawing/2014/main" id="{16303069-1DBB-8812-90FC-7A5D8D923507}"/>
              </a:ext>
            </a:extLst>
          </p:cNvPr>
          <p:cNvSpPr/>
          <p:nvPr/>
        </p:nvSpPr>
        <p:spPr>
          <a:xfrm>
            <a:off x="7769385" y="4667173"/>
            <a:ext cx="171664" cy="278569"/>
          </a:xfrm>
          <a:prstGeom prst="rect">
            <a:avLst/>
          </a:prstGeom>
          <a:solidFill>
            <a:srgbClr val="FFC000"/>
          </a:solidFill>
          <a:ln w="3175" cap="flat" cmpd="sng" algn="ctr">
            <a:solidFill>
              <a:srgbClr val="969696"/>
            </a:solidFill>
            <a:prstDash val="solid"/>
            <a:miter lim="800000"/>
          </a:ln>
          <a:effectLst/>
        </p:spPr>
        <p:txBody>
          <a:bodyPr wrap="none" bIns="972000"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rPr>
              <a:t>SD</a:t>
            </a:r>
          </a:p>
        </p:txBody>
      </p:sp>
      <p:sp>
        <p:nvSpPr>
          <p:cNvPr id="119" name="Rectangle 118">
            <a:extLst>
              <a:ext uri="{FF2B5EF4-FFF2-40B4-BE49-F238E27FC236}">
                <a16:creationId xmlns:a16="http://schemas.microsoft.com/office/drawing/2014/main" id="{2FDCE3F6-9E3B-F9A7-D2E0-790ED9D8BF14}"/>
              </a:ext>
            </a:extLst>
          </p:cNvPr>
          <p:cNvSpPr/>
          <p:nvPr/>
        </p:nvSpPr>
        <p:spPr>
          <a:xfrm>
            <a:off x="8024870" y="4482186"/>
            <a:ext cx="171664" cy="463556"/>
          </a:xfrm>
          <a:prstGeom prst="rect">
            <a:avLst/>
          </a:prstGeom>
          <a:solidFill>
            <a:srgbClr val="FFC000"/>
          </a:solidFill>
          <a:ln w="3175" cap="flat" cmpd="sng" algn="ctr">
            <a:solidFill>
              <a:srgbClr val="969696"/>
            </a:solidFill>
            <a:prstDash val="solid"/>
            <a:miter lim="800000"/>
          </a:ln>
          <a:effectLst/>
        </p:spPr>
        <p:txBody>
          <a:bodyPr wrap="none" bIns="1332000"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rPr>
              <a:t>SD</a:t>
            </a:r>
          </a:p>
        </p:txBody>
      </p:sp>
      <p:sp>
        <p:nvSpPr>
          <p:cNvPr id="120" name="Rectangle 119">
            <a:extLst>
              <a:ext uri="{FF2B5EF4-FFF2-40B4-BE49-F238E27FC236}">
                <a16:creationId xmlns:a16="http://schemas.microsoft.com/office/drawing/2014/main" id="{D5017009-2FD3-7EA1-DEDD-856A683F1AD3}"/>
              </a:ext>
            </a:extLst>
          </p:cNvPr>
          <p:cNvSpPr/>
          <p:nvPr/>
        </p:nvSpPr>
        <p:spPr>
          <a:xfrm>
            <a:off x="8284139" y="4365572"/>
            <a:ext cx="171664" cy="580170"/>
          </a:xfrm>
          <a:prstGeom prst="rect">
            <a:avLst/>
          </a:prstGeom>
          <a:solidFill>
            <a:srgbClr val="FFC000"/>
          </a:solidFill>
          <a:ln w="3175" cap="flat" cmpd="sng" algn="ctr">
            <a:solidFill>
              <a:srgbClr val="969696"/>
            </a:solidFill>
            <a:prstDash val="solid"/>
            <a:miter lim="800000"/>
          </a:ln>
          <a:effectLst/>
        </p:spPr>
        <p:txBody>
          <a:bodyPr wrap="none" bIns="1548000"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rPr>
              <a:t>PR</a:t>
            </a:r>
          </a:p>
        </p:txBody>
      </p:sp>
      <p:sp>
        <p:nvSpPr>
          <p:cNvPr id="121" name="Rectangle 120">
            <a:extLst>
              <a:ext uri="{FF2B5EF4-FFF2-40B4-BE49-F238E27FC236}">
                <a16:creationId xmlns:a16="http://schemas.microsoft.com/office/drawing/2014/main" id="{49EAD0B3-55DD-0368-7AD9-30ABBD52A3E5}"/>
              </a:ext>
            </a:extLst>
          </p:cNvPr>
          <p:cNvSpPr/>
          <p:nvPr/>
        </p:nvSpPr>
        <p:spPr>
          <a:xfrm>
            <a:off x="8541516" y="4261962"/>
            <a:ext cx="171664" cy="683780"/>
          </a:xfrm>
          <a:prstGeom prst="rect">
            <a:avLst/>
          </a:prstGeom>
          <a:pattFill prst="lgCheck">
            <a:fgClr>
              <a:srgbClr val="363636"/>
            </a:fgClr>
            <a:bgClr>
              <a:srgbClr val="FFC000"/>
            </a:bgClr>
          </a:pattFill>
          <a:ln w="3175" cap="flat" cmpd="sng" algn="ctr">
            <a:solidFill>
              <a:srgbClr val="969696"/>
            </a:solidFill>
            <a:prstDash val="solid"/>
            <a:miter lim="800000"/>
          </a:ln>
          <a:effectLst/>
        </p:spPr>
        <p:txBody>
          <a:bodyPr wrap="none" bIns="1764000"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rPr>
              <a:t>PR</a:t>
            </a:r>
          </a:p>
        </p:txBody>
      </p:sp>
      <p:grpSp>
        <p:nvGrpSpPr>
          <p:cNvPr id="122" name="Group 121">
            <a:extLst>
              <a:ext uri="{FF2B5EF4-FFF2-40B4-BE49-F238E27FC236}">
                <a16:creationId xmlns:a16="http://schemas.microsoft.com/office/drawing/2014/main" id="{5B2CEF04-7D58-C3DD-B3BC-EED046C2108E}"/>
              </a:ext>
            </a:extLst>
          </p:cNvPr>
          <p:cNvGrpSpPr/>
          <p:nvPr/>
        </p:nvGrpSpPr>
        <p:grpSpPr>
          <a:xfrm>
            <a:off x="3319084" y="4047573"/>
            <a:ext cx="5448773" cy="1103961"/>
            <a:chOff x="2519738" y="4240141"/>
            <a:chExt cx="6856036" cy="2088973"/>
          </a:xfrm>
        </p:grpSpPr>
        <p:sp>
          <p:nvSpPr>
            <p:cNvPr id="123" name="Rectangle 99">
              <a:extLst>
                <a:ext uri="{FF2B5EF4-FFF2-40B4-BE49-F238E27FC236}">
                  <a16:creationId xmlns:a16="http://schemas.microsoft.com/office/drawing/2014/main" id="{FB441F39-7E67-4EA4-8ED8-E8302BAB6FB9}"/>
                </a:ext>
              </a:extLst>
            </p:cNvPr>
            <p:cNvSpPr>
              <a:spLocks noChangeArrowheads="1"/>
            </p:cNvSpPr>
            <p:nvPr/>
          </p:nvSpPr>
          <p:spPr bwMode="auto">
            <a:xfrm>
              <a:off x="3060717" y="6041114"/>
              <a:ext cx="6303624" cy="288000"/>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050" b="0" i="0" u="none" strike="noStrike" kern="0" cap="none" spc="0" normalizeH="0" baseline="0" noProof="0" dirty="0">
                  <a:ln>
                    <a:noFill/>
                  </a:ln>
                  <a:effectLst/>
                  <a:uLnTx/>
                  <a:uFillTx/>
                  <a:latin typeface="Arial" panose="020B0604020202020204"/>
                </a:rPr>
                <a:t>Individual patients</a:t>
              </a:r>
            </a:p>
          </p:txBody>
        </p:sp>
        <p:sp>
          <p:nvSpPr>
            <p:cNvPr id="124" name="TextBox 123">
              <a:extLst>
                <a:ext uri="{FF2B5EF4-FFF2-40B4-BE49-F238E27FC236}">
                  <a16:creationId xmlns:a16="http://schemas.microsoft.com/office/drawing/2014/main" id="{022B3E69-D335-CB03-3C25-777FE61B7588}"/>
                </a:ext>
              </a:extLst>
            </p:cNvPr>
            <p:cNvSpPr txBox="1"/>
            <p:nvPr/>
          </p:nvSpPr>
          <p:spPr>
            <a:xfrm>
              <a:off x="2652937" y="4240141"/>
              <a:ext cx="287999" cy="193818"/>
            </a:xfrm>
            <a:prstGeom prst="rect">
              <a:avLst/>
            </a:prstGeom>
            <a:noFill/>
          </p:spPr>
          <p:txBody>
            <a:bodyPr wrap="square" lIns="0" tIns="0" rIns="0" bIns="0" rtlCol="0" anchor="ctr" anchorCtr="0">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GB" sz="1050" b="0" i="0" u="none" strike="noStrike" kern="0" cap="none" spc="0" normalizeH="0" baseline="0" noProof="0" dirty="0">
                  <a:ln>
                    <a:noFill/>
                  </a:ln>
                  <a:solidFill>
                    <a:schemeClr val="tx1"/>
                  </a:solidFill>
                  <a:effectLst/>
                  <a:uLnTx/>
                  <a:uFillTx/>
                  <a:cs typeface="Arial" panose="020B0604020202020204" pitchFamily="34" charset="0"/>
                </a:rPr>
                <a:t>20</a:t>
              </a:r>
            </a:p>
          </p:txBody>
        </p:sp>
        <p:sp>
          <p:nvSpPr>
            <p:cNvPr id="125" name="TextBox 124">
              <a:extLst>
                <a:ext uri="{FF2B5EF4-FFF2-40B4-BE49-F238E27FC236}">
                  <a16:creationId xmlns:a16="http://schemas.microsoft.com/office/drawing/2014/main" id="{7CF763B1-D918-6B4A-819D-EFFD8C47C175}"/>
                </a:ext>
              </a:extLst>
            </p:cNvPr>
            <p:cNvSpPr txBox="1"/>
            <p:nvPr/>
          </p:nvSpPr>
          <p:spPr>
            <a:xfrm rot="16200000">
              <a:off x="1916841" y="5023956"/>
              <a:ext cx="1482792" cy="276998"/>
            </a:xfrm>
            <a:prstGeom prst="rect">
              <a:avLst/>
            </a:prstGeom>
            <a:noFill/>
          </p:spPr>
          <p:txBody>
            <a:bodyPr wrap="square" lIns="0" tIns="0" rIns="0" bIns="0" rtlCol="0">
              <a:no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GB" sz="1050" b="0" i="0" u="none" strike="noStrike" kern="0" cap="none" spc="0" normalizeH="0" baseline="0" noProof="0" dirty="0">
                  <a:ln>
                    <a:noFill/>
                  </a:ln>
                  <a:solidFill>
                    <a:schemeClr val="tx1"/>
                  </a:solidFill>
                  <a:effectLst/>
                  <a:uLnTx/>
                  <a:uFillTx/>
                  <a:cs typeface="Arial" panose="020B0604020202020204" pitchFamily="34" charset="0"/>
                </a:rPr>
                <a:t>TTP, months</a:t>
              </a:r>
            </a:p>
          </p:txBody>
        </p:sp>
        <p:sp>
          <p:nvSpPr>
            <p:cNvPr id="126" name="Line 6">
              <a:extLst>
                <a:ext uri="{FF2B5EF4-FFF2-40B4-BE49-F238E27FC236}">
                  <a16:creationId xmlns:a16="http://schemas.microsoft.com/office/drawing/2014/main" id="{F528A56F-7630-658A-187B-8CE8139E053C}"/>
                </a:ext>
              </a:extLst>
            </p:cNvPr>
            <p:cNvSpPr>
              <a:spLocks noChangeShapeType="1"/>
            </p:cNvSpPr>
            <p:nvPr/>
          </p:nvSpPr>
          <p:spPr bwMode="auto">
            <a:xfrm>
              <a:off x="2980517" y="4337050"/>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GB" sz="1050" b="0" i="0" u="none" strike="noStrike" kern="0" cap="none" spc="0" normalizeH="0" baseline="0" noProof="0">
                <a:ln>
                  <a:noFill/>
                </a:ln>
                <a:solidFill>
                  <a:schemeClr val="tx1"/>
                </a:solidFill>
                <a:effectLst/>
                <a:uLnTx/>
                <a:uFillTx/>
              </a:endParaRPr>
            </a:p>
          </p:txBody>
        </p:sp>
        <p:sp>
          <p:nvSpPr>
            <p:cNvPr id="127" name="Line 7">
              <a:extLst>
                <a:ext uri="{FF2B5EF4-FFF2-40B4-BE49-F238E27FC236}">
                  <a16:creationId xmlns:a16="http://schemas.microsoft.com/office/drawing/2014/main" id="{0FB58EE0-70B4-BB44-3689-CD983797AC2C}"/>
                </a:ext>
              </a:extLst>
            </p:cNvPr>
            <p:cNvSpPr>
              <a:spLocks noChangeShapeType="1"/>
            </p:cNvSpPr>
            <p:nvPr/>
          </p:nvSpPr>
          <p:spPr bwMode="auto">
            <a:xfrm>
              <a:off x="2980517" y="4739683"/>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GB" sz="1050" b="0" i="0" u="none" strike="noStrike" kern="0" cap="none" spc="0" normalizeH="0" baseline="0" noProof="0">
                <a:ln>
                  <a:noFill/>
                </a:ln>
                <a:solidFill>
                  <a:schemeClr val="tx1"/>
                </a:solidFill>
                <a:effectLst/>
                <a:uLnTx/>
                <a:uFillTx/>
              </a:endParaRPr>
            </a:p>
          </p:txBody>
        </p:sp>
        <p:sp>
          <p:nvSpPr>
            <p:cNvPr id="128" name="Line 9">
              <a:extLst>
                <a:ext uri="{FF2B5EF4-FFF2-40B4-BE49-F238E27FC236}">
                  <a16:creationId xmlns:a16="http://schemas.microsoft.com/office/drawing/2014/main" id="{9983FB25-AD82-B6E5-5B2B-49C43463B500}"/>
                </a:ext>
              </a:extLst>
            </p:cNvPr>
            <p:cNvSpPr>
              <a:spLocks noChangeShapeType="1"/>
            </p:cNvSpPr>
            <p:nvPr/>
          </p:nvSpPr>
          <p:spPr bwMode="auto">
            <a:xfrm>
              <a:off x="2980517" y="5142316"/>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GB" sz="1050" b="0" i="0" u="none" strike="noStrike" kern="0" cap="none" spc="0" normalizeH="0" baseline="0" noProof="0">
                <a:ln>
                  <a:noFill/>
                </a:ln>
                <a:solidFill>
                  <a:schemeClr val="tx1"/>
                </a:solidFill>
                <a:effectLst/>
                <a:uLnTx/>
                <a:uFillTx/>
              </a:endParaRPr>
            </a:p>
          </p:txBody>
        </p:sp>
        <p:sp>
          <p:nvSpPr>
            <p:cNvPr id="129" name="Line 10">
              <a:extLst>
                <a:ext uri="{FF2B5EF4-FFF2-40B4-BE49-F238E27FC236}">
                  <a16:creationId xmlns:a16="http://schemas.microsoft.com/office/drawing/2014/main" id="{D0B6D612-DBA2-D9B9-8995-55769A8883B5}"/>
                </a:ext>
              </a:extLst>
            </p:cNvPr>
            <p:cNvSpPr>
              <a:spLocks noChangeShapeType="1"/>
            </p:cNvSpPr>
            <p:nvPr/>
          </p:nvSpPr>
          <p:spPr bwMode="auto">
            <a:xfrm>
              <a:off x="2980517" y="5544950"/>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GB" sz="1050" b="0" i="0" u="none" strike="noStrike" kern="0" cap="none" spc="0" normalizeH="0" baseline="0" noProof="0">
                <a:ln>
                  <a:noFill/>
                </a:ln>
                <a:solidFill>
                  <a:schemeClr val="tx1"/>
                </a:solidFill>
                <a:effectLst/>
                <a:uLnTx/>
                <a:uFillTx/>
              </a:endParaRPr>
            </a:p>
          </p:txBody>
        </p:sp>
        <p:sp>
          <p:nvSpPr>
            <p:cNvPr id="130" name="Line 11">
              <a:extLst>
                <a:ext uri="{FF2B5EF4-FFF2-40B4-BE49-F238E27FC236}">
                  <a16:creationId xmlns:a16="http://schemas.microsoft.com/office/drawing/2014/main" id="{18598A17-305D-9441-C768-91C26ECDBCDB}"/>
                </a:ext>
              </a:extLst>
            </p:cNvPr>
            <p:cNvSpPr>
              <a:spLocks noChangeShapeType="1"/>
            </p:cNvSpPr>
            <p:nvPr/>
          </p:nvSpPr>
          <p:spPr bwMode="auto">
            <a:xfrm>
              <a:off x="2980517" y="5947583"/>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GB" sz="1050" b="0" i="0" u="none" strike="noStrike" kern="0" cap="none" spc="0" normalizeH="0" baseline="0" noProof="0">
                <a:ln>
                  <a:noFill/>
                </a:ln>
                <a:solidFill>
                  <a:schemeClr val="tx1"/>
                </a:solidFill>
                <a:effectLst/>
                <a:uLnTx/>
                <a:uFillTx/>
              </a:endParaRPr>
            </a:p>
          </p:txBody>
        </p:sp>
        <p:sp>
          <p:nvSpPr>
            <p:cNvPr id="131" name="TextBox 130">
              <a:extLst>
                <a:ext uri="{FF2B5EF4-FFF2-40B4-BE49-F238E27FC236}">
                  <a16:creationId xmlns:a16="http://schemas.microsoft.com/office/drawing/2014/main" id="{30D99AAF-4786-847D-AC7F-5B5603E71A30}"/>
                </a:ext>
              </a:extLst>
            </p:cNvPr>
            <p:cNvSpPr txBox="1"/>
            <p:nvPr/>
          </p:nvSpPr>
          <p:spPr>
            <a:xfrm>
              <a:off x="2652937" y="4631722"/>
              <a:ext cx="288000" cy="206449"/>
            </a:xfrm>
            <a:prstGeom prst="rect">
              <a:avLst/>
            </a:prstGeom>
            <a:noFill/>
          </p:spPr>
          <p:txBody>
            <a:bodyPr wrap="square" lIns="0" tIns="0" rIns="0" bIns="0" rtlCol="0" anchor="ctr" anchorCtr="0">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GB" sz="1050" b="0" i="0" u="none" strike="noStrike" kern="0" cap="none" spc="0" normalizeH="0" baseline="0" noProof="0" dirty="0">
                  <a:ln>
                    <a:noFill/>
                  </a:ln>
                  <a:solidFill>
                    <a:schemeClr val="tx1"/>
                  </a:solidFill>
                  <a:effectLst/>
                  <a:uLnTx/>
                  <a:uFillTx/>
                  <a:cs typeface="Arial" panose="020B0604020202020204" pitchFamily="34" charset="0"/>
                </a:rPr>
                <a:t>15</a:t>
              </a:r>
            </a:p>
          </p:txBody>
        </p:sp>
        <p:sp>
          <p:nvSpPr>
            <p:cNvPr id="132" name="TextBox 131">
              <a:extLst>
                <a:ext uri="{FF2B5EF4-FFF2-40B4-BE49-F238E27FC236}">
                  <a16:creationId xmlns:a16="http://schemas.microsoft.com/office/drawing/2014/main" id="{DE2B6CD1-7BEA-76FE-2AA4-7766612C551C}"/>
                </a:ext>
              </a:extLst>
            </p:cNvPr>
            <p:cNvSpPr txBox="1"/>
            <p:nvPr/>
          </p:nvSpPr>
          <p:spPr>
            <a:xfrm>
              <a:off x="2652937" y="5035934"/>
              <a:ext cx="288000" cy="206449"/>
            </a:xfrm>
            <a:prstGeom prst="rect">
              <a:avLst/>
            </a:prstGeom>
            <a:noFill/>
          </p:spPr>
          <p:txBody>
            <a:bodyPr wrap="square" lIns="0" tIns="0" rIns="0" bIns="0" rtlCol="0" anchor="ctr" anchorCtr="0">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GB" sz="1050" b="0" i="0" u="none" strike="noStrike" kern="0" cap="none" spc="0" normalizeH="0" baseline="0" noProof="0" dirty="0">
                  <a:ln>
                    <a:noFill/>
                  </a:ln>
                  <a:solidFill>
                    <a:schemeClr val="tx1"/>
                  </a:solidFill>
                  <a:effectLst/>
                  <a:uLnTx/>
                  <a:uFillTx/>
                  <a:cs typeface="Arial" panose="020B0604020202020204" pitchFamily="34" charset="0"/>
                </a:rPr>
                <a:t>10</a:t>
              </a:r>
            </a:p>
          </p:txBody>
        </p:sp>
        <p:sp>
          <p:nvSpPr>
            <p:cNvPr id="133" name="TextBox 132">
              <a:extLst>
                <a:ext uri="{FF2B5EF4-FFF2-40B4-BE49-F238E27FC236}">
                  <a16:creationId xmlns:a16="http://schemas.microsoft.com/office/drawing/2014/main" id="{4CBCE943-3474-A01B-2967-A503FA32B9D4}"/>
                </a:ext>
              </a:extLst>
            </p:cNvPr>
            <p:cNvSpPr txBox="1"/>
            <p:nvPr/>
          </p:nvSpPr>
          <p:spPr>
            <a:xfrm>
              <a:off x="2652937" y="5440146"/>
              <a:ext cx="288000" cy="206449"/>
            </a:xfrm>
            <a:prstGeom prst="rect">
              <a:avLst/>
            </a:prstGeom>
            <a:noFill/>
          </p:spPr>
          <p:txBody>
            <a:bodyPr wrap="square" lIns="0" tIns="0" rIns="0" bIns="0" rtlCol="0" anchor="ctr" anchorCtr="0">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GB" sz="1050" b="0" i="0" u="none" strike="noStrike" kern="0" cap="none" spc="0" normalizeH="0" baseline="0" noProof="0" dirty="0">
                  <a:ln>
                    <a:noFill/>
                  </a:ln>
                  <a:solidFill>
                    <a:schemeClr val="tx1"/>
                  </a:solidFill>
                  <a:effectLst/>
                  <a:uLnTx/>
                  <a:uFillTx/>
                  <a:cs typeface="Arial" panose="020B0604020202020204" pitchFamily="34" charset="0"/>
                </a:rPr>
                <a:t>5</a:t>
              </a:r>
            </a:p>
          </p:txBody>
        </p:sp>
        <p:sp>
          <p:nvSpPr>
            <p:cNvPr id="134" name="TextBox 133">
              <a:extLst>
                <a:ext uri="{FF2B5EF4-FFF2-40B4-BE49-F238E27FC236}">
                  <a16:creationId xmlns:a16="http://schemas.microsoft.com/office/drawing/2014/main" id="{4927D243-1B0B-D841-5928-C19F8E563FE1}"/>
                </a:ext>
              </a:extLst>
            </p:cNvPr>
            <p:cNvSpPr txBox="1"/>
            <p:nvPr/>
          </p:nvSpPr>
          <p:spPr>
            <a:xfrm>
              <a:off x="2652937" y="5844359"/>
              <a:ext cx="287999" cy="206449"/>
            </a:xfrm>
            <a:prstGeom prst="rect">
              <a:avLst/>
            </a:prstGeom>
            <a:noFill/>
          </p:spPr>
          <p:txBody>
            <a:bodyPr wrap="square" lIns="0" tIns="0" rIns="0" bIns="0" rtlCol="0" anchor="ctr" anchorCtr="0">
              <a:no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GB" sz="1050" b="0" i="0" u="none" strike="noStrike" kern="0" cap="none" spc="0" normalizeH="0" baseline="0" noProof="0" dirty="0">
                  <a:ln>
                    <a:noFill/>
                  </a:ln>
                  <a:solidFill>
                    <a:schemeClr val="tx1"/>
                  </a:solidFill>
                  <a:effectLst/>
                  <a:uLnTx/>
                  <a:uFillTx/>
                  <a:cs typeface="Arial" panose="020B0604020202020204" pitchFamily="34" charset="0"/>
                </a:rPr>
                <a:t>0</a:t>
              </a:r>
            </a:p>
          </p:txBody>
        </p:sp>
        <p:sp>
          <p:nvSpPr>
            <p:cNvPr id="135" name="Freeform 21">
              <a:extLst>
                <a:ext uri="{FF2B5EF4-FFF2-40B4-BE49-F238E27FC236}">
                  <a16:creationId xmlns:a16="http://schemas.microsoft.com/office/drawing/2014/main" id="{79B7EAD4-E0BD-9A53-F427-AF6FF6A88814}"/>
                </a:ext>
              </a:extLst>
            </p:cNvPr>
            <p:cNvSpPr>
              <a:spLocks/>
            </p:cNvSpPr>
            <p:nvPr/>
          </p:nvSpPr>
          <p:spPr bwMode="auto">
            <a:xfrm>
              <a:off x="3060717" y="4337050"/>
              <a:ext cx="6315057" cy="161053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GB" sz="1050" b="0" i="0" u="none" strike="noStrike" kern="0" cap="none" spc="0" normalizeH="0" baseline="0" noProof="0">
                <a:ln>
                  <a:noFill/>
                </a:ln>
                <a:solidFill>
                  <a:schemeClr val="tx1"/>
                </a:solidFill>
                <a:effectLst/>
                <a:uLnTx/>
                <a:uFillTx/>
              </a:endParaRPr>
            </a:p>
          </p:txBody>
        </p:sp>
      </p:grpSp>
      <p:sp>
        <p:nvSpPr>
          <p:cNvPr id="136" name="TextBox 135"/>
          <p:cNvSpPr txBox="1"/>
          <p:nvPr/>
        </p:nvSpPr>
        <p:spPr>
          <a:xfrm>
            <a:off x="3529849" y="1539755"/>
            <a:ext cx="5132303" cy="338554"/>
          </a:xfrm>
          <a:prstGeom prst="rect">
            <a:avLst/>
          </a:prstGeom>
          <a:noFill/>
        </p:spPr>
        <p:txBody>
          <a:bodyPr wrap="none" rtlCol="0">
            <a:spAutoFit/>
          </a:bodyPr>
          <a:lstStyle/>
          <a:p>
            <a:pPr algn="ctr" hangingPunct="1"/>
            <a:r>
              <a:rPr lang="en-GB" sz="1600" b="1" kern="1200" dirty="0" smtClean="0">
                <a:solidFill>
                  <a:schemeClr val="tx1"/>
                </a:solidFill>
                <a:cs typeface="Arial" panose="020B0604020202020204" pitchFamily="34" charset="0"/>
              </a:rPr>
              <a:t>Temporal detection patterns of acquired mutations</a:t>
            </a:r>
            <a:endParaRPr lang="en-GB" sz="1600" b="1" kern="1200" dirty="0">
              <a:solidFill>
                <a:schemeClr val="tx1"/>
              </a:solidFill>
              <a:cs typeface="Arial" panose="020B0604020202020204" pitchFamily="34" charset="0"/>
            </a:endParaRPr>
          </a:p>
        </p:txBody>
      </p:sp>
    </p:spTree>
    <p:extLst>
      <p:ext uri="{BB962C8B-B14F-4D97-AF65-F5344CB8AC3E}">
        <p14:creationId xmlns:p14="http://schemas.microsoft.com/office/powerpoint/2010/main" val="28999254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10506</a:t>
            </a:r>
            <a:r>
              <a:rPr lang="en-GB" dirty="0"/>
              <a:t>: Effect of lung cancer screening on the incidence of advanced lung cancer in the United States: A SEER database </a:t>
            </a:r>
            <a:r>
              <a:rPr lang="en-GB" dirty="0" smtClean="0"/>
              <a:t>analysis </a:t>
            </a:r>
            <a:r>
              <a:rPr lang="en-GB" dirty="0"/>
              <a:t>– </a:t>
            </a:r>
            <a:r>
              <a:rPr lang="en-GB" dirty="0" err="1"/>
              <a:t>Akanbi</a:t>
            </a:r>
            <a:r>
              <a:rPr lang="en-GB" dirty="0"/>
              <a:t> </a:t>
            </a:r>
            <a:r>
              <a:rPr lang="en-GB" dirty="0" smtClean="0"/>
              <a:t>MO, et al</a:t>
            </a:r>
            <a:endParaRPr lang="en-GB" dirty="0"/>
          </a:p>
        </p:txBody>
      </p:sp>
      <p:sp>
        <p:nvSpPr>
          <p:cNvPr id="6" name="Content Placeholder 5"/>
          <p:cNvSpPr>
            <a:spLocks noGrp="1"/>
          </p:cNvSpPr>
          <p:nvPr>
            <p:ph idx="1"/>
          </p:nvPr>
        </p:nvSpPr>
        <p:spPr/>
        <p:txBody>
          <a:bodyPr/>
          <a:lstStyle/>
          <a:p>
            <a:r>
              <a:rPr lang="en-GB" b="1" dirty="0"/>
              <a:t>Study objective</a:t>
            </a:r>
          </a:p>
          <a:p>
            <a:pPr lvl="1"/>
            <a:r>
              <a:rPr lang="en-GB" dirty="0"/>
              <a:t>To </a:t>
            </a:r>
            <a:r>
              <a:rPr lang="en-GB" dirty="0" smtClean="0"/>
              <a:t>evaluate whether screening guidelines recommending the use of low-dose chest computed tomography (LDCT) can lead to an earlier diagnosis of lung cancer and reduce the incidence of later stages of lung cancer in a real-world setting</a:t>
            </a:r>
          </a:p>
          <a:p>
            <a:pPr>
              <a:spcBef>
                <a:spcPts val="2400"/>
              </a:spcBef>
            </a:pPr>
            <a:r>
              <a:rPr lang="en-GB" b="1" dirty="0" smtClean="0"/>
              <a:t>Methods</a:t>
            </a:r>
          </a:p>
          <a:p>
            <a:pPr lvl="1"/>
            <a:r>
              <a:rPr lang="en-GB" dirty="0" smtClean="0"/>
              <a:t>Data were collected from 400,343 patients aged 55–80 years with regional or metastatic lung cancer in the SEER registry between 2004 and 2018</a:t>
            </a:r>
          </a:p>
          <a:p>
            <a:pPr lvl="1"/>
            <a:r>
              <a:rPr lang="en-GB" dirty="0" smtClean="0"/>
              <a:t>An interrupted time series (ITS) regression analysis was used to compare </a:t>
            </a:r>
            <a:r>
              <a:rPr lang="en-GB" dirty="0"/>
              <a:t>pre-LDCT (2004-2014) and post-LDCT (2015-2018</a:t>
            </a:r>
            <a:r>
              <a:rPr lang="en-GB" dirty="0" smtClean="0"/>
              <a:t>) age-adjusted </a:t>
            </a:r>
            <a:r>
              <a:rPr lang="en-GB" dirty="0"/>
              <a:t>incidence rates (AAIR) of advanced lung </a:t>
            </a:r>
            <a:r>
              <a:rPr lang="en-GB" dirty="0" smtClean="0"/>
              <a:t>cancer</a:t>
            </a:r>
            <a:endParaRPr lang="en-GB" dirty="0"/>
          </a:p>
        </p:txBody>
      </p:sp>
      <p:sp>
        <p:nvSpPr>
          <p:cNvPr id="5" name="Text Placeholder 4"/>
          <p:cNvSpPr>
            <a:spLocks noGrp="1"/>
          </p:cNvSpPr>
          <p:nvPr>
            <p:ph type="body" sz="quarter" idx="11"/>
          </p:nvPr>
        </p:nvSpPr>
        <p:spPr/>
        <p:txBody>
          <a:bodyPr/>
          <a:lstStyle/>
          <a:p>
            <a:r>
              <a:rPr lang="en-GB" dirty="0" err="1"/>
              <a:t>Akanbi</a:t>
            </a:r>
            <a:r>
              <a:rPr lang="en-GB" dirty="0"/>
              <a:t> </a:t>
            </a:r>
            <a:r>
              <a:rPr lang="en-GB" dirty="0" smtClean="0"/>
              <a:t>MO,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10506</a:t>
            </a:r>
            <a:endParaRPr lang="en-GB" dirty="0"/>
          </a:p>
        </p:txBody>
      </p:sp>
    </p:spTree>
    <p:extLst>
      <p:ext uri="{BB962C8B-B14F-4D97-AF65-F5344CB8AC3E}">
        <p14:creationId xmlns:p14="http://schemas.microsoft.com/office/powerpoint/2010/main" val="26442264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10506: Effect of lung cancer screening on the incidence of advanced lung cancer in the United States: A SEER database analysis – </a:t>
            </a:r>
            <a:r>
              <a:rPr lang="en-GB" dirty="0" err="1"/>
              <a:t>Akanbi</a:t>
            </a:r>
            <a:r>
              <a:rPr lang="en-GB" dirty="0"/>
              <a:t> MO, et al</a:t>
            </a:r>
          </a:p>
        </p:txBody>
      </p:sp>
      <p:sp>
        <p:nvSpPr>
          <p:cNvPr id="6" name="Content Placeholder 5"/>
          <p:cNvSpPr>
            <a:spLocks noGrp="1"/>
          </p:cNvSpPr>
          <p:nvPr>
            <p:ph idx="1"/>
          </p:nvPr>
        </p:nvSpPr>
        <p:spPr/>
        <p:txBody>
          <a:bodyPr/>
          <a:lstStyle/>
          <a:p>
            <a:r>
              <a:rPr lang="en-GB" b="1" dirty="0"/>
              <a:t>Key results</a:t>
            </a:r>
          </a:p>
        </p:txBody>
      </p:sp>
      <p:sp>
        <p:nvSpPr>
          <p:cNvPr id="10" name="Text Placeholder 9">
            <a:extLst>
              <a:ext uri="{FF2B5EF4-FFF2-40B4-BE49-F238E27FC236}">
                <a16:creationId xmlns:a16="http://schemas.microsoft.com/office/drawing/2014/main" id="{57DF75AC-3BAC-7789-9B7A-97BCDE3F0F91}"/>
              </a:ext>
            </a:extLst>
          </p:cNvPr>
          <p:cNvSpPr>
            <a:spLocks noGrp="1"/>
          </p:cNvSpPr>
          <p:nvPr>
            <p:ph type="body" sz="quarter" idx="10"/>
          </p:nvPr>
        </p:nvSpPr>
        <p:spPr/>
        <p:txBody>
          <a:bodyPr/>
          <a:lstStyle/>
          <a:p>
            <a:r>
              <a:rPr lang="en-GB" dirty="0" smtClean="0"/>
              <a:t>Regression </a:t>
            </a:r>
            <a:r>
              <a:rPr lang="en-GB" dirty="0"/>
              <a:t>with Newey-West standard errors – lag(1)</a:t>
            </a:r>
          </a:p>
        </p:txBody>
      </p:sp>
      <p:sp>
        <p:nvSpPr>
          <p:cNvPr id="5" name="Text Placeholder 4"/>
          <p:cNvSpPr>
            <a:spLocks noGrp="1"/>
          </p:cNvSpPr>
          <p:nvPr>
            <p:ph type="body" sz="quarter" idx="11"/>
          </p:nvPr>
        </p:nvSpPr>
        <p:spPr/>
        <p:txBody>
          <a:bodyPr/>
          <a:lstStyle/>
          <a:p>
            <a:r>
              <a:rPr lang="en-GB" dirty="0" err="1"/>
              <a:t>Akanbi</a:t>
            </a:r>
            <a:r>
              <a:rPr lang="en-GB" dirty="0"/>
              <a:t> MO, et al. J </a:t>
            </a:r>
            <a:r>
              <a:rPr lang="en-GB" dirty="0" err="1"/>
              <a:t>Clin</a:t>
            </a:r>
            <a:r>
              <a:rPr lang="en-GB" dirty="0"/>
              <a:t> </a:t>
            </a:r>
            <a:r>
              <a:rPr lang="en-GB" dirty="0" err="1"/>
              <a:t>Oncol</a:t>
            </a:r>
            <a:r>
              <a:rPr lang="en-GB" dirty="0"/>
              <a:t> 2022;40(</a:t>
            </a:r>
            <a:r>
              <a:rPr lang="en-GB" dirty="0" err="1"/>
              <a:t>suppl</a:t>
            </a:r>
            <a:r>
              <a:rPr lang="en-GB" dirty="0"/>
              <a:t>):</a:t>
            </a:r>
            <a:r>
              <a:rPr lang="en-GB" dirty="0" err="1"/>
              <a:t>Abstr</a:t>
            </a:r>
            <a:r>
              <a:rPr lang="en-GB" dirty="0"/>
              <a:t> 10506</a:t>
            </a:r>
          </a:p>
        </p:txBody>
      </p:sp>
      <p:pic>
        <p:nvPicPr>
          <p:cNvPr id="8" name="Picture 7" hidden="1"/>
          <p:cNvPicPr>
            <a:picLocks noChangeAspect="1"/>
          </p:cNvPicPr>
          <p:nvPr/>
        </p:nvPicPr>
        <p:blipFill rotWithShape="1">
          <a:blip r:embed="rId2"/>
          <a:srcRect l="7323" t="24359" r="40445" b="22072"/>
          <a:stretch/>
        </p:blipFill>
        <p:spPr>
          <a:xfrm>
            <a:off x="2486025" y="1805171"/>
            <a:ext cx="7219950" cy="4210050"/>
          </a:xfrm>
          <a:prstGeom prst="rect">
            <a:avLst/>
          </a:prstGeom>
        </p:spPr>
      </p:pic>
      <p:sp>
        <p:nvSpPr>
          <p:cNvPr id="40" name="Content Placeholder 26">
            <a:extLst>
              <a:ext uri="{FF2B5EF4-FFF2-40B4-BE49-F238E27FC236}">
                <a16:creationId xmlns:a16="http://schemas.microsoft.com/office/drawing/2014/main" id="{123CE41C-2874-D34A-0F14-937E36E67789}"/>
              </a:ext>
            </a:extLst>
          </p:cNvPr>
          <p:cNvSpPr txBox="1">
            <a:spLocks/>
          </p:cNvSpPr>
          <p:nvPr/>
        </p:nvSpPr>
        <p:spPr bwMode="auto">
          <a:xfrm>
            <a:off x="3617149" y="1704879"/>
            <a:ext cx="5455280" cy="273187"/>
          </a:xfrm>
          <a:prstGeom prst="rect">
            <a:avLst/>
          </a:prstGeom>
          <a:noFill/>
          <a:ln w="9525">
            <a:noFill/>
            <a:miter lim="800000"/>
            <a:headEnd/>
            <a:tailEnd/>
          </a:ln>
        </p:spPr>
        <p:txBody>
          <a:bodyPr lIns="0" tIns="0" rIns="0" bIns="0"/>
          <a:lstStyle/>
          <a:p>
            <a:pPr algn="ctr">
              <a:spcBef>
                <a:spcPts val="0"/>
              </a:spcBef>
              <a:defRPr/>
            </a:pPr>
            <a:r>
              <a:rPr lang="en-GB" sz="1600" b="1" dirty="0">
                <a:solidFill>
                  <a:schemeClr val="tx1"/>
                </a:solidFill>
                <a:latin typeface="Arial"/>
              </a:rPr>
              <a:t>Advanced lung cancer trend: </a:t>
            </a:r>
            <a:r>
              <a:rPr lang="en-GB" sz="1600" b="1" dirty="0" smtClean="0">
                <a:solidFill>
                  <a:schemeClr val="tx1"/>
                </a:solidFill>
                <a:latin typeface="Arial"/>
              </a:rPr>
              <a:t>2004–2018</a:t>
            </a:r>
            <a:endParaRPr lang="en-GB" sz="1600" b="1" dirty="0">
              <a:solidFill>
                <a:schemeClr val="tx1"/>
              </a:solidFill>
              <a:latin typeface="Arial"/>
            </a:endParaRPr>
          </a:p>
        </p:txBody>
      </p:sp>
      <p:sp>
        <p:nvSpPr>
          <p:cNvPr id="12" name="Rectangle 99">
            <a:extLst>
              <a:ext uri="{FF2B5EF4-FFF2-40B4-BE49-F238E27FC236}">
                <a16:creationId xmlns:a16="http://schemas.microsoft.com/office/drawing/2014/main" id="{D1B517FB-8D90-FB22-2542-979B22E61CCF}"/>
              </a:ext>
            </a:extLst>
          </p:cNvPr>
          <p:cNvSpPr>
            <a:spLocks noChangeArrowheads="1"/>
          </p:cNvSpPr>
          <p:nvPr/>
        </p:nvSpPr>
        <p:spPr bwMode="auto">
          <a:xfrm>
            <a:off x="3448050" y="5820623"/>
            <a:ext cx="5870801" cy="275377"/>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400" kern="0" dirty="0">
                <a:latin typeface="+mn-lt"/>
                <a:sym typeface="Helvetica"/>
              </a:rPr>
              <a:t>Year of diagnosis</a:t>
            </a:r>
            <a:endParaRPr kumimoji="0" lang="en-US" altLang="en-US" sz="1400" b="0" i="0" u="none" strike="noStrike" kern="0" cap="none" spc="0" normalizeH="0" baseline="0" noProof="0" dirty="0">
              <a:ln>
                <a:noFill/>
              </a:ln>
              <a:effectLst/>
              <a:uLnTx/>
              <a:uFillTx/>
              <a:latin typeface="+mn-lt"/>
              <a:sym typeface="Helvetica"/>
            </a:endParaRPr>
          </a:p>
        </p:txBody>
      </p:sp>
      <p:grpSp>
        <p:nvGrpSpPr>
          <p:cNvPr id="78" name="Group 77">
            <a:extLst>
              <a:ext uri="{FF2B5EF4-FFF2-40B4-BE49-F238E27FC236}">
                <a16:creationId xmlns:a16="http://schemas.microsoft.com/office/drawing/2014/main" id="{18E55C19-89C9-D9BC-7B5E-7A701FAFF0F9}"/>
              </a:ext>
            </a:extLst>
          </p:cNvPr>
          <p:cNvGrpSpPr/>
          <p:nvPr/>
        </p:nvGrpSpPr>
        <p:grpSpPr>
          <a:xfrm>
            <a:off x="5546967" y="6154707"/>
            <a:ext cx="1672968" cy="215468"/>
            <a:chOff x="5895616" y="6297582"/>
            <a:chExt cx="1672968" cy="215468"/>
          </a:xfrm>
        </p:grpSpPr>
        <p:sp>
          <p:nvSpPr>
            <p:cNvPr id="69" name="Rectangle 99">
              <a:extLst>
                <a:ext uri="{FF2B5EF4-FFF2-40B4-BE49-F238E27FC236}">
                  <a16:creationId xmlns:a16="http://schemas.microsoft.com/office/drawing/2014/main" id="{345FB360-5AC8-87A4-59F4-05E8346AC14F}"/>
                </a:ext>
              </a:extLst>
            </p:cNvPr>
            <p:cNvSpPr>
              <a:spLocks noChangeArrowheads="1"/>
            </p:cNvSpPr>
            <p:nvPr/>
          </p:nvSpPr>
          <p:spPr bwMode="auto">
            <a:xfrm>
              <a:off x="6022009" y="6297582"/>
              <a:ext cx="756000" cy="215468"/>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effectLst/>
                  <a:uLnTx/>
                  <a:uFillTx/>
                  <a:latin typeface="+mn-lt"/>
                  <a:ea typeface="+mn-ea"/>
                  <a:cs typeface="+mn-cs"/>
                  <a:sym typeface="Helvetica"/>
                </a:rPr>
                <a:t>Actual</a:t>
              </a:r>
            </a:p>
          </p:txBody>
        </p:sp>
        <p:sp>
          <p:nvSpPr>
            <p:cNvPr id="66" name="Rectangle 99">
              <a:extLst>
                <a:ext uri="{FF2B5EF4-FFF2-40B4-BE49-F238E27FC236}">
                  <a16:creationId xmlns:a16="http://schemas.microsoft.com/office/drawing/2014/main" id="{3672C258-E145-EE31-F4F5-88CA930283D2}"/>
                </a:ext>
              </a:extLst>
            </p:cNvPr>
            <p:cNvSpPr>
              <a:spLocks noChangeArrowheads="1"/>
            </p:cNvSpPr>
            <p:nvPr/>
          </p:nvSpPr>
          <p:spPr bwMode="auto">
            <a:xfrm>
              <a:off x="6812584" y="6297582"/>
              <a:ext cx="756000" cy="215468"/>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a:ln>
                    <a:noFill/>
                  </a:ln>
                  <a:effectLst/>
                  <a:uLnTx/>
                  <a:uFillTx/>
                  <a:latin typeface="+mn-lt"/>
                  <a:ea typeface="+mn-ea"/>
                  <a:cs typeface="+mn-cs"/>
                  <a:sym typeface="Helvetica"/>
                </a:rPr>
                <a:t>Predicted</a:t>
              </a:r>
            </a:p>
          </p:txBody>
        </p:sp>
        <p:cxnSp>
          <p:nvCxnSpPr>
            <p:cNvPr id="65" name="Straight Connector 64">
              <a:extLst>
                <a:ext uri="{FF2B5EF4-FFF2-40B4-BE49-F238E27FC236}">
                  <a16:creationId xmlns:a16="http://schemas.microsoft.com/office/drawing/2014/main" id="{E069A922-3A9E-563B-F09E-8202622AA93F}"/>
                </a:ext>
              </a:extLst>
            </p:cNvPr>
            <p:cNvCxnSpPr/>
            <p:nvPr/>
          </p:nvCxnSpPr>
          <p:spPr>
            <a:xfrm>
              <a:off x="6621438" y="6405316"/>
              <a:ext cx="144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2" name="Oval 71">
              <a:extLst>
                <a:ext uri="{FF2B5EF4-FFF2-40B4-BE49-F238E27FC236}">
                  <a16:creationId xmlns:a16="http://schemas.microsoft.com/office/drawing/2014/main" id="{8A198DD8-0190-9044-A864-1E70FE7419DE}"/>
                </a:ext>
              </a:extLst>
            </p:cNvPr>
            <p:cNvSpPr/>
            <p:nvPr/>
          </p:nvSpPr>
          <p:spPr>
            <a:xfrm>
              <a:off x="5895616" y="6365629"/>
              <a:ext cx="79375" cy="79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rtlCol="0" anchor="ctr" anchorCtr="0"/>
            <a:lstStyle/>
            <a:p>
              <a:pPr algn="ctr"/>
              <a:endParaRPr lang="en-GB" sz="2000">
                <a:solidFill>
                  <a:schemeClr val="tx1"/>
                </a:solidFill>
              </a:endParaRPr>
            </a:p>
          </p:txBody>
        </p:sp>
      </p:grpSp>
      <p:sp>
        <p:nvSpPr>
          <p:cNvPr id="13" name="TextBox 12">
            <a:extLst>
              <a:ext uri="{FF2B5EF4-FFF2-40B4-BE49-F238E27FC236}">
                <a16:creationId xmlns:a16="http://schemas.microsoft.com/office/drawing/2014/main" id="{EFD0BF7E-F80B-E69B-BB58-A96748C55201}"/>
              </a:ext>
            </a:extLst>
          </p:cNvPr>
          <p:cNvSpPr txBox="1"/>
          <p:nvPr/>
        </p:nvSpPr>
        <p:spPr>
          <a:xfrm rot="16200000">
            <a:off x="1129367" y="3768769"/>
            <a:ext cx="2994554" cy="264859"/>
          </a:xfrm>
          <a:prstGeom prst="rect">
            <a:avLst/>
          </a:prstGeom>
          <a:noFill/>
        </p:spPr>
        <p:txBody>
          <a:bodyPr wrap="square" lIns="0" tIns="0" rIns="0" bIns="0" rtlCol="0">
            <a:no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kumimoji="0" lang="en-GB" sz="14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Incidence of advanced lung cancer/100,000</a:t>
            </a:r>
          </a:p>
        </p:txBody>
      </p:sp>
      <p:grpSp>
        <p:nvGrpSpPr>
          <p:cNvPr id="77" name="Group 76">
            <a:extLst>
              <a:ext uri="{FF2B5EF4-FFF2-40B4-BE49-F238E27FC236}">
                <a16:creationId xmlns:a16="http://schemas.microsoft.com/office/drawing/2014/main" id="{B90A0A29-E9D6-083E-9945-38CD1A67C06A}"/>
              </a:ext>
            </a:extLst>
          </p:cNvPr>
          <p:cNvGrpSpPr/>
          <p:nvPr/>
        </p:nvGrpSpPr>
        <p:grpSpPr>
          <a:xfrm>
            <a:off x="2978078" y="2316647"/>
            <a:ext cx="6461016" cy="3448861"/>
            <a:chOff x="2978078" y="2202347"/>
            <a:chExt cx="6461016" cy="3448861"/>
          </a:xfrm>
        </p:grpSpPr>
        <p:sp>
          <p:nvSpPr>
            <p:cNvPr id="31" name="TextBox 30">
              <a:extLst>
                <a:ext uri="{FF2B5EF4-FFF2-40B4-BE49-F238E27FC236}">
                  <a16:creationId xmlns:a16="http://schemas.microsoft.com/office/drawing/2014/main" id="{3B60B0AD-BC04-ACD2-2695-E70266C15F73}"/>
                </a:ext>
              </a:extLst>
            </p:cNvPr>
            <p:cNvSpPr txBox="1"/>
            <p:nvPr/>
          </p:nvSpPr>
          <p:spPr>
            <a:xfrm>
              <a:off x="2978078" y="2202347"/>
              <a:ext cx="344222" cy="172111"/>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200</a:t>
              </a:r>
            </a:p>
          </p:txBody>
        </p:sp>
        <p:sp>
          <p:nvSpPr>
            <p:cNvPr id="32" name="TextBox 31">
              <a:extLst>
                <a:ext uri="{FF2B5EF4-FFF2-40B4-BE49-F238E27FC236}">
                  <a16:creationId xmlns:a16="http://schemas.microsoft.com/office/drawing/2014/main" id="{A930DA82-5FC6-9B48-E4EF-EC7E5C89CA38}"/>
                </a:ext>
              </a:extLst>
            </p:cNvPr>
            <p:cNvSpPr txBox="1"/>
            <p:nvPr/>
          </p:nvSpPr>
          <p:spPr>
            <a:xfrm>
              <a:off x="2978078" y="2949167"/>
              <a:ext cx="344222" cy="172111"/>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180</a:t>
              </a:r>
            </a:p>
          </p:txBody>
        </p:sp>
        <p:sp>
          <p:nvSpPr>
            <p:cNvPr id="33" name="TextBox 32">
              <a:extLst>
                <a:ext uri="{FF2B5EF4-FFF2-40B4-BE49-F238E27FC236}">
                  <a16:creationId xmlns:a16="http://schemas.microsoft.com/office/drawing/2014/main" id="{DBF83C8F-54D3-8F19-3DA5-28B68C2B13E0}"/>
                </a:ext>
              </a:extLst>
            </p:cNvPr>
            <p:cNvSpPr txBox="1"/>
            <p:nvPr/>
          </p:nvSpPr>
          <p:spPr>
            <a:xfrm>
              <a:off x="2978078" y="3695989"/>
              <a:ext cx="344222" cy="172111"/>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160</a:t>
              </a:r>
            </a:p>
          </p:txBody>
        </p:sp>
        <p:sp>
          <p:nvSpPr>
            <p:cNvPr id="34" name="TextBox 33">
              <a:extLst>
                <a:ext uri="{FF2B5EF4-FFF2-40B4-BE49-F238E27FC236}">
                  <a16:creationId xmlns:a16="http://schemas.microsoft.com/office/drawing/2014/main" id="{087D4C09-7CE6-AB69-49C7-D8AF5D6F69A2}"/>
                </a:ext>
              </a:extLst>
            </p:cNvPr>
            <p:cNvSpPr txBox="1"/>
            <p:nvPr/>
          </p:nvSpPr>
          <p:spPr>
            <a:xfrm>
              <a:off x="2978078" y="5189633"/>
              <a:ext cx="344222" cy="172111"/>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120</a:t>
              </a:r>
            </a:p>
          </p:txBody>
        </p:sp>
        <p:sp>
          <p:nvSpPr>
            <p:cNvPr id="35" name="TextBox 34">
              <a:extLst>
                <a:ext uri="{FF2B5EF4-FFF2-40B4-BE49-F238E27FC236}">
                  <a16:creationId xmlns:a16="http://schemas.microsoft.com/office/drawing/2014/main" id="{8561BF35-1582-9584-EDF2-C54EDD7EBDFD}"/>
                </a:ext>
              </a:extLst>
            </p:cNvPr>
            <p:cNvSpPr txBox="1"/>
            <p:nvPr/>
          </p:nvSpPr>
          <p:spPr>
            <a:xfrm>
              <a:off x="2978078" y="4442810"/>
              <a:ext cx="344222" cy="172111"/>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en-GB" sz="1400" kern="0" dirty="0">
                  <a:solidFill>
                    <a:schemeClr val="tx1"/>
                  </a:solidFill>
                  <a:cs typeface="Arial" panose="020B0604020202020204" pitchFamily="34" charset="0"/>
                  <a:sym typeface="Helvetica"/>
                </a:rPr>
                <a:t>140</a:t>
              </a:r>
              <a:endParaRPr kumimoji="0" lang="en-GB" sz="1400" b="0" i="0" u="none" strike="noStrike" kern="0" cap="none" spc="0" normalizeH="0" baseline="0" noProof="0" dirty="0">
                <a:ln>
                  <a:noFill/>
                </a:ln>
                <a:solidFill>
                  <a:schemeClr val="tx1"/>
                </a:solidFill>
                <a:effectLst/>
                <a:uLnTx/>
                <a:uFillTx/>
                <a:cs typeface="Arial" panose="020B0604020202020204" pitchFamily="34" charset="0"/>
                <a:sym typeface="Helvetica"/>
              </a:endParaRPr>
            </a:p>
          </p:txBody>
        </p:sp>
        <p:sp>
          <p:nvSpPr>
            <p:cNvPr id="17" name="TextBox 16">
              <a:extLst>
                <a:ext uri="{FF2B5EF4-FFF2-40B4-BE49-F238E27FC236}">
                  <a16:creationId xmlns:a16="http://schemas.microsoft.com/office/drawing/2014/main" id="{25F26D89-4E0C-52DF-CF8A-CD18E95F44C3}"/>
                </a:ext>
              </a:extLst>
            </p:cNvPr>
            <p:cNvSpPr txBox="1"/>
            <p:nvPr/>
          </p:nvSpPr>
          <p:spPr>
            <a:xfrm>
              <a:off x="3825143" y="5479097"/>
              <a:ext cx="202485" cy="172111"/>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2005</a:t>
              </a:r>
            </a:p>
          </p:txBody>
        </p:sp>
        <p:sp>
          <p:nvSpPr>
            <p:cNvPr id="18" name="TextBox 17">
              <a:extLst>
                <a:ext uri="{FF2B5EF4-FFF2-40B4-BE49-F238E27FC236}">
                  <a16:creationId xmlns:a16="http://schemas.microsoft.com/office/drawing/2014/main" id="{2D156557-FAE1-4F2E-FAA4-CA3A0FDB4256}"/>
                </a:ext>
              </a:extLst>
            </p:cNvPr>
            <p:cNvSpPr txBox="1"/>
            <p:nvPr/>
          </p:nvSpPr>
          <p:spPr>
            <a:xfrm>
              <a:off x="5628966" y="5479097"/>
              <a:ext cx="202485" cy="172111"/>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2010</a:t>
              </a:r>
            </a:p>
          </p:txBody>
        </p:sp>
        <p:sp>
          <p:nvSpPr>
            <p:cNvPr id="19" name="TextBox 18">
              <a:extLst>
                <a:ext uri="{FF2B5EF4-FFF2-40B4-BE49-F238E27FC236}">
                  <a16:creationId xmlns:a16="http://schemas.microsoft.com/office/drawing/2014/main" id="{42872725-321F-5E8B-5A7C-D45A9E73D526}"/>
                </a:ext>
              </a:extLst>
            </p:cNvPr>
            <p:cNvSpPr txBox="1"/>
            <p:nvPr/>
          </p:nvSpPr>
          <p:spPr>
            <a:xfrm>
              <a:off x="7432788" y="5479097"/>
              <a:ext cx="202485" cy="172111"/>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2015</a:t>
              </a:r>
            </a:p>
          </p:txBody>
        </p:sp>
        <p:sp>
          <p:nvSpPr>
            <p:cNvPr id="20" name="TextBox 19">
              <a:extLst>
                <a:ext uri="{FF2B5EF4-FFF2-40B4-BE49-F238E27FC236}">
                  <a16:creationId xmlns:a16="http://schemas.microsoft.com/office/drawing/2014/main" id="{1785F674-1F2D-F536-9760-D3DEE609A095}"/>
                </a:ext>
              </a:extLst>
            </p:cNvPr>
            <p:cNvSpPr txBox="1"/>
            <p:nvPr/>
          </p:nvSpPr>
          <p:spPr>
            <a:xfrm>
              <a:off x="9236609" y="5479097"/>
              <a:ext cx="202485" cy="172111"/>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2020</a:t>
              </a:r>
            </a:p>
          </p:txBody>
        </p:sp>
      </p:grpSp>
      <p:sp>
        <p:nvSpPr>
          <p:cNvPr id="41" name="TextBox 40">
            <a:extLst>
              <a:ext uri="{FF2B5EF4-FFF2-40B4-BE49-F238E27FC236}">
                <a16:creationId xmlns:a16="http://schemas.microsoft.com/office/drawing/2014/main" id="{9B63E2FA-EE30-617A-D9BD-2E37F74EBF5E}"/>
              </a:ext>
            </a:extLst>
          </p:cNvPr>
          <p:cNvSpPr txBox="1"/>
          <p:nvPr/>
        </p:nvSpPr>
        <p:spPr>
          <a:xfrm>
            <a:off x="4609184" y="2603047"/>
            <a:ext cx="925102" cy="190953"/>
          </a:xfrm>
          <a:prstGeom prst="rect">
            <a:avLst/>
          </a:prstGeom>
          <a:noFill/>
        </p:spPr>
        <p:txBody>
          <a:bodyPr wrap="none" lIns="0" tIns="0" rIns="0" bIns="0">
            <a:noAutofit/>
          </a:bodyPr>
          <a:lstStyle/>
          <a:p>
            <a:r>
              <a:rPr lang="en-GB" sz="1400" dirty="0">
                <a:solidFill>
                  <a:schemeClr val="tx1"/>
                </a:solidFill>
              </a:rPr>
              <a:t>Slope: </a:t>
            </a:r>
            <a:r>
              <a:rPr lang="en-GB" sz="1400" dirty="0" smtClean="0">
                <a:solidFill>
                  <a:schemeClr val="tx1"/>
                </a:solidFill>
              </a:rPr>
              <a:t>−4.5(0.2</a:t>
            </a:r>
            <a:r>
              <a:rPr lang="en-GB" sz="1400" dirty="0">
                <a:solidFill>
                  <a:schemeClr val="tx1"/>
                </a:solidFill>
              </a:rPr>
              <a:t>)/100,000/</a:t>
            </a:r>
            <a:r>
              <a:rPr lang="en-GB" sz="1400" dirty="0" err="1">
                <a:solidFill>
                  <a:schemeClr val="tx1"/>
                </a:solidFill>
              </a:rPr>
              <a:t>yr</a:t>
            </a:r>
            <a:r>
              <a:rPr lang="en-GB" sz="1400" dirty="0">
                <a:solidFill>
                  <a:schemeClr val="tx1"/>
                </a:solidFill>
              </a:rPr>
              <a:t>, </a:t>
            </a:r>
            <a:r>
              <a:rPr lang="en-GB" sz="1400" dirty="0" smtClean="0">
                <a:solidFill>
                  <a:schemeClr val="tx1"/>
                </a:solidFill>
              </a:rPr>
              <a:t>p&lt;0.01</a:t>
            </a:r>
            <a:endParaRPr lang="en-GB" sz="1400" dirty="0">
              <a:solidFill>
                <a:schemeClr val="tx1"/>
              </a:solidFill>
            </a:endParaRPr>
          </a:p>
        </p:txBody>
      </p:sp>
      <p:grpSp>
        <p:nvGrpSpPr>
          <p:cNvPr id="76" name="Group 75">
            <a:extLst>
              <a:ext uri="{FF2B5EF4-FFF2-40B4-BE49-F238E27FC236}">
                <a16:creationId xmlns:a16="http://schemas.microsoft.com/office/drawing/2014/main" id="{84679520-F078-4A5E-01C4-E1DABCA51152}"/>
              </a:ext>
            </a:extLst>
          </p:cNvPr>
          <p:cNvGrpSpPr/>
          <p:nvPr/>
        </p:nvGrpSpPr>
        <p:grpSpPr>
          <a:xfrm>
            <a:off x="3373268" y="2402703"/>
            <a:ext cx="5957298" cy="3186569"/>
            <a:chOff x="3373268" y="2288403"/>
            <a:chExt cx="5957298" cy="3186569"/>
          </a:xfrm>
        </p:grpSpPr>
        <p:sp>
          <p:nvSpPr>
            <p:cNvPr id="21" name="Freeform 21">
              <a:extLst>
                <a:ext uri="{FF2B5EF4-FFF2-40B4-BE49-F238E27FC236}">
                  <a16:creationId xmlns:a16="http://schemas.microsoft.com/office/drawing/2014/main" id="{E2F76E27-3BE0-8429-FCC6-2F90F732CEDF}"/>
                </a:ext>
              </a:extLst>
            </p:cNvPr>
            <p:cNvSpPr>
              <a:spLocks/>
            </p:cNvSpPr>
            <p:nvPr/>
          </p:nvSpPr>
          <p:spPr bwMode="auto">
            <a:xfrm>
              <a:off x="3454506" y="2289620"/>
              <a:ext cx="5874663" cy="3099729"/>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22" name="Line 6">
              <a:extLst>
                <a:ext uri="{FF2B5EF4-FFF2-40B4-BE49-F238E27FC236}">
                  <a16:creationId xmlns:a16="http://schemas.microsoft.com/office/drawing/2014/main" id="{331E760D-91A2-4F25-6EAA-FD378AA20619}"/>
                </a:ext>
              </a:extLst>
            </p:cNvPr>
            <p:cNvSpPr>
              <a:spLocks noChangeShapeType="1"/>
            </p:cNvSpPr>
            <p:nvPr/>
          </p:nvSpPr>
          <p:spPr bwMode="auto">
            <a:xfrm>
              <a:off x="3373269" y="2288403"/>
              <a:ext cx="82455"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23" name="Line 7">
              <a:extLst>
                <a:ext uri="{FF2B5EF4-FFF2-40B4-BE49-F238E27FC236}">
                  <a16:creationId xmlns:a16="http://schemas.microsoft.com/office/drawing/2014/main" id="{72B2FA81-5C08-EB11-AF69-F75401F9D46E}"/>
                </a:ext>
              </a:extLst>
            </p:cNvPr>
            <p:cNvSpPr>
              <a:spLocks noChangeShapeType="1"/>
            </p:cNvSpPr>
            <p:nvPr/>
          </p:nvSpPr>
          <p:spPr bwMode="auto">
            <a:xfrm>
              <a:off x="3373269" y="3035224"/>
              <a:ext cx="82455"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24" name="Line 9">
              <a:extLst>
                <a:ext uri="{FF2B5EF4-FFF2-40B4-BE49-F238E27FC236}">
                  <a16:creationId xmlns:a16="http://schemas.microsoft.com/office/drawing/2014/main" id="{319A8192-2AE7-996D-1A0B-C0744AAF7772}"/>
                </a:ext>
              </a:extLst>
            </p:cNvPr>
            <p:cNvSpPr>
              <a:spLocks noChangeShapeType="1"/>
            </p:cNvSpPr>
            <p:nvPr/>
          </p:nvSpPr>
          <p:spPr bwMode="auto">
            <a:xfrm>
              <a:off x="3373269" y="3782045"/>
              <a:ext cx="82455"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25" name="Line 10">
              <a:extLst>
                <a:ext uri="{FF2B5EF4-FFF2-40B4-BE49-F238E27FC236}">
                  <a16:creationId xmlns:a16="http://schemas.microsoft.com/office/drawing/2014/main" id="{2560D7F6-50D7-607B-484B-208B5F9EA2CB}"/>
                </a:ext>
              </a:extLst>
            </p:cNvPr>
            <p:cNvSpPr>
              <a:spLocks noChangeShapeType="1"/>
            </p:cNvSpPr>
            <p:nvPr/>
          </p:nvSpPr>
          <p:spPr bwMode="auto">
            <a:xfrm>
              <a:off x="3373269" y="4528868"/>
              <a:ext cx="82455"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26" name="Line 11">
              <a:extLst>
                <a:ext uri="{FF2B5EF4-FFF2-40B4-BE49-F238E27FC236}">
                  <a16:creationId xmlns:a16="http://schemas.microsoft.com/office/drawing/2014/main" id="{3C01194C-548B-8168-75CC-04B1CA35F5D4}"/>
                </a:ext>
              </a:extLst>
            </p:cNvPr>
            <p:cNvSpPr>
              <a:spLocks noChangeShapeType="1"/>
            </p:cNvSpPr>
            <p:nvPr/>
          </p:nvSpPr>
          <p:spPr bwMode="auto">
            <a:xfrm>
              <a:off x="3373268" y="5275687"/>
              <a:ext cx="82455"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28" name="Line 11">
              <a:extLst>
                <a:ext uri="{FF2B5EF4-FFF2-40B4-BE49-F238E27FC236}">
                  <a16:creationId xmlns:a16="http://schemas.microsoft.com/office/drawing/2014/main" id="{CEF6161B-C066-A9A9-2251-75B9756E5D97}"/>
                </a:ext>
              </a:extLst>
            </p:cNvPr>
            <p:cNvSpPr>
              <a:spLocks noChangeShapeType="1"/>
            </p:cNvSpPr>
            <p:nvPr/>
          </p:nvSpPr>
          <p:spPr bwMode="auto">
            <a:xfrm>
              <a:off x="5727779" y="5392359"/>
              <a:ext cx="0" cy="82613"/>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29" name="Line 11">
              <a:extLst>
                <a:ext uri="{FF2B5EF4-FFF2-40B4-BE49-F238E27FC236}">
                  <a16:creationId xmlns:a16="http://schemas.microsoft.com/office/drawing/2014/main" id="{F9B6E329-CA5B-2D9F-A70A-92B01C26843E}"/>
                </a:ext>
              </a:extLst>
            </p:cNvPr>
            <p:cNvSpPr>
              <a:spLocks noChangeShapeType="1"/>
            </p:cNvSpPr>
            <p:nvPr/>
          </p:nvSpPr>
          <p:spPr bwMode="auto">
            <a:xfrm>
              <a:off x="7529173" y="5392359"/>
              <a:ext cx="0" cy="82613"/>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42" name="Line 11">
              <a:extLst>
                <a:ext uri="{FF2B5EF4-FFF2-40B4-BE49-F238E27FC236}">
                  <a16:creationId xmlns:a16="http://schemas.microsoft.com/office/drawing/2014/main" id="{42E163DD-FD77-A1FF-9DA6-917E87CC23C4}"/>
                </a:ext>
              </a:extLst>
            </p:cNvPr>
            <p:cNvSpPr>
              <a:spLocks noChangeShapeType="1"/>
            </p:cNvSpPr>
            <p:nvPr/>
          </p:nvSpPr>
          <p:spPr bwMode="auto">
            <a:xfrm>
              <a:off x="9330566" y="5392359"/>
              <a:ext cx="0" cy="82613"/>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dirty="0">
                <a:ln>
                  <a:noFill/>
                </a:ln>
                <a:solidFill>
                  <a:schemeClr val="tx1"/>
                </a:solidFill>
                <a:effectLst/>
                <a:uLnTx/>
                <a:uFillTx/>
                <a:ea typeface="+mn-ea"/>
                <a:cs typeface="+mn-cs"/>
                <a:sym typeface="Helvetica"/>
              </a:endParaRPr>
            </a:p>
          </p:txBody>
        </p:sp>
        <p:sp>
          <p:nvSpPr>
            <p:cNvPr id="43" name="Line 11">
              <a:extLst>
                <a:ext uri="{FF2B5EF4-FFF2-40B4-BE49-F238E27FC236}">
                  <a16:creationId xmlns:a16="http://schemas.microsoft.com/office/drawing/2014/main" id="{AB67BB01-0AAE-73DB-5573-A0B928103330}"/>
                </a:ext>
              </a:extLst>
            </p:cNvPr>
            <p:cNvSpPr>
              <a:spLocks noChangeShapeType="1"/>
            </p:cNvSpPr>
            <p:nvPr/>
          </p:nvSpPr>
          <p:spPr bwMode="auto">
            <a:xfrm>
              <a:off x="3926386" y="5392359"/>
              <a:ext cx="0" cy="82613"/>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grpSp>
      <p:sp>
        <p:nvSpPr>
          <p:cNvPr id="44" name="Line 7">
            <a:extLst>
              <a:ext uri="{FF2B5EF4-FFF2-40B4-BE49-F238E27FC236}">
                <a16:creationId xmlns:a16="http://schemas.microsoft.com/office/drawing/2014/main" id="{BAE63BFB-7668-80B3-CB26-1932D0589AA6}"/>
              </a:ext>
            </a:extLst>
          </p:cNvPr>
          <p:cNvSpPr>
            <a:spLocks noChangeShapeType="1"/>
          </p:cNvSpPr>
          <p:nvPr/>
        </p:nvSpPr>
        <p:spPr bwMode="auto">
          <a:xfrm flipH="1" flipV="1">
            <a:off x="7529174" y="2344173"/>
            <a:ext cx="0" cy="3149703"/>
          </a:xfrm>
          <a:prstGeom prst="line">
            <a:avLst/>
          </a:prstGeom>
          <a:noFill/>
          <a:ln w="19050" cap="flat">
            <a:solidFill>
              <a:schemeClr val="bg2"/>
            </a:solidFill>
            <a:prstDash val="sysDash"/>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45" name="Freeform: Shape 44">
            <a:extLst>
              <a:ext uri="{FF2B5EF4-FFF2-40B4-BE49-F238E27FC236}">
                <a16:creationId xmlns:a16="http://schemas.microsoft.com/office/drawing/2014/main" id="{1D225FC0-383F-9F16-5A32-5DA5E0BA773E}"/>
              </a:ext>
            </a:extLst>
          </p:cNvPr>
          <p:cNvSpPr/>
          <p:nvPr/>
        </p:nvSpPr>
        <p:spPr>
          <a:xfrm>
            <a:off x="3564095" y="2530210"/>
            <a:ext cx="5088081" cy="2744403"/>
          </a:xfrm>
          <a:custGeom>
            <a:avLst/>
            <a:gdLst>
              <a:gd name="connsiteX0" fmla="*/ 0 w 5321300"/>
              <a:gd name="connsiteY0" fmla="*/ 0 h 2870200"/>
              <a:gd name="connsiteX1" fmla="*/ 4140200 w 5321300"/>
              <a:gd name="connsiteY1" fmla="*/ 1936750 h 2870200"/>
              <a:gd name="connsiteX2" fmla="*/ 5321300 w 5321300"/>
              <a:gd name="connsiteY2" fmla="*/ 2870200 h 2870200"/>
            </a:gdLst>
            <a:ahLst/>
            <a:cxnLst>
              <a:cxn ang="0">
                <a:pos x="connsiteX0" y="connsiteY0"/>
              </a:cxn>
              <a:cxn ang="0">
                <a:pos x="connsiteX1" y="connsiteY1"/>
              </a:cxn>
              <a:cxn ang="0">
                <a:pos x="connsiteX2" y="connsiteY2"/>
              </a:cxn>
            </a:cxnLst>
            <a:rect l="l" t="t" r="r" b="b"/>
            <a:pathLst>
              <a:path w="5321300" h="2870200">
                <a:moveTo>
                  <a:pt x="0" y="0"/>
                </a:moveTo>
                <a:lnTo>
                  <a:pt x="4140200" y="1936750"/>
                </a:lnTo>
                <a:lnTo>
                  <a:pt x="5321300" y="2870200"/>
                </a:ln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tx1"/>
              </a:solidFill>
            </a:endParaRPr>
          </a:p>
        </p:txBody>
      </p:sp>
      <p:grpSp>
        <p:nvGrpSpPr>
          <p:cNvPr id="83" name="Group 82">
            <a:extLst>
              <a:ext uri="{FF2B5EF4-FFF2-40B4-BE49-F238E27FC236}">
                <a16:creationId xmlns:a16="http://schemas.microsoft.com/office/drawing/2014/main" id="{C64BB9EE-EEFB-8562-D1D4-78FB9563C61D}"/>
              </a:ext>
            </a:extLst>
          </p:cNvPr>
          <p:cNvGrpSpPr/>
          <p:nvPr/>
        </p:nvGrpSpPr>
        <p:grpSpPr>
          <a:xfrm>
            <a:off x="3527664" y="2625839"/>
            <a:ext cx="5126030" cy="2689759"/>
            <a:chOff x="3527664" y="2625839"/>
            <a:chExt cx="5126030" cy="2689759"/>
          </a:xfrm>
        </p:grpSpPr>
        <p:sp>
          <p:nvSpPr>
            <p:cNvPr id="46" name="Oval 45">
              <a:extLst>
                <a:ext uri="{FF2B5EF4-FFF2-40B4-BE49-F238E27FC236}">
                  <a16:creationId xmlns:a16="http://schemas.microsoft.com/office/drawing/2014/main" id="{1DF78B43-1870-339A-5E29-CC8FCEE9B482}"/>
                </a:ext>
              </a:extLst>
            </p:cNvPr>
            <p:cNvSpPr/>
            <p:nvPr/>
          </p:nvSpPr>
          <p:spPr>
            <a:xfrm>
              <a:off x="3527664" y="2625839"/>
              <a:ext cx="75896" cy="758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tx1"/>
                </a:solidFill>
              </a:endParaRPr>
            </a:p>
          </p:txBody>
        </p:sp>
        <p:sp>
          <p:nvSpPr>
            <p:cNvPr id="47" name="Oval 46">
              <a:extLst>
                <a:ext uri="{FF2B5EF4-FFF2-40B4-BE49-F238E27FC236}">
                  <a16:creationId xmlns:a16="http://schemas.microsoft.com/office/drawing/2014/main" id="{44CD23E2-0F01-6599-89FB-B9986D803E0D}"/>
                </a:ext>
              </a:extLst>
            </p:cNvPr>
            <p:cNvSpPr/>
            <p:nvPr/>
          </p:nvSpPr>
          <p:spPr>
            <a:xfrm>
              <a:off x="3889689" y="2650886"/>
              <a:ext cx="75896" cy="758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tx1"/>
                </a:solidFill>
              </a:endParaRPr>
            </a:p>
          </p:txBody>
        </p:sp>
        <p:sp>
          <p:nvSpPr>
            <p:cNvPr id="48" name="Oval 47">
              <a:extLst>
                <a:ext uri="{FF2B5EF4-FFF2-40B4-BE49-F238E27FC236}">
                  <a16:creationId xmlns:a16="http://schemas.microsoft.com/office/drawing/2014/main" id="{E5E19297-BF7B-17D3-8D38-8A642CC6D7C5}"/>
                </a:ext>
              </a:extLst>
            </p:cNvPr>
            <p:cNvSpPr/>
            <p:nvPr/>
          </p:nvSpPr>
          <p:spPr>
            <a:xfrm>
              <a:off x="4244883" y="2798883"/>
              <a:ext cx="75896" cy="758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tx1"/>
                </a:solidFill>
              </a:endParaRPr>
            </a:p>
          </p:txBody>
        </p:sp>
        <p:sp>
          <p:nvSpPr>
            <p:cNvPr id="49" name="Oval 48">
              <a:extLst>
                <a:ext uri="{FF2B5EF4-FFF2-40B4-BE49-F238E27FC236}">
                  <a16:creationId xmlns:a16="http://schemas.microsoft.com/office/drawing/2014/main" id="{A178A5CB-37C0-1DE5-D35A-ECC4C63C9FD9}"/>
                </a:ext>
              </a:extLst>
            </p:cNvPr>
            <p:cNvSpPr/>
            <p:nvPr/>
          </p:nvSpPr>
          <p:spPr>
            <a:xfrm>
              <a:off x="4609184" y="2921835"/>
              <a:ext cx="75896" cy="758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tx1"/>
                </a:solidFill>
              </a:endParaRPr>
            </a:p>
          </p:txBody>
        </p:sp>
        <p:sp>
          <p:nvSpPr>
            <p:cNvPr id="50" name="Oval 49">
              <a:extLst>
                <a:ext uri="{FF2B5EF4-FFF2-40B4-BE49-F238E27FC236}">
                  <a16:creationId xmlns:a16="http://schemas.microsoft.com/office/drawing/2014/main" id="{7BB597FB-01D9-E622-185B-3AE26EE9C65E}"/>
                </a:ext>
              </a:extLst>
            </p:cNvPr>
            <p:cNvSpPr/>
            <p:nvPr/>
          </p:nvSpPr>
          <p:spPr>
            <a:xfrm>
              <a:off x="4968934" y="3144969"/>
              <a:ext cx="75896" cy="758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tx1"/>
                </a:solidFill>
              </a:endParaRPr>
            </a:p>
          </p:txBody>
        </p:sp>
        <p:sp>
          <p:nvSpPr>
            <p:cNvPr id="51" name="Oval 50">
              <a:extLst>
                <a:ext uri="{FF2B5EF4-FFF2-40B4-BE49-F238E27FC236}">
                  <a16:creationId xmlns:a16="http://schemas.microsoft.com/office/drawing/2014/main" id="{3855FFC2-5E1B-1555-0792-147F7B7EA054}"/>
                </a:ext>
              </a:extLst>
            </p:cNvPr>
            <p:cNvSpPr/>
            <p:nvPr/>
          </p:nvSpPr>
          <p:spPr>
            <a:xfrm>
              <a:off x="5328681" y="3277029"/>
              <a:ext cx="75896" cy="758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tx1"/>
                </a:solidFill>
              </a:endParaRPr>
            </a:p>
          </p:txBody>
        </p:sp>
        <p:sp>
          <p:nvSpPr>
            <p:cNvPr id="52" name="Oval 51">
              <a:extLst>
                <a:ext uri="{FF2B5EF4-FFF2-40B4-BE49-F238E27FC236}">
                  <a16:creationId xmlns:a16="http://schemas.microsoft.com/office/drawing/2014/main" id="{66140E54-63CE-FC60-8531-6A0F23968CD7}"/>
                </a:ext>
              </a:extLst>
            </p:cNvPr>
            <p:cNvSpPr/>
            <p:nvPr/>
          </p:nvSpPr>
          <p:spPr>
            <a:xfrm>
              <a:off x="5690704" y="3513825"/>
              <a:ext cx="75896" cy="758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tx1"/>
                </a:solidFill>
              </a:endParaRPr>
            </a:p>
          </p:txBody>
        </p:sp>
        <p:sp>
          <p:nvSpPr>
            <p:cNvPr id="53" name="Oval 52">
              <a:extLst>
                <a:ext uri="{FF2B5EF4-FFF2-40B4-BE49-F238E27FC236}">
                  <a16:creationId xmlns:a16="http://schemas.microsoft.com/office/drawing/2014/main" id="{4FC74ABF-D94D-FF09-09D2-018D81C730DE}"/>
                </a:ext>
              </a:extLst>
            </p:cNvPr>
            <p:cNvSpPr/>
            <p:nvPr/>
          </p:nvSpPr>
          <p:spPr>
            <a:xfrm>
              <a:off x="6050453" y="3780219"/>
              <a:ext cx="75896" cy="758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tx1"/>
                </a:solidFill>
              </a:endParaRPr>
            </a:p>
          </p:txBody>
        </p:sp>
        <p:sp>
          <p:nvSpPr>
            <p:cNvPr id="54" name="Oval 53">
              <a:extLst>
                <a:ext uri="{FF2B5EF4-FFF2-40B4-BE49-F238E27FC236}">
                  <a16:creationId xmlns:a16="http://schemas.microsoft.com/office/drawing/2014/main" id="{5EE6B356-C654-A583-801B-CD7445C917EA}"/>
                </a:ext>
              </a:extLst>
            </p:cNvPr>
            <p:cNvSpPr/>
            <p:nvPr/>
          </p:nvSpPr>
          <p:spPr>
            <a:xfrm>
              <a:off x="6412478" y="3828033"/>
              <a:ext cx="75896" cy="758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tx1"/>
                </a:solidFill>
              </a:endParaRPr>
            </a:p>
          </p:txBody>
        </p:sp>
        <p:sp>
          <p:nvSpPr>
            <p:cNvPr id="55" name="Oval 54">
              <a:extLst>
                <a:ext uri="{FF2B5EF4-FFF2-40B4-BE49-F238E27FC236}">
                  <a16:creationId xmlns:a16="http://schemas.microsoft.com/office/drawing/2014/main" id="{23D351E8-676C-3F3B-BAEA-CDA1015B0EF7}"/>
                </a:ext>
              </a:extLst>
            </p:cNvPr>
            <p:cNvSpPr/>
            <p:nvPr/>
          </p:nvSpPr>
          <p:spPr>
            <a:xfrm>
              <a:off x="6767672" y="4032954"/>
              <a:ext cx="75896" cy="758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tx1"/>
                </a:solidFill>
              </a:endParaRPr>
            </a:p>
          </p:txBody>
        </p:sp>
        <p:sp>
          <p:nvSpPr>
            <p:cNvPr id="56" name="Oval 55">
              <a:extLst>
                <a:ext uri="{FF2B5EF4-FFF2-40B4-BE49-F238E27FC236}">
                  <a16:creationId xmlns:a16="http://schemas.microsoft.com/office/drawing/2014/main" id="{0DE3ECEC-B903-79B5-3795-C43F251C41BD}"/>
                </a:ext>
              </a:extLst>
            </p:cNvPr>
            <p:cNvSpPr/>
            <p:nvPr/>
          </p:nvSpPr>
          <p:spPr>
            <a:xfrm>
              <a:off x="7131974" y="4171843"/>
              <a:ext cx="75896" cy="758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tx1"/>
                </a:solidFill>
              </a:endParaRPr>
            </a:p>
          </p:txBody>
        </p:sp>
        <p:sp>
          <p:nvSpPr>
            <p:cNvPr id="57" name="Oval 56">
              <a:extLst>
                <a:ext uri="{FF2B5EF4-FFF2-40B4-BE49-F238E27FC236}">
                  <a16:creationId xmlns:a16="http://schemas.microsoft.com/office/drawing/2014/main" id="{0CEB18D7-D6C4-3F8D-9AA1-1C685B8E77F9}"/>
                </a:ext>
              </a:extLst>
            </p:cNvPr>
            <p:cNvSpPr/>
            <p:nvPr/>
          </p:nvSpPr>
          <p:spPr>
            <a:xfrm>
              <a:off x="7489446" y="4363102"/>
              <a:ext cx="75896" cy="758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tx1"/>
                </a:solidFill>
              </a:endParaRPr>
            </a:p>
          </p:txBody>
        </p:sp>
        <p:sp>
          <p:nvSpPr>
            <p:cNvPr id="58" name="Oval 57">
              <a:extLst>
                <a:ext uri="{FF2B5EF4-FFF2-40B4-BE49-F238E27FC236}">
                  <a16:creationId xmlns:a16="http://schemas.microsoft.com/office/drawing/2014/main" id="{33BED8CF-94A7-E2BE-2B43-46B5C7076FAE}"/>
                </a:ext>
              </a:extLst>
            </p:cNvPr>
            <p:cNvSpPr/>
            <p:nvPr/>
          </p:nvSpPr>
          <p:spPr>
            <a:xfrm>
              <a:off x="7849192" y="4675035"/>
              <a:ext cx="75896" cy="758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tx1"/>
                </a:solidFill>
              </a:endParaRPr>
            </a:p>
          </p:txBody>
        </p:sp>
        <p:sp>
          <p:nvSpPr>
            <p:cNvPr id="59" name="Oval 58">
              <a:extLst>
                <a:ext uri="{FF2B5EF4-FFF2-40B4-BE49-F238E27FC236}">
                  <a16:creationId xmlns:a16="http://schemas.microsoft.com/office/drawing/2014/main" id="{81E83D58-EA59-172C-E49E-A2E1E5D82A90}"/>
                </a:ext>
              </a:extLst>
            </p:cNvPr>
            <p:cNvSpPr/>
            <p:nvPr/>
          </p:nvSpPr>
          <p:spPr>
            <a:xfrm>
              <a:off x="8208942" y="4877678"/>
              <a:ext cx="75896" cy="758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tx1"/>
                </a:solidFill>
              </a:endParaRPr>
            </a:p>
          </p:txBody>
        </p:sp>
        <p:sp>
          <p:nvSpPr>
            <p:cNvPr id="60" name="Oval 59">
              <a:extLst>
                <a:ext uri="{FF2B5EF4-FFF2-40B4-BE49-F238E27FC236}">
                  <a16:creationId xmlns:a16="http://schemas.microsoft.com/office/drawing/2014/main" id="{030649CA-9139-E28A-62BA-14859FF0D2C2}"/>
                </a:ext>
              </a:extLst>
            </p:cNvPr>
            <p:cNvSpPr/>
            <p:nvPr/>
          </p:nvSpPr>
          <p:spPr>
            <a:xfrm>
              <a:off x="8577798" y="5239702"/>
              <a:ext cx="75896" cy="7589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solidFill>
                  <a:schemeClr val="tx1"/>
                </a:solidFill>
              </a:endParaRPr>
            </a:p>
          </p:txBody>
        </p:sp>
      </p:grpSp>
      <p:sp>
        <p:nvSpPr>
          <p:cNvPr id="71" name="TextBox 70">
            <a:extLst>
              <a:ext uri="{FF2B5EF4-FFF2-40B4-BE49-F238E27FC236}">
                <a16:creationId xmlns:a16="http://schemas.microsoft.com/office/drawing/2014/main" id="{30B234B1-FA64-2AB0-A2D8-814A9A6A3BE5}"/>
              </a:ext>
            </a:extLst>
          </p:cNvPr>
          <p:cNvSpPr txBox="1"/>
          <p:nvPr/>
        </p:nvSpPr>
        <p:spPr>
          <a:xfrm>
            <a:off x="7954878" y="4392440"/>
            <a:ext cx="925102" cy="190953"/>
          </a:xfrm>
          <a:prstGeom prst="rect">
            <a:avLst/>
          </a:prstGeom>
          <a:noFill/>
        </p:spPr>
        <p:txBody>
          <a:bodyPr wrap="none" lIns="0" tIns="0" rIns="0" bIns="0">
            <a:noAutofit/>
          </a:bodyPr>
          <a:lstStyle/>
          <a:p>
            <a:r>
              <a:rPr lang="en-GB" sz="1400" dirty="0">
                <a:solidFill>
                  <a:schemeClr val="tx1"/>
                </a:solidFill>
              </a:rPr>
              <a:t>Slope: − 7.6(0.3)/100,000/</a:t>
            </a:r>
            <a:r>
              <a:rPr lang="en-GB" sz="1400" dirty="0" err="1">
                <a:solidFill>
                  <a:schemeClr val="tx1"/>
                </a:solidFill>
              </a:rPr>
              <a:t>yr</a:t>
            </a:r>
            <a:r>
              <a:rPr lang="en-GB" sz="1400" dirty="0">
                <a:solidFill>
                  <a:schemeClr val="tx1"/>
                </a:solidFill>
              </a:rPr>
              <a:t>, </a:t>
            </a:r>
            <a:r>
              <a:rPr lang="en-GB" sz="1400" dirty="0" smtClean="0">
                <a:solidFill>
                  <a:schemeClr val="tx1"/>
                </a:solidFill>
              </a:rPr>
              <a:t>p&lt;0.01</a:t>
            </a:r>
            <a:endParaRPr lang="en-GB" sz="1400" dirty="0">
              <a:solidFill>
                <a:schemeClr val="tx1"/>
              </a:solidFill>
            </a:endParaRPr>
          </a:p>
        </p:txBody>
      </p:sp>
      <p:sp>
        <p:nvSpPr>
          <p:cNvPr id="81" name="Rectangle 99">
            <a:extLst>
              <a:ext uri="{FF2B5EF4-FFF2-40B4-BE49-F238E27FC236}">
                <a16:creationId xmlns:a16="http://schemas.microsoft.com/office/drawing/2014/main" id="{3872E7D5-4303-9DE1-3A07-46543342AA79}"/>
              </a:ext>
            </a:extLst>
          </p:cNvPr>
          <p:cNvSpPr>
            <a:spLocks noChangeArrowheads="1"/>
          </p:cNvSpPr>
          <p:nvPr/>
        </p:nvSpPr>
        <p:spPr bwMode="auto">
          <a:xfrm>
            <a:off x="7529174" y="2337142"/>
            <a:ext cx="2345295" cy="392709"/>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5400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lang="en-US" altLang="en-US" sz="1400" kern="0" dirty="0">
                <a:latin typeface="+mn-lt"/>
                <a:sym typeface="Helvetica"/>
              </a:rPr>
              <a:t>Intervention starts: 2015</a:t>
            </a:r>
            <a:endParaRPr kumimoji="0" lang="en-US" altLang="en-US" sz="1400" b="0" i="0" u="none" strike="noStrike" kern="0" cap="none" spc="0" normalizeH="0" baseline="0" noProof="0" dirty="0">
              <a:ln>
                <a:noFill/>
              </a:ln>
              <a:effectLst/>
              <a:uLnTx/>
              <a:uFillTx/>
              <a:latin typeface="+mn-lt"/>
              <a:sym typeface="Helvetica"/>
            </a:endParaRPr>
          </a:p>
        </p:txBody>
      </p:sp>
    </p:spTree>
    <p:extLst>
      <p:ext uri="{BB962C8B-B14F-4D97-AF65-F5344CB8AC3E}">
        <p14:creationId xmlns:p14="http://schemas.microsoft.com/office/powerpoint/2010/main" val="21028253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5" name="Group 304">
            <a:extLst>
              <a:ext uri="{FF2B5EF4-FFF2-40B4-BE49-F238E27FC236}">
                <a16:creationId xmlns:a16="http://schemas.microsoft.com/office/drawing/2014/main" id="{30396EC3-3A06-1343-F304-1ED29E961395}"/>
              </a:ext>
            </a:extLst>
          </p:cNvPr>
          <p:cNvGrpSpPr/>
          <p:nvPr/>
        </p:nvGrpSpPr>
        <p:grpSpPr>
          <a:xfrm>
            <a:off x="4338082" y="2437828"/>
            <a:ext cx="3543510" cy="1971676"/>
            <a:chOff x="4385656" y="2638424"/>
            <a:chExt cx="3543510" cy="1971676"/>
          </a:xfrm>
        </p:grpSpPr>
        <p:grpSp>
          <p:nvGrpSpPr>
            <p:cNvPr id="177" name="Group 176">
              <a:extLst>
                <a:ext uri="{FF2B5EF4-FFF2-40B4-BE49-F238E27FC236}">
                  <a16:creationId xmlns:a16="http://schemas.microsoft.com/office/drawing/2014/main" id="{DF71C658-E622-D89B-AC98-B99BDF24227D}"/>
                </a:ext>
              </a:extLst>
            </p:cNvPr>
            <p:cNvGrpSpPr/>
            <p:nvPr/>
          </p:nvGrpSpPr>
          <p:grpSpPr>
            <a:xfrm>
              <a:off x="4385656" y="2638424"/>
              <a:ext cx="3543510" cy="1716088"/>
              <a:chOff x="4385656" y="2638424"/>
              <a:chExt cx="3543510" cy="1716088"/>
            </a:xfrm>
          </p:grpSpPr>
          <p:grpSp>
            <p:nvGrpSpPr>
              <p:cNvPr id="99" name="Group 98">
                <a:extLst>
                  <a:ext uri="{FF2B5EF4-FFF2-40B4-BE49-F238E27FC236}">
                    <a16:creationId xmlns:a16="http://schemas.microsoft.com/office/drawing/2014/main" id="{4F58F8F0-B265-C4FB-AA60-1FA212756781}"/>
                  </a:ext>
                </a:extLst>
              </p:cNvPr>
              <p:cNvGrpSpPr/>
              <p:nvPr/>
            </p:nvGrpSpPr>
            <p:grpSpPr>
              <a:xfrm>
                <a:off x="4385656" y="2753515"/>
                <a:ext cx="3543510" cy="1600997"/>
                <a:chOff x="461356" y="2753515"/>
                <a:chExt cx="3543510" cy="1600997"/>
              </a:xfrm>
            </p:grpSpPr>
            <p:sp>
              <p:nvSpPr>
                <p:cNvPr id="148" name="TextBox 147">
                  <a:extLst>
                    <a:ext uri="{FF2B5EF4-FFF2-40B4-BE49-F238E27FC236}">
                      <a16:creationId xmlns:a16="http://schemas.microsoft.com/office/drawing/2014/main" id="{25D160B6-D995-5C9A-3884-E311B61E9EE5}"/>
                    </a:ext>
                  </a:extLst>
                </p:cNvPr>
                <p:cNvSpPr txBox="1"/>
                <p:nvPr/>
              </p:nvSpPr>
              <p:spPr>
                <a:xfrm>
                  <a:off x="461356" y="2753515"/>
                  <a:ext cx="188787" cy="94393"/>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240</a:t>
                  </a:r>
                </a:p>
              </p:txBody>
            </p:sp>
            <p:sp>
              <p:nvSpPr>
                <p:cNvPr id="149" name="TextBox 148">
                  <a:extLst>
                    <a:ext uri="{FF2B5EF4-FFF2-40B4-BE49-F238E27FC236}">
                      <a16:creationId xmlns:a16="http://schemas.microsoft.com/office/drawing/2014/main" id="{D05304A0-54A3-29A9-85B6-C9ED78C092C1}"/>
                    </a:ext>
                  </a:extLst>
                </p:cNvPr>
                <p:cNvSpPr txBox="1"/>
                <p:nvPr/>
              </p:nvSpPr>
              <p:spPr>
                <a:xfrm>
                  <a:off x="461356" y="3562225"/>
                  <a:ext cx="188787" cy="94393"/>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180</a:t>
                  </a:r>
                </a:p>
              </p:txBody>
            </p:sp>
            <p:sp>
              <p:nvSpPr>
                <p:cNvPr id="150" name="TextBox 149">
                  <a:extLst>
                    <a:ext uri="{FF2B5EF4-FFF2-40B4-BE49-F238E27FC236}">
                      <a16:creationId xmlns:a16="http://schemas.microsoft.com/office/drawing/2014/main" id="{E6F22CC2-88CE-2E8B-0A3B-E9AFDB77F326}"/>
                    </a:ext>
                  </a:extLst>
                </p:cNvPr>
                <p:cNvSpPr txBox="1"/>
                <p:nvPr/>
              </p:nvSpPr>
              <p:spPr>
                <a:xfrm>
                  <a:off x="461356" y="4101363"/>
                  <a:ext cx="188787" cy="94393"/>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140</a:t>
                  </a:r>
                </a:p>
              </p:txBody>
            </p:sp>
            <p:sp>
              <p:nvSpPr>
                <p:cNvPr id="151" name="TextBox 150">
                  <a:extLst>
                    <a:ext uri="{FF2B5EF4-FFF2-40B4-BE49-F238E27FC236}">
                      <a16:creationId xmlns:a16="http://schemas.microsoft.com/office/drawing/2014/main" id="{0CD2F533-A729-85F6-5428-B35AEA37DA58}"/>
                    </a:ext>
                  </a:extLst>
                </p:cNvPr>
                <p:cNvSpPr txBox="1"/>
                <p:nvPr/>
              </p:nvSpPr>
              <p:spPr>
                <a:xfrm>
                  <a:off x="461356" y="3831795"/>
                  <a:ext cx="188787" cy="94393"/>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en-GB" sz="1000" kern="0" dirty="0">
                      <a:solidFill>
                        <a:schemeClr val="tx1"/>
                      </a:solidFill>
                      <a:cs typeface="Arial" panose="020B0604020202020204" pitchFamily="34" charset="0"/>
                      <a:sym typeface="Helvetica"/>
                    </a:rPr>
                    <a:t>160</a:t>
                  </a:r>
                  <a:endParaRPr kumimoji="0" lang="en-GB" sz="1000" b="0" i="0" u="none" strike="noStrike" kern="0" cap="none" spc="0" normalizeH="0" baseline="0" noProof="0" dirty="0">
                    <a:ln>
                      <a:noFill/>
                    </a:ln>
                    <a:solidFill>
                      <a:schemeClr val="tx1"/>
                    </a:solidFill>
                    <a:effectLst/>
                    <a:uLnTx/>
                    <a:uFillTx/>
                    <a:cs typeface="Arial" panose="020B0604020202020204" pitchFamily="34" charset="0"/>
                    <a:sym typeface="Helvetica"/>
                  </a:endParaRPr>
                </a:p>
              </p:txBody>
            </p:sp>
            <p:sp>
              <p:nvSpPr>
                <p:cNvPr id="152" name="TextBox 151">
                  <a:extLst>
                    <a:ext uri="{FF2B5EF4-FFF2-40B4-BE49-F238E27FC236}">
                      <a16:creationId xmlns:a16="http://schemas.microsoft.com/office/drawing/2014/main" id="{A3C6ECF3-9B49-BAF3-C5D4-F61E5A0395DA}"/>
                    </a:ext>
                  </a:extLst>
                </p:cNvPr>
                <p:cNvSpPr txBox="1"/>
                <p:nvPr/>
              </p:nvSpPr>
              <p:spPr>
                <a:xfrm>
                  <a:off x="925924" y="4260119"/>
                  <a:ext cx="111052" cy="94393"/>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2005</a:t>
                  </a:r>
                </a:p>
              </p:txBody>
            </p:sp>
            <p:sp>
              <p:nvSpPr>
                <p:cNvPr id="153" name="TextBox 152">
                  <a:extLst>
                    <a:ext uri="{FF2B5EF4-FFF2-40B4-BE49-F238E27FC236}">
                      <a16:creationId xmlns:a16="http://schemas.microsoft.com/office/drawing/2014/main" id="{26D839F1-8E7D-14F4-B191-701867AAB387}"/>
                    </a:ext>
                  </a:extLst>
                </p:cNvPr>
                <p:cNvSpPr txBox="1"/>
                <p:nvPr/>
              </p:nvSpPr>
              <p:spPr>
                <a:xfrm>
                  <a:off x="1915221" y="4260119"/>
                  <a:ext cx="111052" cy="94393"/>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2010</a:t>
                  </a:r>
                </a:p>
              </p:txBody>
            </p:sp>
            <p:sp>
              <p:nvSpPr>
                <p:cNvPr id="154" name="TextBox 153">
                  <a:extLst>
                    <a:ext uri="{FF2B5EF4-FFF2-40B4-BE49-F238E27FC236}">
                      <a16:creationId xmlns:a16="http://schemas.microsoft.com/office/drawing/2014/main" id="{56ACA2F5-6FB6-E179-DF9A-A812224D0EAF}"/>
                    </a:ext>
                  </a:extLst>
                </p:cNvPr>
                <p:cNvSpPr txBox="1"/>
                <p:nvPr/>
              </p:nvSpPr>
              <p:spPr>
                <a:xfrm>
                  <a:off x="2904518" y="4260119"/>
                  <a:ext cx="111052" cy="94393"/>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2015</a:t>
                  </a:r>
                </a:p>
              </p:txBody>
            </p:sp>
            <p:sp>
              <p:nvSpPr>
                <p:cNvPr id="155" name="TextBox 154">
                  <a:extLst>
                    <a:ext uri="{FF2B5EF4-FFF2-40B4-BE49-F238E27FC236}">
                      <a16:creationId xmlns:a16="http://schemas.microsoft.com/office/drawing/2014/main" id="{1204E7B4-D492-F5DC-EB41-6DBFC4D8808B}"/>
                    </a:ext>
                  </a:extLst>
                </p:cNvPr>
                <p:cNvSpPr txBox="1"/>
                <p:nvPr/>
              </p:nvSpPr>
              <p:spPr>
                <a:xfrm>
                  <a:off x="3893814" y="4260119"/>
                  <a:ext cx="111052" cy="94393"/>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2020</a:t>
                  </a:r>
                </a:p>
              </p:txBody>
            </p:sp>
            <p:sp>
              <p:nvSpPr>
                <p:cNvPr id="156" name="TextBox 155">
                  <a:extLst>
                    <a:ext uri="{FF2B5EF4-FFF2-40B4-BE49-F238E27FC236}">
                      <a16:creationId xmlns:a16="http://schemas.microsoft.com/office/drawing/2014/main" id="{D742F8AC-2F76-5D4A-A519-E901F95FC4D2}"/>
                    </a:ext>
                  </a:extLst>
                </p:cNvPr>
                <p:cNvSpPr txBox="1"/>
                <p:nvPr/>
              </p:nvSpPr>
              <p:spPr>
                <a:xfrm>
                  <a:off x="461356" y="3292655"/>
                  <a:ext cx="188787" cy="94393"/>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200</a:t>
                  </a:r>
                </a:p>
              </p:txBody>
            </p:sp>
            <p:sp>
              <p:nvSpPr>
                <p:cNvPr id="157" name="TextBox 156">
                  <a:extLst>
                    <a:ext uri="{FF2B5EF4-FFF2-40B4-BE49-F238E27FC236}">
                      <a16:creationId xmlns:a16="http://schemas.microsoft.com/office/drawing/2014/main" id="{57EB25A0-FD42-C54C-44AA-0E6C062CDCBB}"/>
                    </a:ext>
                  </a:extLst>
                </p:cNvPr>
                <p:cNvSpPr txBox="1"/>
                <p:nvPr/>
              </p:nvSpPr>
              <p:spPr>
                <a:xfrm>
                  <a:off x="461356" y="3023085"/>
                  <a:ext cx="188787" cy="94393"/>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220</a:t>
                  </a:r>
                </a:p>
              </p:txBody>
            </p:sp>
          </p:grpSp>
          <p:sp>
            <p:nvSpPr>
              <p:cNvPr id="139" name="Freeform 21">
                <a:extLst>
                  <a:ext uri="{FF2B5EF4-FFF2-40B4-BE49-F238E27FC236}">
                    <a16:creationId xmlns:a16="http://schemas.microsoft.com/office/drawing/2014/main" id="{5C9044F9-56F4-A0B7-AE2F-C385FE3314EF}"/>
                  </a:ext>
                </a:extLst>
              </p:cNvPr>
              <p:cNvSpPr>
                <a:spLocks/>
              </p:cNvSpPr>
              <p:nvPr/>
            </p:nvSpPr>
            <p:spPr bwMode="auto">
              <a:xfrm>
                <a:off x="4646951" y="2800350"/>
                <a:ext cx="3221929" cy="141054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140" name="Line 6">
                <a:extLst>
                  <a:ext uri="{FF2B5EF4-FFF2-40B4-BE49-F238E27FC236}">
                    <a16:creationId xmlns:a16="http://schemas.microsoft.com/office/drawing/2014/main" id="{13637966-E828-33EC-A3F1-D693D23415EF}"/>
                  </a:ext>
                </a:extLst>
              </p:cNvPr>
              <p:cNvSpPr>
                <a:spLocks noChangeShapeType="1"/>
              </p:cNvSpPr>
              <p:nvPr/>
            </p:nvSpPr>
            <p:spPr bwMode="auto">
              <a:xfrm>
                <a:off x="4602397" y="2800712"/>
                <a:ext cx="45222"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141" name="Line 9">
                <a:extLst>
                  <a:ext uri="{FF2B5EF4-FFF2-40B4-BE49-F238E27FC236}">
                    <a16:creationId xmlns:a16="http://schemas.microsoft.com/office/drawing/2014/main" id="{13DA804A-D9B6-E678-AC86-92FE083D7A3F}"/>
                  </a:ext>
                </a:extLst>
              </p:cNvPr>
              <p:cNvSpPr>
                <a:spLocks noChangeShapeType="1"/>
              </p:cNvSpPr>
              <p:nvPr/>
            </p:nvSpPr>
            <p:spPr bwMode="auto">
              <a:xfrm>
                <a:off x="4602397" y="3070281"/>
                <a:ext cx="45222"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142" name="Line 10">
                <a:extLst>
                  <a:ext uri="{FF2B5EF4-FFF2-40B4-BE49-F238E27FC236}">
                    <a16:creationId xmlns:a16="http://schemas.microsoft.com/office/drawing/2014/main" id="{640145AE-64FA-C312-E8E7-5377C09B51C6}"/>
                  </a:ext>
                </a:extLst>
              </p:cNvPr>
              <p:cNvSpPr>
                <a:spLocks noChangeShapeType="1"/>
              </p:cNvSpPr>
              <p:nvPr/>
            </p:nvSpPr>
            <p:spPr bwMode="auto">
              <a:xfrm>
                <a:off x="4602397" y="3878988"/>
                <a:ext cx="45222"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143" name="Line 11">
                <a:extLst>
                  <a:ext uri="{FF2B5EF4-FFF2-40B4-BE49-F238E27FC236}">
                    <a16:creationId xmlns:a16="http://schemas.microsoft.com/office/drawing/2014/main" id="{9C29F968-FC84-D6F2-8C05-74620EB051BC}"/>
                  </a:ext>
                </a:extLst>
              </p:cNvPr>
              <p:cNvSpPr>
                <a:spLocks noChangeShapeType="1"/>
              </p:cNvSpPr>
              <p:nvPr/>
            </p:nvSpPr>
            <p:spPr bwMode="auto">
              <a:xfrm>
                <a:off x="4602396" y="4148559"/>
                <a:ext cx="45222"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144" name="Line 11">
                <a:extLst>
                  <a:ext uri="{FF2B5EF4-FFF2-40B4-BE49-F238E27FC236}">
                    <a16:creationId xmlns:a16="http://schemas.microsoft.com/office/drawing/2014/main" id="{BB3E049F-66BF-3369-24D1-1920C027F14B}"/>
                  </a:ext>
                </a:extLst>
              </p:cNvPr>
              <p:cNvSpPr>
                <a:spLocks noChangeShapeType="1"/>
              </p:cNvSpPr>
              <p:nvPr/>
            </p:nvSpPr>
            <p:spPr bwMode="auto">
              <a:xfrm>
                <a:off x="5893716" y="4212547"/>
                <a:ext cx="0" cy="45309"/>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145" name="Line 11">
                <a:extLst>
                  <a:ext uri="{FF2B5EF4-FFF2-40B4-BE49-F238E27FC236}">
                    <a16:creationId xmlns:a16="http://schemas.microsoft.com/office/drawing/2014/main" id="{32477950-92A0-E528-A313-07217FE8E73C}"/>
                  </a:ext>
                </a:extLst>
              </p:cNvPr>
              <p:cNvSpPr>
                <a:spLocks noChangeShapeType="1"/>
              </p:cNvSpPr>
              <p:nvPr/>
            </p:nvSpPr>
            <p:spPr bwMode="auto">
              <a:xfrm>
                <a:off x="6881681" y="4212547"/>
                <a:ext cx="0" cy="45309"/>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146" name="Line 11">
                <a:extLst>
                  <a:ext uri="{FF2B5EF4-FFF2-40B4-BE49-F238E27FC236}">
                    <a16:creationId xmlns:a16="http://schemas.microsoft.com/office/drawing/2014/main" id="{59EC69CA-7FD7-C6BA-CDDA-70CCD9B254B6}"/>
                  </a:ext>
                </a:extLst>
              </p:cNvPr>
              <p:cNvSpPr>
                <a:spLocks noChangeShapeType="1"/>
              </p:cNvSpPr>
              <p:nvPr/>
            </p:nvSpPr>
            <p:spPr bwMode="auto">
              <a:xfrm>
                <a:off x="7869646" y="4212547"/>
                <a:ext cx="0" cy="45309"/>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dirty="0">
                  <a:ln>
                    <a:noFill/>
                  </a:ln>
                  <a:solidFill>
                    <a:schemeClr val="tx1"/>
                  </a:solidFill>
                  <a:effectLst/>
                  <a:uLnTx/>
                  <a:uFillTx/>
                  <a:ea typeface="+mn-ea"/>
                  <a:cs typeface="+mn-cs"/>
                  <a:sym typeface="Helvetica"/>
                </a:endParaRPr>
              </a:p>
            </p:txBody>
          </p:sp>
          <p:sp>
            <p:nvSpPr>
              <p:cNvPr id="147" name="Line 11">
                <a:extLst>
                  <a:ext uri="{FF2B5EF4-FFF2-40B4-BE49-F238E27FC236}">
                    <a16:creationId xmlns:a16="http://schemas.microsoft.com/office/drawing/2014/main" id="{300554E8-2CC1-C8A4-8D1B-8B3066D5C880}"/>
                  </a:ext>
                </a:extLst>
              </p:cNvPr>
              <p:cNvSpPr>
                <a:spLocks noChangeShapeType="1"/>
              </p:cNvSpPr>
              <p:nvPr/>
            </p:nvSpPr>
            <p:spPr bwMode="auto">
              <a:xfrm>
                <a:off x="4905751" y="4212547"/>
                <a:ext cx="0" cy="45309"/>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102" name="Line 7">
                <a:extLst>
                  <a:ext uri="{FF2B5EF4-FFF2-40B4-BE49-F238E27FC236}">
                    <a16:creationId xmlns:a16="http://schemas.microsoft.com/office/drawing/2014/main" id="{4ACFF697-DF02-BDE7-21B0-D990F2F20DAE}"/>
                  </a:ext>
                </a:extLst>
              </p:cNvPr>
              <p:cNvSpPr>
                <a:spLocks noChangeShapeType="1"/>
              </p:cNvSpPr>
              <p:nvPr/>
            </p:nvSpPr>
            <p:spPr bwMode="auto">
              <a:xfrm flipH="1" flipV="1">
                <a:off x="6881680" y="2638424"/>
                <a:ext cx="0" cy="1567111"/>
              </a:xfrm>
              <a:prstGeom prst="line">
                <a:avLst/>
              </a:prstGeom>
              <a:noFill/>
              <a:ln w="12700" cap="flat">
                <a:solidFill>
                  <a:schemeClr val="bg2"/>
                </a:solidFill>
                <a:prstDash val="sysDash"/>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103" name="Rectangle 99">
                <a:extLst>
                  <a:ext uri="{FF2B5EF4-FFF2-40B4-BE49-F238E27FC236}">
                    <a16:creationId xmlns:a16="http://schemas.microsoft.com/office/drawing/2014/main" id="{73D8B9ED-A19B-0A1E-96FA-228B9337F2CF}"/>
                  </a:ext>
                </a:extLst>
              </p:cNvPr>
              <p:cNvSpPr>
                <a:spLocks noChangeArrowheads="1"/>
              </p:cNvSpPr>
              <p:nvPr/>
            </p:nvSpPr>
            <p:spPr bwMode="auto">
              <a:xfrm>
                <a:off x="6881680" y="2638424"/>
                <a:ext cx="936433" cy="215379"/>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5400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lang="en-US" altLang="en-US" sz="1000" kern="0" dirty="0">
                    <a:latin typeface="+mn-lt"/>
                    <a:sym typeface="Helvetica"/>
                  </a:rPr>
                  <a:t>Intervention starts: 2015</a:t>
                </a:r>
                <a:endParaRPr kumimoji="0" lang="en-US" altLang="en-US" sz="1000" b="0" i="0" u="none" strike="noStrike" kern="0" cap="none" spc="0" normalizeH="0" baseline="0" noProof="0" dirty="0">
                  <a:ln>
                    <a:noFill/>
                  </a:ln>
                  <a:effectLst/>
                  <a:uLnTx/>
                  <a:uFillTx/>
                  <a:latin typeface="+mn-lt"/>
                  <a:sym typeface="Helvetica"/>
                </a:endParaRPr>
              </a:p>
            </p:txBody>
          </p:sp>
          <p:grpSp>
            <p:nvGrpSpPr>
              <p:cNvPr id="164" name="Group 163">
                <a:extLst>
                  <a:ext uri="{FF2B5EF4-FFF2-40B4-BE49-F238E27FC236}">
                    <a16:creationId xmlns:a16="http://schemas.microsoft.com/office/drawing/2014/main" id="{E3AAF4D8-150D-75DD-A205-24248D4BE1D2}"/>
                  </a:ext>
                </a:extLst>
              </p:cNvPr>
              <p:cNvGrpSpPr/>
              <p:nvPr/>
            </p:nvGrpSpPr>
            <p:grpSpPr>
              <a:xfrm>
                <a:off x="4685811" y="3193805"/>
                <a:ext cx="2815127" cy="1021251"/>
                <a:chOff x="4685811" y="3193805"/>
                <a:chExt cx="2815127" cy="1021251"/>
              </a:xfrm>
            </p:grpSpPr>
            <p:sp>
              <p:nvSpPr>
                <p:cNvPr id="124" name="Oval 123">
                  <a:extLst>
                    <a:ext uri="{FF2B5EF4-FFF2-40B4-BE49-F238E27FC236}">
                      <a16:creationId xmlns:a16="http://schemas.microsoft.com/office/drawing/2014/main" id="{11DD4E96-7783-19AB-35B2-FBBEC3923D14}"/>
                    </a:ext>
                  </a:extLst>
                </p:cNvPr>
                <p:cNvSpPr/>
                <p:nvPr/>
              </p:nvSpPr>
              <p:spPr>
                <a:xfrm>
                  <a:off x="7452031" y="4166149"/>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25" name="Oval 124">
                  <a:extLst>
                    <a:ext uri="{FF2B5EF4-FFF2-40B4-BE49-F238E27FC236}">
                      <a16:creationId xmlns:a16="http://schemas.microsoft.com/office/drawing/2014/main" id="{1BE1A2BB-F2AD-DF78-19DB-69DF93EB6914}"/>
                    </a:ext>
                  </a:extLst>
                </p:cNvPr>
                <p:cNvSpPr/>
                <p:nvPr/>
              </p:nvSpPr>
              <p:spPr>
                <a:xfrm>
                  <a:off x="7255180" y="4024862"/>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26" name="Oval 125">
                  <a:extLst>
                    <a:ext uri="{FF2B5EF4-FFF2-40B4-BE49-F238E27FC236}">
                      <a16:creationId xmlns:a16="http://schemas.microsoft.com/office/drawing/2014/main" id="{152A7389-60D4-7C9C-DA71-051B19658AF9}"/>
                    </a:ext>
                  </a:extLst>
                </p:cNvPr>
                <p:cNvSpPr/>
                <p:nvPr/>
              </p:nvSpPr>
              <p:spPr>
                <a:xfrm>
                  <a:off x="6857512" y="3836742"/>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27" name="Oval 126">
                  <a:extLst>
                    <a:ext uri="{FF2B5EF4-FFF2-40B4-BE49-F238E27FC236}">
                      <a16:creationId xmlns:a16="http://schemas.microsoft.com/office/drawing/2014/main" id="{1E187711-49AA-8DC6-A68E-A566C1BE991A}"/>
                    </a:ext>
                  </a:extLst>
                </p:cNvPr>
                <p:cNvSpPr/>
                <p:nvPr/>
              </p:nvSpPr>
              <p:spPr>
                <a:xfrm>
                  <a:off x="7055156" y="3958185"/>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28" name="Oval 127">
                  <a:extLst>
                    <a:ext uri="{FF2B5EF4-FFF2-40B4-BE49-F238E27FC236}">
                      <a16:creationId xmlns:a16="http://schemas.microsoft.com/office/drawing/2014/main" id="{46A3CC39-716C-7DB5-ABF9-91455AEDCCC4}"/>
                    </a:ext>
                  </a:extLst>
                </p:cNvPr>
                <p:cNvSpPr/>
                <p:nvPr/>
              </p:nvSpPr>
              <p:spPr>
                <a:xfrm>
                  <a:off x="6662251" y="3748636"/>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29" name="Oval 128">
                  <a:extLst>
                    <a:ext uri="{FF2B5EF4-FFF2-40B4-BE49-F238E27FC236}">
                      <a16:creationId xmlns:a16="http://schemas.microsoft.com/office/drawing/2014/main" id="{B3FED974-E53F-D3D0-6B8D-4BC6CAF2443E}"/>
                    </a:ext>
                  </a:extLst>
                </p:cNvPr>
                <p:cNvSpPr/>
                <p:nvPr/>
              </p:nvSpPr>
              <p:spPr>
                <a:xfrm>
                  <a:off x="6462226" y="3708154"/>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30" name="Oval 129">
                  <a:extLst>
                    <a:ext uri="{FF2B5EF4-FFF2-40B4-BE49-F238E27FC236}">
                      <a16:creationId xmlns:a16="http://schemas.microsoft.com/office/drawing/2014/main" id="{360B0B7D-49FB-B102-6392-93F6A889BAF2}"/>
                    </a:ext>
                  </a:extLst>
                </p:cNvPr>
                <p:cNvSpPr/>
                <p:nvPr/>
              </p:nvSpPr>
              <p:spPr>
                <a:xfrm>
                  <a:off x="6266963" y="3634335"/>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31" name="Oval 130">
                  <a:extLst>
                    <a:ext uri="{FF2B5EF4-FFF2-40B4-BE49-F238E27FC236}">
                      <a16:creationId xmlns:a16="http://schemas.microsoft.com/office/drawing/2014/main" id="{B9625749-001E-CC2C-823A-E312CB77EDC3}"/>
                    </a:ext>
                  </a:extLst>
                </p:cNvPr>
                <p:cNvSpPr/>
                <p:nvPr/>
              </p:nvSpPr>
              <p:spPr>
                <a:xfrm>
                  <a:off x="6066939" y="3598617"/>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32" name="Oval 131">
                  <a:extLst>
                    <a:ext uri="{FF2B5EF4-FFF2-40B4-BE49-F238E27FC236}">
                      <a16:creationId xmlns:a16="http://schemas.microsoft.com/office/drawing/2014/main" id="{873BA117-398C-A708-1007-55F7395B15A0}"/>
                    </a:ext>
                  </a:extLst>
                </p:cNvPr>
                <p:cNvSpPr/>
                <p:nvPr/>
              </p:nvSpPr>
              <p:spPr>
                <a:xfrm>
                  <a:off x="5869294" y="3510511"/>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33" name="Oval 132">
                  <a:extLst>
                    <a:ext uri="{FF2B5EF4-FFF2-40B4-BE49-F238E27FC236}">
                      <a16:creationId xmlns:a16="http://schemas.microsoft.com/office/drawing/2014/main" id="{EFB3308A-6120-42AB-8EAA-67330625EE40}"/>
                    </a:ext>
                  </a:extLst>
                </p:cNvPr>
                <p:cNvSpPr/>
                <p:nvPr/>
              </p:nvSpPr>
              <p:spPr>
                <a:xfrm>
                  <a:off x="5676413" y="3427167"/>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34" name="Oval 133">
                  <a:extLst>
                    <a:ext uri="{FF2B5EF4-FFF2-40B4-BE49-F238E27FC236}">
                      <a16:creationId xmlns:a16="http://schemas.microsoft.com/office/drawing/2014/main" id="{D6B23241-6FF5-B288-1FDD-F1A25BB5E9C7}"/>
                    </a:ext>
                  </a:extLst>
                </p:cNvPr>
                <p:cNvSpPr/>
                <p:nvPr/>
              </p:nvSpPr>
              <p:spPr>
                <a:xfrm>
                  <a:off x="5474006" y="3374779"/>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35" name="Oval 134">
                  <a:extLst>
                    <a:ext uri="{FF2B5EF4-FFF2-40B4-BE49-F238E27FC236}">
                      <a16:creationId xmlns:a16="http://schemas.microsoft.com/office/drawing/2014/main" id="{A07D15B5-639F-5321-BBB6-1889EC973397}"/>
                    </a:ext>
                  </a:extLst>
                </p:cNvPr>
                <p:cNvSpPr/>
                <p:nvPr/>
              </p:nvSpPr>
              <p:spPr>
                <a:xfrm>
                  <a:off x="5276363" y="3274768"/>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36" name="Oval 135">
                  <a:extLst>
                    <a:ext uri="{FF2B5EF4-FFF2-40B4-BE49-F238E27FC236}">
                      <a16:creationId xmlns:a16="http://schemas.microsoft.com/office/drawing/2014/main" id="{A5D924C6-91D0-C076-E365-7CDB25E81157}"/>
                    </a:ext>
                  </a:extLst>
                </p:cNvPr>
                <p:cNvSpPr/>
                <p:nvPr/>
              </p:nvSpPr>
              <p:spPr>
                <a:xfrm>
                  <a:off x="5078718" y="3241429"/>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37" name="Oval 136">
                  <a:extLst>
                    <a:ext uri="{FF2B5EF4-FFF2-40B4-BE49-F238E27FC236}">
                      <a16:creationId xmlns:a16="http://schemas.microsoft.com/office/drawing/2014/main" id="{4BFB5A57-2C93-87DA-7A5A-498FDDEBF0ED}"/>
                    </a:ext>
                  </a:extLst>
                </p:cNvPr>
                <p:cNvSpPr/>
                <p:nvPr/>
              </p:nvSpPr>
              <p:spPr>
                <a:xfrm>
                  <a:off x="4881074" y="3193805"/>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38" name="Oval 137">
                  <a:extLst>
                    <a:ext uri="{FF2B5EF4-FFF2-40B4-BE49-F238E27FC236}">
                      <a16:creationId xmlns:a16="http://schemas.microsoft.com/office/drawing/2014/main" id="{E24FB62A-41A3-0F86-E90C-9CA555A9024C}"/>
                    </a:ext>
                  </a:extLst>
                </p:cNvPr>
                <p:cNvSpPr/>
                <p:nvPr/>
              </p:nvSpPr>
              <p:spPr>
                <a:xfrm>
                  <a:off x="4685811" y="3203329"/>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grpSp>
          <p:grpSp>
            <p:nvGrpSpPr>
              <p:cNvPr id="163" name="Group 162">
                <a:extLst>
                  <a:ext uri="{FF2B5EF4-FFF2-40B4-BE49-F238E27FC236}">
                    <a16:creationId xmlns:a16="http://schemas.microsoft.com/office/drawing/2014/main" id="{51C71284-8090-F76C-4A5D-585159A9AF3E}"/>
                  </a:ext>
                </a:extLst>
              </p:cNvPr>
              <p:cNvGrpSpPr/>
              <p:nvPr/>
            </p:nvGrpSpPr>
            <p:grpSpPr>
              <a:xfrm>
                <a:off x="4682638" y="2877891"/>
                <a:ext cx="2818300" cy="1106184"/>
                <a:chOff x="4682638" y="2877891"/>
                <a:chExt cx="2818300" cy="1106184"/>
              </a:xfrm>
            </p:grpSpPr>
            <p:sp>
              <p:nvSpPr>
                <p:cNvPr id="109" name="Oval 108">
                  <a:extLst>
                    <a:ext uri="{FF2B5EF4-FFF2-40B4-BE49-F238E27FC236}">
                      <a16:creationId xmlns:a16="http://schemas.microsoft.com/office/drawing/2014/main" id="{5AC2C1C7-623E-293F-AF64-FC601D13A097}"/>
                    </a:ext>
                  </a:extLst>
                </p:cNvPr>
                <p:cNvSpPr/>
                <p:nvPr/>
              </p:nvSpPr>
              <p:spPr>
                <a:xfrm>
                  <a:off x="7452031" y="3935168"/>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10" name="Oval 109">
                  <a:extLst>
                    <a:ext uri="{FF2B5EF4-FFF2-40B4-BE49-F238E27FC236}">
                      <a16:creationId xmlns:a16="http://schemas.microsoft.com/office/drawing/2014/main" id="{A3D91547-D396-DFA2-D433-B26766D82AEB}"/>
                    </a:ext>
                  </a:extLst>
                </p:cNvPr>
                <p:cNvSpPr/>
                <p:nvPr/>
              </p:nvSpPr>
              <p:spPr>
                <a:xfrm>
                  <a:off x="7252006" y="3768481"/>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11" name="Oval 110">
                  <a:extLst>
                    <a:ext uri="{FF2B5EF4-FFF2-40B4-BE49-F238E27FC236}">
                      <a16:creationId xmlns:a16="http://schemas.microsoft.com/office/drawing/2014/main" id="{5441B33C-1698-FC50-8150-5B407B9CED86}"/>
                    </a:ext>
                  </a:extLst>
                </p:cNvPr>
                <p:cNvSpPr/>
                <p:nvPr/>
              </p:nvSpPr>
              <p:spPr>
                <a:xfrm>
                  <a:off x="7054362" y="3687518"/>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12" name="Oval 111">
                  <a:extLst>
                    <a:ext uri="{FF2B5EF4-FFF2-40B4-BE49-F238E27FC236}">
                      <a16:creationId xmlns:a16="http://schemas.microsoft.com/office/drawing/2014/main" id="{89C32461-D586-A854-C377-E11099E47F1C}"/>
                    </a:ext>
                  </a:extLst>
                </p:cNvPr>
                <p:cNvSpPr/>
                <p:nvPr/>
              </p:nvSpPr>
              <p:spPr>
                <a:xfrm>
                  <a:off x="6856719" y="3525594"/>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13" name="Oval 112">
                  <a:extLst>
                    <a:ext uri="{FF2B5EF4-FFF2-40B4-BE49-F238E27FC236}">
                      <a16:creationId xmlns:a16="http://schemas.microsoft.com/office/drawing/2014/main" id="{CDFF5977-F9D9-3B85-B50C-D672B07B3B8A}"/>
                    </a:ext>
                  </a:extLst>
                </p:cNvPr>
                <p:cNvSpPr/>
                <p:nvPr/>
              </p:nvSpPr>
              <p:spPr>
                <a:xfrm>
                  <a:off x="6661456" y="3411293"/>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14" name="Oval 113">
                  <a:extLst>
                    <a:ext uri="{FF2B5EF4-FFF2-40B4-BE49-F238E27FC236}">
                      <a16:creationId xmlns:a16="http://schemas.microsoft.com/office/drawing/2014/main" id="{3AD07E63-0BD1-2743-EA51-2A91BE29DD5D}"/>
                    </a:ext>
                  </a:extLst>
                </p:cNvPr>
                <p:cNvSpPr/>
                <p:nvPr/>
              </p:nvSpPr>
              <p:spPr>
                <a:xfrm>
                  <a:off x="6459050" y="3468443"/>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15" name="Oval 114">
                  <a:extLst>
                    <a:ext uri="{FF2B5EF4-FFF2-40B4-BE49-F238E27FC236}">
                      <a16:creationId xmlns:a16="http://schemas.microsoft.com/office/drawing/2014/main" id="{D432257B-1EFD-946A-517C-750D274FAD18}"/>
                    </a:ext>
                  </a:extLst>
                </p:cNvPr>
                <p:cNvSpPr/>
                <p:nvPr/>
              </p:nvSpPr>
              <p:spPr>
                <a:xfrm>
                  <a:off x="6263787" y="3275561"/>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16" name="Oval 115">
                  <a:extLst>
                    <a:ext uri="{FF2B5EF4-FFF2-40B4-BE49-F238E27FC236}">
                      <a16:creationId xmlns:a16="http://schemas.microsoft.com/office/drawing/2014/main" id="{F5A07B12-4C40-EFF3-6127-EF1C8A35D01F}"/>
                    </a:ext>
                  </a:extLst>
                </p:cNvPr>
                <p:cNvSpPr/>
                <p:nvPr/>
              </p:nvSpPr>
              <p:spPr>
                <a:xfrm>
                  <a:off x="6068524" y="3332711"/>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17" name="Oval 116">
                  <a:extLst>
                    <a:ext uri="{FF2B5EF4-FFF2-40B4-BE49-F238E27FC236}">
                      <a16:creationId xmlns:a16="http://schemas.microsoft.com/office/drawing/2014/main" id="{20425109-886F-9E92-0717-BF8FC1D95EAF}"/>
                    </a:ext>
                  </a:extLst>
                </p:cNvPr>
                <p:cNvSpPr/>
                <p:nvPr/>
              </p:nvSpPr>
              <p:spPr>
                <a:xfrm>
                  <a:off x="5870881" y="3201741"/>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18" name="Oval 117">
                  <a:extLst>
                    <a:ext uri="{FF2B5EF4-FFF2-40B4-BE49-F238E27FC236}">
                      <a16:creationId xmlns:a16="http://schemas.microsoft.com/office/drawing/2014/main" id="{9B7AC838-D166-E653-D4DB-29033E3C6CEB}"/>
                    </a:ext>
                  </a:extLst>
                </p:cNvPr>
                <p:cNvSpPr/>
                <p:nvPr/>
              </p:nvSpPr>
              <p:spPr>
                <a:xfrm>
                  <a:off x="5670856" y="3035053"/>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19" name="Oval 118">
                  <a:extLst>
                    <a:ext uri="{FF2B5EF4-FFF2-40B4-BE49-F238E27FC236}">
                      <a16:creationId xmlns:a16="http://schemas.microsoft.com/office/drawing/2014/main" id="{17C4851A-9B40-35D3-1270-9AD447DDC94A}"/>
                    </a:ext>
                  </a:extLst>
                </p:cNvPr>
                <p:cNvSpPr/>
                <p:nvPr/>
              </p:nvSpPr>
              <p:spPr>
                <a:xfrm>
                  <a:off x="5473212" y="3049340"/>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20" name="Oval 119">
                  <a:extLst>
                    <a:ext uri="{FF2B5EF4-FFF2-40B4-BE49-F238E27FC236}">
                      <a16:creationId xmlns:a16="http://schemas.microsoft.com/office/drawing/2014/main" id="{99E8C159-E576-6AC0-8818-FE30CF3849A7}"/>
                    </a:ext>
                  </a:extLst>
                </p:cNvPr>
                <p:cNvSpPr/>
                <p:nvPr/>
              </p:nvSpPr>
              <p:spPr>
                <a:xfrm>
                  <a:off x="5275569" y="3013622"/>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21" name="Oval 120">
                  <a:extLst>
                    <a:ext uri="{FF2B5EF4-FFF2-40B4-BE49-F238E27FC236}">
                      <a16:creationId xmlns:a16="http://schemas.microsoft.com/office/drawing/2014/main" id="{7C8FAC26-3EDF-7815-82B0-11B6C4F426FF}"/>
                    </a:ext>
                  </a:extLst>
                </p:cNvPr>
                <p:cNvSpPr/>
                <p:nvPr/>
              </p:nvSpPr>
              <p:spPr>
                <a:xfrm>
                  <a:off x="5080307" y="3001716"/>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22" name="Oval 121">
                  <a:extLst>
                    <a:ext uri="{FF2B5EF4-FFF2-40B4-BE49-F238E27FC236}">
                      <a16:creationId xmlns:a16="http://schemas.microsoft.com/office/drawing/2014/main" id="{F129D36F-2497-8970-6540-79AA0606CC66}"/>
                    </a:ext>
                  </a:extLst>
                </p:cNvPr>
                <p:cNvSpPr/>
                <p:nvPr/>
              </p:nvSpPr>
              <p:spPr>
                <a:xfrm>
                  <a:off x="4882662" y="2956472"/>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23" name="Oval 122">
                  <a:extLst>
                    <a:ext uri="{FF2B5EF4-FFF2-40B4-BE49-F238E27FC236}">
                      <a16:creationId xmlns:a16="http://schemas.microsoft.com/office/drawing/2014/main" id="{A56BF3F4-AF57-D9EE-BD5A-216FA99508CE}"/>
                    </a:ext>
                  </a:extLst>
                </p:cNvPr>
                <p:cNvSpPr/>
                <p:nvPr/>
              </p:nvSpPr>
              <p:spPr>
                <a:xfrm>
                  <a:off x="4682638" y="2877891"/>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grpSp>
          <p:sp>
            <p:nvSpPr>
              <p:cNvPr id="158" name="Line 9">
                <a:extLst>
                  <a:ext uri="{FF2B5EF4-FFF2-40B4-BE49-F238E27FC236}">
                    <a16:creationId xmlns:a16="http://schemas.microsoft.com/office/drawing/2014/main" id="{D6DBCAE0-43B8-D4E7-C937-ADDB43792CAF}"/>
                  </a:ext>
                </a:extLst>
              </p:cNvPr>
              <p:cNvSpPr>
                <a:spLocks noChangeShapeType="1"/>
              </p:cNvSpPr>
              <p:nvPr/>
            </p:nvSpPr>
            <p:spPr bwMode="auto">
              <a:xfrm>
                <a:off x="4602397" y="3339850"/>
                <a:ext cx="45222"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159" name="Line 9">
                <a:extLst>
                  <a:ext uri="{FF2B5EF4-FFF2-40B4-BE49-F238E27FC236}">
                    <a16:creationId xmlns:a16="http://schemas.microsoft.com/office/drawing/2014/main" id="{44394A35-CA63-AA98-B72C-2736B631B9D3}"/>
                  </a:ext>
                </a:extLst>
              </p:cNvPr>
              <p:cNvSpPr>
                <a:spLocks noChangeShapeType="1"/>
              </p:cNvSpPr>
              <p:nvPr/>
            </p:nvSpPr>
            <p:spPr bwMode="auto">
              <a:xfrm>
                <a:off x="4602397" y="3609419"/>
                <a:ext cx="45222"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160" name="Freeform: Shape 159">
                <a:extLst>
                  <a:ext uri="{FF2B5EF4-FFF2-40B4-BE49-F238E27FC236}">
                    <a16:creationId xmlns:a16="http://schemas.microsoft.com/office/drawing/2014/main" id="{49E0AA36-8F98-C701-AA6D-693B0C34E955}"/>
                  </a:ext>
                </a:extLst>
              </p:cNvPr>
              <p:cNvSpPr/>
              <p:nvPr/>
            </p:nvSpPr>
            <p:spPr>
              <a:xfrm>
                <a:off x="4700588" y="2881313"/>
                <a:ext cx="2786062" cy="1071562"/>
              </a:xfrm>
              <a:custGeom>
                <a:avLst/>
                <a:gdLst>
                  <a:gd name="connsiteX0" fmla="*/ 0 w 2786062"/>
                  <a:gd name="connsiteY0" fmla="*/ 0 h 1071562"/>
                  <a:gd name="connsiteX1" fmla="*/ 2181225 w 2786062"/>
                  <a:gd name="connsiteY1" fmla="*/ 638175 h 1071562"/>
                  <a:gd name="connsiteX2" fmla="*/ 2178843 w 2786062"/>
                  <a:gd name="connsiteY2" fmla="*/ 681037 h 1071562"/>
                  <a:gd name="connsiteX3" fmla="*/ 2786062 w 2786062"/>
                  <a:gd name="connsiteY3" fmla="*/ 1071562 h 1071562"/>
                </a:gdLst>
                <a:ahLst/>
                <a:cxnLst>
                  <a:cxn ang="0">
                    <a:pos x="connsiteX0" y="connsiteY0"/>
                  </a:cxn>
                  <a:cxn ang="0">
                    <a:pos x="connsiteX1" y="connsiteY1"/>
                  </a:cxn>
                  <a:cxn ang="0">
                    <a:pos x="connsiteX2" y="connsiteY2"/>
                  </a:cxn>
                  <a:cxn ang="0">
                    <a:pos x="connsiteX3" y="connsiteY3"/>
                  </a:cxn>
                </a:cxnLst>
                <a:rect l="l" t="t" r="r" b="b"/>
                <a:pathLst>
                  <a:path w="2786062" h="1071562">
                    <a:moveTo>
                      <a:pt x="0" y="0"/>
                    </a:moveTo>
                    <a:lnTo>
                      <a:pt x="2181225" y="638175"/>
                    </a:lnTo>
                    <a:lnTo>
                      <a:pt x="2178843" y="681037"/>
                    </a:lnTo>
                    <a:lnTo>
                      <a:pt x="2786062" y="1071562"/>
                    </a:lnTo>
                  </a:path>
                </a:pathLst>
              </a:custGeom>
              <a:noFill/>
              <a:ln w="12700">
                <a:solidFill>
                  <a:schemeClr val="accent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p:txBody>
          </p:sp>
          <p:sp>
            <p:nvSpPr>
              <p:cNvPr id="161" name="Freeform: Shape 160">
                <a:extLst>
                  <a:ext uri="{FF2B5EF4-FFF2-40B4-BE49-F238E27FC236}">
                    <a16:creationId xmlns:a16="http://schemas.microsoft.com/office/drawing/2014/main" id="{37106C81-AA99-4B53-DE5D-79D86A96FB46}"/>
                  </a:ext>
                </a:extLst>
              </p:cNvPr>
              <p:cNvSpPr/>
              <p:nvPr/>
            </p:nvSpPr>
            <p:spPr>
              <a:xfrm>
                <a:off x="4712494" y="3159919"/>
                <a:ext cx="2762250" cy="1016794"/>
              </a:xfrm>
              <a:custGeom>
                <a:avLst/>
                <a:gdLst>
                  <a:gd name="connsiteX0" fmla="*/ 0 w 2762250"/>
                  <a:gd name="connsiteY0" fmla="*/ 0 h 1016794"/>
                  <a:gd name="connsiteX1" fmla="*/ 2176462 w 2762250"/>
                  <a:gd name="connsiteY1" fmla="*/ 681037 h 1016794"/>
                  <a:gd name="connsiteX2" fmla="*/ 2169319 w 2762250"/>
                  <a:gd name="connsiteY2" fmla="*/ 711994 h 1016794"/>
                  <a:gd name="connsiteX3" fmla="*/ 2762250 w 2762250"/>
                  <a:gd name="connsiteY3" fmla="*/ 1016794 h 1016794"/>
                </a:gdLst>
                <a:ahLst/>
                <a:cxnLst>
                  <a:cxn ang="0">
                    <a:pos x="connsiteX0" y="connsiteY0"/>
                  </a:cxn>
                  <a:cxn ang="0">
                    <a:pos x="connsiteX1" y="connsiteY1"/>
                  </a:cxn>
                  <a:cxn ang="0">
                    <a:pos x="connsiteX2" y="connsiteY2"/>
                  </a:cxn>
                  <a:cxn ang="0">
                    <a:pos x="connsiteX3" y="connsiteY3"/>
                  </a:cxn>
                </a:cxnLst>
                <a:rect l="l" t="t" r="r" b="b"/>
                <a:pathLst>
                  <a:path w="2762250" h="1016794">
                    <a:moveTo>
                      <a:pt x="0" y="0"/>
                    </a:moveTo>
                    <a:lnTo>
                      <a:pt x="2176462" y="681037"/>
                    </a:lnTo>
                    <a:lnTo>
                      <a:pt x="2169319" y="711994"/>
                    </a:lnTo>
                    <a:lnTo>
                      <a:pt x="2762250" y="1016794"/>
                    </a:lnTo>
                  </a:path>
                </a:pathLst>
              </a:custGeom>
              <a:noFill/>
              <a:ln w="127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p:txBody>
          </p:sp>
        </p:grpSp>
        <p:sp>
          <p:nvSpPr>
            <p:cNvPr id="239" name="Rectangle 99">
              <a:extLst>
                <a:ext uri="{FF2B5EF4-FFF2-40B4-BE49-F238E27FC236}">
                  <a16:creationId xmlns:a16="http://schemas.microsoft.com/office/drawing/2014/main" id="{7F19815C-502A-6309-43EF-BAAEAEE39185}"/>
                </a:ext>
              </a:extLst>
            </p:cNvPr>
            <p:cNvSpPr>
              <a:spLocks noChangeArrowheads="1"/>
            </p:cNvSpPr>
            <p:nvPr/>
          </p:nvSpPr>
          <p:spPr bwMode="auto">
            <a:xfrm>
              <a:off x="4648190" y="4458167"/>
              <a:ext cx="3219450" cy="151933"/>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000" kern="0" dirty="0">
                  <a:latin typeface="+mn-lt"/>
                  <a:sym typeface="Helvetica"/>
                </a:rPr>
                <a:t>Year of diagnosis</a:t>
              </a:r>
              <a:endParaRPr kumimoji="0" lang="en-US" altLang="en-US" sz="1000" b="0" i="0" u="none" strike="noStrike" kern="0" cap="none" spc="0" normalizeH="0" baseline="0" noProof="0" dirty="0">
                <a:ln>
                  <a:noFill/>
                </a:ln>
                <a:effectLst/>
                <a:uLnTx/>
                <a:uFillTx/>
                <a:latin typeface="+mn-lt"/>
                <a:sym typeface="Helvetica"/>
              </a:endParaRPr>
            </a:p>
          </p:txBody>
        </p:sp>
      </p:grpSp>
      <p:pic>
        <p:nvPicPr>
          <p:cNvPr id="4" name="Picture 3" hidden="1"/>
          <p:cNvPicPr>
            <a:picLocks noChangeAspect="1"/>
          </p:cNvPicPr>
          <p:nvPr/>
        </p:nvPicPr>
        <p:blipFill>
          <a:blip r:embed="rId2"/>
          <a:stretch>
            <a:fillRect/>
          </a:stretch>
        </p:blipFill>
        <p:spPr>
          <a:xfrm>
            <a:off x="4286265" y="2404270"/>
            <a:ext cx="3791487" cy="2695306"/>
          </a:xfrm>
          <a:prstGeom prst="rect">
            <a:avLst/>
          </a:prstGeom>
        </p:spPr>
      </p:pic>
      <p:pic>
        <p:nvPicPr>
          <p:cNvPr id="3" name="Picture 2" hidden="1"/>
          <p:cNvPicPr>
            <a:picLocks noChangeAspect="1"/>
          </p:cNvPicPr>
          <p:nvPr/>
        </p:nvPicPr>
        <p:blipFill rotWithShape="1">
          <a:blip r:embed="rId3"/>
          <a:stretch/>
        </p:blipFill>
        <p:spPr>
          <a:xfrm>
            <a:off x="304800" y="2087412"/>
            <a:ext cx="3805375" cy="2985969"/>
          </a:xfrm>
          <a:prstGeom prst="rect">
            <a:avLst/>
          </a:prstGeom>
        </p:spPr>
      </p:pic>
      <p:pic>
        <p:nvPicPr>
          <p:cNvPr id="8" name="Picture 7" hidden="1"/>
          <p:cNvPicPr>
            <a:picLocks noChangeAspect="1"/>
          </p:cNvPicPr>
          <p:nvPr/>
        </p:nvPicPr>
        <p:blipFill>
          <a:blip r:embed="rId4"/>
          <a:stretch>
            <a:fillRect/>
          </a:stretch>
        </p:blipFill>
        <p:spPr>
          <a:xfrm>
            <a:off x="8250665" y="2443163"/>
            <a:ext cx="3696859" cy="2459832"/>
          </a:xfrm>
          <a:prstGeom prst="rect">
            <a:avLst/>
          </a:prstGeom>
        </p:spPr>
      </p:pic>
      <p:sp>
        <p:nvSpPr>
          <p:cNvPr id="2" name="Title 1"/>
          <p:cNvSpPr>
            <a:spLocks noGrp="1"/>
          </p:cNvSpPr>
          <p:nvPr>
            <p:ph type="title"/>
          </p:nvPr>
        </p:nvSpPr>
        <p:spPr/>
        <p:txBody>
          <a:bodyPr/>
          <a:lstStyle/>
          <a:p>
            <a:r>
              <a:rPr lang="en-GB" dirty="0"/>
              <a:t>10506: Effect of lung cancer screening on the incidence of advanced lung cancer in the United States: A SEER database analysis – </a:t>
            </a:r>
            <a:r>
              <a:rPr lang="en-GB" dirty="0" err="1"/>
              <a:t>Akanbi</a:t>
            </a:r>
            <a:r>
              <a:rPr lang="en-GB" dirty="0"/>
              <a:t> MO, et al</a:t>
            </a:r>
          </a:p>
        </p:txBody>
      </p:sp>
      <p:sp>
        <p:nvSpPr>
          <p:cNvPr id="12" name="Text Placeholder 11">
            <a:extLst>
              <a:ext uri="{FF2B5EF4-FFF2-40B4-BE49-F238E27FC236}">
                <a16:creationId xmlns:a16="http://schemas.microsoft.com/office/drawing/2014/main" id="{E599D8E9-548C-CB99-A3B6-432C045A966E}"/>
              </a:ext>
            </a:extLst>
          </p:cNvPr>
          <p:cNvSpPr>
            <a:spLocks noGrp="1"/>
          </p:cNvSpPr>
          <p:nvPr>
            <p:ph type="body" sz="quarter" idx="10"/>
          </p:nvPr>
        </p:nvSpPr>
        <p:spPr/>
        <p:txBody>
          <a:bodyPr/>
          <a:lstStyle/>
          <a:p>
            <a:r>
              <a:rPr lang="en-GB" dirty="0" smtClean="0"/>
              <a:t>Regression </a:t>
            </a:r>
            <a:r>
              <a:rPr lang="en-GB" dirty="0"/>
              <a:t>with Newey-West standard errors – lag(1)</a:t>
            </a:r>
          </a:p>
        </p:txBody>
      </p:sp>
      <p:sp>
        <p:nvSpPr>
          <p:cNvPr id="5" name="Text Placeholder 4"/>
          <p:cNvSpPr>
            <a:spLocks noGrp="1"/>
          </p:cNvSpPr>
          <p:nvPr>
            <p:ph type="body" sz="quarter" idx="11"/>
          </p:nvPr>
        </p:nvSpPr>
        <p:spPr/>
        <p:txBody>
          <a:bodyPr/>
          <a:lstStyle/>
          <a:p>
            <a:r>
              <a:rPr lang="en-GB" dirty="0" err="1"/>
              <a:t>Akanbi</a:t>
            </a:r>
            <a:r>
              <a:rPr lang="en-GB" dirty="0"/>
              <a:t> MO, et al. J </a:t>
            </a:r>
            <a:r>
              <a:rPr lang="en-GB" dirty="0" err="1"/>
              <a:t>Clin</a:t>
            </a:r>
            <a:r>
              <a:rPr lang="en-GB" dirty="0"/>
              <a:t> </a:t>
            </a:r>
            <a:r>
              <a:rPr lang="en-GB" dirty="0" err="1"/>
              <a:t>Oncol</a:t>
            </a:r>
            <a:r>
              <a:rPr lang="en-GB" dirty="0"/>
              <a:t> 2022;40(</a:t>
            </a:r>
            <a:r>
              <a:rPr lang="en-GB" dirty="0" err="1"/>
              <a:t>suppl</a:t>
            </a:r>
            <a:r>
              <a:rPr lang="en-GB" dirty="0"/>
              <a:t>):</a:t>
            </a:r>
            <a:r>
              <a:rPr lang="en-GB" dirty="0" err="1"/>
              <a:t>Abstr</a:t>
            </a:r>
            <a:r>
              <a:rPr lang="en-GB" dirty="0"/>
              <a:t> 10506</a:t>
            </a:r>
          </a:p>
        </p:txBody>
      </p:sp>
      <p:sp>
        <p:nvSpPr>
          <p:cNvPr id="60" name="Content Placeholder 26">
            <a:extLst>
              <a:ext uri="{FF2B5EF4-FFF2-40B4-BE49-F238E27FC236}">
                <a16:creationId xmlns:a16="http://schemas.microsoft.com/office/drawing/2014/main" id="{31379CF5-069E-F58F-9823-79327A3EBEC6}"/>
              </a:ext>
            </a:extLst>
          </p:cNvPr>
          <p:cNvSpPr txBox="1">
            <a:spLocks/>
          </p:cNvSpPr>
          <p:nvPr/>
        </p:nvSpPr>
        <p:spPr bwMode="auto">
          <a:xfrm>
            <a:off x="330279" y="1778288"/>
            <a:ext cx="3633624" cy="273187"/>
          </a:xfrm>
          <a:prstGeom prst="rect">
            <a:avLst/>
          </a:prstGeom>
          <a:noFill/>
          <a:ln w="9525">
            <a:noFill/>
            <a:miter lim="800000"/>
            <a:headEnd/>
            <a:tailEnd/>
          </a:ln>
        </p:spPr>
        <p:txBody>
          <a:bodyPr lIns="0" tIns="0" rIns="0" bIns="0"/>
          <a:lstStyle/>
          <a:p>
            <a:pPr algn="ctr">
              <a:spcBef>
                <a:spcPts val="0"/>
              </a:spcBef>
              <a:defRPr/>
            </a:pPr>
            <a:r>
              <a:rPr lang="en-GB" sz="1200" b="1" dirty="0">
                <a:solidFill>
                  <a:schemeClr val="tx1"/>
                </a:solidFill>
                <a:latin typeface="Arial"/>
              </a:rPr>
              <a:t>Male </a:t>
            </a:r>
            <a:r>
              <a:rPr lang="en-GB" sz="1200" b="1" dirty="0" smtClean="0">
                <a:solidFill>
                  <a:schemeClr val="tx1"/>
                </a:solidFill>
                <a:latin typeface="Arial"/>
              </a:rPr>
              <a:t>vs </a:t>
            </a:r>
            <a:r>
              <a:rPr lang="en-GB" sz="1200" b="1" dirty="0">
                <a:solidFill>
                  <a:schemeClr val="tx1"/>
                </a:solidFill>
                <a:latin typeface="Arial"/>
              </a:rPr>
              <a:t>Female</a:t>
            </a:r>
          </a:p>
        </p:txBody>
      </p:sp>
      <p:grpSp>
        <p:nvGrpSpPr>
          <p:cNvPr id="91" name="Group 90">
            <a:extLst>
              <a:ext uri="{FF2B5EF4-FFF2-40B4-BE49-F238E27FC236}">
                <a16:creationId xmlns:a16="http://schemas.microsoft.com/office/drawing/2014/main" id="{8040216D-00A0-9C0C-8751-BCBA14E7A847}"/>
              </a:ext>
            </a:extLst>
          </p:cNvPr>
          <p:cNvGrpSpPr/>
          <p:nvPr/>
        </p:nvGrpSpPr>
        <p:grpSpPr>
          <a:xfrm>
            <a:off x="949783" y="2039933"/>
            <a:ext cx="2420346" cy="304890"/>
            <a:chOff x="768609" y="4772025"/>
            <a:chExt cx="2420346" cy="304890"/>
          </a:xfrm>
        </p:grpSpPr>
        <p:sp>
          <p:nvSpPr>
            <p:cNvPr id="80" name="Rectangle 99">
              <a:extLst>
                <a:ext uri="{FF2B5EF4-FFF2-40B4-BE49-F238E27FC236}">
                  <a16:creationId xmlns:a16="http://schemas.microsoft.com/office/drawing/2014/main" id="{1F11A8EA-558E-D931-2632-51507AE28F91}"/>
                </a:ext>
              </a:extLst>
            </p:cNvPr>
            <p:cNvSpPr>
              <a:spLocks noChangeArrowheads="1"/>
            </p:cNvSpPr>
            <p:nvPr/>
          </p:nvSpPr>
          <p:spPr bwMode="auto">
            <a:xfrm>
              <a:off x="1642380" y="4772025"/>
              <a:ext cx="756000" cy="11571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000" b="0" i="0" u="none" strike="noStrike" kern="0" cap="none" spc="0" normalizeH="0" baseline="0" noProof="0" dirty="0">
                  <a:ln>
                    <a:noFill/>
                  </a:ln>
                  <a:effectLst/>
                  <a:uLnTx/>
                  <a:uFillTx/>
                  <a:latin typeface="+mn-lt"/>
                  <a:ea typeface="+mn-ea"/>
                  <a:cs typeface="+mn-cs"/>
                  <a:sym typeface="Helvetica"/>
                </a:rPr>
                <a:t>Actual</a:t>
              </a:r>
            </a:p>
          </p:txBody>
        </p:sp>
        <p:sp>
          <p:nvSpPr>
            <p:cNvPr id="81" name="Rectangle 99">
              <a:extLst>
                <a:ext uri="{FF2B5EF4-FFF2-40B4-BE49-F238E27FC236}">
                  <a16:creationId xmlns:a16="http://schemas.microsoft.com/office/drawing/2014/main" id="{8BAD545A-23B4-BCAD-CA4E-8ADB3E11D792}"/>
                </a:ext>
              </a:extLst>
            </p:cNvPr>
            <p:cNvSpPr>
              <a:spLocks noChangeArrowheads="1"/>
            </p:cNvSpPr>
            <p:nvPr/>
          </p:nvSpPr>
          <p:spPr bwMode="auto">
            <a:xfrm>
              <a:off x="2432955" y="4772025"/>
              <a:ext cx="756000" cy="11571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000" b="0" i="0" u="none" strike="noStrike" kern="0" cap="none" spc="0" normalizeH="0" baseline="0" noProof="0" dirty="0">
                  <a:ln>
                    <a:noFill/>
                  </a:ln>
                  <a:effectLst/>
                  <a:uLnTx/>
                  <a:uFillTx/>
                  <a:latin typeface="+mn-lt"/>
                  <a:ea typeface="+mn-ea"/>
                  <a:cs typeface="+mn-cs"/>
                  <a:sym typeface="Helvetica"/>
                </a:rPr>
                <a:t>Predicted</a:t>
              </a:r>
            </a:p>
          </p:txBody>
        </p:sp>
        <p:cxnSp>
          <p:nvCxnSpPr>
            <p:cNvPr id="82" name="Straight Connector 81">
              <a:extLst>
                <a:ext uri="{FF2B5EF4-FFF2-40B4-BE49-F238E27FC236}">
                  <a16:creationId xmlns:a16="http://schemas.microsoft.com/office/drawing/2014/main" id="{0C40F96C-52E9-39FC-8346-3AC8A5339343}"/>
                </a:ext>
              </a:extLst>
            </p:cNvPr>
            <p:cNvCxnSpPr/>
            <p:nvPr/>
          </p:nvCxnSpPr>
          <p:spPr>
            <a:xfrm>
              <a:off x="2241809" y="4829881"/>
              <a:ext cx="144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3" name="Oval 82">
              <a:extLst>
                <a:ext uri="{FF2B5EF4-FFF2-40B4-BE49-F238E27FC236}">
                  <a16:creationId xmlns:a16="http://schemas.microsoft.com/office/drawing/2014/main" id="{B1DDF315-5050-C779-6C80-9B53051842AC}"/>
                </a:ext>
              </a:extLst>
            </p:cNvPr>
            <p:cNvSpPr/>
            <p:nvPr/>
          </p:nvSpPr>
          <p:spPr>
            <a:xfrm>
              <a:off x="1515987" y="4790194"/>
              <a:ext cx="79375" cy="79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rtlCol="0" anchor="ctr" anchorCtr="0"/>
            <a:lstStyle/>
            <a:p>
              <a:pPr algn="ctr"/>
              <a:endParaRPr lang="en-GB" sz="1000">
                <a:solidFill>
                  <a:schemeClr val="tx1"/>
                </a:solidFill>
              </a:endParaRPr>
            </a:p>
          </p:txBody>
        </p:sp>
        <p:sp>
          <p:nvSpPr>
            <p:cNvPr id="84" name="Rectangle 99">
              <a:extLst>
                <a:ext uri="{FF2B5EF4-FFF2-40B4-BE49-F238E27FC236}">
                  <a16:creationId xmlns:a16="http://schemas.microsoft.com/office/drawing/2014/main" id="{C6C4E7F7-D924-8B29-8385-7DB9A953EC23}"/>
                </a:ext>
              </a:extLst>
            </p:cNvPr>
            <p:cNvSpPr>
              <a:spLocks noChangeArrowheads="1"/>
            </p:cNvSpPr>
            <p:nvPr/>
          </p:nvSpPr>
          <p:spPr bwMode="auto">
            <a:xfrm>
              <a:off x="768609" y="4772025"/>
              <a:ext cx="572035" cy="11571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000" b="0" i="0" u="none" strike="noStrike" kern="0" cap="none" spc="0" normalizeH="0" baseline="0" noProof="0" dirty="0">
                  <a:ln>
                    <a:noFill/>
                  </a:ln>
                  <a:effectLst/>
                  <a:uLnTx/>
                  <a:uFillTx/>
                  <a:latin typeface="+mn-lt"/>
                  <a:ea typeface="+mn-ea"/>
                  <a:cs typeface="+mn-cs"/>
                  <a:sym typeface="Helvetica"/>
                </a:rPr>
                <a:t>Male</a:t>
              </a:r>
            </a:p>
          </p:txBody>
        </p:sp>
        <p:sp>
          <p:nvSpPr>
            <p:cNvPr id="86" name="Rectangle 99">
              <a:extLst>
                <a:ext uri="{FF2B5EF4-FFF2-40B4-BE49-F238E27FC236}">
                  <a16:creationId xmlns:a16="http://schemas.microsoft.com/office/drawing/2014/main" id="{86A915C8-7928-8AE0-E8F0-6725493D7986}"/>
                </a:ext>
              </a:extLst>
            </p:cNvPr>
            <p:cNvSpPr>
              <a:spLocks noChangeArrowheads="1"/>
            </p:cNvSpPr>
            <p:nvPr/>
          </p:nvSpPr>
          <p:spPr bwMode="auto">
            <a:xfrm>
              <a:off x="1642380" y="4961203"/>
              <a:ext cx="756000" cy="11571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000" b="0" i="0" u="none" strike="noStrike" kern="0" cap="none" spc="0" normalizeH="0" baseline="0" noProof="0" dirty="0">
                  <a:ln>
                    <a:noFill/>
                  </a:ln>
                  <a:effectLst/>
                  <a:uLnTx/>
                  <a:uFillTx/>
                  <a:latin typeface="+mn-lt"/>
                  <a:ea typeface="+mn-ea"/>
                  <a:cs typeface="+mn-cs"/>
                  <a:sym typeface="Helvetica"/>
                </a:rPr>
                <a:t>Actual</a:t>
              </a:r>
            </a:p>
          </p:txBody>
        </p:sp>
        <p:sp>
          <p:nvSpPr>
            <p:cNvPr id="87" name="Rectangle 99">
              <a:extLst>
                <a:ext uri="{FF2B5EF4-FFF2-40B4-BE49-F238E27FC236}">
                  <a16:creationId xmlns:a16="http://schemas.microsoft.com/office/drawing/2014/main" id="{847BB441-534B-6BB3-80F1-A269E41FA4A5}"/>
                </a:ext>
              </a:extLst>
            </p:cNvPr>
            <p:cNvSpPr>
              <a:spLocks noChangeArrowheads="1"/>
            </p:cNvSpPr>
            <p:nvPr/>
          </p:nvSpPr>
          <p:spPr bwMode="auto">
            <a:xfrm>
              <a:off x="2432955" y="4961203"/>
              <a:ext cx="756000" cy="11571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000" b="0" i="0" u="none" strike="noStrike" kern="0" cap="none" spc="0" normalizeH="0" baseline="0" noProof="0" dirty="0">
                  <a:ln>
                    <a:noFill/>
                  </a:ln>
                  <a:effectLst/>
                  <a:uLnTx/>
                  <a:uFillTx/>
                  <a:latin typeface="+mn-lt"/>
                  <a:ea typeface="+mn-ea"/>
                  <a:cs typeface="+mn-cs"/>
                  <a:sym typeface="Helvetica"/>
                </a:rPr>
                <a:t>Predicted</a:t>
              </a:r>
            </a:p>
          </p:txBody>
        </p:sp>
        <p:cxnSp>
          <p:nvCxnSpPr>
            <p:cNvPr id="88" name="Straight Connector 87">
              <a:extLst>
                <a:ext uri="{FF2B5EF4-FFF2-40B4-BE49-F238E27FC236}">
                  <a16:creationId xmlns:a16="http://schemas.microsoft.com/office/drawing/2014/main" id="{EC2F06BF-2930-1DF1-E1E7-7D90C9F739AA}"/>
                </a:ext>
              </a:extLst>
            </p:cNvPr>
            <p:cNvCxnSpPr/>
            <p:nvPr/>
          </p:nvCxnSpPr>
          <p:spPr>
            <a:xfrm>
              <a:off x="2241809" y="5019059"/>
              <a:ext cx="144000" cy="0"/>
            </a:xfrm>
            <a:prstGeom prst="line">
              <a:avLst/>
            </a:prstGeom>
            <a:ln w="19050">
              <a:solidFill>
                <a:schemeClr val="accent2"/>
              </a:solidFill>
              <a:prstDash val="solid"/>
            </a:ln>
          </p:spPr>
          <p:style>
            <a:lnRef idx="1">
              <a:schemeClr val="accent1"/>
            </a:lnRef>
            <a:fillRef idx="0">
              <a:schemeClr val="accent1"/>
            </a:fillRef>
            <a:effectRef idx="0">
              <a:schemeClr val="accent1"/>
            </a:effectRef>
            <a:fontRef idx="minor">
              <a:schemeClr val="tx1"/>
            </a:fontRef>
          </p:style>
        </p:cxnSp>
        <p:sp>
          <p:nvSpPr>
            <p:cNvPr id="89" name="Oval 88">
              <a:extLst>
                <a:ext uri="{FF2B5EF4-FFF2-40B4-BE49-F238E27FC236}">
                  <a16:creationId xmlns:a16="http://schemas.microsoft.com/office/drawing/2014/main" id="{E566C781-2636-1EAE-9444-FF5DE1B75FB5}"/>
                </a:ext>
              </a:extLst>
            </p:cNvPr>
            <p:cNvSpPr/>
            <p:nvPr/>
          </p:nvSpPr>
          <p:spPr>
            <a:xfrm>
              <a:off x="1515987" y="4979372"/>
              <a:ext cx="79375" cy="79375"/>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90" name="Rectangle 99">
              <a:extLst>
                <a:ext uri="{FF2B5EF4-FFF2-40B4-BE49-F238E27FC236}">
                  <a16:creationId xmlns:a16="http://schemas.microsoft.com/office/drawing/2014/main" id="{A472895C-B943-9A82-D8A4-2BC5D31E0B78}"/>
                </a:ext>
              </a:extLst>
            </p:cNvPr>
            <p:cNvSpPr>
              <a:spLocks noChangeArrowheads="1"/>
            </p:cNvSpPr>
            <p:nvPr/>
          </p:nvSpPr>
          <p:spPr bwMode="auto">
            <a:xfrm>
              <a:off x="768609" y="4961203"/>
              <a:ext cx="585835" cy="11571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000" b="0" i="0" u="none" strike="noStrike" kern="0" cap="none" spc="0" normalizeH="0" baseline="0" noProof="0" dirty="0">
                  <a:ln>
                    <a:noFill/>
                  </a:ln>
                  <a:effectLst/>
                  <a:uLnTx/>
                  <a:uFillTx/>
                  <a:latin typeface="+mn-lt"/>
                  <a:ea typeface="+mn-ea"/>
                  <a:cs typeface="+mn-cs"/>
                  <a:sym typeface="Helvetica"/>
                </a:rPr>
                <a:t>Female</a:t>
              </a:r>
            </a:p>
          </p:txBody>
        </p:sp>
      </p:grpSp>
      <p:sp>
        <p:nvSpPr>
          <p:cNvPr id="6" name="Content Placeholder 5"/>
          <p:cNvSpPr>
            <a:spLocks noGrp="1"/>
          </p:cNvSpPr>
          <p:nvPr>
            <p:ph idx="1"/>
          </p:nvPr>
        </p:nvSpPr>
        <p:spPr/>
        <p:txBody>
          <a:bodyPr/>
          <a:lstStyle/>
          <a:p>
            <a:r>
              <a:rPr lang="en-GB" b="1" dirty="0"/>
              <a:t>Key results (cont</a:t>
            </a:r>
            <a:r>
              <a:rPr lang="en-GB" b="1" dirty="0" smtClean="0"/>
              <a:t>.)</a:t>
            </a:r>
          </a:p>
        </p:txBody>
      </p:sp>
      <p:sp>
        <p:nvSpPr>
          <p:cNvPr id="165" name="Content Placeholder 26">
            <a:extLst>
              <a:ext uri="{FF2B5EF4-FFF2-40B4-BE49-F238E27FC236}">
                <a16:creationId xmlns:a16="http://schemas.microsoft.com/office/drawing/2014/main" id="{372C57A6-5319-5274-1683-6D9139BBD61E}"/>
              </a:ext>
            </a:extLst>
          </p:cNvPr>
          <p:cNvSpPr txBox="1">
            <a:spLocks/>
          </p:cNvSpPr>
          <p:nvPr/>
        </p:nvSpPr>
        <p:spPr bwMode="auto">
          <a:xfrm>
            <a:off x="4338082" y="1776113"/>
            <a:ext cx="3432486" cy="273187"/>
          </a:xfrm>
          <a:prstGeom prst="rect">
            <a:avLst/>
          </a:prstGeom>
          <a:noFill/>
          <a:ln w="9525">
            <a:noFill/>
            <a:miter lim="800000"/>
            <a:headEnd/>
            <a:tailEnd/>
          </a:ln>
        </p:spPr>
        <p:txBody>
          <a:bodyPr lIns="0" tIns="0" rIns="0" bIns="0"/>
          <a:lstStyle/>
          <a:p>
            <a:pPr algn="ctr">
              <a:spcBef>
                <a:spcPts val="0"/>
              </a:spcBef>
              <a:defRPr/>
            </a:pPr>
            <a:r>
              <a:rPr lang="en-GB" sz="1200" b="1" dirty="0">
                <a:solidFill>
                  <a:schemeClr val="tx1"/>
                </a:solidFill>
                <a:latin typeface="Arial"/>
              </a:rPr>
              <a:t>Non-Hispanic Whites vs non-Hispanic Blacks</a:t>
            </a:r>
          </a:p>
        </p:txBody>
      </p:sp>
      <p:grpSp>
        <p:nvGrpSpPr>
          <p:cNvPr id="166" name="Group 165">
            <a:extLst>
              <a:ext uri="{FF2B5EF4-FFF2-40B4-BE49-F238E27FC236}">
                <a16:creationId xmlns:a16="http://schemas.microsoft.com/office/drawing/2014/main" id="{92DBB1DA-B2E1-DC61-E4AB-C7A784B73BE6}"/>
              </a:ext>
            </a:extLst>
          </p:cNvPr>
          <p:cNvGrpSpPr/>
          <p:nvPr/>
        </p:nvGrpSpPr>
        <p:grpSpPr>
          <a:xfrm>
            <a:off x="4501602" y="2037758"/>
            <a:ext cx="3030767" cy="304890"/>
            <a:chOff x="158188" y="4772025"/>
            <a:chExt cx="3030767" cy="304890"/>
          </a:xfrm>
        </p:grpSpPr>
        <p:sp>
          <p:nvSpPr>
            <p:cNvPr id="167" name="Rectangle 99">
              <a:extLst>
                <a:ext uri="{FF2B5EF4-FFF2-40B4-BE49-F238E27FC236}">
                  <a16:creationId xmlns:a16="http://schemas.microsoft.com/office/drawing/2014/main" id="{7BF6DA11-88B1-EAC0-34B8-17040F06B94D}"/>
                </a:ext>
              </a:extLst>
            </p:cNvPr>
            <p:cNvSpPr>
              <a:spLocks noChangeArrowheads="1"/>
            </p:cNvSpPr>
            <p:nvPr/>
          </p:nvSpPr>
          <p:spPr bwMode="auto">
            <a:xfrm>
              <a:off x="1642380" y="4772025"/>
              <a:ext cx="756000" cy="11571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000" b="0" i="0" u="none" strike="noStrike" kern="0" cap="none" spc="0" normalizeH="0" baseline="0" noProof="0" dirty="0">
                  <a:ln>
                    <a:noFill/>
                  </a:ln>
                  <a:effectLst/>
                  <a:uLnTx/>
                  <a:uFillTx/>
                  <a:latin typeface="+mn-lt"/>
                  <a:ea typeface="+mn-ea"/>
                  <a:cs typeface="+mn-cs"/>
                  <a:sym typeface="Helvetica"/>
                </a:rPr>
                <a:t>Actual</a:t>
              </a:r>
            </a:p>
          </p:txBody>
        </p:sp>
        <p:sp>
          <p:nvSpPr>
            <p:cNvPr id="168" name="Rectangle 99">
              <a:extLst>
                <a:ext uri="{FF2B5EF4-FFF2-40B4-BE49-F238E27FC236}">
                  <a16:creationId xmlns:a16="http://schemas.microsoft.com/office/drawing/2014/main" id="{85CF8041-A782-FFCE-CDD9-8753080B2C42}"/>
                </a:ext>
              </a:extLst>
            </p:cNvPr>
            <p:cNvSpPr>
              <a:spLocks noChangeArrowheads="1"/>
            </p:cNvSpPr>
            <p:nvPr/>
          </p:nvSpPr>
          <p:spPr bwMode="auto">
            <a:xfrm>
              <a:off x="2432955" y="4772025"/>
              <a:ext cx="756000" cy="11571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000" b="0" i="0" u="none" strike="noStrike" kern="0" cap="none" spc="0" normalizeH="0" baseline="0" noProof="0" dirty="0">
                  <a:ln>
                    <a:noFill/>
                  </a:ln>
                  <a:effectLst/>
                  <a:uLnTx/>
                  <a:uFillTx/>
                  <a:latin typeface="+mn-lt"/>
                  <a:ea typeface="+mn-ea"/>
                  <a:cs typeface="+mn-cs"/>
                  <a:sym typeface="Helvetica"/>
                </a:rPr>
                <a:t>Predicted</a:t>
              </a:r>
            </a:p>
          </p:txBody>
        </p:sp>
        <p:cxnSp>
          <p:nvCxnSpPr>
            <p:cNvPr id="169" name="Straight Connector 168">
              <a:extLst>
                <a:ext uri="{FF2B5EF4-FFF2-40B4-BE49-F238E27FC236}">
                  <a16:creationId xmlns:a16="http://schemas.microsoft.com/office/drawing/2014/main" id="{549340A4-E7E1-3E67-C988-59BB5A437BF1}"/>
                </a:ext>
              </a:extLst>
            </p:cNvPr>
            <p:cNvCxnSpPr/>
            <p:nvPr/>
          </p:nvCxnSpPr>
          <p:spPr>
            <a:xfrm>
              <a:off x="2241809" y="4829881"/>
              <a:ext cx="144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70" name="Oval 169">
              <a:extLst>
                <a:ext uri="{FF2B5EF4-FFF2-40B4-BE49-F238E27FC236}">
                  <a16:creationId xmlns:a16="http://schemas.microsoft.com/office/drawing/2014/main" id="{76FD61A7-9C8B-A77A-4D47-E20ABBF0BAD8}"/>
                </a:ext>
              </a:extLst>
            </p:cNvPr>
            <p:cNvSpPr/>
            <p:nvPr/>
          </p:nvSpPr>
          <p:spPr>
            <a:xfrm>
              <a:off x="1515987" y="4790194"/>
              <a:ext cx="79375" cy="79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rtlCol="0" anchor="ctr" anchorCtr="0"/>
            <a:lstStyle/>
            <a:p>
              <a:pPr algn="ctr"/>
              <a:endParaRPr lang="en-GB" sz="1000">
                <a:solidFill>
                  <a:schemeClr val="tx1"/>
                </a:solidFill>
              </a:endParaRPr>
            </a:p>
          </p:txBody>
        </p:sp>
        <p:sp>
          <p:nvSpPr>
            <p:cNvPr id="171" name="Rectangle 99">
              <a:extLst>
                <a:ext uri="{FF2B5EF4-FFF2-40B4-BE49-F238E27FC236}">
                  <a16:creationId xmlns:a16="http://schemas.microsoft.com/office/drawing/2014/main" id="{C90870B4-AD47-6777-E6A5-1BFA6D3767C6}"/>
                </a:ext>
              </a:extLst>
            </p:cNvPr>
            <p:cNvSpPr>
              <a:spLocks noChangeArrowheads="1"/>
            </p:cNvSpPr>
            <p:nvPr/>
          </p:nvSpPr>
          <p:spPr bwMode="auto">
            <a:xfrm>
              <a:off x="158188" y="4772025"/>
              <a:ext cx="572035" cy="11571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000" b="0" i="0" u="none" strike="noStrike" kern="0" cap="none" spc="0" normalizeH="0" baseline="0" noProof="0" dirty="0">
                  <a:ln>
                    <a:noFill/>
                  </a:ln>
                  <a:effectLst/>
                  <a:uLnTx/>
                  <a:uFillTx/>
                  <a:latin typeface="+mn-lt"/>
                  <a:ea typeface="+mn-ea"/>
                  <a:cs typeface="+mn-cs"/>
                  <a:sym typeface="Helvetica"/>
                </a:rPr>
                <a:t>Non-Hispanic Whites</a:t>
              </a:r>
            </a:p>
          </p:txBody>
        </p:sp>
        <p:sp>
          <p:nvSpPr>
            <p:cNvPr id="172" name="Rectangle 99">
              <a:extLst>
                <a:ext uri="{FF2B5EF4-FFF2-40B4-BE49-F238E27FC236}">
                  <a16:creationId xmlns:a16="http://schemas.microsoft.com/office/drawing/2014/main" id="{334CAFFD-5F5C-B368-27EF-033043BEBADE}"/>
                </a:ext>
              </a:extLst>
            </p:cNvPr>
            <p:cNvSpPr>
              <a:spLocks noChangeArrowheads="1"/>
            </p:cNvSpPr>
            <p:nvPr/>
          </p:nvSpPr>
          <p:spPr bwMode="auto">
            <a:xfrm>
              <a:off x="1642380" y="4961203"/>
              <a:ext cx="756000" cy="11571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000" b="0" i="0" u="none" strike="noStrike" kern="0" cap="none" spc="0" normalizeH="0" baseline="0" noProof="0" dirty="0">
                  <a:ln>
                    <a:noFill/>
                  </a:ln>
                  <a:effectLst/>
                  <a:uLnTx/>
                  <a:uFillTx/>
                  <a:latin typeface="+mn-lt"/>
                  <a:ea typeface="+mn-ea"/>
                  <a:cs typeface="+mn-cs"/>
                  <a:sym typeface="Helvetica"/>
                </a:rPr>
                <a:t>Actual</a:t>
              </a:r>
            </a:p>
          </p:txBody>
        </p:sp>
        <p:sp>
          <p:nvSpPr>
            <p:cNvPr id="173" name="Rectangle 99">
              <a:extLst>
                <a:ext uri="{FF2B5EF4-FFF2-40B4-BE49-F238E27FC236}">
                  <a16:creationId xmlns:a16="http://schemas.microsoft.com/office/drawing/2014/main" id="{942FE8D7-9BD7-2D06-2956-F5A68A91DC70}"/>
                </a:ext>
              </a:extLst>
            </p:cNvPr>
            <p:cNvSpPr>
              <a:spLocks noChangeArrowheads="1"/>
            </p:cNvSpPr>
            <p:nvPr/>
          </p:nvSpPr>
          <p:spPr bwMode="auto">
            <a:xfrm>
              <a:off x="2432955" y="4961203"/>
              <a:ext cx="756000" cy="11571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000" b="0" i="0" u="none" strike="noStrike" kern="0" cap="none" spc="0" normalizeH="0" baseline="0" noProof="0" dirty="0">
                  <a:ln>
                    <a:noFill/>
                  </a:ln>
                  <a:effectLst/>
                  <a:uLnTx/>
                  <a:uFillTx/>
                  <a:latin typeface="+mn-lt"/>
                  <a:ea typeface="+mn-ea"/>
                  <a:cs typeface="+mn-cs"/>
                  <a:sym typeface="Helvetica"/>
                </a:rPr>
                <a:t>Predicted</a:t>
              </a:r>
            </a:p>
          </p:txBody>
        </p:sp>
        <p:cxnSp>
          <p:nvCxnSpPr>
            <p:cNvPr id="174" name="Straight Connector 173">
              <a:extLst>
                <a:ext uri="{FF2B5EF4-FFF2-40B4-BE49-F238E27FC236}">
                  <a16:creationId xmlns:a16="http://schemas.microsoft.com/office/drawing/2014/main" id="{F6E8BE45-3BAF-515C-B6F4-96C25F0174EF}"/>
                </a:ext>
              </a:extLst>
            </p:cNvPr>
            <p:cNvCxnSpPr/>
            <p:nvPr/>
          </p:nvCxnSpPr>
          <p:spPr>
            <a:xfrm>
              <a:off x="2241809" y="5019059"/>
              <a:ext cx="144000" cy="0"/>
            </a:xfrm>
            <a:prstGeom prst="line">
              <a:avLst/>
            </a:prstGeom>
            <a:ln w="19050">
              <a:solidFill>
                <a:schemeClr val="accent2"/>
              </a:solidFill>
              <a:prstDash val="solid"/>
            </a:ln>
          </p:spPr>
          <p:style>
            <a:lnRef idx="1">
              <a:schemeClr val="accent1"/>
            </a:lnRef>
            <a:fillRef idx="0">
              <a:schemeClr val="accent1"/>
            </a:fillRef>
            <a:effectRef idx="0">
              <a:schemeClr val="accent1"/>
            </a:effectRef>
            <a:fontRef idx="minor">
              <a:schemeClr val="tx1"/>
            </a:fontRef>
          </p:style>
        </p:cxnSp>
        <p:sp>
          <p:nvSpPr>
            <p:cNvPr id="175" name="Oval 174">
              <a:extLst>
                <a:ext uri="{FF2B5EF4-FFF2-40B4-BE49-F238E27FC236}">
                  <a16:creationId xmlns:a16="http://schemas.microsoft.com/office/drawing/2014/main" id="{4F8C76D6-DE64-6318-4B3B-61E6F0BDC8DE}"/>
                </a:ext>
              </a:extLst>
            </p:cNvPr>
            <p:cNvSpPr/>
            <p:nvPr/>
          </p:nvSpPr>
          <p:spPr>
            <a:xfrm>
              <a:off x="1515987" y="4979372"/>
              <a:ext cx="79375" cy="79375"/>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76" name="Rectangle 99">
              <a:extLst>
                <a:ext uri="{FF2B5EF4-FFF2-40B4-BE49-F238E27FC236}">
                  <a16:creationId xmlns:a16="http://schemas.microsoft.com/office/drawing/2014/main" id="{1CA499F6-AE5F-E2AD-4B4E-2E27F4C78BBA}"/>
                </a:ext>
              </a:extLst>
            </p:cNvPr>
            <p:cNvSpPr>
              <a:spLocks noChangeArrowheads="1"/>
            </p:cNvSpPr>
            <p:nvPr/>
          </p:nvSpPr>
          <p:spPr bwMode="auto">
            <a:xfrm>
              <a:off x="158188" y="4961203"/>
              <a:ext cx="585835" cy="11571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000" b="0" i="0" u="none" strike="noStrike" kern="0" cap="none" spc="0" normalizeH="0" baseline="0" noProof="0" dirty="0">
                  <a:ln>
                    <a:noFill/>
                  </a:ln>
                  <a:effectLst/>
                  <a:uLnTx/>
                  <a:uFillTx/>
                  <a:latin typeface="+mn-lt"/>
                  <a:ea typeface="+mn-ea"/>
                  <a:cs typeface="+mn-cs"/>
                  <a:sym typeface="Helvetica"/>
                </a:rPr>
                <a:t>Non-Hispanic Blacks</a:t>
              </a:r>
            </a:p>
          </p:txBody>
        </p:sp>
      </p:grpSp>
      <p:grpSp>
        <p:nvGrpSpPr>
          <p:cNvPr id="320" name="Group 319">
            <a:extLst>
              <a:ext uri="{FF2B5EF4-FFF2-40B4-BE49-F238E27FC236}">
                <a16:creationId xmlns:a16="http://schemas.microsoft.com/office/drawing/2014/main" id="{59AD9116-83C2-6C15-177F-DCE3578670B4}"/>
              </a:ext>
            </a:extLst>
          </p:cNvPr>
          <p:cNvGrpSpPr/>
          <p:nvPr/>
        </p:nvGrpSpPr>
        <p:grpSpPr>
          <a:xfrm>
            <a:off x="231230" y="2440003"/>
            <a:ext cx="3792959" cy="1971676"/>
            <a:chOff x="211907" y="2790824"/>
            <a:chExt cx="3792959" cy="1971676"/>
          </a:xfrm>
        </p:grpSpPr>
        <p:grpSp>
          <p:nvGrpSpPr>
            <p:cNvPr id="162" name="Group 161">
              <a:extLst>
                <a:ext uri="{FF2B5EF4-FFF2-40B4-BE49-F238E27FC236}">
                  <a16:creationId xmlns:a16="http://schemas.microsoft.com/office/drawing/2014/main" id="{1B9394EB-1360-C481-ED90-75CFBE4F4562}"/>
                </a:ext>
              </a:extLst>
            </p:cNvPr>
            <p:cNvGrpSpPr/>
            <p:nvPr/>
          </p:nvGrpSpPr>
          <p:grpSpPr>
            <a:xfrm>
              <a:off x="211907" y="2790824"/>
              <a:ext cx="3792959" cy="1716088"/>
              <a:chOff x="211907" y="2638424"/>
              <a:chExt cx="3792959" cy="1716088"/>
            </a:xfrm>
          </p:grpSpPr>
          <p:sp>
            <p:nvSpPr>
              <p:cNvPr id="56" name="Freeform: Shape 55">
                <a:extLst>
                  <a:ext uri="{FF2B5EF4-FFF2-40B4-BE49-F238E27FC236}">
                    <a16:creationId xmlns:a16="http://schemas.microsoft.com/office/drawing/2014/main" id="{FB39858F-EDC2-2A66-543A-7F49CB6E57B9}"/>
                  </a:ext>
                </a:extLst>
              </p:cNvPr>
              <p:cNvSpPr/>
              <p:nvPr/>
            </p:nvSpPr>
            <p:spPr>
              <a:xfrm>
                <a:off x="774700" y="2847975"/>
                <a:ext cx="2781300" cy="927100"/>
              </a:xfrm>
              <a:custGeom>
                <a:avLst/>
                <a:gdLst>
                  <a:gd name="connsiteX0" fmla="*/ 0 w 2781300"/>
                  <a:gd name="connsiteY0" fmla="*/ 0 h 927100"/>
                  <a:gd name="connsiteX1" fmla="*/ 2184400 w 2781300"/>
                  <a:gd name="connsiteY1" fmla="*/ 669925 h 927100"/>
                  <a:gd name="connsiteX2" fmla="*/ 2781300 w 2781300"/>
                  <a:gd name="connsiteY2" fmla="*/ 927100 h 927100"/>
                </a:gdLst>
                <a:ahLst/>
                <a:cxnLst>
                  <a:cxn ang="0">
                    <a:pos x="connsiteX0" y="connsiteY0"/>
                  </a:cxn>
                  <a:cxn ang="0">
                    <a:pos x="connsiteX1" y="connsiteY1"/>
                  </a:cxn>
                  <a:cxn ang="0">
                    <a:pos x="connsiteX2" y="connsiteY2"/>
                  </a:cxn>
                </a:cxnLst>
                <a:rect l="l" t="t" r="r" b="b"/>
                <a:pathLst>
                  <a:path w="2781300" h="927100">
                    <a:moveTo>
                      <a:pt x="0" y="0"/>
                    </a:moveTo>
                    <a:lnTo>
                      <a:pt x="2184400" y="669925"/>
                    </a:lnTo>
                    <a:lnTo>
                      <a:pt x="2781300" y="927100"/>
                    </a:lnTo>
                  </a:path>
                </a:pathLst>
              </a:custGeom>
              <a:noFill/>
              <a:ln w="127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p:txBody>
          </p:sp>
          <p:sp>
            <p:nvSpPr>
              <p:cNvPr id="76" name="Freeform: Shape 75">
                <a:extLst>
                  <a:ext uri="{FF2B5EF4-FFF2-40B4-BE49-F238E27FC236}">
                    <a16:creationId xmlns:a16="http://schemas.microsoft.com/office/drawing/2014/main" id="{4CA6C7B6-C268-2758-BE8C-89AE358DBFCB}"/>
                  </a:ext>
                </a:extLst>
              </p:cNvPr>
              <p:cNvSpPr/>
              <p:nvPr/>
            </p:nvSpPr>
            <p:spPr>
              <a:xfrm>
                <a:off x="781050" y="3625850"/>
                <a:ext cx="2781300" cy="454025"/>
              </a:xfrm>
              <a:custGeom>
                <a:avLst/>
                <a:gdLst>
                  <a:gd name="connsiteX0" fmla="*/ 0 w 2781300"/>
                  <a:gd name="connsiteY0" fmla="*/ 0 h 454025"/>
                  <a:gd name="connsiteX1" fmla="*/ 2178050 w 2781300"/>
                  <a:gd name="connsiteY1" fmla="*/ 282575 h 454025"/>
                  <a:gd name="connsiteX2" fmla="*/ 2781300 w 2781300"/>
                  <a:gd name="connsiteY2" fmla="*/ 454025 h 454025"/>
                </a:gdLst>
                <a:ahLst/>
                <a:cxnLst>
                  <a:cxn ang="0">
                    <a:pos x="connsiteX0" y="connsiteY0"/>
                  </a:cxn>
                  <a:cxn ang="0">
                    <a:pos x="connsiteX1" y="connsiteY1"/>
                  </a:cxn>
                  <a:cxn ang="0">
                    <a:pos x="connsiteX2" y="connsiteY2"/>
                  </a:cxn>
                </a:cxnLst>
                <a:rect l="l" t="t" r="r" b="b"/>
                <a:pathLst>
                  <a:path w="2781300" h="454025">
                    <a:moveTo>
                      <a:pt x="0" y="0"/>
                    </a:moveTo>
                    <a:lnTo>
                      <a:pt x="2178050" y="282575"/>
                    </a:lnTo>
                    <a:lnTo>
                      <a:pt x="2781300" y="454025"/>
                    </a:lnTo>
                  </a:path>
                </a:pathLst>
              </a:custGeom>
              <a:noFill/>
              <a:ln w="12700">
                <a:solidFill>
                  <a:schemeClr val="accent2"/>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p:txBody>
          </p:sp>
          <p:sp>
            <p:nvSpPr>
              <p:cNvPr id="13" name="TextBox 12">
                <a:extLst>
                  <a:ext uri="{FF2B5EF4-FFF2-40B4-BE49-F238E27FC236}">
                    <a16:creationId xmlns:a16="http://schemas.microsoft.com/office/drawing/2014/main" id="{3A880FFC-16C8-4FF9-ABC4-359372D6B1B9}"/>
                  </a:ext>
                </a:extLst>
              </p:cNvPr>
              <p:cNvSpPr txBox="1"/>
              <p:nvPr/>
            </p:nvSpPr>
            <p:spPr>
              <a:xfrm rot="16200000">
                <a:off x="-389358" y="3401615"/>
                <a:ext cx="1347791" cy="145261"/>
              </a:xfrm>
              <a:prstGeom prst="rect">
                <a:avLst/>
              </a:prstGeom>
              <a:noFill/>
            </p:spPr>
            <p:txBody>
              <a:bodyPr wrap="none" lIns="0" tIns="0" rIns="0" bIns="0" rtlCol="0">
                <a:no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Age-adjusted incidence/100,000</a:t>
                </a:r>
              </a:p>
            </p:txBody>
          </p:sp>
          <p:grpSp>
            <p:nvGrpSpPr>
              <p:cNvPr id="59" name="Group 58">
                <a:extLst>
                  <a:ext uri="{FF2B5EF4-FFF2-40B4-BE49-F238E27FC236}">
                    <a16:creationId xmlns:a16="http://schemas.microsoft.com/office/drawing/2014/main" id="{F9F3F9F4-F128-3D5A-4BBD-3504387B676A}"/>
                  </a:ext>
                </a:extLst>
              </p:cNvPr>
              <p:cNvGrpSpPr/>
              <p:nvPr/>
            </p:nvGrpSpPr>
            <p:grpSpPr>
              <a:xfrm>
                <a:off x="461356" y="2753515"/>
                <a:ext cx="3543510" cy="1600997"/>
                <a:chOff x="461356" y="2753515"/>
                <a:chExt cx="3543510" cy="1600997"/>
              </a:xfrm>
            </p:grpSpPr>
            <p:sp>
              <p:nvSpPr>
                <p:cNvPr id="15" name="TextBox 14">
                  <a:extLst>
                    <a:ext uri="{FF2B5EF4-FFF2-40B4-BE49-F238E27FC236}">
                      <a16:creationId xmlns:a16="http://schemas.microsoft.com/office/drawing/2014/main" id="{0ADD4ED1-4D4C-A212-9BB4-4189B8F96A48}"/>
                    </a:ext>
                  </a:extLst>
                </p:cNvPr>
                <p:cNvSpPr txBox="1"/>
                <p:nvPr/>
              </p:nvSpPr>
              <p:spPr>
                <a:xfrm>
                  <a:off x="461356" y="2753515"/>
                  <a:ext cx="188787" cy="94393"/>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250</a:t>
                  </a:r>
                </a:p>
              </p:txBody>
            </p:sp>
            <p:sp>
              <p:nvSpPr>
                <p:cNvPr id="17" name="TextBox 16">
                  <a:extLst>
                    <a:ext uri="{FF2B5EF4-FFF2-40B4-BE49-F238E27FC236}">
                      <a16:creationId xmlns:a16="http://schemas.microsoft.com/office/drawing/2014/main" id="{7A519422-D595-03CE-F8C0-169491B8F21C}"/>
                    </a:ext>
                  </a:extLst>
                </p:cNvPr>
                <p:cNvSpPr txBox="1"/>
                <p:nvPr/>
              </p:nvSpPr>
              <p:spPr>
                <a:xfrm>
                  <a:off x="461356" y="3202798"/>
                  <a:ext cx="188787" cy="94393"/>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200</a:t>
                  </a:r>
                </a:p>
              </p:txBody>
            </p:sp>
            <p:sp>
              <p:nvSpPr>
                <p:cNvPr id="18" name="TextBox 17">
                  <a:extLst>
                    <a:ext uri="{FF2B5EF4-FFF2-40B4-BE49-F238E27FC236}">
                      <a16:creationId xmlns:a16="http://schemas.microsoft.com/office/drawing/2014/main" id="{34DB2EB0-518D-88B1-6BAE-4B5908F58928}"/>
                    </a:ext>
                  </a:extLst>
                </p:cNvPr>
                <p:cNvSpPr txBox="1"/>
                <p:nvPr/>
              </p:nvSpPr>
              <p:spPr>
                <a:xfrm>
                  <a:off x="461356" y="4101363"/>
                  <a:ext cx="188787" cy="94393"/>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100</a:t>
                  </a:r>
                </a:p>
              </p:txBody>
            </p:sp>
            <p:sp>
              <p:nvSpPr>
                <p:cNvPr id="19" name="TextBox 18">
                  <a:extLst>
                    <a:ext uri="{FF2B5EF4-FFF2-40B4-BE49-F238E27FC236}">
                      <a16:creationId xmlns:a16="http://schemas.microsoft.com/office/drawing/2014/main" id="{2C1E8219-5E16-3617-D880-212B388CA8BA}"/>
                    </a:ext>
                  </a:extLst>
                </p:cNvPr>
                <p:cNvSpPr txBox="1"/>
                <p:nvPr/>
              </p:nvSpPr>
              <p:spPr>
                <a:xfrm>
                  <a:off x="461356" y="3652081"/>
                  <a:ext cx="188787" cy="94393"/>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en-GB" sz="1000" kern="0" dirty="0">
                      <a:solidFill>
                        <a:schemeClr val="tx1"/>
                      </a:solidFill>
                      <a:cs typeface="Arial" panose="020B0604020202020204" pitchFamily="34" charset="0"/>
                      <a:sym typeface="Helvetica"/>
                    </a:rPr>
                    <a:t>150</a:t>
                  </a:r>
                  <a:endParaRPr kumimoji="0" lang="en-GB" sz="1000" b="0" i="0" u="none" strike="noStrike" kern="0" cap="none" spc="0" normalizeH="0" baseline="0" noProof="0" dirty="0">
                    <a:ln>
                      <a:noFill/>
                    </a:ln>
                    <a:solidFill>
                      <a:schemeClr val="tx1"/>
                    </a:solidFill>
                    <a:effectLst/>
                    <a:uLnTx/>
                    <a:uFillTx/>
                    <a:cs typeface="Arial" panose="020B0604020202020204" pitchFamily="34" charset="0"/>
                    <a:sym typeface="Helvetica"/>
                  </a:endParaRPr>
                </a:p>
              </p:txBody>
            </p:sp>
            <p:sp>
              <p:nvSpPr>
                <p:cNvPr id="20" name="TextBox 19">
                  <a:extLst>
                    <a:ext uri="{FF2B5EF4-FFF2-40B4-BE49-F238E27FC236}">
                      <a16:creationId xmlns:a16="http://schemas.microsoft.com/office/drawing/2014/main" id="{73710322-8675-9520-2ADD-7FBD33C02443}"/>
                    </a:ext>
                  </a:extLst>
                </p:cNvPr>
                <p:cNvSpPr txBox="1"/>
                <p:nvPr/>
              </p:nvSpPr>
              <p:spPr>
                <a:xfrm>
                  <a:off x="925924" y="4260119"/>
                  <a:ext cx="111052" cy="94393"/>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2005</a:t>
                  </a:r>
                </a:p>
              </p:txBody>
            </p:sp>
            <p:sp>
              <p:nvSpPr>
                <p:cNvPr id="21" name="TextBox 20">
                  <a:extLst>
                    <a:ext uri="{FF2B5EF4-FFF2-40B4-BE49-F238E27FC236}">
                      <a16:creationId xmlns:a16="http://schemas.microsoft.com/office/drawing/2014/main" id="{2844FBDB-02C6-BECA-8510-78B58DC234B9}"/>
                    </a:ext>
                  </a:extLst>
                </p:cNvPr>
                <p:cNvSpPr txBox="1"/>
                <p:nvPr/>
              </p:nvSpPr>
              <p:spPr>
                <a:xfrm>
                  <a:off x="1915221" y="4260119"/>
                  <a:ext cx="111052" cy="94393"/>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2010</a:t>
                  </a:r>
                </a:p>
              </p:txBody>
            </p:sp>
            <p:sp>
              <p:nvSpPr>
                <p:cNvPr id="22" name="TextBox 21">
                  <a:extLst>
                    <a:ext uri="{FF2B5EF4-FFF2-40B4-BE49-F238E27FC236}">
                      <a16:creationId xmlns:a16="http://schemas.microsoft.com/office/drawing/2014/main" id="{24CAC4CB-DF36-8CD2-FC17-B8A77C5BE007}"/>
                    </a:ext>
                  </a:extLst>
                </p:cNvPr>
                <p:cNvSpPr txBox="1"/>
                <p:nvPr/>
              </p:nvSpPr>
              <p:spPr>
                <a:xfrm>
                  <a:off x="2904518" y="4260119"/>
                  <a:ext cx="111052" cy="94393"/>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2015</a:t>
                  </a:r>
                </a:p>
              </p:txBody>
            </p:sp>
            <p:sp>
              <p:nvSpPr>
                <p:cNvPr id="23" name="TextBox 22">
                  <a:extLst>
                    <a:ext uri="{FF2B5EF4-FFF2-40B4-BE49-F238E27FC236}">
                      <a16:creationId xmlns:a16="http://schemas.microsoft.com/office/drawing/2014/main" id="{EBC65A8D-A960-6C79-75A9-F7845280D32B}"/>
                    </a:ext>
                  </a:extLst>
                </p:cNvPr>
                <p:cNvSpPr txBox="1"/>
                <p:nvPr/>
              </p:nvSpPr>
              <p:spPr>
                <a:xfrm>
                  <a:off x="3893814" y="4260119"/>
                  <a:ext cx="111052" cy="94393"/>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2020</a:t>
                  </a:r>
                </a:p>
              </p:txBody>
            </p:sp>
          </p:grpSp>
          <p:grpSp>
            <p:nvGrpSpPr>
              <p:cNvPr id="58" name="Group 57">
                <a:extLst>
                  <a:ext uri="{FF2B5EF4-FFF2-40B4-BE49-F238E27FC236}">
                    <a16:creationId xmlns:a16="http://schemas.microsoft.com/office/drawing/2014/main" id="{3CC68DB3-3C68-233F-EF38-AC3459BDAF7E}"/>
                  </a:ext>
                </a:extLst>
              </p:cNvPr>
              <p:cNvGrpSpPr/>
              <p:nvPr/>
            </p:nvGrpSpPr>
            <p:grpSpPr>
              <a:xfrm>
                <a:off x="678096" y="2800350"/>
                <a:ext cx="3267250" cy="1457506"/>
                <a:chOff x="678096" y="2800350"/>
                <a:chExt cx="3267250" cy="1457506"/>
              </a:xfrm>
            </p:grpSpPr>
            <p:sp>
              <p:nvSpPr>
                <p:cNvPr id="26" name="Freeform 21">
                  <a:extLst>
                    <a:ext uri="{FF2B5EF4-FFF2-40B4-BE49-F238E27FC236}">
                      <a16:creationId xmlns:a16="http://schemas.microsoft.com/office/drawing/2014/main" id="{58FCE04A-9559-F8AC-1BE6-9C91FF81CFDF}"/>
                    </a:ext>
                  </a:extLst>
                </p:cNvPr>
                <p:cNvSpPr>
                  <a:spLocks/>
                </p:cNvSpPr>
                <p:nvPr/>
              </p:nvSpPr>
              <p:spPr bwMode="auto">
                <a:xfrm>
                  <a:off x="722651" y="2800350"/>
                  <a:ext cx="3221929" cy="141054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7" name="Line 6">
                  <a:extLst>
                    <a:ext uri="{FF2B5EF4-FFF2-40B4-BE49-F238E27FC236}">
                      <a16:creationId xmlns:a16="http://schemas.microsoft.com/office/drawing/2014/main" id="{FB47B267-653C-5435-39C8-CFD89D20155C}"/>
                    </a:ext>
                  </a:extLst>
                </p:cNvPr>
                <p:cNvSpPr>
                  <a:spLocks noChangeShapeType="1"/>
                </p:cNvSpPr>
                <p:nvPr/>
              </p:nvSpPr>
              <p:spPr bwMode="auto">
                <a:xfrm>
                  <a:off x="678097" y="2800712"/>
                  <a:ext cx="45222"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9" name="Line 9">
                  <a:extLst>
                    <a:ext uri="{FF2B5EF4-FFF2-40B4-BE49-F238E27FC236}">
                      <a16:creationId xmlns:a16="http://schemas.microsoft.com/office/drawing/2014/main" id="{19484852-7ABD-2EFC-B7C9-66A36257EADB}"/>
                    </a:ext>
                  </a:extLst>
                </p:cNvPr>
                <p:cNvSpPr>
                  <a:spLocks noChangeShapeType="1"/>
                </p:cNvSpPr>
                <p:nvPr/>
              </p:nvSpPr>
              <p:spPr bwMode="auto">
                <a:xfrm>
                  <a:off x="678097" y="3249994"/>
                  <a:ext cx="45222"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30" name="Line 10">
                  <a:extLst>
                    <a:ext uri="{FF2B5EF4-FFF2-40B4-BE49-F238E27FC236}">
                      <a16:creationId xmlns:a16="http://schemas.microsoft.com/office/drawing/2014/main" id="{2BD8938A-EA00-E1ED-5588-E5639E99338D}"/>
                    </a:ext>
                  </a:extLst>
                </p:cNvPr>
                <p:cNvSpPr>
                  <a:spLocks noChangeShapeType="1"/>
                </p:cNvSpPr>
                <p:nvPr/>
              </p:nvSpPr>
              <p:spPr bwMode="auto">
                <a:xfrm>
                  <a:off x="678097" y="3699276"/>
                  <a:ext cx="45222"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31" name="Line 11">
                  <a:extLst>
                    <a:ext uri="{FF2B5EF4-FFF2-40B4-BE49-F238E27FC236}">
                      <a16:creationId xmlns:a16="http://schemas.microsoft.com/office/drawing/2014/main" id="{B26DEF84-1A20-E6C5-FA29-3EC51BA721C9}"/>
                    </a:ext>
                  </a:extLst>
                </p:cNvPr>
                <p:cNvSpPr>
                  <a:spLocks noChangeShapeType="1"/>
                </p:cNvSpPr>
                <p:nvPr/>
              </p:nvSpPr>
              <p:spPr bwMode="auto">
                <a:xfrm>
                  <a:off x="678096" y="4148559"/>
                  <a:ext cx="45222"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32" name="Line 11">
                  <a:extLst>
                    <a:ext uri="{FF2B5EF4-FFF2-40B4-BE49-F238E27FC236}">
                      <a16:creationId xmlns:a16="http://schemas.microsoft.com/office/drawing/2014/main" id="{44F28B89-D1F3-8373-B275-B469F4818C46}"/>
                    </a:ext>
                  </a:extLst>
                </p:cNvPr>
                <p:cNvSpPr>
                  <a:spLocks noChangeShapeType="1"/>
                </p:cNvSpPr>
                <p:nvPr/>
              </p:nvSpPr>
              <p:spPr bwMode="auto">
                <a:xfrm>
                  <a:off x="1969416" y="4212547"/>
                  <a:ext cx="0" cy="45309"/>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33" name="Line 11">
                  <a:extLst>
                    <a:ext uri="{FF2B5EF4-FFF2-40B4-BE49-F238E27FC236}">
                      <a16:creationId xmlns:a16="http://schemas.microsoft.com/office/drawing/2014/main" id="{ACF5B958-F3CA-73BA-11A0-7C584771EE95}"/>
                    </a:ext>
                  </a:extLst>
                </p:cNvPr>
                <p:cNvSpPr>
                  <a:spLocks noChangeShapeType="1"/>
                </p:cNvSpPr>
                <p:nvPr/>
              </p:nvSpPr>
              <p:spPr bwMode="auto">
                <a:xfrm>
                  <a:off x="2957381" y="4212547"/>
                  <a:ext cx="0" cy="45309"/>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34" name="Line 11">
                  <a:extLst>
                    <a:ext uri="{FF2B5EF4-FFF2-40B4-BE49-F238E27FC236}">
                      <a16:creationId xmlns:a16="http://schemas.microsoft.com/office/drawing/2014/main" id="{93406A03-38D1-8ACB-BD98-CB5E05740399}"/>
                    </a:ext>
                  </a:extLst>
                </p:cNvPr>
                <p:cNvSpPr>
                  <a:spLocks noChangeShapeType="1"/>
                </p:cNvSpPr>
                <p:nvPr/>
              </p:nvSpPr>
              <p:spPr bwMode="auto">
                <a:xfrm>
                  <a:off x="3945346" y="4212547"/>
                  <a:ext cx="0" cy="45309"/>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dirty="0">
                    <a:ln>
                      <a:noFill/>
                    </a:ln>
                    <a:solidFill>
                      <a:schemeClr val="tx1"/>
                    </a:solidFill>
                    <a:effectLst/>
                    <a:uLnTx/>
                    <a:uFillTx/>
                    <a:ea typeface="+mn-ea"/>
                    <a:cs typeface="+mn-cs"/>
                    <a:sym typeface="Helvetica"/>
                  </a:endParaRPr>
                </a:p>
              </p:txBody>
            </p:sp>
            <p:sp>
              <p:nvSpPr>
                <p:cNvPr id="35" name="Line 11">
                  <a:extLst>
                    <a:ext uri="{FF2B5EF4-FFF2-40B4-BE49-F238E27FC236}">
                      <a16:creationId xmlns:a16="http://schemas.microsoft.com/office/drawing/2014/main" id="{E4B50D06-B85D-F543-E935-8DEBFF945D9D}"/>
                    </a:ext>
                  </a:extLst>
                </p:cNvPr>
                <p:cNvSpPr>
                  <a:spLocks noChangeShapeType="1"/>
                </p:cNvSpPr>
                <p:nvPr/>
              </p:nvSpPr>
              <p:spPr bwMode="auto">
                <a:xfrm>
                  <a:off x="981451" y="4212547"/>
                  <a:ext cx="0" cy="45309"/>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grpSp>
          <p:sp>
            <p:nvSpPr>
              <p:cNvPr id="36" name="Line 7">
                <a:extLst>
                  <a:ext uri="{FF2B5EF4-FFF2-40B4-BE49-F238E27FC236}">
                    <a16:creationId xmlns:a16="http://schemas.microsoft.com/office/drawing/2014/main" id="{8B291AB1-5545-D6F4-1122-312EAAE92692}"/>
                  </a:ext>
                </a:extLst>
              </p:cNvPr>
              <p:cNvSpPr>
                <a:spLocks noChangeShapeType="1"/>
              </p:cNvSpPr>
              <p:nvPr/>
            </p:nvSpPr>
            <p:spPr bwMode="auto">
              <a:xfrm flipH="1" flipV="1">
                <a:off x="2957380" y="2638424"/>
                <a:ext cx="0" cy="1567111"/>
              </a:xfrm>
              <a:prstGeom prst="line">
                <a:avLst/>
              </a:prstGeom>
              <a:noFill/>
              <a:ln w="12700" cap="flat">
                <a:solidFill>
                  <a:schemeClr val="bg2"/>
                </a:solidFill>
                <a:prstDash val="sysDash"/>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39" name="Rectangle 99">
                <a:extLst>
                  <a:ext uri="{FF2B5EF4-FFF2-40B4-BE49-F238E27FC236}">
                    <a16:creationId xmlns:a16="http://schemas.microsoft.com/office/drawing/2014/main" id="{2F5568E4-E900-468C-5D28-A218393C2AC9}"/>
                  </a:ext>
                </a:extLst>
              </p:cNvPr>
              <p:cNvSpPr>
                <a:spLocks noChangeArrowheads="1"/>
              </p:cNvSpPr>
              <p:nvPr/>
            </p:nvSpPr>
            <p:spPr bwMode="auto">
              <a:xfrm>
                <a:off x="2957380" y="2638424"/>
                <a:ext cx="936433" cy="215379"/>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5400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lang="en-US" altLang="en-US" sz="1000" kern="0" dirty="0">
                    <a:latin typeface="+mn-lt"/>
                    <a:sym typeface="Helvetica"/>
                  </a:rPr>
                  <a:t>Intervention starts: 2015</a:t>
                </a:r>
                <a:endParaRPr kumimoji="0" lang="en-US" altLang="en-US" sz="1000" b="0" i="0" u="none" strike="noStrike" kern="0" cap="none" spc="0" normalizeH="0" baseline="0" noProof="0" dirty="0">
                  <a:ln>
                    <a:noFill/>
                  </a:ln>
                  <a:effectLst/>
                  <a:uLnTx/>
                  <a:uFillTx/>
                  <a:latin typeface="+mn-lt"/>
                  <a:sym typeface="Helvetica"/>
                </a:endParaRPr>
              </a:p>
            </p:txBody>
          </p:sp>
          <p:grpSp>
            <p:nvGrpSpPr>
              <p:cNvPr id="57" name="Group 56">
                <a:extLst>
                  <a:ext uri="{FF2B5EF4-FFF2-40B4-BE49-F238E27FC236}">
                    <a16:creationId xmlns:a16="http://schemas.microsoft.com/office/drawing/2014/main" id="{C59BF8A7-6B2A-0A75-742F-47B1039491E3}"/>
                  </a:ext>
                </a:extLst>
              </p:cNvPr>
              <p:cNvGrpSpPr/>
              <p:nvPr/>
            </p:nvGrpSpPr>
            <p:grpSpPr>
              <a:xfrm>
                <a:off x="759130" y="2865192"/>
                <a:ext cx="2819889" cy="940289"/>
                <a:chOff x="759130" y="2865192"/>
                <a:chExt cx="2819889" cy="940289"/>
              </a:xfrm>
            </p:grpSpPr>
            <p:sp>
              <p:nvSpPr>
                <p:cNvPr id="37" name="Oval 36">
                  <a:extLst>
                    <a:ext uri="{FF2B5EF4-FFF2-40B4-BE49-F238E27FC236}">
                      <a16:creationId xmlns:a16="http://schemas.microsoft.com/office/drawing/2014/main" id="{E509AE73-C5CE-FA26-0249-A270CD5D7B86}"/>
                    </a:ext>
                  </a:extLst>
                </p:cNvPr>
                <p:cNvSpPr/>
                <p:nvPr/>
              </p:nvSpPr>
              <p:spPr>
                <a:xfrm>
                  <a:off x="3530112" y="3756574"/>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42" name="Oval 41">
                  <a:extLst>
                    <a:ext uri="{FF2B5EF4-FFF2-40B4-BE49-F238E27FC236}">
                      <a16:creationId xmlns:a16="http://schemas.microsoft.com/office/drawing/2014/main" id="{A2FF79FE-A918-AF1F-DC68-8D98824A29BA}"/>
                    </a:ext>
                  </a:extLst>
                </p:cNvPr>
                <p:cNvSpPr/>
                <p:nvPr/>
              </p:nvSpPr>
              <p:spPr>
                <a:xfrm>
                  <a:off x="3333262" y="3648624"/>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43" name="Oval 42">
                  <a:extLst>
                    <a:ext uri="{FF2B5EF4-FFF2-40B4-BE49-F238E27FC236}">
                      <a16:creationId xmlns:a16="http://schemas.microsoft.com/office/drawing/2014/main" id="{34A151F8-0A22-6E33-118F-2463102DBCA0}"/>
                    </a:ext>
                  </a:extLst>
                </p:cNvPr>
                <p:cNvSpPr/>
                <p:nvPr/>
              </p:nvSpPr>
              <p:spPr>
                <a:xfrm>
                  <a:off x="3133237" y="3579567"/>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44" name="Oval 43">
                  <a:extLst>
                    <a:ext uri="{FF2B5EF4-FFF2-40B4-BE49-F238E27FC236}">
                      <a16:creationId xmlns:a16="http://schemas.microsoft.com/office/drawing/2014/main" id="{52676D66-25AF-5255-3A85-898D3FF73573}"/>
                    </a:ext>
                  </a:extLst>
                </p:cNvPr>
                <p:cNvSpPr/>
                <p:nvPr/>
              </p:nvSpPr>
              <p:spPr>
                <a:xfrm>
                  <a:off x="2930831" y="3493842"/>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45" name="Oval 44">
                  <a:extLst>
                    <a:ext uri="{FF2B5EF4-FFF2-40B4-BE49-F238E27FC236}">
                      <a16:creationId xmlns:a16="http://schemas.microsoft.com/office/drawing/2014/main" id="{170AD765-D037-95EC-89AA-E90EA060F359}"/>
                    </a:ext>
                  </a:extLst>
                </p:cNvPr>
                <p:cNvSpPr/>
                <p:nvPr/>
              </p:nvSpPr>
              <p:spPr>
                <a:xfrm>
                  <a:off x="2735569" y="3427167"/>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46" name="Oval 45">
                  <a:extLst>
                    <a:ext uri="{FF2B5EF4-FFF2-40B4-BE49-F238E27FC236}">
                      <a16:creationId xmlns:a16="http://schemas.microsoft.com/office/drawing/2014/main" id="{1A495AD4-DB24-595C-4B53-99E5458D4E7F}"/>
                    </a:ext>
                  </a:extLst>
                </p:cNvPr>
                <p:cNvSpPr/>
                <p:nvPr/>
              </p:nvSpPr>
              <p:spPr>
                <a:xfrm>
                  <a:off x="2537926" y="3391448"/>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47" name="Oval 46">
                  <a:extLst>
                    <a:ext uri="{FF2B5EF4-FFF2-40B4-BE49-F238E27FC236}">
                      <a16:creationId xmlns:a16="http://schemas.microsoft.com/office/drawing/2014/main" id="{65CE9A30-1E9C-D46E-3978-9D8F3A9C3C5E}"/>
                    </a:ext>
                  </a:extLst>
                </p:cNvPr>
                <p:cNvSpPr/>
                <p:nvPr/>
              </p:nvSpPr>
              <p:spPr>
                <a:xfrm>
                  <a:off x="2342663" y="3305723"/>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48" name="Oval 47">
                  <a:extLst>
                    <a:ext uri="{FF2B5EF4-FFF2-40B4-BE49-F238E27FC236}">
                      <a16:creationId xmlns:a16="http://schemas.microsoft.com/office/drawing/2014/main" id="{E11E0050-345E-C15D-0EE6-A5122230FC5C}"/>
                    </a:ext>
                  </a:extLst>
                </p:cNvPr>
                <p:cNvSpPr/>
                <p:nvPr/>
              </p:nvSpPr>
              <p:spPr>
                <a:xfrm>
                  <a:off x="2145019" y="3281911"/>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49" name="Oval 48">
                  <a:extLst>
                    <a:ext uri="{FF2B5EF4-FFF2-40B4-BE49-F238E27FC236}">
                      <a16:creationId xmlns:a16="http://schemas.microsoft.com/office/drawing/2014/main" id="{884234F5-E02E-5A57-B520-C1B2F5B18EA3}"/>
                    </a:ext>
                  </a:extLst>
                </p:cNvPr>
                <p:cNvSpPr/>
                <p:nvPr/>
              </p:nvSpPr>
              <p:spPr>
                <a:xfrm>
                  <a:off x="1947375" y="3189042"/>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50" name="Oval 49">
                  <a:extLst>
                    <a:ext uri="{FF2B5EF4-FFF2-40B4-BE49-F238E27FC236}">
                      <a16:creationId xmlns:a16="http://schemas.microsoft.com/office/drawing/2014/main" id="{59A91759-3087-B499-66F8-8225F12CE0E6}"/>
                    </a:ext>
                  </a:extLst>
                </p:cNvPr>
                <p:cNvSpPr/>
                <p:nvPr/>
              </p:nvSpPr>
              <p:spPr>
                <a:xfrm>
                  <a:off x="1747350" y="3122367"/>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51" name="Oval 50">
                  <a:extLst>
                    <a:ext uri="{FF2B5EF4-FFF2-40B4-BE49-F238E27FC236}">
                      <a16:creationId xmlns:a16="http://schemas.microsoft.com/office/drawing/2014/main" id="{811D1CC8-A1D1-F1F6-7730-A2BD08912DBF}"/>
                    </a:ext>
                  </a:extLst>
                </p:cNvPr>
                <p:cNvSpPr/>
                <p:nvPr/>
              </p:nvSpPr>
              <p:spPr>
                <a:xfrm>
                  <a:off x="1549706" y="3079504"/>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52" name="Oval 51">
                  <a:extLst>
                    <a:ext uri="{FF2B5EF4-FFF2-40B4-BE49-F238E27FC236}">
                      <a16:creationId xmlns:a16="http://schemas.microsoft.com/office/drawing/2014/main" id="{6F6BE251-85EE-F2DB-5B3F-AA4738A30849}"/>
                    </a:ext>
                  </a:extLst>
                </p:cNvPr>
                <p:cNvSpPr/>
                <p:nvPr/>
              </p:nvSpPr>
              <p:spPr>
                <a:xfrm>
                  <a:off x="1354444" y="3015211"/>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53" name="Oval 52">
                  <a:extLst>
                    <a:ext uri="{FF2B5EF4-FFF2-40B4-BE49-F238E27FC236}">
                      <a16:creationId xmlns:a16="http://schemas.microsoft.com/office/drawing/2014/main" id="{524A72A6-8CAA-3380-030A-771413685262}"/>
                    </a:ext>
                  </a:extLst>
                </p:cNvPr>
                <p:cNvSpPr/>
                <p:nvPr/>
              </p:nvSpPr>
              <p:spPr>
                <a:xfrm>
                  <a:off x="1152037" y="2915198"/>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54" name="Oval 53">
                  <a:extLst>
                    <a:ext uri="{FF2B5EF4-FFF2-40B4-BE49-F238E27FC236}">
                      <a16:creationId xmlns:a16="http://schemas.microsoft.com/office/drawing/2014/main" id="{B8BB4ADB-F359-E266-596A-86544A46ACF2}"/>
                    </a:ext>
                  </a:extLst>
                </p:cNvPr>
                <p:cNvSpPr/>
                <p:nvPr/>
              </p:nvSpPr>
              <p:spPr>
                <a:xfrm>
                  <a:off x="949630" y="2881861"/>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55" name="Oval 54">
                  <a:extLst>
                    <a:ext uri="{FF2B5EF4-FFF2-40B4-BE49-F238E27FC236}">
                      <a16:creationId xmlns:a16="http://schemas.microsoft.com/office/drawing/2014/main" id="{8E769458-6565-F0FA-F5AC-B7D21C9A00EA}"/>
                    </a:ext>
                  </a:extLst>
                </p:cNvPr>
                <p:cNvSpPr/>
                <p:nvPr/>
              </p:nvSpPr>
              <p:spPr>
                <a:xfrm>
                  <a:off x="759130" y="2865192"/>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grpSp>
          <p:grpSp>
            <p:nvGrpSpPr>
              <p:cNvPr id="93" name="Group 92">
                <a:extLst>
                  <a:ext uri="{FF2B5EF4-FFF2-40B4-BE49-F238E27FC236}">
                    <a16:creationId xmlns:a16="http://schemas.microsoft.com/office/drawing/2014/main" id="{E545B4D0-9C40-3A94-933A-7EB03B53F370}"/>
                  </a:ext>
                </a:extLst>
              </p:cNvPr>
              <p:cNvGrpSpPr/>
              <p:nvPr/>
            </p:nvGrpSpPr>
            <p:grpSpPr>
              <a:xfrm>
                <a:off x="755957" y="3632747"/>
                <a:ext cx="2820681" cy="472772"/>
                <a:chOff x="755957" y="3632747"/>
                <a:chExt cx="2820681" cy="472772"/>
              </a:xfrm>
              <a:solidFill>
                <a:schemeClr val="accent2"/>
              </a:solidFill>
            </p:grpSpPr>
            <p:sp>
              <p:nvSpPr>
                <p:cNvPr id="61" name="Oval 60">
                  <a:extLst>
                    <a:ext uri="{FF2B5EF4-FFF2-40B4-BE49-F238E27FC236}">
                      <a16:creationId xmlns:a16="http://schemas.microsoft.com/office/drawing/2014/main" id="{780A683A-A8C9-3DC3-A1BB-A8870A9F77A8}"/>
                    </a:ext>
                  </a:extLst>
                </p:cNvPr>
                <p:cNvSpPr/>
                <p:nvPr/>
              </p:nvSpPr>
              <p:spPr>
                <a:xfrm>
                  <a:off x="3527731" y="4056612"/>
                  <a:ext cx="48907" cy="48907"/>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62" name="Oval 61">
                  <a:extLst>
                    <a:ext uri="{FF2B5EF4-FFF2-40B4-BE49-F238E27FC236}">
                      <a16:creationId xmlns:a16="http://schemas.microsoft.com/office/drawing/2014/main" id="{178CB1BC-8AE6-A298-4817-87EDD4FC5071}"/>
                    </a:ext>
                  </a:extLst>
                </p:cNvPr>
                <p:cNvSpPr/>
                <p:nvPr/>
              </p:nvSpPr>
              <p:spPr>
                <a:xfrm>
                  <a:off x="3327706" y="3987556"/>
                  <a:ext cx="48907" cy="48907"/>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63" name="Oval 62">
                  <a:extLst>
                    <a:ext uri="{FF2B5EF4-FFF2-40B4-BE49-F238E27FC236}">
                      <a16:creationId xmlns:a16="http://schemas.microsoft.com/office/drawing/2014/main" id="{235F1690-EE79-BFAE-3EE0-08F0D29BBD6F}"/>
                    </a:ext>
                  </a:extLst>
                </p:cNvPr>
                <p:cNvSpPr/>
                <p:nvPr/>
              </p:nvSpPr>
              <p:spPr>
                <a:xfrm>
                  <a:off x="3130062" y="3956600"/>
                  <a:ext cx="48907" cy="48907"/>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64" name="Oval 63">
                  <a:extLst>
                    <a:ext uri="{FF2B5EF4-FFF2-40B4-BE49-F238E27FC236}">
                      <a16:creationId xmlns:a16="http://schemas.microsoft.com/office/drawing/2014/main" id="{B1787235-F629-F091-90E4-D83AF4A4E121}"/>
                    </a:ext>
                  </a:extLst>
                </p:cNvPr>
                <p:cNvSpPr/>
                <p:nvPr/>
              </p:nvSpPr>
              <p:spPr>
                <a:xfrm>
                  <a:off x="2932419" y="3889925"/>
                  <a:ext cx="48907" cy="48907"/>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65" name="Oval 64">
                  <a:extLst>
                    <a:ext uri="{FF2B5EF4-FFF2-40B4-BE49-F238E27FC236}">
                      <a16:creationId xmlns:a16="http://schemas.microsoft.com/office/drawing/2014/main" id="{D7971138-41FA-4401-278F-FAD4B7B4512B}"/>
                    </a:ext>
                  </a:extLst>
                </p:cNvPr>
                <p:cNvSpPr/>
                <p:nvPr/>
              </p:nvSpPr>
              <p:spPr>
                <a:xfrm>
                  <a:off x="2739537" y="3858968"/>
                  <a:ext cx="48907" cy="48907"/>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66" name="Oval 65">
                  <a:extLst>
                    <a:ext uri="{FF2B5EF4-FFF2-40B4-BE49-F238E27FC236}">
                      <a16:creationId xmlns:a16="http://schemas.microsoft.com/office/drawing/2014/main" id="{6AD3169C-AD36-DB3A-F2EC-EAF2C8ED0F8E}"/>
                    </a:ext>
                  </a:extLst>
                </p:cNvPr>
                <p:cNvSpPr/>
                <p:nvPr/>
              </p:nvSpPr>
              <p:spPr>
                <a:xfrm>
                  <a:off x="2534750" y="3830393"/>
                  <a:ext cx="48907" cy="48907"/>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67" name="Oval 66">
                  <a:extLst>
                    <a:ext uri="{FF2B5EF4-FFF2-40B4-BE49-F238E27FC236}">
                      <a16:creationId xmlns:a16="http://schemas.microsoft.com/office/drawing/2014/main" id="{0426F5C5-3105-F2A9-616A-FA73153F3F0D}"/>
                    </a:ext>
                  </a:extLst>
                </p:cNvPr>
                <p:cNvSpPr/>
                <p:nvPr/>
              </p:nvSpPr>
              <p:spPr>
                <a:xfrm>
                  <a:off x="2339487" y="3806580"/>
                  <a:ext cx="48907" cy="48907"/>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68" name="Oval 67">
                  <a:extLst>
                    <a:ext uri="{FF2B5EF4-FFF2-40B4-BE49-F238E27FC236}">
                      <a16:creationId xmlns:a16="http://schemas.microsoft.com/office/drawing/2014/main" id="{4993684D-F273-2D49-14BD-CBE2E58E2327}"/>
                    </a:ext>
                  </a:extLst>
                </p:cNvPr>
                <p:cNvSpPr/>
                <p:nvPr/>
              </p:nvSpPr>
              <p:spPr>
                <a:xfrm>
                  <a:off x="2139462" y="3801817"/>
                  <a:ext cx="48907" cy="48907"/>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69" name="Oval 68">
                  <a:extLst>
                    <a:ext uri="{FF2B5EF4-FFF2-40B4-BE49-F238E27FC236}">
                      <a16:creationId xmlns:a16="http://schemas.microsoft.com/office/drawing/2014/main" id="{67CFCE09-E119-38FE-0BB5-0E1B83EB8F5C}"/>
                    </a:ext>
                  </a:extLst>
                </p:cNvPr>
                <p:cNvSpPr/>
                <p:nvPr/>
              </p:nvSpPr>
              <p:spPr>
                <a:xfrm>
                  <a:off x="1946581" y="3768479"/>
                  <a:ext cx="48907" cy="48907"/>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70" name="Oval 69">
                  <a:extLst>
                    <a:ext uri="{FF2B5EF4-FFF2-40B4-BE49-F238E27FC236}">
                      <a16:creationId xmlns:a16="http://schemas.microsoft.com/office/drawing/2014/main" id="{1D4C3090-6C57-B043-EEF3-520849F556E4}"/>
                    </a:ext>
                  </a:extLst>
                </p:cNvPr>
                <p:cNvSpPr/>
                <p:nvPr/>
              </p:nvSpPr>
              <p:spPr>
                <a:xfrm>
                  <a:off x="1746556" y="3718472"/>
                  <a:ext cx="48907" cy="48907"/>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71" name="Oval 70">
                  <a:extLst>
                    <a:ext uri="{FF2B5EF4-FFF2-40B4-BE49-F238E27FC236}">
                      <a16:creationId xmlns:a16="http://schemas.microsoft.com/office/drawing/2014/main" id="{81A8D0CA-FF39-EC6D-0710-85E705F47271}"/>
                    </a:ext>
                  </a:extLst>
                </p:cNvPr>
                <p:cNvSpPr/>
                <p:nvPr/>
              </p:nvSpPr>
              <p:spPr>
                <a:xfrm>
                  <a:off x="1546531" y="3694659"/>
                  <a:ext cx="48907" cy="48907"/>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72" name="Oval 71">
                  <a:extLst>
                    <a:ext uri="{FF2B5EF4-FFF2-40B4-BE49-F238E27FC236}">
                      <a16:creationId xmlns:a16="http://schemas.microsoft.com/office/drawing/2014/main" id="{80385FD3-9439-9ACB-0DDF-E2777F78225D}"/>
                    </a:ext>
                  </a:extLst>
                </p:cNvPr>
                <p:cNvSpPr/>
                <p:nvPr/>
              </p:nvSpPr>
              <p:spPr>
                <a:xfrm>
                  <a:off x="1351269" y="3644653"/>
                  <a:ext cx="48907" cy="48907"/>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73" name="Oval 72">
                  <a:extLst>
                    <a:ext uri="{FF2B5EF4-FFF2-40B4-BE49-F238E27FC236}">
                      <a16:creationId xmlns:a16="http://schemas.microsoft.com/office/drawing/2014/main" id="{3CF3361C-0409-CF04-8902-FDD0200C3026}"/>
                    </a:ext>
                  </a:extLst>
                </p:cNvPr>
                <p:cNvSpPr/>
                <p:nvPr/>
              </p:nvSpPr>
              <p:spPr>
                <a:xfrm>
                  <a:off x="1151244" y="3668466"/>
                  <a:ext cx="48907" cy="48907"/>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74" name="Oval 73">
                  <a:extLst>
                    <a:ext uri="{FF2B5EF4-FFF2-40B4-BE49-F238E27FC236}">
                      <a16:creationId xmlns:a16="http://schemas.microsoft.com/office/drawing/2014/main" id="{D9361B5F-DDFF-E6E7-52A2-90175B70C4ED}"/>
                    </a:ext>
                  </a:extLst>
                </p:cNvPr>
                <p:cNvSpPr/>
                <p:nvPr/>
              </p:nvSpPr>
              <p:spPr>
                <a:xfrm>
                  <a:off x="951219" y="3632747"/>
                  <a:ext cx="48907" cy="48907"/>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75" name="Oval 74">
                  <a:extLst>
                    <a:ext uri="{FF2B5EF4-FFF2-40B4-BE49-F238E27FC236}">
                      <a16:creationId xmlns:a16="http://schemas.microsoft.com/office/drawing/2014/main" id="{2C18DC1D-3BFC-D690-BF6A-0AE620F23454}"/>
                    </a:ext>
                  </a:extLst>
                </p:cNvPr>
                <p:cNvSpPr/>
                <p:nvPr/>
              </p:nvSpPr>
              <p:spPr>
                <a:xfrm>
                  <a:off x="755957" y="3632747"/>
                  <a:ext cx="48907" cy="48907"/>
                </a:xfrm>
                <a:prstGeom prst="ellipse">
                  <a:avLst/>
                </a:pr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grpSp>
        </p:grpSp>
        <p:sp>
          <p:nvSpPr>
            <p:cNvPr id="238" name="Rectangle 99">
              <a:extLst>
                <a:ext uri="{FF2B5EF4-FFF2-40B4-BE49-F238E27FC236}">
                  <a16:creationId xmlns:a16="http://schemas.microsoft.com/office/drawing/2014/main" id="{115D9A70-901B-AB11-76E4-547278C395EA}"/>
                </a:ext>
              </a:extLst>
            </p:cNvPr>
            <p:cNvSpPr>
              <a:spLocks noChangeArrowheads="1"/>
            </p:cNvSpPr>
            <p:nvPr/>
          </p:nvSpPr>
          <p:spPr bwMode="auto">
            <a:xfrm>
              <a:off x="728663" y="4610567"/>
              <a:ext cx="3219450" cy="151933"/>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000" kern="0" dirty="0">
                  <a:latin typeface="+mn-lt"/>
                  <a:sym typeface="Helvetica"/>
                </a:rPr>
                <a:t>Year of diagnosis</a:t>
              </a:r>
              <a:endParaRPr kumimoji="0" lang="en-US" altLang="en-US" sz="1000" b="0" i="0" u="none" strike="noStrike" kern="0" cap="none" spc="0" normalizeH="0" baseline="0" noProof="0" dirty="0">
                <a:ln>
                  <a:noFill/>
                </a:ln>
                <a:effectLst/>
                <a:uLnTx/>
                <a:uFillTx/>
                <a:latin typeface="+mn-lt"/>
                <a:sym typeface="Helvetica"/>
              </a:endParaRPr>
            </a:p>
          </p:txBody>
        </p:sp>
      </p:grpSp>
      <p:grpSp>
        <p:nvGrpSpPr>
          <p:cNvPr id="304" name="Group 303">
            <a:extLst>
              <a:ext uri="{FF2B5EF4-FFF2-40B4-BE49-F238E27FC236}">
                <a16:creationId xmlns:a16="http://schemas.microsoft.com/office/drawing/2014/main" id="{513173D3-92DF-E307-B021-CD757AF83FBE}"/>
              </a:ext>
            </a:extLst>
          </p:cNvPr>
          <p:cNvGrpSpPr/>
          <p:nvPr/>
        </p:nvGrpSpPr>
        <p:grpSpPr>
          <a:xfrm>
            <a:off x="8310200" y="2440003"/>
            <a:ext cx="3543510" cy="1971676"/>
            <a:chOff x="8309927" y="2638424"/>
            <a:chExt cx="3543510" cy="1971676"/>
          </a:xfrm>
        </p:grpSpPr>
        <p:grpSp>
          <p:nvGrpSpPr>
            <p:cNvPr id="244" name="Group 243">
              <a:extLst>
                <a:ext uri="{FF2B5EF4-FFF2-40B4-BE49-F238E27FC236}">
                  <a16:creationId xmlns:a16="http://schemas.microsoft.com/office/drawing/2014/main" id="{58A6E95C-930C-C873-B94E-3651DF8D3681}"/>
                </a:ext>
              </a:extLst>
            </p:cNvPr>
            <p:cNvGrpSpPr/>
            <p:nvPr/>
          </p:nvGrpSpPr>
          <p:grpSpPr>
            <a:xfrm>
              <a:off x="8309927" y="2753515"/>
              <a:ext cx="3543510" cy="1600997"/>
              <a:chOff x="461356" y="2753515"/>
              <a:chExt cx="3543510" cy="1600997"/>
            </a:xfrm>
          </p:grpSpPr>
          <p:sp>
            <p:nvSpPr>
              <p:cNvPr id="293" name="TextBox 292">
                <a:extLst>
                  <a:ext uri="{FF2B5EF4-FFF2-40B4-BE49-F238E27FC236}">
                    <a16:creationId xmlns:a16="http://schemas.microsoft.com/office/drawing/2014/main" id="{8457704D-0C6D-33E2-8640-D4F13490352A}"/>
                  </a:ext>
                </a:extLst>
              </p:cNvPr>
              <p:cNvSpPr txBox="1"/>
              <p:nvPr/>
            </p:nvSpPr>
            <p:spPr>
              <a:xfrm>
                <a:off x="461356" y="2753515"/>
                <a:ext cx="188787" cy="94393"/>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250</a:t>
                </a:r>
              </a:p>
            </p:txBody>
          </p:sp>
          <p:sp>
            <p:nvSpPr>
              <p:cNvPr id="294" name="TextBox 293">
                <a:extLst>
                  <a:ext uri="{FF2B5EF4-FFF2-40B4-BE49-F238E27FC236}">
                    <a16:creationId xmlns:a16="http://schemas.microsoft.com/office/drawing/2014/main" id="{10F2E718-E031-7C19-02C0-23C9741C7BE5}"/>
                  </a:ext>
                </a:extLst>
              </p:cNvPr>
              <p:cNvSpPr txBox="1"/>
              <p:nvPr/>
            </p:nvSpPr>
            <p:spPr>
              <a:xfrm>
                <a:off x="461356" y="3202798"/>
                <a:ext cx="188787" cy="94393"/>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200</a:t>
                </a:r>
              </a:p>
            </p:txBody>
          </p:sp>
          <p:sp>
            <p:nvSpPr>
              <p:cNvPr id="295" name="TextBox 294">
                <a:extLst>
                  <a:ext uri="{FF2B5EF4-FFF2-40B4-BE49-F238E27FC236}">
                    <a16:creationId xmlns:a16="http://schemas.microsoft.com/office/drawing/2014/main" id="{C5EFE5EF-E579-F80B-3719-E5DE9C56332E}"/>
                  </a:ext>
                </a:extLst>
              </p:cNvPr>
              <p:cNvSpPr txBox="1"/>
              <p:nvPr/>
            </p:nvSpPr>
            <p:spPr>
              <a:xfrm>
                <a:off x="461356" y="4101363"/>
                <a:ext cx="188787" cy="94393"/>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100</a:t>
                </a:r>
              </a:p>
            </p:txBody>
          </p:sp>
          <p:sp>
            <p:nvSpPr>
              <p:cNvPr id="296" name="TextBox 295">
                <a:extLst>
                  <a:ext uri="{FF2B5EF4-FFF2-40B4-BE49-F238E27FC236}">
                    <a16:creationId xmlns:a16="http://schemas.microsoft.com/office/drawing/2014/main" id="{18AF3BD7-D9C5-F481-9CC3-0852B6F4B9AD}"/>
                  </a:ext>
                </a:extLst>
              </p:cNvPr>
              <p:cNvSpPr txBox="1"/>
              <p:nvPr/>
            </p:nvSpPr>
            <p:spPr>
              <a:xfrm>
                <a:off x="461356" y="3652081"/>
                <a:ext cx="188787" cy="94393"/>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en-GB" sz="1000" kern="0" dirty="0">
                    <a:solidFill>
                      <a:schemeClr val="tx1"/>
                    </a:solidFill>
                    <a:cs typeface="Arial" panose="020B0604020202020204" pitchFamily="34" charset="0"/>
                    <a:sym typeface="Helvetica"/>
                  </a:rPr>
                  <a:t>150</a:t>
                </a:r>
                <a:endParaRPr kumimoji="0" lang="en-GB" sz="1000" b="0" i="0" u="none" strike="noStrike" kern="0" cap="none" spc="0" normalizeH="0" baseline="0" noProof="0" dirty="0">
                  <a:ln>
                    <a:noFill/>
                  </a:ln>
                  <a:solidFill>
                    <a:schemeClr val="tx1"/>
                  </a:solidFill>
                  <a:effectLst/>
                  <a:uLnTx/>
                  <a:uFillTx/>
                  <a:cs typeface="Arial" panose="020B0604020202020204" pitchFamily="34" charset="0"/>
                  <a:sym typeface="Helvetica"/>
                </a:endParaRPr>
              </a:p>
            </p:txBody>
          </p:sp>
          <p:sp>
            <p:nvSpPr>
              <p:cNvPr id="297" name="TextBox 296">
                <a:extLst>
                  <a:ext uri="{FF2B5EF4-FFF2-40B4-BE49-F238E27FC236}">
                    <a16:creationId xmlns:a16="http://schemas.microsoft.com/office/drawing/2014/main" id="{F7FB14A2-CF15-5137-D454-681380F33E53}"/>
                  </a:ext>
                </a:extLst>
              </p:cNvPr>
              <p:cNvSpPr txBox="1"/>
              <p:nvPr/>
            </p:nvSpPr>
            <p:spPr>
              <a:xfrm>
                <a:off x="925924" y="4260119"/>
                <a:ext cx="111052" cy="94393"/>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2005</a:t>
                </a:r>
              </a:p>
            </p:txBody>
          </p:sp>
          <p:sp>
            <p:nvSpPr>
              <p:cNvPr id="298" name="TextBox 297">
                <a:extLst>
                  <a:ext uri="{FF2B5EF4-FFF2-40B4-BE49-F238E27FC236}">
                    <a16:creationId xmlns:a16="http://schemas.microsoft.com/office/drawing/2014/main" id="{AE5B06C2-3ED1-F37B-6C22-BF446897EAFB}"/>
                  </a:ext>
                </a:extLst>
              </p:cNvPr>
              <p:cNvSpPr txBox="1"/>
              <p:nvPr/>
            </p:nvSpPr>
            <p:spPr>
              <a:xfrm>
                <a:off x="1915221" y="4260119"/>
                <a:ext cx="111052" cy="94393"/>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2010</a:t>
                </a:r>
              </a:p>
            </p:txBody>
          </p:sp>
          <p:sp>
            <p:nvSpPr>
              <p:cNvPr id="299" name="TextBox 298">
                <a:extLst>
                  <a:ext uri="{FF2B5EF4-FFF2-40B4-BE49-F238E27FC236}">
                    <a16:creationId xmlns:a16="http://schemas.microsoft.com/office/drawing/2014/main" id="{DC8A8BAA-EFA7-6D79-8B1B-3CBF3F579ED6}"/>
                  </a:ext>
                </a:extLst>
              </p:cNvPr>
              <p:cNvSpPr txBox="1"/>
              <p:nvPr/>
            </p:nvSpPr>
            <p:spPr>
              <a:xfrm>
                <a:off x="2904518" y="4260119"/>
                <a:ext cx="111052" cy="94393"/>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2015</a:t>
                </a:r>
              </a:p>
            </p:txBody>
          </p:sp>
          <p:sp>
            <p:nvSpPr>
              <p:cNvPr id="300" name="TextBox 299">
                <a:extLst>
                  <a:ext uri="{FF2B5EF4-FFF2-40B4-BE49-F238E27FC236}">
                    <a16:creationId xmlns:a16="http://schemas.microsoft.com/office/drawing/2014/main" id="{D3775C9D-9110-9A81-2D2A-A0DF6250012E}"/>
                  </a:ext>
                </a:extLst>
              </p:cNvPr>
              <p:cNvSpPr txBox="1"/>
              <p:nvPr/>
            </p:nvSpPr>
            <p:spPr>
              <a:xfrm>
                <a:off x="3893814" y="4260119"/>
                <a:ext cx="111052" cy="94393"/>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2020</a:t>
                </a:r>
              </a:p>
            </p:txBody>
          </p:sp>
        </p:grpSp>
        <p:grpSp>
          <p:nvGrpSpPr>
            <p:cNvPr id="246" name="Group 245">
              <a:extLst>
                <a:ext uri="{FF2B5EF4-FFF2-40B4-BE49-F238E27FC236}">
                  <a16:creationId xmlns:a16="http://schemas.microsoft.com/office/drawing/2014/main" id="{17E80A9F-2930-81BA-F07E-955CDDD09602}"/>
                </a:ext>
              </a:extLst>
            </p:cNvPr>
            <p:cNvGrpSpPr/>
            <p:nvPr/>
          </p:nvGrpSpPr>
          <p:grpSpPr>
            <a:xfrm>
              <a:off x="8526667" y="2800350"/>
              <a:ext cx="3267250" cy="1457506"/>
              <a:chOff x="678096" y="2800350"/>
              <a:chExt cx="3267250" cy="1457506"/>
            </a:xfrm>
          </p:grpSpPr>
          <p:sp>
            <p:nvSpPr>
              <p:cNvPr id="284" name="Freeform 21">
                <a:extLst>
                  <a:ext uri="{FF2B5EF4-FFF2-40B4-BE49-F238E27FC236}">
                    <a16:creationId xmlns:a16="http://schemas.microsoft.com/office/drawing/2014/main" id="{8396D678-51D6-92C2-A47D-70C6855AF0B5}"/>
                  </a:ext>
                </a:extLst>
              </p:cNvPr>
              <p:cNvSpPr>
                <a:spLocks/>
              </p:cNvSpPr>
              <p:nvPr/>
            </p:nvSpPr>
            <p:spPr bwMode="auto">
              <a:xfrm>
                <a:off x="722651" y="2800350"/>
                <a:ext cx="3221929" cy="141054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85" name="Line 6">
                <a:extLst>
                  <a:ext uri="{FF2B5EF4-FFF2-40B4-BE49-F238E27FC236}">
                    <a16:creationId xmlns:a16="http://schemas.microsoft.com/office/drawing/2014/main" id="{270F9DEF-A7D5-EDB7-CB07-2ED5198AAF6D}"/>
                  </a:ext>
                </a:extLst>
              </p:cNvPr>
              <p:cNvSpPr>
                <a:spLocks noChangeShapeType="1"/>
              </p:cNvSpPr>
              <p:nvPr/>
            </p:nvSpPr>
            <p:spPr bwMode="auto">
              <a:xfrm>
                <a:off x="678097" y="2800712"/>
                <a:ext cx="45222"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86" name="Line 9">
                <a:extLst>
                  <a:ext uri="{FF2B5EF4-FFF2-40B4-BE49-F238E27FC236}">
                    <a16:creationId xmlns:a16="http://schemas.microsoft.com/office/drawing/2014/main" id="{CC9FD52F-3274-5B4C-7290-C481B47CB7B0}"/>
                  </a:ext>
                </a:extLst>
              </p:cNvPr>
              <p:cNvSpPr>
                <a:spLocks noChangeShapeType="1"/>
              </p:cNvSpPr>
              <p:nvPr/>
            </p:nvSpPr>
            <p:spPr bwMode="auto">
              <a:xfrm>
                <a:off x="678097" y="3249994"/>
                <a:ext cx="45222"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87" name="Line 10">
                <a:extLst>
                  <a:ext uri="{FF2B5EF4-FFF2-40B4-BE49-F238E27FC236}">
                    <a16:creationId xmlns:a16="http://schemas.microsoft.com/office/drawing/2014/main" id="{A7014ABA-07E7-A954-5AAD-4774C71C0A1F}"/>
                  </a:ext>
                </a:extLst>
              </p:cNvPr>
              <p:cNvSpPr>
                <a:spLocks noChangeShapeType="1"/>
              </p:cNvSpPr>
              <p:nvPr/>
            </p:nvSpPr>
            <p:spPr bwMode="auto">
              <a:xfrm>
                <a:off x="678097" y="3699276"/>
                <a:ext cx="45222"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88" name="Line 11">
                <a:extLst>
                  <a:ext uri="{FF2B5EF4-FFF2-40B4-BE49-F238E27FC236}">
                    <a16:creationId xmlns:a16="http://schemas.microsoft.com/office/drawing/2014/main" id="{9422D157-44E4-EC12-84C3-83A03C34A0F5}"/>
                  </a:ext>
                </a:extLst>
              </p:cNvPr>
              <p:cNvSpPr>
                <a:spLocks noChangeShapeType="1"/>
              </p:cNvSpPr>
              <p:nvPr/>
            </p:nvSpPr>
            <p:spPr bwMode="auto">
              <a:xfrm>
                <a:off x="678096" y="4148559"/>
                <a:ext cx="45222"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89" name="Line 11">
                <a:extLst>
                  <a:ext uri="{FF2B5EF4-FFF2-40B4-BE49-F238E27FC236}">
                    <a16:creationId xmlns:a16="http://schemas.microsoft.com/office/drawing/2014/main" id="{1ACD4C12-FFF8-FD96-E606-6B94B20146DA}"/>
                  </a:ext>
                </a:extLst>
              </p:cNvPr>
              <p:cNvSpPr>
                <a:spLocks noChangeShapeType="1"/>
              </p:cNvSpPr>
              <p:nvPr/>
            </p:nvSpPr>
            <p:spPr bwMode="auto">
              <a:xfrm>
                <a:off x="1969416" y="4212547"/>
                <a:ext cx="0" cy="45309"/>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90" name="Line 11">
                <a:extLst>
                  <a:ext uri="{FF2B5EF4-FFF2-40B4-BE49-F238E27FC236}">
                    <a16:creationId xmlns:a16="http://schemas.microsoft.com/office/drawing/2014/main" id="{E477D1E4-97D7-3436-986F-B85F136C2FF2}"/>
                  </a:ext>
                </a:extLst>
              </p:cNvPr>
              <p:cNvSpPr>
                <a:spLocks noChangeShapeType="1"/>
              </p:cNvSpPr>
              <p:nvPr/>
            </p:nvSpPr>
            <p:spPr bwMode="auto">
              <a:xfrm>
                <a:off x="2957381" y="4212547"/>
                <a:ext cx="0" cy="45309"/>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91" name="Line 11">
                <a:extLst>
                  <a:ext uri="{FF2B5EF4-FFF2-40B4-BE49-F238E27FC236}">
                    <a16:creationId xmlns:a16="http://schemas.microsoft.com/office/drawing/2014/main" id="{6D867CB9-6BAF-76B1-13C7-8C9ADD1EF56C}"/>
                  </a:ext>
                </a:extLst>
              </p:cNvPr>
              <p:cNvSpPr>
                <a:spLocks noChangeShapeType="1"/>
              </p:cNvSpPr>
              <p:nvPr/>
            </p:nvSpPr>
            <p:spPr bwMode="auto">
              <a:xfrm>
                <a:off x="3945346" y="4212547"/>
                <a:ext cx="0" cy="45309"/>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dirty="0">
                  <a:ln>
                    <a:noFill/>
                  </a:ln>
                  <a:solidFill>
                    <a:schemeClr val="tx1"/>
                  </a:solidFill>
                  <a:effectLst/>
                  <a:uLnTx/>
                  <a:uFillTx/>
                  <a:ea typeface="+mn-ea"/>
                  <a:cs typeface="+mn-cs"/>
                  <a:sym typeface="Helvetica"/>
                </a:endParaRPr>
              </a:p>
            </p:txBody>
          </p:sp>
          <p:sp>
            <p:nvSpPr>
              <p:cNvPr id="292" name="Line 11">
                <a:extLst>
                  <a:ext uri="{FF2B5EF4-FFF2-40B4-BE49-F238E27FC236}">
                    <a16:creationId xmlns:a16="http://schemas.microsoft.com/office/drawing/2014/main" id="{3D5F339A-1FA4-F9E7-C62D-0E4636B25889}"/>
                  </a:ext>
                </a:extLst>
              </p:cNvPr>
              <p:cNvSpPr>
                <a:spLocks noChangeShapeType="1"/>
              </p:cNvSpPr>
              <p:nvPr/>
            </p:nvSpPr>
            <p:spPr bwMode="auto">
              <a:xfrm>
                <a:off x="981451" y="4212547"/>
                <a:ext cx="0" cy="45309"/>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grpSp>
        <p:sp>
          <p:nvSpPr>
            <p:cNvPr id="247" name="Line 7">
              <a:extLst>
                <a:ext uri="{FF2B5EF4-FFF2-40B4-BE49-F238E27FC236}">
                  <a16:creationId xmlns:a16="http://schemas.microsoft.com/office/drawing/2014/main" id="{705EB76C-29E6-4876-F045-48D38D8750BD}"/>
                </a:ext>
              </a:extLst>
            </p:cNvPr>
            <p:cNvSpPr>
              <a:spLocks noChangeShapeType="1"/>
            </p:cNvSpPr>
            <p:nvPr/>
          </p:nvSpPr>
          <p:spPr bwMode="auto">
            <a:xfrm flipH="1" flipV="1">
              <a:off x="10805951" y="2638424"/>
              <a:ext cx="0" cy="1567111"/>
            </a:xfrm>
            <a:prstGeom prst="line">
              <a:avLst/>
            </a:prstGeom>
            <a:noFill/>
            <a:ln w="12700" cap="flat">
              <a:solidFill>
                <a:schemeClr val="bg2"/>
              </a:solidFill>
              <a:prstDash val="sysDash"/>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48" name="Rectangle 99">
              <a:extLst>
                <a:ext uri="{FF2B5EF4-FFF2-40B4-BE49-F238E27FC236}">
                  <a16:creationId xmlns:a16="http://schemas.microsoft.com/office/drawing/2014/main" id="{1FD5D1F9-6B1D-8FC4-C4BE-9CB55ACD0A8F}"/>
                </a:ext>
              </a:extLst>
            </p:cNvPr>
            <p:cNvSpPr>
              <a:spLocks noChangeArrowheads="1"/>
            </p:cNvSpPr>
            <p:nvPr/>
          </p:nvSpPr>
          <p:spPr bwMode="auto">
            <a:xfrm>
              <a:off x="10805951" y="2638424"/>
              <a:ext cx="936433" cy="215379"/>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5400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lang="en-US" altLang="en-US" sz="1000" kern="0" dirty="0">
                  <a:latin typeface="+mn-lt"/>
                  <a:sym typeface="Helvetica"/>
                </a:rPr>
                <a:t>Intervention starts: 2015</a:t>
              </a:r>
              <a:endParaRPr kumimoji="0" lang="en-US" altLang="en-US" sz="1000" b="0" i="0" u="none" strike="noStrike" kern="0" cap="none" spc="0" normalizeH="0" baseline="0" noProof="0" dirty="0">
                <a:ln>
                  <a:noFill/>
                </a:ln>
                <a:effectLst/>
                <a:uLnTx/>
                <a:uFillTx/>
                <a:latin typeface="+mn-lt"/>
                <a:sym typeface="Helvetica"/>
              </a:endParaRPr>
            </a:p>
          </p:txBody>
        </p:sp>
        <p:sp>
          <p:nvSpPr>
            <p:cNvPr id="269" name="Oval 268">
              <a:extLst>
                <a:ext uri="{FF2B5EF4-FFF2-40B4-BE49-F238E27FC236}">
                  <a16:creationId xmlns:a16="http://schemas.microsoft.com/office/drawing/2014/main" id="{A156D0F8-F991-3E29-DA2C-56BB9735A1CC}"/>
                </a:ext>
              </a:extLst>
            </p:cNvPr>
            <p:cNvSpPr/>
            <p:nvPr/>
          </p:nvSpPr>
          <p:spPr>
            <a:xfrm>
              <a:off x="11373920" y="3982793"/>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70" name="Oval 269">
              <a:extLst>
                <a:ext uri="{FF2B5EF4-FFF2-40B4-BE49-F238E27FC236}">
                  <a16:creationId xmlns:a16="http://schemas.microsoft.com/office/drawing/2014/main" id="{C3C886B3-8F3D-854A-1F0E-59133C58CDE5}"/>
                </a:ext>
              </a:extLst>
            </p:cNvPr>
            <p:cNvSpPr/>
            <p:nvPr/>
          </p:nvSpPr>
          <p:spPr>
            <a:xfrm>
              <a:off x="11174690" y="3905799"/>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71" name="Oval 270">
              <a:extLst>
                <a:ext uri="{FF2B5EF4-FFF2-40B4-BE49-F238E27FC236}">
                  <a16:creationId xmlns:a16="http://schemas.microsoft.com/office/drawing/2014/main" id="{BB77E751-E835-1DAD-5C1D-26A66FF4B107}"/>
                </a:ext>
              </a:extLst>
            </p:cNvPr>
            <p:cNvSpPr/>
            <p:nvPr/>
          </p:nvSpPr>
          <p:spPr>
            <a:xfrm>
              <a:off x="10979427" y="3855792"/>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72" name="Oval 271">
              <a:extLst>
                <a:ext uri="{FF2B5EF4-FFF2-40B4-BE49-F238E27FC236}">
                  <a16:creationId xmlns:a16="http://schemas.microsoft.com/office/drawing/2014/main" id="{BB5FEF18-0251-14E2-FB6F-10C2D23FDF14}"/>
                </a:ext>
              </a:extLst>
            </p:cNvPr>
            <p:cNvSpPr/>
            <p:nvPr/>
          </p:nvSpPr>
          <p:spPr>
            <a:xfrm>
              <a:off x="10781783" y="3781974"/>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73" name="Oval 272">
              <a:extLst>
                <a:ext uri="{FF2B5EF4-FFF2-40B4-BE49-F238E27FC236}">
                  <a16:creationId xmlns:a16="http://schemas.microsoft.com/office/drawing/2014/main" id="{BB7B000B-D61F-4BDB-7F2F-E4D975885A41}"/>
                </a:ext>
              </a:extLst>
            </p:cNvPr>
            <p:cNvSpPr/>
            <p:nvPr/>
          </p:nvSpPr>
          <p:spPr>
            <a:xfrm>
              <a:off x="10584140" y="3720061"/>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74" name="Oval 273">
              <a:extLst>
                <a:ext uri="{FF2B5EF4-FFF2-40B4-BE49-F238E27FC236}">
                  <a16:creationId xmlns:a16="http://schemas.microsoft.com/office/drawing/2014/main" id="{41955DF9-26E9-4F35-0022-C41BDD2C2BA9}"/>
                </a:ext>
              </a:extLst>
            </p:cNvPr>
            <p:cNvSpPr/>
            <p:nvPr/>
          </p:nvSpPr>
          <p:spPr>
            <a:xfrm>
              <a:off x="10384116" y="3689105"/>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75" name="Oval 274">
              <a:extLst>
                <a:ext uri="{FF2B5EF4-FFF2-40B4-BE49-F238E27FC236}">
                  <a16:creationId xmlns:a16="http://schemas.microsoft.com/office/drawing/2014/main" id="{F93F2735-941A-38AD-06BB-5BF4AD829115}"/>
                </a:ext>
              </a:extLst>
            </p:cNvPr>
            <p:cNvSpPr/>
            <p:nvPr/>
          </p:nvSpPr>
          <p:spPr>
            <a:xfrm>
              <a:off x="10186471" y="3646242"/>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76" name="Oval 275">
              <a:extLst>
                <a:ext uri="{FF2B5EF4-FFF2-40B4-BE49-F238E27FC236}">
                  <a16:creationId xmlns:a16="http://schemas.microsoft.com/office/drawing/2014/main" id="{E976FB7C-94E6-3CFF-DB1B-ED68718C27ED}"/>
                </a:ext>
              </a:extLst>
            </p:cNvPr>
            <p:cNvSpPr/>
            <p:nvPr/>
          </p:nvSpPr>
          <p:spPr>
            <a:xfrm>
              <a:off x="9988827" y="3627193"/>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77" name="Oval 276">
              <a:extLst>
                <a:ext uri="{FF2B5EF4-FFF2-40B4-BE49-F238E27FC236}">
                  <a16:creationId xmlns:a16="http://schemas.microsoft.com/office/drawing/2014/main" id="{77B9C2E6-8F01-054F-0749-D95EC9F3FBBC}"/>
                </a:ext>
              </a:extLst>
            </p:cNvPr>
            <p:cNvSpPr/>
            <p:nvPr/>
          </p:nvSpPr>
          <p:spPr>
            <a:xfrm>
              <a:off x="9791183" y="3558136"/>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78" name="Oval 277">
              <a:extLst>
                <a:ext uri="{FF2B5EF4-FFF2-40B4-BE49-F238E27FC236}">
                  <a16:creationId xmlns:a16="http://schemas.microsoft.com/office/drawing/2014/main" id="{D7BAC125-1AF1-FC12-A9EA-09CC99CD3378}"/>
                </a:ext>
              </a:extLst>
            </p:cNvPr>
            <p:cNvSpPr/>
            <p:nvPr/>
          </p:nvSpPr>
          <p:spPr>
            <a:xfrm>
              <a:off x="9593540" y="3510510"/>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79" name="Oval 278">
              <a:extLst>
                <a:ext uri="{FF2B5EF4-FFF2-40B4-BE49-F238E27FC236}">
                  <a16:creationId xmlns:a16="http://schemas.microsoft.com/office/drawing/2014/main" id="{461A72A5-7215-959F-ACD2-C4CA08395925}"/>
                </a:ext>
              </a:extLst>
            </p:cNvPr>
            <p:cNvSpPr/>
            <p:nvPr/>
          </p:nvSpPr>
          <p:spPr>
            <a:xfrm>
              <a:off x="9398277" y="3470029"/>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80" name="Oval 279">
              <a:extLst>
                <a:ext uri="{FF2B5EF4-FFF2-40B4-BE49-F238E27FC236}">
                  <a16:creationId xmlns:a16="http://schemas.microsoft.com/office/drawing/2014/main" id="{2A162691-0183-EBC7-68CA-BCB1BB2F4ED9}"/>
                </a:ext>
              </a:extLst>
            </p:cNvPr>
            <p:cNvSpPr/>
            <p:nvPr/>
          </p:nvSpPr>
          <p:spPr>
            <a:xfrm>
              <a:off x="9203015" y="3417642"/>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81" name="Oval 280">
              <a:extLst>
                <a:ext uri="{FF2B5EF4-FFF2-40B4-BE49-F238E27FC236}">
                  <a16:creationId xmlns:a16="http://schemas.microsoft.com/office/drawing/2014/main" id="{B386DE10-AD52-1460-F8CC-0F2CB80FF5CA}"/>
                </a:ext>
              </a:extLst>
            </p:cNvPr>
            <p:cNvSpPr/>
            <p:nvPr/>
          </p:nvSpPr>
          <p:spPr>
            <a:xfrm>
              <a:off x="9000608" y="3389067"/>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82" name="Oval 281">
              <a:extLst>
                <a:ext uri="{FF2B5EF4-FFF2-40B4-BE49-F238E27FC236}">
                  <a16:creationId xmlns:a16="http://schemas.microsoft.com/office/drawing/2014/main" id="{1628CA5C-9434-398F-C870-D2FAD09D4486}"/>
                </a:ext>
              </a:extLst>
            </p:cNvPr>
            <p:cNvSpPr/>
            <p:nvPr/>
          </p:nvSpPr>
          <p:spPr>
            <a:xfrm>
              <a:off x="8805345" y="3350967"/>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83" name="Oval 282">
              <a:extLst>
                <a:ext uri="{FF2B5EF4-FFF2-40B4-BE49-F238E27FC236}">
                  <a16:creationId xmlns:a16="http://schemas.microsoft.com/office/drawing/2014/main" id="{653EB8FD-7998-CEDF-075B-4EE7094055EA}"/>
                </a:ext>
              </a:extLst>
            </p:cNvPr>
            <p:cNvSpPr/>
            <p:nvPr/>
          </p:nvSpPr>
          <p:spPr>
            <a:xfrm>
              <a:off x="8602938" y="3343824"/>
              <a:ext cx="48907" cy="4890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54" name="Oval 253">
              <a:extLst>
                <a:ext uri="{FF2B5EF4-FFF2-40B4-BE49-F238E27FC236}">
                  <a16:creationId xmlns:a16="http://schemas.microsoft.com/office/drawing/2014/main" id="{07B7A6B8-A838-40F9-4475-7407FA4229BE}"/>
                </a:ext>
              </a:extLst>
            </p:cNvPr>
            <p:cNvSpPr/>
            <p:nvPr/>
          </p:nvSpPr>
          <p:spPr>
            <a:xfrm>
              <a:off x="11373921" y="3485112"/>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55" name="Oval 254">
              <a:extLst>
                <a:ext uri="{FF2B5EF4-FFF2-40B4-BE49-F238E27FC236}">
                  <a16:creationId xmlns:a16="http://schemas.microsoft.com/office/drawing/2014/main" id="{D4D7BB1B-66ED-7DA3-D547-47F478022C00}"/>
                </a:ext>
              </a:extLst>
            </p:cNvPr>
            <p:cNvSpPr/>
            <p:nvPr/>
          </p:nvSpPr>
          <p:spPr>
            <a:xfrm>
              <a:off x="11176276" y="3294613"/>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56" name="Oval 255">
              <a:extLst>
                <a:ext uri="{FF2B5EF4-FFF2-40B4-BE49-F238E27FC236}">
                  <a16:creationId xmlns:a16="http://schemas.microsoft.com/office/drawing/2014/main" id="{8AE1C1EE-5FCB-A771-2E73-9743E2A7281E}"/>
                </a:ext>
              </a:extLst>
            </p:cNvPr>
            <p:cNvSpPr/>
            <p:nvPr/>
          </p:nvSpPr>
          <p:spPr>
            <a:xfrm>
              <a:off x="10978634" y="3277944"/>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57" name="Oval 256">
              <a:extLst>
                <a:ext uri="{FF2B5EF4-FFF2-40B4-BE49-F238E27FC236}">
                  <a16:creationId xmlns:a16="http://schemas.microsoft.com/office/drawing/2014/main" id="{72E99759-93FE-A68B-D053-B3399F8BA7C9}"/>
                </a:ext>
              </a:extLst>
            </p:cNvPr>
            <p:cNvSpPr/>
            <p:nvPr/>
          </p:nvSpPr>
          <p:spPr>
            <a:xfrm>
              <a:off x="10783371" y="3185075"/>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58" name="Oval 257">
              <a:extLst>
                <a:ext uri="{FF2B5EF4-FFF2-40B4-BE49-F238E27FC236}">
                  <a16:creationId xmlns:a16="http://schemas.microsoft.com/office/drawing/2014/main" id="{D90BE219-0A94-9FBC-D4DE-ECF061FBB9D8}"/>
                </a:ext>
              </a:extLst>
            </p:cNvPr>
            <p:cNvSpPr/>
            <p:nvPr/>
          </p:nvSpPr>
          <p:spPr>
            <a:xfrm>
              <a:off x="10583345" y="3235081"/>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59" name="Oval 258">
              <a:extLst>
                <a:ext uri="{FF2B5EF4-FFF2-40B4-BE49-F238E27FC236}">
                  <a16:creationId xmlns:a16="http://schemas.microsoft.com/office/drawing/2014/main" id="{30BD13BA-1A3E-9CF5-8CE2-E6FCD7A2BCC5}"/>
                </a:ext>
              </a:extLst>
            </p:cNvPr>
            <p:cNvSpPr/>
            <p:nvPr/>
          </p:nvSpPr>
          <p:spPr>
            <a:xfrm>
              <a:off x="10385702" y="3211268"/>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60" name="Oval 259">
              <a:extLst>
                <a:ext uri="{FF2B5EF4-FFF2-40B4-BE49-F238E27FC236}">
                  <a16:creationId xmlns:a16="http://schemas.microsoft.com/office/drawing/2014/main" id="{733B3D7A-BF87-A9D0-6659-1951F3CEFD59}"/>
                </a:ext>
              </a:extLst>
            </p:cNvPr>
            <p:cNvSpPr/>
            <p:nvPr/>
          </p:nvSpPr>
          <p:spPr>
            <a:xfrm>
              <a:off x="10188058" y="3096968"/>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61" name="Oval 260">
              <a:extLst>
                <a:ext uri="{FF2B5EF4-FFF2-40B4-BE49-F238E27FC236}">
                  <a16:creationId xmlns:a16="http://schemas.microsoft.com/office/drawing/2014/main" id="{74CC9C16-AB65-96FA-4D3B-1BD4F495908C}"/>
                </a:ext>
              </a:extLst>
            </p:cNvPr>
            <p:cNvSpPr/>
            <p:nvPr/>
          </p:nvSpPr>
          <p:spPr>
            <a:xfrm>
              <a:off x="9988033" y="3139830"/>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62" name="Oval 261">
              <a:extLst>
                <a:ext uri="{FF2B5EF4-FFF2-40B4-BE49-F238E27FC236}">
                  <a16:creationId xmlns:a16="http://schemas.microsoft.com/office/drawing/2014/main" id="{94B8F7D4-6391-DD63-B8A8-79C6640EFF15}"/>
                </a:ext>
              </a:extLst>
            </p:cNvPr>
            <p:cNvSpPr/>
            <p:nvPr/>
          </p:nvSpPr>
          <p:spPr>
            <a:xfrm>
              <a:off x="9792771" y="3139829"/>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63" name="Oval 262">
              <a:extLst>
                <a:ext uri="{FF2B5EF4-FFF2-40B4-BE49-F238E27FC236}">
                  <a16:creationId xmlns:a16="http://schemas.microsoft.com/office/drawing/2014/main" id="{205E6486-30F9-2863-0A83-7C1E43FBE885}"/>
                </a:ext>
              </a:extLst>
            </p:cNvPr>
            <p:cNvSpPr/>
            <p:nvPr/>
          </p:nvSpPr>
          <p:spPr>
            <a:xfrm>
              <a:off x="9592746" y="3011241"/>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64" name="Oval 263">
              <a:extLst>
                <a:ext uri="{FF2B5EF4-FFF2-40B4-BE49-F238E27FC236}">
                  <a16:creationId xmlns:a16="http://schemas.microsoft.com/office/drawing/2014/main" id="{608D89DD-66DA-F45D-092B-4B349E4B20ED}"/>
                </a:ext>
              </a:extLst>
            </p:cNvPr>
            <p:cNvSpPr/>
            <p:nvPr/>
          </p:nvSpPr>
          <p:spPr>
            <a:xfrm>
              <a:off x="9397483" y="3016003"/>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65" name="Oval 264">
              <a:extLst>
                <a:ext uri="{FF2B5EF4-FFF2-40B4-BE49-F238E27FC236}">
                  <a16:creationId xmlns:a16="http://schemas.microsoft.com/office/drawing/2014/main" id="{17F1A2D0-826B-9564-4CFD-E8E89F12968B}"/>
                </a:ext>
              </a:extLst>
            </p:cNvPr>
            <p:cNvSpPr/>
            <p:nvPr/>
          </p:nvSpPr>
          <p:spPr>
            <a:xfrm>
              <a:off x="9199840" y="3004097"/>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66" name="Oval 265">
              <a:extLst>
                <a:ext uri="{FF2B5EF4-FFF2-40B4-BE49-F238E27FC236}">
                  <a16:creationId xmlns:a16="http://schemas.microsoft.com/office/drawing/2014/main" id="{97A31517-A60B-36C2-A146-2DB50C2DE6E3}"/>
                </a:ext>
              </a:extLst>
            </p:cNvPr>
            <p:cNvSpPr/>
            <p:nvPr/>
          </p:nvSpPr>
          <p:spPr>
            <a:xfrm>
              <a:off x="9004578" y="2963617"/>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67" name="Oval 266">
              <a:extLst>
                <a:ext uri="{FF2B5EF4-FFF2-40B4-BE49-F238E27FC236}">
                  <a16:creationId xmlns:a16="http://schemas.microsoft.com/office/drawing/2014/main" id="{345AD2A9-E265-FDEB-DA91-85214FCC712B}"/>
                </a:ext>
              </a:extLst>
            </p:cNvPr>
            <p:cNvSpPr/>
            <p:nvPr/>
          </p:nvSpPr>
          <p:spPr>
            <a:xfrm>
              <a:off x="8804553" y="2956472"/>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268" name="Oval 267">
              <a:extLst>
                <a:ext uri="{FF2B5EF4-FFF2-40B4-BE49-F238E27FC236}">
                  <a16:creationId xmlns:a16="http://schemas.microsoft.com/office/drawing/2014/main" id="{CC162456-CC67-D455-7A14-25AB5C708837}"/>
                </a:ext>
              </a:extLst>
            </p:cNvPr>
            <p:cNvSpPr/>
            <p:nvPr/>
          </p:nvSpPr>
          <p:spPr>
            <a:xfrm>
              <a:off x="8604528" y="2968378"/>
              <a:ext cx="48907" cy="48907"/>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301" name="Rectangle 99">
              <a:extLst>
                <a:ext uri="{FF2B5EF4-FFF2-40B4-BE49-F238E27FC236}">
                  <a16:creationId xmlns:a16="http://schemas.microsoft.com/office/drawing/2014/main" id="{C11C0861-2B30-AC7E-1745-678083C7D4B4}"/>
                </a:ext>
              </a:extLst>
            </p:cNvPr>
            <p:cNvSpPr>
              <a:spLocks noChangeArrowheads="1"/>
            </p:cNvSpPr>
            <p:nvPr/>
          </p:nvSpPr>
          <p:spPr bwMode="auto">
            <a:xfrm>
              <a:off x="8567709" y="4458167"/>
              <a:ext cx="3219450" cy="151933"/>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000" kern="0" dirty="0">
                  <a:latin typeface="+mn-lt"/>
                  <a:sym typeface="Helvetica"/>
                </a:rPr>
                <a:t>Year of diagnosis</a:t>
              </a:r>
              <a:endParaRPr kumimoji="0" lang="en-US" altLang="en-US" sz="1000" b="0" i="0" u="none" strike="noStrike" kern="0" cap="none" spc="0" normalizeH="0" baseline="0" noProof="0" dirty="0">
                <a:ln>
                  <a:noFill/>
                </a:ln>
                <a:effectLst/>
                <a:uLnTx/>
                <a:uFillTx/>
                <a:latin typeface="+mn-lt"/>
                <a:sym typeface="Helvetica"/>
              </a:endParaRPr>
            </a:p>
          </p:txBody>
        </p:sp>
        <p:sp>
          <p:nvSpPr>
            <p:cNvPr id="302" name="Freeform: Shape 301">
              <a:extLst>
                <a:ext uri="{FF2B5EF4-FFF2-40B4-BE49-F238E27FC236}">
                  <a16:creationId xmlns:a16="http://schemas.microsoft.com/office/drawing/2014/main" id="{6BA904D9-2680-933C-9690-06589C94C5DB}"/>
                </a:ext>
              </a:extLst>
            </p:cNvPr>
            <p:cNvSpPr/>
            <p:nvPr/>
          </p:nvSpPr>
          <p:spPr>
            <a:xfrm>
              <a:off x="8639175" y="2946400"/>
              <a:ext cx="2768600" cy="536575"/>
            </a:xfrm>
            <a:custGeom>
              <a:avLst/>
              <a:gdLst>
                <a:gd name="connsiteX0" fmla="*/ 0 w 2768600"/>
                <a:gd name="connsiteY0" fmla="*/ 0 h 536575"/>
                <a:gd name="connsiteX1" fmla="*/ 2171700 w 2768600"/>
                <a:gd name="connsiteY1" fmla="*/ 317500 h 536575"/>
                <a:gd name="connsiteX2" fmla="*/ 2171700 w 2768600"/>
                <a:gd name="connsiteY2" fmla="*/ 254000 h 536575"/>
                <a:gd name="connsiteX3" fmla="*/ 2768600 w 2768600"/>
                <a:gd name="connsiteY3" fmla="*/ 536575 h 536575"/>
              </a:gdLst>
              <a:ahLst/>
              <a:cxnLst>
                <a:cxn ang="0">
                  <a:pos x="connsiteX0" y="connsiteY0"/>
                </a:cxn>
                <a:cxn ang="0">
                  <a:pos x="connsiteX1" y="connsiteY1"/>
                </a:cxn>
                <a:cxn ang="0">
                  <a:pos x="connsiteX2" y="connsiteY2"/>
                </a:cxn>
                <a:cxn ang="0">
                  <a:pos x="connsiteX3" y="connsiteY3"/>
                </a:cxn>
              </a:cxnLst>
              <a:rect l="l" t="t" r="r" b="b"/>
              <a:pathLst>
                <a:path w="2768600" h="536575">
                  <a:moveTo>
                    <a:pt x="0" y="0"/>
                  </a:moveTo>
                  <a:lnTo>
                    <a:pt x="2171700" y="317500"/>
                  </a:lnTo>
                  <a:lnTo>
                    <a:pt x="2171700" y="254000"/>
                  </a:lnTo>
                  <a:lnTo>
                    <a:pt x="2768600" y="536575"/>
                  </a:lnTo>
                </a:path>
              </a:pathLst>
            </a:custGeom>
            <a:noFill/>
            <a:ln w="12700">
              <a:solidFill>
                <a:schemeClr val="accent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p:txBody>
        </p:sp>
        <p:sp>
          <p:nvSpPr>
            <p:cNvPr id="303" name="Freeform: Shape 302">
              <a:extLst>
                <a:ext uri="{FF2B5EF4-FFF2-40B4-BE49-F238E27FC236}">
                  <a16:creationId xmlns:a16="http://schemas.microsoft.com/office/drawing/2014/main" id="{4F8B5B61-E6D1-C299-2ED1-68C7BC623FB0}"/>
                </a:ext>
              </a:extLst>
            </p:cNvPr>
            <p:cNvSpPr/>
            <p:nvPr/>
          </p:nvSpPr>
          <p:spPr>
            <a:xfrm>
              <a:off x="8629650" y="3333750"/>
              <a:ext cx="2768600" cy="666750"/>
            </a:xfrm>
            <a:custGeom>
              <a:avLst/>
              <a:gdLst>
                <a:gd name="connsiteX0" fmla="*/ 0 w 2768600"/>
                <a:gd name="connsiteY0" fmla="*/ 0 h 666750"/>
                <a:gd name="connsiteX1" fmla="*/ 2178050 w 2768600"/>
                <a:gd name="connsiteY1" fmla="*/ 454025 h 666750"/>
                <a:gd name="connsiteX2" fmla="*/ 2178050 w 2768600"/>
                <a:gd name="connsiteY2" fmla="*/ 473075 h 666750"/>
                <a:gd name="connsiteX3" fmla="*/ 2768600 w 2768600"/>
                <a:gd name="connsiteY3" fmla="*/ 666750 h 666750"/>
              </a:gdLst>
              <a:ahLst/>
              <a:cxnLst>
                <a:cxn ang="0">
                  <a:pos x="connsiteX0" y="connsiteY0"/>
                </a:cxn>
                <a:cxn ang="0">
                  <a:pos x="connsiteX1" y="connsiteY1"/>
                </a:cxn>
                <a:cxn ang="0">
                  <a:pos x="connsiteX2" y="connsiteY2"/>
                </a:cxn>
                <a:cxn ang="0">
                  <a:pos x="connsiteX3" y="connsiteY3"/>
                </a:cxn>
              </a:cxnLst>
              <a:rect l="l" t="t" r="r" b="b"/>
              <a:pathLst>
                <a:path w="2768600" h="666750">
                  <a:moveTo>
                    <a:pt x="0" y="0"/>
                  </a:moveTo>
                  <a:lnTo>
                    <a:pt x="2178050" y="454025"/>
                  </a:lnTo>
                  <a:lnTo>
                    <a:pt x="2178050" y="473075"/>
                  </a:lnTo>
                  <a:lnTo>
                    <a:pt x="2768600" y="666750"/>
                  </a:lnTo>
                </a:path>
              </a:pathLst>
            </a:custGeom>
            <a:noFill/>
            <a:ln w="127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a:solidFill>
                  <a:schemeClr val="tx1"/>
                </a:solidFill>
              </a:endParaRPr>
            </a:p>
          </p:txBody>
        </p:sp>
      </p:grpSp>
      <p:grpSp>
        <p:nvGrpSpPr>
          <p:cNvPr id="306" name="Group 305">
            <a:extLst>
              <a:ext uri="{FF2B5EF4-FFF2-40B4-BE49-F238E27FC236}">
                <a16:creationId xmlns:a16="http://schemas.microsoft.com/office/drawing/2014/main" id="{614D8179-40E2-CDED-5338-1B024EA2BE74}"/>
              </a:ext>
            </a:extLst>
          </p:cNvPr>
          <p:cNvGrpSpPr/>
          <p:nvPr/>
        </p:nvGrpSpPr>
        <p:grpSpPr>
          <a:xfrm>
            <a:off x="8673082" y="2039933"/>
            <a:ext cx="2768009" cy="304890"/>
            <a:chOff x="420946" y="4772025"/>
            <a:chExt cx="2768009" cy="304890"/>
          </a:xfrm>
        </p:grpSpPr>
        <p:sp>
          <p:nvSpPr>
            <p:cNvPr id="307" name="Rectangle 99">
              <a:extLst>
                <a:ext uri="{FF2B5EF4-FFF2-40B4-BE49-F238E27FC236}">
                  <a16:creationId xmlns:a16="http://schemas.microsoft.com/office/drawing/2014/main" id="{066D3167-E649-4401-C6AA-B23701D8CCFC}"/>
                </a:ext>
              </a:extLst>
            </p:cNvPr>
            <p:cNvSpPr>
              <a:spLocks noChangeArrowheads="1"/>
            </p:cNvSpPr>
            <p:nvPr/>
          </p:nvSpPr>
          <p:spPr bwMode="auto">
            <a:xfrm>
              <a:off x="1642380" y="4772025"/>
              <a:ext cx="756000" cy="11571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000" b="0" i="0" u="none" strike="noStrike" kern="0" cap="none" spc="0" normalizeH="0" baseline="0" noProof="0" dirty="0">
                  <a:ln>
                    <a:noFill/>
                  </a:ln>
                  <a:effectLst/>
                  <a:uLnTx/>
                  <a:uFillTx/>
                  <a:latin typeface="+mn-lt"/>
                  <a:ea typeface="+mn-ea"/>
                  <a:cs typeface="+mn-cs"/>
                  <a:sym typeface="Helvetica"/>
                </a:rPr>
                <a:t>Actual</a:t>
              </a:r>
            </a:p>
          </p:txBody>
        </p:sp>
        <p:sp>
          <p:nvSpPr>
            <p:cNvPr id="308" name="Rectangle 99">
              <a:extLst>
                <a:ext uri="{FF2B5EF4-FFF2-40B4-BE49-F238E27FC236}">
                  <a16:creationId xmlns:a16="http://schemas.microsoft.com/office/drawing/2014/main" id="{44751756-9579-C0D8-A25B-23532FEE232E}"/>
                </a:ext>
              </a:extLst>
            </p:cNvPr>
            <p:cNvSpPr>
              <a:spLocks noChangeArrowheads="1"/>
            </p:cNvSpPr>
            <p:nvPr/>
          </p:nvSpPr>
          <p:spPr bwMode="auto">
            <a:xfrm>
              <a:off x="2432955" y="4772025"/>
              <a:ext cx="756000" cy="11571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000" b="0" i="0" u="none" strike="noStrike" kern="0" cap="none" spc="0" normalizeH="0" baseline="0" noProof="0" dirty="0">
                  <a:ln>
                    <a:noFill/>
                  </a:ln>
                  <a:effectLst/>
                  <a:uLnTx/>
                  <a:uFillTx/>
                  <a:latin typeface="+mn-lt"/>
                  <a:ea typeface="+mn-ea"/>
                  <a:cs typeface="+mn-cs"/>
                  <a:sym typeface="Helvetica"/>
                </a:rPr>
                <a:t>Predicted</a:t>
              </a:r>
            </a:p>
          </p:txBody>
        </p:sp>
        <p:cxnSp>
          <p:nvCxnSpPr>
            <p:cNvPr id="309" name="Straight Connector 308">
              <a:extLst>
                <a:ext uri="{FF2B5EF4-FFF2-40B4-BE49-F238E27FC236}">
                  <a16:creationId xmlns:a16="http://schemas.microsoft.com/office/drawing/2014/main" id="{BBFA6A53-BA8D-7E7A-7944-AB1D5CC27B4A}"/>
                </a:ext>
              </a:extLst>
            </p:cNvPr>
            <p:cNvCxnSpPr/>
            <p:nvPr/>
          </p:nvCxnSpPr>
          <p:spPr>
            <a:xfrm>
              <a:off x="2241809" y="4829881"/>
              <a:ext cx="144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10" name="Oval 309">
              <a:extLst>
                <a:ext uri="{FF2B5EF4-FFF2-40B4-BE49-F238E27FC236}">
                  <a16:creationId xmlns:a16="http://schemas.microsoft.com/office/drawing/2014/main" id="{FB974CC5-D6FD-C453-29D5-A1BC67A62BC2}"/>
                </a:ext>
              </a:extLst>
            </p:cNvPr>
            <p:cNvSpPr/>
            <p:nvPr/>
          </p:nvSpPr>
          <p:spPr>
            <a:xfrm>
              <a:off x="1515987" y="4790194"/>
              <a:ext cx="79375" cy="793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rtlCol="0" anchor="ctr" anchorCtr="0"/>
            <a:lstStyle/>
            <a:p>
              <a:pPr algn="ctr"/>
              <a:endParaRPr lang="en-GB" sz="1000">
                <a:solidFill>
                  <a:schemeClr val="tx1"/>
                </a:solidFill>
              </a:endParaRPr>
            </a:p>
          </p:txBody>
        </p:sp>
        <p:sp>
          <p:nvSpPr>
            <p:cNvPr id="311" name="Rectangle 99">
              <a:extLst>
                <a:ext uri="{FF2B5EF4-FFF2-40B4-BE49-F238E27FC236}">
                  <a16:creationId xmlns:a16="http://schemas.microsoft.com/office/drawing/2014/main" id="{46F35747-D380-FC4B-3EB9-5399B8C2BF11}"/>
                </a:ext>
              </a:extLst>
            </p:cNvPr>
            <p:cNvSpPr>
              <a:spLocks noChangeArrowheads="1"/>
            </p:cNvSpPr>
            <p:nvPr/>
          </p:nvSpPr>
          <p:spPr bwMode="auto">
            <a:xfrm>
              <a:off x="420946" y="4772025"/>
              <a:ext cx="572035" cy="11571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000" b="0" i="0" u="none" strike="noStrike" kern="0" cap="none" spc="0" normalizeH="0" baseline="0" noProof="0" dirty="0">
                  <a:ln>
                    <a:noFill/>
                  </a:ln>
                  <a:effectLst/>
                  <a:uLnTx/>
                  <a:uFillTx/>
                  <a:latin typeface="+mn-lt"/>
                  <a:ea typeface="+mn-ea"/>
                  <a:cs typeface="+mn-cs"/>
                  <a:sym typeface="Helvetica"/>
                </a:rPr>
                <a:t>Metropolitan</a:t>
              </a:r>
            </a:p>
          </p:txBody>
        </p:sp>
        <p:sp>
          <p:nvSpPr>
            <p:cNvPr id="312" name="Rectangle 99">
              <a:extLst>
                <a:ext uri="{FF2B5EF4-FFF2-40B4-BE49-F238E27FC236}">
                  <a16:creationId xmlns:a16="http://schemas.microsoft.com/office/drawing/2014/main" id="{4F91F3B2-C80D-0DF8-3D2D-9468B8D28330}"/>
                </a:ext>
              </a:extLst>
            </p:cNvPr>
            <p:cNvSpPr>
              <a:spLocks noChangeArrowheads="1"/>
            </p:cNvSpPr>
            <p:nvPr/>
          </p:nvSpPr>
          <p:spPr bwMode="auto">
            <a:xfrm>
              <a:off x="1642380" y="4961203"/>
              <a:ext cx="756000" cy="11571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000" b="0" i="0" u="none" strike="noStrike" kern="0" cap="none" spc="0" normalizeH="0" baseline="0" noProof="0" dirty="0">
                  <a:ln>
                    <a:noFill/>
                  </a:ln>
                  <a:effectLst/>
                  <a:uLnTx/>
                  <a:uFillTx/>
                  <a:latin typeface="+mn-lt"/>
                  <a:ea typeface="+mn-ea"/>
                  <a:cs typeface="+mn-cs"/>
                  <a:sym typeface="Helvetica"/>
                </a:rPr>
                <a:t>Actual</a:t>
              </a:r>
            </a:p>
          </p:txBody>
        </p:sp>
        <p:sp>
          <p:nvSpPr>
            <p:cNvPr id="313" name="Rectangle 99">
              <a:extLst>
                <a:ext uri="{FF2B5EF4-FFF2-40B4-BE49-F238E27FC236}">
                  <a16:creationId xmlns:a16="http://schemas.microsoft.com/office/drawing/2014/main" id="{39C73949-3D25-4DBD-8FBA-57BFA1103DF7}"/>
                </a:ext>
              </a:extLst>
            </p:cNvPr>
            <p:cNvSpPr>
              <a:spLocks noChangeArrowheads="1"/>
            </p:cNvSpPr>
            <p:nvPr/>
          </p:nvSpPr>
          <p:spPr bwMode="auto">
            <a:xfrm>
              <a:off x="2432955" y="4961203"/>
              <a:ext cx="756000" cy="11571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000" b="0" i="0" u="none" strike="noStrike" kern="0" cap="none" spc="0" normalizeH="0" baseline="0" noProof="0" dirty="0">
                  <a:ln>
                    <a:noFill/>
                  </a:ln>
                  <a:effectLst/>
                  <a:uLnTx/>
                  <a:uFillTx/>
                  <a:latin typeface="+mn-lt"/>
                  <a:ea typeface="+mn-ea"/>
                  <a:cs typeface="+mn-cs"/>
                  <a:sym typeface="Helvetica"/>
                </a:rPr>
                <a:t>Predicted</a:t>
              </a:r>
            </a:p>
          </p:txBody>
        </p:sp>
        <p:cxnSp>
          <p:nvCxnSpPr>
            <p:cNvPr id="314" name="Straight Connector 313">
              <a:extLst>
                <a:ext uri="{FF2B5EF4-FFF2-40B4-BE49-F238E27FC236}">
                  <a16:creationId xmlns:a16="http://schemas.microsoft.com/office/drawing/2014/main" id="{02B414D1-6679-D9A4-AFF1-478BB2C88996}"/>
                </a:ext>
              </a:extLst>
            </p:cNvPr>
            <p:cNvCxnSpPr/>
            <p:nvPr/>
          </p:nvCxnSpPr>
          <p:spPr>
            <a:xfrm>
              <a:off x="2241809" y="5019059"/>
              <a:ext cx="144000" cy="0"/>
            </a:xfrm>
            <a:prstGeom prst="line">
              <a:avLst/>
            </a:prstGeom>
            <a:ln w="19050">
              <a:solidFill>
                <a:schemeClr val="accent2"/>
              </a:solidFill>
              <a:prstDash val="solid"/>
            </a:ln>
          </p:spPr>
          <p:style>
            <a:lnRef idx="1">
              <a:schemeClr val="accent1"/>
            </a:lnRef>
            <a:fillRef idx="0">
              <a:schemeClr val="accent1"/>
            </a:fillRef>
            <a:effectRef idx="0">
              <a:schemeClr val="accent1"/>
            </a:effectRef>
            <a:fontRef idx="minor">
              <a:schemeClr val="tx1"/>
            </a:fontRef>
          </p:style>
        </p:cxnSp>
        <p:sp>
          <p:nvSpPr>
            <p:cNvPr id="315" name="Oval 314">
              <a:extLst>
                <a:ext uri="{FF2B5EF4-FFF2-40B4-BE49-F238E27FC236}">
                  <a16:creationId xmlns:a16="http://schemas.microsoft.com/office/drawing/2014/main" id="{AA857F8D-20C8-A66B-CC58-68531E710EA1}"/>
                </a:ext>
              </a:extLst>
            </p:cNvPr>
            <p:cNvSpPr/>
            <p:nvPr/>
          </p:nvSpPr>
          <p:spPr>
            <a:xfrm>
              <a:off x="1515987" y="4979372"/>
              <a:ext cx="79375" cy="79375"/>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316" name="Rectangle 99">
              <a:extLst>
                <a:ext uri="{FF2B5EF4-FFF2-40B4-BE49-F238E27FC236}">
                  <a16:creationId xmlns:a16="http://schemas.microsoft.com/office/drawing/2014/main" id="{483E0AA8-9B0B-45EE-53D8-7B8456BB1F94}"/>
                </a:ext>
              </a:extLst>
            </p:cNvPr>
            <p:cNvSpPr>
              <a:spLocks noChangeArrowheads="1"/>
            </p:cNvSpPr>
            <p:nvPr/>
          </p:nvSpPr>
          <p:spPr bwMode="auto">
            <a:xfrm>
              <a:off x="420946" y="4961203"/>
              <a:ext cx="585835" cy="11571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non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kumimoji="0" lang="en-US" altLang="en-US" sz="1000" b="0" i="0" u="none" strike="noStrike" kern="0" cap="none" spc="0" normalizeH="0" baseline="0" noProof="0" dirty="0">
                  <a:ln>
                    <a:noFill/>
                  </a:ln>
                  <a:effectLst/>
                  <a:uLnTx/>
                  <a:uFillTx/>
                  <a:latin typeface="+mn-lt"/>
                  <a:ea typeface="+mn-ea"/>
                  <a:cs typeface="+mn-cs"/>
                  <a:sym typeface="Helvetica"/>
                </a:rPr>
                <a:t>Non-Metropolitan</a:t>
              </a:r>
            </a:p>
          </p:txBody>
        </p:sp>
      </p:grpSp>
      <p:sp>
        <p:nvSpPr>
          <p:cNvPr id="317" name="Content Placeholder 26">
            <a:extLst>
              <a:ext uri="{FF2B5EF4-FFF2-40B4-BE49-F238E27FC236}">
                <a16:creationId xmlns:a16="http://schemas.microsoft.com/office/drawing/2014/main" id="{952AC53D-1F34-79A2-280A-4C93C348B3D9}"/>
              </a:ext>
            </a:extLst>
          </p:cNvPr>
          <p:cNvSpPr txBox="1">
            <a:spLocks/>
          </p:cNvSpPr>
          <p:nvPr/>
        </p:nvSpPr>
        <p:spPr bwMode="auto">
          <a:xfrm>
            <a:off x="8310200" y="1778288"/>
            <a:ext cx="3067883" cy="273187"/>
          </a:xfrm>
          <a:prstGeom prst="rect">
            <a:avLst/>
          </a:prstGeom>
          <a:noFill/>
          <a:ln w="9525">
            <a:noFill/>
            <a:miter lim="800000"/>
            <a:headEnd/>
            <a:tailEnd/>
          </a:ln>
        </p:spPr>
        <p:txBody>
          <a:bodyPr lIns="0" tIns="0" rIns="0" bIns="0"/>
          <a:lstStyle/>
          <a:p>
            <a:pPr algn="ctr">
              <a:spcBef>
                <a:spcPts val="0"/>
              </a:spcBef>
              <a:defRPr/>
            </a:pPr>
            <a:r>
              <a:rPr lang="en-GB" sz="1200" b="1" dirty="0">
                <a:solidFill>
                  <a:schemeClr val="tx1"/>
                </a:solidFill>
                <a:latin typeface="Arial"/>
              </a:rPr>
              <a:t>Metropolitan vs non-Metropolitan</a:t>
            </a:r>
          </a:p>
        </p:txBody>
      </p:sp>
      <p:sp>
        <p:nvSpPr>
          <p:cNvPr id="225" name="TextBox 224">
            <a:extLst>
              <a:ext uri="{FF2B5EF4-FFF2-40B4-BE49-F238E27FC236}">
                <a16:creationId xmlns:a16="http://schemas.microsoft.com/office/drawing/2014/main" id="{DD829D01-1313-9B9A-6D41-3B7F0CD7660C}"/>
              </a:ext>
            </a:extLst>
          </p:cNvPr>
          <p:cNvSpPr txBox="1"/>
          <p:nvPr/>
        </p:nvSpPr>
        <p:spPr>
          <a:xfrm>
            <a:off x="4751992" y="3662099"/>
            <a:ext cx="507368" cy="104727"/>
          </a:xfrm>
          <a:prstGeom prst="rect">
            <a:avLst/>
          </a:prstGeom>
          <a:noFill/>
        </p:spPr>
        <p:txBody>
          <a:bodyPr wrap="none" lIns="0" tIns="0" rIns="0" bIns="0">
            <a:noAutofit/>
          </a:bodyPr>
          <a:lstStyle/>
          <a:p>
            <a:r>
              <a:rPr lang="en-GB" sz="1000" dirty="0">
                <a:solidFill>
                  <a:schemeClr val="tx1"/>
                </a:solidFill>
              </a:rPr>
              <a:t>Slope: -2.8 (0.2), p&lt;0.01</a:t>
            </a:r>
          </a:p>
        </p:txBody>
      </p:sp>
      <p:graphicFrame>
        <p:nvGraphicFramePr>
          <p:cNvPr id="235" name="Table 234"/>
          <p:cNvGraphicFramePr>
            <a:graphicFrameLocks noGrp="1"/>
          </p:cNvGraphicFramePr>
          <p:nvPr>
            <p:extLst>
              <p:ext uri="{D42A27DB-BD31-4B8C-83A1-F6EECF244321}">
                <p14:modId xmlns:p14="http://schemas.microsoft.com/office/powerpoint/2010/main" val="1056945470"/>
              </p:ext>
            </p:extLst>
          </p:nvPr>
        </p:nvGraphicFramePr>
        <p:xfrm>
          <a:off x="188778" y="4470436"/>
          <a:ext cx="3774717" cy="1406500"/>
        </p:xfrm>
        <a:graphic>
          <a:graphicData uri="http://schemas.openxmlformats.org/drawingml/2006/table">
            <a:tbl>
              <a:tblPr firstRow="1" bandRow="1"/>
              <a:tblGrid>
                <a:gridCol w="525925">
                  <a:extLst>
                    <a:ext uri="{9D8B030D-6E8A-4147-A177-3AD203B41FA5}">
                      <a16:colId xmlns:a16="http://schemas.microsoft.com/office/drawing/2014/main" val="4251174958"/>
                    </a:ext>
                  </a:extLst>
                </a:gridCol>
                <a:gridCol w="1047422">
                  <a:extLst>
                    <a:ext uri="{9D8B030D-6E8A-4147-A177-3AD203B41FA5}">
                      <a16:colId xmlns:a16="http://schemas.microsoft.com/office/drawing/2014/main" val="2906927534"/>
                    </a:ext>
                  </a:extLst>
                </a:gridCol>
                <a:gridCol w="544896">
                  <a:extLst>
                    <a:ext uri="{9D8B030D-6E8A-4147-A177-3AD203B41FA5}">
                      <a16:colId xmlns:a16="http://schemas.microsoft.com/office/drawing/2014/main" val="2868936946"/>
                    </a:ext>
                  </a:extLst>
                </a:gridCol>
                <a:gridCol w="1103586">
                  <a:extLst>
                    <a:ext uri="{9D8B030D-6E8A-4147-A177-3AD203B41FA5}">
                      <a16:colId xmlns:a16="http://schemas.microsoft.com/office/drawing/2014/main" val="3305772376"/>
                    </a:ext>
                  </a:extLst>
                </a:gridCol>
                <a:gridCol w="552888">
                  <a:extLst>
                    <a:ext uri="{9D8B030D-6E8A-4147-A177-3AD203B41FA5}">
                      <a16:colId xmlns:a16="http://schemas.microsoft.com/office/drawing/2014/main" val="1273396111"/>
                    </a:ext>
                  </a:extLst>
                </a:gridCol>
              </a:tblGrid>
              <a:tr h="800499">
                <a:tc>
                  <a:txBody>
                    <a:bodyPr/>
                    <a:lstStyle>
                      <a:lvl1pPr marL="0" algn="l" defTabSz="914400" rtl="0" eaLnBrk="1" latinLnBrk="0" hangingPunct="1">
                        <a:defRPr sz="1800" b="1" kern="1200">
                          <a:solidFill>
                            <a:schemeClr val="tx1"/>
                          </a:solidFill>
                          <a:latin typeface="Arial"/>
                        </a:defRPr>
                      </a:lvl1pPr>
                      <a:lvl2pPr marL="457200" algn="l" defTabSz="914400" rtl="0" eaLnBrk="1" latinLnBrk="0" hangingPunct="1">
                        <a:defRPr sz="1800" b="1" kern="1200">
                          <a:solidFill>
                            <a:schemeClr val="tx1"/>
                          </a:solidFill>
                          <a:latin typeface="Arial"/>
                        </a:defRPr>
                      </a:lvl2pPr>
                      <a:lvl3pPr marL="914400" algn="l" defTabSz="914400" rtl="0" eaLnBrk="1" latinLnBrk="0" hangingPunct="1">
                        <a:defRPr sz="1800" b="1" kern="1200">
                          <a:solidFill>
                            <a:schemeClr val="tx1"/>
                          </a:solidFill>
                          <a:latin typeface="Arial"/>
                        </a:defRPr>
                      </a:lvl3pPr>
                      <a:lvl4pPr marL="1371600" algn="l" defTabSz="914400" rtl="0" eaLnBrk="1" latinLnBrk="0" hangingPunct="1">
                        <a:defRPr sz="1800" b="1" kern="1200">
                          <a:solidFill>
                            <a:schemeClr val="tx1"/>
                          </a:solidFill>
                          <a:latin typeface="Arial"/>
                        </a:defRPr>
                      </a:lvl4pPr>
                      <a:lvl5pPr marL="1828800" algn="l" defTabSz="914400" rtl="0" eaLnBrk="1" latinLnBrk="0" hangingPunct="1">
                        <a:defRPr sz="1800" b="1" kern="1200">
                          <a:solidFill>
                            <a:schemeClr val="tx1"/>
                          </a:solidFill>
                          <a:latin typeface="Arial"/>
                        </a:defRPr>
                      </a:lvl5pPr>
                      <a:lvl6pPr marL="2286000" algn="l" defTabSz="914400" rtl="0" eaLnBrk="1" latinLnBrk="0" hangingPunct="1">
                        <a:defRPr sz="1800" b="1" kern="1200">
                          <a:solidFill>
                            <a:schemeClr val="tx1"/>
                          </a:solidFill>
                          <a:latin typeface="Arial"/>
                        </a:defRPr>
                      </a:lvl6pPr>
                      <a:lvl7pPr marL="2743200" algn="l" defTabSz="914400" rtl="0" eaLnBrk="1" latinLnBrk="0" hangingPunct="1">
                        <a:defRPr sz="1800" b="1" kern="1200">
                          <a:solidFill>
                            <a:schemeClr val="tx1"/>
                          </a:solidFill>
                          <a:latin typeface="Arial"/>
                        </a:defRPr>
                      </a:lvl7pPr>
                      <a:lvl8pPr marL="3200400" algn="l" defTabSz="914400" rtl="0" eaLnBrk="1" latinLnBrk="0" hangingPunct="1">
                        <a:defRPr sz="1800" b="1" kern="1200">
                          <a:solidFill>
                            <a:schemeClr val="tx1"/>
                          </a:solidFill>
                          <a:latin typeface="Arial"/>
                        </a:defRPr>
                      </a:lvl8pPr>
                      <a:lvl9pPr marL="3657600" algn="l" defTabSz="914400" rtl="0" eaLnBrk="1" latinLnBrk="0" hangingPunct="1">
                        <a:defRPr sz="1800" b="1" kern="1200">
                          <a:solidFill>
                            <a:schemeClr val="tx1"/>
                          </a:solidFill>
                          <a:latin typeface="Arial"/>
                        </a:defRPr>
                      </a:lvl9pPr>
                    </a:lstStyle>
                    <a:p>
                      <a:pPr algn="l"/>
                      <a:endParaRPr lang="en-US" sz="900" b="1" dirty="0">
                        <a:solidFill>
                          <a:schemeClr val="tx2"/>
                        </a:solidFill>
                        <a:latin typeface="Arial" panose="020B0604020202020204" pitchFamily="34" charset="0"/>
                        <a:cs typeface="Arial" panose="020B0604020202020204" pitchFamily="34" charset="0"/>
                      </a:endParaRPr>
                    </a:p>
                  </a:txBody>
                  <a:tcPr marL="72000" marR="72000" anchor="b">
                    <a:lnL w="9525" cap="flat" cmpd="sng" algn="ctr">
                      <a:solidFill>
                        <a:srgbClr val="00A2E1">
                          <a:shade val="95000"/>
                          <a:satMod val="105000"/>
                        </a:srgbClr>
                      </a:solidFill>
                      <a:prstDash val="solid"/>
                    </a:lnL>
                    <a:lnR>
                      <a:noFill/>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lnB>
                    <a:lnTlToBr w="12700" cmpd="sng">
                      <a:noFill/>
                      <a:prstDash val="solid"/>
                    </a:lnTlToBr>
                    <a:lnBlToTr w="12700" cmpd="sng">
                      <a:noFill/>
                      <a:prstDash val="solid"/>
                    </a:lnBlToTr>
                    <a:solidFill>
                      <a:srgbClr val="00A2E1"/>
                    </a:solidFill>
                  </a:tcPr>
                </a:tc>
                <a:tc>
                  <a:txBody>
                    <a:bodyPr/>
                    <a:lstStyle>
                      <a:lvl1pPr marL="0" algn="l" defTabSz="1828662" rtl="0" eaLnBrk="1" latinLnBrk="0" hangingPunct="1">
                        <a:defRPr sz="3600" b="1" kern="1200">
                          <a:solidFill>
                            <a:schemeClr val="bg1"/>
                          </a:solidFill>
                          <a:latin typeface="Arial" panose="020B0604020202020204"/>
                        </a:defRPr>
                      </a:lvl1pPr>
                      <a:lvl2pPr marL="914331" algn="l" defTabSz="1828662" rtl="0" eaLnBrk="1" latinLnBrk="0" hangingPunct="1">
                        <a:defRPr sz="3600" b="1" kern="1200">
                          <a:solidFill>
                            <a:schemeClr val="bg1"/>
                          </a:solidFill>
                          <a:latin typeface="Arial" panose="020B0604020202020204"/>
                        </a:defRPr>
                      </a:lvl2pPr>
                      <a:lvl3pPr marL="1828662" algn="l" defTabSz="1828662" rtl="0" eaLnBrk="1" latinLnBrk="0" hangingPunct="1">
                        <a:defRPr sz="3600" b="1" kern="1200">
                          <a:solidFill>
                            <a:schemeClr val="bg1"/>
                          </a:solidFill>
                          <a:latin typeface="Arial" panose="020B0604020202020204"/>
                        </a:defRPr>
                      </a:lvl3pPr>
                      <a:lvl4pPr marL="2742993" algn="l" defTabSz="1828662" rtl="0" eaLnBrk="1" latinLnBrk="0" hangingPunct="1">
                        <a:defRPr sz="3600" b="1" kern="1200">
                          <a:solidFill>
                            <a:schemeClr val="bg1"/>
                          </a:solidFill>
                          <a:latin typeface="Arial" panose="020B0604020202020204"/>
                        </a:defRPr>
                      </a:lvl4pPr>
                      <a:lvl5pPr marL="3657323" algn="l" defTabSz="1828662" rtl="0" eaLnBrk="1" latinLnBrk="0" hangingPunct="1">
                        <a:defRPr sz="3600" b="1" kern="1200">
                          <a:solidFill>
                            <a:schemeClr val="bg1"/>
                          </a:solidFill>
                          <a:latin typeface="Arial" panose="020B0604020202020204"/>
                        </a:defRPr>
                      </a:lvl5pPr>
                      <a:lvl6pPr marL="4571655" algn="l" defTabSz="1828662" rtl="0" eaLnBrk="1" latinLnBrk="0" hangingPunct="1">
                        <a:defRPr sz="3600" b="1" kern="1200">
                          <a:solidFill>
                            <a:schemeClr val="bg1"/>
                          </a:solidFill>
                          <a:latin typeface="Arial" panose="020B0604020202020204"/>
                        </a:defRPr>
                      </a:lvl6pPr>
                      <a:lvl7pPr marL="5485985" algn="l" defTabSz="1828662" rtl="0" eaLnBrk="1" latinLnBrk="0" hangingPunct="1">
                        <a:defRPr sz="3600" b="1" kern="1200">
                          <a:solidFill>
                            <a:schemeClr val="bg1"/>
                          </a:solidFill>
                          <a:latin typeface="Arial" panose="020B0604020202020204"/>
                        </a:defRPr>
                      </a:lvl7pPr>
                      <a:lvl8pPr marL="6400317" algn="l" defTabSz="1828662" rtl="0" eaLnBrk="1" latinLnBrk="0" hangingPunct="1">
                        <a:defRPr sz="3600" b="1" kern="1200">
                          <a:solidFill>
                            <a:schemeClr val="bg1"/>
                          </a:solidFill>
                          <a:latin typeface="Arial" panose="020B0604020202020204"/>
                        </a:defRPr>
                      </a:lvl8pPr>
                      <a:lvl9pPr marL="7314647" algn="l" defTabSz="1828662" rtl="0" eaLnBrk="1" latinLnBrk="0" hangingPunct="1">
                        <a:defRPr sz="3600" b="1" kern="1200">
                          <a:solidFill>
                            <a:schemeClr val="bg1"/>
                          </a:solidFill>
                          <a:latin typeface="Arial" panose="020B0604020202020204"/>
                        </a:defRPr>
                      </a:lvl9pPr>
                    </a:lstStyle>
                    <a:p>
                      <a:pPr algn="ctr"/>
                      <a:r>
                        <a:rPr lang="en-US" sz="900" b="1" dirty="0" smtClean="0">
                          <a:solidFill>
                            <a:schemeClr val="tx2"/>
                          </a:solidFill>
                          <a:latin typeface="Arial" panose="020B0604020202020204" pitchFamily="34" charset="0"/>
                          <a:cs typeface="Arial" panose="020B0604020202020204" pitchFamily="34" charset="0"/>
                        </a:rPr>
                        <a:t>Pre-intervention</a:t>
                      </a:r>
                      <a:r>
                        <a:rPr lang="en-US" sz="900" b="1" baseline="0" dirty="0" smtClean="0">
                          <a:solidFill>
                            <a:schemeClr val="tx2"/>
                          </a:solidFill>
                          <a:latin typeface="Arial" panose="020B0604020202020204" pitchFamily="34" charset="0"/>
                          <a:cs typeface="Arial" panose="020B0604020202020204" pitchFamily="34" charset="0"/>
                        </a:rPr>
                        <a:t> slope (SE) 2004–2014 per 100,000/year</a:t>
                      </a:r>
                      <a:endParaRPr lang="en-US" sz="900" b="1" dirty="0" smtClean="0">
                        <a:solidFill>
                          <a:schemeClr val="tx2"/>
                        </a:solidFill>
                        <a:latin typeface="Arial" panose="020B0604020202020204" pitchFamily="34" charset="0"/>
                        <a:cs typeface="Arial" panose="020B0604020202020204" pitchFamily="34" charset="0"/>
                      </a:endParaRPr>
                    </a:p>
                  </a:txBody>
                  <a:tcPr marL="72000" marR="72000" anchor="b">
                    <a:lnL>
                      <a:noFill/>
                    </a:lnL>
                    <a:lnR w="9525" cap="flat" cmpd="sng" algn="ctr">
                      <a:noFill/>
                      <a:prstDash val="solid"/>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lnB>
                    <a:lnTlToBr w="12700" cmpd="sng">
                      <a:noFill/>
                      <a:prstDash val="solid"/>
                    </a:lnTlToBr>
                    <a:lnBlToTr w="12700" cmpd="sng">
                      <a:noFill/>
                      <a:prstDash val="solid"/>
                    </a:lnBlToTr>
                    <a:solidFill>
                      <a:srgbClr val="00A2E1"/>
                    </a:solidFill>
                  </a:tcPr>
                </a:tc>
                <a:tc>
                  <a:txBody>
                    <a:bodyPr/>
                    <a:lstStyle/>
                    <a:p>
                      <a:pPr algn="ctr"/>
                      <a:r>
                        <a:rPr lang="en-US" sz="900" b="1" dirty="0" smtClean="0">
                          <a:solidFill>
                            <a:schemeClr val="tx2"/>
                          </a:solidFill>
                          <a:latin typeface="Arial" panose="020B0604020202020204" pitchFamily="34" charset="0"/>
                          <a:cs typeface="Arial" panose="020B0604020202020204" pitchFamily="34" charset="0"/>
                        </a:rPr>
                        <a:t>p-value</a:t>
                      </a:r>
                    </a:p>
                  </a:txBody>
                  <a:tcPr marL="72000" marR="72000" anchor="b">
                    <a:lnL>
                      <a:noFill/>
                    </a:lnL>
                    <a:lnR w="9525" cap="flat" cmpd="sng" algn="ctr">
                      <a:noFill/>
                      <a:prstDash val="solid"/>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tc>
                  <a:txBody>
                    <a:bodyPr/>
                    <a:lstStyle>
                      <a:lvl1pPr marL="0" algn="l" defTabSz="1828662" rtl="0" eaLnBrk="1" latinLnBrk="0" hangingPunct="1">
                        <a:defRPr sz="3600" b="1" kern="1200">
                          <a:solidFill>
                            <a:schemeClr val="bg1"/>
                          </a:solidFill>
                          <a:latin typeface="Arial" panose="020B0604020202020204"/>
                        </a:defRPr>
                      </a:lvl1pPr>
                      <a:lvl2pPr marL="914331" algn="l" defTabSz="1828662" rtl="0" eaLnBrk="1" latinLnBrk="0" hangingPunct="1">
                        <a:defRPr sz="3600" b="1" kern="1200">
                          <a:solidFill>
                            <a:schemeClr val="bg1"/>
                          </a:solidFill>
                          <a:latin typeface="Arial" panose="020B0604020202020204"/>
                        </a:defRPr>
                      </a:lvl2pPr>
                      <a:lvl3pPr marL="1828662" algn="l" defTabSz="1828662" rtl="0" eaLnBrk="1" latinLnBrk="0" hangingPunct="1">
                        <a:defRPr sz="3600" b="1" kern="1200">
                          <a:solidFill>
                            <a:schemeClr val="bg1"/>
                          </a:solidFill>
                          <a:latin typeface="Arial" panose="020B0604020202020204"/>
                        </a:defRPr>
                      </a:lvl3pPr>
                      <a:lvl4pPr marL="2742993" algn="l" defTabSz="1828662" rtl="0" eaLnBrk="1" latinLnBrk="0" hangingPunct="1">
                        <a:defRPr sz="3600" b="1" kern="1200">
                          <a:solidFill>
                            <a:schemeClr val="bg1"/>
                          </a:solidFill>
                          <a:latin typeface="Arial" panose="020B0604020202020204"/>
                        </a:defRPr>
                      </a:lvl4pPr>
                      <a:lvl5pPr marL="3657323" algn="l" defTabSz="1828662" rtl="0" eaLnBrk="1" latinLnBrk="0" hangingPunct="1">
                        <a:defRPr sz="3600" b="1" kern="1200">
                          <a:solidFill>
                            <a:schemeClr val="bg1"/>
                          </a:solidFill>
                          <a:latin typeface="Arial" panose="020B0604020202020204"/>
                        </a:defRPr>
                      </a:lvl5pPr>
                      <a:lvl6pPr marL="4571655" algn="l" defTabSz="1828662" rtl="0" eaLnBrk="1" latinLnBrk="0" hangingPunct="1">
                        <a:defRPr sz="3600" b="1" kern="1200">
                          <a:solidFill>
                            <a:schemeClr val="bg1"/>
                          </a:solidFill>
                          <a:latin typeface="Arial" panose="020B0604020202020204"/>
                        </a:defRPr>
                      </a:lvl6pPr>
                      <a:lvl7pPr marL="5485985" algn="l" defTabSz="1828662" rtl="0" eaLnBrk="1" latinLnBrk="0" hangingPunct="1">
                        <a:defRPr sz="3600" b="1" kern="1200">
                          <a:solidFill>
                            <a:schemeClr val="bg1"/>
                          </a:solidFill>
                          <a:latin typeface="Arial" panose="020B0604020202020204"/>
                        </a:defRPr>
                      </a:lvl7pPr>
                      <a:lvl8pPr marL="6400317" algn="l" defTabSz="1828662" rtl="0" eaLnBrk="1" latinLnBrk="0" hangingPunct="1">
                        <a:defRPr sz="3600" b="1" kern="1200">
                          <a:solidFill>
                            <a:schemeClr val="bg1"/>
                          </a:solidFill>
                          <a:latin typeface="Arial" panose="020B0604020202020204"/>
                        </a:defRPr>
                      </a:lvl8pPr>
                      <a:lvl9pPr marL="7314647" algn="l" defTabSz="1828662" rtl="0" eaLnBrk="1" latinLnBrk="0" hangingPunct="1">
                        <a:defRPr sz="3600" b="1" kern="1200">
                          <a:solidFill>
                            <a:schemeClr val="bg1"/>
                          </a:solidFill>
                          <a:latin typeface="Arial" panose="020B0604020202020204"/>
                        </a:defRPr>
                      </a:lvl9pPr>
                    </a:lstStyle>
                    <a:p>
                      <a:pPr algn="ctr"/>
                      <a:r>
                        <a:rPr lang="en-US" sz="900" b="1" dirty="0" smtClean="0">
                          <a:solidFill>
                            <a:schemeClr val="tx2"/>
                          </a:solidFill>
                          <a:latin typeface="Arial" panose="020B0604020202020204" pitchFamily="34" charset="0"/>
                          <a:cs typeface="Arial" panose="020B0604020202020204" pitchFamily="34" charset="0"/>
                        </a:rPr>
                        <a:t>Post-intervention</a:t>
                      </a:r>
                      <a:r>
                        <a:rPr lang="en-US" sz="900" b="1" baseline="0" dirty="0" smtClean="0">
                          <a:solidFill>
                            <a:schemeClr val="tx2"/>
                          </a:solidFill>
                          <a:latin typeface="Arial" panose="020B0604020202020204" pitchFamily="34" charset="0"/>
                          <a:cs typeface="Arial" panose="020B0604020202020204" pitchFamily="34" charset="0"/>
                        </a:rPr>
                        <a:t> slope (SE) </a:t>
                      </a:r>
                      <a:br>
                        <a:rPr lang="en-US" sz="900" b="1" baseline="0" dirty="0" smtClean="0">
                          <a:solidFill>
                            <a:schemeClr val="tx2"/>
                          </a:solidFill>
                          <a:latin typeface="Arial" panose="020B0604020202020204" pitchFamily="34" charset="0"/>
                          <a:cs typeface="Arial" panose="020B0604020202020204" pitchFamily="34" charset="0"/>
                        </a:rPr>
                      </a:br>
                      <a:r>
                        <a:rPr lang="en-US" sz="900" b="1" baseline="0" dirty="0" smtClean="0">
                          <a:solidFill>
                            <a:schemeClr val="tx2"/>
                          </a:solidFill>
                          <a:latin typeface="Arial" panose="020B0604020202020204" pitchFamily="34" charset="0"/>
                          <a:cs typeface="Arial" panose="020B0604020202020204" pitchFamily="34" charset="0"/>
                        </a:rPr>
                        <a:t>2015–2018 per 100,000/year relative to </a:t>
                      </a:r>
                      <a:br>
                        <a:rPr lang="en-US" sz="900" b="1" baseline="0" dirty="0" smtClean="0">
                          <a:solidFill>
                            <a:schemeClr val="tx2"/>
                          </a:solidFill>
                          <a:latin typeface="Arial" panose="020B0604020202020204" pitchFamily="34" charset="0"/>
                          <a:cs typeface="Arial" panose="020B0604020202020204" pitchFamily="34" charset="0"/>
                        </a:rPr>
                      </a:br>
                      <a:r>
                        <a:rPr lang="en-US" sz="900" b="1" baseline="0" dirty="0" smtClean="0">
                          <a:solidFill>
                            <a:schemeClr val="tx2"/>
                          </a:solidFill>
                          <a:latin typeface="Arial" panose="020B0604020202020204" pitchFamily="34" charset="0"/>
                          <a:cs typeface="Arial" panose="020B0604020202020204" pitchFamily="34" charset="0"/>
                        </a:rPr>
                        <a:t>2004–2014 </a:t>
                      </a:r>
                      <a:endParaRPr lang="en-US" sz="900" b="1" dirty="0" smtClean="0">
                        <a:solidFill>
                          <a:schemeClr val="tx2"/>
                        </a:solidFill>
                        <a:latin typeface="Arial" panose="020B0604020202020204" pitchFamily="34" charset="0"/>
                        <a:cs typeface="Arial" panose="020B0604020202020204" pitchFamily="34" charset="0"/>
                      </a:endParaRPr>
                    </a:p>
                  </a:txBody>
                  <a:tcPr marL="72000" marR="72000" anchor="b">
                    <a:lnL>
                      <a:noFill/>
                    </a:lnL>
                    <a:lnR w="9525" cap="flat" cmpd="sng" algn="ctr">
                      <a:noFill/>
                      <a:prstDash val="solid"/>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tc>
                  <a:txBody>
                    <a:bodyPr/>
                    <a:lstStyle/>
                    <a:p>
                      <a:pPr marL="0" marR="0" lvl="0" indent="0" algn="ctr" defTabSz="1828662" rtl="0" eaLnBrk="1" fontAlgn="auto" latinLnBrk="0" hangingPunct="1">
                        <a:lnSpc>
                          <a:spcPct val="100000"/>
                        </a:lnSpc>
                        <a:spcBef>
                          <a:spcPts val="0"/>
                        </a:spcBef>
                        <a:spcAft>
                          <a:spcPts val="0"/>
                        </a:spcAft>
                        <a:buClrTx/>
                        <a:buSzTx/>
                        <a:buFontTx/>
                        <a:buNone/>
                        <a:tabLst/>
                        <a:defRPr/>
                      </a:pPr>
                      <a:r>
                        <a:rPr lang="en-US" sz="900" b="1" dirty="0" smtClean="0">
                          <a:solidFill>
                            <a:schemeClr val="tx2"/>
                          </a:solidFill>
                          <a:latin typeface="Arial" panose="020B0604020202020204" pitchFamily="34" charset="0"/>
                          <a:cs typeface="Arial" panose="020B0604020202020204" pitchFamily="34" charset="0"/>
                        </a:rPr>
                        <a:t>p-value</a:t>
                      </a:r>
                    </a:p>
                  </a:txBody>
                  <a:tcPr marL="72000" marR="72000" anchor="b">
                    <a:lnL>
                      <a:noFill/>
                    </a:lnL>
                    <a:lnR w="9525" cap="flat" cmpd="sng" algn="ctr">
                      <a:solidFill>
                        <a:srgbClr val="00A2E1">
                          <a:shade val="95000"/>
                          <a:satMod val="105000"/>
                        </a:srgbClr>
                      </a:solidFill>
                      <a:prstDash val="solid"/>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extLst>
                  <a:ext uri="{0D108BD9-81ED-4DB2-BD59-A6C34878D82A}">
                    <a16:rowId xmlns:a16="http://schemas.microsoft.com/office/drawing/2014/main" val="3011744392"/>
                  </a:ext>
                </a:extLst>
              </a:tr>
              <a:tr h="246050">
                <a:tc>
                  <a:txBody>
                    <a:bodyPr/>
                    <a:lstStyle>
                      <a:lvl1pPr marL="0" algn="l" defTabSz="1828662" rtl="0" eaLnBrk="1" latinLnBrk="0" hangingPunct="1">
                        <a:defRPr sz="3600" kern="1200">
                          <a:solidFill>
                            <a:schemeClr val="tx1"/>
                          </a:solidFill>
                          <a:latin typeface="Arial" panose="020B0604020202020204"/>
                        </a:defRPr>
                      </a:lvl1pPr>
                      <a:lvl2pPr marL="914331" algn="l" defTabSz="1828662" rtl="0" eaLnBrk="1" latinLnBrk="0" hangingPunct="1">
                        <a:defRPr sz="3600" kern="1200">
                          <a:solidFill>
                            <a:schemeClr val="tx1"/>
                          </a:solidFill>
                          <a:latin typeface="Arial" panose="020B0604020202020204"/>
                        </a:defRPr>
                      </a:lvl2pPr>
                      <a:lvl3pPr marL="1828662" algn="l" defTabSz="1828662" rtl="0" eaLnBrk="1" latinLnBrk="0" hangingPunct="1">
                        <a:defRPr sz="3600" kern="1200">
                          <a:solidFill>
                            <a:schemeClr val="tx1"/>
                          </a:solidFill>
                          <a:latin typeface="Arial" panose="020B0604020202020204"/>
                        </a:defRPr>
                      </a:lvl3pPr>
                      <a:lvl4pPr marL="2742993" algn="l" defTabSz="1828662" rtl="0" eaLnBrk="1" latinLnBrk="0" hangingPunct="1">
                        <a:defRPr sz="3600" kern="1200">
                          <a:solidFill>
                            <a:schemeClr val="tx1"/>
                          </a:solidFill>
                          <a:latin typeface="Arial" panose="020B0604020202020204"/>
                        </a:defRPr>
                      </a:lvl4pPr>
                      <a:lvl5pPr marL="3657323" algn="l" defTabSz="1828662" rtl="0" eaLnBrk="1" latinLnBrk="0" hangingPunct="1">
                        <a:defRPr sz="3600" kern="1200">
                          <a:solidFill>
                            <a:schemeClr val="tx1"/>
                          </a:solidFill>
                          <a:latin typeface="Arial" panose="020B0604020202020204"/>
                        </a:defRPr>
                      </a:lvl5pPr>
                      <a:lvl6pPr marL="4571655" algn="l" defTabSz="1828662" rtl="0" eaLnBrk="1" latinLnBrk="0" hangingPunct="1">
                        <a:defRPr sz="3600" kern="1200">
                          <a:solidFill>
                            <a:schemeClr val="tx1"/>
                          </a:solidFill>
                          <a:latin typeface="Arial" panose="020B0604020202020204"/>
                        </a:defRPr>
                      </a:lvl6pPr>
                      <a:lvl7pPr marL="5485985" algn="l" defTabSz="1828662" rtl="0" eaLnBrk="1" latinLnBrk="0" hangingPunct="1">
                        <a:defRPr sz="3600" kern="1200">
                          <a:solidFill>
                            <a:schemeClr val="tx1"/>
                          </a:solidFill>
                          <a:latin typeface="Arial" panose="020B0604020202020204"/>
                        </a:defRPr>
                      </a:lvl7pPr>
                      <a:lvl8pPr marL="6400317" algn="l" defTabSz="1828662" rtl="0" eaLnBrk="1" latinLnBrk="0" hangingPunct="1">
                        <a:defRPr sz="3600" kern="1200">
                          <a:solidFill>
                            <a:schemeClr val="tx1"/>
                          </a:solidFill>
                          <a:latin typeface="Arial" panose="020B0604020202020204"/>
                        </a:defRPr>
                      </a:lvl8pPr>
                      <a:lvl9pPr marL="7314647" algn="l" defTabSz="1828662" rtl="0" eaLnBrk="1" latinLnBrk="0" hangingPunct="1">
                        <a:defRPr sz="3600" kern="1200">
                          <a:solidFill>
                            <a:schemeClr val="tx1"/>
                          </a:solidFill>
                          <a:latin typeface="Arial" panose="020B0604020202020204"/>
                        </a:defRPr>
                      </a:lvl9pPr>
                    </a:lstStyle>
                    <a:p>
                      <a:r>
                        <a:rPr lang="en-GB" sz="900" b="0" dirty="0" smtClean="0">
                          <a:latin typeface="Arial" panose="020B0604020202020204" pitchFamily="34" charset="0"/>
                          <a:cs typeface="Arial" panose="020B0604020202020204" pitchFamily="34" charset="0"/>
                        </a:rPr>
                        <a:t>Male</a:t>
                      </a:r>
                      <a:endParaRPr lang="en-GB" sz="900" b="0" dirty="0">
                        <a:latin typeface="Arial" panose="020B0604020202020204" pitchFamily="34" charset="0"/>
                        <a:cs typeface="Arial" panose="020B0604020202020204" pitchFamily="34" charset="0"/>
                      </a:endParaRPr>
                    </a:p>
                  </a:txBody>
                  <a:tcPr marL="72000" marR="72000">
                    <a:lnL w="9525" cap="flat" cmpd="sng" algn="ctr">
                      <a:solidFill>
                        <a:srgbClr val="00A2E1">
                          <a:shade val="95000"/>
                          <a:satMod val="105000"/>
                        </a:srgbClr>
                      </a:solidFill>
                      <a:prstDash val="solid"/>
                    </a:lnL>
                    <a:lnR>
                      <a:noFill/>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lnB>
                    <a:lnTlToBr w="12700" cmpd="sng">
                      <a:noFill/>
                      <a:prstDash val="solid"/>
                    </a:lnTlToBr>
                    <a:lnBlToTr w="12700" cmpd="sng">
                      <a:noFill/>
                      <a:prstDash val="solid"/>
                    </a:lnBlToTr>
                    <a:noFill/>
                  </a:tcPr>
                </a:tc>
                <a:tc>
                  <a:txBody>
                    <a:bodyPr/>
                    <a:lstStyle>
                      <a:lvl1pPr marL="0" algn="l" defTabSz="1828662" rtl="0" eaLnBrk="1" latinLnBrk="0" hangingPunct="1">
                        <a:defRPr sz="3600" kern="1200">
                          <a:solidFill>
                            <a:schemeClr val="tx1"/>
                          </a:solidFill>
                          <a:latin typeface="Arial" panose="020B0604020202020204"/>
                        </a:defRPr>
                      </a:lvl1pPr>
                      <a:lvl2pPr marL="914331" algn="l" defTabSz="1828662" rtl="0" eaLnBrk="1" latinLnBrk="0" hangingPunct="1">
                        <a:defRPr sz="3600" kern="1200">
                          <a:solidFill>
                            <a:schemeClr val="tx1"/>
                          </a:solidFill>
                          <a:latin typeface="Arial" panose="020B0604020202020204"/>
                        </a:defRPr>
                      </a:lvl2pPr>
                      <a:lvl3pPr marL="1828662" algn="l" defTabSz="1828662" rtl="0" eaLnBrk="1" latinLnBrk="0" hangingPunct="1">
                        <a:defRPr sz="3600" kern="1200">
                          <a:solidFill>
                            <a:schemeClr val="tx1"/>
                          </a:solidFill>
                          <a:latin typeface="Arial" panose="020B0604020202020204"/>
                        </a:defRPr>
                      </a:lvl3pPr>
                      <a:lvl4pPr marL="2742993" algn="l" defTabSz="1828662" rtl="0" eaLnBrk="1" latinLnBrk="0" hangingPunct="1">
                        <a:defRPr sz="3600" kern="1200">
                          <a:solidFill>
                            <a:schemeClr val="tx1"/>
                          </a:solidFill>
                          <a:latin typeface="Arial" panose="020B0604020202020204"/>
                        </a:defRPr>
                      </a:lvl4pPr>
                      <a:lvl5pPr marL="3657323" algn="l" defTabSz="1828662" rtl="0" eaLnBrk="1" latinLnBrk="0" hangingPunct="1">
                        <a:defRPr sz="3600" kern="1200">
                          <a:solidFill>
                            <a:schemeClr val="tx1"/>
                          </a:solidFill>
                          <a:latin typeface="Arial" panose="020B0604020202020204"/>
                        </a:defRPr>
                      </a:lvl5pPr>
                      <a:lvl6pPr marL="4571655" algn="l" defTabSz="1828662" rtl="0" eaLnBrk="1" latinLnBrk="0" hangingPunct="1">
                        <a:defRPr sz="3600" kern="1200">
                          <a:solidFill>
                            <a:schemeClr val="tx1"/>
                          </a:solidFill>
                          <a:latin typeface="Arial" panose="020B0604020202020204"/>
                        </a:defRPr>
                      </a:lvl6pPr>
                      <a:lvl7pPr marL="5485985" algn="l" defTabSz="1828662" rtl="0" eaLnBrk="1" latinLnBrk="0" hangingPunct="1">
                        <a:defRPr sz="3600" kern="1200">
                          <a:solidFill>
                            <a:schemeClr val="tx1"/>
                          </a:solidFill>
                          <a:latin typeface="Arial" panose="020B0604020202020204"/>
                        </a:defRPr>
                      </a:lvl7pPr>
                      <a:lvl8pPr marL="6400317" algn="l" defTabSz="1828662" rtl="0" eaLnBrk="1" latinLnBrk="0" hangingPunct="1">
                        <a:defRPr sz="3600" kern="1200">
                          <a:solidFill>
                            <a:schemeClr val="tx1"/>
                          </a:solidFill>
                          <a:latin typeface="Arial" panose="020B0604020202020204"/>
                        </a:defRPr>
                      </a:lvl8pPr>
                      <a:lvl9pPr marL="7314647" algn="l" defTabSz="1828662" rtl="0" eaLnBrk="1" latinLnBrk="0" hangingPunct="1">
                        <a:defRPr sz="3600" kern="1200">
                          <a:solidFill>
                            <a:schemeClr val="tx1"/>
                          </a:solidFill>
                          <a:latin typeface="Arial" panose="020B0604020202020204"/>
                        </a:defRPr>
                      </a:lvl9pPr>
                    </a:lstStyle>
                    <a:p>
                      <a:pPr algn="ctr"/>
                      <a:r>
                        <a:rPr lang="en-GB" sz="900" dirty="0" smtClean="0">
                          <a:latin typeface="Arial" panose="020B0604020202020204" pitchFamily="34" charset="0"/>
                          <a:cs typeface="Arial" panose="020B0604020202020204" pitchFamily="34" charset="0"/>
                        </a:rPr>
                        <a:t>−6.69 (0.22)</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noFill/>
                      <a:prstDash val="solid"/>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lnB>
                    <a:lnTlToBr w="12700" cmpd="sng">
                      <a:noFill/>
                      <a:prstDash val="solid"/>
                    </a:lnTlToBr>
                    <a:lnBlToTr w="12700" cmpd="sng">
                      <a:noFill/>
                      <a:prstDash val="solid"/>
                    </a:lnBlToTr>
                    <a:noFill/>
                  </a:tcPr>
                </a:tc>
                <a:tc>
                  <a:txBody>
                    <a:bodyPr/>
                    <a:lstStyle/>
                    <a:p>
                      <a:pPr algn="ctr"/>
                      <a:r>
                        <a:rPr lang="en-GB" sz="900" dirty="0" smtClean="0">
                          <a:latin typeface="Arial" panose="020B0604020202020204" pitchFamily="34" charset="0"/>
                          <a:cs typeface="Arial" panose="020B0604020202020204" pitchFamily="34" charset="0"/>
                        </a:rPr>
                        <a:t>&lt;0.01</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noFill/>
                      <a:prstDash val="solid"/>
                    </a:lnR>
                    <a:lnT w="9525" cap="flat" cmpd="sng" algn="ctr">
                      <a:solidFill>
                        <a:srgbClr val="00A2E1">
                          <a:shade val="95000"/>
                          <a:satMod val="105000"/>
                        </a:srgbClr>
                      </a:solidFill>
                      <a:prstDash val="solid"/>
                      <a:round/>
                      <a:headEnd type="none" w="med" len="med"/>
                      <a:tailEnd type="none" w="med" len="me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828662" rtl="0" eaLnBrk="1" latinLnBrk="0" hangingPunct="1">
                        <a:defRPr sz="3600" kern="1200">
                          <a:solidFill>
                            <a:schemeClr val="tx1"/>
                          </a:solidFill>
                          <a:latin typeface="Arial" panose="020B0604020202020204"/>
                        </a:defRPr>
                      </a:lvl1pPr>
                      <a:lvl2pPr marL="914331" algn="l" defTabSz="1828662" rtl="0" eaLnBrk="1" latinLnBrk="0" hangingPunct="1">
                        <a:defRPr sz="3600" kern="1200">
                          <a:solidFill>
                            <a:schemeClr val="tx1"/>
                          </a:solidFill>
                          <a:latin typeface="Arial" panose="020B0604020202020204"/>
                        </a:defRPr>
                      </a:lvl2pPr>
                      <a:lvl3pPr marL="1828662" algn="l" defTabSz="1828662" rtl="0" eaLnBrk="1" latinLnBrk="0" hangingPunct="1">
                        <a:defRPr sz="3600" kern="1200">
                          <a:solidFill>
                            <a:schemeClr val="tx1"/>
                          </a:solidFill>
                          <a:latin typeface="Arial" panose="020B0604020202020204"/>
                        </a:defRPr>
                      </a:lvl3pPr>
                      <a:lvl4pPr marL="2742993" algn="l" defTabSz="1828662" rtl="0" eaLnBrk="1" latinLnBrk="0" hangingPunct="1">
                        <a:defRPr sz="3600" kern="1200">
                          <a:solidFill>
                            <a:schemeClr val="tx1"/>
                          </a:solidFill>
                          <a:latin typeface="Arial" panose="020B0604020202020204"/>
                        </a:defRPr>
                      </a:lvl4pPr>
                      <a:lvl5pPr marL="3657323" algn="l" defTabSz="1828662" rtl="0" eaLnBrk="1" latinLnBrk="0" hangingPunct="1">
                        <a:defRPr sz="3600" kern="1200">
                          <a:solidFill>
                            <a:schemeClr val="tx1"/>
                          </a:solidFill>
                          <a:latin typeface="Arial" panose="020B0604020202020204"/>
                        </a:defRPr>
                      </a:lvl5pPr>
                      <a:lvl6pPr marL="4571655" algn="l" defTabSz="1828662" rtl="0" eaLnBrk="1" latinLnBrk="0" hangingPunct="1">
                        <a:defRPr sz="3600" kern="1200">
                          <a:solidFill>
                            <a:schemeClr val="tx1"/>
                          </a:solidFill>
                          <a:latin typeface="Arial" panose="020B0604020202020204"/>
                        </a:defRPr>
                      </a:lvl6pPr>
                      <a:lvl7pPr marL="5485985" algn="l" defTabSz="1828662" rtl="0" eaLnBrk="1" latinLnBrk="0" hangingPunct="1">
                        <a:defRPr sz="3600" kern="1200">
                          <a:solidFill>
                            <a:schemeClr val="tx1"/>
                          </a:solidFill>
                          <a:latin typeface="Arial" panose="020B0604020202020204"/>
                        </a:defRPr>
                      </a:lvl7pPr>
                      <a:lvl8pPr marL="6400317" algn="l" defTabSz="1828662" rtl="0" eaLnBrk="1" latinLnBrk="0" hangingPunct="1">
                        <a:defRPr sz="3600" kern="1200">
                          <a:solidFill>
                            <a:schemeClr val="tx1"/>
                          </a:solidFill>
                          <a:latin typeface="Arial" panose="020B0604020202020204"/>
                        </a:defRPr>
                      </a:lvl8pPr>
                      <a:lvl9pPr marL="7314647" algn="l" defTabSz="1828662" rtl="0" eaLnBrk="1" latinLnBrk="0" hangingPunct="1">
                        <a:defRPr sz="3600" kern="1200">
                          <a:solidFill>
                            <a:schemeClr val="tx1"/>
                          </a:solidFill>
                          <a:latin typeface="Arial" panose="020B0604020202020204"/>
                        </a:defRPr>
                      </a:lvl9pPr>
                    </a:lstStyle>
                    <a:p>
                      <a:pPr algn="ctr"/>
                      <a:r>
                        <a:rPr lang="en-GB" sz="900" dirty="0" smtClean="0">
                          <a:latin typeface="Arial" panose="020B0604020202020204" pitchFamily="34" charset="0"/>
                          <a:cs typeface="Arial" panose="020B0604020202020204" pitchFamily="34" charset="0"/>
                        </a:rPr>
                        <a:t>−3.07 (0.33)</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noFill/>
                      <a:prstDash val="solid"/>
                    </a:lnR>
                    <a:lnT w="9525" cap="flat" cmpd="sng" algn="ctr">
                      <a:solidFill>
                        <a:srgbClr val="00A2E1">
                          <a:shade val="95000"/>
                          <a:satMod val="105000"/>
                        </a:srgbClr>
                      </a:solidFill>
                      <a:prstDash val="solid"/>
                      <a:round/>
                      <a:headEnd type="none" w="med" len="med"/>
                      <a:tailEnd type="none" w="med" len="me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900" dirty="0" smtClean="0">
                          <a:latin typeface="Arial" panose="020B0604020202020204" pitchFamily="34" charset="0"/>
                          <a:cs typeface="Arial" panose="020B0604020202020204" pitchFamily="34" charset="0"/>
                        </a:rPr>
                        <a:t>&lt;0.01</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solidFill>
                        <a:srgbClr val="00A2E1">
                          <a:shade val="95000"/>
                          <a:satMod val="105000"/>
                        </a:srgbClr>
                      </a:solidFill>
                      <a:prstDash val="solid"/>
                    </a:lnR>
                    <a:lnT w="9525" cap="flat" cmpd="sng" algn="ctr">
                      <a:solidFill>
                        <a:srgbClr val="00A2E1">
                          <a:shade val="95000"/>
                          <a:satMod val="105000"/>
                        </a:srgbClr>
                      </a:solidFill>
                      <a:prstDash val="solid"/>
                      <a:round/>
                      <a:headEnd type="none" w="med" len="med"/>
                      <a:tailEnd type="none" w="med" len="me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2833370"/>
                  </a:ext>
                </a:extLst>
              </a:tr>
              <a:tr h="246050">
                <a:tc>
                  <a:txBody>
                    <a:bodyPr/>
                    <a:lstStyle>
                      <a:lvl1pPr marL="0" algn="l" defTabSz="1828662" rtl="0" eaLnBrk="1" latinLnBrk="0" hangingPunct="1">
                        <a:defRPr sz="3600" kern="1200">
                          <a:solidFill>
                            <a:schemeClr val="tx1"/>
                          </a:solidFill>
                          <a:latin typeface="Arial" panose="020B0604020202020204"/>
                        </a:defRPr>
                      </a:lvl1pPr>
                      <a:lvl2pPr marL="914331" algn="l" defTabSz="1828662" rtl="0" eaLnBrk="1" latinLnBrk="0" hangingPunct="1">
                        <a:defRPr sz="3600" kern="1200">
                          <a:solidFill>
                            <a:schemeClr val="tx1"/>
                          </a:solidFill>
                          <a:latin typeface="Arial" panose="020B0604020202020204"/>
                        </a:defRPr>
                      </a:lvl2pPr>
                      <a:lvl3pPr marL="1828662" algn="l" defTabSz="1828662" rtl="0" eaLnBrk="1" latinLnBrk="0" hangingPunct="1">
                        <a:defRPr sz="3600" kern="1200">
                          <a:solidFill>
                            <a:schemeClr val="tx1"/>
                          </a:solidFill>
                          <a:latin typeface="Arial" panose="020B0604020202020204"/>
                        </a:defRPr>
                      </a:lvl3pPr>
                      <a:lvl4pPr marL="2742993" algn="l" defTabSz="1828662" rtl="0" eaLnBrk="1" latinLnBrk="0" hangingPunct="1">
                        <a:defRPr sz="3600" kern="1200">
                          <a:solidFill>
                            <a:schemeClr val="tx1"/>
                          </a:solidFill>
                          <a:latin typeface="Arial" panose="020B0604020202020204"/>
                        </a:defRPr>
                      </a:lvl4pPr>
                      <a:lvl5pPr marL="3657323" algn="l" defTabSz="1828662" rtl="0" eaLnBrk="1" latinLnBrk="0" hangingPunct="1">
                        <a:defRPr sz="3600" kern="1200">
                          <a:solidFill>
                            <a:schemeClr val="tx1"/>
                          </a:solidFill>
                          <a:latin typeface="Arial" panose="020B0604020202020204"/>
                        </a:defRPr>
                      </a:lvl5pPr>
                      <a:lvl6pPr marL="4571655" algn="l" defTabSz="1828662" rtl="0" eaLnBrk="1" latinLnBrk="0" hangingPunct="1">
                        <a:defRPr sz="3600" kern="1200">
                          <a:solidFill>
                            <a:schemeClr val="tx1"/>
                          </a:solidFill>
                          <a:latin typeface="Arial" panose="020B0604020202020204"/>
                        </a:defRPr>
                      </a:lvl6pPr>
                      <a:lvl7pPr marL="5485985" algn="l" defTabSz="1828662" rtl="0" eaLnBrk="1" latinLnBrk="0" hangingPunct="1">
                        <a:defRPr sz="3600" kern="1200">
                          <a:solidFill>
                            <a:schemeClr val="tx1"/>
                          </a:solidFill>
                          <a:latin typeface="Arial" panose="020B0604020202020204"/>
                        </a:defRPr>
                      </a:lvl7pPr>
                      <a:lvl8pPr marL="6400317" algn="l" defTabSz="1828662" rtl="0" eaLnBrk="1" latinLnBrk="0" hangingPunct="1">
                        <a:defRPr sz="3600" kern="1200">
                          <a:solidFill>
                            <a:schemeClr val="tx1"/>
                          </a:solidFill>
                          <a:latin typeface="Arial" panose="020B0604020202020204"/>
                        </a:defRPr>
                      </a:lvl8pPr>
                      <a:lvl9pPr marL="7314647" algn="l" defTabSz="1828662" rtl="0" eaLnBrk="1" latinLnBrk="0" hangingPunct="1">
                        <a:defRPr sz="3600" kern="1200">
                          <a:solidFill>
                            <a:schemeClr val="tx1"/>
                          </a:solidFill>
                          <a:latin typeface="Arial" panose="020B0604020202020204"/>
                        </a:defRPr>
                      </a:lvl9pPr>
                    </a:lstStyle>
                    <a:p>
                      <a:r>
                        <a:rPr lang="en-GB" sz="900" b="0" dirty="0" smtClean="0">
                          <a:latin typeface="Arial" panose="020B0604020202020204" pitchFamily="34" charset="0"/>
                          <a:cs typeface="Arial" panose="020B0604020202020204" pitchFamily="34" charset="0"/>
                        </a:rPr>
                        <a:t>Female</a:t>
                      </a:r>
                      <a:endParaRPr lang="en-GB" sz="900" b="0" dirty="0">
                        <a:latin typeface="Arial" panose="020B0604020202020204" pitchFamily="34" charset="0"/>
                        <a:cs typeface="Arial" panose="020B0604020202020204" pitchFamily="34" charset="0"/>
                      </a:endParaRPr>
                    </a:p>
                  </a:txBody>
                  <a:tcPr marL="72000" marR="72000">
                    <a:lnL w="9525" cap="flat" cmpd="sng" algn="ctr">
                      <a:solidFill>
                        <a:srgbClr val="00A2E1">
                          <a:shade val="95000"/>
                          <a:satMod val="105000"/>
                        </a:srgbClr>
                      </a:solidFill>
                      <a:prstDash val="solid"/>
                    </a:lnL>
                    <a:lnR>
                      <a:noFill/>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lnB>
                    <a:lnTlToBr w="12700" cmpd="sng">
                      <a:noFill/>
                      <a:prstDash val="solid"/>
                    </a:lnTlToBr>
                    <a:lnBlToTr w="12700" cmpd="sng">
                      <a:noFill/>
                      <a:prstDash val="solid"/>
                    </a:lnBlToTr>
                    <a:noFill/>
                  </a:tcPr>
                </a:tc>
                <a:tc>
                  <a:txBody>
                    <a:bodyPr/>
                    <a:lstStyle>
                      <a:lvl1pPr marL="0" algn="l" defTabSz="1828662" rtl="0" eaLnBrk="1" latinLnBrk="0" hangingPunct="1">
                        <a:defRPr sz="3600" kern="1200">
                          <a:solidFill>
                            <a:schemeClr val="tx1"/>
                          </a:solidFill>
                          <a:latin typeface="Arial" panose="020B0604020202020204"/>
                        </a:defRPr>
                      </a:lvl1pPr>
                      <a:lvl2pPr marL="914331" algn="l" defTabSz="1828662" rtl="0" eaLnBrk="1" latinLnBrk="0" hangingPunct="1">
                        <a:defRPr sz="3600" kern="1200">
                          <a:solidFill>
                            <a:schemeClr val="tx1"/>
                          </a:solidFill>
                          <a:latin typeface="Arial" panose="020B0604020202020204"/>
                        </a:defRPr>
                      </a:lvl2pPr>
                      <a:lvl3pPr marL="1828662" algn="l" defTabSz="1828662" rtl="0" eaLnBrk="1" latinLnBrk="0" hangingPunct="1">
                        <a:defRPr sz="3600" kern="1200">
                          <a:solidFill>
                            <a:schemeClr val="tx1"/>
                          </a:solidFill>
                          <a:latin typeface="Arial" panose="020B0604020202020204"/>
                        </a:defRPr>
                      </a:lvl3pPr>
                      <a:lvl4pPr marL="2742993" algn="l" defTabSz="1828662" rtl="0" eaLnBrk="1" latinLnBrk="0" hangingPunct="1">
                        <a:defRPr sz="3600" kern="1200">
                          <a:solidFill>
                            <a:schemeClr val="tx1"/>
                          </a:solidFill>
                          <a:latin typeface="Arial" panose="020B0604020202020204"/>
                        </a:defRPr>
                      </a:lvl4pPr>
                      <a:lvl5pPr marL="3657323" algn="l" defTabSz="1828662" rtl="0" eaLnBrk="1" latinLnBrk="0" hangingPunct="1">
                        <a:defRPr sz="3600" kern="1200">
                          <a:solidFill>
                            <a:schemeClr val="tx1"/>
                          </a:solidFill>
                          <a:latin typeface="Arial" panose="020B0604020202020204"/>
                        </a:defRPr>
                      </a:lvl5pPr>
                      <a:lvl6pPr marL="4571655" algn="l" defTabSz="1828662" rtl="0" eaLnBrk="1" latinLnBrk="0" hangingPunct="1">
                        <a:defRPr sz="3600" kern="1200">
                          <a:solidFill>
                            <a:schemeClr val="tx1"/>
                          </a:solidFill>
                          <a:latin typeface="Arial" panose="020B0604020202020204"/>
                        </a:defRPr>
                      </a:lvl6pPr>
                      <a:lvl7pPr marL="5485985" algn="l" defTabSz="1828662" rtl="0" eaLnBrk="1" latinLnBrk="0" hangingPunct="1">
                        <a:defRPr sz="3600" kern="1200">
                          <a:solidFill>
                            <a:schemeClr val="tx1"/>
                          </a:solidFill>
                          <a:latin typeface="Arial" panose="020B0604020202020204"/>
                        </a:defRPr>
                      </a:lvl7pPr>
                      <a:lvl8pPr marL="6400317" algn="l" defTabSz="1828662" rtl="0" eaLnBrk="1" latinLnBrk="0" hangingPunct="1">
                        <a:defRPr sz="3600" kern="1200">
                          <a:solidFill>
                            <a:schemeClr val="tx1"/>
                          </a:solidFill>
                          <a:latin typeface="Arial" panose="020B0604020202020204"/>
                        </a:defRPr>
                      </a:lvl8pPr>
                      <a:lvl9pPr marL="7314647" algn="l" defTabSz="1828662" rtl="0" eaLnBrk="1" latinLnBrk="0" hangingPunct="1">
                        <a:defRPr sz="3600" kern="1200">
                          <a:solidFill>
                            <a:schemeClr val="tx1"/>
                          </a:solidFill>
                          <a:latin typeface="Arial" panose="020B0604020202020204"/>
                        </a:defRPr>
                      </a:lvl9pPr>
                    </a:lstStyle>
                    <a:p>
                      <a:pPr algn="ctr"/>
                      <a:r>
                        <a:rPr lang="en-GB" sz="900" dirty="0" smtClean="0">
                          <a:latin typeface="Arial" panose="020B0604020202020204" pitchFamily="34" charset="0"/>
                          <a:cs typeface="Arial" panose="020B0604020202020204" pitchFamily="34" charset="0"/>
                        </a:rPr>
                        <a:t>−2.77 (0.18)</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noFill/>
                      <a:prstDash val="solid"/>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lnB>
                    <a:lnTlToBr w="12700" cmpd="sng">
                      <a:noFill/>
                      <a:prstDash val="solid"/>
                    </a:lnTlToBr>
                    <a:lnBlToTr w="12700" cmpd="sng">
                      <a:noFill/>
                      <a:prstDash val="solid"/>
                    </a:lnBlToTr>
                    <a:noFill/>
                  </a:tcPr>
                </a:tc>
                <a:tc>
                  <a:txBody>
                    <a:bodyPr/>
                    <a:lstStyle/>
                    <a:p>
                      <a:pPr algn="ctr"/>
                      <a:r>
                        <a:rPr lang="en-GB" sz="900" dirty="0" smtClean="0">
                          <a:latin typeface="Arial" panose="020B0604020202020204" pitchFamily="34" charset="0"/>
                          <a:cs typeface="Arial" panose="020B0604020202020204" pitchFamily="34" charset="0"/>
                        </a:rPr>
                        <a:t>&lt;0.01</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noFill/>
                      <a:prstDash val="solid"/>
                    </a:lnR>
                    <a:lnT w="9525" cap="flat" cmpd="sng" algn="ctr">
                      <a:solidFill>
                        <a:srgbClr val="00A2E1">
                          <a:shade val="95000"/>
                          <a:satMod val="105000"/>
                        </a:srgbClr>
                      </a:solidFill>
                      <a:prstDash val="solid"/>
                      <a:round/>
                      <a:headEnd type="none" w="med" len="med"/>
                      <a:tailEnd type="none" w="med" len="me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828662" rtl="0" eaLnBrk="1" latinLnBrk="0" hangingPunct="1">
                        <a:defRPr sz="3600" kern="1200">
                          <a:solidFill>
                            <a:schemeClr val="tx1"/>
                          </a:solidFill>
                          <a:latin typeface="Arial" panose="020B0604020202020204"/>
                        </a:defRPr>
                      </a:lvl1pPr>
                      <a:lvl2pPr marL="914331" algn="l" defTabSz="1828662" rtl="0" eaLnBrk="1" latinLnBrk="0" hangingPunct="1">
                        <a:defRPr sz="3600" kern="1200">
                          <a:solidFill>
                            <a:schemeClr val="tx1"/>
                          </a:solidFill>
                          <a:latin typeface="Arial" panose="020B0604020202020204"/>
                        </a:defRPr>
                      </a:lvl2pPr>
                      <a:lvl3pPr marL="1828662" algn="l" defTabSz="1828662" rtl="0" eaLnBrk="1" latinLnBrk="0" hangingPunct="1">
                        <a:defRPr sz="3600" kern="1200">
                          <a:solidFill>
                            <a:schemeClr val="tx1"/>
                          </a:solidFill>
                          <a:latin typeface="Arial" panose="020B0604020202020204"/>
                        </a:defRPr>
                      </a:lvl3pPr>
                      <a:lvl4pPr marL="2742993" algn="l" defTabSz="1828662" rtl="0" eaLnBrk="1" latinLnBrk="0" hangingPunct="1">
                        <a:defRPr sz="3600" kern="1200">
                          <a:solidFill>
                            <a:schemeClr val="tx1"/>
                          </a:solidFill>
                          <a:latin typeface="Arial" panose="020B0604020202020204"/>
                        </a:defRPr>
                      </a:lvl4pPr>
                      <a:lvl5pPr marL="3657323" algn="l" defTabSz="1828662" rtl="0" eaLnBrk="1" latinLnBrk="0" hangingPunct="1">
                        <a:defRPr sz="3600" kern="1200">
                          <a:solidFill>
                            <a:schemeClr val="tx1"/>
                          </a:solidFill>
                          <a:latin typeface="Arial" panose="020B0604020202020204"/>
                        </a:defRPr>
                      </a:lvl5pPr>
                      <a:lvl6pPr marL="4571655" algn="l" defTabSz="1828662" rtl="0" eaLnBrk="1" latinLnBrk="0" hangingPunct="1">
                        <a:defRPr sz="3600" kern="1200">
                          <a:solidFill>
                            <a:schemeClr val="tx1"/>
                          </a:solidFill>
                          <a:latin typeface="Arial" panose="020B0604020202020204"/>
                        </a:defRPr>
                      </a:lvl6pPr>
                      <a:lvl7pPr marL="5485985" algn="l" defTabSz="1828662" rtl="0" eaLnBrk="1" latinLnBrk="0" hangingPunct="1">
                        <a:defRPr sz="3600" kern="1200">
                          <a:solidFill>
                            <a:schemeClr val="tx1"/>
                          </a:solidFill>
                          <a:latin typeface="Arial" panose="020B0604020202020204"/>
                        </a:defRPr>
                      </a:lvl7pPr>
                      <a:lvl8pPr marL="6400317" algn="l" defTabSz="1828662" rtl="0" eaLnBrk="1" latinLnBrk="0" hangingPunct="1">
                        <a:defRPr sz="3600" kern="1200">
                          <a:solidFill>
                            <a:schemeClr val="tx1"/>
                          </a:solidFill>
                          <a:latin typeface="Arial" panose="020B0604020202020204"/>
                        </a:defRPr>
                      </a:lvl8pPr>
                      <a:lvl9pPr marL="7314647" algn="l" defTabSz="1828662" rtl="0" eaLnBrk="1" latinLnBrk="0" hangingPunct="1">
                        <a:defRPr sz="3600" kern="1200">
                          <a:solidFill>
                            <a:schemeClr val="tx1"/>
                          </a:solidFill>
                          <a:latin typeface="Arial" panose="020B0604020202020204"/>
                        </a:defRPr>
                      </a:lvl9pPr>
                    </a:lstStyle>
                    <a:p>
                      <a:pPr algn="ctr"/>
                      <a:r>
                        <a:rPr lang="en-GB" sz="900" dirty="0" smtClean="0">
                          <a:latin typeface="Arial" panose="020B0604020202020204" pitchFamily="34" charset="0"/>
                          <a:cs typeface="Arial" panose="020B0604020202020204" pitchFamily="34" charset="0"/>
                        </a:rPr>
                        <a:t>−2.68 (0.43)</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noFill/>
                      <a:prstDash val="solid"/>
                    </a:lnR>
                    <a:lnT w="9525" cap="flat" cmpd="sng" algn="ctr">
                      <a:solidFill>
                        <a:srgbClr val="00A2E1">
                          <a:shade val="95000"/>
                          <a:satMod val="105000"/>
                        </a:srgbClr>
                      </a:solidFill>
                      <a:prstDash val="solid"/>
                      <a:round/>
                      <a:headEnd type="none" w="med" len="med"/>
                      <a:tailEnd type="none" w="med" len="me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900" dirty="0" smtClean="0">
                          <a:latin typeface="Arial" panose="020B0604020202020204" pitchFamily="34" charset="0"/>
                          <a:cs typeface="Arial" panose="020B0604020202020204" pitchFamily="34" charset="0"/>
                        </a:rPr>
                        <a:t>&lt;0.01</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solidFill>
                        <a:srgbClr val="00A2E1">
                          <a:shade val="95000"/>
                          <a:satMod val="105000"/>
                        </a:srgbClr>
                      </a:solidFill>
                      <a:prstDash val="solid"/>
                    </a:lnR>
                    <a:lnT w="9525" cap="flat" cmpd="sng" algn="ctr">
                      <a:solidFill>
                        <a:srgbClr val="00A2E1">
                          <a:shade val="95000"/>
                          <a:satMod val="105000"/>
                        </a:srgbClr>
                      </a:solidFill>
                      <a:prstDash val="solid"/>
                      <a:round/>
                      <a:headEnd type="none" w="med" len="med"/>
                      <a:tailEnd type="none" w="med" len="me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93953225"/>
                  </a:ext>
                </a:extLst>
              </a:tr>
            </a:tbl>
          </a:graphicData>
        </a:graphic>
      </p:graphicFrame>
      <p:graphicFrame>
        <p:nvGraphicFramePr>
          <p:cNvPr id="224" name="Table 223"/>
          <p:cNvGraphicFramePr>
            <a:graphicFrameLocks noGrp="1"/>
          </p:cNvGraphicFramePr>
          <p:nvPr>
            <p:extLst>
              <p:ext uri="{D42A27DB-BD31-4B8C-83A1-F6EECF244321}">
                <p14:modId xmlns:p14="http://schemas.microsoft.com/office/powerpoint/2010/main" val="71471410"/>
              </p:ext>
            </p:extLst>
          </p:nvPr>
        </p:nvGraphicFramePr>
        <p:xfrm>
          <a:off x="4322982" y="4476294"/>
          <a:ext cx="3774717" cy="1406500"/>
        </p:xfrm>
        <a:graphic>
          <a:graphicData uri="http://schemas.openxmlformats.org/drawingml/2006/table">
            <a:tbl>
              <a:tblPr firstRow="1" bandRow="1"/>
              <a:tblGrid>
                <a:gridCol w="525925">
                  <a:extLst>
                    <a:ext uri="{9D8B030D-6E8A-4147-A177-3AD203B41FA5}">
                      <a16:colId xmlns:a16="http://schemas.microsoft.com/office/drawing/2014/main" val="4251174958"/>
                    </a:ext>
                  </a:extLst>
                </a:gridCol>
                <a:gridCol w="1047422">
                  <a:extLst>
                    <a:ext uri="{9D8B030D-6E8A-4147-A177-3AD203B41FA5}">
                      <a16:colId xmlns:a16="http://schemas.microsoft.com/office/drawing/2014/main" val="2906927534"/>
                    </a:ext>
                  </a:extLst>
                </a:gridCol>
                <a:gridCol w="544896">
                  <a:extLst>
                    <a:ext uri="{9D8B030D-6E8A-4147-A177-3AD203B41FA5}">
                      <a16:colId xmlns:a16="http://schemas.microsoft.com/office/drawing/2014/main" val="2868936946"/>
                    </a:ext>
                  </a:extLst>
                </a:gridCol>
                <a:gridCol w="1103586">
                  <a:extLst>
                    <a:ext uri="{9D8B030D-6E8A-4147-A177-3AD203B41FA5}">
                      <a16:colId xmlns:a16="http://schemas.microsoft.com/office/drawing/2014/main" val="3305772376"/>
                    </a:ext>
                  </a:extLst>
                </a:gridCol>
                <a:gridCol w="552888">
                  <a:extLst>
                    <a:ext uri="{9D8B030D-6E8A-4147-A177-3AD203B41FA5}">
                      <a16:colId xmlns:a16="http://schemas.microsoft.com/office/drawing/2014/main" val="1273396111"/>
                    </a:ext>
                  </a:extLst>
                </a:gridCol>
              </a:tblGrid>
              <a:tr h="800499">
                <a:tc>
                  <a:txBody>
                    <a:bodyPr/>
                    <a:lstStyle>
                      <a:lvl1pPr marL="0" algn="l" defTabSz="914400" rtl="0" eaLnBrk="1" latinLnBrk="0" hangingPunct="1">
                        <a:defRPr sz="1800" b="1" kern="1200">
                          <a:solidFill>
                            <a:schemeClr val="tx1"/>
                          </a:solidFill>
                          <a:latin typeface="Arial"/>
                        </a:defRPr>
                      </a:lvl1pPr>
                      <a:lvl2pPr marL="457200" algn="l" defTabSz="914400" rtl="0" eaLnBrk="1" latinLnBrk="0" hangingPunct="1">
                        <a:defRPr sz="1800" b="1" kern="1200">
                          <a:solidFill>
                            <a:schemeClr val="tx1"/>
                          </a:solidFill>
                          <a:latin typeface="Arial"/>
                        </a:defRPr>
                      </a:lvl2pPr>
                      <a:lvl3pPr marL="914400" algn="l" defTabSz="914400" rtl="0" eaLnBrk="1" latinLnBrk="0" hangingPunct="1">
                        <a:defRPr sz="1800" b="1" kern="1200">
                          <a:solidFill>
                            <a:schemeClr val="tx1"/>
                          </a:solidFill>
                          <a:latin typeface="Arial"/>
                        </a:defRPr>
                      </a:lvl3pPr>
                      <a:lvl4pPr marL="1371600" algn="l" defTabSz="914400" rtl="0" eaLnBrk="1" latinLnBrk="0" hangingPunct="1">
                        <a:defRPr sz="1800" b="1" kern="1200">
                          <a:solidFill>
                            <a:schemeClr val="tx1"/>
                          </a:solidFill>
                          <a:latin typeface="Arial"/>
                        </a:defRPr>
                      </a:lvl4pPr>
                      <a:lvl5pPr marL="1828800" algn="l" defTabSz="914400" rtl="0" eaLnBrk="1" latinLnBrk="0" hangingPunct="1">
                        <a:defRPr sz="1800" b="1" kern="1200">
                          <a:solidFill>
                            <a:schemeClr val="tx1"/>
                          </a:solidFill>
                          <a:latin typeface="Arial"/>
                        </a:defRPr>
                      </a:lvl5pPr>
                      <a:lvl6pPr marL="2286000" algn="l" defTabSz="914400" rtl="0" eaLnBrk="1" latinLnBrk="0" hangingPunct="1">
                        <a:defRPr sz="1800" b="1" kern="1200">
                          <a:solidFill>
                            <a:schemeClr val="tx1"/>
                          </a:solidFill>
                          <a:latin typeface="Arial"/>
                        </a:defRPr>
                      </a:lvl6pPr>
                      <a:lvl7pPr marL="2743200" algn="l" defTabSz="914400" rtl="0" eaLnBrk="1" latinLnBrk="0" hangingPunct="1">
                        <a:defRPr sz="1800" b="1" kern="1200">
                          <a:solidFill>
                            <a:schemeClr val="tx1"/>
                          </a:solidFill>
                          <a:latin typeface="Arial"/>
                        </a:defRPr>
                      </a:lvl7pPr>
                      <a:lvl8pPr marL="3200400" algn="l" defTabSz="914400" rtl="0" eaLnBrk="1" latinLnBrk="0" hangingPunct="1">
                        <a:defRPr sz="1800" b="1" kern="1200">
                          <a:solidFill>
                            <a:schemeClr val="tx1"/>
                          </a:solidFill>
                          <a:latin typeface="Arial"/>
                        </a:defRPr>
                      </a:lvl8pPr>
                      <a:lvl9pPr marL="3657600" algn="l" defTabSz="914400" rtl="0" eaLnBrk="1" latinLnBrk="0" hangingPunct="1">
                        <a:defRPr sz="1800" b="1" kern="1200">
                          <a:solidFill>
                            <a:schemeClr val="tx1"/>
                          </a:solidFill>
                          <a:latin typeface="Arial"/>
                        </a:defRPr>
                      </a:lvl9pPr>
                    </a:lstStyle>
                    <a:p>
                      <a:pPr algn="l"/>
                      <a:endParaRPr lang="en-US" sz="900" b="1" dirty="0">
                        <a:solidFill>
                          <a:schemeClr val="tx2"/>
                        </a:solidFill>
                        <a:latin typeface="Arial" panose="020B0604020202020204" pitchFamily="34" charset="0"/>
                        <a:cs typeface="Arial" panose="020B0604020202020204" pitchFamily="34" charset="0"/>
                      </a:endParaRPr>
                    </a:p>
                  </a:txBody>
                  <a:tcPr marL="72000" marR="72000" anchor="b">
                    <a:lnL w="9525" cap="flat" cmpd="sng" algn="ctr">
                      <a:solidFill>
                        <a:srgbClr val="00A2E1">
                          <a:shade val="95000"/>
                          <a:satMod val="105000"/>
                        </a:srgbClr>
                      </a:solidFill>
                      <a:prstDash val="solid"/>
                    </a:lnL>
                    <a:lnR>
                      <a:noFill/>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tc>
                  <a:txBody>
                    <a:bodyPr/>
                    <a:lstStyle>
                      <a:lvl1pPr marL="0" algn="l" defTabSz="1828662" rtl="0" eaLnBrk="1" latinLnBrk="0" hangingPunct="1">
                        <a:defRPr sz="3600" b="1" kern="1200">
                          <a:solidFill>
                            <a:schemeClr val="bg1"/>
                          </a:solidFill>
                          <a:latin typeface="Arial" panose="020B0604020202020204"/>
                        </a:defRPr>
                      </a:lvl1pPr>
                      <a:lvl2pPr marL="914331" algn="l" defTabSz="1828662" rtl="0" eaLnBrk="1" latinLnBrk="0" hangingPunct="1">
                        <a:defRPr sz="3600" b="1" kern="1200">
                          <a:solidFill>
                            <a:schemeClr val="bg1"/>
                          </a:solidFill>
                          <a:latin typeface="Arial" panose="020B0604020202020204"/>
                        </a:defRPr>
                      </a:lvl2pPr>
                      <a:lvl3pPr marL="1828662" algn="l" defTabSz="1828662" rtl="0" eaLnBrk="1" latinLnBrk="0" hangingPunct="1">
                        <a:defRPr sz="3600" b="1" kern="1200">
                          <a:solidFill>
                            <a:schemeClr val="bg1"/>
                          </a:solidFill>
                          <a:latin typeface="Arial" panose="020B0604020202020204"/>
                        </a:defRPr>
                      </a:lvl3pPr>
                      <a:lvl4pPr marL="2742993" algn="l" defTabSz="1828662" rtl="0" eaLnBrk="1" latinLnBrk="0" hangingPunct="1">
                        <a:defRPr sz="3600" b="1" kern="1200">
                          <a:solidFill>
                            <a:schemeClr val="bg1"/>
                          </a:solidFill>
                          <a:latin typeface="Arial" panose="020B0604020202020204"/>
                        </a:defRPr>
                      </a:lvl4pPr>
                      <a:lvl5pPr marL="3657323" algn="l" defTabSz="1828662" rtl="0" eaLnBrk="1" latinLnBrk="0" hangingPunct="1">
                        <a:defRPr sz="3600" b="1" kern="1200">
                          <a:solidFill>
                            <a:schemeClr val="bg1"/>
                          </a:solidFill>
                          <a:latin typeface="Arial" panose="020B0604020202020204"/>
                        </a:defRPr>
                      </a:lvl5pPr>
                      <a:lvl6pPr marL="4571655" algn="l" defTabSz="1828662" rtl="0" eaLnBrk="1" latinLnBrk="0" hangingPunct="1">
                        <a:defRPr sz="3600" b="1" kern="1200">
                          <a:solidFill>
                            <a:schemeClr val="bg1"/>
                          </a:solidFill>
                          <a:latin typeface="Arial" panose="020B0604020202020204"/>
                        </a:defRPr>
                      </a:lvl6pPr>
                      <a:lvl7pPr marL="5485985" algn="l" defTabSz="1828662" rtl="0" eaLnBrk="1" latinLnBrk="0" hangingPunct="1">
                        <a:defRPr sz="3600" b="1" kern="1200">
                          <a:solidFill>
                            <a:schemeClr val="bg1"/>
                          </a:solidFill>
                          <a:latin typeface="Arial" panose="020B0604020202020204"/>
                        </a:defRPr>
                      </a:lvl7pPr>
                      <a:lvl8pPr marL="6400317" algn="l" defTabSz="1828662" rtl="0" eaLnBrk="1" latinLnBrk="0" hangingPunct="1">
                        <a:defRPr sz="3600" b="1" kern="1200">
                          <a:solidFill>
                            <a:schemeClr val="bg1"/>
                          </a:solidFill>
                          <a:latin typeface="Arial" panose="020B0604020202020204"/>
                        </a:defRPr>
                      </a:lvl8pPr>
                      <a:lvl9pPr marL="7314647" algn="l" defTabSz="1828662" rtl="0" eaLnBrk="1" latinLnBrk="0" hangingPunct="1">
                        <a:defRPr sz="3600" b="1" kern="1200">
                          <a:solidFill>
                            <a:schemeClr val="bg1"/>
                          </a:solidFill>
                          <a:latin typeface="Arial" panose="020B0604020202020204"/>
                        </a:defRPr>
                      </a:lvl9pPr>
                    </a:lstStyle>
                    <a:p>
                      <a:pPr algn="ctr"/>
                      <a:r>
                        <a:rPr lang="en-US" sz="900" b="1" dirty="0" smtClean="0">
                          <a:solidFill>
                            <a:schemeClr val="tx2"/>
                          </a:solidFill>
                          <a:latin typeface="Arial" panose="020B0604020202020204" pitchFamily="34" charset="0"/>
                          <a:cs typeface="Arial" panose="020B0604020202020204" pitchFamily="34" charset="0"/>
                        </a:rPr>
                        <a:t>Pre-intervention</a:t>
                      </a:r>
                      <a:r>
                        <a:rPr lang="en-US" sz="900" b="1" baseline="0" dirty="0" smtClean="0">
                          <a:solidFill>
                            <a:schemeClr val="tx2"/>
                          </a:solidFill>
                          <a:latin typeface="Arial" panose="020B0604020202020204" pitchFamily="34" charset="0"/>
                          <a:cs typeface="Arial" panose="020B0604020202020204" pitchFamily="34" charset="0"/>
                        </a:rPr>
                        <a:t> slope (SE) 2004–2014 per 100,000/year</a:t>
                      </a:r>
                      <a:endParaRPr lang="en-US" sz="900" b="1" dirty="0" smtClean="0">
                        <a:solidFill>
                          <a:schemeClr val="tx2"/>
                        </a:solidFill>
                        <a:latin typeface="Arial" panose="020B0604020202020204" pitchFamily="34" charset="0"/>
                        <a:cs typeface="Arial" panose="020B0604020202020204" pitchFamily="34" charset="0"/>
                      </a:endParaRPr>
                    </a:p>
                  </a:txBody>
                  <a:tcPr marL="72000" marR="72000" anchor="b">
                    <a:lnL>
                      <a:noFill/>
                    </a:lnL>
                    <a:lnR w="9525" cap="flat" cmpd="sng" algn="ctr">
                      <a:noFill/>
                      <a:prstDash val="solid"/>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tc>
                  <a:txBody>
                    <a:bodyPr/>
                    <a:lstStyle/>
                    <a:p>
                      <a:pPr algn="ctr"/>
                      <a:r>
                        <a:rPr lang="en-US" sz="900" b="1" dirty="0" smtClean="0">
                          <a:solidFill>
                            <a:schemeClr val="tx2"/>
                          </a:solidFill>
                          <a:latin typeface="Arial" panose="020B0604020202020204" pitchFamily="34" charset="0"/>
                          <a:cs typeface="Arial" panose="020B0604020202020204" pitchFamily="34" charset="0"/>
                        </a:rPr>
                        <a:t>p-value</a:t>
                      </a:r>
                    </a:p>
                  </a:txBody>
                  <a:tcPr marL="72000" marR="72000" anchor="b">
                    <a:lnL>
                      <a:noFill/>
                    </a:lnL>
                    <a:lnR w="9525" cap="flat" cmpd="sng" algn="ctr">
                      <a:noFill/>
                      <a:prstDash val="solid"/>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tc>
                  <a:txBody>
                    <a:bodyPr/>
                    <a:lstStyle>
                      <a:lvl1pPr marL="0" algn="l" defTabSz="1828662" rtl="0" eaLnBrk="1" latinLnBrk="0" hangingPunct="1">
                        <a:defRPr sz="3600" b="1" kern="1200">
                          <a:solidFill>
                            <a:schemeClr val="bg1"/>
                          </a:solidFill>
                          <a:latin typeface="Arial" panose="020B0604020202020204"/>
                        </a:defRPr>
                      </a:lvl1pPr>
                      <a:lvl2pPr marL="914331" algn="l" defTabSz="1828662" rtl="0" eaLnBrk="1" latinLnBrk="0" hangingPunct="1">
                        <a:defRPr sz="3600" b="1" kern="1200">
                          <a:solidFill>
                            <a:schemeClr val="bg1"/>
                          </a:solidFill>
                          <a:latin typeface="Arial" panose="020B0604020202020204"/>
                        </a:defRPr>
                      </a:lvl2pPr>
                      <a:lvl3pPr marL="1828662" algn="l" defTabSz="1828662" rtl="0" eaLnBrk="1" latinLnBrk="0" hangingPunct="1">
                        <a:defRPr sz="3600" b="1" kern="1200">
                          <a:solidFill>
                            <a:schemeClr val="bg1"/>
                          </a:solidFill>
                          <a:latin typeface="Arial" panose="020B0604020202020204"/>
                        </a:defRPr>
                      </a:lvl3pPr>
                      <a:lvl4pPr marL="2742993" algn="l" defTabSz="1828662" rtl="0" eaLnBrk="1" latinLnBrk="0" hangingPunct="1">
                        <a:defRPr sz="3600" b="1" kern="1200">
                          <a:solidFill>
                            <a:schemeClr val="bg1"/>
                          </a:solidFill>
                          <a:latin typeface="Arial" panose="020B0604020202020204"/>
                        </a:defRPr>
                      </a:lvl4pPr>
                      <a:lvl5pPr marL="3657323" algn="l" defTabSz="1828662" rtl="0" eaLnBrk="1" latinLnBrk="0" hangingPunct="1">
                        <a:defRPr sz="3600" b="1" kern="1200">
                          <a:solidFill>
                            <a:schemeClr val="bg1"/>
                          </a:solidFill>
                          <a:latin typeface="Arial" panose="020B0604020202020204"/>
                        </a:defRPr>
                      </a:lvl5pPr>
                      <a:lvl6pPr marL="4571655" algn="l" defTabSz="1828662" rtl="0" eaLnBrk="1" latinLnBrk="0" hangingPunct="1">
                        <a:defRPr sz="3600" b="1" kern="1200">
                          <a:solidFill>
                            <a:schemeClr val="bg1"/>
                          </a:solidFill>
                          <a:latin typeface="Arial" panose="020B0604020202020204"/>
                        </a:defRPr>
                      </a:lvl6pPr>
                      <a:lvl7pPr marL="5485985" algn="l" defTabSz="1828662" rtl="0" eaLnBrk="1" latinLnBrk="0" hangingPunct="1">
                        <a:defRPr sz="3600" b="1" kern="1200">
                          <a:solidFill>
                            <a:schemeClr val="bg1"/>
                          </a:solidFill>
                          <a:latin typeface="Arial" panose="020B0604020202020204"/>
                        </a:defRPr>
                      </a:lvl7pPr>
                      <a:lvl8pPr marL="6400317" algn="l" defTabSz="1828662" rtl="0" eaLnBrk="1" latinLnBrk="0" hangingPunct="1">
                        <a:defRPr sz="3600" b="1" kern="1200">
                          <a:solidFill>
                            <a:schemeClr val="bg1"/>
                          </a:solidFill>
                          <a:latin typeface="Arial" panose="020B0604020202020204"/>
                        </a:defRPr>
                      </a:lvl8pPr>
                      <a:lvl9pPr marL="7314647" algn="l" defTabSz="1828662" rtl="0" eaLnBrk="1" latinLnBrk="0" hangingPunct="1">
                        <a:defRPr sz="3600" b="1" kern="1200">
                          <a:solidFill>
                            <a:schemeClr val="bg1"/>
                          </a:solidFill>
                          <a:latin typeface="Arial" panose="020B0604020202020204"/>
                        </a:defRPr>
                      </a:lvl9pPr>
                    </a:lstStyle>
                    <a:p>
                      <a:pPr algn="ctr"/>
                      <a:r>
                        <a:rPr lang="en-US" sz="900" b="1" dirty="0" smtClean="0">
                          <a:solidFill>
                            <a:schemeClr val="tx2"/>
                          </a:solidFill>
                          <a:latin typeface="Arial" panose="020B0604020202020204" pitchFamily="34" charset="0"/>
                          <a:cs typeface="Arial" panose="020B0604020202020204" pitchFamily="34" charset="0"/>
                        </a:rPr>
                        <a:t>Post-intervention</a:t>
                      </a:r>
                      <a:r>
                        <a:rPr lang="en-US" sz="900" b="1" baseline="0" dirty="0" smtClean="0">
                          <a:solidFill>
                            <a:schemeClr val="tx2"/>
                          </a:solidFill>
                          <a:latin typeface="Arial" panose="020B0604020202020204" pitchFamily="34" charset="0"/>
                          <a:cs typeface="Arial" panose="020B0604020202020204" pitchFamily="34" charset="0"/>
                        </a:rPr>
                        <a:t> slope (SE) </a:t>
                      </a:r>
                      <a:br>
                        <a:rPr lang="en-US" sz="900" b="1" baseline="0" dirty="0" smtClean="0">
                          <a:solidFill>
                            <a:schemeClr val="tx2"/>
                          </a:solidFill>
                          <a:latin typeface="Arial" panose="020B0604020202020204" pitchFamily="34" charset="0"/>
                          <a:cs typeface="Arial" panose="020B0604020202020204" pitchFamily="34" charset="0"/>
                        </a:rPr>
                      </a:br>
                      <a:r>
                        <a:rPr lang="en-US" sz="900" b="1" baseline="0" dirty="0" smtClean="0">
                          <a:solidFill>
                            <a:schemeClr val="tx2"/>
                          </a:solidFill>
                          <a:latin typeface="Arial" panose="020B0604020202020204" pitchFamily="34" charset="0"/>
                          <a:cs typeface="Arial" panose="020B0604020202020204" pitchFamily="34" charset="0"/>
                        </a:rPr>
                        <a:t>2015–2018 per 100,000/year relative to </a:t>
                      </a:r>
                      <a:br>
                        <a:rPr lang="en-US" sz="900" b="1" baseline="0" dirty="0" smtClean="0">
                          <a:solidFill>
                            <a:schemeClr val="tx2"/>
                          </a:solidFill>
                          <a:latin typeface="Arial" panose="020B0604020202020204" pitchFamily="34" charset="0"/>
                          <a:cs typeface="Arial" panose="020B0604020202020204" pitchFamily="34" charset="0"/>
                        </a:rPr>
                      </a:br>
                      <a:r>
                        <a:rPr lang="en-US" sz="900" b="1" baseline="0" dirty="0" smtClean="0">
                          <a:solidFill>
                            <a:schemeClr val="tx2"/>
                          </a:solidFill>
                          <a:latin typeface="Arial" panose="020B0604020202020204" pitchFamily="34" charset="0"/>
                          <a:cs typeface="Arial" panose="020B0604020202020204" pitchFamily="34" charset="0"/>
                        </a:rPr>
                        <a:t>2004–2014 </a:t>
                      </a:r>
                      <a:endParaRPr lang="en-US" sz="900" b="1" dirty="0" smtClean="0">
                        <a:solidFill>
                          <a:schemeClr val="tx2"/>
                        </a:solidFill>
                        <a:latin typeface="Arial" panose="020B0604020202020204" pitchFamily="34" charset="0"/>
                        <a:cs typeface="Arial" panose="020B0604020202020204" pitchFamily="34" charset="0"/>
                      </a:endParaRPr>
                    </a:p>
                  </a:txBody>
                  <a:tcPr marL="72000" marR="72000" anchor="b">
                    <a:lnL>
                      <a:noFill/>
                    </a:lnL>
                    <a:lnR w="9525" cap="flat" cmpd="sng" algn="ctr">
                      <a:noFill/>
                      <a:prstDash val="solid"/>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tc>
                  <a:txBody>
                    <a:bodyPr/>
                    <a:lstStyle/>
                    <a:p>
                      <a:pPr marL="0" marR="0" lvl="0" indent="0" algn="ctr" defTabSz="1828662" rtl="0" eaLnBrk="1" fontAlgn="auto" latinLnBrk="0" hangingPunct="1">
                        <a:lnSpc>
                          <a:spcPct val="100000"/>
                        </a:lnSpc>
                        <a:spcBef>
                          <a:spcPts val="0"/>
                        </a:spcBef>
                        <a:spcAft>
                          <a:spcPts val="0"/>
                        </a:spcAft>
                        <a:buClrTx/>
                        <a:buSzTx/>
                        <a:buFontTx/>
                        <a:buNone/>
                        <a:tabLst/>
                        <a:defRPr/>
                      </a:pPr>
                      <a:r>
                        <a:rPr lang="en-US" sz="900" b="1" dirty="0" smtClean="0">
                          <a:solidFill>
                            <a:schemeClr val="tx2"/>
                          </a:solidFill>
                          <a:latin typeface="Arial" panose="020B0604020202020204" pitchFamily="34" charset="0"/>
                          <a:cs typeface="Arial" panose="020B0604020202020204" pitchFamily="34" charset="0"/>
                        </a:rPr>
                        <a:t>p-value</a:t>
                      </a:r>
                    </a:p>
                  </a:txBody>
                  <a:tcPr marL="72000" marR="72000" anchor="b">
                    <a:lnL>
                      <a:noFill/>
                    </a:lnL>
                    <a:lnR w="9525" cap="flat" cmpd="sng" algn="ctr">
                      <a:solidFill>
                        <a:srgbClr val="00A2E1">
                          <a:shade val="95000"/>
                          <a:satMod val="105000"/>
                        </a:srgbClr>
                      </a:solidFill>
                      <a:prstDash val="solid"/>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extLst>
                  <a:ext uri="{0D108BD9-81ED-4DB2-BD59-A6C34878D82A}">
                    <a16:rowId xmlns:a16="http://schemas.microsoft.com/office/drawing/2014/main" val="3011744392"/>
                  </a:ext>
                </a:extLst>
              </a:tr>
              <a:tr h="246050">
                <a:tc>
                  <a:txBody>
                    <a:bodyPr/>
                    <a:lstStyle>
                      <a:lvl1pPr marL="0" algn="l" defTabSz="1828662" rtl="0" eaLnBrk="1" latinLnBrk="0" hangingPunct="1">
                        <a:defRPr sz="3600" kern="1200">
                          <a:solidFill>
                            <a:schemeClr val="tx1"/>
                          </a:solidFill>
                          <a:latin typeface="Arial" panose="020B0604020202020204"/>
                        </a:defRPr>
                      </a:lvl1pPr>
                      <a:lvl2pPr marL="914331" algn="l" defTabSz="1828662" rtl="0" eaLnBrk="1" latinLnBrk="0" hangingPunct="1">
                        <a:defRPr sz="3600" kern="1200">
                          <a:solidFill>
                            <a:schemeClr val="tx1"/>
                          </a:solidFill>
                          <a:latin typeface="Arial" panose="020B0604020202020204"/>
                        </a:defRPr>
                      </a:lvl2pPr>
                      <a:lvl3pPr marL="1828662" algn="l" defTabSz="1828662" rtl="0" eaLnBrk="1" latinLnBrk="0" hangingPunct="1">
                        <a:defRPr sz="3600" kern="1200">
                          <a:solidFill>
                            <a:schemeClr val="tx1"/>
                          </a:solidFill>
                          <a:latin typeface="Arial" panose="020B0604020202020204"/>
                        </a:defRPr>
                      </a:lvl3pPr>
                      <a:lvl4pPr marL="2742993" algn="l" defTabSz="1828662" rtl="0" eaLnBrk="1" latinLnBrk="0" hangingPunct="1">
                        <a:defRPr sz="3600" kern="1200">
                          <a:solidFill>
                            <a:schemeClr val="tx1"/>
                          </a:solidFill>
                          <a:latin typeface="Arial" panose="020B0604020202020204"/>
                        </a:defRPr>
                      </a:lvl4pPr>
                      <a:lvl5pPr marL="3657323" algn="l" defTabSz="1828662" rtl="0" eaLnBrk="1" latinLnBrk="0" hangingPunct="1">
                        <a:defRPr sz="3600" kern="1200">
                          <a:solidFill>
                            <a:schemeClr val="tx1"/>
                          </a:solidFill>
                          <a:latin typeface="Arial" panose="020B0604020202020204"/>
                        </a:defRPr>
                      </a:lvl5pPr>
                      <a:lvl6pPr marL="4571655" algn="l" defTabSz="1828662" rtl="0" eaLnBrk="1" latinLnBrk="0" hangingPunct="1">
                        <a:defRPr sz="3600" kern="1200">
                          <a:solidFill>
                            <a:schemeClr val="tx1"/>
                          </a:solidFill>
                          <a:latin typeface="Arial" panose="020B0604020202020204"/>
                        </a:defRPr>
                      </a:lvl6pPr>
                      <a:lvl7pPr marL="5485985" algn="l" defTabSz="1828662" rtl="0" eaLnBrk="1" latinLnBrk="0" hangingPunct="1">
                        <a:defRPr sz="3600" kern="1200">
                          <a:solidFill>
                            <a:schemeClr val="tx1"/>
                          </a:solidFill>
                          <a:latin typeface="Arial" panose="020B0604020202020204"/>
                        </a:defRPr>
                      </a:lvl7pPr>
                      <a:lvl8pPr marL="6400317" algn="l" defTabSz="1828662" rtl="0" eaLnBrk="1" latinLnBrk="0" hangingPunct="1">
                        <a:defRPr sz="3600" kern="1200">
                          <a:solidFill>
                            <a:schemeClr val="tx1"/>
                          </a:solidFill>
                          <a:latin typeface="Arial" panose="020B0604020202020204"/>
                        </a:defRPr>
                      </a:lvl8pPr>
                      <a:lvl9pPr marL="7314647" algn="l" defTabSz="1828662" rtl="0" eaLnBrk="1" latinLnBrk="0" hangingPunct="1">
                        <a:defRPr sz="3600" kern="1200">
                          <a:solidFill>
                            <a:schemeClr val="tx1"/>
                          </a:solidFill>
                          <a:latin typeface="Arial" panose="020B0604020202020204"/>
                        </a:defRPr>
                      </a:lvl9pPr>
                    </a:lstStyle>
                    <a:p>
                      <a:r>
                        <a:rPr lang="en-GB" sz="900" b="0" dirty="0" smtClean="0">
                          <a:latin typeface="Arial" panose="020B0604020202020204" pitchFamily="34" charset="0"/>
                          <a:cs typeface="Arial" panose="020B0604020202020204" pitchFamily="34" charset="0"/>
                        </a:rPr>
                        <a:t>NHW</a:t>
                      </a:r>
                      <a:endParaRPr lang="en-GB" sz="900" b="0" dirty="0">
                        <a:latin typeface="Arial" panose="020B0604020202020204" pitchFamily="34" charset="0"/>
                        <a:cs typeface="Arial" panose="020B0604020202020204" pitchFamily="34" charset="0"/>
                      </a:endParaRPr>
                    </a:p>
                  </a:txBody>
                  <a:tcPr marL="72000" marR="72000">
                    <a:lnL w="9525" cap="flat" cmpd="sng" algn="ctr">
                      <a:solidFill>
                        <a:srgbClr val="00A2E1">
                          <a:shade val="95000"/>
                          <a:satMod val="105000"/>
                        </a:srgbClr>
                      </a:solidFill>
                      <a:prstDash val="solid"/>
                    </a:lnL>
                    <a:lnR>
                      <a:noFill/>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lnB>
                    <a:lnTlToBr w="12700" cmpd="sng">
                      <a:noFill/>
                      <a:prstDash val="solid"/>
                    </a:lnTlToBr>
                    <a:lnBlToTr w="12700" cmpd="sng">
                      <a:noFill/>
                      <a:prstDash val="solid"/>
                    </a:lnBlToTr>
                    <a:noFill/>
                  </a:tcPr>
                </a:tc>
                <a:tc>
                  <a:txBody>
                    <a:bodyPr/>
                    <a:lstStyle>
                      <a:lvl1pPr marL="0" algn="l" defTabSz="1828662" rtl="0" eaLnBrk="1" latinLnBrk="0" hangingPunct="1">
                        <a:defRPr sz="3600" kern="1200">
                          <a:solidFill>
                            <a:schemeClr val="tx1"/>
                          </a:solidFill>
                          <a:latin typeface="Arial" panose="020B0604020202020204"/>
                        </a:defRPr>
                      </a:lvl1pPr>
                      <a:lvl2pPr marL="914331" algn="l" defTabSz="1828662" rtl="0" eaLnBrk="1" latinLnBrk="0" hangingPunct="1">
                        <a:defRPr sz="3600" kern="1200">
                          <a:solidFill>
                            <a:schemeClr val="tx1"/>
                          </a:solidFill>
                          <a:latin typeface="Arial" panose="020B0604020202020204"/>
                        </a:defRPr>
                      </a:lvl2pPr>
                      <a:lvl3pPr marL="1828662" algn="l" defTabSz="1828662" rtl="0" eaLnBrk="1" latinLnBrk="0" hangingPunct="1">
                        <a:defRPr sz="3600" kern="1200">
                          <a:solidFill>
                            <a:schemeClr val="tx1"/>
                          </a:solidFill>
                          <a:latin typeface="Arial" panose="020B0604020202020204"/>
                        </a:defRPr>
                      </a:lvl3pPr>
                      <a:lvl4pPr marL="2742993" algn="l" defTabSz="1828662" rtl="0" eaLnBrk="1" latinLnBrk="0" hangingPunct="1">
                        <a:defRPr sz="3600" kern="1200">
                          <a:solidFill>
                            <a:schemeClr val="tx1"/>
                          </a:solidFill>
                          <a:latin typeface="Arial" panose="020B0604020202020204"/>
                        </a:defRPr>
                      </a:lvl4pPr>
                      <a:lvl5pPr marL="3657323" algn="l" defTabSz="1828662" rtl="0" eaLnBrk="1" latinLnBrk="0" hangingPunct="1">
                        <a:defRPr sz="3600" kern="1200">
                          <a:solidFill>
                            <a:schemeClr val="tx1"/>
                          </a:solidFill>
                          <a:latin typeface="Arial" panose="020B0604020202020204"/>
                        </a:defRPr>
                      </a:lvl5pPr>
                      <a:lvl6pPr marL="4571655" algn="l" defTabSz="1828662" rtl="0" eaLnBrk="1" latinLnBrk="0" hangingPunct="1">
                        <a:defRPr sz="3600" kern="1200">
                          <a:solidFill>
                            <a:schemeClr val="tx1"/>
                          </a:solidFill>
                          <a:latin typeface="Arial" panose="020B0604020202020204"/>
                        </a:defRPr>
                      </a:lvl6pPr>
                      <a:lvl7pPr marL="5485985" algn="l" defTabSz="1828662" rtl="0" eaLnBrk="1" latinLnBrk="0" hangingPunct="1">
                        <a:defRPr sz="3600" kern="1200">
                          <a:solidFill>
                            <a:schemeClr val="tx1"/>
                          </a:solidFill>
                          <a:latin typeface="Arial" panose="020B0604020202020204"/>
                        </a:defRPr>
                      </a:lvl7pPr>
                      <a:lvl8pPr marL="6400317" algn="l" defTabSz="1828662" rtl="0" eaLnBrk="1" latinLnBrk="0" hangingPunct="1">
                        <a:defRPr sz="3600" kern="1200">
                          <a:solidFill>
                            <a:schemeClr val="tx1"/>
                          </a:solidFill>
                          <a:latin typeface="Arial" panose="020B0604020202020204"/>
                        </a:defRPr>
                      </a:lvl8pPr>
                      <a:lvl9pPr marL="7314647" algn="l" defTabSz="1828662" rtl="0" eaLnBrk="1" latinLnBrk="0" hangingPunct="1">
                        <a:defRPr sz="3600" kern="1200">
                          <a:solidFill>
                            <a:schemeClr val="tx1"/>
                          </a:solidFill>
                          <a:latin typeface="Arial" panose="020B0604020202020204"/>
                        </a:defRPr>
                      </a:lvl9pPr>
                    </a:lstStyle>
                    <a:p>
                      <a:pPr algn="ctr"/>
                      <a:r>
                        <a:rPr lang="en-GB" sz="900" dirty="0" smtClean="0">
                          <a:latin typeface="Arial" panose="020B0604020202020204" pitchFamily="34" charset="0"/>
                          <a:cs typeface="Arial" panose="020B0604020202020204" pitchFamily="34" charset="0"/>
                        </a:rPr>
                        <a:t>−4.5 (0.27)</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noFill/>
                      <a:prstDash val="solid"/>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lnB>
                    <a:lnTlToBr w="12700" cmpd="sng">
                      <a:noFill/>
                      <a:prstDash val="solid"/>
                    </a:lnTlToBr>
                    <a:lnBlToTr w="12700" cmpd="sng">
                      <a:noFill/>
                      <a:prstDash val="solid"/>
                    </a:lnBlToTr>
                    <a:noFill/>
                  </a:tcPr>
                </a:tc>
                <a:tc>
                  <a:txBody>
                    <a:bodyPr/>
                    <a:lstStyle/>
                    <a:p>
                      <a:pPr algn="ctr"/>
                      <a:r>
                        <a:rPr lang="en-GB" sz="900" dirty="0" smtClean="0">
                          <a:latin typeface="Arial" panose="020B0604020202020204" pitchFamily="34" charset="0"/>
                          <a:cs typeface="Arial" panose="020B0604020202020204" pitchFamily="34" charset="0"/>
                        </a:rPr>
                        <a:t>&lt;0.01</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noFill/>
                      <a:prstDash val="solid"/>
                    </a:lnR>
                    <a:lnT w="9525" cap="flat" cmpd="sng" algn="ctr">
                      <a:solidFill>
                        <a:srgbClr val="00A2E1">
                          <a:shade val="95000"/>
                          <a:satMod val="105000"/>
                        </a:srgbClr>
                      </a:solidFill>
                      <a:prstDash val="solid"/>
                      <a:round/>
                      <a:headEnd type="none" w="med" len="med"/>
                      <a:tailEnd type="none" w="med" len="me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828662" rtl="0" eaLnBrk="1" latinLnBrk="0" hangingPunct="1">
                        <a:defRPr sz="3600" kern="1200">
                          <a:solidFill>
                            <a:schemeClr val="tx1"/>
                          </a:solidFill>
                          <a:latin typeface="Arial" panose="020B0604020202020204"/>
                        </a:defRPr>
                      </a:lvl1pPr>
                      <a:lvl2pPr marL="914331" algn="l" defTabSz="1828662" rtl="0" eaLnBrk="1" latinLnBrk="0" hangingPunct="1">
                        <a:defRPr sz="3600" kern="1200">
                          <a:solidFill>
                            <a:schemeClr val="tx1"/>
                          </a:solidFill>
                          <a:latin typeface="Arial" panose="020B0604020202020204"/>
                        </a:defRPr>
                      </a:lvl2pPr>
                      <a:lvl3pPr marL="1828662" algn="l" defTabSz="1828662" rtl="0" eaLnBrk="1" latinLnBrk="0" hangingPunct="1">
                        <a:defRPr sz="3600" kern="1200">
                          <a:solidFill>
                            <a:schemeClr val="tx1"/>
                          </a:solidFill>
                          <a:latin typeface="Arial" panose="020B0604020202020204"/>
                        </a:defRPr>
                      </a:lvl3pPr>
                      <a:lvl4pPr marL="2742993" algn="l" defTabSz="1828662" rtl="0" eaLnBrk="1" latinLnBrk="0" hangingPunct="1">
                        <a:defRPr sz="3600" kern="1200">
                          <a:solidFill>
                            <a:schemeClr val="tx1"/>
                          </a:solidFill>
                          <a:latin typeface="Arial" panose="020B0604020202020204"/>
                        </a:defRPr>
                      </a:lvl4pPr>
                      <a:lvl5pPr marL="3657323" algn="l" defTabSz="1828662" rtl="0" eaLnBrk="1" latinLnBrk="0" hangingPunct="1">
                        <a:defRPr sz="3600" kern="1200">
                          <a:solidFill>
                            <a:schemeClr val="tx1"/>
                          </a:solidFill>
                          <a:latin typeface="Arial" panose="020B0604020202020204"/>
                        </a:defRPr>
                      </a:lvl5pPr>
                      <a:lvl6pPr marL="4571655" algn="l" defTabSz="1828662" rtl="0" eaLnBrk="1" latinLnBrk="0" hangingPunct="1">
                        <a:defRPr sz="3600" kern="1200">
                          <a:solidFill>
                            <a:schemeClr val="tx1"/>
                          </a:solidFill>
                          <a:latin typeface="Arial" panose="020B0604020202020204"/>
                        </a:defRPr>
                      </a:lvl6pPr>
                      <a:lvl7pPr marL="5485985" algn="l" defTabSz="1828662" rtl="0" eaLnBrk="1" latinLnBrk="0" hangingPunct="1">
                        <a:defRPr sz="3600" kern="1200">
                          <a:solidFill>
                            <a:schemeClr val="tx1"/>
                          </a:solidFill>
                          <a:latin typeface="Arial" panose="020B0604020202020204"/>
                        </a:defRPr>
                      </a:lvl7pPr>
                      <a:lvl8pPr marL="6400317" algn="l" defTabSz="1828662" rtl="0" eaLnBrk="1" latinLnBrk="0" hangingPunct="1">
                        <a:defRPr sz="3600" kern="1200">
                          <a:solidFill>
                            <a:schemeClr val="tx1"/>
                          </a:solidFill>
                          <a:latin typeface="Arial" panose="020B0604020202020204"/>
                        </a:defRPr>
                      </a:lvl8pPr>
                      <a:lvl9pPr marL="7314647" algn="l" defTabSz="1828662" rtl="0" eaLnBrk="1" latinLnBrk="0" hangingPunct="1">
                        <a:defRPr sz="3600" kern="1200">
                          <a:solidFill>
                            <a:schemeClr val="tx1"/>
                          </a:solidFill>
                          <a:latin typeface="Arial" panose="020B0604020202020204"/>
                        </a:defRPr>
                      </a:lvl9pPr>
                    </a:lstStyle>
                    <a:p>
                      <a:pPr algn="ctr"/>
                      <a:r>
                        <a:rPr lang="en-GB" sz="900" dirty="0" smtClean="0">
                          <a:latin typeface="Arial" panose="020B0604020202020204" pitchFamily="34" charset="0"/>
                          <a:cs typeface="Arial" panose="020B0604020202020204" pitchFamily="34" charset="0"/>
                        </a:rPr>
                        <a:t>−3.27</a:t>
                      </a:r>
                      <a:r>
                        <a:rPr lang="en-GB" sz="900" baseline="0" dirty="0" smtClean="0">
                          <a:latin typeface="Arial" panose="020B0604020202020204" pitchFamily="34" charset="0"/>
                          <a:cs typeface="Arial" panose="020B0604020202020204" pitchFamily="34" charset="0"/>
                        </a:rPr>
                        <a:t> (0.42</a:t>
                      </a:r>
                      <a:r>
                        <a:rPr lang="en-GB" sz="900" dirty="0" smtClean="0">
                          <a:latin typeface="Arial" panose="020B0604020202020204" pitchFamily="34" charset="0"/>
                          <a:cs typeface="Arial" panose="020B0604020202020204" pitchFamily="34" charset="0"/>
                        </a:rPr>
                        <a:t>)</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noFill/>
                      <a:prstDash val="solid"/>
                    </a:lnR>
                    <a:lnT w="9525" cap="flat" cmpd="sng" algn="ctr">
                      <a:solidFill>
                        <a:srgbClr val="00A2E1">
                          <a:shade val="95000"/>
                          <a:satMod val="105000"/>
                        </a:srgbClr>
                      </a:solidFill>
                      <a:prstDash val="solid"/>
                      <a:round/>
                      <a:headEnd type="none" w="med" len="med"/>
                      <a:tailEnd type="none" w="med" len="me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900" dirty="0" smtClean="0">
                          <a:latin typeface="Arial" panose="020B0604020202020204" pitchFamily="34" charset="0"/>
                          <a:cs typeface="Arial" panose="020B0604020202020204" pitchFamily="34" charset="0"/>
                        </a:rPr>
                        <a:t>&lt;0.01</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solidFill>
                        <a:srgbClr val="00A2E1">
                          <a:shade val="95000"/>
                          <a:satMod val="105000"/>
                        </a:srgbClr>
                      </a:solidFill>
                      <a:prstDash val="solid"/>
                    </a:lnR>
                    <a:lnT w="9525" cap="flat" cmpd="sng" algn="ctr">
                      <a:solidFill>
                        <a:srgbClr val="00A2E1">
                          <a:shade val="95000"/>
                          <a:satMod val="105000"/>
                        </a:srgbClr>
                      </a:solidFill>
                      <a:prstDash val="solid"/>
                      <a:round/>
                      <a:headEnd type="none" w="med" len="med"/>
                      <a:tailEnd type="none" w="med" len="me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2833370"/>
                  </a:ext>
                </a:extLst>
              </a:tr>
              <a:tr h="246050">
                <a:tc>
                  <a:txBody>
                    <a:bodyPr/>
                    <a:lstStyle>
                      <a:lvl1pPr marL="0" algn="l" defTabSz="1828662" rtl="0" eaLnBrk="1" latinLnBrk="0" hangingPunct="1">
                        <a:defRPr sz="3600" kern="1200">
                          <a:solidFill>
                            <a:schemeClr val="tx1"/>
                          </a:solidFill>
                          <a:latin typeface="Arial" panose="020B0604020202020204"/>
                        </a:defRPr>
                      </a:lvl1pPr>
                      <a:lvl2pPr marL="914331" algn="l" defTabSz="1828662" rtl="0" eaLnBrk="1" latinLnBrk="0" hangingPunct="1">
                        <a:defRPr sz="3600" kern="1200">
                          <a:solidFill>
                            <a:schemeClr val="tx1"/>
                          </a:solidFill>
                          <a:latin typeface="Arial" panose="020B0604020202020204"/>
                        </a:defRPr>
                      </a:lvl2pPr>
                      <a:lvl3pPr marL="1828662" algn="l" defTabSz="1828662" rtl="0" eaLnBrk="1" latinLnBrk="0" hangingPunct="1">
                        <a:defRPr sz="3600" kern="1200">
                          <a:solidFill>
                            <a:schemeClr val="tx1"/>
                          </a:solidFill>
                          <a:latin typeface="Arial" panose="020B0604020202020204"/>
                        </a:defRPr>
                      </a:lvl3pPr>
                      <a:lvl4pPr marL="2742993" algn="l" defTabSz="1828662" rtl="0" eaLnBrk="1" latinLnBrk="0" hangingPunct="1">
                        <a:defRPr sz="3600" kern="1200">
                          <a:solidFill>
                            <a:schemeClr val="tx1"/>
                          </a:solidFill>
                          <a:latin typeface="Arial" panose="020B0604020202020204"/>
                        </a:defRPr>
                      </a:lvl4pPr>
                      <a:lvl5pPr marL="3657323" algn="l" defTabSz="1828662" rtl="0" eaLnBrk="1" latinLnBrk="0" hangingPunct="1">
                        <a:defRPr sz="3600" kern="1200">
                          <a:solidFill>
                            <a:schemeClr val="tx1"/>
                          </a:solidFill>
                          <a:latin typeface="Arial" panose="020B0604020202020204"/>
                        </a:defRPr>
                      </a:lvl5pPr>
                      <a:lvl6pPr marL="4571655" algn="l" defTabSz="1828662" rtl="0" eaLnBrk="1" latinLnBrk="0" hangingPunct="1">
                        <a:defRPr sz="3600" kern="1200">
                          <a:solidFill>
                            <a:schemeClr val="tx1"/>
                          </a:solidFill>
                          <a:latin typeface="Arial" panose="020B0604020202020204"/>
                        </a:defRPr>
                      </a:lvl6pPr>
                      <a:lvl7pPr marL="5485985" algn="l" defTabSz="1828662" rtl="0" eaLnBrk="1" latinLnBrk="0" hangingPunct="1">
                        <a:defRPr sz="3600" kern="1200">
                          <a:solidFill>
                            <a:schemeClr val="tx1"/>
                          </a:solidFill>
                          <a:latin typeface="Arial" panose="020B0604020202020204"/>
                        </a:defRPr>
                      </a:lvl7pPr>
                      <a:lvl8pPr marL="6400317" algn="l" defTabSz="1828662" rtl="0" eaLnBrk="1" latinLnBrk="0" hangingPunct="1">
                        <a:defRPr sz="3600" kern="1200">
                          <a:solidFill>
                            <a:schemeClr val="tx1"/>
                          </a:solidFill>
                          <a:latin typeface="Arial" panose="020B0604020202020204"/>
                        </a:defRPr>
                      </a:lvl8pPr>
                      <a:lvl9pPr marL="7314647" algn="l" defTabSz="1828662" rtl="0" eaLnBrk="1" latinLnBrk="0" hangingPunct="1">
                        <a:defRPr sz="3600" kern="1200">
                          <a:solidFill>
                            <a:schemeClr val="tx1"/>
                          </a:solidFill>
                          <a:latin typeface="Arial" panose="020B0604020202020204"/>
                        </a:defRPr>
                      </a:lvl9pPr>
                    </a:lstStyle>
                    <a:p>
                      <a:r>
                        <a:rPr lang="en-GB" sz="900" b="0" dirty="0" smtClean="0">
                          <a:latin typeface="Arial" panose="020B0604020202020204" pitchFamily="34" charset="0"/>
                          <a:cs typeface="Arial" panose="020B0604020202020204" pitchFamily="34" charset="0"/>
                        </a:rPr>
                        <a:t>NHB</a:t>
                      </a:r>
                      <a:endParaRPr lang="en-GB" sz="900" b="0" dirty="0">
                        <a:latin typeface="Arial" panose="020B0604020202020204" pitchFamily="34" charset="0"/>
                        <a:cs typeface="Arial" panose="020B0604020202020204" pitchFamily="34" charset="0"/>
                      </a:endParaRPr>
                    </a:p>
                  </a:txBody>
                  <a:tcPr marL="72000" marR="72000">
                    <a:lnL w="9525" cap="flat" cmpd="sng" algn="ctr">
                      <a:solidFill>
                        <a:srgbClr val="00A2E1">
                          <a:shade val="95000"/>
                          <a:satMod val="105000"/>
                        </a:srgbClr>
                      </a:solidFill>
                      <a:prstDash val="solid"/>
                    </a:lnL>
                    <a:lnR>
                      <a:noFill/>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lnB>
                    <a:lnTlToBr w="12700" cmpd="sng">
                      <a:noFill/>
                      <a:prstDash val="solid"/>
                    </a:lnTlToBr>
                    <a:lnBlToTr w="12700" cmpd="sng">
                      <a:noFill/>
                      <a:prstDash val="solid"/>
                    </a:lnBlToTr>
                    <a:noFill/>
                  </a:tcPr>
                </a:tc>
                <a:tc>
                  <a:txBody>
                    <a:bodyPr/>
                    <a:lstStyle>
                      <a:lvl1pPr marL="0" algn="l" defTabSz="1828662" rtl="0" eaLnBrk="1" latinLnBrk="0" hangingPunct="1">
                        <a:defRPr sz="3600" kern="1200">
                          <a:solidFill>
                            <a:schemeClr val="tx1"/>
                          </a:solidFill>
                          <a:latin typeface="Arial" panose="020B0604020202020204"/>
                        </a:defRPr>
                      </a:lvl1pPr>
                      <a:lvl2pPr marL="914331" algn="l" defTabSz="1828662" rtl="0" eaLnBrk="1" latinLnBrk="0" hangingPunct="1">
                        <a:defRPr sz="3600" kern="1200">
                          <a:solidFill>
                            <a:schemeClr val="tx1"/>
                          </a:solidFill>
                          <a:latin typeface="Arial" panose="020B0604020202020204"/>
                        </a:defRPr>
                      </a:lvl2pPr>
                      <a:lvl3pPr marL="1828662" algn="l" defTabSz="1828662" rtl="0" eaLnBrk="1" latinLnBrk="0" hangingPunct="1">
                        <a:defRPr sz="3600" kern="1200">
                          <a:solidFill>
                            <a:schemeClr val="tx1"/>
                          </a:solidFill>
                          <a:latin typeface="Arial" panose="020B0604020202020204"/>
                        </a:defRPr>
                      </a:lvl3pPr>
                      <a:lvl4pPr marL="2742993" algn="l" defTabSz="1828662" rtl="0" eaLnBrk="1" latinLnBrk="0" hangingPunct="1">
                        <a:defRPr sz="3600" kern="1200">
                          <a:solidFill>
                            <a:schemeClr val="tx1"/>
                          </a:solidFill>
                          <a:latin typeface="Arial" panose="020B0604020202020204"/>
                        </a:defRPr>
                      </a:lvl4pPr>
                      <a:lvl5pPr marL="3657323" algn="l" defTabSz="1828662" rtl="0" eaLnBrk="1" latinLnBrk="0" hangingPunct="1">
                        <a:defRPr sz="3600" kern="1200">
                          <a:solidFill>
                            <a:schemeClr val="tx1"/>
                          </a:solidFill>
                          <a:latin typeface="Arial" panose="020B0604020202020204"/>
                        </a:defRPr>
                      </a:lvl5pPr>
                      <a:lvl6pPr marL="4571655" algn="l" defTabSz="1828662" rtl="0" eaLnBrk="1" latinLnBrk="0" hangingPunct="1">
                        <a:defRPr sz="3600" kern="1200">
                          <a:solidFill>
                            <a:schemeClr val="tx1"/>
                          </a:solidFill>
                          <a:latin typeface="Arial" panose="020B0604020202020204"/>
                        </a:defRPr>
                      </a:lvl6pPr>
                      <a:lvl7pPr marL="5485985" algn="l" defTabSz="1828662" rtl="0" eaLnBrk="1" latinLnBrk="0" hangingPunct="1">
                        <a:defRPr sz="3600" kern="1200">
                          <a:solidFill>
                            <a:schemeClr val="tx1"/>
                          </a:solidFill>
                          <a:latin typeface="Arial" panose="020B0604020202020204"/>
                        </a:defRPr>
                      </a:lvl7pPr>
                      <a:lvl8pPr marL="6400317" algn="l" defTabSz="1828662" rtl="0" eaLnBrk="1" latinLnBrk="0" hangingPunct="1">
                        <a:defRPr sz="3600" kern="1200">
                          <a:solidFill>
                            <a:schemeClr val="tx1"/>
                          </a:solidFill>
                          <a:latin typeface="Arial" panose="020B0604020202020204"/>
                        </a:defRPr>
                      </a:lvl8pPr>
                      <a:lvl9pPr marL="7314647" algn="l" defTabSz="1828662" rtl="0" eaLnBrk="1" latinLnBrk="0" hangingPunct="1">
                        <a:defRPr sz="3600" kern="1200">
                          <a:solidFill>
                            <a:schemeClr val="tx1"/>
                          </a:solidFill>
                          <a:latin typeface="Arial" panose="020B0604020202020204"/>
                        </a:defRPr>
                      </a:lvl9pPr>
                    </a:lstStyle>
                    <a:p>
                      <a:pPr algn="ctr"/>
                      <a:r>
                        <a:rPr lang="en-GB" sz="900" dirty="0" smtClean="0">
                          <a:latin typeface="Arial" panose="020B0604020202020204" pitchFamily="34" charset="0"/>
                          <a:cs typeface="Arial" panose="020B0604020202020204" pitchFamily="34" charset="0"/>
                        </a:rPr>
                        <a:t>−4.27 (0.29)</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noFill/>
                      <a:prstDash val="solid"/>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lnB>
                    <a:lnTlToBr w="12700" cmpd="sng">
                      <a:noFill/>
                      <a:prstDash val="solid"/>
                    </a:lnTlToBr>
                    <a:lnBlToTr w="12700" cmpd="sng">
                      <a:noFill/>
                      <a:prstDash val="solid"/>
                    </a:lnBlToTr>
                    <a:noFill/>
                  </a:tcPr>
                </a:tc>
                <a:tc>
                  <a:txBody>
                    <a:bodyPr/>
                    <a:lstStyle/>
                    <a:p>
                      <a:pPr algn="ctr"/>
                      <a:r>
                        <a:rPr lang="en-GB" sz="900" dirty="0" smtClean="0">
                          <a:latin typeface="Arial" panose="020B0604020202020204" pitchFamily="34" charset="0"/>
                          <a:cs typeface="Arial" panose="020B0604020202020204" pitchFamily="34" charset="0"/>
                        </a:rPr>
                        <a:t>&lt;0.01</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noFill/>
                      <a:prstDash val="solid"/>
                    </a:lnR>
                    <a:lnT w="9525" cap="flat" cmpd="sng" algn="ctr">
                      <a:solidFill>
                        <a:srgbClr val="00A2E1">
                          <a:shade val="95000"/>
                          <a:satMod val="105000"/>
                        </a:srgbClr>
                      </a:solidFill>
                      <a:prstDash val="solid"/>
                      <a:round/>
                      <a:headEnd type="none" w="med" len="med"/>
                      <a:tailEnd type="none" w="med" len="me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828662" rtl="0" eaLnBrk="1" latinLnBrk="0" hangingPunct="1">
                        <a:defRPr sz="3600" kern="1200">
                          <a:solidFill>
                            <a:schemeClr val="tx1"/>
                          </a:solidFill>
                          <a:latin typeface="Arial" panose="020B0604020202020204"/>
                        </a:defRPr>
                      </a:lvl1pPr>
                      <a:lvl2pPr marL="914331" algn="l" defTabSz="1828662" rtl="0" eaLnBrk="1" latinLnBrk="0" hangingPunct="1">
                        <a:defRPr sz="3600" kern="1200">
                          <a:solidFill>
                            <a:schemeClr val="tx1"/>
                          </a:solidFill>
                          <a:latin typeface="Arial" panose="020B0604020202020204"/>
                        </a:defRPr>
                      </a:lvl2pPr>
                      <a:lvl3pPr marL="1828662" algn="l" defTabSz="1828662" rtl="0" eaLnBrk="1" latinLnBrk="0" hangingPunct="1">
                        <a:defRPr sz="3600" kern="1200">
                          <a:solidFill>
                            <a:schemeClr val="tx1"/>
                          </a:solidFill>
                          <a:latin typeface="Arial" panose="020B0604020202020204"/>
                        </a:defRPr>
                      </a:lvl3pPr>
                      <a:lvl4pPr marL="2742993" algn="l" defTabSz="1828662" rtl="0" eaLnBrk="1" latinLnBrk="0" hangingPunct="1">
                        <a:defRPr sz="3600" kern="1200">
                          <a:solidFill>
                            <a:schemeClr val="tx1"/>
                          </a:solidFill>
                          <a:latin typeface="Arial" panose="020B0604020202020204"/>
                        </a:defRPr>
                      </a:lvl4pPr>
                      <a:lvl5pPr marL="3657323" algn="l" defTabSz="1828662" rtl="0" eaLnBrk="1" latinLnBrk="0" hangingPunct="1">
                        <a:defRPr sz="3600" kern="1200">
                          <a:solidFill>
                            <a:schemeClr val="tx1"/>
                          </a:solidFill>
                          <a:latin typeface="Arial" panose="020B0604020202020204"/>
                        </a:defRPr>
                      </a:lvl5pPr>
                      <a:lvl6pPr marL="4571655" algn="l" defTabSz="1828662" rtl="0" eaLnBrk="1" latinLnBrk="0" hangingPunct="1">
                        <a:defRPr sz="3600" kern="1200">
                          <a:solidFill>
                            <a:schemeClr val="tx1"/>
                          </a:solidFill>
                          <a:latin typeface="Arial" panose="020B0604020202020204"/>
                        </a:defRPr>
                      </a:lvl6pPr>
                      <a:lvl7pPr marL="5485985" algn="l" defTabSz="1828662" rtl="0" eaLnBrk="1" latinLnBrk="0" hangingPunct="1">
                        <a:defRPr sz="3600" kern="1200">
                          <a:solidFill>
                            <a:schemeClr val="tx1"/>
                          </a:solidFill>
                          <a:latin typeface="Arial" panose="020B0604020202020204"/>
                        </a:defRPr>
                      </a:lvl7pPr>
                      <a:lvl8pPr marL="6400317" algn="l" defTabSz="1828662" rtl="0" eaLnBrk="1" latinLnBrk="0" hangingPunct="1">
                        <a:defRPr sz="3600" kern="1200">
                          <a:solidFill>
                            <a:schemeClr val="tx1"/>
                          </a:solidFill>
                          <a:latin typeface="Arial" panose="020B0604020202020204"/>
                        </a:defRPr>
                      </a:lvl8pPr>
                      <a:lvl9pPr marL="7314647" algn="l" defTabSz="1828662" rtl="0" eaLnBrk="1" latinLnBrk="0" hangingPunct="1">
                        <a:defRPr sz="3600" kern="1200">
                          <a:solidFill>
                            <a:schemeClr val="tx1"/>
                          </a:solidFill>
                          <a:latin typeface="Arial" panose="020B0604020202020204"/>
                        </a:defRPr>
                      </a:lvl9pPr>
                    </a:lstStyle>
                    <a:p>
                      <a:pPr algn="ctr"/>
                      <a:r>
                        <a:rPr lang="en-GB" sz="900" dirty="0" smtClean="0">
                          <a:latin typeface="Arial" panose="020B0604020202020204" pitchFamily="34" charset="0"/>
                          <a:cs typeface="Arial" panose="020B0604020202020204" pitchFamily="34" charset="0"/>
                        </a:rPr>
                        <a:t>−5.29 (0.49)</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noFill/>
                      <a:prstDash val="solid"/>
                    </a:lnR>
                    <a:lnT w="9525" cap="flat" cmpd="sng" algn="ctr">
                      <a:solidFill>
                        <a:srgbClr val="00A2E1">
                          <a:shade val="95000"/>
                          <a:satMod val="105000"/>
                        </a:srgbClr>
                      </a:solidFill>
                      <a:prstDash val="solid"/>
                      <a:round/>
                      <a:headEnd type="none" w="med" len="med"/>
                      <a:tailEnd type="none" w="med" len="me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900" dirty="0" smtClean="0">
                          <a:latin typeface="Arial" panose="020B0604020202020204" pitchFamily="34" charset="0"/>
                          <a:cs typeface="Arial" panose="020B0604020202020204" pitchFamily="34" charset="0"/>
                        </a:rPr>
                        <a:t>&lt;0.01</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solidFill>
                        <a:srgbClr val="00A2E1">
                          <a:shade val="95000"/>
                          <a:satMod val="105000"/>
                        </a:srgbClr>
                      </a:solidFill>
                      <a:prstDash val="solid"/>
                    </a:lnR>
                    <a:lnT w="9525" cap="flat" cmpd="sng" algn="ctr">
                      <a:solidFill>
                        <a:srgbClr val="00A2E1">
                          <a:shade val="95000"/>
                          <a:satMod val="105000"/>
                        </a:srgbClr>
                      </a:solidFill>
                      <a:prstDash val="solid"/>
                      <a:round/>
                      <a:headEnd type="none" w="med" len="med"/>
                      <a:tailEnd type="none" w="med" len="me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93953225"/>
                  </a:ext>
                </a:extLst>
              </a:tr>
            </a:tbl>
          </a:graphicData>
        </a:graphic>
      </p:graphicFrame>
      <p:graphicFrame>
        <p:nvGraphicFramePr>
          <p:cNvPr id="226" name="Table 225"/>
          <p:cNvGraphicFramePr>
            <a:graphicFrameLocks noGrp="1"/>
          </p:cNvGraphicFramePr>
          <p:nvPr>
            <p:extLst>
              <p:ext uri="{D42A27DB-BD31-4B8C-83A1-F6EECF244321}">
                <p14:modId xmlns:p14="http://schemas.microsoft.com/office/powerpoint/2010/main" val="603315518"/>
              </p:ext>
            </p:extLst>
          </p:nvPr>
        </p:nvGraphicFramePr>
        <p:xfrm>
          <a:off x="8234856" y="4468998"/>
          <a:ext cx="3839247" cy="1406500"/>
        </p:xfrm>
        <a:graphic>
          <a:graphicData uri="http://schemas.openxmlformats.org/drawingml/2006/table">
            <a:tbl>
              <a:tblPr firstRow="1" bandRow="1"/>
              <a:tblGrid>
                <a:gridCol w="590455">
                  <a:extLst>
                    <a:ext uri="{9D8B030D-6E8A-4147-A177-3AD203B41FA5}">
                      <a16:colId xmlns:a16="http://schemas.microsoft.com/office/drawing/2014/main" val="4251174958"/>
                    </a:ext>
                  </a:extLst>
                </a:gridCol>
                <a:gridCol w="1047422">
                  <a:extLst>
                    <a:ext uri="{9D8B030D-6E8A-4147-A177-3AD203B41FA5}">
                      <a16:colId xmlns:a16="http://schemas.microsoft.com/office/drawing/2014/main" val="2906927534"/>
                    </a:ext>
                  </a:extLst>
                </a:gridCol>
                <a:gridCol w="544896">
                  <a:extLst>
                    <a:ext uri="{9D8B030D-6E8A-4147-A177-3AD203B41FA5}">
                      <a16:colId xmlns:a16="http://schemas.microsoft.com/office/drawing/2014/main" val="2868936946"/>
                    </a:ext>
                  </a:extLst>
                </a:gridCol>
                <a:gridCol w="1103586">
                  <a:extLst>
                    <a:ext uri="{9D8B030D-6E8A-4147-A177-3AD203B41FA5}">
                      <a16:colId xmlns:a16="http://schemas.microsoft.com/office/drawing/2014/main" val="3305772376"/>
                    </a:ext>
                  </a:extLst>
                </a:gridCol>
                <a:gridCol w="552888">
                  <a:extLst>
                    <a:ext uri="{9D8B030D-6E8A-4147-A177-3AD203B41FA5}">
                      <a16:colId xmlns:a16="http://schemas.microsoft.com/office/drawing/2014/main" val="1273396111"/>
                    </a:ext>
                  </a:extLst>
                </a:gridCol>
              </a:tblGrid>
              <a:tr h="800499">
                <a:tc>
                  <a:txBody>
                    <a:bodyPr/>
                    <a:lstStyle>
                      <a:lvl1pPr marL="0" algn="l" defTabSz="914400" rtl="0" eaLnBrk="1" latinLnBrk="0" hangingPunct="1">
                        <a:defRPr sz="1800" b="1" kern="1200">
                          <a:solidFill>
                            <a:schemeClr val="tx1"/>
                          </a:solidFill>
                          <a:latin typeface="Arial"/>
                        </a:defRPr>
                      </a:lvl1pPr>
                      <a:lvl2pPr marL="457200" algn="l" defTabSz="914400" rtl="0" eaLnBrk="1" latinLnBrk="0" hangingPunct="1">
                        <a:defRPr sz="1800" b="1" kern="1200">
                          <a:solidFill>
                            <a:schemeClr val="tx1"/>
                          </a:solidFill>
                          <a:latin typeface="Arial"/>
                        </a:defRPr>
                      </a:lvl2pPr>
                      <a:lvl3pPr marL="914400" algn="l" defTabSz="914400" rtl="0" eaLnBrk="1" latinLnBrk="0" hangingPunct="1">
                        <a:defRPr sz="1800" b="1" kern="1200">
                          <a:solidFill>
                            <a:schemeClr val="tx1"/>
                          </a:solidFill>
                          <a:latin typeface="Arial"/>
                        </a:defRPr>
                      </a:lvl3pPr>
                      <a:lvl4pPr marL="1371600" algn="l" defTabSz="914400" rtl="0" eaLnBrk="1" latinLnBrk="0" hangingPunct="1">
                        <a:defRPr sz="1800" b="1" kern="1200">
                          <a:solidFill>
                            <a:schemeClr val="tx1"/>
                          </a:solidFill>
                          <a:latin typeface="Arial"/>
                        </a:defRPr>
                      </a:lvl4pPr>
                      <a:lvl5pPr marL="1828800" algn="l" defTabSz="914400" rtl="0" eaLnBrk="1" latinLnBrk="0" hangingPunct="1">
                        <a:defRPr sz="1800" b="1" kern="1200">
                          <a:solidFill>
                            <a:schemeClr val="tx1"/>
                          </a:solidFill>
                          <a:latin typeface="Arial"/>
                        </a:defRPr>
                      </a:lvl5pPr>
                      <a:lvl6pPr marL="2286000" algn="l" defTabSz="914400" rtl="0" eaLnBrk="1" latinLnBrk="0" hangingPunct="1">
                        <a:defRPr sz="1800" b="1" kern="1200">
                          <a:solidFill>
                            <a:schemeClr val="tx1"/>
                          </a:solidFill>
                          <a:latin typeface="Arial"/>
                        </a:defRPr>
                      </a:lvl6pPr>
                      <a:lvl7pPr marL="2743200" algn="l" defTabSz="914400" rtl="0" eaLnBrk="1" latinLnBrk="0" hangingPunct="1">
                        <a:defRPr sz="1800" b="1" kern="1200">
                          <a:solidFill>
                            <a:schemeClr val="tx1"/>
                          </a:solidFill>
                          <a:latin typeface="Arial"/>
                        </a:defRPr>
                      </a:lvl7pPr>
                      <a:lvl8pPr marL="3200400" algn="l" defTabSz="914400" rtl="0" eaLnBrk="1" latinLnBrk="0" hangingPunct="1">
                        <a:defRPr sz="1800" b="1" kern="1200">
                          <a:solidFill>
                            <a:schemeClr val="tx1"/>
                          </a:solidFill>
                          <a:latin typeface="Arial"/>
                        </a:defRPr>
                      </a:lvl8pPr>
                      <a:lvl9pPr marL="3657600" algn="l" defTabSz="914400" rtl="0" eaLnBrk="1" latinLnBrk="0" hangingPunct="1">
                        <a:defRPr sz="1800" b="1" kern="1200">
                          <a:solidFill>
                            <a:schemeClr val="tx1"/>
                          </a:solidFill>
                          <a:latin typeface="Arial"/>
                        </a:defRPr>
                      </a:lvl9pPr>
                    </a:lstStyle>
                    <a:p>
                      <a:pPr algn="l"/>
                      <a:endParaRPr lang="en-US" sz="900" b="1" dirty="0">
                        <a:solidFill>
                          <a:schemeClr val="tx2"/>
                        </a:solidFill>
                        <a:latin typeface="Arial" panose="020B0604020202020204" pitchFamily="34" charset="0"/>
                        <a:cs typeface="Arial" panose="020B0604020202020204" pitchFamily="34" charset="0"/>
                      </a:endParaRPr>
                    </a:p>
                  </a:txBody>
                  <a:tcPr marL="72000" marR="72000" anchor="b">
                    <a:lnL w="9525" cap="flat" cmpd="sng" algn="ctr">
                      <a:solidFill>
                        <a:srgbClr val="00A2E1">
                          <a:shade val="95000"/>
                          <a:satMod val="105000"/>
                        </a:srgbClr>
                      </a:solidFill>
                      <a:prstDash val="solid"/>
                    </a:lnL>
                    <a:lnR>
                      <a:noFill/>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tc>
                  <a:txBody>
                    <a:bodyPr/>
                    <a:lstStyle>
                      <a:lvl1pPr marL="0" algn="l" defTabSz="1828662" rtl="0" eaLnBrk="1" latinLnBrk="0" hangingPunct="1">
                        <a:defRPr sz="3600" b="1" kern="1200">
                          <a:solidFill>
                            <a:schemeClr val="bg1"/>
                          </a:solidFill>
                          <a:latin typeface="Arial" panose="020B0604020202020204"/>
                        </a:defRPr>
                      </a:lvl1pPr>
                      <a:lvl2pPr marL="914331" algn="l" defTabSz="1828662" rtl="0" eaLnBrk="1" latinLnBrk="0" hangingPunct="1">
                        <a:defRPr sz="3600" b="1" kern="1200">
                          <a:solidFill>
                            <a:schemeClr val="bg1"/>
                          </a:solidFill>
                          <a:latin typeface="Arial" panose="020B0604020202020204"/>
                        </a:defRPr>
                      </a:lvl2pPr>
                      <a:lvl3pPr marL="1828662" algn="l" defTabSz="1828662" rtl="0" eaLnBrk="1" latinLnBrk="0" hangingPunct="1">
                        <a:defRPr sz="3600" b="1" kern="1200">
                          <a:solidFill>
                            <a:schemeClr val="bg1"/>
                          </a:solidFill>
                          <a:latin typeface="Arial" panose="020B0604020202020204"/>
                        </a:defRPr>
                      </a:lvl3pPr>
                      <a:lvl4pPr marL="2742993" algn="l" defTabSz="1828662" rtl="0" eaLnBrk="1" latinLnBrk="0" hangingPunct="1">
                        <a:defRPr sz="3600" b="1" kern="1200">
                          <a:solidFill>
                            <a:schemeClr val="bg1"/>
                          </a:solidFill>
                          <a:latin typeface="Arial" panose="020B0604020202020204"/>
                        </a:defRPr>
                      </a:lvl4pPr>
                      <a:lvl5pPr marL="3657323" algn="l" defTabSz="1828662" rtl="0" eaLnBrk="1" latinLnBrk="0" hangingPunct="1">
                        <a:defRPr sz="3600" b="1" kern="1200">
                          <a:solidFill>
                            <a:schemeClr val="bg1"/>
                          </a:solidFill>
                          <a:latin typeface="Arial" panose="020B0604020202020204"/>
                        </a:defRPr>
                      </a:lvl5pPr>
                      <a:lvl6pPr marL="4571655" algn="l" defTabSz="1828662" rtl="0" eaLnBrk="1" latinLnBrk="0" hangingPunct="1">
                        <a:defRPr sz="3600" b="1" kern="1200">
                          <a:solidFill>
                            <a:schemeClr val="bg1"/>
                          </a:solidFill>
                          <a:latin typeface="Arial" panose="020B0604020202020204"/>
                        </a:defRPr>
                      </a:lvl6pPr>
                      <a:lvl7pPr marL="5485985" algn="l" defTabSz="1828662" rtl="0" eaLnBrk="1" latinLnBrk="0" hangingPunct="1">
                        <a:defRPr sz="3600" b="1" kern="1200">
                          <a:solidFill>
                            <a:schemeClr val="bg1"/>
                          </a:solidFill>
                          <a:latin typeface="Arial" panose="020B0604020202020204"/>
                        </a:defRPr>
                      </a:lvl7pPr>
                      <a:lvl8pPr marL="6400317" algn="l" defTabSz="1828662" rtl="0" eaLnBrk="1" latinLnBrk="0" hangingPunct="1">
                        <a:defRPr sz="3600" b="1" kern="1200">
                          <a:solidFill>
                            <a:schemeClr val="bg1"/>
                          </a:solidFill>
                          <a:latin typeface="Arial" panose="020B0604020202020204"/>
                        </a:defRPr>
                      </a:lvl8pPr>
                      <a:lvl9pPr marL="7314647" algn="l" defTabSz="1828662" rtl="0" eaLnBrk="1" latinLnBrk="0" hangingPunct="1">
                        <a:defRPr sz="3600" b="1" kern="1200">
                          <a:solidFill>
                            <a:schemeClr val="bg1"/>
                          </a:solidFill>
                          <a:latin typeface="Arial" panose="020B0604020202020204"/>
                        </a:defRPr>
                      </a:lvl9pPr>
                    </a:lstStyle>
                    <a:p>
                      <a:pPr algn="ctr"/>
                      <a:r>
                        <a:rPr lang="en-US" sz="900" b="1" dirty="0" smtClean="0">
                          <a:solidFill>
                            <a:schemeClr val="tx2"/>
                          </a:solidFill>
                          <a:latin typeface="Arial" panose="020B0604020202020204" pitchFamily="34" charset="0"/>
                          <a:cs typeface="Arial" panose="020B0604020202020204" pitchFamily="34" charset="0"/>
                        </a:rPr>
                        <a:t>Pre-intervention</a:t>
                      </a:r>
                      <a:r>
                        <a:rPr lang="en-US" sz="900" b="1" baseline="0" dirty="0" smtClean="0">
                          <a:solidFill>
                            <a:schemeClr val="tx2"/>
                          </a:solidFill>
                          <a:latin typeface="Arial" panose="020B0604020202020204" pitchFamily="34" charset="0"/>
                          <a:cs typeface="Arial" panose="020B0604020202020204" pitchFamily="34" charset="0"/>
                        </a:rPr>
                        <a:t> slope (SE) 2004–2014 per 100,000/year</a:t>
                      </a:r>
                      <a:endParaRPr lang="en-US" sz="900" b="1" dirty="0" smtClean="0">
                        <a:solidFill>
                          <a:schemeClr val="tx2"/>
                        </a:solidFill>
                        <a:latin typeface="Arial" panose="020B0604020202020204" pitchFamily="34" charset="0"/>
                        <a:cs typeface="Arial" panose="020B0604020202020204" pitchFamily="34" charset="0"/>
                      </a:endParaRPr>
                    </a:p>
                  </a:txBody>
                  <a:tcPr marL="72000" marR="72000" anchor="b">
                    <a:lnL>
                      <a:noFill/>
                    </a:lnL>
                    <a:lnR w="9525" cap="flat" cmpd="sng" algn="ctr">
                      <a:noFill/>
                      <a:prstDash val="solid"/>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tc>
                  <a:txBody>
                    <a:bodyPr/>
                    <a:lstStyle/>
                    <a:p>
                      <a:pPr algn="ctr"/>
                      <a:r>
                        <a:rPr lang="en-US" sz="900" b="1" dirty="0" smtClean="0">
                          <a:solidFill>
                            <a:schemeClr val="tx2"/>
                          </a:solidFill>
                          <a:latin typeface="Arial" panose="020B0604020202020204" pitchFamily="34" charset="0"/>
                          <a:cs typeface="Arial" panose="020B0604020202020204" pitchFamily="34" charset="0"/>
                        </a:rPr>
                        <a:t>p-value</a:t>
                      </a:r>
                    </a:p>
                  </a:txBody>
                  <a:tcPr marL="72000" marR="72000" anchor="b">
                    <a:lnL>
                      <a:noFill/>
                    </a:lnL>
                    <a:lnR w="9525" cap="flat" cmpd="sng" algn="ctr">
                      <a:noFill/>
                      <a:prstDash val="solid"/>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tc>
                  <a:txBody>
                    <a:bodyPr/>
                    <a:lstStyle>
                      <a:lvl1pPr marL="0" algn="l" defTabSz="1828662" rtl="0" eaLnBrk="1" latinLnBrk="0" hangingPunct="1">
                        <a:defRPr sz="3600" b="1" kern="1200">
                          <a:solidFill>
                            <a:schemeClr val="bg1"/>
                          </a:solidFill>
                          <a:latin typeface="Arial" panose="020B0604020202020204"/>
                        </a:defRPr>
                      </a:lvl1pPr>
                      <a:lvl2pPr marL="914331" algn="l" defTabSz="1828662" rtl="0" eaLnBrk="1" latinLnBrk="0" hangingPunct="1">
                        <a:defRPr sz="3600" b="1" kern="1200">
                          <a:solidFill>
                            <a:schemeClr val="bg1"/>
                          </a:solidFill>
                          <a:latin typeface="Arial" panose="020B0604020202020204"/>
                        </a:defRPr>
                      </a:lvl2pPr>
                      <a:lvl3pPr marL="1828662" algn="l" defTabSz="1828662" rtl="0" eaLnBrk="1" latinLnBrk="0" hangingPunct="1">
                        <a:defRPr sz="3600" b="1" kern="1200">
                          <a:solidFill>
                            <a:schemeClr val="bg1"/>
                          </a:solidFill>
                          <a:latin typeface="Arial" panose="020B0604020202020204"/>
                        </a:defRPr>
                      </a:lvl3pPr>
                      <a:lvl4pPr marL="2742993" algn="l" defTabSz="1828662" rtl="0" eaLnBrk="1" latinLnBrk="0" hangingPunct="1">
                        <a:defRPr sz="3600" b="1" kern="1200">
                          <a:solidFill>
                            <a:schemeClr val="bg1"/>
                          </a:solidFill>
                          <a:latin typeface="Arial" panose="020B0604020202020204"/>
                        </a:defRPr>
                      </a:lvl4pPr>
                      <a:lvl5pPr marL="3657323" algn="l" defTabSz="1828662" rtl="0" eaLnBrk="1" latinLnBrk="0" hangingPunct="1">
                        <a:defRPr sz="3600" b="1" kern="1200">
                          <a:solidFill>
                            <a:schemeClr val="bg1"/>
                          </a:solidFill>
                          <a:latin typeface="Arial" panose="020B0604020202020204"/>
                        </a:defRPr>
                      </a:lvl5pPr>
                      <a:lvl6pPr marL="4571655" algn="l" defTabSz="1828662" rtl="0" eaLnBrk="1" latinLnBrk="0" hangingPunct="1">
                        <a:defRPr sz="3600" b="1" kern="1200">
                          <a:solidFill>
                            <a:schemeClr val="bg1"/>
                          </a:solidFill>
                          <a:latin typeface="Arial" panose="020B0604020202020204"/>
                        </a:defRPr>
                      </a:lvl6pPr>
                      <a:lvl7pPr marL="5485985" algn="l" defTabSz="1828662" rtl="0" eaLnBrk="1" latinLnBrk="0" hangingPunct="1">
                        <a:defRPr sz="3600" b="1" kern="1200">
                          <a:solidFill>
                            <a:schemeClr val="bg1"/>
                          </a:solidFill>
                          <a:latin typeface="Arial" panose="020B0604020202020204"/>
                        </a:defRPr>
                      </a:lvl7pPr>
                      <a:lvl8pPr marL="6400317" algn="l" defTabSz="1828662" rtl="0" eaLnBrk="1" latinLnBrk="0" hangingPunct="1">
                        <a:defRPr sz="3600" b="1" kern="1200">
                          <a:solidFill>
                            <a:schemeClr val="bg1"/>
                          </a:solidFill>
                          <a:latin typeface="Arial" panose="020B0604020202020204"/>
                        </a:defRPr>
                      </a:lvl8pPr>
                      <a:lvl9pPr marL="7314647" algn="l" defTabSz="1828662" rtl="0" eaLnBrk="1" latinLnBrk="0" hangingPunct="1">
                        <a:defRPr sz="3600" b="1" kern="1200">
                          <a:solidFill>
                            <a:schemeClr val="bg1"/>
                          </a:solidFill>
                          <a:latin typeface="Arial" panose="020B0604020202020204"/>
                        </a:defRPr>
                      </a:lvl9pPr>
                    </a:lstStyle>
                    <a:p>
                      <a:pPr algn="ctr"/>
                      <a:r>
                        <a:rPr lang="en-US" sz="900" b="1" dirty="0" smtClean="0">
                          <a:solidFill>
                            <a:schemeClr val="tx2"/>
                          </a:solidFill>
                          <a:latin typeface="Arial" panose="020B0604020202020204" pitchFamily="34" charset="0"/>
                          <a:cs typeface="Arial" panose="020B0604020202020204" pitchFamily="34" charset="0"/>
                        </a:rPr>
                        <a:t>Post-intervention</a:t>
                      </a:r>
                      <a:r>
                        <a:rPr lang="en-US" sz="900" b="1" baseline="0" dirty="0" smtClean="0">
                          <a:solidFill>
                            <a:schemeClr val="tx2"/>
                          </a:solidFill>
                          <a:latin typeface="Arial" panose="020B0604020202020204" pitchFamily="34" charset="0"/>
                          <a:cs typeface="Arial" panose="020B0604020202020204" pitchFamily="34" charset="0"/>
                        </a:rPr>
                        <a:t> slope (SE) </a:t>
                      </a:r>
                      <a:br>
                        <a:rPr lang="en-US" sz="900" b="1" baseline="0" dirty="0" smtClean="0">
                          <a:solidFill>
                            <a:schemeClr val="tx2"/>
                          </a:solidFill>
                          <a:latin typeface="Arial" panose="020B0604020202020204" pitchFamily="34" charset="0"/>
                          <a:cs typeface="Arial" panose="020B0604020202020204" pitchFamily="34" charset="0"/>
                        </a:rPr>
                      </a:br>
                      <a:r>
                        <a:rPr lang="en-US" sz="900" b="1" baseline="0" dirty="0" smtClean="0">
                          <a:solidFill>
                            <a:schemeClr val="tx2"/>
                          </a:solidFill>
                          <a:latin typeface="Arial" panose="020B0604020202020204" pitchFamily="34" charset="0"/>
                          <a:cs typeface="Arial" panose="020B0604020202020204" pitchFamily="34" charset="0"/>
                        </a:rPr>
                        <a:t>2015–2018 per 100,000/year relative to </a:t>
                      </a:r>
                      <a:br>
                        <a:rPr lang="en-US" sz="900" b="1" baseline="0" dirty="0" smtClean="0">
                          <a:solidFill>
                            <a:schemeClr val="tx2"/>
                          </a:solidFill>
                          <a:latin typeface="Arial" panose="020B0604020202020204" pitchFamily="34" charset="0"/>
                          <a:cs typeface="Arial" panose="020B0604020202020204" pitchFamily="34" charset="0"/>
                        </a:rPr>
                      </a:br>
                      <a:r>
                        <a:rPr lang="en-US" sz="900" b="1" baseline="0" dirty="0" smtClean="0">
                          <a:solidFill>
                            <a:schemeClr val="tx2"/>
                          </a:solidFill>
                          <a:latin typeface="Arial" panose="020B0604020202020204" pitchFamily="34" charset="0"/>
                          <a:cs typeface="Arial" panose="020B0604020202020204" pitchFamily="34" charset="0"/>
                        </a:rPr>
                        <a:t>2004–2014 </a:t>
                      </a:r>
                      <a:endParaRPr lang="en-US" sz="900" b="1" dirty="0" smtClean="0">
                        <a:solidFill>
                          <a:schemeClr val="tx2"/>
                        </a:solidFill>
                        <a:latin typeface="Arial" panose="020B0604020202020204" pitchFamily="34" charset="0"/>
                        <a:cs typeface="Arial" panose="020B0604020202020204" pitchFamily="34" charset="0"/>
                      </a:endParaRPr>
                    </a:p>
                  </a:txBody>
                  <a:tcPr marL="72000" marR="72000" anchor="b">
                    <a:lnL>
                      <a:noFill/>
                    </a:lnL>
                    <a:lnR w="9525" cap="flat" cmpd="sng" algn="ctr">
                      <a:noFill/>
                      <a:prstDash val="solid"/>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tc>
                  <a:txBody>
                    <a:bodyPr/>
                    <a:lstStyle/>
                    <a:p>
                      <a:pPr marL="0" marR="0" lvl="0" indent="0" algn="ctr" defTabSz="1828662" rtl="0" eaLnBrk="1" fontAlgn="auto" latinLnBrk="0" hangingPunct="1">
                        <a:lnSpc>
                          <a:spcPct val="100000"/>
                        </a:lnSpc>
                        <a:spcBef>
                          <a:spcPts val="0"/>
                        </a:spcBef>
                        <a:spcAft>
                          <a:spcPts val="0"/>
                        </a:spcAft>
                        <a:buClrTx/>
                        <a:buSzTx/>
                        <a:buFontTx/>
                        <a:buNone/>
                        <a:tabLst/>
                        <a:defRPr/>
                      </a:pPr>
                      <a:r>
                        <a:rPr lang="en-US" sz="900" b="1" dirty="0" smtClean="0">
                          <a:solidFill>
                            <a:schemeClr val="tx2"/>
                          </a:solidFill>
                          <a:latin typeface="Arial" panose="020B0604020202020204" pitchFamily="34" charset="0"/>
                          <a:cs typeface="Arial" panose="020B0604020202020204" pitchFamily="34" charset="0"/>
                        </a:rPr>
                        <a:t>p-value</a:t>
                      </a:r>
                    </a:p>
                  </a:txBody>
                  <a:tcPr marL="72000" marR="72000" anchor="b">
                    <a:lnL>
                      <a:noFill/>
                    </a:lnL>
                    <a:lnR w="9525" cap="flat" cmpd="sng" algn="ctr">
                      <a:solidFill>
                        <a:srgbClr val="00A2E1">
                          <a:shade val="95000"/>
                          <a:satMod val="105000"/>
                        </a:srgbClr>
                      </a:solidFill>
                      <a:prstDash val="solid"/>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solidFill>
                      <a:srgbClr val="00A2E1"/>
                    </a:solidFill>
                  </a:tcPr>
                </a:tc>
                <a:extLst>
                  <a:ext uri="{0D108BD9-81ED-4DB2-BD59-A6C34878D82A}">
                    <a16:rowId xmlns:a16="http://schemas.microsoft.com/office/drawing/2014/main" val="3011744392"/>
                  </a:ext>
                </a:extLst>
              </a:tr>
              <a:tr h="246050">
                <a:tc>
                  <a:txBody>
                    <a:bodyPr/>
                    <a:lstStyle>
                      <a:lvl1pPr marL="0" algn="l" defTabSz="1828662" rtl="0" eaLnBrk="1" latinLnBrk="0" hangingPunct="1">
                        <a:defRPr sz="3600" kern="1200">
                          <a:solidFill>
                            <a:schemeClr val="tx1"/>
                          </a:solidFill>
                          <a:latin typeface="Arial" panose="020B0604020202020204"/>
                        </a:defRPr>
                      </a:lvl1pPr>
                      <a:lvl2pPr marL="914331" algn="l" defTabSz="1828662" rtl="0" eaLnBrk="1" latinLnBrk="0" hangingPunct="1">
                        <a:defRPr sz="3600" kern="1200">
                          <a:solidFill>
                            <a:schemeClr val="tx1"/>
                          </a:solidFill>
                          <a:latin typeface="Arial" panose="020B0604020202020204"/>
                        </a:defRPr>
                      </a:lvl2pPr>
                      <a:lvl3pPr marL="1828662" algn="l" defTabSz="1828662" rtl="0" eaLnBrk="1" latinLnBrk="0" hangingPunct="1">
                        <a:defRPr sz="3600" kern="1200">
                          <a:solidFill>
                            <a:schemeClr val="tx1"/>
                          </a:solidFill>
                          <a:latin typeface="Arial" panose="020B0604020202020204"/>
                        </a:defRPr>
                      </a:lvl3pPr>
                      <a:lvl4pPr marL="2742993" algn="l" defTabSz="1828662" rtl="0" eaLnBrk="1" latinLnBrk="0" hangingPunct="1">
                        <a:defRPr sz="3600" kern="1200">
                          <a:solidFill>
                            <a:schemeClr val="tx1"/>
                          </a:solidFill>
                          <a:latin typeface="Arial" panose="020B0604020202020204"/>
                        </a:defRPr>
                      </a:lvl4pPr>
                      <a:lvl5pPr marL="3657323" algn="l" defTabSz="1828662" rtl="0" eaLnBrk="1" latinLnBrk="0" hangingPunct="1">
                        <a:defRPr sz="3600" kern="1200">
                          <a:solidFill>
                            <a:schemeClr val="tx1"/>
                          </a:solidFill>
                          <a:latin typeface="Arial" panose="020B0604020202020204"/>
                        </a:defRPr>
                      </a:lvl5pPr>
                      <a:lvl6pPr marL="4571655" algn="l" defTabSz="1828662" rtl="0" eaLnBrk="1" latinLnBrk="0" hangingPunct="1">
                        <a:defRPr sz="3600" kern="1200">
                          <a:solidFill>
                            <a:schemeClr val="tx1"/>
                          </a:solidFill>
                          <a:latin typeface="Arial" panose="020B0604020202020204"/>
                        </a:defRPr>
                      </a:lvl6pPr>
                      <a:lvl7pPr marL="5485985" algn="l" defTabSz="1828662" rtl="0" eaLnBrk="1" latinLnBrk="0" hangingPunct="1">
                        <a:defRPr sz="3600" kern="1200">
                          <a:solidFill>
                            <a:schemeClr val="tx1"/>
                          </a:solidFill>
                          <a:latin typeface="Arial" panose="020B0604020202020204"/>
                        </a:defRPr>
                      </a:lvl7pPr>
                      <a:lvl8pPr marL="6400317" algn="l" defTabSz="1828662" rtl="0" eaLnBrk="1" latinLnBrk="0" hangingPunct="1">
                        <a:defRPr sz="3600" kern="1200">
                          <a:solidFill>
                            <a:schemeClr val="tx1"/>
                          </a:solidFill>
                          <a:latin typeface="Arial" panose="020B0604020202020204"/>
                        </a:defRPr>
                      </a:lvl8pPr>
                      <a:lvl9pPr marL="7314647" algn="l" defTabSz="1828662" rtl="0" eaLnBrk="1" latinLnBrk="0" hangingPunct="1">
                        <a:defRPr sz="3600" kern="1200">
                          <a:solidFill>
                            <a:schemeClr val="tx1"/>
                          </a:solidFill>
                          <a:latin typeface="Arial" panose="020B0604020202020204"/>
                        </a:defRPr>
                      </a:lvl9pPr>
                    </a:lstStyle>
                    <a:p>
                      <a:r>
                        <a:rPr lang="en-GB" sz="900" b="0" dirty="0" smtClean="0">
                          <a:latin typeface="Arial" panose="020B0604020202020204" pitchFamily="34" charset="0"/>
                          <a:cs typeface="Arial" panose="020B0604020202020204" pitchFamily="34" charset="0"/>
                        </a:rPr>
                        <a:t>Met</a:t>
                      </a:r>
                      <a:endParaRPr lang="en-GB" sz="900" b="0" dirty="0">
                        <a:latin typeface="Arial" panose="020B0604020202020204" pitchFamily="34" charset="0"/>
                        <a:cs typeface="Arial" panose="020B0604020202020204" pitchFamily="34" charset="0"/>
                      </a:endParaRPr>
                    </a:p>
                  </a:txBody>
                  <a:tcPr marL="72000" marR="72000">
                    <a:lnL w="9525" cap="flat" cmpd="sng" algn="ctr">
                      <a:solidFill>
                        <a:srgbClr val="00A2E1">
                          <a:shade val="95000"/>
                          <a:satMod val="105000"/>
                        </a:srgbClr>
                      </a:solidFill>
                      <a:prstDash val="solid"/>
                    </a:lnL>
                    <a:lnR>
                      <a:noFill/>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lnB>
                    <a:lnTlToBr w="12700" cmpd="sng">
                      <a:noFill/>
                      <a:prstDash val="solid"/>
                    </a:lnTlToBr>
                    <a:lnBlToTr w="12700" cmpd="sng">
                      <a:noFill/>
                      <a:prstDash val="solid"/>
                    </a:lnBlToTr>
                    <a:noFill/>
                  </a:tcPr>
                </a:tc>
                <a:tc>
                  <a:txBody>
                    <a:bodyPr/>
                    <a:lstStyle>
                      <a:lvl1pPr marL="0" algn="l" defTabSz="1828662" rtl="0" eaLnBrk="1" latinLnBrk="0" hangingPunct="1">
                        <a:defRPr sz="3600" kern="1200">
                          <a:solidFill>
                            <a:schemeClr val="tx1"/>
                          </a:solidFill>
                          <a:latin typeface="Arial" panose="020B0604020202020204"/>
                        </a:defRPr>
                      </a:lvl1pPr>
                      <a:lvl2pPr marL="914331" algn="l" defTabSz="1828662" rtl="0" eaLnBrk="1" latinLnBrk="0" hangingPunct="1">
                        <a:defRPr sz="3600" kern="1200">
                          <a:solidFill>
                            <a:schemeClr val="tx1"/>
                          </a:solidFill>
                          <a:latin typeface="Arial" panose="020B0604020202020204"/>
                        </a:defRPr>
                      </a:lvl2pPr>
                      <a:lvl3pPr marL="1828662" algn="l" defTabSz="1828662" rtl="0" eaLnBrk="1" latinLnBrk="0" hangingPunct="1">
                        <a:defRPr sz="3600" kern="1200">
                          <a:solidFill>
                            <a:schemeClr val="tx1"/>
                          </a:solidFill>
                          <a:latin typeface="Arial" panose="020B0604020202020204"/>
                        </a:defRPr>
                      </a:lvl3pPr>
                      <a:lvl4pPr marL="2742993" algn="l" defTabSz="1828662" rtl="0" eaLnBrk="1" latinLnBrk="0" hangingPunct="1">
                        <a:defRPr sz="3600" kern="1200">
                          <a:solidFill>
                            <a:schemeClr val="tx1"/>
                          </a:solidFill>
                          <a:latin typeface="Arial" panose="020B0604020202020204"/>
                        </a:defRPr>
                      </a:lvl4pPr>
                      <a:lvl5pPr marL="3657323" algn="l" defTabSz="1828662" rtl="0" eaLnBrk="1" latinLnBrk="0" hangingPunct="1">
                        <a:defRPr sz="3600" kern="1200">
                          <a:solidFill>
                            <a:schemeClr val="tx1"/>
                          </a:solidFill>
                          <a:latin typeface="Arial" panose="020B0604020202020204"/>
                        </a:defRPr>
                      </a:lvl5pPr>
                      <a:lvl6pPr marL="4571655" algn="l" defTabSz="1828662" rtl="0" eaLnBrk="1" latinLnBrk="0" hangingPunct="1">
                        <a:defRPr sz="3600" kern="1200">
                          <a:solidFill>
                            <a:schemeClr val="tx1"/>
                          </a:solidFill>
                          <a:latin typeface="Arial" panose="020B0604020202020204"/>
                        </a:defRPr>
                      </a:lvl6pPr>
                      <a:lvl7pPr marL="5485985" algn="l" defTabSz="1828662" rtl="0" eaLnBrk="1" latinLnBrk="0" hangingPunct="1">
                        <a:defRPr sz="3600" kern="1200">
                          <a:solidFill>
                            <a:schemeClr val="tx1"/>
                          </a:solidFill>
                          <a:latin typeface="Arial" panose="020B0604020202020204"/>
                        </a:defRPr>
                      </a:lvl7pPr>
                      <a:lvl8pPr marL="6400317" algn="l" defTabSz="1828662" rtl="0" eaLnBrk="1" latinLnBrk="0" hangingPunct="1">
                        <a:defRPr sz="3600" kern="1200">
                          <a:solidFill>
                            <a:schemeClr val="tx1"/>
                          </a:solidFill>
                          <a:latin typeface="Arial" panose="020B0604020202020204"/>
                        </a:defRPr>
                      </a:lvl8pPr>
                      <a:lvl9pPr marL="7314647" algn="l" defTabSz="1828662" rtl="0" eaLnBrk="1" latinLnBrk="0" hangingPunct="1">
                        <a:defRPr sz="3600" kern="1200">
                          <a:solidFill>
                            <a:schemeClr val="tx1"/>
                          </a:solidFill>
                          <a:latin typeface="Arial" panose="020B0604020202020204"/>
                        </a:defRPr>
                      </a:lvl9pPr>
                    </a:lstStyle>
                    <a:p>
                      <a:pPr algn="ctr"/>
                      <a:r>
                        <a:rPr lang="en-GB" sz="900" dirty="0" smtClean="0">
                          <a:latin typeface="Arial" panose="020B0604020202020204" pitchFamily="34" charset="0"/>
                          <a:cs typeface="Arial" panose="020B0604020202020204" pitchFamily="34" charset="0"/>
                        </a:rPr>
                        <a:t>−4.5 (0.17)</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noFill/>
                      <a:prstDash val="solid"/>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lnB>
                    <a:lnTlToBr w="12700" cmpd="sng">
                      <a:noFill/>
                      <a:prstDash val="solid"/>
                    </a:lnTlToBr>
                    <a:lnBlToTr w="12700" cmpd="sng">
                      <a:noFill/>
                      <a:prstDash val="solid"/>
                    </a:lnBlToTr>
                    <a:noFill/>
                  </a:tcPr>
                </a:tc>
                <a:tc>
                  <a:txBody>
                    <a:bodyPr/>
                    <a:lstStyle/>
                    <a:p>
                      <a:pPr algn="ctr"/>
                      <a:r>
                        <a:rPr lang="en-GB" sz="900" dirty="0" smtClean="0">
                          <a:latin typeface="Arial" panose="020B0604020202020204" pitchFamily="34" charset="0"/>
                          <a:cs typeface="Arial" panose="020B0604020202020204" pitchFamily="34" charset="0"/>
                        </a:rPr>
                        <a:t>&lt;0.01</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noFill/>
                      <a:prstDash val="solid"/>
                    </a:lnR>
                    <a:lnT w="9525" cap="flat" cmpd="sng" algn="ctr">
                      <a:solidFill>
                        <a:srgbClr val="00A2E1">
                          <a:shade val="95000"/>
                          <a:satMod val="105000"/>
                        </a:srgbClr>
                      </a:solidFill>
                      <a:prstDash val="solid"/>
                      <a:round/>
                      <a:headEnd type="none" w="med" len="med"/>
                      <a:tailEnd type="none" w="med" len="me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828662" rtl="0" eaLnBrk="1" latinLnBrk="0" hangingPunct="1">
                        <a:defRPr sz="3600" kern="1200">
                          <a:solidFill>
                            <a:schemeClr val="tx1"/>
                          </a:solidFill>
                          <a:latin typeface="Arial" panose="020B0604020202020204"/>
                        </a:defRPr>
                      </a:lvl1pPr>
                      <a:lvl2pPr marL="914331" algn="l" defTabSz="1828662" rtl="0" eaLnBrk="1" latinLnBrk="0" hangingPunct="1">
                        <a:defRPr sz="3600" kern="1200">
                          <a:solidFill>
                            <a:schemeClr val="tx1"/>
                          </a:solidFill>
                          <a:latin typeface="Arial" panose="020B0604020202020204"/>
                        </a:defRPr>
                      </a:lvl2pPr>
                      <a:lvl3pPr marL="1828662" algn="l" defTabSz="1828662" rtl="0" eaLnBrk="1" latinLnBrk="0" hangingPunct="1">
                        <a:defRPr sz="3600" kern="1200">
                          <a:solidFill>
                            <a:schemeClr val="tx1"/>
                          </a:solidFill>
                          <a:latin typeface="Arial" panose="020B0604020202020204"/>
                        </a:defRPr>
                      </a:lvl3pPr>
                      <a:lvl4pPr marL="2742993" algn="l" defTabSz="1828662" rtl="0" eaLnBrk="1" latinLnBrk="0" hangingPunct="1">
                        <a:defRPr sz="3600" kern="1200">
                          <a:solidFill>
                            <a:schemeClr val="tx1"/>
                          </a:solidFill>
                          <a:latin typeface="Arial" panose="020B0604020202020204"/>
                        </a:defRPr>
                      </a:lvl4pPr>
                      <a:lvl5pPr marL="3657323" algn="l" defTabSz="1828662" rtl="0" eaLnBrk="1" latinLnBrk="0" hangingPunct="1">
                        <a:defRPr sz="3600" kern="1200">
                          <a:solidFill>
                            <a:schemeClr val="tx1"/>
                          </a:solidFill>
                          <a:latin typeface="Arial" panose="020B0604020202020204"/>
                        </a:defRPr>
                      </a:lvl5pPr>
                      <a:lvl6pPr marL="4571655" algn="l" defTabSz="1828662" rtl="0" eaLnBrk="1" latinLnBrk="0" hangingPunct="1">
                        <a:defRPr sz="3600" kern="1200">
                          <a:solidFill>
                            <a:schemeClr val="tx1"/>
                          </a:solidFill>
                          <a:latin typeface="Arial" panose="020B0604020202020204"/>
                        </a:defRPr>
                      </a:lvl6pPr>
                      <a:lvl7pPr marL="5485985" algn="l" defTabSz="1828662" rtl="0" eaLnBrk="1" latinLnBrk="0" hangingPunct="1">
                        <a:defRPr sz="3600" kern="1200">
                          <a:solidFill>
                            <a:schemeClr val="tx1"/>
                          </a:solidFill>
                          <a:latin typeface="Arial" panose="020B0604020202020204"/>
                        </a:defRPr>
                      </a:lvl7pPr>
                      <a:lvl8pPr marL="6400317" algn="l" defTabSz="1828662" rtl="0" eaLnBrk="1" latinLnBrk="0" hangingPunct="1">
                        <a:defRPr sz="3600" kern="1200">
                          <a:solidFill>
                            <a:schemeClr val="tx1"/>
                          </a:solidFill>
                          <a:latin typeface="Arial" panose="020B0604020202020204"/>
                        </a:defRPr>
                      </a:lvl8pPr>
                      <a:lvl9pPr marL="7314647" algn="l" defTabSz="1828662" rtl="0" eaLnBrk="1" latinLnBrk="0" hangingPunct="1">
                        <a:defRPr sz="3600" kern="1200">
                          <a:solidFill>
                            <a:schemeClr val="tx1"/>
                          </a:solidFill>
                          <a:latin typeface="Arial" panose="020B0604020202020204"/>
                        </a:defRPr>
                      </a:lvl9pPr>
                    </a:lstStyle>
                    <a:p>
                      <a:pPr algn="ctr"/>
                      <a:r>
                        <a:rPr lang="en-GB" sz="900" dirty="0" smtClean="0">
                          <a:latin typeface="Arial" panose="020B0604020202020204" pitchFamily="34" charset="0"/>
                          <a:cs typeface="Arial" panose="020B0604020202020204" pitchFamily="34" charset="0"/>
                        </a:rPr>
                        <a:t>−2.61 (0.24)</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noFill/>
                      <a:prstDash val="solid"/>
                    </a:lnR>
                    <a:lnT w="9525" cap="flat" cmpd="sng" algn="ctr">
                      <a:solidFill>
                        <a:srgbClr val="00A2E1">
                          <a:shade val="95000"/>
                          <a:satMod val="105000"/>
                        </a:srgbClr>
                      </a:solidFill>
                      <a:prstDash val="solid"/>
                      <a:round/>
                      <a:headEnd type="none" w="med" len="med"/>
                      <a:tailEnd type="none" w="med" len="me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900" dirty="0" smtClean="0">
                          <a:latin typeface="Arial" panose="020B0604020202020204" pitchFamily="34" charset="0"/>
                          <a:cs typeface="Arial" panose="020B0604020202020204" pitchFamily="34" charset="0"/>
                        </a:rPr>
                        <a:t>&lt;0.01</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solidFill>
                        <a:srgbClr val="00A2E1">
                          <a:shade val="95000"/>
                          <a:satMod val="105000"/>
                        </a:srgbClr>
                      </a:solidFill>
                      <a:prstDash val="solid"/>
                    </a:lnR>
                    <a:lnT w="9525" cap="flat" cmpd="sng" algn="ctr">
                      <a:solidFill>
                        <a:srgbClr val="00A2E1">
                          <a:shade val="95000"/>
                          <a:satMod val="105000"/>
                        </a:srgbClr>
                      </a:solidFill>
                      <a:prstDash val="solid"/>
                      <a:round/>
                      <a:headEnd type="none" w="med" len="med"/>
                      <a:tailEnd type="none" w="med" len="me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2833370"/>
                  </a:ext>
                </a:extLst>
              </a:tr>
              <a:tr h="246050">
                <a:tc>
                  <a:txBody>
                    <a:bodyPr/>
                    <a:lstStyle>
                      <a:lvl1pPr marL="0" algn="l" defTabSz="1828662" rtl="0" eaLnBrk="1" latinLnBrk="0" hangingPunct="1">
                        <a:defRPr sz="3600" kern="1200">
                          <a:solidFill>
                            <a:schemeClr val="tx1"/>
                          </a:solidFill>
                          <a:latin typeface="Arial" panose="020B0604020202020204"/>
                        </a:defRPr>
                      </a:lvl1pPr>
                      <a:lvl2pPr marL="914331" algn="l" defTabSz="1828662" rtl="0" eaLnBrk="1" latinLnBrk="0" hangingPunct="1">
                        <a:defRPr sz="3600" kern="1200">
                          <a:solidFill>
                            <a:schemeClr val="tx1"/>
                          </a:solidFill>
                          <a:latin typeface="Arial" panose="020B0604020202020204"/>
                        </a:defRPr>
                      </a:lvl2pPr>
                      <a:lvl3pPr marL="1828662" algn="l" defTabSz="1828662" rtl="0" eaLnBrk="1" latinLnBrk="0" hangingPunct="1">
                        <a:defRPr sz="3600" kern="1200">
                          <a:solidFill>
                            <a:schemeClr val="tx1"/>
                          </a:solidFill>
                          <a:latin typeface="Arial" panose="020B0604020202020204"/>
                        </a:defRPr>
                      </a:lvl3pPr>
                      <a:lvl4pPr marL="2742993" algn="l" defTabSz="1828662" rtl="0" eaLnBrk="1" latinLnBrk="0" hangingPunct="1">
                        <a:defRPr sz="3600" kern="1200">
                          <a:solidFill>
                            <a:schemeClr val="tx1"/>
                          </a:solidFill>
                          <a:latin typeface="Arial" panose="020B0604020202020204"/>
                        </a:defRPr>
                      </a:lvl4pPr>
                      <a:lvl5pPr marL="3657323" algn="l" defTabSz="1828662" rtl="0" eaLnBrk="1" latinLnBrk="0" hangingPunct="1">
                        <a:defRPr sz="3600" kern="1200">
                          <a:solidFill>
                            <a:schemeClr val="tx1"/>
                          </a:solidFill>
                          <a:latin typeface="Arial" panose="020B0604020202020204"/>
                        </a:defRPr>
                      </a:lvl5pPr>
                      <a:lvl6pPr marL="4571655" algn="l" defTabSz="1828662" rtl="0" eaLnBrk="1" latinLnBrk="0" hangingPunct="1">
                        <a:defRPr sz="3600" kern="1200">
                          <a:solidFill>
                            <a:schemeClr val="tx1"/>
                          </a:solidFill>
                          <a:latin typeface="Arial" panose="020B0604020202020204"/>
                        </a:defRPr>
                      </a:lvl6pPr>
                      <a:lvl7pPr marL="5485985" algn="l" defTabSz="1828662" rtl="0" eaLnBrk="1" latinLnBrk="0" hangingPunct="1">
                        <a:defRPr sz="3600" kern="1200">
                          <a:solidFill>
                            <a:schemeClr val="tx1"/>
                          </a:solidFill>
                          <a:latin typeface="Arial" panose="020B0604020202020204"/>
                        </a:defRPr>
                      </a:lvl7pPr>
                      <a:lvl8pPr marL="6400317" algn="l" defTabSz="1828662" rtl="0" eaLnBrk="1" latinLnBrk="0" hangingPunct="1">
                        <a:defRPr sz="3600" kern="1200">
                          <a:solidFill>
                            <a:schemeClr val="tx1"/>
                          </a:solidFill>
                          <a:latin typeface="Arial" panose="020B0604020202020204"/>
                        </a:defRPr>
                      </a:lvl8pPr>
                      <a:lvl9pPr marL="7314647" algn="l" defTabSz="1828662" rtl="0" eaLnBrk="1" latinLnBrk="0" hangingPunct="1">
                        <a:defRPr sz="3600" kern="1200">
                          <a:solidFill>
                            <a:schemeClr val="tx1"/>
                          </a:solidFill>
                          <a:latin typeface="Arial" panose="020B0604020202020204"/>
                        </a:defRPr>
                      </a:lvl9pPr>
                    </a:lstStyle>
                    <a:p>
                      <a:r>
                        <a:rPr lang="en-GB" sz="900" b="0" dirty="0" smtClean="0">
                          <a:latin typeface="Arial" panose="020B0604020202020204" pitchFamily="34" charset="0"/>
                          <a:cs typeface="Arial" panose="020B0604020202020204" pitchFamily="34" charset="0"/>
                        </a:rPr>
                        <a:t>Non-Met</a:t>
                      </a:r>
                      <a:endParaRPr lang="en-GB" sz="900" b="0" dirty="0">
                        <a:latin typeface="Arial" panose="020B0604020202020204" pitchFamily="34" charset="0"/>
                        <a:cs typeface="Arial" panose="020B0604020202020204" pitchFamily="34" charset="0"/>
                      </a:endParaRPr>
                    </a:p>
                  </a:txBody>
                  <a:tcPr marL="72000" marR="72000">
                    <a:lnL w="9525" cap="flat" cmpd="sng" algn="ctr">
                      <a:solidFill>
                        <a:srgbClr val="00A2E1">
                          <a:shade val="95000"/>
                          <a:satMod val="105000"/>
                        </a:srgbClr>
                      </a:solidFill>
                      <a:prstDash val="solid"/>
                    </a:lnL>
                    <a:lnR>
                      <a:noFill/>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lnB>
                    <a:lnTlToBr w="12700" cmpd="sng">
                      <a:noFill/>
                      <a:prstDash val="solid"/>
                    </a:lnTlToBr>
                    <a:lnBlToTr w="12700" cmpd="sng">
                      <a:noFill/>
                      <a:prstDash val="solid"/>
                    </a:lnBlToTr>
                    <a:noFill/>
                  </a:tcPr>
                </a:tc>
                <a:tc>
                  <a:txBody>
                    <a:bodyPr/>
                    <a:lstStyle>
                      <a:lvl1pPr marL="0" algn="l" defTabSz="1828662" rtl="0" eaLnBrk="1" latinLnBrk="0" hangingPunct="1">
                        <a:defRPr sz="3600" kern="1200">
                          <a:solidFill>
                            <a:schemeClr val="tx1"/>
                          </a:solidFill>
                          <a:latin typeface="Arial" panose="020B0604020202020204"/>
                        </a:defRPr>
                      </a:lvl1pPr>
                      <a:lvl2pPr marL="914331" algn="l" defTabSz="1828662" rtl="0" eaLnBrk="1" latinLnBrk="0" hangingPunct="1">
                        <a:defRPr sz="3600" kern="1200">
                          <a:solidFill>
                            <a:schemeClr val="tx1"/>
                          </a:solidFill>
                          <a:latin typeface="Arial" panose="020B0604020202020204"/>
                        </a:defRPr>
                      </a:lvl2pPr>
                      <a:lvl3pPr marL="1828662" algn="l" defTabSz="1828662" rtl="0" eaLnBrk="1" latinLnBrk="0" hangingPunct="1">
                        <a:defRPr sz="3600" kern="1200">
                          <a:solidFill>
                            <a:schemeClr val="tx1"/>
                          </a:solidFill>
                          <a:latin typeface="Arial" panose="020B0604020202020204"/>
                        </a:defRPr>
                      </a:lvl3pPr>
                      <a:lvl4pPr marL="2742993" algn="l" defTabSz="1828662" rtl="0" eaLnBrk="1" latinLnBrk="0" hangingPunct="1">
                        <a:defRPr sz="3600" kern="1200">
                          <a:solidFill>
                            <a:schemeClr val="tx1"/>
                          </a:solidFill>
                          <a:latin typeface="Arial" panose="020B0604020202020204"/>
                        </a:defRPr>
                      </a:lvl4pPr>
                      <a:lvl5pPr marL="3657323" algn="l" defTabSz="1828662" rtl="0" eaLnBrk="1" latinLnBrk="0" hangingPunct="1">
                        <a:defRPr sz="3600" kern="1200">
                          <a:solidFill>
                            <a:schemeClr val="tx1"/>
                          </a:solidFill>
                          <a:latin typeface="Arial" panose="020B0604020202020204"/>
                        </a:defRPr>
                      </a:lvl5pPr>
                      <a:lvl6pPr marL="4571655" algn="l" defTabSz="1828662" rtl="0" eaLnBrk="1" latinLnBrk="0" hangingPunct="1">
                        <a:defRPr sz="3600" kern="1200">
                          <a:solidFill>
                            <a:schemeClr val="tx1"/>
                          </a:solidFill>
                          <a:latin typeface="Arial" panose="020B0604020202020204"/>
                        </a:defRPr>
                      </a:lvl6pPr>
                      <a:lvl7pPr marL="5485985" algn="l" defTabSz="1828662" rtl="0" eaLnBrk="1" latinLnBrk="0" hangingPunct="1">
                        <a:defRPr sz="3600" kern="1200">
                          <a:solidFill>
                            <a:schemeClr val="tx1"/>
                          </a:solidFill>
                          <a:latin typeface="Arial" panose="020B0604020202020204"/>
                        </a:defRPr>
                      </a:lvl7pPr>
                      <a:lvl8pPr marL="6400317" algn="l" defTabSz="1828662" rtl="0" eaLnBrk="1" latinLnBrk="0" hangingPunct="1">
                        <a:defRPr sz="3600" kern="1200">
                          <a:solidFill>
                            <a:schemeClr val="tx1"/>
                          </a:solidFill>
                          <a:latin typeface="Arial" panose="020B0604020202020204"/>
                        </a:defRPr>
                      </a:lvl8pPr>
                      <a:lvl9pPr marL="7314647" algn="l" defTabSz="1828662" rtl="0" eaLnBrk="1" latinLnBrk="0" hangingPunct="1">
                        <a:defRPr sz="3600" kern="1200">
                          <a:solidFill>
                            <a:schemeClr val="tx1"/>
                          </a:solidFill>
                          <a:latin typeface="Arial" panose="020B0604020202020204"/>
                        </a:defRPr>
                      </a:lvl9pPr>
                    </a:lstStyle>
                    <a:p>
                      <a:pPr algn="ctr"/>
                      <a:r>
                        <a:rPr lang="en-GB" sz="900" dirty="0" smtClean="0">
                          <a:latin typeface="Arial" panose="020B0604020202020204" pitchFamily="34" charset="0"/>
                          <a:cs typeface="Arial" panose="020B0604020202020204" pitchFamily="34" charset="0"/>
                        </a:rPr>
                        <a:t>−3.15 (0.36)</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noFill/>
                      <a:prstDash val="solid"/>
                    </a:lnR>
                    <a:lnT w="9525" cap="flat" cmpd="sng" algn="ctr">
                      <a:solidFill>
                        <a:srgbClr val="00A2E1">
                          <a:shade val="95000"/>
                          <a:satMod val="105000"/>
                        </a:srgbClr>
                      </a:solidFill>
                      <a:prstDash val="solid"/>
                    </a:lnT>
                    <a:lnB w="9525" cap="flat" cmpd="sng" algn="ctr">
                      <a:solidFill>
                        <a:srgbClr val="00A2E1">
                          <a:shade val="95000"/>
                          <a:satMod val="105000"/>
                        </a:srgbClr>
                      </a:solidFill>
                      <a:prstDash val="solid"/>
                    </a:lnB>
                    <a:lnTlToBr w="12700" cmpd="sng">
                      <a:noFill/>
                      <a:prstDash val="solid"/>
                    </a:lnTlToBr>
                    <a:lnBlToTr w="12700" cmpd="sng">
                      <a:noFill/>
                      <a:prstDash val="solid"/>
                    </a:lnBlToTr>
                    <a:noFill/>
                  </a:tcPr>
                </a:tc>
                <a:tc>
                  <a:txBody>
                    <a:bodyPr/>
                    <a:lstStyle/>
                    <a:p>
                      <a:pPr algn="ctr"/>
                      <a:r>
                        <a:rPr lang="en-GB" sz="900" dirty="0" smtClean="0">
                          <a:latin typeface="Arial" panose="020B0604020202020204" pitchFamily="34" charset="0"/>
                          <a:cs typeface="Arial" panose="020B0604020202020204" pitchFamily="34" charset="0"/>
                        </a:rPr>
                        <a:t>0.03</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noFill/>
                      <a:prstDash val="solid"/>
                    </a:lnR>
                    <a:lnT w="9525" cap="flat" cmpd="sng" algn="ctr">
                      <a:solidFill>
                        <a:srgbClr val="00A2E1">
                          <a:shade val="95000"/>
                          <a:satMod val="105000"/>
                        </a:srgbClr>
                      </a:solidFill>
                      <a:prstDash val="solid"/>
                      <a:round/>
                      <a:headEnd type="none" w="med" len="med"/>
                      <a:tailEnd type="none" w="med" len="me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1828662" rtl="0" eaLnBrk="1" latinLnBrk="0" hangingPunct="1">
                        <a:defRPr sz="3600" kern="1200">
                          <a:solidFill>
                            <a:schemeClr val="tx1"/>
                          </a:solidFill>
                          <a:latin typeface="Arial" panose="020B0604020202020204"/>
                        </a:defRPr>
                      </a:lvl1pPr>
                      <a:lvl2pPr marL="914331" algn="l" defTabSz="1828662" rtl="0" eaLnBrk="1" latinLnBrk="0" hangingPunct="1">
                        <a:defRPr sz="3600" kern="1200">
                          <a:solidFill>
                            <a:schemeClr val="tx1"/>
                          </a:solidFill>
                          <a:latin typeface="Arial" panose="020B0604020202020204"/>
                        </a:defRPr>
                      </a:lvl2pPr>
                      <a:lvl3pPr marL="1828662" algn="l" defTabSz="1828662" rtl="0" eaLnBrk="1" latinLnBrk="0" hangingPunct="1">
                        <a:defRPr sz="3600" kern="1200">
                          <a:solidFill>
                            <a:schemeClr val="tx1"/>
                          </a:solidFill>
                          <a:latin typeface="Arial" panose="020B0604020202020204"/>
                        </a:defRPr>
                      </a:lvl3pPr>
                      <a:lvl4pPr marL="2742993" algn="l" defTabSz="1828662" rtl="0" eaLnBrk="1" latinLnBrk="0" hangingPunct="1">
                        <a:defRPr sz="3600" kern="1200">
                          <a:solidFill>
                            <a:schemeClr val="tx1"/>
                          </a:solidFill>
                          <a:latin typeface="Arial" panose="020B0604020202020204"/>
                        </a:defRPr>
                      </a:lvl4pPr>
                      <a:lvl5pPr marL="3657323" algn="l" defTabSz="1828662" rtl="0" eaLnBrk="1" latinLnBrk="0" hangingPunct="1">
                        <a:defRPr sz="3600" kern="1200">
                          <a:solidFill>
                            <a:schemeClr val="tx1"/>
                          </a:solidFill>
                          <a:latin typeface="Arial" panose="020B0604020202020204"/>
                        </a:defRPr>
                      </a:lvl5pPr>
                      <a:lvl6pPr marL="4571655" algn="l" defTabSz="1828662" rtl="0" eaLnBrk="1" latinLnBrk="0" hangingPunct="1">
                        <a:defRPr sz="3600" kern="1200">
                          <a:solidFill>
                            <a:schemeClr val="tx1"/>
                          </a:solidFill>
                          <a:latin typeface="Arial" panose="020B0604020202020204"/>
                        </a:defRPr>
                      </a:lvl6pPr>
                      <a:lvl7pPr marL="5485985" algn="l" defTabSz="1828662" rtl="0" eaLnBrk="1" latinLnBrk="0" hangingPunct="1">
                        <a:defRPr sz="3600" kern="1200">
                          <a:solidFill>
                            <a:schemeClr val="tx1"/>
                          </a:solidFill>
                          <a:latin typeface="Arial" panose="020B0604020202020204"/>
                        </a:defRPr>
                      </a:lvl7pPr>
                      <a:lvl8pPr marL="6400317" algn="l" defTabSz="1828662" rtl="0" eaLnBrk="1" latinLnBrk="0" hangingPunct="1">
                        <a:defRPr sz="3600" kern="1200">
                          <a:solidFill>
                            <a:schemeClr val="tx1"/>
                          </a:solidFill>
                          <a:latin typeface="Arial" panose="020B0604020202020204"/>
                        </a:defRPr>
                      </a:lvl8pPr>
                      <a:lvl9pPr marL="7314647" algn="l" defTabSz="1828662" rtl="0" eaLnBrk="1" latinLnBrk="0" hangingPunct="1">
                        <a:defRPr sz="3600" kern="1200">
                          <a:solidFill>
                            <a:schemeClr val="tx1"/>
                          </a:solidFill>
                          <a:latin typeface="Arial" panose="020B0604020202020204"/>
                        </a:defRPr>
                      </a:lvl9pPr>
                    </a:lstStyle>
                    <a:p>
                      <a:pPr algn="ctr"/>
                      <a:r>
                        <a:rPr lang="en-GB" sz="900" dirty="0" smtClean="0">
                          <a:latin typeface="Arial" panose="020B0604020202020204" pitchFamily="34" charset="0"/>
                          <a:cs typeface="Arial" panose="020B0604020202020204" pitchFamily="34" charset="0"/>
                        </a:rPr>
                        <a:t>−7.04</a:t>
                      </a:r>
                      <a:r>
                        <a:rPr lang="en-GB" sz="900" baseline="0" dirty="0" smtClean="0">
                          <a:latin typeface="Arial" panose="020B0604020202020204" pitchFamily="34" charset="0"/>
                          <a:cs typeface="Arial" panose="020B0604020202020204" pitchFamily="34" charset="0"/>
                        </a:rPr>
                        <a:t> (1.45)</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noFill/>
                      <a:prstDash val="solid"/>
                    </a:lnR>
                    <a:lnT w="9525" cap="flat" cmpd="sng" algn="ctr">
                      <a:solidFill>
                        <a:srgbClr val="00A2E1">
                          <a:shade val="95000"/>
                          <a:satMod val="105000"/>
                        </a:srgbClr>
                      </a:solidFill>
                      <a:prstDash val="solid"/>
                      <a:round/>
                      <a:headEnd type="none" w="med" len="med"/>
                      <a:tailEnd type="none" w="med" len="me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900" dirty="0" smtClean="0">
                          <a:latin typeface="Arial" panose="020B0604020202020204" pitchFamily="34" charset="0"/>
                          <a:cs typeface="Arial" panose="020B0604020202020204" pitchFamily="34" charset="0"/>
                        </a:rPr>
                        <a:t>&lt;0.01</a:t>
                      </a:r>
                      <a:endParaRPr lang="en-GB" sz="900" dirty="0">
                        <a:latin typeface="Arial" panose="020B0604020202020204" pitchFamily="34" charset="0"/>
                        <a:cs typeface="Arial" panose="020B0604020202020204" pitchFamily="34" charset="0"/>
                      </a:endParaRPr>
                    </a:p>
                  </a:txBody>
                  <a:tcPr marL="72000" marR="72000">
                    <a:lnL>
                      <a:noFill/>
                    </a:lnL>
                    <a:lnR w="9525" cap="flat" cmpd="sng" algn="ctr">
                      <a:solidFill>
                        <a:srgbClr val="00A2E1">
                          <a:shade val="95000"/>
                          <a:satMod val="105000"/>
                        </a:srgbClr>
                      </a:solidFill>
                      <a:prstDash val="solid"/>
                    </a:lnR>
                    <a:lnT w="9525" cap="flat" cmpd="sng" algn="ctr">
                      <a:solidFill>
                        <a:srgbClr val="00A2E1">
                          <a:shade val="95000"/>
                          <a:satMod val="105000"/>
                        </a:srgbClr>
                      </a:solidFill>
                      <a:prstDash val="solid"/>
                      <a:round/>
                      <a:headEnd type="none" w="med" len="med"/>
                      <a:tailEnd type="none" w="med" len="med"/>
                    </a:lnT>
                    <a:lnB w="9525" cap="flat" cmpd="sng" algn="ctr">
                      <a:solidFill>
                        <a:srgbClr val="00A2E1">
                          <a:shade val="95000"/>
                          <a:satMod val="105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93953225"/>
                  </a:ext>
                </a:extLst>
              </a:tr>
            </a:tbl>
          </a:graphicData>
        </a:graphic>
      </p:graphicFrame>
    </p:spTree>
    <p:extLst>
      <p:ext uri="{BB962C8B-B14F-4D97-AF65-F5344CB8AC3E}">
        <p14:creationId xmlns:p14="http://schemas.microsoft.com/office/powerpoint/2010/main" val="33504188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10506</a:t>
            </a:r>
            <a:r>
              <a:rPr lang="en-GB" dirty="0"/>
              <a:t>: Effect of lung cancer screening on the incidence of advanced lung cancer in the United States: A SEER database </a:t>
            </a:r>
            <a:r>
              <a:rPr lang="en-GB" dirty="0" smtClean="0"/>
              <a:t>analysis </a:t>
            </a:r>
            <a:r>
              <a:rPr lang="en-GB" dirty="0"/>
              <a:t>– </a:t>
            </a:r>
            <a:r>
              <a:rPr lang="en-GB" dirty="0" err="1"/>
              <a:t>Akanbi</a:t>
            </a:r>
            <a:r>
              <a:rPr lang="en-GB" dirty="0"/>
              <a:t> </a:t>
            </a:r>
            <a:r>
              <a:rPr lang="en-GB" dirty="0" smtClean="0"/>
              <a:t>MO, et al</a:t>
            </a:r>
            <a:endParaRPr lang="en-GB" dirty="0"/>
          </a:p>
        </p:txBody>
      </p:sp>
      <p:sp>
        <p:nvSpPr>
          <p:cNvPr id="6" name="Content Placeholder 5"/>
          <p:cNvSpPr>
            <a:spLocks noGrp="1"/>
          </p:cNvSpPr>
          <p:nvPr>
            <p:ph idx="1"/>
          </p:nvPr>
        </p:nvSpPr>
        <p:spPr/>
        <p:txBody>
          <a:bodyPr/>
          <a:lstStyle/>
          <a:p>
            <a:pPr>
              <a:spcBef>
                <a:spcPts val="27500"/>
              </a:spcBef>
            </a:pPr>
            <a:r>
              <a:rPr lang="en-GB" b="1" dirty="0" smtClean="0"/>
              <a:t>Conclusions</a:t>
            </a:r>
            <a:endParaRPr lang="en-GB" b="1" dirty="0"/>
          </a:p>
          <a:p>
            <a:pPr lvl="1"/>
            <a:r>
              <a:rPr lang="en-GB" dirty="0" smtClean="0"/>
              <a:t>The </a:t>
            </a:r>
            <a:r>
              <a:rPr lang="en-GB" dirty="0"/>
              <a:t>use of low-dose chest computed </a:t>
            </a:r>
            <a:r>
              <a:rPr lang="en-GB" dirty="0" smtClean="0"/>
              <a:t>tomography significantly reduced the incidence of advanced lung cancer across the general population and in subgroups of patients by sex, race and residence </a:t>
            </a:r>
            <a:endParaRPr lang="en-GB" dirty="0"/>
          </a:p>
        </p:txBody>
      </p:sp>
      <p:sp>
        <p:nvSpPr>
          <p:cNvPr id="5" name="Text Placeholder 4"/>
          <p:cNvSpPr>
            <a:spLocks noGrp="1"/>
          </p:cNvSpPr>
          <p:nvPr>
            <p:ph type="body" sz="quarter" idx="11"/>
          </p:nvPr>
        </p:nvSpPr>
        <p:spPr/>
        <p:txBody>
          <a:bodyPr/>
          <a:lstStyle/>
          <a:p>
            <a:r>
              <a:rPr lang="en-GB" dirty="0" err="1"/>
              <a:t>Akanbi</a:t>
            </a:r>
            <a:r>
              <a:rPr lang="en-GB" dirty="0"/>
              <a:t> </a:t>
            </a:r>
            <a:r>
              <a:rPr lang="en-GB" dirty="0" smtClean="0"/>
              <a:t>MO,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10506</a:t>
            </a:r>
            <a:endParaRPr lang="en-GB" dirty="0"/>
          </a:p>
        </p:txBody>
      </p:sp>
    </p:spTree>
    <p:extLst>
      <p:ext uri="{BB962C8B-B14F-4D97-AF65-F5344CB8AC3E}">
        <p14:creationId xmlns:p14="http://schemas.microsoft.com/office/powerpoint/2010/main" val="31535047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Early stage and locally advanced NSCLC – </a:t>
            </a:r>
            <a:br>
              <a:rPr lang="en-GB" dirty="0"/>
            </a:br>
            <a:r>
              <a:rPr lang="en-GB" dirty="0"/>
              <a:t>Stages I, II and III</a:t>
            </a:r>
          </a:p>
        </p:txBody>
      </p:sp>
    </p:spTree>
    <p:extLst>
      <p:ext uri="{BB962C8B-B14F-4D97-AF65-F5344CB8AC3E}">
        <p14:creationId xmlns:p14="http://schemas.microsoft.com/office/powerpoint/2010/main" val="30748326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9" name="AutoShape 19"/>
          <p:cNvCxnSpPr>
            <a:cxnSpLocks noChangeShapeType="1"/>
            <a:stCxn id="10" idx="3"/>
            <a:endCxn id="11" idx="1"/>
          </p:cNvCxnSpPr>
          <p:nvPr/>
        </p:nvCxnSpPr>
        <p:spPr bwMode="auto">
          <a:xfrm>
            <a:off x="7035274" y="3171947"/>
            <a:ext cx="2096559" cy="0"/>
          </a:xfrm>
          <a:prstGeom prst="straightConnector1">
            <a:avLst/>
          </a:prstGeom>
          <a:noFill/>
          <a:ln w="38100">
            <a:solidFill>
              <a:schemeClr val="bg1"/>
            </a:solidFill>
            <a:round/>
            <a:headEnd type="none" w="med" len="med"/>
            <a:tailEnd type="triangle" w="med" len="med"/>
          </a:ln>
        </p:spPr>
      </p:cxnSp>
      <p:cxnSp>
        <p:nvCxnSpPr>
          <p:cNvPr id="31" name="AutoShape 19"/>
          <p:cNvCxnSpPr>
            <a:cxnSpLocks noChangeShapeType="1"/>
            <a:stCxn id="22" idx="3"/>
            <a:endCxn id="26" idx="1"/>
          </p:cNvCxnSpPr>
          <p:nvPr/>
        </p:nvCxnSpPr>
        <p:spPr bwMode="auto">
          <a:xfrm flipV="1">
            <a:off x="7035274" y="4732604"/>
            <a:ext cx="2092949" cy="1"/>
          </a:xfrm>
          <a:prstGeom prst="straightConnector1">
            <a:avLst/>
          </a:prstGeom>
          <a:noFill/>
          <a:ln w="38100">
            <a:solidFill>
              <a:schemeClr val="bg1"/>
            </a:solidFill>
            <a:round/>
            <a:headEnd type="none" w="med" len="med"/>
            <a:tailEnd type="triangle" w="med" len="med"/>
          </a:ln>
        </p:spPr>
      </p:cxnSp>
      <p:sp>
        <p:nvSpPr>
          <p:cNvPr id="2" name="Title 1"/>
          <p:cNvSpPr>
            <a:spLocks noGrp="1"/>
          </p:cNvSpPr>
          <p:nvPr>
            <p:ph type="title"/>
          </p:nvPr>
        </p:nvSpPr>
        <p:spPr/>
        <p:txBody>
          <a:bodyPr/>
          <a:lstStyle/>
          <a:p>
            <a:r>
              <a:rPr lang="en-US" dirty="0"/>
              <a:t>8501: Nivolumab + chemotherapy versus chemotherapy as neoadjuvant treatment for resectable stage IIIA-B NSCLC: Primary endpoint results of pathological complete response (</a:t>
            </a:r>
            <a:r>
              <a:rPr lang="en-US" dirty="0" err="1"/>
              <a:t>pCR</a:t>
            </a:r>
            <a:r>
              <a:rPr lang="en-US" dirty="0"/>
              <a:t>) from phase II NADIM II trial – Provencio-</a:t>
            </a:r>
            <a:r>
              <a:rPr lang="en-US" dirty="0" err="1"/>
              <a:t>Pulla</a:t>
            </a:r>
            <a:r>
              <a:rPr lang="en-US" dirty="0"/>
              <a:t> M, et al</a:t>
            </a:r>
            <a:endParaRPr lang="en-GB" dirty="0"/>
          </a:p>
        </p:txBody>
      </p:sp>
      <p:sp>
        <p:nvSpPr>
          <p:cNvPr id="6" name="Content Placeholder 5"/>
          <p:cNvSpPr>
            <a:spLocks noGrp="1"/>
          </p:cNvSpPr>
          <p:nvPr>
            <p:ph idx="1"/>
          </p:nvPr>
        </p:nvSpPr>
        <p:spPr/>
        <p:txBody>
          <a:bodyPr/>
          <a:lstStyle/>
          <a:p>
            <a:r>
              <a:rPr lang="en-GB" b="1" dirty="0"/>
              <a:t>Study objective</a:t>
            </a:r>
          </a:p>
          <a:p>
            <a:pPr lvl="1"/>
            <a:r>
              <a:rPr lang="en-GB" dirty="0"/>
              <a:t>To </a:t>
            </a:r>
            <a:r>
              <a:rPr lang="en-GB" dirty="0" smtClean="0"/>
              <a:t>evaluate the efficacy and safety of neoadjuvant nivolumab + chemotherapy in patients with resectable stage IIIA–IIIB NSCLC in the phase 2 NADIM II trial</a:t>
            </a:r>
            <a:endParaRPr lang="en-GB" dirty="0"/>
          </a:p>
        </p:txBody>
      </p:sp>
      <p:sp>
        <p:nvSpPr>
          <p:cNvPr id="7" name="Text Placeholder 6"/>
          <p:cNvSpPr>
            <a:spLocks noGrp="1"/>
          </p:cNvSpPr>
          <p:nvPr>
            <p:ph type="body" sz="quarter" idx="10"/>
          </p:nvPr>
        </p:nvSpPr>
        <p:spPr/>
        <p:txBody>
          <a:bodyPr/>
          <a:lstStyle/>
          <a:p>
            <a:r>
              <a:rPr lang="en-GB" baseline="30000" dirty="0" err="1"/>
              <a:t>a</a:t>
            </a:r>
            <a:r>
              <a:rPr lang="en-GB" dirty="0" err="1" smtClean="0"/>
              <a:t>Defined</a:t>
            </a:r>
            <a:r>
              <a:rPr lang="en-GB" dirty="0" smtClean="0"/>
              <a:t> as 0% viable </a:t>
            </a:r>
            <a:r>
              <a:rPr lang="en-US" dirty="0" smtClean="0"/>
              <a:t>tumor</a:t>
            </a:r>
            <a:r>
              <a:rPr lang="en-GB" dirty="0" smtClean="0"/>
              <a:t> cells in resected lung and lymph nodes; </a:t>
            </a:r>
            <a:br>
              <a:rPr lang="en-GB" dirty="0" smtClean="0"/>
            </a:br>
            <a:r>
              <a:rPr lang="en-GB" baseline="30000" dirty="0" err="1" smtClean="0"/>
              <a:t>b</a:t>
            </a:r>
            <a:r>
              <a:rPr lang="en-GB" dirty="0" err="1" smtClean="0"/>
              <a:t>defined</a:t>
            </a:r>
            <a:r>
              <a:rPr lang="en-GB" dirty="0" smtClean="0"/>
              <a:t> as ≤10% residual viable </a:t>
            </a:r>
            <a:r>
              <a:rPr lang="en-US" dirty="0" smtClean="0"/>
              <a:t>tumor</a:t>
            </a:r>
            <a:r>
              <a:rPr lang="en-GB" dirty="0" smtClean="0"/>
              <a:t> </a:t>
            </a:r>
            <a:r>
              <a:rPr lang="en-GB" dirty="0"/>
              <a:t>cells in resected lung and lymph nodes</a:t>
            </a:r>
          </a:p>
        </p:txBody>
      </p:sp>
      <p:sp>
        <p:nvSpPr>
          <p:cNvPr id="5" name="Text Placeholder 4"/>
          <p:cNvSpPr>
            <a:spLocks noGrp="1"/>
          </p:cNvSpPr>
          <p:nvPr>
            <p:ph type="body" sz="quarter" idx="11"/>
          </p:nvPr>
        </p:nvSpPr>
        <p:spPr/>
        <p:txBody>
          <a:bodyPr/>
          <a:lstStyle/>
          <a:p>
            <a:r>
              <a:rPr lang="en-GB" dirty="0"/>
              <a:t>Provencio-</a:t>
            </a:r>
            <a:r>
              <a:rPr lang="en-GB" dirty="0" err="1"/>
              <a:t>Pulla</a:t>
            </a:r>
            <a:r>
              <a:rPr lang="en-GB" dirty="0"/>
              <a:t> </a:t>
            </a:r>
            <a:r>
              <a:rPr lang="en-GB" dirty="0" smtClean="0"/>
              <a:t>M,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8501</a:t>
            </a:r>
            <a:endParaRPr lang="en-GB" dirty="0"/>
          </a:p>
        </p:txBody>
      </p:sp>
      <p:cxnSp>
        <p:nvCxnSpPr>
          <p:cNvPr id="8" name="AutoShape 19"/>
          <p:cNvCxnSpPr>
            <a:cxnSpLocks noChangeShapeType="1"/>
            <a:stCxn id="9" idx="3"/>
            <a:endCxn id="23" idx="2"/>
          </p:cNvCxnSpPr>
          <p:nvPr/>
        </p:nvCxnSpPr>
        <p:spPr bwMode="auto">
          <a:xfrm flipV="1">
            <a:off x="3253097" y="3948942"/>
            <a:ext cx="263540" cy="1"/>
          </a:xfrm>
          <a:prstGeom prst="straightConnector1">
            <a:avLst/>
          </a:prstGeom>
          <a:noFill/>
          <a:ln w="38100">
            <a:solidFill>
              <a:schemeClr val="bg1"/>
            </a:solidFill>
            <a:round/>
            <a:headEnd type="none" w="med" len="med"/>
            <a:tailEnd type="none" w="med" len="med"/>
          </a:ln>
        </p:spPr>
      </p:cxnSp>
      <p:sp>
        <p:nvSpPr>
          <p:cNvPr id="9" name="AutoShape 9"/>
          <p:cNvSpPr>
            <a:spLocks noChangeArrowheads="1"/>
          </p:cNvSpPr>
          <p:nvPr/>
        </p:nvSpPr>
        <p:spPr bwMode="auto">
          <a:xfrm>
            <a:off x="392847" y="2933910"/>
            <a:ext cx="2860250" cy="2030065"/>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defTabSz="892175" eaLnBrk="0" hangingPunct="0">
              <a:spcAft>
                <a:spcPct val="30000"/>
              </a:spcAft>
            </a:pPr>
            <a:r>
              <a:rPr lang="en-US" altLang="zh-CN" sz="1600" dirty="0">
                <a:solidFill>
                  <a:srgbClr val="FFFFFF"/>
                </a:solidFill>
                <a:ea typeface="SimSun" pitchFamily="2" charset="-122"/>
              </a:rPr>
              <a:t>Key patient inclusion criteria</a:t>
            </a:r>
            <a:endParaRPr lang="en-GB" altLang="zh-CN" sz="1600" dirty="0">
              <a:solidFill>
                <a:srgbClr val="FFFFFF"/>
              </a:solidFill>
              <a:ea typeface="SimSun" pitchFamily="2" charset="-122"/>
            </a:endParaRPr>
          </a:p>
          <a:p>
            <a:pPr marL="228600" indent="-228600" defTabSz="892175" eaLnBrk="0" hangingPunct="0">
              <a:spcAft>
                <a:spcPct val="30000"/>
              </a:spcAft>
              <a:buFont typeface="Arial" pitchFamily="34" charset="0"/>
              <a:buChar char="•"/>
            </a:pPr>
            <a:r>
              <a:rPr lang="en-US" altLang="zh-CN" sz="1600" dirty="0" smtClean="0">
                <a:solidFill>
                  <a:srgbClr val="FFFFFF"/>
                </a:solidFill>
                <a:ea typeface="SimSun" pitchFamily="2" charset="-122"/>
              </a:rPr>
              <a:t>Stage IIIA–IIIB NSCLC</a:t>
            </a:r>
          </a:p>
          <a:p>
            <a:pPr marL="228600" indent="-228600" defTabSz="892175" eaLnBrk="0" hangingPunct="0">
              <a:spcAft>
                <a:spcPct val="30000"/>
              </a:spcAft>
              <a:buFont typeface="Arial" pitchFamily="34" charset="0"/>
              <a:buChar char="•"/>
            </a:pPr>
            <a:r>
              <a:rPr lang="en-US" altLang="zh-CN" sz="1600" dirty="0" smtClean="0">
                <a:solidFill>
                  <a:srgbClr val="FFFFFF"/>
                </a:solidFill>
                <a:ea typeface="SimSun" pitchFamily="2" charset="-122"/>
              </a:rPr>
              <a:t>No EGFR/ALK mutations</a:t>
            </a:r>
          </a:p>
          <a:p>
            <a:pPr marL="228600" indent="-228600" defTabSz="892175" eaLnBrk="0" hangingPunct="0">
              <a:spcAft>
                <a:spcPct val="30000"/>
              </a:spcAft>
              <a:buFont typeface="Arial" pitchFamily="34" charset="0"/>
              <a:buChar char="•"/>
            </a:pPr>
            <a:r>
              <a:rPr lang="en-US" altLang="zh-CN" sz="1600" dirty="0" smtClean="0">
                <a:solidFill>
                  <a:srgbClr val="FFFFFF"/>
                </a:solidFill>
                <a:ea typeface="SimSun" pitchFamily="2" charset="-122"/>
              </a:rPr>
              <a:t>No prior therapies</a:t>
            </a:r>
          </a:p>
          <a:p>
            <a:pPr marL="228600" indent="-228600" defTabSz="892175" eaLnBrk="0" hangingPunct="0">
              <a:spcAft>
                <a:spcPct val="30000"/>
              </a:spcAft>
              <a:buFont typeface="Arial" pitchFamily="34" charset="0"/>
              <a:buChar char="•"/>
            </a:pPr>
            <a:r>
              <a:rPr lang="en-US" altLang="zh-CN" sz="1600" dirty="0" smtClean="0">
                <a:solidFill>
                  <a:srgbClr val="FFFFFF"/>
                </a:solidFill>
                <a:ea typeface="SimSun" pitchFamily="2" charset="-122"/>
              </a:rPr>
              <a:t>ECOG PS 0–1</a:t>
            </a:r>
          </a:p>
          <a:p>
            <a:pPr defTabSz="892175" eaLnBrk="0" hangingPunct="0">
              <a:spcAft>
                <a:spcPct val="30000"/>
              </a:spcAft>
            </a:pPr>
            <a:r>
              <a:rPr lang="en-GB" altLang="zh-CN" sz="1600" dirty="0" smtClean="0">
                <a:solidFill>
                  <a:srgbClr val="FFFFFF"/>
                </a:solidFill>
                <a:ea typeface="SimSun" pitchFamily="2" charset="-122"/>
              </a:rPr>
              <a:t>(n=90)</a:t>
            </a:r>
            <a:endParaRPr lang="en-GB" altLang="zh-CN" sz="1600" dirty="0">
              <a:solidFill>
                <a:srgbClr val="FFFFFF"/>
              </a:solidFill>
              <a:ea typeface="SimSun" pitchFamily="2" charset="-122"/>
            </a:endParaRPr>
          </a:p>
        </p:txBody>
      </p:sp>
      <p:sp>
        <p:nvSpPr>
          <p:cNvPr id="10" name="AutoShape 9"/>
          <p:cNvSpPr>
            <a:spLocks noChangeArrowheads="1"/>
          </p:cNvSpPr>
          <p:nvPr/>
        </p:nvSpPr>
        <p:spPr bwMode="auto">
          <a:xfrm>
            <a:off x="4363649" y="2355350"/>
            <a:ext cx="2671625" cy="1633194"/>
          </a:xfrm>
          <a:prstGeom prst="roundRect">
            <a:avLst>
              <a:gd name="adj" fmla="val 8208"/>
            </a:avLst>
          </a:prstGeom>
          <a:solidFill>
            <a:schemeClr val="accent1"/>
          </a:solidFill>
          <a:ln w="9525" algn="ctr">
            <a:noFill/>
            <a:round/>
            <a:headEnd/>
            <a:tailEnd/>
          </a:ln>
        </p:spPr>
        <p:txBody>
          <a:bodyPr wrap="square" lIns="90488" tIns="44450" rIns="90488" bIns="44450">
            <a:spAutoFit/>
          </a:bodyPr>
          <a:lstStyle/>
          <a:p>
            <a:pPr algn="ctr" defTabSz="892175" eaLnBrk="0" hangingPunct="0">
              <a:spcAft>
                <a:spcPct val="30000"/>
              </a:spcAft>
            </a:pPr>
            <a:r>
              <a:rPr lang="en-GB" altLang="zh-CN" dirty="0" smtClean="0">
                <a:solidFill>
                  <a:srgbClr val="FFFFFF"/>
                </a:solidFill>
                <a:ea typeface="SimSun" pitchFamily="2" charset="-122"/>
              </a:rPr>
              <a:t>Nivolumab 360 mg + paclitaxel 200 mg/m</a:t>
            </a:r>
            <a:r>
              <a:rPr lang="en-GB" altLang="zh-CN" baseline="30000" dirty="0" smtClean="0">
                <a:solidFill>
                  <a:srgbClr val="FFFFFF"/>
                </a:solidFill>
                <a:ea typeface="SimSun" pitchFamily="2" charset="-122"/>
              </a:rPr>
              <a:t>2</a:t>
            </a:r>
            <a:r>
              <a:rPr lang="en-GB" altLang="zh-CN" dirty="0" smtClean="0">
                <a:solidFill>
                  <a:srgbClr val="FFFFFF"/>
                </a:solidFill>
                <a:ea typeface="SimSun" pitchFamily="2" charset="-122"/>
              </a:rPr>
              <a:t> + carboplatin AUC5 q3w</a:t>
            </a:r>
            <a:br>
              <a:rPr lang="en-GB" altLang="zh-CN" dirty="0" smtClean="0">
                <a:solidFill>
                  <a:srgbClr val="FFFFFF"/>
                </a:solidFill>
                <a:ea typeface="SimSun" pitchFamily="2" charset="-122"/>
              </a:rPr>
            </a:br>
            <a:r>
              <a:rPr lang="en-GB" altLang="zh-CN" dirty="0" smtClean="0">
                <a:solidFill>
                  <a:srgbClr val="FFFFFF"/>
                </a:solidFill>
                <a:ea typeface="SimSun" pitchFamily="2" charset="-122"/>
              </a:rPr>
              <a:t>(3 cycles)</a:t>
            </a:r>
          </a:p>
          <a:p>
            <a:pPr algn="ctr" defTabSz="892175" eaLnBrk="0" hangingPunct="0">
              <a:spcAft>
                <a:spcPct val="30000"/>
              </a:spcAft>
            </a:pPr>
            <a:r>
              <a:rPr lang="en-GB" altLang="zh-CN" dirty="0" smtClean="0">
                <a:ea typeface="SimSun" pitchFamily="2" charset="-122"/>
              </a:rPr>
              <a:t>(n=57)</a:t>
            </a:r>
            <a:endParaRPr lang="en-GB" altLang="zh-CN" dirty="0">
              <a:solidFill>
                <a:srgbClr val="FFFFFF"/>
              </a:solidFill>
              <a:ea typeface="SimSun" pitchFamily="2" charset="-122"/>
            </a:endParaRPr>
          </a:p>
        </p:txBody>
      </p:sp>
      <p:sp>
        <p:nvSpPr>
          <p:cNvPr id="11" name="AutoShape 9"/>
          <p:cNvSpPr>
            <a:spLocks noChangeArrowheads="1"/>
          </p:cNvSpPr>
          <p:nvPr/>
        </p:nvSpPr>
        <p:spPr bwMode="auto">
          <a:xfrm>
            <a:off x="9131833" y="2834499"/>
            <a:ext cx="2657167" cy="674896"/>
          </a:xfrm>
          <a:prstGeom prst="roundRect">
            <a:avLst>
              <a:gd name="adj" fmla="val 8208"/>
            </a:avLst>
          </a:prstGeom>
          <a:solidFill>
            <a:schemeClr val="accent1"/>
          </a:solidFill>
          <a:ln w="9525" algn="ctr">
            <a:noFill/>
            <a:round/>
            <a:headEnd/>
            <a:tailEnd/>
          </a:ln>
        </p:spPr>
        <p:txBody>
          <a:bodyPr wrap="square" lIns="90488" tIns="44450" rIns="90488" bIns="44450">
            <a:spAutoFit/>
          </a:bodyPr>
          <a:lstStyle/>
          <a:p>
            <a:pPr algn="ctr" defTabSz="892175" eaLnBrk="0" hangingPunct="0">
              <a:spcAft>
                <a:spcPct val="30000"/>
              </a:spcAft>
            </a:pPr>
            <a:r>
              <a:rPr lang="en-GB" altLang="zh-CN" dirty="0" smtClean="0">
                <a:solidFill>
                  <a:srgbClr val="FFFFFF"/>
                </a:solidFill>
                <a:ea typeface="SimSun" pitchFamily="2" charset="-122"/>
              </a:rPr>
              <a:t>Nivolumab 480 mg q4w</a:t>
            </a:r>
            <a:br>
              <a:rPr lang="en-GB" altLang="zh-CN" dirty="0" smtClean="0">
                <a:solidFill>
                  <a:srgbClr val="FFFFFF"/>
                </a:solidFill>
                <a:ea typeface="SimSun" pitchFamily="2" charset="-122"/>
              </a:rPr>
            </a:br>
            <a:r>
              <a:rPr lang="en-GB" altLang="zh-CN" dirty="0" smtClean="0">
                <a:solidFill>
                  <a:srgbClr val="FFFFFF"/>
                </a:solidFill>
                <a:ea typeface="SimSun" pitchFamily="2" charset="-122"/>
              </a:rPr>
              <a:t>for 6 months</a:t>
            </a:r>
            <a:endParaRPr lang="en-GB" altLang="zh-CN" dirty="0">
              <a:solidFill>
                <a:srgbClr val="FFFFFF"/>
              </a:solidFill>
              <a:ea typeface="SimSun" pitchFamily="2" charset="-122"/>
            </a:endParaRPr>
          </a:p>
        </p:txBody>
      </p:sp>
      <p:sp>
        <p:nvSpPr>
          <p:cNvPr id="12" name="AutoShape 9"/>
          <p:cNvSpPr>
            <a:spLocks noChangeArrowheads="1"/>
          </p:cNvSpPr>
          <p:nvPr/>
        </p:nvSpPr>
        <p:spPr bwMode="auto">
          <a:xfrm>
            <a:off x="7399795" y="2355350"/>
            <a:ext cx="436869" cy="3005141"/>
          </a:xfrm>
          <a:prstGeom prst="roundRect">
            <a:avLst>
              <a:gd name="adj" fmla="val 8208"/>
            </a:avLst>
          </a:prstGeom>
          <a:solidFill>
            <a:schemeClr val="bg2"/>
          </a:solidFill>
          <a:ln w="9525" algn="ctr">
            <a:noFill/>
            <a:round/>
            <a:headEnd/>
            <a:tailEnd/>
          </a:ln>
        </p:spPr>
        <p:txBody>
          <a:bodyPr vert="wordArtVert" wrap="square" lIns="90488" tIns="44450" rIns="90488" bIns="44450">
            <a:spAutoFit/>
          </a:bodyPr>
          <a:lstStyle/>
          <a:p>
            <a:pPr algn="ctr" defTabSz="892175" eaLnBrk="0" hangingPunct="0">
              <a:spcAft>
                <a:spcPct val="30000"/>
              </a:spcAft>
            </a:pPr>
            <a:r>
              <a:rPr lang="en-GB" altLang="zh-CN" sz="1400" dirty="0" smtClean="0">
                <a:solidFill>
                  <a:srgbClr val="FFFFFF"/>
                </a:solidFill>
                <a:ea typeface="SimSun" pitchFamily="2" charset="-122"/>
              </a:rPr>
              <a:t>SURGERY</a:t>
            </a:r>
            <a:endParaRPr lang="en-GB" altLang="zh-CN" sz="1400" dirty="0">
              <a:solidFill>
                <a:srgbClr val="FFFFFF"/>
              </a:solidFill>
              <a:ea typeface="SimSun" pitchFamily="2" charset="-122"/>
            </a:endParaRPr>
          </a:p>
        </p:txBody>
      </p:sp>
      <p:sp>
        <p:nvSpPr>
          <p:cNvPr id="20" name="Rectangle 9"/>
          <p:cNvSpPr txBox="1">
            <a:spLocks noChangeArrowheads="1"/>
          </p:cNvSpPr>
          <p:nvPr/>
        </p:nvSpPr>
        <p:spPr bwMode="auto">
          <a:xfrm>
            <a:off x="2114197" y="5407971"/>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dirty="0" err="1" smtClean="0">
                <a:solidFill>
                  <a:srgbClr val="363636"/>
                </a:solidFill>
                <a:latin typeface="Arial"/>
                <a:cs typeface="Arial"/>
              </a:rPr>
              <a:t>pCR</a:t>
            </a:r>
            <a:r>
              <a:rPr lang="en-US" sz="1600" baseline="30000" dirty="0" err="1">
                <a:solidFill>
                  <a:srgbClr val="363636"/>
                </a:solidFill>
                <a:latin typeface="Arial"/>
                <a:cs typeface="Arial"/>
              </a:rPr>
              <a:t>a</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21" name="Content Placeholder 26"/>
          <p:cNvSpPr txBox="1">
            <a:spLocks/>
          </p:cNvSpPr>
          <p:nvPr/>
        </p:nvSpPr>
        <p:spPr>
          <a:xfrm>
            <a:off x="6356901" y="5407971"/>
            <a:ext cx="4416201"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dirty="0" err="1" smtClean="0">
                <a:solidFill>
                  <a:srgbClr val="363636"/>
                </a:solidFill>
                <a:latin typeface="Arial"/>
                <a:cs typeface="Arial"/>
              </a:rPr>
              <a:t>MPR</a:t>
            </a:r>
            <a:r>
              <a:rPr lang="en-US" sz="1600" baseline="30000" dirty="0" err="1" smtClean="0">
                <a:solidFill>
                  <a:srgbClr val="363636"/>
                </a:solidFill>
                <a:latin typeface="Arial"/>
                <a:cs typeface="Arial"/>
              </a:rPr>
              <a:t>b</a:t>
            </a:r>
            <a:r>
              <a:rPr lang="en-US" sz="1600" dirty="0" smtClean="0">
                <a:solidFill>
                  <a:srgbClr val="363636"/>
                </a:solidFill>
                <a:latin typeface="Arial"/>
                <a:cs typeface="Arial"/>
              </a:rPr>
              <a:t>, OS, PFS, ORR, biomarkers, safety</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22" name="AutoShape 12"/>
          <p:cNvSpPr>
            <a:spLocks noChangeArrowheads="1"/>
          </p:cNvSpPr>
          <p:nvPr/>
        </p:nvSpPr>
        <p:spPr bwMode="auto">
          <a:xfrm>
            <a:off x="4363649" y="4104718"/>
            <a:ext cx="2671625" cy="1255773"/>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fontAlgn="base">
              <a:spcBef>
                <a:spcPct val="0"/>
              </a:spcBef>
              <a:spcAft>
                <a:spcPct val="0"/>
              </a:spcAft>
              <a:defRPr/>
            </a:pPr>
            <a:r>
              <a:rPr lang="en-GB" altLang="zh-CN" dirty="0" smtClean="0">
                <a:ea typeface="SimSun" pitchFamily="2" charset="-122"/>
              </a:rPr>
              <a:t>Paclitaxel </a:t>
            </a:r>
            <a:r>
              <a:rPr lang="en-GB" altLang="zh-CN" dirty="0">
                <a:ea typeface="SimSun" pitchFamily="2" charset="-122"/>
              </a:rPr>
              <a:t>200 mg/m</a:t>
            </a:r>
            <a:r>
              <a:rPr lang="en-GB" altLang="zh-CN" baseline="30000" dirty="0">
                <a:ea typeface="SimSun" pitchFamily="2" charset="-122"/>
              </a:rPr>
              <a:t>2</a:t>
            </a:r>
            <a:r>
              <a:rPr lang="en-GB" altLang="zh-CN" dirty="0">
                <a:ea typeface="SimSun" pitchFamily="2" charset="-122"/>
              </a:rPr>
              <a:t> + carboplatin </a:t>
            </a:r>
            <a:r>
              <a:rPr lang="en-GB" altLang="zh-CN" dirty="0" smtClean="0">
                <a:ea typeface="SimSun" pitchFamily="2" charset="-122"/>
              </a:rPr>
              <a:t>AUC5 q3w</a:t>
            </a:r>
            <a:br>
              <a:rPr lang="en-GB" altLang="zh-CN" dirty="0" smtClean="0">
                <a:ea typeface="SimSun" pitchFamily="2" charset="-122"/>
              </a:rPr>
            </a:br>
            <a:r>
              <a:rPr lang="en-GB" altLang="zh-CN" dirty="0" smtClean="0">
                <a:ea typeface="SimSun" pitchFamily="2" charset="-122"/>
              </a:rPr>
              <a:t>(3 cycles)</a:t>
            </a:r>
            <a:r>
              <a:rPr lang="en-GB" altLang="zh-CN" dirty="0">
                <a:ea typeface="SimSun" pitchFamily="2" charset="-122"/>
              </a:rPr>
              <a:t/>
            </a:r>
            <a:br>
              <a:rPr lang="en-GB" altLang="zh-CN" dirty="0">
                <a:ea typeface="SimSun" pitchFamily="2" charset="-122"/>
              </a:rPr>
            </a:br>
            <a:r>
              <a:rPr kumimoji="0" lang="en-US" altLang="zh-CN" b="0" i="0" u="none" strike="noStrike" kern="1200" cap="none" spc="0" normalizeH="0" baseline="0" noProof="0" dirty="0" smtClean="0">
                <a:ln>
                  <a:noFill/>
                </a:ln>
                <a:solidFill>
                  <a:srgbClr val="FFFFFF"/>
                </a:solidFill>
                <a:effectLst/>
                <a:uLnTx/>
                <a:uFillTx/>
                <a:ea typeface="SimSun" pitchFamily="2" charset="-122"/>
              </a:rPr>
              <a:t>(n=29)</a:t>
            </a:r>
            <a:endParaRPr kumimoji="0" lang="en-US" altLang="zh-CN" b="0" i="0" u="none" strike="noStrike" kern="1200" cap="none" spc="0" normalizeH="0" baseline="0" noProof="0" dirty="0">
              <a:ln>
                <a:noFill/>
              </a:ln>
              <a:solidFill>
                <a:srgbClr val="FFFFFF"/>
              </a:solidFill>
              <a:effectLst/>
              <a:uLnTx/>
              <a:uFillTx/>
              <a:ea typeface="SimSun" pitchFamily="2" charset="-122"/>
            </a:endParaRPr>
          </a:p>
        </p:txBody>
      </p:sp>
      <p:sp>
        <p:nvSpPr>
          <p:cNvPr id="23" name="Oval 14"/>
          <p:cNvSpPr>
            <a:spLocks noChangeArrowheads="1"/>
          </p:cNvSpPr>
          <p:nvPr/>
        </p:nvSpPr>
        <p:spPr bwMode="auto">
          <a:xfrm>
            <a:off x="3516637" y="3656842"/>
            <a:ext cx="583595" cy="584200"/>
          </a:xfrm>
          <a:prstGeom prst="ellipse">
            <a:avLst/>
          </a:prstGeom>
          <a:noFill/>
          <a:ln w="38100">
            <a:solidFill>
              <a:schemeClr val="bg1"/>
            </a:solidFill>
            <a:round/>
            <a:headEnd/>
            <a:tailEnd/>
          </a:ln>
        </p:spPr>
        <p:txBody>
          <a:bodyPr wrap="none" anchor="ctr"/>
          <a:lstStyle/>
          <a:p>
            <a:pPr algn="ctr"/>
            <a:r>
              <a:rPr lang="en-US" altLang="zh-CN" sz="1600" b="1" dirty="0" smtClean="0">
                <a:solidFill>
                  <a:srgbClr val="002850"/>
                </a:solidFill>
                <a:ea typeface="SimSun" pitchFamily="2" charset="-122"/>
              </a:rPr>
              <a:t>R</a:t>
            </a:r>
            <a:br>
              <a:rPr lang="en-US" altLang="zh-CN" sz="1600" b="1" dirty="0" smtClean="0">
                <a:solidFill>
                  <a:srgbClr val="002850"/>
                </a:solidFill>
                <a:ea typeface="SimSun" pitchFamily="2" charset="-122"/>
              </a:rPr>
            </a:br>
            <a:r>
              <a:rPr lang="en-US" altLang="zh-CN" sz="1600" b="1" dirty="0" smtClean="0">
                <a:solidFill>
                  <a:srgbClr val="002850"/>
                </a:solidFill>
                <a:ea typeface="SimSun" pitchFamily="2" charset="-122"/>
              </a:rPr>
              <a:t>2:1</a:t>
            </a:r>
          </a:p>
        </p:txBody>
      </p:sp>
      <p:cxnSp>
        <p:nvCxnSpPr>
          <p:cNvPr id="24" name="AutoShape 15"/>
          <p:cNvCxnSpPr>
            <a:cxnSpLocks noChangeShapeType="1"/>
            <a:stCxn id="23" idx="0"/>
            <a:endCxn id="10" idx="1"/>
          </p:cNvCxnSpPr>
          <p:nvPr/>
        </p:nvCxnSpPr>
        <p:spPr bwMode="auto">
          <a:xfrm rot="5400000" flipH="1" flipV="1">
            <a:off x="3843595" y="3136788"/>
            <a:ext cx="484895" cy="555214"/>
          </a:xfrm>
          <a:prstGeom prst="bentConnector2">
            <a:avLst/>
          </a:prstGeom>
          <a:noFill/>
          <a:ln w="38100">
            <a:solidFill>
              <a:schemeClr val="bg1"/>
            </a:solidFill>
            <a:miter lim="800000"/>
            <a:headEnd/>
            <a:tailEnd type="triangle" w="med" len="med"/>
          </a:ln>
        </p:spPr>
      </p:cxnSp>
      <p:cxnSp>
        <p:nvCxnSpPr>
          <p:cNvPr id="25" name="AutoShape 16"/>
          <p:cNvCxnSpPr>
            <a:cxnSpLocks noChangeShapeType="1"/>
            <a:stCxn id="23" idx="4"/>
            <a:endCxn id="22" idx="1"/>
          </p:cNvCxnSpPr>
          <p:nvPr/>
        </p:nvCxnSpPr>
        <p:spPr bwMode="auto">
          <a:xfrm rot="16200000" flipH="1">
            <a:off x="3840261" y="4209216"/>
            <a:ext cx="491563" cy="555214"/>
          </a:xfrm>
          <a:prstGeom prst="bentConnector2">
            <a:avLst/>
          </a:prstGeom>
          <a:noFill/>
          <a:ln w="38100">
            <a:solidFill>
              <a:schemeClr val="bg1"/>
            </a:solidFill>
            <a:miter lim="800000"/>
            <a:headEnd/>
            <a:tailEnd type="triangle" w="med" len="med"/>
          </a:ln>
        </p:spPr>
      </p:cxnSp>
      <p:sp>
        <p:nvSpPr>
          <p:cNvPr id="50" name="TextBox 49"/>
          <p:cNvSpPr txBox="1"/>
          <p:nvPr/>
        </p:nvSpPr>
        <p:spPr>
          <a:xfrm>
            <a:off x="7836664" y="2811271"/>
            <a:ext cx="1189749" cy="307777"/>
          </a:xfrm>
          <a:prstGeom prst="rect">
            <a:avLst/>
          </a:prstGeom>
          <a:noFill/>
        </p:spPr>
        <p:txBody>
          <a:bodyPr wrap="none" rtlCol="0">
            <a:spAutoFit/>
          </a:bodyPr>
          <a:lstStyle/>
          <a:p>
            <a:r>
              <a:rPr lang="en-GB" sz="1400" dirty="0" smtClean="0">
                <a:solidFill>
                  <a:srgbClr val="000000"/>
                </a:solidFill>
              </a:rPr>
              <a:t>R0 resection</a:t>
            </a:r>
            <a:endParaRPr lang="en-GB" sz="1400" dirty="0">
              <a:solidFill>
                <a:srgbClr val="000000"/>
              </a:solidFill>
            </a:endParaRPr>
          </a:p>
        </p:txBody>
      </p:sp>
      <p:sp>
        <p:nvSpPr>
          <p:cNvPr id="26" name="AutoShape 9"/>
          <p:cNvSpPr>
            <a:spLocks noChangeArrowheads="1"/>
          </p:cNvSpPr>
          <p:nvPr/>
        </p:nvSpPr>
        <p:spPr bwMode="auto">
          <a:xfrm>
            <a:off x="9128223" y="4395156"/>
            <a:ext cx="2657167" cy="674896"/>
          </a:xfrm>
          <a:prstGeom prst="roundRect">
            <a:avLst>
              <a:gd name="adj" fmla="val 8208"/>
            </a:avLst>
          </a:prstGeom>
          <a:solidFill>
            <a:schemeClr val="accent2"/>
          </a:solidFill>
          <a:ln w="9525" algn="ctr">
            <a:noFill/>
            <a:round/>
            <a:headEnd/>
            <a:tailEnd/>
          </a:ln>
        </p:spPr>
        <p:txBody>
          <a:bodyPr wrap="square" lIns="90488" tIns="44450" rIns="90488" bIns="44450">
            <a:spAutoFit/>
          </a:bodyPr>
          <a:lstStyle/>
          <a:p>
            <a:pPr algn="ctr" defTabSz="892175" eaLnBrk="0" hangingPunct="0">
              <a:spcAft>
                <a:spcPct val="30000"/>
              </a:spcAft>
            </a:pPr>
            <a:r>
              <a:rPr lang="en-GB" altLang="zh-CN" dirty="0" smtClean="0">
                <a:solidFill>
                  <a:srgbClr val="FFFFFF"/>
                </a:solidFill>
                <a:ea typeface="SimSun" pitchFamily="2" charset="-122"/>
              </a:rPr>
              <a:t>Observation</a:t>
            </a:r>
            <a:br>
              <a:rPr lang="en-GB" altLang="zh-CN" dirty="0" smtClean="0">
                <a:solidFill>
                  <a:srgbClr val="FFFFFF"/>
                </a:solidFill>
                <a:ea typeface="SimSun" pitchFamily="2" charset="-122"/>
              </a:rPr>
            </a:br>
            <a:r>
              <a:rPr lang="en-GB" altLang="zh-CN" dirty="0" smtClean="0">
                <a:ea typeface="SimSun" pitchFamily="2" charset="-122"/>
              </a:rPr>
              <a:t>q12w</a:t>
            </a:r>
            <a:endParaRPr lang="en-GB" altLang="zh-CN" dirty="0">
              <a:solidFill>
                <a:srgbClr val="FFFFFF"/>
              </a:solidFill>
              <a:ea typeface="SimSun" pitchFamily="2" charset="-122"/>
            </a:endParaRPr>
          </a:p>
        </p:txBody>
      </p:sp>
      <p:sp>
        <p:nvSpPr>
          <p:cNvPr id="28" name="TextBox 27"/>
          <p:cNvSpPr txBox="1"/>
          <p:nvPr/>
        </p:nvSpPr>
        <p:spPr>
          <a:xfrm>
            <a:off x="7836664" y="4395156"/>
            <a:ext cx="1189749" cy="307777"/>
          </a:xfrm>
          <a:prstGeom prst="rect">
            <a:avLst/>
          </a:prstGeom>
          <a:noFill/>
        </p:spPr>
        <p:txBody>
          <a:bodyPr wrap="none" rtlCol="0">
            <a:spAutoFit/>
          </a:bodyPr>
          <a:lstStyle/>
          <a:p>
            <a:r>
              <a:rPr lang="en-GB" sz="1400" dirty="0" smtClean="0">
                <a:solidFill>
                  <a:srgbClr val="000000"/>
                </a:solidFill>
              </a:rPr>
              <a:t>R0 resection</a:t>
            </a:r>
            <a:endParaRPr lang="en-GB" sz="1400" dirty="0">
              <a:solidFill>
                <a:srgbClr val="000000"/>
              </a:solidFill>
            </a:endParaRPr>
          </a:p>
        </p:txBody>
      </p:sp>
    </p:spTree>
    <p:extLst>
      <p:ext uri="{BB962C8B-B14F-4D97-AF65-F5344CB8AC3E}">
        <p14:creationId xmlns:p14="http://schemas.microsoft.com/office/powerpoint/2010/main" val="42255722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8501: Nivolumab + chemotherapy versus chemotherapy as neoadjuvant treatment for resectable stage IIIA-B NSCLC: Primary endpoint results of pathological complete response (</a:t>
            </a:r>
            <a:r>
              <a:rPr lang="en-US" dirty="0" err="1" smtClean="0"/>
              <a:t>pCR</a:t>
            </a:r>
            <a:r>
              <a:rPr lang="en-US" dirty="0" smtClean="0"/>
              <a:t>) from phase II NADIM II trial – Provencio-</a:t>
            </a:r>
            <a:r>
              <a:rPr lang="en-US" dirty="0" err="1" smtClean="0"/>
              <a:t>Pulla</a:t>
            </a:r>
            <a:r>
              <a:rPr lang="en-US" dirty="0" smtClean="0"/>
              <a:t> M, et al</a:t>
            </a:r>
            <a:endParaRPr lang="en-US" dirty="0"/>
          </a:p>
        </p:txBody>
      </p:sp>
      <p:sp>
        <p:nvSpPr>
          <p:cNvPr id="6" name="Content Placeholder 5"/>
          <p:cNvSpPr>
            <a:spLocks noGrp="1"/>
          </p:cNvSpPr>
          <p:nvPr>
            <p:ph idx="1"/>
          </p:nvPr>
        </p:nvSpPr>
        <p:spPr/>
        <p:txBody>
          <a:bodyPr/>
          <a:lstStyle/>
          <a:p>
            <a:r>
              <a:rPr lang="en-GB" b="1" dirty="0" smtClean="0"/>
              <a:t>Key results</a:t>
            </a:r>
            <a:endParaRPr lang="en-GB" b="1" dirty="0"/>
          </a:p>
        </p:txBody>
      </p:sp>
      <p:sp>
        <p:nvSpPr>
          <p:cNvPr id="5" name="Text Placeholder 4"/>
          <p:cNvSpPr>
            <a:spLocks noGrp="1"/>
          </p:cNvSpPr>
          <p:nvPr>
            <p:ph type="body" sz="quarter" idx="11"/>
          </p:nvPr>
        </p:nvSpPr>
        <p:spPr/>
        <p:txBody>
          <a:bodyPr/>
          <a:lstStyle/>
          <a:p>
            <a:r>
              <a:rPr lang="en-GB" smtClean="0"/>
              <a:t>Provencio-Pulla M, et al. J Clin Oncol 2022;40(suppl):Abstr 8501</a:t>
            </a:r>
            <a:endParaRPr lang="en-GB" dirty="0"/>
          </a:p>
        </p:txBody>
      </p:sp>
      <p:graphicFrame>
        <p:nvGraphicFramePr>
          <p:cNvPr id="20" name="Table 20">
            <a:extLst>
              <a:ext uri="{FF2B5EF4-FFF2-40B4-BE49-F238E27FC236}">
                <a16:creationId xmlns:a16="http://schemas.microsoft.com/office/drawing/2014/main" id="{E4EE8707-E1AB-AFED-5E4A-C4E09A95CE1F}"/>
              </a:ext>
            </a:extLst>
          </p:cNvPr>
          <p:cNvGraphicFramePr>
            <a:graphicFrameLocks noGrp="1"/>
          </p:cNvGraphicFramePr>
          <p:nvPr>
            <p:extLst>
              <p:ext uri="{D42A27DB-BD31-4B8C-83A1-F6EECF244321}">
                <p14:modId xmlns:p14="http://schemas.microsoft.com/office/powerpoint/2010/main" val="984263757"/>
              </p:ext>
            </p:extLst>
          </p:nvPr>
        </p:nvGraphicFramePr>
        <p:xfrm>
          <a:off x="1247631" y="3521851"/>
          <a:ext cx="2780643" cy="168769"/>
        </p:xfrm>
        <a:graphic>
          <a:graphicData uri="http://schemas.openxmlformats.org/drawingml/2006/table">
            <a:tbl>
              <a:tblPr firstRow="1" bandRow="1">
                <a:tableStyleId>{5C22544A-7EE6-4342-B048-85BDC9FD1C3A}</a:tableStyleId>
              </a:tblPr>
              <a:tblGrid>
                <a:gridCol w="332643">
                  <a:extLst>
                    <a:ext uri="{9D8B030D-6E8A-4147-A177-3AD203B41FA5}">
                      <a16:colId xmlns:a16="http://schemas.microsoft.com/office/drawing/2014/main" val="2461439079"/>
                    </a:ext>
                  </a:extLst>
                </a:gridCol>
                <a:gridCol w="1224000">
                  <a:extLst>
                    <a:ext uri="{9D8B030D-6E8A-4147-A177-3AD203B41FA5}">
                      <a16:colId xmlns:a16="http://schemas.microsoft.com/office/drawing/2014/main" val="3268328563"/>
                    </a:ext>
                  </a:extLst>
                </a:gridCol>
                <a:gridCol w="1224000">
                  <a:extLst>
                    <a:ext uri="{9D8B030D-6E8A-4147-A177-3AD203B41FA5}">
                      <a16:colId xmlns:a16="http://schemas.microsoft.com/office/drawing/2014/main" val="3931475583"/>
                    </a:ext>
                  </a:extLst>
                </a:gridCol>
              </a:tblGrid>
              <a:tr h="168769">
                <a:tc>
                  <a:txBody>
                    <a:bodyPr/>
                    <a:lstStyle/>
                    <a:p>
                      <a:pPr algn="ctr"/>
                      <a:r>
                        <a:rPr lang="en-GB" sz="1000" b="0" dirty="0"/>
                        <a:t>n/N</a:t>
                      </a: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b="0" dirty="0"/>
                        <a:t>21/57</a:t>
                      </a: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b="0" dirty="0"/>
                        <a:t>2/29</a:t>
                      </a: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317229462"/>
                  </a:ext>
                </a:extLst>
              </a:tr>
            </a:tbl>
          </a:graphicData>
        </a:graphic>
      </p:graphicFrame>
      <p:graphicFrame>
        <p:nvGraphicFramePr>
          <p:cNvPr id="15" name="Chart 14">
            <a:extLst>
              <a:ext uri="{FF2B5EF4-FFF2-40B4-BE49-F238E27FC236}">
                <a16:creationId xmlns:a16="http://schemas.microsoft.com/office/drawing/2014/main" id="{6C6398C3-541E-0FF6-0FD3-92E08B670C07}"/>
              </a:ext>
            </a:extLst>
          </p:cNvPr>
          <p:cNvGraphicFramePr/>
          <p:nvPr>
            <p:extLst>
              <p:ext uri="{D42A27DB-BD31-4B8C-83A1-F6EECF244321}">
                <p14:modId xmlns:p14="http://schemas.microsoft.com/office/powerpoint/2010/main" val="2112138166"/>
              </p:ext>
            </p:extLst>
          </p:nvPr>
        </p:nvGraphicFramePr>
        <p:xfrm>
          <a:off x="1066863" y="1842609"/>
          <a:ext cx="3063611" cy="1767001"/>
        </p:xfrm>
        <a:graphic>
          <a:graphicData uri="http://schemas.openxmlformats.org/drawingml/2006/chart">
            <c:chart xmlns:c="http://schemas.openxmlformats.org/drawingml/2006/chart" xmlns:r="http://schemas.openxmlformats.org/officeDocument/2006/relationships" r:id="rId2"/>
          </a:graphicData>
        </a:graphic>
      </p:graphicFrame>
      <p:sp>
        <p:nvSpPr>
          <p:cNvPr id="19" name="TextBox 18">
            <a:extLst>
              <a:ext uri="{FF2B5EF4-FFF2-40B4-BE49-F238E27FC236}">
                <a16:creationId xmlns:a16="http://schemas.microsoft.com/office/drawing/2014/main" id="{635A26CD-BAA4-786F-9298-A4FC51E25495}"/>
              </a:ext>
            </a:extLst>
          </p:cNvPr>
          <p:cNvSpPr txBox="1"/>
          <p:nvPr/>
        </p:nvSpPr>
        <p:spPr>
          <a:xfrm>
            <a:off x="1421858" y="3725737"/>
            <a:ext cx="2750917" cy="199706"/>
          </a:xfrm>
          <a:prstGeom prst="rect">
            <a:avLst/>
          </a:prstGeom>
          <a:noFill/>
        </p:spPr>
        <p:txBody>
          <a:bodyPr wrap="none" lIns="0" tIns="0" rIns="0" bIns="0">
            <a:noAutofit/>
          </a:bodyPr>
          <a:lstStyle/>
          <a:p>
            <a:pPr algn="ctr"/>
            <a:r>
              <a:rPr lang="en-GB" sz="1000" dirty="0">
                <a:solidFill>
                  <a:schemeClr val="tx1"/>
                </a:solidFill>
              </a:rPr>
              <a:t>P</a:t>
            </a:r>
            <a:r>
              <a:rPr lang="en-GB" sz="1000" dirty="0" smtClean="0">
                <a:solidFill>
                  <a:schemeClr val="tx1"/>
                </a:solidFill>
              </a:rPr>
              <a:t>atients </a:t>
            </a:r>
            <a:r>
              <a:rPr lang="en-GB" sz="1000" dirty="0">
                <a:solidFill>
                  <a:schemeClr val="tx1"/>
                </a:solidFill>
              </a:rPr>
              <a:t>with a complete </a:t>
            </a:r>
            <a:r>
              <a:rPr lang="en-GB" sz="1000" dirty="0" smtClean="0">
                <a:solidFill>
                  <a:schemeClr val="tx1"/>
                </a:solidFill>
              </a:rPr>
              <a:t>response, %</a:t>
            </a:r>
            <a:endParaRPr lang="en-GB" sz="1000" dirty="0">
              <a:solidFill>
                <a:schemeClr val="tx1"/>
              </a:solidFill>
            </a:endParaRPr>
          </a:p>
        </p:txBody>
      </p:sp>
      <p:sp>
        <p:nvSpPr>
          <p:cNvPr id="21" name="Content Placeholder 26">
            <a:extLst>
              <a:ext uri="{FF2B5EF4-FFF2-40B4-BE49-F238E27FC236}">
                <a16:creationId xmlns:a16="http://schemas.microsoft.com/office/drawing/2014/main" id="{446F7575-D33C-9C30-B401-E0096EE8A77F}"/>
              </a:ext>
            </a:extLst>
          </p:cNvPr>
          <p:cNvSpPr txBox="1">
            <a:spLocks/>
          </p:cNvSpPr>
          <p:nvPr/>
        </p:nvSpPr>
        <p:spPr bwMode="auto">
          <a:xfrm>
            <a:off x="1456017" y="1675084"/>
            <a:ext cx="2384947" cy="167525"/>
          </a:xfrm>
          <a:prstGeom prst="rect">
            <a:avLst/>
          </a:prstGeom>
          <a:noFill/>
          <a:ln w="9525">
            <a:noFill/>
            <a:miter lim="800000"/>
            <a:headEnd/>
            <a:tailEnd/>
          </a:ln>
        </p:spPr>
        <p:txBody>
          <a:bodyPr wrap="none" lIns="0" tIns="0" rIns="0" bIns="0">
            <a:noAutofit/>
          </a:bodyPr>
          <a:lstStyle/>
          <a:p>
            <a:pPr algn="ctr">
              <a:spcBef>
                <a:spcPts val="0"/>
              </a:spcBef>
              <a:defRPr/>
            </a:pPr>
            <a:r>
              <a:rPr lang="en-GB" sz="1200" b="1" dirty="0" err="1">
                <a:solidFill>
                  <a:schemeClr val="tx1"/>
                </a:solidFill>
                <a:latin typeface="Arial"/>
              </a:rPr>
              <a:t>pCR</a:t>
            </a:r>
            <a:r>
              <a:rPr lang="en-GB" sz="1200" b="1" dirty="0">
                <a:solidFill>
                  <a:schemeClr val="tx1"/>
                </a:solidFill>
                <a:latin typeface="Arial"/>
              </a:rPr>
              <a:t> </a:t>
            </a:r>
            <a:r>
              <a:rPr lang="en-GB" sz="1200" b="1" dirty="0" smtClean="0">
                <a:solidFill>
                  <a:schemeClr val="tx1"/>
                </a:solidFill>
                <a:latin typeface="Arial"/>
              </a:rPr>
              <a:t>rate</a:t>
            </a:r>
            <a:endParaRPr lang="en-GB" sz="1200" b="1" dirty="0">
              <a:solidFill>
                <a:schemeClr val="tx1"/>
              </a:solidFill>
              <a:latin typeface="Arial"/>
            </a:endParaRPr>
          </a:p>
        </p:txBody>
      </p:sp>
      <p:sp>
        <p:nvSpPr>
          <p:cNvPr id="22" name="TextBox 21">
            <a:extLst>
              <a:ext uri="{FF2B5EF4-FFF2-40B4-BE49-F238E27FC236}">
                <a16:creationId xmlns:a16="http://schemas.microsoft.com/office/drawing/2014/main" id="{4E5FEF46-41A9-C287-4D2B-DFC0CCA00522}"/>
              </a:ext>
            </a:extLst>
          </p:cNvPr>
          <p:cNvSpPr txBox="1"/>
          <p:nvPr/>
        </p:nvSpPr>
        <p:spPr>
          <a:xfrm>
            <a:off x="4130949" y="3725737"/>
            <a:ext cx="1353892" cy="199706"/>
          </a:xfrm>
          <a:prstGeom prst="rect">
            <a:avLst/>
          </a:prstGeom>
          <a:noFill/>
        </p:spPr>
        <p:txBody>
          <a:bodyPr wrap="none" lIns="0" tIns="0" rIns="0" bIns="0">
            <a:noAutofit/>
          </a:bodyPr>
          <a:lstStyle/>
          <a:p>
            <a:r>
              <a:rPr lang="en-GB" sz="1000" dirty="0">
                <a:solidFill>
                  <a:schemeClr val="tx1"/>
                </a:solidFill>
              </a:rPr>
              <a:t>NNT: 3.34 (</a:t>
            </a:r>
            <a:r>
              <a:rPr lang="en-GB" sz="1000" dirty="0" smtClean="0">
                <a:solidFill>
                  <a:schemeClr val="tx1"/>
                </a:solidFill>
              </a:rPr>
              <a:t>2.2, 6.95</a:t>
            </a:r>
            <a:r>
              <a:rPr lang="en-GB" sz="1000" dirty="0">
                <a:solidFill>
                  <a:schemeClr val="tx1"/>
                </a:solidFill>
              </a:rPr>
              <a:t>)</a:t>
            </a:r>
          </a:p>
        </p:txBody>
      </p:sp>
      <p:sp>
        <p:nvSpPr>
          <p:cNvPr id="25" name="Freeform: Shape 24">
            <a:extLst>
              <a:ext uri="{FF2B5EF4-FFF2-40B4-BE49-F238E27FC236}">
                <a16:creationId xmlns:a16="http://schemas.microsoft.com/office/drawing/2014/main" id="{13D8DB11-D558-75DA-EBBC-3E3AC6967148}"/>
              </a:ext>
            </a:extLst>
          </p:cNvPr>
          <p:cNvSpPr/>
          <p:nvPr/>
        </p:nvSpPr>
        <p:spPr>
          <a:xfrm>
            <a:off x="2231760" y="2128920"/>
            <a:ext cx="1152000" cy="798694"/>
          </a:xfrm>
          <a:custGeom>
            <a:avLst/>
            <a:gdLst>
              <a:gd name="connsiteX0" fmla="*/ 0 w 1606550"/>
              <a:gd name="connsiteY0" fmla="*/ 203200 h 1308100"/>
              <a:gd name="connsiteX1" fmla="*/ 0 w 1606550"/>
              <a:gd name="connsiteY1" fmla="*/ 0 h 1308100"/>
              <a:gd name="connsiteX2" fmla="*/ 1606550 w 1606550"/>
              <a:gd name="connsiteY2" fmla="*/ 0 h 1308100"/>
              <a:gd name="connsiteX3" fmla="*/ 1606550 w 1606550"/>
              <a:gd name="connsiteY3" fmla="*/ 1308100 h 1308100"/>
            </a:gdLst>
            <a:ahLst/>
            <a:cxnLst>
              <a:cxn ang="0">
                <a:pos x="connsiteX0" y="connsiteY0"/>
              </a:cxn>
              <a:cxn ang="0">
                <a:pos x="connsiteX1" y="connsiteY1"/>
              </a:cxn>
              <a:cxn ang="0">
                <a:pos x="connsiteX2" y="connsiteY2"/>
              </a:cxn>
              <a:cxn ang="0">
                <a:pos x="connsiteX3" y="connsiteY3"/>
              </a:cxn>
            </a:cxnLst>
            <a:rect l="l" t="t" r="r" b="b"/>
            <a:pathLst>
              <a:path w="1606550" h="1308100">
                <a:moveTo>
                  <a:pt x="0" y="203200"/>
                </a:moveTo>
                <a:lnTo>
                  <a:pt x="0" y="0"/>
                </a:lnTo>
                <a:lnTo>
                  <a:pt x="1606550" y="0"/>
                </a:lnTo>
                <a:lnTo>
                  <a:pt x="1606550" y="1308100"/>
                </a:lnTo>
              </a:path>
            </a:pathLst>
          </a:custGeom>
          <a:ln w="12700">
            <a:solidFill>
              <a:schemeClr val="bg2"/>
            </a:solidFill>
            <a:miter lim="800000"/>
          </a:ln>
        </p:spPr>
        <p:style>
          <a:lnRef idx="1">
            <a:schemeClr val="accent1"/>
          </a:lnRef>
          <a:fillRef idx="0">
            <a:schemeClr val="accent1"/>
          </a:fillRef>
          <a:effectRef idx="0">
            <a:schemeClr val="accent1"/>
          </a:effectRef>
          <a:fontRef idx="minor">
            <a:schemeClr val="tx1"/>
          </a:fontRef>
        </p:style>
        <p:txBody>
          <a:bodyPr wrap="none" lIns="0" tIns="0" rIns="0" bIns="0" rtlCol="0" anchor="ctr">
            <a:noAutofit/>
          </a:bodyPr>
          <a:lstStyle/>
          <a:p>
            <a:endParaRPr lang="en-GB" sz="900" i="1"/>
          </a:p>
        </p:txBody>
      </p:sp>
      <p:sp>
        <p:nvSpPr>
          <p:cNvPr id="26" name="TextBox 25">
            <a:extLst>
              <a:ext uri="{FF2B5EF4-FFF2-40B4-BE49-F238E27FC236}">
                <a16:creationId xmlns:a16="http://schemas.microsoft.com/office/drawing/2014/main" id="{A18E8FB1-5C40-E7F9-1272-8D049F9E92B3}"/>
              </a:ext>
            </a:extLst>
          </p:cNvPr>
          <p:cNvSpPr txBox="1"/>
          <p:nvPr/>
        </p:nvSpPr>
        <p:spPr>
          <a:xfrm>
            <a:off x="1789610" y="1956009"/>
            <a:ext cx="2051354" cy="163404"/>
          </a:xfrm>
          <a:prstGeom prst="rect">
            <a:avLst/>
          </a:prstGeom>
          <a:noFill/>
        </p:spPr>
        <p:txBody>
          <a:bodyPr wrap="none" lIns="0" tIns="0" rIns="0" bIns="0">
            <a:noAutofit/>
          </a:bodyPr>
          <a:lstStyle/>
          <a:p>
            <a:pPr algn="ctr"/>
            <a:r>
              <a:rPr lang="en-GB" sz="1000" dirty="0">
                <a:solidFill>
                  <a:schemeClr val="tx1"/>
                </a:solidFill>
              </a:rPr>
              <a:t>OR </a:t>
            </a:r>
            <a:r>
              <a:rPr lang="en-GB" sz="1000" dirty="0" smtClean="0">
                <a:solidFill>
                  <a:schemeClr val="tx1"/>
                </a:solidFill>
              </a:rPr>
              <a:t>7.88 </a:t>
            </a:r>
            <a:r>
              <a:rPr lang="en-GB" sz="1000" dirty="0">
                <a:solidFill>
                  <a:schemeClr val="tx1"/>
                </a:solidFill>
              </a:rPr>
              <a:t>(</a:t>
            </a:r>
            <a:r>
              <a:rPr lang="en-GB" sz="1000" dirty="0" smtClean="0">
                <a:solidFill>
                  <a:schemeClr val="tx1"/>
                </a:solidFill>
              </a:rPr>
              <a:t>95%CI 1.70, 36.51</a:t>
            </a:r>
            <a:r>
              <a:rPr lang="en-GB" sz="1000" dirty="0">
                <a:solidFill>
                  <a:schemeClr val="tx1"/>
                </a:solidFill>
              </a:rPr>
              <a:t>)</a:t>
            </a:r>
          </a:p>
        </p:txBody>
      </p:sp>
      <p:sp>
        <p:nvSpPr>
          <p:cNvPr id="27" name="TextBox 26">
            <a:extLst>
              <a:ext uri="{FF2B5EF4-FFF2-40B4-BE49-F238E27FC236}">
                <a16:creationId xmlns:a16="http://schemas.microsoft.com/office/drawing/2014/main" id="{56B81603-BE3A-5954-EC33-ECC1E76DA8D2}"/>
              </a:ext>
            </a:extLst>
          </p:cNvPr>
          <p:cNvSpPr txBox="1"/>
          <p:nvPr/>
        </p:nvSpPr>
        <p:spPr>
          <a:xfrm>
            <a:off x="3640265" y="2294115"/>
            <a:ext cx="967505" cy="199706"/>
          </a:xfrm>
          <a:prstGeom prst="rect">
            <a:avLst/>
          </a:prstGeom>
          <a:noFill/>
        </p:spPr>
        <p:txBody>
          <a:bodyPr wrap="none" lIns="0" tIns="0" rIns="0" bIns="0">
            <a:noAutofit/>
          </a:bodyPr>
          <a:lstStyle/>
          <a:p>
            <a:r>
              <a:rPr lang="en-GB" sz="1000" dirty="0">
                <a:solidFill>
                  <a:schemeClr val="tx1"/>
                </a:solidFill>
              </a:rPr>
              <a:t>p</a:t>
            </a:r>
            <a:r>
              <a:rPr lang="en-GB" sz="1000" dirty="0" smtClean="0">
                <a:solidFill>
                  <a:schemeClr val="tx1"/>
                </a:solidFill>
              </a:rPr>
              <a:t>=0.0068</a:t>
            </a:r>
            <a:endParaRPr lang="en-GB" sz="1000" dirty="0">
              <a:solidFill>
                <a:schemeClr val="tx1"/>
              </a:solidFill>
            </a:endParaRPr>
          </a:p>
        </p:txBody>
      </p:sp>
      <p:graphicFrame>
        <p:nvGraphicFramePr>
          <p:cNvPr id="29" name="Table 20">
            <a:extLst>
              <a:ext uri="{FF2B5EF4-FFF2-40B4-BE49-F238E27FC236}">
                <a16:creationId xmlns:a16="http://schemas.microsoft.com/office/drawing/2014/main" id="{D74CBAB8-4485-0ADB-3DC9-77F665F4E503}"/>
              </a:ext>
            </a:extLst>
          </p:cNvPr>
          <p:cNvGraphicFramePr>
            <a:graphicFrameLocks noGrp="1"/>
          </p:cNvGraphicFramePr>
          <p:nvPr>
            <p:extLst>
              <p:ext uri="{D42A27DB-BD31-4B8C-83A1-F6EECF244321}">
                <p14:modId xmlns:p14="http://schemas.microsoft.com/office/powerpoint/2010/main" val="3006137847"/>
              </p:ext>
            </p:extLst>
          </p:nvPr>
        </p:nvGraphicFramePr>
        <p:xfrm>
          <a:off x="6486719" y="3521851"/>
          <a:ext cx="2780643" cy="168769"/>
        </p:xfrm>
        <a:graphic>
          <a:graphicData uri="http://schemas.openxmlformats.org/drawingml/2006/table">
            <a:tbl>
              <a:tblPr firstRow="1" bandRow="1">
                <a:tableStyleId>{5C22544A-7EE6-4342-B048-85BDC9FD1C3A}</a:tableStyleId>
              </a:tblPr>
              <a:tblGrid>
                <a:gridCol w="332643">
                  <a:extLst>
                    <a:ext uri="{9D8B030D-6E8A-4147-A177-3AD203B41FA5}">
                      <a16:colId xmlns:a16="http://schemas.microsoft.com/office/drawing/2014/main" val="2461439079"/>
                    </a:ext>
                  </a:extLst>
                </a:gridCol>
                <a:gridCol w="1224000">
                  <a:extLst>
                    <a:ext uri="{9D8B030D-6E8A-4147-A177-3AD203B41FA5}">
                      <a16:colId xmlns:a16="http://schemas.microsoft.com/office/drawing/2014/main" val="3268328563"/>
                    </a:ext>
                  </a:extLst>
                </a:gridCol>
                <a:gridCol w="1224000">
                  <a:extLst>
                    <a:ext uri="{9D8B030D-6E8A-4147-A177-3AD203B41FA5}">
                      <a16:colId xmlns:a16="http://schemas.microsoft.com/office/drawing/2014/main" val="3931475583"/>
                    </a:ext>
                  </a:extLst>
                </a:gridCol>
              </a:tblGrid>
              <a:tr h="168769">
                <a:tc>
                  <a:txBody>
                    <a:bodyPr/>
                    <a:lstStyle/>
                    <a:p>
                      <a:pPr algn="ctr"/>
                      <a:r>
                        <a:rPr lang="en-GB" sz="1000" b="0" dirty="0"/>
                        <a:t>n/N</a:t>
                      </a: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b="0" dirty="0"/>
                        <a:t>30/57</a:t>
                      </a: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b="0" dirty="0"/>
                        <a:t>4/29</a:t>
                      </a: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317229462"/>
                  </a:ext>
                </a:extLst>
              </a:tr>
            </a:tbl>
          </a:graphicData>
        </a:graphic>
      </p:graphicFrame>
      <p:graphicFrame>
        <p:nvGraphicFramePr>
          <p:cNvPr id="30" name="Chart 29">
            <a:extLst>
              <a:ext uri="{FF2B5EF4-FFF2-40B4-BE49-F238E27FC236}">
                <a16:creationId xmlns:a16="http://schemas.microsoft.com/office/drawing/2014/main" id="{9982367A-2F69-3A70-EB24-3A43450BE9E2}"/>
              </a:ext>
            </a:extLst>
          </p:cNvPr>
          <p:cNvGraphicFramePr/>
          <p:nvPr>
            <p:extLst>
              <p:ext uri="{D42A27DB-BD31-4B8C-83A1-F6EECF244321}">
                <p14:modId xmlns:p14="http://schemas.microsoft.com/office/powerpoint/2010/main" val="790023632"/>
              </p:ext>
            </p:extLst>
          </p:nvPr>
        </p:nvGraphicFramePr>
        <p:xfrm>
          <a:off x="6305951" y="1842609"/>
          <a:ext cx="3063611" cy="1767001"/>
        </p:xfrm>
        <a:graphic>
          <a:graphicData uri="http://schemas.openxmlformats.org/drawingml/2006/chart">
            <c:chart xmlns:c="http://schemas.openxmlformats.org/drawingml/2006/chart" xmlns:r="http://schemas.openxmlformats.org/officeDocument/2006/relationships" r:id="rId3"/>
          </a:graphicData>
        </a:graphic>
      </p:graphicFrame>
      <p:sp>
        <p:nvSpPr>
          <p:cNvPr id="31" name="TextBox 30">
            <a:extLst>
              <a:ext uri="{FF2B5EF4-FFF2-40B4-BE49-F238E27FC236}">
                <a16:creationId xmlns:a16="http://schemas.microsoft.com/office/drawing/2014/main" id="{ED0A509A-4E9D-C8A2-63DB-D0BC0BE6CC8F}"/>
              </a:ext>
            </a:extLst>
          </p:cNvPr>
          <p:cNvSpPr txBox="1"/>
          <p:nvPr/>
        </p:nvSpPr>
        <p:spPr>
          <a:xfrm>
            <a:off x="6667296" y="3725737"/>
            <a:ext cx="2750917" cy="199706"/>
          </a:xfrm>
          <a:prstGeom prst="rect">
            <a:avLst/>
          </a:prstGeom>
          <a:noFill/>
        </p:spPr>
        <p:txBody>
          <a:bodyPr wrap="none" lIns="0" tIns="0" rIns="0" bIns="0">
            <a:noAutofit/>
          </a:bodyPr>
          <a:lstStyle/>
          <a:p>
            <a:pPr algn="ctr"/>
            <a:r>
              <a:rPr lang="en-GB" sz="1000" dirty="0" smtClean="0">
                <a:solidFill>
                  <a:schemeClr val="tx1"/>
                </a:solidFill>
              </a:rPr>
              <a:t>Patients with </a:t>
            </a:r>
            <a:r>
              <a:rPr lang="en-GB" sz="1000" dirty="0">
                <a:solidFill>
                  <a:schemeClr val="tx1"/>
                </a:solidFill>
              </a:rPr>
              <a:t>a complete response or a major </a:t>
            </a:r>
            <a:r>
              <a:rPr lang="en-GB" sz="1000" dirty="0" smtClean="0">
                <a:solidFill>
                  <a:schemeClr val="tx1"/>
                </a:solidFill>
              </a:rPr>
              <a:t>response, %</a:t>
            </a:r>
            <a:endParaRPr lang="en-GB" sz="1000" dirty="0">
              <a:solidFill>
                <a:schemeClr val="tx1"/>
              </a:solidFill>
            </a:endParaRPr>
          </a:p>
        </p:txBody>
      </p:sp>
      <p:sp>
        <p:nvSpPr>
          <p:cNvPr id="32" name="Content Placeholder 26">
            <a:extLst>
              <a:ext uri="{FF2B5EF4-FFF2-40B4-BE49-F238E27FC236}">
                <a16:creationId xmlns:a16="http://schemas.microsoft.com/office/drawing/2014/main" id="{3D2F4CB8-5A72-F9C1-5FD2-E882BC93F8B3}"/>
              </a:ext>
            </a:extLst>
          </p:cNvPr>
          <p:cNvSpPr txBox="1">
            <a:spLocks/>
          </p:cNvSpPr>
          <p:nvPr/>
        </p:nvSpPr>
        <p:spPr bwMode="auto">
          <a:xfrm>
            <a:off x="5657252" y="1675084"/>
            <a:ext cx="4361007" cy="178170"/>
          </a:xfrm>
          <a:prstGeom prst="rect">
            <a:avLst/>
          </a:prstGeom>
          <a:noFill/>
          <a:ln w="9525">
            <a:noFill/>
            <a:miter lim="800000"/>
            <a:headEnd/>
            <a:tailEnd/>
          </a:ln>
        </p:spPr>
        <p:txBody>
          <a:bodyPr wrap="none" lIns="0" tIns="0" rIns="0" bIns="0">
            <a:noAutofit/>
          </a:bodyPr>
          <a:lstStyle/>
          <a:p>
            <a:pPr algn="ctr">
              <a:spcBef>
                <a:spcPts val="0"/>
              </a:spcBef>
              <a:defRPr/>
            </a:pPr>
            <a:r>
              <a:rPr lang="en-GB" sz="1200" b="1" dirty="0">
                <a:solidFill>
                  <a:schemeClr val="tx1"/>
                </a:solidFill>
                <a:latin typeface="Arial"/>
              </a:rPr>
              <a:t>MPR </a:t>
            </a:r>
            <a:r>
              <a:rPr lang="en-GB" sz="1200" b="1" dirty="0" smtClean="0">
                <a:solidFill>
                  <a:schemeClr val="tx1"/>
                </a:solidFill>
                <a:latin typeface="Arial"/>
              </a:rPr>
              <a:t>rate</a:t>
            </a:r>
            <a:endParaRPr lang="en-GB" sz="1200" b="1" dirty="0">
              <a:solidFill>
                <a:schemeClr val="tx1"/>
              </a:solidFill>
              <a:latin typeface="Arial"/>
            </a:endParaRPr>
          </a:p>
        </p:txBody>
      </p:sp>
      <p:sp>
        <p:nvSpPr>
          <p:cNvPr id="33" name="TextBox 32">
            <a:extLst>
              <a:ext uri="{FF2B5EF4-FFF2-40B4-BE49-F238E27FC236}">
                <a16:creationId xmlns:a16="http://schemas.microsoft.com/office/drawing/2014/main" id="{034B18AB-AFED-0889-16B5-803021F03743}"/>
              </a:ext>
            </a:extLst>
          </p:cNvPr>
          <p:cNvSpPr txBox="1"/>
          <p:nvPr/>
        </p:nvSpPr>
        <p:spPr>
          <a:xfrm>
            <a:off x="9975760" y="3725737"/>
            <a:ext cx="1353892" cy="199706"/>
          </a:xfrm>
          <a:prstGeom prst="rect">
            <a:avLst/>
          </a:prstGeom>
          <a:noFill/>
        </p:spPr>
        <p:txBody>
          <a:bodyPr wrap="none" lIns="0" tIns="0" rIns="0" bIns="0">
            <a:noAutofit/>
          </a:bodyPr>
          <a:lstStyle/>
          <a:p>
            <a:r>
              <a:rPr lang="en-GB" sz="1000" dirty="0">
                <a:solidFill>
                  <a:schemeClr val="tx1"/>
                </a:solidFill>
              </a:rPr>
              <a:t>NNT: 2.57 (</a:t>
            </a:r>
            <a:r>
              <a:rPr lang="en-GB" sz="1000" dirty="0" smtClean="0">
                <a:solidFill>
                  <a:schemeClr val="tx1"/>
                </a:solidFill>
              </a:rPr>
              <a:t>1.76, 4.81</a:t>
            </a:r>
            <a:r>
              <a:rPr lang="en-GB" sz="1000" dirty="0">
                <a:solidFill>
                  <a:schemeClr val="tx1"/>
                </a:solidFill>
              </a:rPr>
              <a:t>)</a:t>
            </a:r>
          </a:p>
        </p:txBody>
      </p:sp>
      <p:sp>
        <p:nvSpPr>
          <p:cNvPr id="34" name="Freeform: Shape 33">
            <a:extLst>
              <a:ext uri="{FF2B5EF4-FFF2-40B4-BE49-F238E27FC236}">
                <a16:creationId xmlns:a16="http://schemas.microsoft.com/office/drawing/2014/main" id="{24511C3A-E2CE-F7B2-E69E-EF67D6C08048}"/>
              </a:ext>
            </a:extLst>
          </p:cNvPr>
          <p:cNvSpPr/>
          <p:nvPr/>
        </p:nvSpPr>
        <p:spPr>
          <a:xfrm>
            <a:off x="7470969" y="2096974"/>
            <a:ext cx="1166813" cy="722426"/>
          </a:xfrm>
          <a:custGeom>
            <a:avLst/>
            <a:gdLst>
              <a:gd name="connsiteX0" fmla="*/ 0 w 1606550"/>
              <a:gd name="connsiteY0" fmla="*/ 203200 h 1308100"/>
              <a:gd name="connsiteX1" fmla="*/ 0 w 1606550"/>
              <a:gd name="connsiteY1" fmla="*/ 0 h 1308100"/>
              <a:gd name="connsiteX2" fmla="*/ 1606550 w 1606550"/>
              <a:gd name="connsiteY2" fmla="*/ 0 h 1308100"/>
              <a:gd name="connsiteX3" fmla="*/ 1606550 w 1606550"/>
              <a:gd name="connsiteY3" fmla="*/ 1308100 h 1308100"/>
            </a:gdLst>
            <a:ahLst/>
            <a:cxnLst>
              <a:cxn ang="0">
                <a:pos x="connsiteX0" y="connsiteY0"/>
              </a:cxn>
              <a:cxn ang="0">
                <a:pos x="connsiteX1" y="connsiteY1"/>
              </a:cxn>
              <a:cxn ang="0">
                <a:pos x="connsiteX2" y="connsiteY2"/>
              </a:cxn>
              <a:cxn ang="0">
                <a:pos x="connsiteX3" y="connsiteY3"/>
              </a:cxn>
            </a:cxnLst>
            <a:rect l="l" t="t" r="r" b="b"/>
            <a:pathLst>
              <a:path w="1606550" h="1308100">
                <a:moveTo>
                  <a:pt x="0" y="203200"/>
                </a:moveTo>
                <a:lnTo>
                  <a:pt x="0" y="0"/>
                </a:lnTo>
                <a:lnTo>
                  <a:pt x="1606550" y="0"/>
                </a:lnTo>
                <a:lnTo>
                  <a:pt x="1606550" y="1308100"/>
                </a:lnTo>
              </a:path>
            </a:pathLst>
          </a:custGeom>
          <a:ln w="12700">
            <a:solidFill>
              <a:schemeClr val="bg2"/>
            </a:solidFill>
            <a:miter lim="800000"/>
          </a:ln>
        </p:spPr>
        <p:style>
          <a:lnRef idx="1">
            <a:schemeClr val="accent1"/>
          </a:lnRef>
          <a:fillRef idx="0">
            <a:schemeClr val="accent1"/>
          </a:fillRef>
          <a:effectRef idx="0">
            <a:schemeClr val="accent1"/>
          </a:effectRef>
          <a:fontRef idx="minor">
            <a:schemeClr val="tx1"/>
          </a:fontRef>
        </p:style>
        <p:txBody>
          <a:bodyPr wrap="none" lIns="0" tIns="0" rIns="0" bIns="0" rtlCol="0" anchor="ctr">
            <a:noAutofit/>
          </a:bodyPr>
          <a:lstStyle/>
          <a:p>
            <a:endParaRPr lang="en-GB" sz="900" i="1"/>
          </a:p>
        </p:txBody>
      </p:sp>
      <p:sp>
        <p:nvSpPr>
          <p:cNvPr id="35" name="TextBox 34">
            <a:extLst>
              <a:ext uri="{FF2B5EF4-FFF2-40B4-BE49-F238E27FC236}">
                <a16:creationId xmlns:a16="http://schemas.microsoft.com/office/drawing/2014/main" id="{683BCA4D-159A-9615-4624-690BE0067341}"/>
              </a:ext>
            </a:extLst>
          </p:cNvPr>
          <p:cNvSpPr txBox="1"/>
          <p:nvPr/>
        </p:nvSpPr>
        <p:spPr>
          <a:xfrm>
            <a:off x="7028698" y="1924064"/>
            <a:ext cx="2051354" cy="163404"/>
          </a:xfrm>
          <a:prstGeom prst="rect">
            <a:avLst/>
          </a:prstGeom>
          <a:noFill/>
        </p:spPr>
        <p:txBody>
          <a:bodyPr wrap="none" lIns="0" tIns="0" rIns="0" bIns="0">
            <a:noAutofit/>
          </a:bodyPr>
          <a:lstStyle/>
          <a:p>
            <a:pPr algn="ctr"/>
            <a:r>
              <a:rPr lang="en-GB" sz="1000" dirty="0">
                <a:solidFill>
                  <a:schemeClr val="tx1"/>
                </a:solidFill>
              </a:rPr>
              <a:t>OR </a:t>
            </a:r>
            <a:r>
              <a:rPr lang="en-GB" sz="1000" dirty="0" smtClean="0">
                <a:solidFill>
                  <a:schemeClr val="tx1"/>
                </a:solidFill>
              </a:rPr>
              <a:t>6.94 </a:t>
            </a:r>
            <a:r>
              <a:rPr lang="en-GB" sz="1000" dirty="0">
                <a:solidFill>
                  <a:schemeClr val="tx1"/>
                </a:solidFill>
              </a:rPr>
              <a:t>(</a:t>
            </a:r>
            <a:r>
              <a:rPr lang="en-GB" sz="1000" dirty="0" smtClean="0">
                <a:solidFill>
                  <a:schemeClr val="tx1"/>
                </a:solidFill>
              </a:rPr>
              <a:t>95%CI 2.14, 22.52</a:t>
            </a:r>
            <a:r>
              <a:rPr lang="en-GB" sz="1000" dirty="0">
                <a:solidFill>
                  <a:schemeClr val="tx1"/>
                </a:solidFill>
              </a:rPr>
              <a:t>)</a:t>
            </a:r>
          </a:p>
        </p:txBody>
      </p:sp>
      <p:sp>
        <p:nvSpPr>
          <p:cNvPr id="36" name="TextBox 35">
            <a:extLst>
              <a:ext uri="{FF2B5EF4-FFF2-40B4-BE49-F238E27FC236}">
                <a16:creationId xmlns:a16="http://schemas.microsoft.com/office/drawing/2014/main" id="{CF7866A5-462B-3514-62D9-1713BA46AFB4}"/>
              </a:ext>
            </a:extLst>
          </p:cNvPr>
          <p:cNvSpPr txBox="1"/>
          <p:nvPr/>
        </p:nvSpPr>
        <p:spPr>
          <a:xfrm>
            <a:off x="9149778" y="2294115"/>
            <a:ext cx="967505" cy="199706"/>
          </a:xfrm>
          <a:prstGeom prst="rect">
            <a:avLst/>
          </a:prstGeom>
          <a:noFill/>
        </p:spPr>
        <p:txBody>
          <a:bodyPr wrap="none" lIns="0" tIns="0" rIns="0" bIns="0">
            <a:noAutofit/>
          </a:bodyPr>
          <a:lstStyle/>
          <a:p>
            <a:r>
              <a:rPr lang="en-GB" sz="1000" dirty="0" smtClean="0">
                <a:solidFill>
                  <a:schemeClr val="tx1"/>
                </a:solidFill>
              </a:rPr>
              <a:t>p=0.0012</a:t>
            </a:r>
            <a:endParaRPr lang="en-GB" sz="1000" dirty="0">
              <a:solidFill>
                <a:schemeClr val="tx1"/>
              </a:solidFill>
            </a:endParaRPr>
          </a:p>
        </p:txBody>
      </p:sp>
      <p:graphicFrame>
        <p:nvGraphicFramePr>
          <p:cNvPr id="37" name="Table 20">
            <a:extLst>
              <a:ext uri="{FF2B5EF4-FFF2-40B4-BE49-F238E27FC236}">
                <a16:creationId xmlns:a16="http://schemas.microsoft.com/office/drawing/2014/main" id="{5B6C8C07-D0B1-8241-6874-27E8F19F7987}"/>
              </a:ext>
            </a:extLst>
          </p:cNvPr>
          <p:cNvGraphicFramePr>
            <a:graphicFrameLocks noGrp="1"/>
          </p:cNvGraphicFramePr>
          <p:nvPr>
            <p:extLst>
              <p:ext uri="{D42A27DB-BD31-4B8C-83A1-F6EECF244321}">
                <p14:modId xmlns:p14="http://schemas.microsoft.com/office/powerpoint/2010/main" val="602696995"/>
              </p:ext>
            </p:extLst>
          </p:nvPr>
        </p:nvGraphicFramePr>
        <p:xfrm>
          <a:off x="4248018" y="5936865"/>
          <a:ext cx="2708643" cy="168769"/>
        </p:xfrm>
        <a:graphic>
          <a:graphicData uri="http://schemas.openxmlformats.org/drawingml/2006/table">
            <a:tbl>
              <a:tblPr firstRow="1" bandRow="1">
                <a:tableStyleId>{5C22544A-7EE6-4342-B048-85BDC9FD1C3A}</a:tableStyleId>
              </a:tblPr>
              <a:tblGrid>
                <a:gridCol w="332643">
                  <a:extLst>
                    <a:ext uri="{9D8B030D-6E8A-4147-A177-3AD203B41FA5}">
                      <a16:colId xmlns:a16="http://schemas.microsoft.com/office/drawing/2014/main" val="2461439079"/>
                    </a:ext>
                  </a:extLst>
                </a:gridCol>
                <a:gridCol w="1224000">
                  <a:extLst>
                    <a:ext uri="{9D8B030D-6E8A-4147-A177-3AD203B41FA5}">
                      <a16:colId xmlns:a16="http://schemas.microsoft.com/office/drawing/2014/main" val="3268328563"/>
                    </a:ext>
                  </a:extLst>
                </a:gridCol>
                <a:gridCol w="1152000">
                  <a:extLst>
                    <a:ext uri="{9D8B030D-6E8A-4147-A177-3AD203B41FA5}">
                      <a16:colId xmlns:a16="http://schemas.microsoft.com/office/drawing/2014/main" val="3931475583"/>
                    </a:ext>
                  </a:extLst>
                </a:gridCol>
              </a:tblGrid>
              <a:tr h="168769">
                <a:tc>
                  <a:txBody>
                    <a:bodyPr/>
                    <a:lstStyle/>
                    <a:p>
                      <a:pPr algn="ctr"/>
                      <a:r>
                        <a:rPr lang="en-GB" sz="1000" b="0" dirty="0"/>
                        <a:t>n/N</a:t>
                      </a: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b="0" dirty="0"/>
                        <a:t>43/57</a:t>
                      </a: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b="0" dirty="0"/>
                        <a:t>14/29</a:t>
                      </a: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317229462"/>
                  </a:ext>
                </a:extLst>
              </a:tr>
            </a:tbl>
          </a:graphicData>
        </a:graphic>
      </p:graphicFrame>
      <p:graphicFrame>
        <p:nvGraphicFramePr>
          <p:cNvPr id="38" name="Chart 37">
            <a:extLst>
              <a:ext uri="{FF2B5EF4-FFF2-40B4-BE49-F238E27FC236}">
                <a16:creationId xmlns:a16="http://schemas.microsoft.com/office/drawing/2014/main" id="{1EC967FE-6119-91E4-8727-892F41DBCCF2}"/>
              </a:ext>
            </a:extLst>
          </p:cNvPr>
          <p:cNvGraphicFramePr/>
          <p:nvPr>
            <p:extLst>
              <p:ext uri="{D42A27DB-BD31-4B8C-83A1-F6EECF244321}">
                <p14:modId xmlns:p14="http://schemas.microsoft.com/office/powerpoint/2010/main" val="480670263"/>
              </p:ext>
            </p:extLst>
          </p:nvPr>
        </p:nvGraphicFramePr>
        <p:xfrm>
          <a:off x="4067250" y="4248479"/>
          <a:ext cx="3063611" cy="1767001"/>
        </p:xfrm>
        <a:graphic>
          <a:graphicData uri="http://schemas.openxmlformats.org/drawingml/2006/chart">
            <c:chart xmlns:c="http://schemas.openxmlformats.org/drawingml/2006/chart" xmlns:r="http://schemas.openxmlformats.org/officeDocument/2006/relationships" r:id="rId4"/>
          </a:graphicData>
        </a:graphic>
      </p:graphicFrame>
      <p:sp>
        <p:nvSpPr>
          <p:cNvPr id="39" name="TextBox 38">
            <a:extLst>
              <a:ext uri="{FF2B5EF4-FFF2-40B4-BE49-F238E27FC236}">
                <a16:creationId xmlns:a16="http://schemas.microsoft.com/office/drawing/2014/main" id="{798400C2-FA9E-11FB-DAF2-1C75F674297A}"/>
              </a:ext>
            </a:extLst>
          </p:cNvPr>
          <p:cNvSpPr txBox="1"/>
          <p:nvPr/>
        </p:nvSpPr>
        <p:spPr>
          <a:xfrm>
            <a:off x="4422245" y="6131607"/>
            <a:ext cx="2750917" cy="199706"/>
          </a:xfrm>
          <a:prstGeom prst="rect">
            <a:avLst/>
          </a:prstGeom>
          <a:noFill/>
        </p:spPr>
        <p:txBody>
          <a:bodyPr wrap="none" lIns="0" tIns="0" rIns="0" bIns="0">
            <a:noAutofit/>
          </a:bodyPr>
          <a:lstStyle/>
          <a:p>
            <a:pPr algn="ctr"/>
            <a:r>
              <a:rPr lang="en-GB" sz="1000" dirty="0" smtClean="0">
                <a:solidFill>
                  <a:schemeClr val="tx1"/>
                </a:solidFill>
              </a:rPr>
              <a:t>Patients </a:t>
            </a:r>
            <a:r>
              <a:rPr lang="en-GB" sz="1000" dirty="0">
                <a:solidFill>
                  <a:schemeClr val="tx1"/>
                </a:solidFill>
              </a:rPr>
              <a:t>with a complete response or a </a:t>
            </a:r>
            <a:r>
              <a:rPr lang="en-GB" sz="1000" dirty="0" smtClean="0">
                <a:solidFill>
                  <a:schemeClr val="tx1"/>
                </a:solidFill>
              </a:rPr>
              <a:t>partial response, %</a:t>
            </a:r>
            <a:endParaRPr lang="en-GB" sz="1000" dirty="0">
              <a:solidFill>
                <a:schemeClr val="tx1"/>
              </a:solidFill>
            </a:endParaRPr>
          </a:p>
        </p:txBody>
      </p:sp>
      <p:sp>
        <p:nvSpPr>
          <p:cNvPr id="40" name="Content Placeholder 26">
            <a:extLst>
              <a:ext uri="{FF2B5EF4-FFF2-40B4-BE49-F238E27FC236}">
                <a16:creationId xmlns:a16="http://schemas.microsoft.com/office/drawing/2014/main" id="{E810DA8C-A107-85E6-7EC6-F265E5DDA8FE}"/>
              </a:ext>
            </a:extLst>
          </p:cNvPr>
          <p:cNvSpPr txBox="1">
            <a:spLocks/>
          </p:cNvSpPr>
          <p:nvPr/>
        </p:nvSpPr>
        <p:spPr bwMode="auto">
          <a:xfrm>
            <a:off x="3553896" y="4004754"/>
            <a:ext cx="4361007" cy="178170"/>
          </a:xfrm>
          <a:prstGeom prst="rect">
            <a:avLst/>
          </a:prstGeom>
          <a:noFill/>
          <a:ln w="9525">
            <a:noFill/>
            <a:miter lim="800000"/>
            <a:headEnd/>
            <a:tailEnd/>
          </a:ln>
        </p:spPr>
        <p:txBody>
          <a:bodyPr wrap="none" lIns="0" tIns="0" rIns="0" bIns="0">
            <a:noAutofit/>
          </a:bodyPr>
          <a:lstStyle/>
          <a:p>
            <a:pPr algn="ctr">
              <a:spcBef>
                <a:spcPts val="0"/>
              </a:spcBef>
              <a:defRPr/>
            </a:pPr>
            <a:r>
              <a:rPr lang="en-GB" sz="1100" b="1" dirty="0" smtClean="0">
                <a:solidFill>
                  <a:schemeClr val="tx1"/>
                </a:solidFill>
                <a:latin typeface="Arial"/>
              </a:rPr>
              <a:t>ORR</a:t>
            </a:r>
            <a:endParaRPr lang="en-GB" sz="1100" b="1" dirty="0">
              <a:solidFill>
                <a:schemeClr val="tx1"/>
              </a:solidFill>
              <a:latin typeface="Arial"/>
            </a:endParaRPr>
          </a:p>
        </p:txBody>
      </p:sp>
      <p:sp>
        <p:nvSpPr>
          <p:cNvPr id="42" name="Freeform: Shape 41">
            <a:extLst>
              <a:ext uri="{FF2B5EF4-FFF2-40B4-BE49-F238E27FC236}">
                <a16:creationId xmlns:a16="http://schemas.microsoft.com/office/drawing/2014/main" id="{E8A77654-8557-548E-8056-47DDEA951252}"/>
              </a:ext>
            </a:extLst>
          </p:cNvPr>
          <p:cNvSpPr/>
          <p:nvPr/>
        </p:nvSpPr>
        <p:spPr>
          <a:xfrm>
            <a:off x="5197337" y="4436364"/>
            <a:ext cx="1152000" cy="398644"/>
          </a:xfrm>
          <a:custGeom>
            <a:avLst/>
            <a:gdLst>
              <a:gd name="connsiteX0" fmla="*/ 0 w 1606550"/>
              <a:gd name="connsiteY0" fmla="*/ 203200 h 1308100"/>
              <a:gd name="connsiteX1" fmla="*/ 0 w 1606550"/>
              <a:gd name="connsiteY1" fmla="*/ 0 h 1308100"/>
              <a:gd name="connsiteX2" fmla="*/ 1606550 w 1606550"/>
              <a:gd name="connsiteY2" fmla="*/ 0 h 1308100"/>
              <a:gd name="connsiteX3" fmla="*/ 1606550 w 1606550"/>
              <a:gd name="connsiteY3" fmla="*/ 1308100 h 1308100"/>
              <a:gd name="connsiteX0" fmla="*/ 0 w 1606550"/>
              <a:gd name="connsiteY0" fmla="*/ 88800 h 1308100"/>
              <a:gd name="connsiteX1" fmla="*/ 0 w 1606550"/>
              <a:gd name="connsiteY1" fmla="*/ 0 h 1308100"/>
              <a:gd name="connsiteX2" fmla="*/ 1606550 w 1606550"/>
              <a:gd name="connsiteY2" fmla="*/ 0 h 1308100"/>
              <a:gd name="connsiteX3" fmla="*/ 1606550 w 1606550"/>
              <a:gd name="connsiteY3" fmla="*/ 1308100 h 1308100"/>
              <a:gd name="connsiteX0" fmla="*/ 0 w 1606550"/>
              <a:gd name="connsiteY0" fmla="*/ 88800 h 658099"/>
              <a:gd name="connsiteX1" fmla="*/ 0 w 1606550"/>
              <a:gd name="connsiteY1" fmla="*/ 0 h 658099"/>
              <a:gd name="connsiteX2" fmla="*/ 1606550 w 1606550"/>
              <a:gd name="connsiteY2" fmla="*/ 0 h 658099"/>
              <a:gd name="connsiteX3" fmla="*/ 1602178 w 1606550"/>
              <a:gd name="connsiteY3" fmla="*/ 658099 h 658099"/>
              <a:gd name="connsiteX0" fmla="*/ 0 w 1606970"/>
              <a:gd name="connsiteY0" fmla="*/ 88800 h 652899"/>
              <a:gd name="connsiteX1" fmla="*/ 0 w 1606970"/>
              <a:gd name="connsiteY1" fmla="*/ 0 h 652899"/>
              <a:gd name="connsiteX2" fmla="*/ 1606550 w 1606970"/>
              <a:gd name="connsiteY2" fmla="*/ 0 h 652899"/>
              <a:gd name="connsiteX3" fmla="*/ 1606550 w 1606970"/>
              <a:gd name="connsiteY3" fmla="*/ 652899 h 652899"/>
            </a:gdLst>
            <a:ahLst/>
            <a:cxnLst>
              <a:cxn ang="0">
                <a:pos x="connsiteX0" y="connsiteY0"/>
              </a:cxn>
              <a:cxn ang="0">
                <a:pos x="connsiteX1" y="connsiteY1"/>
              </a:cxn>
              <a:cxn ang="0">
                <a:pos x="connsiteX2" y="connsiteY2"/>
              </a:cxn>
              <a:cxn ang="0">
                <a:pos x="connsiteX3" y="connsiteY3"/>
              </a:cxn>
            </a:cxnLst>
            <a:rect l="l" t="t" r="r" b="b"/>
            <a:pathLst>
              <a:path w="1606970" h="652899">
                <a:moveTo>
                  <a:pt x="0" y="88800"/>
                </a:moveTo>
                <a:lnTo>
                  <a:pt x="0" y="0"/>
                </a:lnTo>
                <a:lnTo>
                  <a:pt x="1606550" y="0"/>
                </a:lnTo>
                <a:cubicBezTo>
                  <a:pt x="1605093" y="219366"/>
                  <a:pt x="1608007" y="433533"/>
                  <a:pt x="1606550" y="652899"/>
                </a:cubicBezTo>
              </a:path>
            </a:pathLst>
          </a:custGeom>
          <a:ln w="12700">
            <a:solidFill>
              <a:schemeClr val="bg2"/>
            </a:solidFill>
            <a:miter lim="800000"/>
          </a:ln>
        </p:spPr>
        <p:style>
          <a:lnRef idx="1">
            <a:schemeClr val="accent1"/>
          </a:lnRef>
          <a:fillRef idx="0">
            <a:schemeClr val="accent1"/>
          </a:fillRef>
          <a:effectRef idx="0">
            <a:schemeClr val="accent1"/>
          </a:effectRef>
          <a:fontRef idx="minor">
            <a:schemeClr val="tx1"/>
          </a:fontRef>
        </p:style>
        <p:txBody>
          <a:bodyPr wrap="none" lIns="0" tIns="0" rIns="0" bIns="0" rtlCol="0" anchor="ctr">
            <a:noAutofit/>
          </a:bodyPr>
          <a:lstStyle/>
          <a:p>
            <a:endParaRPr lang="en-GB" sz="900" i="1"/>
          </a:p>
        </p:txBody>
      </p:sp>
      <p:sp>
        <p:nvSpPr>
          <p:cNvPr id="43" name="TextBox 42">
            <a:extLst>
              <a:ext uri="{FF2B5EF4-FFF2-40B4-BE49-F238E27FC236}">
                <a16:creationId xmlns:a16="http://schemas.microsoft.com/office/drawing/2014/main" id="{AEBD405E-4A5D-37A2-0448-832E22AE441F}"/>
              </a:ext>
            </a:extLst>
          </p:cNvPr>
          <p:cNvSpPr txBox="1"/>
          <p:nvPr/>
        </p:nvSpPr>
        <p:spPr>
          <a:xfrm>
            <a:off x="4840797" y="4263454"/>
            <a:ext cx="2051354" cy="163404"/>
          </a:xfrm>
          <a:prstGeom prst="rect">
            <a:avLst/>
          </a:prstGeom>
          <a:noFill/>
        </p:spPr>
        <p:txBody>
          <a:bodyPr wrap="none" lIns="0" tIns="0" rIns="0" bIns="0">
            <a:noAutofit/>
          </a:bodyPr>
          <a:lstStyle/>
          <a:p>
            <a:pPr algn="ctr"/>
            <a:r>
              <a:rPr lang="en-GB" sz="1000" dirty="0" smtClean="0">
                <a:solidFill>
                  <a:schemeClr val="tx1"/>
                </a:solidFill>
              </a:rPr>
              <a:t>OR </a:t>
            </a:r>
            <a:r>
              <a:rPr lang="en-GB" sz="1000" dirty="0">
                <a:solidFill>
                  <a:schemeClr val="tx1"/>
                </a:solidFill>
              </a:rPr>
              <a:t>3.29 (</a:t>
            </a:r>
            <a:r>
              <a:rPr lang="en-GB" sz="1000" dirty="0" smtClean="0">
                <a:solidFill>
                  <a:schemeClr val="tx1"/>
                </a:solidFill>
              </a:rPr>
              <a:t>95%CI 1.28, 8.47</a:t>
            </a:r>
            <a:r>
              <a:rPr lang="en-GB" sz="1000" dirty="0">
                <a:solidFill>
                  <a:schemeClr val="tx1"/>
                </a:solidFill>
              </a:rPr>
              <a:t>)</a:t>
            </a:r>
          </a:p>
        </p:txBody>
      </p:sp>
      <p:sp>
        <p:nvSpPr>
          <p:cNvPr id="44" name="TextBox 43">
            <a:extLst>
              <a:ext uri="{FF2B5EF4-FFF2-40B4-BE49-F238E27FC236}">
                <a16:creationId xmlns:a16="http://schemas.microsoft.com/office/drawing/2014/main" id="{29FD092C-A469-BEEE-1228-BE7E9782D942}"/>
              </a:ext>
            </a:extLst>
          </p:cNvPr>
          <p:cNvSpPr txBox="1"/>
          <p:nvPr/>
        </p:nvSpPr>
        <p:spPr>
          <a:xfrm>
            <a:off x="6956661" y="4626812"/>
            <a:ext cx="967505" cy="199706"/>
          </a:xfrm>
          <a:prstGeom prst="rect">
            <a:avLst/>
          </a:prstGeom>
          <a:noFill/>
        </p:spPr>
        <p:txBody>
          <a:bodyPr wrap="none" lIns="0" tIns="0" rIns="0" bIns="0">
            <a:noAutofit/>
          </a:bodyPr>
          <a:lstStyle/>
          <a:p>
            <a:r>
              <a:rPr lang="en-GB" sz="1000" dirty="0" smtClean="0">
                <a:solidFill>
                  <a:schemeClr val="tx1"/>
                </a:solidFill>
              </a:rPr>
              <a:t>p=0.0238</a:t>
            </a:r>
            <a:endParaRPr lang="en-GB" sz="1000" dirty="0">
              <a:solidFill>
                <a:schemeClr val="tx1"/>
              </a:solidFill>
            </a:endParaRPr>
          </a:p>
        </p:txBody>
      </p:sp>
    </p:spTree>
    <p:extLst>
      <p:ext uri="{BB962C8B-B14F-4D97-AF65-F5344CB8AC3E}">
        <p14:creationId xmlns:p14="http://schemas.microsoft.com/office/powerpoint/2010/main" val="4601122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8501: Nivolumab + chemotherapy versus chemotherapy as neoadjuvant treatment for resectable stage IIIA-B NSCLC: Primary endpoint results of pathological complete response (</a:t>
            </a:r>
            <a:r>
              <a:rPr lang="en-US" dirty="0" err="1"/>
              <a:t>pCR</a:t>
            </a:r>
            <a:r>
              <a:rPr lang="en-US" dirty="0"/>
              <a:t>) from phase II NADIM II trial – Provencio-</a:t>
            </a:r>
            <a:r>
              <a:rPr lang="en-US" dirty="0" err="1"/>
              <a:t>Pulla</a:t>
            </a:r>
            <a:r>
              <a:rPr lang="en-US" dirty="0"/>
              <a:t> M, et al</a:t>
            </a:r>
            <a:endParaRPr lang="en-GB" dirty="0"/>
          </a:p>
        </p:txBody>
      </p:sp>
      <p:sp>
        <p:nvSpPr>
          <p:cNvPr id="6" name="Content Placeholder 5"/>
          <p:cNvSpPr>
            <a:spLocks noGrp="1"/>
          </p:cNvSpPr>
          <p:nvPr>
            <p:ph idx="1"/>
          </p:nvPr>
        </p:nvSpPr>
        <p:spPr/>
        <p:txBody>
          <a:bodyPr/>
          <a:lstStyle/>
          <a:p>
            <a:r>
              <a:rPr lang="en-GB" b="1" dirty="0"/>
              <a:t>Key results (cont</a:t>
            </a:r>
            <a:r>
              <a:rPr lang="en-GB" b="1" dirty="0" smtClean="0"/>
              <a:t>.)</a:t>
            </a:r>
          </a:p>
          <a:p>
            <a:pPr lvl="1"/>
            <a:r>
              <a:rPr lang="en-GB" dirty="0" smtClean="0"/>
              <a:t>Higher PD-L1 expression was significantly associated with improved </a:t>
            </a:r>
            <a:r>
              <a:rPr lang="en-GB" dirty="0" err="1" smtClean="0"/>
              <a:t>pCR</a:t>
            </a:r>
            <a:r>
              <a:rPr lang="en-GB" dirty="0" smtClean="0"/>
              <a:t> to neoadjuvant</a:t>
            </a:r>
            <a:r>
              <a:rPr lang="en-GB" dirty="0"/>
              <a:t> </a:t>
            </a:r>
            <a:r>
              <a:rPr lang="en-GB" dirty="0" smtClean="0"/>
              <a:t>+ chemotherapy (p=0.002)</a:t>
            </a:r>
          </a:p>
          <a:p>
            <a:pPr lvl="1"/>
            <a:r>
              <a:rPr lang="en-GB" dirty="0" smtClean="0"/>
              <a:t>Two Grade 4 AEs were reported in patients receiving nivolumab</a:t>
            </a:r>
            <a:r>
              <a:rPr lang="en-GB" dirty="0"/>
              <a:t> </a:t>
            </a:r>
            <a:r>
              <a:rPr lang="en-GB" dirty="0" smtClean="0"/>
              <a:t>+ chemotherapy (fatigue and febrile neutropenia) </a:t>
            </a:r>
          </a:p>
          <a:p>
            <a:pPr>
              <a:spcBef>
                <a:spcPts val="1800"/>
              </a:spcBef>
            </a:pPr>
            <a:r>
              <a:rPr lang="en-GB" b="1" dirty="0" smtClean="0"/>
              <a:t>Conclusions</a:t>
            </a:r>
          </a:p>
          <a:p>
            <a:pPr lvl="1"/>
            <a:r>
              <a:rPr lang="en-GB" dirty="0" smtClean="0"/>
              <a:t>In </a:t>
            </a:r>
            <a:r>
              <a:rPr lang="en-GB" dirty="0"/>
              <a:t>patients </a:t>
            </a:r>
            <a:r>
              <a:rPr lang="en-GB" dirty="0" smtClean="0"/>
              <a:t>with resectable stage IIIA-B NSCLC, </a:t>
            </a:r>
            <a:r>
              <a:rPr lang="en-GB" dirty="0"/>
              <a:t>nivolumab + chemotherapy </a:t>
            </a:r>
            <a:r>
              <a:rPr lang="en-GB" dirty="0" smtClean="0"/>
              <a:t>provided promising antitumor </a:t>
            </a:r>
            <a:r>
              <a:rPr lang="en-US" dirty="0" smtClean="0"/>
              <a:t>activity</a:t>
            </a:r>
            <a:r>
              <a:rPr lang="en-GB" dirty="0" smtClean="0"/>
              <a:t> and showed a manageable safety profile </a:t>
            </a:r>
            <a:endParaRPr lang="en-GB" dirty="0"/>
          </a:p>
        </p:txBody>
      </p:sp>
      <p:sp>
        <p:nvSpPr>
          <p:cNvPr id="5" name="Text Placeholder 4"/>
          <p:cNvSpPr>
            <a:spLocks noGrp="1"/>
          </p:cNvSpPr>
          <p:nvPr>
            <p:ph type="body" sz="quarter" idx="11"/>
          </p:nvPr>
        </p:nvSpPr>
        <p:spPr/>
        <p:txBody>
          <a:bodyPr/>
          <a:lstStyle/>
          <a:p>
            <a:r>
              <a:rPr lang="en-GB" dirty="0"/>
              <a:t>Provencio-</a:t>
            </a:r>
            <a:r>
              <a:rPr lang="en-GB" dirty="0" err="1"/>
              <a:t>Pulla</a:t>
            </a:r>
            <a:r>
              <a:rPr lang="en-GB" dirty="0"/>
              <a:t> </a:t>
            </a:r>
            <a:r>
              <a:rPr lang="en-GB" dirty="0" smtClean="0"/>
              <a:t>M,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8501</a:t>
            </a:r>
            <a:endParaRPr lang="en-GB" dirty="0"/>
          </a:p>
        </p:txBody>
      </p:sp>
    </p:spTree>
    <p:extLst>
      <p:ext uri="{BB962C8B-B14F-4D97-AF65-F5344CB8AC3E}">
        <p14:creationId xmlns:p14="http://schemas.microsoft.com/office/powerpoint/2010/main" val="27211880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8502</a:t>
            </a:r>
            <a:r>
              <a:rPr lang="en-GB" dirty="0"/>
              <a:t>: Intraoperative quality metrics and association with survival following lung cancer </a:t>
            </a:r>
            <a:r>
              <a:rPr lang="en-GB" dirty="0" smtClean="0"/>
              <a:t>resection – </a:t>
            </a:r>
            <a:r>
              <a:rPr lang="en-GB" dirty="0" err="1" smtClean="0"/>
              <a:t>Heiden</a:t>
            </a:r>
            <a:r>
              <a:rPr lang="en-GB" dirty="0" smtClean="0"/>
              <a:t> B, et al</a:t>
            </a:r>
            <a:endParaRPr lang="en-GB" dirty="0"/>
          </a:p>
        </p:txBody>
      </p:sp>
      <p:sp>
        <p:nvSpPr>
          <p:cNvPr id="6" name="Content Placeholder 5"/>
          <p:cNvSpPr>
            <a:spLocks noGrp="1"/>
          </p:cNvSpPr>
          <p:nvPr>
            <p:ph idx="1"/>
          </p:nvPr>
        </p:nvSpPr>
        <p:spPr/>
        <p:txBody>
          <a:bodyPr/>
          <a:lstStyle/>
          <a:p>
            <a:r>
              <a:rPr lang="en-GB" b="1" dirty="0"/>
              <a:t>Study objective</a:t>
            </a:r>
          </a:p>
          <a:p>
            <a:pPr lvl="1"/>
            <a:r>
              <a:rPr lang="en-GB" dirty="0"/>
              <a:t>To </a:t>
            </a:r>
            <a:r>
              <a:rPr lang="en-GB" dirty="0" smtClean="0"/>
              <a:t>evaluate whether using intraoperative surgical quality metrics can improve survival in patients with stage I NSCLC receiving definitive surgical treatment</a:t>
            </a:r>
          </a:p>
          <a:p>
            <a:pPr>
              <a:spcBef>
                <a:spcPts val="2400"/>
              </a:spcBef>
            </a:pPr>
            <a:r>
              <a:rPr lang="en-GB" b="1" dirty="0" smtClean="0"/>
              <a:t>Methods</a:t>
            </a:r>
          </a:p>
          <a:p>
            <a:pPr lvl="1"/>
            <a:r>
              <a:rPr lang="en-GB" dirty="0" smtClean="0"/>
              <a:t>Data for US Veterans with clinical stage I NSCLC undergoing definitive surgical treatment between 2006 and 2016 were assessed</a:t>
            </a:r>
          </a:p>
          <a:p>
            <a:pPr lvl="1"/>
            <a:r>
              <a:rPr lang="en-GB" dirty="0" smtClean="0"/>
              <a:t>Five quality metrics were identified: timely surgery </a:t>
            </a:r>
            <a:r>
              <a:rPr lang="en-GB" dirty="0"/>
              <a:t>(within 12 weeks of diagnosis), minimally invasive approach, anatomic resection via lobectomy, adequate nodal sampling (≥10 nodes</a:t>
            </a:r>
            <a:r>
              <a:rPr lang="en-GB" dirty="0" smtClean="0"/>
              <a:t>) </a:t>
            </a:r>
            <a:r>
              <a:rPr lang="en-GB" dirty="0"/>
              <a:t>and negative </a:t>
            </a:r>
            <a:r>
              <a:rPr lang="en-GB" dirty="0" smtClean="0"/>
              <a:t>margin </a:t>
            </a:r>
          </a:p>
          <a:p>
            <a:pPr lvl="1"/>
            <a:r>
              <a:rPr lang="en-GB" dirty="0" smtClean="0"/>
              <a:t>A </a:t>
            </a:r>
            <a:r>
              <a:rPr lang="en-GB" dirty="0"/>
              <a:t>surgical quality score </a:t>
            </a:r>
            <a:r>
              <a:rPr lang="en-GB" dirty="0" smtClean="0"/>
              <a:t>that reflected the </a:t>
            </a:r>
            <a:r>
              <a:rPr lang="en-GB" dirty="0"/>
              <a:t>relationship between </a:t>
            </a:r>
            <a:r>
              <a:rPr lang="en-GB" dirty="0" smtClean="0"/>
              <a:t>the five quality metrics and OS was developed and the relationship between this score and DFS was assessed</a:t>
            </a:r>
            <a:endParaRPr lang="en-GB" dirty="0"/>
          </a:p>
        </p:txBody>
      </p:sp>
      <p:sp>
        <p:nvSpPr>
          <p:cNvPr id="5" name="Text Placeholder 4"/>
          <p:cNvSpPr>
            <a:spLocks noGrp="1"/>
          </p:cNvSpPr>
          <p:nvPr>
            <p:ph type="body" sz="quarter" idx="11"/>
          </p:nvPr>
        </p:nvSpPr>
        <p:spPr/>
        <p:txBody>
          <a:bodyPr/>
          <a:lstStyle/>
          <a:p>
            <a:r>
              <a:rPr lang="en-GB" dirty="0" err="1" smtClean="0"/>
              <a:t>Heiden</a:t>
            </a:r>
            <a:r>
              <a:rPr lang="en-GB" dirty="0" smtClean="0"/>
              <a:t> B,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8502</a:t>
            </a:r>
            <a:endParaRPr lang="en-GB" dirty="0"/>
          </a:p>
        </p:txBody>
      </p:sp>
    </p:spTree>
    <p:extLst>
      <p:ext uri="{BB962C8B-B14F-4D97-AF65-F5344CB8AC3E}">
        <p14:creationId xmlns:p14="http://schemas.microsoft.com/office/powerpoint/2010/main" val="20450293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8502</a:t>
            </a:r>
            <a:r>
              <a:rPr lang="en-GB" dirty="0"/>
              <a:t>: Intraoperative quality metrics and association with survival following lung cancer </a:t>
            </a:r>
            <a:r>
              <a:rPr lang="en-GB" dirty="0" smtClean="0"/>
              <a:t>resection – </a:t>
            </a:r>
            <a:r>
              <a:rPr lang="en-GB" dirty="0" err="1" smtClean="0"/>
              <a:t>Heiden</a:t>
            </a:r>
            <a:r>
              <a:rPr lang="en-GB" dirty="0" smtClean="0"/>
              <a:t> B, et al</a:t>
            </a:r>
            <a:endParaRPr lang="en-GB" dirty="0"/>
          </a:p>
        </p:txBody>
      </p:sp>
      <p:sp>
        <p:nvSpPr>
          <p:cNvPr id="6" name="Content Placeholder 5"/>
          <p:cNvSpPr>
            <a:spLocks noGrp="1"/>
          </p:cNvSpPr>
          <p:nvPr>
            <p:ph idx="1"/>
          </p:nvPr>
        </p:nvSpPr>
        <p:spPr/>
        <p:txBody>
          <a:bodyPr/>
          <a:lstStyle/>
          <a:p>
            <a:r>
              <a:rPr lang="en-GB" b="1" dirty="0"/>
              <a:t>Key </a:t>
            </a:r>
            <a:r>
              <a:rPr lang="en-GB" b="1" dirty="0" smtClean="0"/>
              <a:t>results</a:t>
            </a:r>
          </a:p>
          <a:p>
            <a:pPr lvl="1"/>
            <a:r>
              <a:rPr lang="en-GB" dirty="0"/>
              <a:t>All 5 quality metrics were strongly associated with </a:t>
            </a:r>
            <a:r>
              <a:rPr lang="en-GB" dirty="0" smtClean="0"/>
              <a:t>OS (p≤0.02) and were used to develop the </a:t>
            </a:r>
            <a:br>
              <a:rPr lang="en-GB" dirty="0" smtClean="0"/>
            </a:br>
            <a:r>
              <a:rPr lang="en-GB" dirty="0" smtClean="0"/>
              <a:t>12-point VA Lung Cancer Operative quality (VOLCAN-O) score</a:t>
            </a:r>
          </a:p>
          <a:p>
            <a:pPr lvl="1"/>
            <a:r>
              <a:rPr lang="en-GB" dirty="0"/>
              <a:t>Patients were divided into categories based on </a:t>
            </a:r>
            <a:r>
              <a:rPr lang="en-GB" dirty="0" smtClean="0"/>
              <a:t>the VOLCAN-O scores (0–5; 6–7; 8–10; 11–12)</a:t>
            </a:r>
            <a:endParaRPr lang="en-GB" dirty="0"/>
          </a:p>
        </p:txBody>
      </p:sp>
      <p:sp>
        <p:nvSpPr>
          <p:cNvPr id="5" name="Text Placeholder 4"/>
          <p:cNvSpPr>
            <a:spLocks noGrp="1"/>
          </p:cNvSpPr>
          <p:nvPr>
            <p:ph type="body" sz="quarter" idx="11"/>
          </p:nvPr>
        </p:nvSpPr>
        <p:spPr/>
        <p:txBody>
          <a:bodyPr/>
          <a:lstStyle/>
          <a:p>
            <a:r>
              <a:rPr lang="en-GB" dirty="0" err="1" smtClean="0"/>
              <a:t>Heiden</a:t>
            </a:r>
            <a:r>
              <a:rPr lang="en-GB" dirty="0" smtClean="0"/>
              <a:t> B,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8502</a:t>
            </a:r>
            <a:endParaRPr lang="en-GB" dirty="0"/>
          </a:p>
        </p:txBody>
      </p:sp>
      <p:sp>
        <p:nvSpPr>
          <p:cNvPr id="7" name="Line 9">
            <a:extLst>
              <a:ext uri="{FF2B5EF4-FFF2-40B4-BE49-F238E27FC236}">
                <a16:creationId xmlns:a16="http://schemas.microsoft.com/office/drawing/2014/main" id="{373247DD-FCBE-3EC2-A40E-2DCB6C7771CC}"/>
              </a:ext>
            </a:extLst>
          </p:cNvPr>
          <p:cNvSpPr>
            <a:spLocks noChangeShapeType="1"/>
          </p:cNvSpPr>
          <p:nvPr/>
        </p:nvSpPr>
        <p:spPr bwMode="auto">
          <a:xfrm>
            <a:off x="2329024" y="4079757"/>
            <a:ext cx="66248" cy="0"/>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9" name="Line 10">
            <a:extLst>
              <a:ext uri="{FF2B5EF4-FFF2-40B4-BE49-F238E27FC236}">
                <a16:creationId xmlns:a16="http://schemas.microsoft.com/office/drawing/2014/main" id="{E595AD03-D80A-D7AC-C959-0A3374CE5D9B}"/>
              </a:ext>
            </a:extLst>
          </p:cNvPr>
          <p:cNvSpPr>
            <a:spLocks noChangeShapeType="1"/>
          </p:cNvSpPr>
          <p:nvPr/>
        </p:nvSpPr>
        <p:spPr bwMode="auto">
          <a:xfrm>
            <a:off x="2329024" y="4959429"/>
            <a:ext cx="66248" cy="0"/>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0" name="Line 11">
            <a:extLst>
              <a:ext uri="{FF2B5EF4-FFF2-40B4-BE49-F238E27FC236}">
                <a16:creationId xmlns:a16="http://schemas.microsoft.com/office/drawing/2014/main" id="{711A0685-2B61-7D14-EDEB-D4BCAE43C680}"/>
              </a:ext>
            </a:extLst>
          </p:cNvPr>
          <p:cNvSpPr>
            <a:spLocks noChangeShapeType="1"/>
          </p:cNvSpPr>
          <p:nvPr/>
        </p:nvSpPr>
        <p:spPr bwMode="auto">
          <a:xfrm>
            <a:off x="2329024" y="5399264"/>
            <a:ext cx="66248" cy="0"/>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51ECA76C-7181-179C-A842-8BD3477C9908}"/>
              </a:ext>
            </a:extLst>
          </p:cNvPr>
          <p:cNvSpPr txBox="1"/>
          <p:nvPr/>
        </p:nvSpPr>
        <p:spPr>
          <a:xfrm rot="16200000">
            <a:off x="1018813" y="4161301"/>
            <a:ext cx="1688283"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cs typeface="Arial" panose="020B0604020202020204" pitchFamily="34" charset="0"/>
              </a:rPr>
              <a:t>Survival probability</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F233FF4E-A33D-C690-ADB1-9C84B3B5CB19}"/>
              </a:ext>
            </a:extLst>
          </p:cNvPr>
          <p:cNvSpPr txBox="1"/>
          <p:nvPr/>
        </p:nvSpPr>
        <p:spPr>
          <a:xfrm>
            <a:off x="1963480" y="3918770"/>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0.6</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3" name="TextBox 12">
            <a:extLst>
              <a:ext uri="{FF2B5EF4-FFF2-40B4-BE49-F238E27FC236}">
                <a16:creationId xmlns:a16="http://schemas.microsoft.com/office/drawing/2014/main" id="{5F1E4BF5-5632-FCA9-29AA-379F47F430EE}"/>
              </a:ext>
            </a:extLst>
          </p:cNvPr>
          <p:cNvSpPr txBox="1"/>
          <p:nvPr/>
        </p:nvSpPr>
        <p:spPr>
          <a:xfrm>
            <a:off x="1963480" y="4795470"/>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0.2</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4" name="TextBox 13">
            <a:extLst>
              <a:ext uri="{FF2B5EF4-FFF2-40B4-BE49-F238E27FC236}">
                <a16:creationId xmlns:a16="http://schemas.microsoft.com/office/drawing/2014/main" id="{61377534-B8A8-5FC0-55FF-790F603ACBEF}"/>
              </a:ext>
            </a:extLst>
          </p:cNvPr>
          <p:cNvSpPr txBox="1"/>
          <p:nvPr/>
        </p:nvSpPr>
        <p:spPr>
          <a:xfrm>
            <a:off x="5376338" y="544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6</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5" name="TextBox 14">
            <a:extLst>
              <a:ext uri="{FF2B5EF4-FFF2-40B4-BE49-F238E27FC236}">
                <a16:creationId xmlns:a16="http://schemas.microsoft.com/office/drawing/2014/main" id="{6A93D396-43BA-E799-5C5B-7EE96AEF4824}"/>
              </a:ext>
            </a:extLst>
          </p:cNvPr>
          <p:cNvSpPr txBox="1"/>
          <p:nvPr/>
        </p:nvSpPr>
        <p:spPr>
          <a:xfrm>
            <a:off x="4868204" y="544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5</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6" name="TextBox 15">
            <a:extLst>
              <a:ext uri="{FF2B5EF4-FFF2-40B4-BE49-F238E27FC236}">
                <a16:creationId xmlns:a16="http://schemas.microsoft.com/office/drawing/2014/main" id="{7C3B0544-AA5A-BF4A-A83A-005A0BFCB53C}"/>
              </a:ext>
            </a:extLst>
          </p:cNvPr>
          <p:cNvSpPr txBox="1"/>
          <p:nvPr/>
        </p:nvSpPr>
        <p:spPr>
          <a:xfrm>
            <a:off x="3344259" y="544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2</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7" name="Line 21">
            <a:extLst>
              <a:ext uri="{FF2B5EF4-FFF2-40B4-BE49-F238E27FC236}">
                <a16:creationId xmlns:a16="http://schemas.microsoft.com/office/drawing/2014/main" id="{B5AAB836-A076-CE60-60CB-02E6AB7572ED}"/>
              </a:ext>
            </a:extLst>
          </p:cNvPr>
          <p:cNvSpPr>
            <a:spLocks noChangeShapeType="1"/>
          </p:cNvSpPr>
          <p:nvPr/>
        </p:nvSpPr>
        <p:spPr bwMode="auto">
          <a:xfrm>
            <a:off x="5464714" y="542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 name="Line 21">
            <a:extLst>
              <a:ext uri="{FF2B5EF4-FFF2-40B4-BE49-F238E27FC236}">
                <a16:creationId xmlns:a16="http://schemas.microsoft.com/office/drawing/2014/main" id="{DAF269A4-6CBC-47EB-F5A7-3E16EF85A6AA}"/>
              </a:ext>
            </a:extLst>
          </p:cNvPr>
          <p:cNvSpPr>
            <a:spLocks noChangeShapeType="1"/>
          </p:cNvSpPr>
          <p:nvPr/>
        </p:nvSpPr>
        <p:spPr bwMode="auto">
          <a:xfrm>
            <a:off x="4955788" y="542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9" name="Line 21">
            <a:extLst>
              <a:ext uri="{FF2B5EF4-FFF2-40B4-BE49-F238E27FC236}">
                <a16:creationId xmlns:a16="http://schemas.microsoft.com/office/drawing/2014/main" id="{5EB3321F-A0CC-1070-1B44-B62229BC8E49}"/>
              </a:ext>
            </a:extLst>
          </p:cNvPr>
          <p:cNvSpPr>
            <a:spLocks noChangeShapeType="1"/>
          </p:cNvSpPr>
          <p:nvPr/>
        </p:nvSpPr>
        <p:spPr bwMode="auto">
          <a:xfrm>
            <a:off x="3429004" y="542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 name="Line 21">
            <a:extLst>
              <a:ext uri="{FF2B5EF4-FFF2-40B4-BE49-F238E27FC236}">
                <a16:creationId xmlns:a16="http://schemas.microsoft.com/office/drawing/2014/main" id="{2D24F169-639F-AB13-7051-6763E9622A18}"/>
              </a:ext>
            </a:extLst>
          </p:cNvPr>
          <p:cNvSpPr>
            <a:spLocks noChangeShapeType="1"/>
          </p:cNvSpPr>
          <p:nvPr/>
        </p:nvSpPr>
        <p:spPr bwMode="auto">
          <a:xfrm>
            <a:off x="2411148" y="542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1" name="TextBox 20">
            <a:extLst>
              <a:ext uri="{FF2B5EF4-FFF2-40B4-BE49-F238E27FC236}">
                <a16:creationId xmlns:a16="http://schemas.microsoft.com/office/drawing/2014/main" id="{42DC1C89-B532-3643-77BD-F83A96ACC99E}"/>
              </a:ext>
            </a:extLst>
          </p:cNvPr>
          <p:cNvSpPr txBox="1"/>
          <p:nvPr/>
        </p:nvSpPr>
        <p:spPr>
          <a:xfrm>
            <a:off x="2329811" y="544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0</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2" name="TextBox 21">
            <a:extLst>
              <a:ext uri="{FF2B5EF4-FFF2-40B4-BE49-F238E27FC236}">
                <a16:creationId xmlns:a16="http://schemas.microsoft.com/office/drawing/2014/main" id="{3629D8D3-4528-39D1-466E-5CCDF9831FCF}"/>
              </a:ext>
            </a:extLst>
          </p:cNvPr>
          <p:cNvSpPr txBox="1"/>
          <p:nvPr/>
        </p:nvSpPr>
        <p:spPr>
          <a:xfrm>
            <a:off x="2821282" y="5620750"/>
            <a:ext cx="2233305" cy="307777"/>
          </a:xfrm>
          <a:prstGeom prst="rect">
            <a:avLst/>
          </a:prstGeom>
          <a:noFill/>
        </p:spPr>
        <p:txBody>
          <a:bodyPr wrap="none" rtlCol="0">
            <a:spAutoFit/>
          </a:bodyPr>
          <a:lstStyle/>
          <a:p>
            <a:pPr lvl="0" algn="ctr" fontAlgn="base">
              <a:spcBef>
                <a:spcPct val="0"/>
              </a:spcBef>
              <a:spcAft>
                <a:spcPct val="0"/>
              </a:spcAft>
              <a:defRPr/>
            </a:pPr>
            <a:r>
              <a:rPr lang="en-GB" sz="1400" dirty="0">
                <a:solidFill>
                  <a:srgbClr val="000000"/>
                </a:solidFill>
                <a:latin typeface="Arial" panose="020B0604020202020204" pitchFamily="34" charset="0"/>
                <a:cs typeface="Arial" panose="020B0604020202020204" pitchFamily="34" charset="0"/>
              </a:rPr>
              <a:t>Time since </a:t>
            </a:r>
            <a:r>
              <a:rPr lang="en-GB" sz="1400" dirty="0" smtClean="0">
                <a:solidFill>
                  <a:srgbClr val="000000"/>
                </a:solidFill>
                <a:latin typeface="Arial" panose="020B0604020202020204" pitchFamily="34" charset="0"/>
                <a:cs typeface="Arial" panose="020B0604020202020204" pitchFamily="34" charset="0"/>
              </a:rPr>
              <a:t>surgery, years</a:t>
            </a:r>
            <a:endParaRPr lang="en-GB" sz="1400" dirty="0">
              <a:solidFill>
                <a:srgbClr val="000000"/>
              </a:solidFill>
              <a:latin typeface="Arial" panose="020B0604020202020204" pitchFamily="34" charset="0"/>
              <a:cs typeface="Arial" panose="020B0604020202020204" pitchFamily="34" charset="0"/>
            </a:endParaRPr>
          </a:p>
        </p:txBody>
      </p:sp>
      <p:sp>
        <p:nvSpPr>
          <p:cNvPr id="23" name="Line 7">
            <a:extLst>
              <a:ext uri="{FF2B5EF4-FFF2-40B4-BE49-F238E27FC236}">
                <a16:creationId xmlns:a16="http://schemas.microsoft.com/office/drawing/2014/main" id="{450523CC-A4CB-DB2B-F185-2F36A9A521B8}"/>
              </a:ext>
            </a:extLst>
          </p:cNvPr>
          <p:cNvSpPr>
            <a:spLocks noChangeShapeType="1"/>
          </p:cNvSpPr>
          <p:nvPr/>
        </p:nvSpPr>
        <p:spPr bwMode="auto">
          <a:xfrm>
            <a:off x="2329024" y="3200085"/>
            <a:ext cx="66248" cy="0"/>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000ECFA1-CB29-21CC-339D-993F898E0AA4}"/>
              </a:ext>
            </a:extLst>
          </p:cNvPr>
          <p:cNvSpPr txBox="1"/>
          <p:nvPr/>
        </p:nvSpPr>
        <p:spPr>
          <a:xfrm>
            <a:off x="1963480" y="3042070"/>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1.0</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5" name="Line 10">
            <a:extLst>
              <a:ext uri="{FF2B5EF4-FFF2-40B4-BE49-F238E27FC236}">
                <a16:creationId xmlns:a16="http://schemas.microsoft.com/office/drawing/2014/main" id="{7535A81E-F15C-B27D-70EB-4FB210EA3C6B}"/>
              </a:ext>
            </a:extLst>
          </p:cNvPr>
          <p:cNvSpPr>
            <a:spLocks noChangeShapeType="1"/>
          </p:cNvSpPr>
          <p:nvPr/>
        </p:nvSpPr>
        <p:spPr bwMode="auto">
          <a:xfrm>
            <a:off x="2329024" y="4519593"/>
            <a:ext cx="66248" cy="0"/>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26" name="TextBox 25">
            <a:extLst>
              <a:ext uri="{FF2B5EF4-FFF2-40B4-BE49-F238E27FC236}">
                <a16:creationId xmlns:a16="http://schemas.microsoft.com/office/drawing/2014/main" id="{74C62EAD-AB54-3EBD-9579-A19FF9DC44F8}"/>
              </a:ext>
            </a:extLst>
          </p:cNvPr>
          <p:cNvSpPr txBox="1"/>
          <p:nvPr/>
        </p:nvSpPr>
        <p:spPr>
          <a:xfrm>
            <a:off x="1963480" y="4357120"/>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0.4</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 name="Line 10">
            <a:extLst>
              <a:ext uri="{FF2B5EF4-FFF2-40B4-BE49-F238E27FC236}">
                <a16:creationId xmlns:a16="http://schemas.microsoft.com/office/drawing/2014/main" id="{F8A1B76E-F4AC-03E2-79D3-57DCCDC8A8A5}"/>
              </a:ext>
            </a:extLst>
          </p:cNvPr>
          <p:cNvSpPr>
            <a:spLocks noChangeShapeType="1"/>
          </p:cNvSpPr>
          <p:nvPr/>
        </p:nvSpPr>
        <p:spPr bwMode="auto">
          <a:xfrm>
            <a:off x="2329024" y="3639921"/>
            <a:ext cx="66248" cy="0"/>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28" name="TextBox 27">
            <a:extLst>
              <a:ext uri="{FF2B5EF4-FFF2-40B4-BE49-F238E27FC236}">
                <a16:creationId xmlns:a16="http://schemas.microsoft.com/office/drawing/2014/main" id="{41FEF9F9-B4E4-9301-C8D0-1449F69F03BD}"/>
              </a:ext>
            </a:extLst>
          </p:cNvPr>
          <p:cNvSpPr txBox="1"/>
          <p:nvPr/>
        </p:nvSpPr>
        <p:spPr>
          <a:xfrm>
            <a:off x="1963480" y="3480420"/>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0.8</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9" name="TextBox 28">
            <a:extLst>
              <a:ext uri="{FF2B5EF4-FFF2-40B4-BE49-F238E27FC236}">
                <a16:creationId xmlns:a16="http://schemas.microsoft.com/office/drawing/2014/main" id="{D52C4B69-C094-F82D-0694-F3DB171A8487}"/>
              </a:ext>
            </a:extLst>
          </p:cNvPr>
          <p:cNvSpPr txBox="1"/>
          <p:nvPr/>
        </p:nvSpPr>
        <p:spPr>
          <a:xfrm>
            <a:off x="4360071" y="544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4</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0" name="Line 21">
            <a:extLst>
              <a:ext uri="{FF2B5EF4-FFF2-40B4-BE49-F238E27FC236}">
                <a16:creationId xmlns:a16="http://schemas.microsoft.com/office/drawing/2014/main" id="{80127857-E104-8807-DC03-F79D31AAC0F9}"/>
              </a:ext>
            </a:extLst>
          </p:cNvPr>
          <p:cNvSpPr>
            <a:spLocks noChangeShapeType="1"/>
          </p:cNvSpPr>
          <p:nvPr/>
        </p:nvSpPr>
        <p:spPr bwMode="auto">
          <a:xfrm>
            <a:off x="4446860" y="542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1" name="TextBox 30">
            <a:extLst>
              <a:ext uri="{FF2B5EF4-FFF2-40B4-BE49-F238E27FC236}">
                <a16:creationId xmlns:a16="http://schemas.microsoft.com/office/drawing/2014/main" id="{909AA62F-FDCA-4C78-D1C1-C84F418FF38A}"/>
              </a:ext>
            </a:extLst>
          </p:cNvPr>
          <p:cNvSpPr txBox="1"/>
          <p:nvPr/>
        </p:nvSpPr>
        <p:spPr>
          <a:xfrm>
            <a:off x="2837035" y="544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1</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2" name="Line 21">
            <a:extLst>
              <a:ext uri="{FF2B5EF4-FFF2-40B4-BE49-F238E27FC236}">
                <a16:creationId xmlns:a16="http://schemas.microsoft.com/office/drawing/2014/main" id="{2798B8BC-F68D-D211-C9D1-AA9A9C769475}"/>
              </a:ext>
            </a:extLst>
          </p:cNvPr>
          <p:cNvSpPr>
            <a:spLocks noChangeShapeType="1"/>
          </p:cNvSpPr>
          <p:nvPr/>
        </p:nvSpPr>
        <p:spPr bwMode="auto">
          <a:xfrm>
            <a:off x="2920076" y="542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 name="TextBox 32">
            <a:extLst>
              <a:ext uri="{FF2B5EF4-FFF2-40B4-BE49-F238E27FC236}">
                <a16:creationId xmlns:a16="http://schemas.microsoft.com/office/drawing/2014/main" id="{7CF30F02-F32F-D0E7-8349-5D84EB10C9B0}"/>
              </a:ext>
            </a:extLst>
          </p:cNvPr>
          <p:cNvSpPr txBox="1"/>
          <p:nvPr/>
        </p:nvSpPr>
        <p:spPr>
          <a:xfrm>
            <a:off x="3851938" y="544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3</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4" name="Line 21">
            <a:extLst>
              <a:ext uri="{FF2B5EF4-FFF2-40B4-BE49-F238E27FC236}">
                <a16:creationId xmlns:a16="http://schemas.microsoft.com/office/drawing/2014/main" id="{B5686DCD-312A-7DD8-C0E8-836361BA53A2}"/>
              </a:ext>
            </a:extLst>
          </p:cNvPr>
          <p:cNvSpPr>
            <a:spLocks noChangeShapeType="1"/>
          </p:cNvSpPr>
          <p:nvPr/>
        </p:nvSpPr>
        <p:spPr bwMode="auto">
          <a:xfrm>
            <a:off x="3937932" y="542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5" name="Freeform 21">
            <a:extLst>
              <a:ext uri="{FF2B5EF4-FFF2-40B4-BE49-F238E27FC236}">
                <a16:creationId xmlns:a16="http://schemas.microsoft.com/office/drawing/2014/main" id="{7F12BCF8-9B8A-9A6B-16D2-59EA1583F13F}"/>
              </a:ext>
            </a:extLst>
          </p:cNvPr>
          <p:cNvSpPr>
            <a:spLocks/>
          </p:cNvSpPr>
          <p:nvPr/>
        </p:nvSpPr>
        <p:spPr bwMode="auto">
          <a:xfrm>
            <a:off x="2386237" y="3130550"/>
            <a:ext cx="3149940" cy="229161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000000"/>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Calibri"/>
              <a:ea typeface="+mn-ea"/>
              <a:cs typeface="+mn-cs"/>
            </a:endParaRPr>
          </a:p>
        </p:txBody>
      </p:sp>
      <p:sp>
        <p:nvSpPr>
          <p:cNvPr id="36" name="TextBox 35">
            <a:extLst>
              <a:ext uri="{FF2B5EF4-FFF2-40B4-BE49-F238E27FC236}">
                <a16:creationId xmlns:a16="http://schemas.microsoft.com/office/drawing/2014/main" id="{5F1E4BF5-5632-FCA9-29AA-379F47F430EE}"/>
              </a:ext>
            </a:extLst>
          </p:cNvPr>
          <p:cNvSpPr txBox="1"/>
          <p:nvPr/>
        </p:nvSpPr>
        <p:spPr>
          <a:xfrm>
            <a:off x="2112560" y="5245376"/>
            <a:ext cx="28405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0</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cxnSp>
        <p:nvCxnSpPr>
          <p:cNvPr id="37" name="Straight Connector 36"/>
          <p:cNvCxnSpPr/>
          <p:nvPr/>
        </p:nvCxnSpPr>
        <p:spPr>
          <a:xfrm>
            <a:off x="1056000" y="4509000"/>
            <a:ext cx="0" cy="0"/>
          </a:xfrm>
          <a:prstGeom prst="line">
            <a:avLst/>
          </a:prstGeom>
          <a:effectLst/>
        </p:spPr>
        <p:style>
          <a:lnRef idx="2">
            <a:schemeClr val="accent1"/>
          </a:lnRef>
          <a:fillRef idx="0">
            <a:schemeClr val="accent1"/>
          </a:fillRef>
          <a:effectRef idx="1">
            <a:schemeClr val="accent1"/>
          </a:effectRef>
          <a:fontRef idx="minor">
            <a:schemeClr val="tx1"/>
          </a:fontRef>
        </p:style>
      </p:cxnSp>
      <p:sp>
        <p:nvSpPr>
          <p:cNvPr id="44" name="Freeform 43"/>
          <p:cNvSpPr/>
          <p:nvPr/>
        </p:nvSpPr>
        <p:spPr>
          <a:xfrm>
            <a:off x="2406650" y="3203575"/>
            <a:ext cx="3076575" cy="974725"/>
          </a:xfrm>
          <a:custGeom>
            <a:avLst/>
            <a:gdLst>
              <a:gd name="connsiteX0" fmla="*/ 0 w 3076575"/>
              <a:gd name="connsiteY0" fmla="*/ 0 h 974725"/>
              <a:gd name="connsiteX1" fmla="*/ 0 w 3076575"/>
              <a:gd name="connsiteY1" fmla="*/ 0 h 974725"/>
              <a:gd name="connsiteX2" fmla="*/ 41275 w 3076575"/>
              <a:gd name="connsiteY2" fmla="*/ 31750 h 974725"/>
              <a:gd name="connsiteX3" fmla="*/ 63500 w 3076575"/>
              <a:gd name="connsiteY3" fmla="*/ 47625 h 974725"/>
              <a:gd name="connsiteX4" fmla="*/ 104775 w 3076575"/>
              <a:gd name="connsiteY4" fmla="*/ 57150 h 974725"/>
              <a:gd name="connsiteX5" fmla="*/ 139700 w 3076575"/>
              <a:gd name="connsiteY5" fmla="*/ 69850 h 974725"/>
              <a:gd name="connsiteX6" fmla="*/ 171450 w 3076575"/>
              <a:gd name="connsiteY6" fmla="*/ 76200 h 974725"/>
              <a:gd name="connsiteX7" fmla="*/ 171450 w 3076575"/>
              <a:gd name="connsiteY7" fmla="*/ 76200 h 974725"/>
              <a:gd name="connsiteX8" fmla="*/ 222250 w 3076575"/>
              <a:gd name="connsiteY8" fmla="*/ 85725 h 974725"/>
              <a:gd name="connsiteX9" fmla="*/ 222250 w 3076575"/>
              <a:gd name="connsiteY9" fmla="*/ 85725 h 974725"/>
              <a:gd name="connsiteX10" fmla="*/ 301625 w 3076575"/>
              <a:gd name="connsiteY10" fmla="*/ 123825 h 974725"/>
              <a:gd name="connsiteX11" fmla="*/ 358775 w 3076575"/>
              <a:gd name="connsiteY11" fmla="*/ 142875 h 974725"/>
              <a:gd name="connsiteX12" fmla="*/ 479425 w 3076575"/>
              <a:gd name="connsiteY12" fmla="*/ 177800 h 974725"/>
              <a:gd name="connsiteX13" fmla="*/ 536575 w 3076575"/>
              <a:gd name="connsiteY13" fmla="*/ 203200 h 974725"/>
              <a:gd name="connsiteX14" fmla="*/ 590550 w 3076575"/>
              <a:gd name="connsiteY14" fmla="*/ 222250 h 974725"/>
              <a:gd name="connsiteX15" fmla="*/ 628650 w 3076575"/>
              <a:gd name="connsiteY15" fmla="*/ 238125 h 974725"/>
              <a:gd name="connsiteX16" fmla="*/ 736600 w 3076575"/>
              <a:gd name="connsiteY16" fmla="*/ 279400 h 974725"/>
              <a:gd name="connsiteX17" fmla="*/ 806450 w 3076575"/>
              <a:gd name="connsiteY17" fmla="*/ 304800 h 974725"/>
              <a:gd name="connsiteX18" fmla="*/ 835025 w 3076575"/>
              <a:gd name="connsiteY18" fmla="*/ 317500 h 974725"/>
              <a:gd name="connsiteX19" fmla="*/ 866775 w 3076575"/>
              <a:gd name="connsiteY19" fmla="*/ 330200 h 974725"/>
              <a:gd name="connsiteX20" fmla="*/ 927100 w 3076575"/>
              <a:gd name="connsiteY20" fmla="*/ 352425 h 974725"/>
              <a:gd name="connsiteX21" fmla="*/ 968375 w 3076575"/>
              <a:gd name="connsiteY21" fmla="*/ 371475 h 974725"/>
              <a:gd name="connsiteX22" fmla="*/ 1003300 w 3076575"/>
              <a:gd name="connsiteY22" fmla="*/ 381000 h 974725"/>
              <a:gd name="connsiteX23" fmla="*/ 1035050 w 3076575"/>
              <a:gd name="connsiteY23" fmla="*/ 393700 h 974725"/>
              <a:gd name="connsiteX24" fmla="*/ 1082675 w 3076575"/>
              <a:gd name="connsiteY24" fmla="*/ 406400 h 974725"/>
              <a:gd name="connsiteX25" fmla="*/ 1114425 w 3076575"/>
              <a:gd name="connsiteY25" fmla="*/ 419100 h 974725"/>
              <a:gd name="connsiteX26" fmla="*/ 1158875 w 3076575"/>
              <a:gd name="connsiteY26" fmla="*/ 434975 h 974725"/>
              <a:gd name="connsiteX27" fmla="*/ 1206500 w 3076575"/>
              <a:gd name="connsiteY27" fmla="*/ 454025 h 974725"/>
              <a:gd name="connsiteX28" fmla="*/ 1295400 w 3076575"/>
              <a:gd name="connsiteY28" fmla="*/ 485775 h 974725"/>
              <a:gd name="connsiteX29" fmla="*/ 1333500 w 3076575"/>
              <a:gd name="connsiteY29" fmla="*/ 498475 h 974725"/>
              <a:gd name="connsiteX30" fmla="*/ 1368425 w 3076575"/>
              <a:gd name="connsiteY30" fmla="*/ 511175 h 974725"/>
              <a:gd name="connsiteX31" fmla="*/ 1403350 w 3076575"/>
              <a:gd name="connsiteY31" fmla="*/ 523875 h 974725"/>
              <a:gd name="connsiteX32" fmla="*/ 1457325 w 3076575"/>
              <a:gd name="connsiteY32" fmla="*/ 536575 h 974725"/>
              <a:gd name="connsiteX33" fmla="*/ 1489075 w 3076575"/>
              <a:gd name="connsiteY33" fmla="*/ 546100 h 974725"/>
              <a:gd name="connsiteX34" fmla="*/ 1524000 w 3076575"/>
              <a:gd name="connsiteY34" fmla="*/ 555625 h 974725"/>
              <a:gd name="connsiteX35" fmla="*/ 1590675 w 3076575"/>
              <a:gd name="connsiteY35" fmla="*/ 581025 h 974725"/>
              <a:gd name="connsiteX36" fmla="*/ 1673225 w 3076575"/>
              <a:gd name="connsiteY36" fmla="*/ 603250 h 974725"/>
              <a:gd name="connsiteX37" fmla="*/ 1736725 w 3076575"/>
              <a:gd name="connsiteY37" fmla="*/ 622300 h 974725"/>
              <a:gd name="connsiteX38" fmla="*/ 1765300 w 3076575"/>
              <a:gd name="connsiteY38" fmla="*/ 631825 h 974725"/>
              <a:gd name="connsiteX39" fmla="*/ 1838325 w 3076575"/>
              <a:gd name="connsiteY39" fmla="*/ 657225 h 974725"/>
              <a:gd name="connsiteX40" fmla="*/ 1924050 w 3076575"/>
              <a:gd name="connsiteY40" fmla="*/ 682625 h 974725"/>
              <a:gd name="connsiteX41" fmla="*/ 1952625 w 3076575"/>
              <a:gd name="connsiteY41" fmla="*/ 682625 h 974725"/>
              <a:gd name="connsiteX42" fmla="*/ 2012950 w 3076575"/>
              <a:gd name="connsiteY42" fmla="*/ 708025 h 974725"/>
              <a:gd name="connsiteX43" fmla="*/ 2012950 w 3076575"/>
              <a:gd name="connsiteY43" fmla="*/ 708025 h 974725"/>
              <a:gd name="connsiteX44" fmla="*/ 2060575 w 3076575"/>
              <a:gd name="connsiteY44" fmla="*/ 714375 h 974725"/>
              <a:gd name="connsiteX45" fmla="*/ 2149475 w 3076575"/>
              <a:gd name="connsiteY45" fmla="*/ 742950 h 974725"/>
              <a:gd name="connsiteX46" fmla="*/ 2193925 w 3076575"/>
              <a:gd name="connsiteY46" fmla="*/ 749300 h 974725"/>
              <a:gd name="connsiteX47" fmla="*/ 2241550 w 3076575"/>
              <a:gd name="connsiteY47" fmla="*/ 768350 h 974725"/>
              <a:gd name="connsiteX48" fmla="*/ 2292350 w 3076575"/>
              <a:gd name="connsiteY48" fmla="*/ 777875 h 974725"/>
              <a:gd name="connsiteX49" fmla="*/ 2381250 w 3076575"/>
              <a:gd name="connsiteY49" fmla="*/ 809625 h 974725"/>
              <a:gd name="connsiteX50" fmla="*/ 2451100 w 3076575"/>
              <a:gd name="connsiteY50" fmla="*/ 828675 h 974725"/>
              <a:gd name="connsiteX51" fmla="*/ 2495550 w 3076575"/>
              <a:gd name="connsiteY51" fmla="*/ 838200 h 974725"/>
              <a:gd name="connsiteX52" fmla="*/ 2632075 w 3076575"/>
              <a:gd name="connsiteY52" fmla="*/ 876300 h 974725"/>
              <a:gd name="connsiteX53" fmla="*/ 2695575 w 3076575"/>
              <a:gd name="connsiteY53" fmla="*/ 882650 h 974725"/>
              <a:gd name="connsiteX54" fmla="*/ 2740025 w 3076575"/>
              <a:gd name="connsiteY54" fmla="*/ 895350 h 974725"/>
              <a:gd name="connsiteX55" fmla="*/ 2787650 w 3076575"/>
              <a:gd name="connsiteY55" fmla="*/ 898525 h 974725"/>
              <a:gd name="connsiteX56" fmla="*/ 2832100 w 3076575"/>
              <a:gd name="connsiteY56" fmla="*/ 914400 h 974725"/>
              <a:gd name="connsiteX57" fmla="*/ 2898775 w 3076575"/>
              <a:gd name="connsiteY57" fmla="*/ 920750 h 974725"/>
              <a:gd name="connsiteX58" fmla="*/ 2955925 w 3076575"/>
              <a:gd name="connsiteY58" fmla="*/ 936625 h 974725"/>
              <a:gd name="connsiteX59" fmla="*/ 3000375 w 3076575"/>
              <a:gd name="connsiteY59" fmla="*/ 949325 h 974725"/>
              <a:gd name="connsiteX60" fmla="*/ 3076575 w 3076575"/>
              <a:gd name="connsiteY60" fmla="*/ 974725 h 974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3076575" h="974725">
                <a:moveTo>
                  <a:pt x="0" y="0"/>
                </a:moveTo>
                <a:lnTo>
                  <a:pt x="0" y="0"/>
                </a:lnTo>
                <a:lnTo>
                  <a:pt x="41275" y="31750"/>
                </a:lnTo>
                <a:lnTo>
                  <a:pt x="63500" y="47625"/>
                </a:lnTo>
                <a:lnTo>
                  <a:pt x="104775" y="57150"/>
                </a:lnTo>
                <a:lnTo>
                  <a:pt x="139700" y="69850"/>
                </a:lnTo>
                <a:lnTo>
                  <a:pt x="171450" y="76200"/>
                </a:lnTo>
                <a:lnTo>
                  <a:pt x="171450" y="76200"/>
                </a:lnTo>
                <a:lnTo>
                  <a:pt x="222250" y="85725"/>
                </a:lnTo>
                <a:lnTo>
                  <a:pt x="222250" y="85725"/>
                </a:lnTo>
                <a:lnTo>
                  <a:pt x="301625" y="123825"/>
                </a:lnTo>
                <a:lnTo>
                  <a:pt x="358775" y="142875"/>
                </a:lnTo>
                <a:lnTo>
                  <a:pt x="479425" y="177800"/>
                </a:lnTo>
                <a:lnTo>
                  <a:pt x="536575" y="203200"/>
                </a:lnTo>
                <a:lnTo>
                  <a:pt x="590550" y="222250"/>
                </a:lnTo>
                <a:lnTo>
                  <a:pt x="628650" y="238125"/>
                </a:lnTo>
                <a:lnTo>
                  <a:pt x="736600" y="279400"/>
                </a:lnTo>
                <a:lnTo>
                  <a:pt x="806450" y="304800"/>
                </a:lnTo>
                <a:lnTo>
                  <a:pt x="835025" y="317500"/>
                </a:lnTo>
                <a:lnTo>
                  <a:pt x="866775" y="330200"/>
                </a:lnTo>
                <a:lnTo>
                  <a:pt x="927100" y="352425"/>
                </a:lnTo>
                <a:lnTo>
                  <a:pt x="968375" y="371475"/>
                </a:lnTo>
                <a:lnTo>
                  <a:pt x="1003300" y="381000"/>
                </a:lnTo>
                <a:lnTo>
                  <a:pt x="1035050" y="393700"/>
                </a:lnTo>
                <a:lnTo>
                  <a:pt x="1082675" y="406400"/>
                </a:lnTo>
                <a:lnTo>
                  <a:pt x="1114425" y="419100"/>
                </a:lnTo>
                <a:lnTo>
                  <a:pt x="1158875" y="434975"/>
                </a:lnTo>
                <a:lnTo>
                  <a:pt x="1206500" y="454025"/>
                </a:lnTo>
                <a:lnTo>
                  <a:pt x="1295400" y="485775"/>
                </a:lnTo>
                <a:lnTo>
                  <a:pt x="1333500" y="498475"/>
                </a:lnTo>
                <a:lnTo>
                  <a:pt x="1368425" y="511175"/>
                </a:lnTo>
                <a:lnTo>
                  <a:pt x="1403350" y="523875"/>
                </a:lnTo>
                <a:lnTo>
                  <a:pt x="1457325" y="536575"/>
                </a:lnTo>
                <a:lnTo>
                  <a:pt x="1489075" y="546100"/>
                </a:lnTo>
                <a:lnTo>
                  <a:pt x="1524000" y="555625"/>
                </a:lnTo>
                <a:lnTo>
                  <a:pt x="1590675" y="581025"/>
                </a:lnTo>
                <a:lnTo>
                  <a:pt x="1673225" y="603250"/>
                </a:lnTo>
                <a:lnTo>
                  <a:pt x="1736725" y="622300"/>
                </a:lnTo>
                <a:lnTo>
                  <a:pt x="1765300" y="631825"/>
                </a:lnTo>
                <a:lnTo>
                  <a:pt x="1838325" y="657225"/>
                </a:lnTo>
                <a:lnTo>
                  <a:pt x="1924050" y="682625"/>
                </a:lnTo>
                <a:lnTo>
                  <a:pt x="1952625" y="682625"/>
                </a:lnTo>
                <a:lnTo>
                  <a:pt x="2012950" y="708025"/>
                </a:lnTo>
                <a:lnTo>
                  <a:pt x="2012950" y="708025"/>
                </a:lnTo>
                <a:lnTo>
                  <a:pt x="2060575" y="714375"/>
                </a:lnTo>
                <a:lnTo>
                  <a:pt x="2149475" y="742950"/>
                </a:lnTo>
                <a:lnTo>
                  <a:pt x="2193925" y="749300"/>
                </a:lnTo>
                <a:lnTo>
                  <a:pt x="2241550" y="768350"/>
                </a:lnTo>
                <a:lnTo>
                  <a:pt x="2292350" y="777875"/>
                </a:lnTo>
                <a:lnTo>
                  <a:pt x="2381250" y="809625"/>
                </a:lnTo>
                <a:lnTo>
                  <a:pt x="2451100" y="828675"/>
                </a:lnTo>
                <a:lnTo>
                  <a:pt x="2495550" y="838200"/>
                </a:lnTo>
                <a:lnTo>
                  <a:pt x="2632075" y="876300"/>
                </a:lnTo>
                <a:lnTo>
                  <a:pt x="2695575" y="882650"/>
                </a:lnTo>
                <a:lnTo>
                  <a:pt x="2740025" y="895350"/>
                </a:lnTo>
                <a:lnTo>
                  <a:pt x="2787650" y="898525"/>
                </a:lnTo>
                <a:lnTo>
                  <a:pt x="2832100" y="914400"/>
                </a:lnTo>
                <a:lnTo>
                  <a:pt x="2898775" y="920750"/>
                </a:lnTo>
                <a:lnTo>
                  <a:pt x="2955925" y="936625"/>
                </a:lnTo>
                <a:lnTo>
                  <a:pt x="3000375" y="949325"/>
                </a:lnTo>
                <a:lnTo>
                  <a:pt x="3076575" y="974725"/>
                </a:lnTo>
              </a:path>
            </a:pathLst>
          </a:custGeom>
          <a:ln w="19050" cmpd="sng">
            <a:solidFill>
              <a:schemeClr val="bg2"/>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5" name="Freeform 44"/>
          <p:cNvSpPr/>
          <p:nvPr/>
        </p:nvSpPr>
        <p:spPr>
          <a:xfrm>
            <a:off x="2406650" y="3206750"/>
            <a:ext cx="3082925" cy="1123950"/>
          </a:xfrm>
          <a:custGeom>
            <a:avLst/>
            <a:gdLst>
              <a:gd name="connsiteX0" fmla="*/ 0 w 3082925"/>
              <a:gd name="connsiteY0" fmla="*/ 0 h 1123950"/>
              <a:gd name="connsiteX1" fmla="*/ 34925 w 3082925"/>
              <a:gd name="connsiteY1" fmla="*/ 47625 h 1123950"/>
              <a:gd name="connsiteX2" fmla="*/ 34925 w 3082925"/>
              <a:gd name="connsiteY2" fmla="*/ 47625 h 1123950"/>
              <a:gd name="connsiteX3" fmla="*/ 63500 w 3082925"/>
              <a:gd name="connsiteY3" fmla="*/ 79375 h 1123950"/>
              <a:gd name="connsiteX4" fmla="*/ 92075 w 3082925"/>
              <a:gd name="connsiteY4" fmla="*/ 88900 h 1123950"/>
              <a:gd name="connsiteX5" fmla="*/ 127000 w 3082925"/>
              <a:gd name="connsiteY5" fmla="*/ 101600 h 1123950"/>
              <a:gd name="connsiteX6" fmla="*/ 161925 w 3082925"/>
              <a:gd name="connsiteY6" fmla="*/ 111125 h 1123950"/>
              <a:gd name="connsiteX7" fmla="*/ 209550 w 3082925"/>
              <a:gd name="connsiteY7" fmla="*/ 127000 h 1123950"/>
              <a:gd name="connsiteX8" fmla="*/ 238125 w 3082925"/>
              <a:gd name="connsiteY8" fmla="*/ 136525 h 1123950"/>
              <a:gd name="connsiteX9" fmla="*/ 276225 w 3082925"/>
              <a:gd name="connsiteY9" fmla="*/ 155575 h 1123950"/>
              <a:gd name="connsiteX10" fmla="*/ 355600 w 3082925"/>
              <a:gd name="connsiteY10" fmla="*/ 187325 h 1123950"/>
              <a:gd name="connsiteX11" fmla="*/ 454025 w 3082925"/>
              <a:gd name="connsiteY11" fmla="*/ 222250 h 1123950"/>
              <a:gd name="connsiteX12" fmla="*/ 511175 w 3082925"/>
              <a:gd name="connsiteY12" fmla="*/ 244475 h 1123950"/>
              <a:gd name="connsiteX13" fmla="*/ 577850 w 3082925"/>
              <a:gd name="connsiteY13" fmla="*/ 269875 h 1123950"/>
              <a:gd name="connsiteX14" fmla="*/ 638175 w 3082925"/>
              <a:gd name="connsiteY14" fmla="*/ 285750 h 1123950"/>
              <a:gd name="connsiteX15" fmla="*/ 673100 w 3082925"/>
              <a:gd name="connsiteY15" fmla="*/ 311150 h 1123950"/>
              <a:gd name="connsiteX16" fmla="*/ 711200 w 3082925"/>
              <a:gd name="connsiteY16" fmla="*/ 320675 h 1123950"/>
              <a:gd name="connsiteX17" fmla="*/ 733425 w 3082925"/>
              <a:gd name="connsiteY17" fmla="*/ 336550 h 1123950"/>
              <a:gd name="connsiteX18" fmla="*/ 793750 w 3082925"/>
              <a:gd name="connsiteY18" fmla="*/ 371475 h 1123950"/>
              <a:gd name="connsiteX19" fmla="*/ 879475 w 3082925"/>
              <a:gd name="connsiteY19" fmla="*/ 406400 h 1123950"/>
              <a:gd name="connsiteX20" fmla="*/ 939800 w 3082925"/>
              <a:gd name="connsiteY20" fmla="*/ 425450 h 1123950"/>
              <a:gd name="connsiteX21" fmla="*/ 1041400 w 3082925"/>
              <a:gd name="connsiteY21" fmla="*/ 469900 h 1123950"/>
              <a:gd name="connsiteX22" fmla="*/ 1165225 w 3082925"/>
              <a:gd name="connsiteY22" fmla="*/ 517525 h 1123950"/>
              <a:gd name="connsiteX23" fmla="*/ 1254125 w 3082925"/>
              <a:gd name="connsiteY23" fmla="*/ 552450 h 1123950"/>
              <a:gd name="connsiteX24" fmla="*/ 1365250 w 3082925"/>
              <a:gd name="connsiteY24" fmla="*/ 600075 h 1123950"/>
              <a:gd name="connsiteX25" fmla="*/ 1447800 w 3082925"/>
              <a:gd name="connsiteY25" fmla="*/ 635000 h 1123950"/>
              <a:gd name="connsiteX26" fmla="*/ 1571625 w 3082925"/>
              <a:gd name="connsiteY26" fmla="*/ 685800 h 1123950"/>
              <a:gd name="connsiteX27" fmla="*/ 1651000 w 3082925"/>
              <a:gd name="connsiteY27" fmla="*/ 708025 h 1123950"/>
              <a:gd name="connsiteX28" fmla="*/ 1787525 w 3082925"/>
              <a:gd name="connsiteY28" fmla="*/ 755650 h 1123950"/>
              <a:gd name="connsiteX29" fmla="*/ 1851025 w 3082925"/>
              <a:gd name="connsiteY29" fmla="*/ 774700 h 1123950"/>
              <a:gd name="connsiteX30" fmla="*/ 1981200 w 3082925"/>
              <a:gd name="connsiteY30" fmla="*/ 812800 h 1123950"/>
              <a:gd name="connsiteX31" fmla="*/ 2193925 w 3082925"/>
              <a:gd name="connsiteY31" fmla="*/ 876300 h 1123950"/>
              <a:gd name="connsiteX32" fmla="*/ 2343150 w 3082925"/>
              <a:gd name="connsiteY32" fmla="*/ 923925 h 1123950"/>
              <a:gd name="connsiteX33" fmla="*/ 2422525 w 3082925"/>
              <a:gd name="connsiteY33" fmla="*/ 946150 h 1123950"/>
              <a:gd name="connsiteX34" fmla="*/ 2495550 w 3082925"/>
              <a:gd name="connsiteY34" fmla="*/ 968375 h 1123950"/>
              <a:gd name="connsiteX35" fmla="*/ 2584450 w 3082925"/>
              <a:gd name="connsiteY35" fmla="*/ 977900 h 1123950"/>
              <a:gd name="connsiteX36" fmla="*/ 2692400 w 3082925"/>
              <a:gd name="connsiteY36" fmla="*/ 1009650 h 1123950"/>
              <a:gd name="connsiteX37" fmla="*/ 2752725 w 3082925"/>
              <a:gd name="connsiteY37" fmla="*/ 1028700 h 1123950"/>
              <a:gd name="connsiteX38" fmla="*/ 2800350 w 3082925"/>
              <a:gd name="connsiteY38" fmla="*/ 1050925 h 1123950"/>
              <a:gd name="connsiteX39" fmla="*/ 2860675 w 3082925"/>
              <a:gd name="connsiteY39" fmla="*/ 1073150 h 1123950"/>
              <a:gd name="connsiteX40" fmla="*/ 2952750 w 3082925"/>
              <a:gd name="connsiteY40" fmla="*/ 1092200 h 1123950"/>
              <a:gd name="connsiteX41" fmla="*/ 3044825 w 3082925"/>
              <a:gd name="connsiteY41" fmla="*/ 1111250 h 1123950"/>
              <a:gd name="connsiteX42" fmla="*/ 3082925 w 3082925"/>
              <a:gd name="connsiteY42" fmla="*/ 1123950 h 112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082925" h="1123950">
                <a:moveTo>
                  <a:pt x="0" y="0"/>
                </a:moveTo>
                <a:lnTo>
                  <a:pt x="34925" y="47625"/>
                </a:lnTo>
                <a:lnTo>
                  <a:pt x="34925" y="47625"/>
                </a:lnTo>
                <a:lnTo>
                  <a:pt x="63500" y="79375"/>
                </a:lnTo>
                <a:lnTo>
                  <a:pt x="92075" y="88900"/>
                </a:lnTo>
                <a:lnTo>
                  <a:pt x="127000" y="101600"/>
                </a:lnTo>
                <a:lnTo>
                  <a:pt x="161925" y="111125"/>
                </a:lnTo>
                <a:lnTo>
                  <a:pt x="209550" y="127000"/>
                </a:lnTo>
                <a:lnTo>
                  <a:pt x="238125" y="136525"/>
                </a:lnTo>
                <a:lnTo>
                  <a:pt x="276225" y="155575"/>
                </a:lnTo>
                <a:lnTo>
                  <a:pt x="355600" y="187325"/>
                </a:lnTo>
                <a:lnTo>
                  <a:pt x="454025" y="222250"/>
                </a:lnTo>
                <a:lnTo>
                  <a:pt x="511175" y="244475"/>
                </a:lnTo>
                <a:lnTo>
                  <a:pt x="577850" y="269875"/>
                </a:lnTo>
                <a:lnTo>
                  <a:pt x="638175" y="285750"/>
                </a:lnTo>
                <a:lnTo>
                  <a:pt x="673100" y="311150"/>
                </a:lnTo>
                <a:lnTo>
                  <a:pt x="711200" y="320675"/>
                </a:lnTo>
                <a:lnTo>
                  <a:pt x="733425" y="336550"/>
                </a:lnTo>
                <a:lnTo>
                  <a:pt x="793750" y="371475"/>
                </a:lnTo>
                <a:lnTo>
                  <a:pt x="879475" y="406400"/>
                </a:lnTo>
                <a:lnTo>
                  <a:pt x="939800" y="425450"/>
                </a:lnTo>
                <a:lnTo>
                  <a:pt x="1041400" y="469900"/>
                </a:lnTo>
                <a:lnTo>
                  <a:pt x="1165225" y="517525"/>
                </a:lnTo>
                <a:lnTo>
                  <a:pt x="1254125" y="552450"/>
                </a:lnTo>
                <a:lnTo>
                  <a:pt x="1365250" y="600075"/>
                </a:lnTo>
                <a:lnTo>
                  <a:pt x="1447800" y="635000"/>
                </a:lnTo>
                <a:lnTo>
                  <a:pt x="1571625" y="685800"/>
                </a:lnTo>
                <a:lnTo>
                  <a:pt x="1651000" y="708025"/>
                </a:lnTo>
                <a:lnTo>
                  <a:pt x="1787525" y="755650"/>
                </a:lnTo>
                <a:lnTo>
                  <a:pt x="1851025" y="774700"/>
                </a:lnTo>
                <a:lnTo>
                  <a:pt x="1981200" y="812800"/>
                </a:lnTo>
                <a:lnTo>
                  <a:pt x="2193925" y="876300"/>
                </a:lnTo>
                <a:lnTo>
                  <a:pt x="2343150" y="923925"/>
                </a:lnTo>
                <a:lnTo>
                  <a:pt x="2422525" y="946150"/>
                </a:lnTo>
                <a:lnTo>
                  <a:pt x="2495550" y="968375"/>
                </a:lnTo>
                <a:lnTo>
                  <a:pt x="2584450" y="977900"/>
                </a:lnTo>
                <a:lnTo>
                  <a:pt x="2692400" y="1009650"/>
                </a:lnTo>
                <a:lnTo>
                  <a:pt x="2752725" y="1028700"/>
                </a:lnTo>
                <a:lnTo>
                  <a:pt x="2800350" y="1050925"/>
                </a:lnTo>
                <a:lnTo>
                  <a:pt x="2860675" y="1073150"/>
                </a:lnTo>
                <a:lnTo>
                  <a:pt x="2952750" y="1092200"/>
                </a:lnTo>
                <a:lnTo>
                  <a:pt x="3044825" y="1111250"/>
                </a:lnTo>
                <a:lnTo>
                  <a:pt x="3082925" y="1123950"/>
                </a:lnTo>
              </a:path>
            </a:pathLst>
          </a:custGeom>
          <a:ln w="19050" cmpd="sng">
            <a:solidFill>
              <a:schemeClr val="accent3"/>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6" name="Freeform 45"/>
          <p:cNvSpPr/>
          <p:nvPr/>
        </p:nvSpPr>
        <p:spPr>
          <a:xfrm>
            <a:off x="2413000" y="3206750"/>
            <a:ext cx="3070225" cy="1393825"/>
          </a:xfrm>
          <a:custGeom>
            <a:avLst/>
            <a:gdLst>
              <a:gd name="connsiteX0" fmla="*/ 0 w 3070225"/>
              <a:gd name="connsiteY0" fmla="*/ 0 h 1393825"/>
              <a:gd name="connsiteX1" fmla="*/ 25400 w 3070225"/>
              <a:gd name="connsiteY1" fmla="*/ 41275 h 1393825"/>
              <a:gd name="connsiteX2" fmla="*/ 79375 w 3070225"/>
              <a:gd name="connsiteY2" fmla="*/ 69850 h 1393825"/>
              <a:gd name="connsiteX3" fmla="*/ 139700 w 3070225"/>
              <a:gd name="connsiteY3" fmla="*/ 111125 h 1393825"/>
              <a:gd name="connsiteX4" fmla="*/ 161925 w 3070225"/>
              <a:gd name="connsiteY4" fmla="*/ 127000 h 1393825"/>
              <a:gd name="connsiteX5" fmla="*/ 215900 w 3070225"/>
              <a:gd name="connsiteY5" fmla="*/ 155575 h 1393825"/>
              <a:gd name="connsiteX6" fmla="*/ 244475 w 3070225"/>
              <a:gd name="connsiteY6" fmla="*/ 168275 h 1393825"/>
              <a:gd name="connsiteX7" fmla="*/ 244475 w 3070225"/>
              <a:gd name="connsiteY7" fmla="*/ 168275 h 1393825"/>
              <a:gd name="connsiteX8" fmla="*/ 276225 w 3070225"/>
              <a:gd name="connsiteY8" fmla="*/ 187325 h 1393825"/>
              <a:gd name="connsiteX9" fmla="*/ 276225 w 3070225"/>
              <a:gd name="connsiteY9" fmla="*/ 187325 h 1393825"/>
              <a:gd name="connsiteX10" fmla="*/ 298450 w 3070225"/>
              <a:gd name="connsiteY10" fmla="*/ 222250 h 1393825"/>
              <a:gd name="connsiteX11" fmla="*/ 298450 w 3070225"/>
              <a:gd name="connsiteY11" fmla="*/ 222250 h 1393825"/>
              <a:gd name="connsiteX12" fmla="*/ 371475 w 3070225"/>
              <a:gd name="connsiteY12" fmla="*/ 257175 h 1393825"/>
              <a:gd name="connsiteX13" fmla="*/ 371475 w 3070225"/>
              <a:gd name="connsiteY13" fmla="*/ 257175 h 1393825"/>
              <a:gd name="connsiteX14" fmla="*/ 422275 w 3070225"/>
              <a:gd name="connsiteY14" fmla="*/ 298450 h 1393825"/>
              <a:gd name="connsiteX15" fmla="*/ 447675 w 3070225"/>
              <a:gd name="connsiteY15" fmla="*/ 320675 h 1393825"/>
              <a:gd name="connsiteX16" fmla="*/ 485775 w 3070225"/>
              <a:gd name="connsiteY16" fmla="*/ 327025 h 1393825"/>
              <a:gd name="connsiteX17" fmla="*/ 485775 w 3070225"/>
              <a:gd name="connsiteY17" fmla="*/ 327025 h 1393825"/>
              <a:gd name="connsiteX18" fmla="*/ 520700 w 3070225"/>
              <a:gd name="connsiteY18" fmla="*/ 355600 h 1393825"/>
              <a:gd name="connsiteX19" fmla="*/ 520700 w 3070225"/>
              <a:gd name="connsiteY19" fmla="*/ 355600 h 1393825"/>
              <a:gd name="connsiteX20" fmla="*/ 565150 w 3070225"/>
              <a:gd name="connsiteY20" fmla="*/ 384175 h 1393825"/>
              <a:gd name="connsiteX21" fmla="*/ 565150 w 3070225"/>
              <a:gd name="connsiteY21" fmla="*/ 384175 h 1393825"/>
              <a:gd name="connsiteX22" fmla="*/ 615950 w 3070225"/>
              <a:gd name="connsiteY22" fmla="*/ 425450 h 1393825"/>
              <a:gd name="connsiteX23" fmla="*/ 615950 w 3070225"/>
              <a:gd name="connsiteY23" fmla="*/ 425450 h 1393825"/>
              <a:gd name="connsiteX24" fmla="*/ 657225 w 3070225"/>
              <a:gd name="connsiteY24" fmla="*/ 460375 h 1393825"/>
              <a:gd name="connsiteX25" fmla="*/ 657225 w 3070225"/>
              <a:gd name="connsiteY25" fmla="*/ 460375 h 1393825"/>
              <a:gd name="connsiteX26" fmla="*/ 698500 w 3070225"/>
              <a:gd name="connsiteY26" fmla="*/ 485775 h 1393825"/>
              <a:gd name="connsiteX27" fmla="*/ 698500 w 3070225"/>
              <a:gd name="connsiteY27" fmla="*/ 485775 h 1393825"/>
              <a:gd name="connsiteX28" fmla="*/ 736600 w 3070225"/>
              <a:gd name="connsiteY28" fmla="*/ 501650 h 1393825"/>
              <a:gd name="connsiteX29" fmla="*/ 768350 w 3070225"/>
              <a:gd name="connsiteY29" fmla="*/ 527050 h 1393825"/>
              <a:gd name="connsiteX30" fmla="*/ 768350 w 3070225"/>
              <a:gd name="connsiteY30" fmla="*/ 527050 h 1393825"/>
              <a:gd name="connsiteX31" fmla="*/ 809625 w 3070225"/>
              <a:gd name="connsiteY31" fmla="*/ 549275 h 1393825"/>
              <a:gd name="connsiteX32" fmla="*/ 841375 w 3070225"/>
              <a:gd name="connsiteY32" fmla="*/ 565150 h 1393825"/>
              <a:gd name="connsiteX33" fmla="*/ 892175 w 3070225"/>
              <a:gd name="connsiteY33" fmla="*/ 587375 h 1393825"/>
              <a:gd name="connsiteX34" fmla="*/ 892175 w 3070225"/>
              <a:gd name="connsiteY34" fmla="*/ 587375 h 1393825"/>
              <a:gd name="connsiteX35" fmla="*/ 946150 w 3070225"/>
              <a:gd name="connsiteY35" fmla="*/ 612775 h 1393825"/>
              <a:gd name="connsiteX36" fmla="*/ 987425 w 3070225"/>
              <a:gd name="connsiteY36" fmla="*/ 644525 h 1393825"/>
              <a:gd name="connsiteX37" fmla="*/ 1035050 w 3070225"/>
              <a:gd name="connsiteY37" fmla="*/ 663575 h 1393825"/>
              <a:gd name="connsiteX38" fmla="*/ 1057275 w 3070225"/>
              <a:gd name="connsiteY38" fmla="*/ 679450 h 1393825"/>
              <a:gd name="connsiteX39" fmla="*/ 1057275 w 3070225"/>
              <a:gd name="connsiteY39" fmla="*/ 679450 h 1393825"/>
              <a:gd name="connsiteX40" fmla="*/ 1089025 w 3070225"/>
              <a:gd name="connsiteY40" fmla="*/ 708025 h 1393825"/>
              <a:gd name="connsiteX41" fmla="*/ 1089025 w 3070225"/>
              <a:gd name="connsiteY41" fmla="*/ 708025 h 1393825"/>
              <a:gd name="connsiteX42" fmla="*/ 1149350 w 3070225"/>
              <a:gd name="connsiteY42" fmla="*/ 739775 h 1393825"/>
              <a:gd name="connsiteX43" fmla="*/ 1196975 w 3070225"/>
              <a:gd name="connsiteY43" fmla="*/ 755650 h 1393825"/>
              <a:gd name="connsiteX44" fmla="*/ 1228725 w 3070225"/>
              <a:gd name="connsiteY44" fmla="*/ 774700 h 1393825"/>
              <a:gd name="connsiteX45" fmla="*/ 1250950 w 3070225"/>
              <a:gd name="connsiteY45" fmla="*/ 784225 h 1393825"/>
              <a:gd name="connsiteX46" fmla="*/ 1289050 w 3070225"/>
              <a:gd name="connsiteY46" fmla="*/ 793750 h 1393825"/>
              <a:gd name="connsiteX47" fmla="*/ 1289050 w 3070225"/>
              <a:gd name="connsiteY47" fmla="*/ 793750 h 1393825"/>
              <a:gd name="connsiteX48" fmla="*/ 1330325 w 3070225"/>
              <a:gd name="connsiteY48" fmla="*/ 806450 h 1393825"/>
              <a:gd name="connsiteX49" fmla="*/ 1330325 w 3070225"/>
              <a:gd name="connsiteY49" fmla="*/ 806450 h 1393825"/>
              <a:gd name="connsiteX50" fmla="*/ 1390650 w 3070225"/>
              <a:gd name="connsiteY50" fmla="*/ 835025 h 1393825"/>
              <a:gd name="connsiteX51" fmla="*/ 1454150 w 3070225"/>
              <a:gd name="connsiteY51" fmla="*/ 860425 h 1393825"/>
              <a:gd name="connsiteX52" fmla="*/ 1454150 w 3070225"/>
              <a:gd name="connsiteY52" fmla="*/ 860425 h 1393825"/>
              <a:gd name="connsiteX53" fmla="*/ 1565275 w 3070225"/>
              <a:gd name="connsiteY53" fmla="*/ 898525 h 1393825"/>
              <a:gd name="connsiteX54" fmla="*/ 1574800 w 3070225"/>
              <a:gd name="connsiteY54" fmla="*/ 914400 h 1393825"/>
              <a:gd name="connsiteX55" fmla="*/ 1644650 w 3070225"/>
              <a:gd name="connsiteY55" fmla="*/ 936625 h 1393825"/>
              <a:gd name="connsiteX56" fmla="*/ 1666875 w 3070225"/>
              <a:gd name="connsiteY56" fmla="*/ 955675 h 1393825"/>
              <a:gd name="connsiteX57" fmla="*/ 1666875 w 3070225"/>
              <a:gd name="connsiteY57" fmla="*/ 955675 h 1393825"/>
              <a:gd name="connsiteX58" fmla="*/ 1717675 w 3070225"/>
              <a:gd name="connsiteY58" fmla="*/ 962025 h 1393825"/>
              <a:gd name="connsiteX59" fmla="*/ 1717675 w 3070225"/>
              <a:gd name="connsiteY59" fmla="*/ 962025 h 1393825"/>
              <a:gd name="connsiteX60" fmla="*/ 1771650 w 3070225"/>
              <a:gd name="connsiteY60" fmla="*/ 1009650 h 1393825"/>
              <a:gd name="connsiteX61" fmla="*/ 1771650 w 3070225"/>
              <a:gd name="connsiteY61" fmla="*/ 1009650 h 1393825"/>
              <a:gd name="connsiteX62" fmla="*/ 1825625 w 3070225"/>
              <a:gd name="connsiteY62" fmla="*/ 1031875 h 1393825"/>
              <a:gd name="connsiteX63" fmla="*/ 1857375 w 3070225"/>
              <a:gd name="connsiteY63" fmla="*/ 1044575 h 1393825"/>
              <a:gd name="connsiteX64" fmla="*/ 1889125 w 3070225"/>
              <a:gd name="connsiteY64" fmla="*/ 1060450 h 1393825"/>
              <a:gd name="connsiteX65" fmla="*/ 1914525 w 3070225"/>
              <a:gd name="connsiteY65" fmla="*/ 1069975 h 1393825"/>
              <a:gd name="connsiteX66" fmla="*/ 2003425 w 3070225"/>
              <a:gd name="connsiteY66" fmla="*/ 1085850 h 1393825"/>
              <a:gd name="connsiteX67" fmla="*/ 2025650 w 3070225"/>
              <a:gd name="connsiteY67" fmla="*/ 1111250 h 1393825"/>
              <a:gd name="connsiteX68" fmla="*/ 2073275 w 3070225"/>
              <a:gd name="connsiteY68" fmla="*/ 1127125 h 1393825"/>
              <a:gd name="connsiteX69" fmla="*/ 2124075 w 3070225"/>
              <a:gd name="connsiteY69" fmla="*/ 1136650 h 1393825"/>
              <a:gd name="connsiteX70" fmla="*/ 2171700 w 3070225"/>
              <a:gd name="connsiteY70" fmla="*/ 1162050 h 1393825"/>
              <a:gd name="connsiteX71" fmla="*/ 2209800 w 3070225"/>
              <a:gd name="connsiteY71" fmla="*/ 1174750 h 1393825"/>
              <a:gd name="connsiteX72" fmla="*/ 2254250 w 3070225"/>
              <a:gd name="connsiteY72" fmla="*/ 1184275 h 1393825"/>
              <a:gd name="connsiteX73" fmla="*/ 2320925 w 3070225"/>
              <a:gd name="connsiteY73" fmla="*/ 1216025 h 1393825"/>
              <a:gd name="connsiteX74" fmla="*/ 2371725 w 3070225"/>
              <a:gd name="connsiteY74" fmla="*/ 1241425 h 1393825"/>
              <a:gd name="connsiteX75" fmla="*/ 2397125 w 3070225"/>
              <a:gd name="connsiteY75" fmla="*/ 1250950 h 1393825"/>
              <a:gd name="connsiteX76" fmla="*/ 2460625 w 3070225"/>
              <a:gd name="connsiteY76" fmla="*/ 1250950 h 1393825"/>
              <a:gd name="connsiteX77" fmla="*/ 2505075 w 3070225"/>
              <a:gd name="connsiteY77" fmla="*/ 1263650 h 1393825"/>
              <a:gd name="connsiteX78" fmla="*/ 2505075 w 3070225"/>
              <a:gd name="connsiteY78" fmla="*/ 1263650 h 1393825"/>
              <a:gd name="connsiteX79" fmla="*/ 2559050 w 3070225"/>
              <a:gd name="connsiteY79" fmla="*/ 1282700 h 1393825"/>
              <a:gd name="connsiteX80" fmla="*/ 2651125 w 3070225"/>
              <a:gd name="connsiteY80" fmla="*/ 1298575 h 1393825"/>
              <a:gd name="connsiteX81" fmla="*/ 2743200 w 3070225"/>
              <a:gd name="connsiteY81" fmla="*/ 1317625 h 1393825"/>
              <a:gd name="connsiteX82" fmla="*/ 2790825 w 3070225"/>
              <a:gd name="connsiteY82" fmla="*/ 1327150 h 1393825"/>
              <a:gd name="connsiteX83" fmla="*/ 2844800 w 3070225"/>
              <a:gd name="connsiteY83" fmla="*/ 1330325 h 1393825"/>
              <a:gd name="connsiteX84" fmla="*/ 2911475 w 3070225"/>
              <a:gd name="connsiteY84" fmla="*/ 1346200 h 1393825"/>
              <a:gd name="connsiteX85" fmla="*/ 2943225 w 3070225"/>
              <a:gd name="connsiteY85" fmla="*/ 1358900 h 1393825"/>
              <a:gd name="connsiteX86" fmla="*/ 2974975 w 3070225"/>
              <a:gd name="connsiteY86" fmla="*/ 1371600 h 1393825"/>
              <a:gd name="connsiteX87" fmla="*/ 3070225 w 3070225"/>
              <a:gd name="connsiteY87" fmla="*/ 1393825 h 139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3070225" h="1393825">
                <a:moveTo>
                  <a:pt x="0" y="0"/>
                </a:moveTo>
                <a:lnTo>
                  <a:pt x="25400" y="41275"/>
                </a:lnTo>
                <a:lnTo>
                  <a:pt x="79375" y="69850"/>
                </a:lnTo>
                <a:lnTo>
                  <a:pt x="139700" y="111125"/>
                </a:lnTo>
                <a:lnTo>
                  <a:pt x="161925" y="127000"/>
                </a:lnTo>
                <a:lnTo>
                  <a:pt x="215900" y="155575"/>
                </a:lnTo>
                <a:lnTo>
                  <a:pt x="244475" y="168275"/>
                </a:lnTo>
                <a:lnTo>
                  <a:pt x="244475" y="168275"/>
                </a:lnTo>
                <a:lnTo>
                  <a:pt x="276225" y="187325"/>
                </a:lnTo>
                <a:lnTo>
                  <a:pt x="276225" y="187325"/>
                </a:lnTo>
                <a:lnTo>
                  <a:pt x="298450" y="222250"/>
                </a:lnTo>
                <a:lnTo>
                  <a:pt x="298450" y="222250"/>
                </a:lnTo>
                <a:lnTo>
                  <a:pt x="371475" y="257175"/>
                </a:lnTo>
                <a:lnTo>
                  <a:pt x="371475" y="257175"/>
                </a:lnTo>
                <a:lnTo>
                  <a:pt x="422275" y="298450"/>
                </a:lnTo>
                <a:lnTo>
                  <a:pt x="447675" y="320675"/>
                </a:lnTo>
                <a:lnTo>
                  <a:pt x="485775" y="327025"/>
                </a:lnTo>
                <a:lnTo>
                  <a:pt x="485775" y="327025"/>
                </a:lnTo>
                <a:lnTo>
                  <a:pt x="520700" y="355600"/>
                </a:lnTo>
                <a:lnTo>
                  <a:pt x="520700" y="355600"/>
                </a:lnTo>
                <a:lnTo>
                  <a:pt x="565150" y="384175"/>
                </a:lnTo>
                <a:lnTo>
                  <a:pt x="565150" y="384175"/>
                </a:lnTo>
                <a:lnTo>
                  <a:pt x="615950" y="425450"/>
                </a:lnTo>
                <a:lnTo>
                  <a:pt x="615950" y="425450"/>
                </a:lnTo>
                <a:lnTo>
                  <a:pt x="657225" y="460375"/>
                </a:lnTo>
                <a:lnTo>
                  <a:pt x="657225" y="460375"/>
                </a:lnTo>
                <a:lnTo>
                  <a:pt x="698500" y="485775"/>
                </a:lnTo>
                <a:lnTo>
                  <a:pt x="698500" y="485775"/>
                </a:lnTo>
                <a:lnTo>
                  <a:pt x="736600" y="501650"/>
                </a:lnTo>
                <a:lnTo>
                  <a:pt x="768350" y="527050"/>
                </a:lnTo>
                <a:lnTo>
                  <a:pt x="768350" y="527050"/>
                </a:lnTo>
                <a:lnTo>
                  <a:pt x="809625" y="549275"/>
                </a:lnTo>
                <a:lnTo>
                  <a:pt x="841375" y="565150"/>
                </a:lnTo>
                <a:lnTo>
                  <a:pt x="892175" y="587375"/>
                </a:lnTo>
                <a:lnTo>
                  <a:pt x="892175" y="587375"/>
                </a:lnTo>
                <a:lnTo>
                  <a:pt x="946150" y="612775"/>
                </a:lnTo>
                <a:lnTo>
                  <a:pt x="987425" y="644525"/>
                </a:lnTo>
                <a:lnTo>
                  <a:pt x="1035050" y="663575"/>
                </a:lnTo>
                <a:lnTo>
                  <a:pt x="1057275" y="679450"/>
                </a:lnTo>
                <a:lnTo>
                  <a:pt x="1057275" y="679450"/>
                </a:lnTo>
                <a:lnTo>
                  <a:pt x="1089025" y="708025"/>
                </a:lnTo>
                <a:lnTo>
                  <a:pt x="1089025" y="708025"/>
                </a:lnTo>
                <a:lnTo>
                  <a:pt x="1149350" y="739775"/>
                </a:lnTo>
                <a:lnTo>
                  <a:pt x="1196975" y="755650"/>
                </a:lnTo>
                <a:lnTo>
                  <a:pt x="1228725" y="774700"/>
                </a:lnTo>
                <a:lnTo>
                  <a:pt x="1250950" y="784225"/>
                </a:lnTo>
                <a:lnTo>
                  <a:pt x="1289050" y="793750"/>
                </a:lnTo>
                <a:lnTo>
                  <a:pt x="1289050" y="793750"/>
                </a:lnTo>
                <a:lnTo>
                  <a:pt x="1330325" y="806450"/>
                </a:lnTo>
                <a:lnTo>
                  <a:pt x="1330325" y="806450"/>
                </a:lnTo>
                <a:lnTo>
                  <a:pt x="1390650" y="835025"/>
                </a:lnTo>
                <a:lnTo>
                  <a:pt x="1454150" y="860425"/>
                </a:lnTo>
                <a:lnTo>
                  <a:pt x="1454150" y="860425"/>
                </a:lnTo>
                <a:lnTo>
                  <a:pt x="1565275" y="898525"/>
                </a:lnTo>
                <a:lnTo>
                  <a:pt x="1574800" y="914400"/>
                </a:lnTo>
                <a:lnTo>
                  <a:pt x="1644650" y="936625"/>
                </a:lnTo>
                <a:lnTo>
                  <a:pt x="1666875" y="955675"/>
                </a:lnTo>
                <a:lnTo>
                  <a:pt x="1666875" y="955675"/>
                </a:lnTo>
                <a:lnTo>
                  <a:pt x="1717675" y="962025"/>
                </a:lnTo>
                <a:lnTo>
                  <a:pt x="1717675" y="962025"/>
                </a:lnTo>
                <a:lnTo>
                  <a:pt x="1771650" y="1009650"/>
                </a:lnTo>
                <a:lnTo>
                  <a:pt x="1771650" y="1009650"/>
                </a:lnTo>
                <a:lnTo>
                  <a:pt x="1825625" y="1031875"/>
                </a:lnTo>
                <a:lnTo>
                  <a:pt x="1857375" y="1044575"/>
                </a:lnTo>
                <a:lnTo>
                  <a:pt x="1889125" y="1060450"/>
                </a:lnTo>
                <a:lnTo>
                  <a:pt x="1914525" y="1069975"/>
                </a:lnTo>
                <a:lnTo>
                  <a:pt x="2003425" y="1085850"/>
                </a:lnTo>
                <a:lnTo>
                  <a:pt x="2025650" y="1111250"/>
                </a:lnTo>
                <a:lnTo>
                  <a:pt x="2073275" y="1127125"/>
                </a:lnTo>
                <a:lnTo>
                  <a:pt x="2124075" y="1136650"/>
                </a:lnTo>
                <a:lnTo>
                  <a:pt x="2171700" y="1162050"/>
                </a:lnTo>
                <a:lnTo>
                  <a:pt x="2209800" y="1174750"/>
                </a:lnTo>
                <a:lnTo>
                  <a:pt x="2254250" y="1184275"/>
                </a:lnTo>
                <a:lnTo>
                  <a:pt x="2320925" y="1216025"/>
                </a:lnTo>
                <a:lnTo>
                  <a:pt x="2371725" y="1241425"/>
                </a:lnTo>
                <a:lnTo>
                  <a:pt x="2397125" y="1250950"/>
                </a:lnTo>
                <a:lnTo>
                  <a:pt x="2460625" y="1250950"/>
                </a:lnTo>
                <a:lnTo>
                  <a:pt x="2505075" y="1263650"/>
                </a:lnTo>
                <a:lnTo>
                  <a:pt x="2505075" y="1263650"/>
                </a:lnTo>
                <a:lnTo>
                  <a:pt x="2559050" y="1282700"/>
                </a:lnTo>
                <a:lnTo>
                  <a:pt x="2651125" y="1298575"/>
                </a:lnTo>
                <a:lnTo>
                  <a:pt x="2743200" y="1317625"/>
                </a:lnTo>
                <a:lnTo>
                  <a:pt x="2790825" y="1327150"/>
                </a:lnTo>
                <a:lnTo>
                  <a:pt x="2844800" y="1330325"/>
                </a:lnTo>
                <a:lnTo>
                  <a:pt x="2911475" y="1346200"/>
                </a:lnTo>
                <a:lnTo>
                  <a:pt x="2943225" y="1358900"/>
                </a:lnTo>
                <a:lnTo>
                  <a:pt x="2974975" y="1371600"/>
                </a:lnTo>
                <a:lnTo>
                  <a:pt x="3070225" y="1393825"/>
                </a:lnTo>
              </a:path>
            </a:pathLst>
          </a:custGeom>
          <a:ln w="19050" cmpd="sng">
            <a:solidFill>
              <a:schemeClr val="accent2"/>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7" name="Freeform 46"/>
          <p:cNvSpPr/>
          <p:nvPr/>
        </p:nvSpPr>
        <p:spPr>
          <a:xfrm>
            <a:off x="2409825" y="3206749"/>
            <a:ext cx="3073400" cy="1662251"/>
          </a:xfrm>
          <a:custGeom>
            <a:avLst/>
            <a:gdLst>
              <a:gd name="connsiteX0" fmla="*/ 0 w 3048000"/>
              <a:gd name="connsiteY0" fmla="*/ 0 h 1651000"/>
              <a:gd name="connsiteX1" fmla="*/ 15875 w 3048000"/>
              <a:gd name="connsiteY1" fmla="*/ 25400 h 1651000"/>
              <a:gd name="connsiteX2" fmla="*/ 22225 w 3048000"/>
              <a:gd name="connsiteY2" fmla="*/ 53975 h 1651000"/>
              <a:gd name="connsiteX3" fmla="*/ 28575 w 3048000"/>
              <a:gd name="connsiteY3" fmla="*/ 82550 h 1651000"/>
              <a:gd name="connsiteX4" fmla="*/ 28575 w 3048000"/>
              <a:gd name="connsiteY4" fmla="*/ 82550 h 1651000"/>
              <a:gd name="connsiteX5" fmla="*/ 50800 w 3048000"/>
              <a:gd name="connsiteY5" fmla="*/ 117475 h 1651000"/>
              <a:gd name="connsiteX6" fmla="*/ 50800 w 3048000"/>
              <a:gd name="connsiteY6" fmla="*/ 117475 h 1651000"/>
              <a:gd name="connsiteX7" fmla="*/ 85725 w 3048000"/>
              <a:gd name="connsiteY7" fmla="*/ 130175 h 1651000"/>
              <a:gd name="connsiteX8" fmla="*/ 85725 w 3048000"/>
              <a:gd name="connsiteY8" fmla="*/ 130175 h 1651000"/>
              <a:gd name="connsiteX9" fmla="*/ 111125 w 3048000"/>
              <a:gd name="connsiteY9" fmla="*/ 158750 h 1651000"/>
              <a:gd name="connsiteX10" fmla="*/ 111125 w 3048000"/>
              <a:gd name="connsiteY10" fmla="*/ 158750 h 1651000"/>
              <a:gd name="connsiteX11" fmla="*/ 136525 w 3048000"/>
              <a:gd name="connsiteY11" fmla="*/ 174625 h 1651000"/>
              <a:gd name="connsiteX12" fmla="*/ 136525 w 3048000"/>
              <a:gd name="connsiteY12" fmla="*/ 174625 h 1651000"/>
              <a:gd name="connsiteX13" fmla="*/ 161925 w 3048000"/>
              <a:gd name="connsiteY13" fmla="*/ 203200 h 1651000"/>
              <a:gd name="connsiteX14" fmla="*/ 161925 w 3048000"/>
              <a:gd name="connsiteY14" fmla="*/ 203200 h 1651000"/>
              <a:gd name="connsiteX15" fmla="*/ 177800 w 3048000"/>
              <a:gd name="connsiteY15" fmla="*/ 238125 h 1651000"/>
              <a:gd name="connsiteX16" fmla="*/ 177800 w 3048000"/>
              <a:gd name="connsiteY16" fmla="*/ 238125 h 1651000"/>
              <a:gd name="connsiteX17" fmla="*/ 177800 w 3048000"/>
              <a:gd name="connsiteY17" fmla="*/ 238125 h 1651000"/>
              <a:gd name="connsiteX18" fmla="*/ 219075 w 3048000"/>
              <a:gd name="connsiteY18" fmla="*/ 263525 h 1651000"/>
              <a:gd name="connsiteX19" fmla="*/ 219075 w 3048000"/>
              <a:gd name="connsiteY19" fmla="*/ 263525 h 1651000"/>
              <a:gd name="connsiteX20" fmla="*/ 225425 w 3048000"/>
              <a:gd name="connsiteY20" fmla="*/ 304800 h 1651000"/>
              <a:gd name="connsiteX21" fmla="*/ 225425 w 3048000"/>
              <a:gd name="connsiteY21" fmla="*/ 304800 h 1651000"/>
              <a:gd name="connsiteX22" fmla="*/ 254000 w 3048000"/>
              <a:gd name="connsiteY22" fmla="*/ 311150 h 1651000"/>
              <a:gd name="connsiteX23" fmla="*/ 276225 w 3048000"/>
              <a:gd name="connsiteY23" fmla="*/ 320675 h 1651000"/>
              <a:gd name="connsiteX24" fmla="*/ 288925 w 3048000"/>
              <a:gd name="connsiteY24" fmla="*/ 355600 h 1651000"/>
              <a:gd name="connsiteX25" fmla="*/ 288925 w 3048000"/>
              <a:gd name="connsiteY25" fmla="*/ 355600 h 1651000"/>
              <a:gd name="connsiteX26" fmla="*/ 298450 w 3048000"/>
              <a:gd name="connsiteY26" fmla="*/ 387350 h 1651000"/>
              <a:gd name="connsiteX27" fmla="*/ 298450 w 3048000"/>
              <a:gd name="connsiteY27" fmla="*/ 387350 h 1651000"/>
              <a:gd name="connsiteX28" fmla="*/ 323850 w 3048000"/>
              <a:gd name="connsiteY28" fmla="*/ 425450 h 1651000"/>
              <a:gd name="connsiteX29" fmla="*/ 323850 w 3048000"/>
              <a:gd name="connsiteY29" fmla="*/ 425450 h 1651000"/>
              <a:gd name="connsiteX30" fmla="*/ 361950 w 3048000"/>
              <a:gd name="connsiteY30" fmla="*/ 431800 h 1651000"/>
              <a:gd name="connsiteX31" fmla="*/ 361950 w 3048000"/>
              <a:gd name="connsiteY31" fmla="*/ 431800 h 1651000"/>
              <a:gd name="connsiteX32" fmla="*/ 396875 w 3048000"/>
              <a:gd name="connsiteY32" fmla="*/ 450850 h 1651000"/>
              <a:gd name="connsiteX33" fmla="*/ 396875 w 3048000"/>
              <a:gd name="connsiteY33" fmla="*/ 450850 h 1651000"/>
              <a:gd name="connsiteX34" fmla="*/ 419100 w 3048000"/>
              <a:gd name="connsiteY34" fmla="*/ 473075 h 1651000"/>
              <a:gd name="connsiteX35" fmla="*/ 419100 w 3048000"/>
              <a:gd name="connsiteY35" fmla="*/ 473075 h 1651000"/>
              <a:gd name="connsiteX36" fmla="*/ 457200 w 3048000"/>
              <a:gd name="connsiteY36" fmla="*/ 508000 h 1651000"/>
              <a:gd name="connsiteX37" fmla="*/ 457200 w 3048000"/>
              <a:gd name="connsiteY37" fmla="*/ 508000 h 1651000"/>
              <a:gd name="connsiteX38" fmla="*/ 482600 w 3048000"/>
              <a:gd name="connsiteY38" fmla="*/ 533400 h 1651000"/>
              <a:gd name="connsiteX39" fmla="*/ 482600 w 3048000"/>
              <a:gd name="connsiteY39" fmla="*/ 533400 h 1651000"/>
              <a:gd name="connsiteX40" fmla="*/ 520700 w 3048000"/>
              <a:gd name="connsiteY40" fmla="*/ 555625 h 1651000"/>
              <a:gd name="connsiteX41" fmla="*/ 520700 w 3048000"/>
              <a:gd name="connsiteY41" fmla="*/ 555625 h 1651000"/>
              <a:gd name="connsiteX42" fmla="*/ 546100 w 3048000"/>
              <a:gd name="connsiteY42" fmla="*/ 587375 h 1651000"/>
              <a:gd name="connsiteX43" fmla="*/ 546100 w 3048000"/>
              <a:gd name="connsiteY43" fmla="*/ 587375 h 1651000"/>
              <a:gd name="connsiteX44" fmla="*/ 577850 w 3048000"/>
              <a:gd name="connsiteY44" fmla="*/ 600075 h 1651000"/>
              <a:gd name="connsiteX45" fmla="*/ 577850 w 3048000"/>
              <a:gd name="connsiteY45" fmla="*/ 600075 h 1651000"/>
              <a:gd name="connsiteX46" fmla="*/ 593725 w 3048000"/>
              <a:gd name="connsiteY46" fmla="*/ 622300 h 1651000"/>
              <a:gd name="connsiteX47" fmla="*/ 593725 w 3048000"/>
              <a:gd name="connsiteY47" fmla="*/ 622300 h 1651000"/>
              <a:gd name="connsiteX48" fmla="*/ 622300 w 3048000"/>
              <a:gd name="connsiteY48" fmla="*/ 638175 h 1651000"/>
              <a:gd name="connsiteX49" fmla="*/ 622300 w 3048000"/>
              <a:gd name="connsiteY49" fmla="*/ 638175 h 1651000"/>
              <a:gd name="connsiteX50" fmla="*/ 647700 w 3048000"/>
              <a:gd name="connsiteY50" fmla="*/ 669925 h 1651000"/>
              <a:gd name="connsiteX51" fmla="*/ 647700 w 3048000"/>
              <a:gd name="connsiteY51" fmla="*/ 669925 h 1651000"/>
              <a:gd name="connsiteX52" fmla="*/ 673100 w 3048000"/>
              <a:gd name="connsiteY52" fmla="*/ 692150 h 1651000"/>
              <a:gd name="connsiteX53" fmla="*/ 673100 w 3048000"/>
              <a:gd name="connsiteY53" fmla="*/ 692150 h 1651000"/>
              <a:gd name="connsiteX54" fmla="*/ 695325 w 3048000"/>
              <a:gd name="connsiteY54" fmla="*/ 714375 h 1651000"/>
              <a:gd name="connsiteX55" fmla="*/ 695325 w 3048000"/>
              <a:gd name="connsiteY55" fmla="*/ 714375 h 1651000"/>
              <a:gd name="connsiteX56" fmla="*/ 695325 w 3048000"/>
              <a:gd name="connsiteY56" fmla="*/ 714375 h 1651000"/>
              <a:gd name="connsiteX57" fmla="*/ 730250 w 3048000"/>
              <a:gd name="connsiteY57" fmla="*/ 749300 h 1651000"/>
              <a:gd name="connsiteX58" fmla="*/ 742950 w 3048000"/>
              <a:gd name="connsiteY58" fmla="*/ 768350 h 1651000"/>
              <a:gd name="connsiteX59" fmla="*/ 742950 w 3048000"/>
              <a:gd name="connsiteY59" fmla="*/ 768350 h 1651000"/>
              <a:gd name="connsiteX60" fmla="*/ 800100 w 3048000"/>
              <a:gd name="connsiteY60" fmla="*/ 784225 h 1651000"/>
              <a:gd name="connsiteX61" fmla="*/ 838200 w 3048000"/>
              <a:gd name="connsiteY61" fmla="*/ 787400 h 1651000"/>
              <a:gd name="connsiteX62" fmla="*/ 838200 w 3048000"/>
              <a:gd name="connsiteY62" fmla="*/ 787400 h 1651000"/>
              <a:gd name="connsiteX63" fmla="*/ 863600 w 3048000"/>
              <a:gd name="connsiteY63" fmla="*/ 819150 h 1651000"/>
              <a:gd name="connsiteX64" fmla="*/ 863600 w 3048000"/>
              <a:gd name="connsiteY64" fmla="*/ 819150 h 1651000"/>
              <a:gd name="connsiteX65" fmla="*/ 889000 w 3048000"/>
              <a:gd name="connsiteY65" fmla="*/ 838200 h 1651000"/>
              <a:gd name="connsiteX66" fmla="*/ 889000 w 3048000"/>
              <a:gd name="connsiteY66" fmla="*/ 838200 h 1651000"/>
              <a:gd name="connsiteX67" fmla="*/ 920750 w 3048000"/>
              <a:gd name="connsiteY67" fmla="*/ 860425 h 1651000"/>
              <a:gd name="connsiteX68" fmla="*/ 939800 w 3048000"/>
              <a:gd name="connsiteY68" fmla="*/ 869950 h 1651000"/>
              <a:gd name="connsiteX69" fmla="*/ 962025 w 3048000"/>
              <a:gd name="connsiteY69" fmla="*/ 873125 h 1651000"/>
              <a:gd name="connsiteX70" fmla="*/ 962025 w 3048000"/>
              <a:gd name="connsiteY70" fmla="*/ 873125 h 1651000"/>
              <a:gd name="connsiteX71" fmla="*/ 1000125 w 3048000"/>
              <a:gd name="connsiteY71" fmla="*/ 889000 h 1651000"/>
              <a:gd name="connsiteX72" fmla="*/ 1000125 w 3048000"/>
              <a:gd name="connsiteY72" fmla="*/ 889000 h 1651000"/>
              <a:gd name="connsiteX73" fmla="*/ 1035050 w 3048000"/>
              <a:gd name="connsiteY73" fmla="*/ 901700 h 1651000"/>
              <a:gd name="connsiteX74" fmla="*/ 1035050 w 3048000"/>
              <a:gd name="connsiteY74" fmla="*/ 901700 h 1651000"/>
              <a:gd name="connsiteX75" fmla="*/ 1085850 w 3048000"/>
              <a:gd name="connsiteY75" fmla="*/ 914400 h 1651000"/>
              <a:gd name="connsiteX76" fmla="*/ 1085850 w 3048000"/>
              <a:gd name="connsiteY76" fmla="*/ 914400 h 1651000"/>
              <a:gd name="connsiteX77" fmla="*/ 1101725 w 3048000"/>
              <a:gd name="connsiteY77" fmla="*/ 955675 h 1651000"/>
              <a:gd name="connsiteX78" fmla="*/ 1101725 w 3048000"/>
              <a:gd name="connsiteY78" fmla="*/ 955675 h 1651000"/>
              <a:gd name="connsiteX79" fmla="*/ 1130300 w 3048000"/>
              <a:gd name="connsiteY79" fmla="*/ 987425 h 1651000"/>
              <a:gd name="connsiteX80" fmla="*/ 1130300 w 3048000"/>
              <a:gd name="connsiteY80" fmla="*/ 987425 h 1651000"/>
              <a:gd name="connsiteX81" fmla="*/ 1181100 w 3048000"/>
              <a:gd name="connsiteY81" fmla="*/ 996950 h 1651000"/>
              <a:gd name="connsiteX82" fmla="*/ 1196975 w 3048000"/>
              <a:gd name="connsiteY82" fmla="*/ 1006475 h 1651000"/>
              <a:gd name="connsiteX83" fmla="*/ 1212850 w 3048000"/>
              <a:gd name="connsiteY83" fmla="*/ 1019175 h 1651000"/>
              <a:gd name="connsiteX84" fmla="*/ 1212850 w 3048000"/>
              <a:gd name="connsiteY84" fmla="*/ 1019175 h 1651000"/>
              <a:gd name="connsiteX85" fmla="*/ 1260475 w 3048000"/>
              <a:gd name="connsiteY85" fmla="*/ 1038225 h 1651000"/>
              <a:gd name="connsiteX86" fmla="*/ 1260475 w 3048000"/>
              <a:gd name="connsiteY86" fmla="*/ 1038225 h 1651000"/>
              <a:gd name="connsiteX87" fmla="*/ 1279525 w 3048000"/>
              <a:gd name="connsiteY87" fmla="*/ 1076325 h 1651000"/>
              <a:gd name="connsiteX88" fmla="*/ 1279525 w 3048000"/>
              <a:gd name="connsiteY88" fmla="*/ 1076325 h 1651000"/>
              <a:gd name="connsiteX89" fmla="*/ 1308100 w 3048000"/>
              <a:gd name="connsiteY89" fmla="*/ 1085850 h 1651000"/>
              <a:gd name="connsiteX90" fmla="*/ 1308100 w 3048000"/>
              <a:gd name="connsiteY90" fmla="*/ 1085850 h 1651000"/>
              <a:gd name="connsiteX91" fmla="*/ 1336675 w 3048000"/>
              <a:gd name="connsiteY91" fmla="*/ 1101725 h 1651000"/>
              <a:gd name="connsiteX92" fmla="*/ 1336675 w 3048000"/>
              <a:gd name="connsiteY92" fmla="*/ 1101725 h 1651000"/>
              <a:gd name="connsiteX93" fmla="*/ 1371600 w 3048000"/>
              <a:gd name="connsiteY93" fmla="*/ 1120775 h 1651000"/>
              <a:gd name="connsiteX94" fmla="*/ 1400175 w 3048000"/>
              <a:gd name="connsiteY94" fmla="*/ 1139825 h 1651000"/>
              <a:gd name="connsiteX95" fmla="*/ 1416050 w 3048000"/>
              <a:gd name="connsiteY95" fmla="*/ 1155700 h 1651000"/>
              <a:gd name="connsiteX96" fmla="*/ 1435100 w 3048000"/>
              <a:gd name="connsiteY96" fmla="*/ 1168400 h 1651000"/>
              <a:gd name="connsiteX97" fmla="*/ 1435100 w 3048000"/>
              <a:gd name="connsiteY97" fmla="*/ 1168400 h 1651000"/>
              <a:gd name="connsiteX98" fmla="*/ 1466850 w 3048000"/>
              <a:gd name="connsiteY98" fmla="*/ 1196975 h 1651000"/>
              <a:gd name="connsiteX99" fmla="*/ 1511300 w 3048000"/>
              <a:gd name="connsiteY99" fmla="*/ 1200150 h 1651000"/>
              <a:gd name="connsiteX100" fmla="*/ 1558925 w 3048000"/>
              <a:gd name="connsiteY100" fmla="*/ 1206500 h 1651000"/>
              <a:gd name="connsiteX101" fmla="*/ 1558925 w 3048000"/>
              <a:gd name="connsiteY101" fmla="*/ 1206500 h 1651000"/>
              <a:gd name="connsiteX102" fmla="*/ 1603375 w 3048000"/>
              <a:gd name="connsiteY102" fmla="*/ 1216025 h 1651000"/>
              <a:gd name="connsiteX103" fmla="*/ 1631950 w 3048000"/>
              <a:gd name="connsiteY103" fmla="*/ 1228725 h 1651000"/>
              <a:gd name="connsiteX104" fmla="*/ 1651000 w 3048000"/>
              <a:gd name="connsiteY104" fmla="*/ 1250950 h 1651000"/>
              <a:gd name="connsiteX105" fmla="*/ 1651000 w 3048000"/>
              <a:gd name="connsiteY105" fmla="*/ 1250950 h 1651000"/>
              <a:gd name="connsiteX106" fmla="*/ 1682750 w 3048000"/>
              <a:gd name="connsiteY106" fmla="*/ 1263650 h 1651000"/>
              <a:gd name="connsiteX107" fmla="*/ 1682750 w 3048000"/>
              <a:gd name="connsiteY107" fmla="*/ 1263650 h 1651000"/>
              <a:gd name="connsiteX108" fmla="*/ 1714500 w 3048000"/>
              <a:gd name="connsiteY108" fmla="*/ 1289050 h 1651000"/>
              <a:gd name="connsiteX109" fmla="*/ 1714500 w 3048000"/>
              <a:gd name="connsiteY109" fmla="*/ 1289050 h 1651000"/>
              <a:gd name="connsiteX110" fmla="*/ 1739900 w 3048000"/>
              <a:gd name="connsiteY110" fmla="*/ 1317625 h 1651000"/>
              <a:gd name="connsiteX111" fmla="*/ 1739900 w 3048000"/>
              <a:gd name="connsiteY111" fmla="*/ 1317625 h 1651000"/>
              <a:gd name="connsiteX112" fmla="*/ 1781175 w 3048000"/>
              <a:gd name="connsiteY112" fmla="*/ 1320800 h 1651000"/>
              <a:gd name="connsiteX113" fmla="*/ 1781175 w 3048000"/>
              <a:gd name="connsiteY113" fmla="*/ 1320800 h 1651000"/>
              <a:gd name="connsiteX114" fmla="*/ 1806575 w 3048000"/>
              <a:gd name="connsiteY114" fmla="*/ 1336675 h 1651000"/>
              <a:gd name="connsiteX115" fmla="*/ 1806575 w 3048000"/>
              <a:gd name="connsiteY115" fmla="*/ 1336675 h 1651000"/>
              <a:gd name="connsiteX116" fmla="*/ 1844675 w 3048000"/>
              <a:gd name="connsiteY116" fmla="*/ 1355725 h 1651000"/>
              <a:gd name="connsiteX117" fmla="*/ 1844675 w 3048000"/>
              <a:gd name="connsiteY117" fmla="*/ 1355725 h 1651000"/>
              <a:gd name="connsiteX118" fmla="*/ 1889125 w 3048000"/>
              <a:gd name="connsiteY118" fmla="*/ 1368425 h 1651000"/>
              <a:gd name="connsiteX119" fmla="*/ 1889125 w 3048000"/>
              <a:gd name="connsiteY119" fmla="*/ 1368425 h 1651000"/>
              <a:gd name="connsiteX120" fmla="*/ 1917700 w 3048000"/>
              <a:gd name="connsiteY120" fmla="*/ 1384300 h 1651000"/>
              <a:gd name="connsiteX121" fmla="*/ 1917700 w 3048000"/>
              <a:gd name="connsiteY121" fmla="*/ 1384300 h 1651000"/>
              <a:gd name="connsiteX122" fmla="*/ 1968500 w 3048000"/>
              <a:gd name="connsiteY122" fmla="*/ 1400175 h 1651000"/>
              <a:gd name="connsiteX123" fmla="*/ 1968500 w 3048000"/>
              <a:gd name="connsiteY123" fmla="*/ 1400175 h 1651000"/>
              <a:gd name="connsiteX124" fmla="*/ 2003425 w 3048000"/>
              <a:gd name="connsiteY124" fmla="*/ 1412875 h 1651000"/>
              <a:gd name="connsiteX125" fmla="*/ 2019300 w 3048000"/>
              <a:gd name="connsiteY125" fmla="*/ 1428750 h 1651000"/>
              <a:gd name="connsiteX126" fmla="*/ 2051050 w 3048000"/>
              <a:gd name="connsiteY126" fmla="*/ 1428750 h 1651000"/>
              <a:gd name="connsiteX127" fmla="*/ 2051050 w 3048000"/>
              <a:gd name="connsiteY127" fmla="*/ 1428750 h 1651000"/>
              <a:gd name="connsiteX128" fmla="*/ 2079625 w 3048000"/>
              <a:gd name="connsiteY128" fmla="*/ 1447800 h 1651000"/>
              <a:gd name="connsiteX129" fmla="*/ 2124075 w 3048000"/>
              <a:gd name="connsiteY129" fmla="*/ 1463675 h 1651000"/>
              <a:gd name="connsiteX130" fmla="*/ 2197100 w 3048000"/>
              <a:gd name="connsiteY130" fmla="*/ 1460500 h 1651000"/>
              <a:gd name="connsiteX131" fmla="*/ 2235200 w 3048000"/>
              <a:gd name="connsiteY131" fmla="*/ 1460500 h 1651000"/>
              <a:gd name="connsiteX132" fmla="*/ 2333625 w 3048000"/>
              <a:gd name="connsiteY132" fmla="*/ 1470025 h 1651000"/>
              <a:gd name="connsiteX133" fmla="*/ 2390775 w 3048000"/>
              <a:gd name="connsiteY133" fmla="*/ 1466850 h 1651000"/>
              <a:gd name="connsiteX134" fmla="*/ 2451100 w 3048000"/>
              <a:gd name="connsiteY134" fmla="*/ 1498600 h 1651000"/>
              <a:gd name="connsiteX135" fmla="*/ 2492375 w 3048000"/>
              <a:gd name="connsiteY135" fmla="*/ 1501775 h 1651000"/>
              <a:gd name="connsiteX136" fmla="*/ 2543175 w 3048000"/>
              <a:gd name="connsiteY136" fmla="*/ 1511300 h 1651000"/>
              <a:gd name="connsiteX137" fmla="*/ 2559050 w 3048000"/>
              <a:gd name="connsiteY137" fmla="*/ 1527175 h 1651000"/>
              <a:gd name="connsiteX138" fmla="*/ 2568575 w 3048000"/>
              <a:gd name="connsiteY138" fmla="*/ 1539875 h 1651000"/>
              <a:gd name="connsiteX139" fmla="*/ 2597150 w 3048000"/>
              <a:gd name="connsiteY139" fmla="*/ 1543050 h 1651000"/>
              <a:gd name="connsiteX140" fmla="*/ 2597150 w 3048000"/>
              <a:gd name="connsiteY140" fmla="*/ 1543050 h 1651000"/>
              <a:gd name="connsiteX141" fmla="*/ 2638425 w 3048000"/>
              <a:gd name="connsiteY141" fmla="*/ 1558925 h 1651000"/>
              <a:gd name="connsiteX142" fmla="*/ 2638425 w 3048000"/>
              <a:gd name="connsiteY142" fmla="*/ 1558925 h 1651000"/>
              <a:gd name="connsiteX143" fmla="*/ 2695575 w 3048000"/>
              <a:gd name="connsiteY143" fmla="*/ 1574800 h 1651000"/>
              <a:gd name="connsiteX144" fmla="*/ 2720975 w 3048000"/>
              <a:gd name="connsiteY144" fmla="*/ 1577975 h 1651000"/>
              <a:gd name="connsiteX145" fmla="*/ 2755900 w 3048000"/>
              <a:gd name="connsiteY145" fmla="*/ 1597025 h 1651000"/>
              <a:gd name="connsiteX146" fmla="*/ 2787650 w 3048000"/>
              <a:gd name="connsiteY146" fmla="*/ 1597025 h 1651000"/>
              <a:gd name="connsiteX147" fmla="*/ 2819400 w 3048000"/>
              <a:gd name="connsiteY147" fmla="*/ 1603375 h 1651000"/>
              <a:gd name="connsiteX148" fmla="*/ 2819400 w 3048000"/>
              <a:gd name="connsiteY148" fmla="*/ 1603375 h 1651000"/>
              <a:gd name="connsiteX149" fmla="*/ 2873375 w 3048000"/>
              <a:gd name="connsiteY149" fmla="*/ 1622425 h 1651000"/>
              <a:gd name="connsiteX150" fmla="*/ 2914650 w 3048000"/>
              <a:gd name="connsiteY150" fmla="*/ 1641475 h 1651000"/>
              <a:gd name="connsiteX151" fmla="*/ 3016250 w 3048000"/>
              <a:gd name="connsiteY151" fmla="*/ 1651000 h 1651000"/>
              <a:gd name="connsiteX152" fmla="*/ 3048000 w 3048000"/>
              <a:gd name="connsiteY152" fmla="*/ 1647825 h 1651000"/>
              <a:gd name="connsiteX153" fmla="*/ 3048000 w 3048000"/>
              <a:gd name="connsiteY153" fmla="*/ 1647825 h 165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3048000" h="1651000">
                <a:moveTo>
                  <a:pt x="0" y="0"/>
                </a:moveTo>
                <a:lnTo>
                  <a:pt x="15875" y="25400"/>
                </a:lnTo>
                <a:lnTo>
                  <a:pt x="22225" y="53975"/>
                </a:lnTo>
                <a:lnTo>
                  <a:pt x="28575" y="82550"/>
                </a:lnTo>
                <a:lnTo>
                  <a:pt x="28575" y="82550"/>
                </a:lnTo>
                <a:lnTo>
                  <a:pt x="50800" y="117475"/>
                </a:lnTo>
                <a:lnTo>
                  <a:pt x="50800" y="117475"/>
                </a:lnTo>
                <a:lnTo>
                  <a:pt x="85725" y="130175"/>
                </a:lnTo>
                <a:lnTo>
                  <a:pt x="85725" y="130175"/>
                </a:lnTo>
                <a:lnTo>
                  <a:pt x="111125" y="158750"/>
                </a:lnTo>
                <a:lnTo>
                  <a:pt x="111125" y="158750"/>
                </a:lnTo>
                <a:lnTo>
                  <a:pt x="136525" y="174625"/>
                </a:lnTo>
                <a:lnTo>
                  <a:pt x="136525" y="174625"/>
                </a:lnTo>
                <a:lnTo>
                  <a:pt x="161925" y="203200"/>
                </a:lnTo>
                <a:lnTo>
                  <a:pt x="161925" y="203200"/>
                </a:lnTo>
                <a:lnTo>
                  <a:pt x="177800" y="238125"/>
                </a:lnTo>
                <a:lnTo>
                  <a:pt x="177800" y="238125"/>
                </a:lnTo>
                <a:lnTo>
                  <a:pt x="177800" y="238125"/>
                </a:lnTo>
                <a:lnTo>
                  <a:pt x="219075" y="263525"/>
                </a:lnTo>
                <a:lnTo>
                  <a:pt x="219075" y="263525"/>
                </a:lnTo>
                <a:lnTo>
                  <a:pt x="225425" y="304800"/>
                </a:lnTo>
                <a:lnTo>
                  <a:pt x="225425" y="304800"/>
                </a:lnTo>
                <a:lnTo>
                  <a:pt x="254000" y="311150"/>
                </a:lnTo>
                <a:lnTo>
                  <a:pt x="276225" y="320675"/>
                </a:lnTo>
                <a:lnTo>
                  <a:pt x="288925" y="355600"/>
                </a:lnTo>
                <a:lnTo>
                  <a:pt x="288925" y="355600"/>
                </a:lnTo>
                <a:lnTo>
                  <a:pt x="298450" y="387350"/>
                </a:lnTo>
                <a:lnTo>
                  <a:pt x="298450" y="387350"/>
                </a:lnTo>
                <a:lnTo>
                  <a:pt x="323850" y="425450"/>
                </a:lnTo>
                <a:lnTo>
                  <a:pt x="323850" y="425450"/>
                </a:lnTo>
                <a:lnTo>
                  <a:pt x="361950" y="431800"/>
                </a:lnTo>
                <a:lnTo>
                  <a:pt x="361950" y="431800"/>
                </a:lnTo>
                <a:lnTo>
                  <a:pt x="396875" y="450850"/>
                </a:lnTo>
                <a:lnTo>
                  <a:pt x="396875" y="450850"/>
                </a:lnTo>
                <a:lnTo>
                  <a:pt x="419100" y="473075"/>
                </a:lnTo>
                <a:lnTo>
                  <a:pt x="419100" y="473075"/>
                </a:lnTo>
                <a:lnTo>
                  <a:pt x="457200" y="508000"/>
                </a:lnTo>
                <a:lnTo>
                  <a:pt x="457200" y="508000"/>
                </a:lnTo>
                <a:lnTo>
                  <a:pt x="482600" y="533400"/>
                </a:lnTo>
                <a:lnTo>
                  <a:pt x="482600" y="533400"/>
                </a:lnTo>
                <a:lnTo>
                  <a:pt x="520700" y="555625"/>
                </a:lnTo>
                <a:lnTo>
                  <a:pt x="520700" y="555625"/>
                </a:lnTo>
                <a:lnTo>
                  <a:pt x="546100" y="587375"/>
                </a:lnTo>
                <a:lnTo>
                  <a:pt x="546100" y="587375"/>
                </a:lnTo>
                <a:lnTo>
                  <a:pt x="577850" y="600075"/>
                </a:lnTo>
                <a:lnTo>
                  <a:pt x="577850" y="600075"/>
                </a:lnTo>
                <a:lnTo>
                  <a:pt x="593725" y="622300"/>
                </a:lnTo>
                <a:lnTo>
                  <a:pt x="593725" y="622300"/>
                </a:lnTo>
                <a:lnTo>
                  <a:pt x="622300" y="638175"/>
                </a:lnTo>
                <a:lnTo>
                  <a:pt x="622300" y="638175"/>
                </a:lnTo>
                <a:lnTo>
                  <a:pt x="647700" y="669925"/>
                </a:lnTo>
                <a:lnTo>
                  <a:pt x="647700" y="669925"/>
                </a:lnTo>
                <a:lnTo>
                  <a:pt x="673100" y="692150"/>
                </a:lnTo>
                <a:lnTo>
                  <a:pt x="673100" y="692150"/>
                </a:lnTo>
                <a:lnTo>
                  <a:pt x="695325" y="714375"/>
                </a:lnTo>
                <a:lnTo>
                  <a:pt x="695325" y="714375"/>
                </a:lnTo>
                <a:lnTo>
                  <a:pt x="695325" y="714375"/>
                </a:lnTo>
                <a:lnTo>
                  <a:pt x="730250" y="749300"/>
                </a:lnTo>
                <a:lnTo>
                  <a:pt x="742950" y="768350"/>
                </a:lnTo>
                <a:lnTo>
                  <a:pt x="742950" y="768350"/>
                </a:lnTo>
                <a:lnTo>
                  <a:pt x="800100" y="784225"/>
                </a:lnTo>
                <a:lnTo>
                  <a:pt x="838200" y="787400"/>
                </a:lnTo>
                <a:lnTo>
                  <a:pt x="838200" y="787400"/>
                </a:lnTo>
                <a:lnTo>
                  <a:pt x="863600" y="819150"/>
                </a:lnTo>
                <a:lnTo>
                  <a:pt x="863600" y="819150"/>
                </a:lnTo>
                <a:lnTo>
                  <a:pt x="889000" y="838200"/>
                </a:lnTo>
                <a:lnTo>
                  <a:pt x="889000" y="838200"/>
                </a:lnTo>
                <a:lnTo>
                  <a:pt x="920750" y="860425"/>
                </a:lnTo>
                <a:lnTo>
                  <a:pt x="939800" y="869950"/>
                </a:lnTo>
                <a:lnTo>
                  <a:pt x="962025" y="873125"/>
                </a:lnTo>
                <a:lnTo>
                  <a:pt x="962025" y="873125"/>
                </a:lnTo>
                <a:lnTo>
                  <a:pt x="1000125" y="889000"/>
                </a:lnTo>
                <a:lnTo>
                  <a:pt x="1000125" y="889000"/>
                </a:lnTo>
                <a:lnTo>
                  <a:pt x="1035050" y="901700"/>
                </a:lnTo>
                <a:lnTo>
                  <a:pt x="1035050" y="901700"/>
                </a:lnTo>
                <a:lnTo>
                  <a:pt x="1085850" y="914400"/>
                </a:lnTo>
                <a:lnTo>
                  <a:pt x="1085850" y="914400"/>
                </a:lnTo>
                <a:lnTo>
                  <a:pt x="1101725" y="955675"/>
                </a:lnTo>
                <a:lnTo>
                  <a:pt x="1101725" y="955675"/>
                </a:lnTo>
                <a:lnTo>
                  <a:pt x="1130300" y="987425"/>
                </a:lnTo>
                <a:lnTo>
                  <a:pt x="1130300" y="987425"/>
                </a:lnTo>
                <a:lnTo>
                  <a:pt x="1181100" y="996950"/>
                </a:lnTo>
                <a:lnTo>
                  <a:pt x="1196975" y="1006475"/>
                </a:lnTo>
                <a:lnTo>
                  <a:pt x="1212850" y="1019175"/>
                </a:lnTo>
                <a:lnTo>
                  <a:pt x="1212850" y="1019175"/>
                </a:lnTo>
                <a:lnTo>
                  <a:pt x="1260475" y="1038225"/>
                </a:lnTo>
                <a:lnTo>
                  <a:pt x="1260475" y="1038225"/>
                </a:lnTo>
                <a:lnTo>
                  <a:pt x="1279525" y="1076325"/>
                </a:lnTo>
                <a:lnTo>
                  <a:pt x="1279525" y="1076325"/>
                </a:lnTo>
                <a:lnTo>
                  <a:pt x="1308100" y="1085850"/>
                </a:lnTo>
                <a:lnTo>
                  <a:pt x="1308100" y="1085850"/>
                </a:lnTo>
                <a:lnTo>
                  <a:pt x="1336675" y="1101725"/>
                </a:lnTo>
                <a:lnTo>
                  <a:pt x="1336675" y="1101725"/>
                </a:lnTo>
                <a:lnTo>
                  <a:pt x="1371600" y="1120775"/>
                </a:lnTo>
                <a:lnTo>
                  <a:pt x="1400175" y="1139825"/>
                </a:lnTo>
                <a:lnTo>
                  <a:pt x="1416050" y="1155700"/>
                </a:lnTo>
                <a:lnTo>
                  <a:pt x="1435100" y="1168400"/>
                </a:lnTo>
                <a:lnTo>
                  <a:pt x="1435100" y="1168400"/>
                </a:lnTo>
                <a:lnTo>
                  <a:pt x="1466850" y="1196975"/>
                </a:lnTo>
                <a:lnTo>
                  <a:pt x="1511300" y="1200150"/>
                </a:lnTo>
                <a:lnTo>
                  <a:pt x="1558925" y="1206500"/>
                </a:lnTo>
                <a:lnTo>
                  <a:pt x="1558925" y="1206500"/>
                </a:lnTo>
                <a:lnTo>
                  <a:pt x="1603375" y="1216025"/>
                </a:lnTo>
                <a:lnTo>
                  <a:pt x="1631950" y="1228725"/>
                </a:lnTo>
                <a:lnTo>
                  <a:pt x="1651000" y="1250950"/>
                </a:lnTo>
                <a:lnTo>
                  <a:pt x="1651000" y="1250950"/>
                </a:lnTo>
                <a:lnTo>
                  <a:pt x="1682750" y="1263650"/>
                </a:lnTo>
                <a:lnTo>
                  <a:pt x="1682750" y="1263650"/>
                </a:lnTo>
                <a:lnTo>
                  <a:pt x="1714500" y="1289050"/>
                </a:lnTo>
                <a:lnTo>
                  <a:pt x="1714500" y="1289050"/>
                </a:lnTo>
                <a:lnTo>
                  <a:pt x="1739900" y="1317625"/>
                </a:lnTo>
                <a:lnTo>
                  <a:pt x="1739900" y="1317625"/>
                </a:lnTo>
                <a:lnTo>
                  <a:pt x="1781175" y="1320800"/>
                </a:lnTo>
                <a:lnTo>
                  <a:pt x="1781175" y="1320800"/>
                </a:lnTo>
                <a:lnTo>
                  <a:pt x="1806575" y="1336675"/>
                </a:lnTo>
                <a:lnTo>
                  <a:pt x="1806575" y="1336675"/>
                </a:lnTo>
                <a:lnTo>
                  <a:pt x="1844675" y="1355725"/>
                </a:lnTo>
                <a:lnTo>
                  <a:pt x="1844675" y="1355725"/>
                </a:lnTo>
                <a:lnTo>
                  <a:pt x="1889125" y="1368425"/>
                </a:lnTo>
                <a:lnTo>
                  <a:pt x="1889125" y="1368425"/>
                </a:lnTo>
                <a:lnTo>
                  <a:pt x="1917700" y="1384300"/>
                </a:lnTo>
                <a:lnTo>
                  <a:pt x="1917700" y="1384300"/>
                </a:lnTo>
                <a:lnTo>
                  <a:pt x="1968500" y="1400175"/>
                </a:lnTo>
                <a:lnTo>
                  <a:pt x="1968500" y="1400175"/>
                </a:lnTo>
                <a:lnTo>
                  <a:pt x="2003425" y="1412875"/>
                </a:lnTo>
                <a:lnTo>
                  <a:pt x="2019300" y="1428750"/>
                </a:lnTo>
                <a:lnTo>
                  <a:pt x="2051050" y="1428750"/>
                </a:lnTo>
                <a:lnTo>
                  <a:pt x="2051050" y="1428750"/>
                </a:lnTo>
                <a:lnTo>
                  <a:pt x="2079625" y="1447800"/>
                </a:lnTo>
                <a:lnTo>
                  <a:pt x="2124075" y="1463675"/>
                </a:lnTo>
                <a:lnTo>
                  <a:pt x="2197100" y="1460500"/>
                </a:lnTo>
                <a:lnTo>
                  <a:pt x="2235200" y="1460500"/>
                </a:lnTo>
                <a:lnTo>
                  <a:pt x="2333625" y="1470025"/>
                </a:lnTo>
                <a:lnTo>
                  <a:pt x="2390775" y="1466850"/>
                </a:lnTo>
                <a:lnTo>
                  <a:pt x="2451100" y="1498600"/>
                </a:lnTo>
                <a:lnTo>
                  <a:pt x="2492375" y="1501775"/>
                </a:lnTo>
                <a:lnTo>
                  <a:pt x="2543175" y="1511300"/>
                </a:lnTo>
                <a:lnTo>
                  <a:pt x="2559050" y="1527175"/>
                </a:lnTo>
                <a:lnTo>
                  <a:pt x="2568575" y="1539875"/>
                </a:lnTo>
                <a:lnTo>
                  <a:pt x="2597150" y="1543050"/>
                </a:lnTo>
                <a:lnTo>
                  <a:pt x="2597150" y="1543050"/>
                </a:lnTo>
                <a:lnTo>
                  <a:pt x="2638425" y="1558925"/>
                </a:lnTo>
                <a:lnTo>
                  <a:pt x="2638425" y="1558925"/>
                </a:lnTo>
                <a:lnTo>
                  <a:pt x="2695575" y="1574800"/>
                </a:lnTo>
                <a:lnTo>
                  <a:pt x="2720975" y="1577975"/>
                </a:lnTo>
                <a:lnTo>
                  <a:pt x="2755900" y="1597025"/>
                </a:lnTo>
                <a:lnTo>
                  <a:pt x="2787650" y="1597025"/>
                </a:lnTo>
                <a:lnTo>
                  <a:pt x="2819400" y="1603375"/>
                </a:lnTo>
                <a:lnTo>
                  <a:pt x="2819400" y="1603375"/>
                </a:lnTo>
                <a:lnTo>
                  <a:pt x="2873375" y="1622425"/>
                </a:lnTo>
                <a:lnTo>
                  <a:pt x="2914650" y="1641475"/>
                </a:lnTo>
                <a:lnTo>
                  <a:pt x="3016250" y="1651000"/>
                </a:lnTo>
                <a:lnTo>
                  <a:pt x="3048000" y="1647825"/>
                </a:lnTo>
                <a:lnTo>
                  <a:pt x="3048000" y="1647825"/>
                </a:lnTo>
              </a:path>
            </a:pathLst>
          </a:custGeom>
          <a:ln w="19050" cmpd="sng"/>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8" name="Line 9">
            <a:extLst>
              <a:ext uri="{FF2B5EF4-FFF2-40B4-BE49-F238E27FC236}">
                <a16:creationId xmlns:a16="http://schemas.microsoft.com/office/drawing/2014/main" id="{373247DD-FCBE-3EC2-A40E-2DCB6C7771CC}"/>
              </a:ext>
            </a:extLst>
          </p:cNvPr>
          <p:cNvSpPr>
            <a:spLocks noChangeShapeType="1"/>
          </p:cNvSpPr>
          <p:nvPr/>
        </p:nvSpPr>
        <p:spPr bwMode="auto">
          <a:xfrm>
            <a:off x="6944430" y="4079757"/>
            <a:ext cx="66248" cy="0"/>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49" name="Line 10">
            <a:extLst>
              <a:ext uri="{FF2B5EF4-FFF2-40B4-BE49-F238E27FC236}">
                <a16:creationId xmlns:a16="http://schemas.microsoft.com/office/drawing/2014/main" id="{E595AD03-D80A-D7AC-C959-0A3374CE5D9B}"/>
              </a:ext>
            </a:extLst>
          </p:cNvPr>
          <p:cNvSpPr>
            <a:spLocks noChangeShapeType="1"/>
          </p:cNvSpPr>
          <p:nvPr/>
        </p:nvSpPr>
        <p:spPr bwMode="auto">
          <a:xfrm>
            <a:off x="6944430" y="4959429"/>
            <a:ext cx="66248" cy="0"/>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50" name="Line 11">
            <a:extLst>
              <a:ext uri="{FF2B5EF4-FFF2-40B4-BE49-F238E27FC236}">
                <a16:creationId xmlns:a16="http://schemas.microsoft.com/office/drawing/2014/main" id="{711A0685-2B61-7D14-EDEB-D4BCAE43C680}"/>
              </a:ext>
            </a:extLst>
          </p:cNvPr>
          <p:cNvSpPr>
            <a:spLocks noChangeShapeType="1"/>
          </p:cNvSpPr>
          <p:nvPr/>
        </p:nvSpPr>
        <p:spPr bwMode="auto">
          <a:xfrm>
            <a:off x="6944430" y="5399264"/>
            <a:ext cx="66248" cy="0"/>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51" name="TextBox 50">
            <a:extLst>
              <a:ext uri="{FF2B5EF4-FFF2-40B4-BE49-F238E27FC236}">
                <a16:creationId xmlns:a16="http://schemas.microsoft.com/office/drawing/2014/main" id="{51ECA76C-7181-179C-A842-8BD3477C9908}"/>
              </a:ext>
            </a:extLst>
          </p:cNvPr>
          <p:cNvSpPr txBox="1"/>
          <p:nvPr/>
        </p:nvSpPr>
        <p:spPr>
          <a:xfrm rot="16200000">
            <a:off x="5634219" y="4161301"/>
            <a:ext cx="1688283"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cs typeface="Arial" panose="020B0604020202020204" pitchFamily="34" charset="0"/>
              </a:rPr>
              <a:t>Survival probability</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52" name="TextBox 51">
            <a:extLst>
              <a:ext uri="{FF2B5EF4-FFF2-40B4-BE49-F238E27FC236}">
                <a16:creationId xmlns:a16="http://schemas.microsoft.com/office/drawing/2014/main" id="{F233FF4E-A33D-C690-ADB1-9C84B3B5CB19}"/>
              </a:ext>
            </a:extLst>
          </p:cNvPr>
          <p:cNvSpPr txBox="1"/>
          <p:nvPr/>
        </p:nvSpPr>
        <p:spPr>
          <a:xfrm>
            <a:off x="6578886" y="3918770"/>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0.6</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3" name="TextBox 52">
            <a:extLst>
              <a:ext uri="{FF2B5EF4-FFF2-40B4-BE49-F238E27FC236}">
                <a16:creationId xmlns:a16="http://schemas.microsoft.com/office/drawing/2014/main" id="{5F1E4BF5-5632-FCA9-29AA-379F47F430EE}"/>
              </a:ext>
            </a:extLst>
          </p:cNvPr>
          <p:cNvSpPr txBox="1"/>
          <p:nvPr/>
        </p:nvSpPr>
        <p:spPr>
          <a:xfrm>
            <a:off x="6578886" y="4795470"/>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0.2</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4" name="TextBox 53">
            <a:extLst>
              <a:ext uri="{FF2B5EF4-FFF2-40B4-BE49-F238E27FC236}">
                <a16:creationId xmlns:a16="http://schemas.microsoft.com/office/drawing/2014/main" id="{61377534-B8A8-5FC0-55FF-790F603ACBEF}"/>
              </a:ext>
            </a:extLst>
          </p:cNvPr>
          <p:cNvSpPr txBox="1"/>
          <p:nvPr/>
        </p:nvSpPr>
        <p:spPr>
          <a:xfrm>
            <a:off x="9991744" y="544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6</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5" name="TextBox 54">
            <a:extLst>
              <a:ext uri="{FF2B5EF4-FFF2-40B4-BE49-F238E27FC236}">
                <a16:creationId xmlns:a16="http://schemas.microsoft.com/office/drawing/2014/main" id="{6A93D396-43BA-E799-5C5B-7EE96AEF4824}"/>
              </a:ext>
            </a:extLst>
          </p:cNvPr>
          <p:cNvSpPr txBox="1"/>
          <p:nvPr/>
        </p:nvSpPr>
        <p:spPr>
          <a:xfrm>
            <a:off x="9483610" y="544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5</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6" name="TextBox 55">
            <a:extLst>
              <a:ext uri="{FF2B5EF4-FFF2-40B4-BE49-F238E27FC236}">
                <a16:creationId xmlns:a16="http://schemas.microsoft.com/office/drawing/2014/main" id="{7C3B0544-AA5A-BF4A-A83A-005A0BFCB53C}"/>
              </a:ext>
            </a:extLst>
          </p:cNvPr>
          <p:cNvSpPr txBox="1"/>
          <p:nvPr/>
        </p:nvSpPr>
        <p:spPr>
          <a:xfrm>
            <a:off x="7959665" y="544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2</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7" name="Line 21">
            <a:extLst>
              <a:ext uri="{FF2B5EF4-FFF2-40B4-BE49-F238E27FC236}">
                <a16:creationId xmlns:a16="http://schemas.microsoft.com/office/drawing/2014/main" id="{B5AAB836-A076-CE60-60CB-02E6AB7572ED}"/>
              </a:ext>
            </a:extLst>
          </p:cNvPr>
          <p:cNvSpPr>
            <a:spLocks noChangeShapeType="1"/>
          </p:cNvSpPr>
          <p:nvPr/>
        </p:nvSpPr>
        <p:spPr bwMode="auto">
          <a:xfrm>
            <a:off x="10080120" y="542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8" name="Line 21">
            <a:extLst>
              <a:ext uri="{FF2B5EF4-FFF2-40B4-BE49-F238E27FC236}">
                <a16:creationId xmlns:a16="http://schemas.microsoft.com/office/drawing/2014/main" id="{DAF269A4-6CBC-47EB-F5A7-3E16EF85A6AA}"/>
              </a:ext>
            </a:extLst>
          </p:cNvPr>
          <p:cNvSpPr>
            <a:spLocks noChangeShapeType="1"/>
          </p:cNvSpPr>
          <p:nvPr/>
        </p:nvSpPr>
        <p:spPr bwMode="auto">
          <a:xfrm>
            <a:off x="9571194" y="542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9" name="Line 21">
            <a:extLst>
              <a:ext uri="{FF2B5EF4-FFF2-40B4-BE49-F238E27FC236}">
                <a16:creationId xmlns:a16="http://schemas.microsoft.com/office/drawing/2014/main" id="{5EB3321F-A0CC-1070-1B44-B62229BC8E49}"/>
              </a:ext>
            </a:extLst>
          </p:cNvPr>
          <p:cNvSpPr>
            <a:spLocks noChangeShapeType="1"/>
          </p:cNvSpPr>
          <p:nvPr/>
        </p:nvSpPr>
        <p:spPr bwMode="auto">
          <a:xfrm>
            <a:off x="8044410" y="542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0" name="Line 21">
            <a:extLst>
              <a:ext uri="{FF2B5EF4-FFF2-40B4-BE49-F238E27FC236}">
                <a16:creationId xmlns:a16="http://schemas.microsoft.com/office/drawing/2014/main" id="{2D24F169-639F-AB13-7051-6763E9622A18}"/>
              </a:ext>
            </a:extLst>
          </p:cNvPr>
          <p:cNvSpPr>
            <a:spLocks noChangeShapeType="1"/>
          </p:cNvSpPr>
          <p:nvPr/>
        </p:nvSpPr>
        <p:spPr bwMode="auto">
          <a:xfrm>
            <a:off x="7026554" y="542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1" name="TextBox 60">
            <a:extLst>
              <a:ext uri="{FF2B5EF4-FFF2-40B4-BE49-F238E27FC236}">
                <a16:creationId xmlns:a16="http://schemas.microsoft.com/office/drawing/2014/main" id="{42DC1C89-B532-3643-77BD-F83A96ACC99E}"/>
              </a:ext>
            </a:extLst>
          </p:cNvPr>
          <p:cNvSpPr txBox="1"/>
          <p:nvPr/>
        </p:nvSpPr>
        <p:spPr>
          <a:xfrm>
            <a:off x="6945217" y="544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0</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2" name="TextBox 61">
            <a:extLst>
              <a:ext uri="{FF2B5EF4-FFF2-40B4-BE49-F238E27FC236}">
                <a16:creationId xmlns:a16="http://schemas.microsoft.com/office/drawing/2014/main" id="{3629D8D3-4528-39D1-466E-5CCDF9831FCF}"/>
              </a:ext>
            </a:extLst>
          </p:cNvPr>
          <p:cNvSpPr txBox="1"/>
          <p:nvPr/>
        </p:nvSpPr>
        <p:spPr>
          <a:xfrm>
            <a:off x="7446694" y="5620750"/>
            <a:ext cx="2213298"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Time since surgery,</a:t>
            </a:r>
            <a:r>
              <a:rPr kumimoji="0" lang="en-GB" sz="1400" b="0" i="0" u="none" strike="noStrike" kern="1200" cap="none" spc="0" normalizeH="0" noProof="0" dirty="0" smtClean="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years</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 name="Line 7">
            <a:extLst>
              <a:ext uri="{FF2B5EF4-FFF2-40B4-BE49-F238E27FC236}">
                <a16:creationId xmlns:a16="http://schemas.microsoft.com/office/drawing/2014/main" id="{450523CC-A4CB-DB2B-F185-2F36A9A521B8}"/>
              </a:ext>
            </a:extLst>
          </p:cNvPr>
          <p:cNvSpPr>
            <a:spLocks noChangeShapeType="1"/>
          </p:cNvSpPr>
          <p:nvPr/>
        </p:nvSpPr>
        <p:spPr bwMode="auto">
          <a:xfrm>
            <a:off x="6944430" y="3200085"/>
            <a:ext cx="66248" cy="0"/>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64" name="TextBox 63">
            <a:extLst>
              <a:ext uri="{FF2B5EF4-FFF2-40B4-BE49-F238E27FC236}">
                <a16:creationId xmlns:a16="http://schemas.microsoft.com/office/drawing/2014/main" id="{000ECFA1-CB29-21CC-339D-993F898E0AA4}"/>
              </a:ext>
            </a:extLst>
          </p:cNvPr>
          <p:cNvSpPr txBox="1"/>
          <p:nvPr/>
        </p:nvSpPr>
        <p:spPr>
          <a:xfrm>
            <a:off x="6578886" y="3042070"/>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1.0</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5" name="Line 10">
            <a:extLst>
              <a:ext uri="{FF2B5EF4-FFF2-40B4-BE49-F238E27FC236}">
                <a16:creationId xmlns:a16="http://schemas.microsoft.com/office/drawing/2014/main" id="{7535A81E-F15C-B27D-70EB-4FB210EA3C6B}"/>
              </a:ext>
            </a:extLst>
          </p:cNvPr>
          <p:cNvSpPr>
            <a:spLocks noChangeShapeType="1"/>
          </p:cNvSpPr>
          <p:nvPr/>
        </p:nvSpPr>
        <p:spPr bwMode="auto">
          <a:xfrm>
            <a:off x="6944430" y="4519593"/>
            <a:ext cx="66248" cy="0"/>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66" name="TextBox 65">
            <a:extLst>
              <a:ext uri="{FF2B5EF4-FFF2-40B4-BE49-F238E27FC236}">
                <a16:creationId xmlns:a16="http://schemas.microsoft.com/office/drawing/2014/main" id="{74C62EAD-AB54-3EBD-9579-A19FF9DC44F8}"/>
              </a:ext>
            </a:extLst>
          </p:cNvPr>
          <p:cNvSpPr txBox="1"/>
          <p:nvPr/>
        </p:nvSpPr>
        <p:spPr>
          <a:xfrm>
            <a:off x="6578886" y="4357120"/>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0.4</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7" name="Line 10">
            <a:extLst>
              <a:ext uri="{FF2B5EF4-FFF2-40B4-BE49-F238E27FC236}">
                <a16:creationId xmlns:a16="http://schemas.microsoft.com/office/drawing/2014/main" id="{F8A1B76E-F4AC-03E2-79D3-57DCCDC8A8A5}"/>
              </a:ext>
            </a:extLst>
          </p:cNvPr>
          <p:cNvSpPr>
            <a:spLocks noChangeShapeType="1"/>
          </p:cNvSpPr>
          <p:nvPr/>
        </p:nvSpPr>
        <p:spPr bwMode="auto">
          <a:xfrm>
            <a:off x="6944430" y="3639921"/>
            <a:ext cx="66248" cy="0"/>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68" name="TextBox 67">
            <a:extLst>
              <a:ext uri="{FF2B5EF4-FFF2-40B4-BE49-F238E27FC236}">
                <a16:creationId xmlns:a16="http://schemas.microsoft.com/office/drawing/2014/main" id="{41FEF9F9-B4E4-9301-C8D0-1449F69F03BD}"/>
              </a:ext>
            </a:extLst>
          </p:cNvPr>
          <p:cNvSpPr txBox="1"/>
          <p:nvPr/>
        </p:nvSpPr>
        <p:spPr>
          <a:xfrm>
            <a:off x="6578886" y="3480420"/>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0.8</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9" name="TextBox 68">
            <a:extLst>
              <a:ext uri="{FF2B5EF4-FFF2-40B4-BE49-F238E27FC236}">
                <a16:creationId xmlns:a16="http://schemas.microsoft.com/office/drawing/2014/main" id="{D52C4B69-C094-F82D-0694-F3DB171A8487}"/>
              </a:ext>
            </a:extLst>
          </p:cNvPr>
          <p:cNvSpPr txBox="1"/>
          <p:nvPr/>
        </p:nvSpPr>
        <p:spPr>
          <a:xfrm>
            <a:off x="8975477" y="544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4</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0" name="Line 21">
            <a:extLst>
              <a:ext uri="{FF2B5EF4-FFF2-40B4-BE49-F238E27FC236}">
                <a16:creationId xmlns:a16="http://schemas.microsoft.com/office/drawing/2014/main" id="{80127857-E104-8807-DC03-F79D31AAC0F9}"/>
              </a:ext>
            </a:extLst>
          </p:cNvPr>
          <p:cNvSpPr>
            <a:spLocks noChangeShapeType="1"/>
          </p:cNvSpPr>
          <p:nvPr/>
        </p:nvSpPr>
        <p:spPr bwMode="auto">
          <a:xfrm>
            <a:off x="9062266" y="542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1" name="TextBox 70">
            <a:extLst>
              <a:ext uri="{FF2B5EF4-FFF2-40B4-BE49-F238E27FC236}">
                <a16:creationId xmlns:a16="http://schemas.microsoft.com/office/drawing/2014/main" id="{909AA62F-FDCA-4C78-D1C1-C84F418FF38A}"/>
              </a:ext>
            </a:extLst>
          </p:cNvPr>
          <p:cNvSpPr txBox="1"/>
          <p:nvPr/>
        </p:nvSpPr>
        <p:spPr>
          <a:xfrm>
            <a:off x="7452441" y="544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1</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2" name="Line 21">
            <a:extLst>
              <a:ext uri="{FF2B5EF4-FFF2-40B4-BE49-F238E27FC236}">
                <a16:creationId xmlns:a16="http://schemas.microsoft.com/office/drawing/2014/main" id="{2798B8BC-F68D-D211-C9D1-AA9A9C769475}"/>
              </a:ext>
            </a:extLst>
          </p:cNvPr>
          <p:cNvSpPr>
            <a:spLocks noChangeShapeType="1"/>
          </p:cNvSpPr>
          <p:nvPr/>
        </p:nvSpPr>
        <p:spPr bwMode="auto">
          <a:xfrm>
            <a:off x="7535482" y="542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 name="TextBox 72">
            <a:extLst>
              <a:ext uri="{FF2B5EF4-FFF2-40B4-BE49-F238E27FC236}">
                <a16:creationId xmlns:a16="http://schemas.microsoft.com/office/drawing/2014/main" id="{7CF30F02-F32F-D0E7-8349-5D84EB10C9B0}"/>
              </a:ext>
            </a:extLst>
          </p:cNvPr>
          <p:cNvSpPr txBox="1"/>
          <p:nvPr/>
        </p:nvSpPr>
        <p:spPr>
          <a:xfrm>
            <a:off x="8467344" y="544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3</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4" name="Line 21">
            <a:extLst>
              <a:ext uri="{FF2B5EF4-FFF2-40B4-BE49-F238E27FC236}">
                <a16:creationId xmlns:a16="http://schemas.microsoft.com/office/drawing/2014/main" id="{B5686DCD-312A-7DD8-C0E8-836361BA53A2}"/>
              </a:ext>
            </a:extLst>
          </p:cNvPr>
          <p:cNvSpPr>
            <a:spLocks noChangeShapeType="1"/>
          </p:cNvSpPr>
          <p:nvPr/>
        </p:nvSpPr>
        <p:spPr bwMode="auto">
          <a:xfrm>
            <a:off x="8553338" y="542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5" name="Freeform 21">
            <a:extLst>
              <a:ext uri="{FF2B5EF4-FFF2-40B4-BE49-F238E27FC236}">
                <a16:creationId xmlns:a16="http://schemas.microsoft.com/office/drawing/2014/main" id="{7F12BCF8-9B8A-9A6B-16D2-59EA1583F13F}"/>
              </a:ext>
            </a:extLst>
          </p:cNvPr>
          <p:cNvSpPr>
            <a:spLocks/>
          </p:cNvSpPr>
          <p:nvPr/>
        </p:nvSpPr>
        <p:spPr bwMode="auto">
          <a:xfrm>
            <a:off x="7001643" y="3130550"/>
            <a:ext cx="3149940" cy="229161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000000"/>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Calibri"/>
              <a:ea typeface="+mn-ea"/>
              <a:cs typeface="+mn-cs"/>
            </a:endParaRPr>
          </a:p>
        </p:txBody>
      </p:sp>
      <p:sp>
        <p:nvSpPr>
          <p:cNvPr id="76" name="TextBox 75">
            <a:extLst>
              <a:ext uri="{FF2B5EF4-FFF2-40B4-BE49-F238E27FC236}">
                <a16:creationId xmlns:a16="http://schemas.microsoft.com/office/drawing/2014/main" id="{5F1E4BF5-5632-FCA9-29AA-379F47F430EE}"/>
              </a:ext>
            </a:extLst>
          </p:cNvPr>
          <p:cNvSpPr txBox="1"/>
          <p:nvPr/>
        </p:nvSpPr>
        <p:spPr>
          <a:xfrm>
            <a:off x="6727966" y="5245376"/>
            <a:ext cx="28405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0</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3" name="Freeform 82"/>
          <p:cNvSpPr/>
          <p:nvPr/>
        </p:nvSpPr>
        <p:spPr>
          <a:xfrm>
            <a:off x="7026275" y="3200400"/>
            <a:ext cx="3070225" cy="536575"/>
          </a:xfrm>
          <a:custGeom>
            <a:avLst/>
            <a:gdLst>
              <a:gd name="connsiteX0" fmla="*/ 0 w 3070225"/>
              <a:gd name="connsiteY0" fmla="*/ 0 h 536575"/>
              <a:gd name="connsiteX1" fmla="*/ 38100 w 3070225"/>
              <a:gd name="connsiteY1" fmla="*/ 0 h 536575"/>
              <a:gd name="connsiteX2" fmla="*/ 69850 w 3070225"/>
              <a:gd name="connsiteY2" fmla="*/ 9525 h 536575"/>
              <a:gd name="connsiteX3" fmla="*/ 95250 w 3070225"/>
              <a:gd name="connsiteY3" fmla="*/ 19050 h 536575"/>
              <a:gd name="connsiteX4" fmla="*/ 120650 w 3070225"/>
              <a:gd name="connsiteY4" fmla="*/ 31750 h 536575"/>
              <a:gd name="connsiteX5" fmla="*/ 149225 w 3070225"/>
              <a:gd name="connsiteY5" fmla="*/ 38100 h 536575"/>
              <a:gd name="connsiteX6" fmla="*/ 180975 w 3070225"/>
              <a:gd name="connsiteY6" fmla="*/ 47625 h 536575"/>
              <a:gd name="connsiteX7" fmla="*/ 212725 w 3070225"/>
              <a:gd name="connsiteY7" fmla="*/ 60325 h 536575"/>
              <a:gd name="connsiteX8" fmla="*/ 241300 w 3070225"/>
              <a:gd name="connsiteY8" fmla="*/ 69850 h 536575"/>
              <a:gd name="connsiteX9" fmla="*/ 292100 w 3070225"/>
              <a:gd name="connsiteY9" fmla="*/ 88900 h 536575"/>
              <a:gd name="connsiteX10" fmla="*/ 317500 w 3070225"/>
              <a:gd name="connsiteY10" fmla="*/ 104775 h 536575"/>
              <a:gd name="connsiteX11" fmla="*/ 346075 w 3070225"/>
              <a:gd name="connsiteY11" fmla="*/ 104775 h 536575"/>
              <a:gd name="connsiteX12" fmla="*/ 390525 w 3070225"/>
              <a:gd name="connsiteY12" fmla="*/ 130175 h 536575"/>
              <a:gd name="connsiteX13" fmla="*/ 447675 w 3070225"/>
              <a:gd name="connsiteY13" fmla="*/ 149225 h 536575"/>
              <a:gd name="connsiteX14" fmla="*/ 504825 w 3070225"/>
              <a:gd name="connsiteY14" fmla="*/ 165100 h 536575"/>
              <a:gd name="connsiteX15" fmla="*/ 555625 w 3070225"/>
              <a:gd name="connsiteY15" fmla="*/ 184150 h 536575"/>
              <a:gd name="connsiteX16" fmla="*/ 660400 w 3070225"/>
              <a:gd name="connsiteY16" fmla="*/ 215900 h 536575"/>
              <a:gd name="connsiteX17" fmla="*/ 736600 w 3070225"/>
              <a:gd name="connsiteY17" fmla="*/ 244475 h 536575"/>
              <a:gd name="connsiteX18" fmla="*/ 841375 w 3070225"/>
              <a:gd name="connsiteY18" fmla="*/ 276225 h 536575"/>
              <a:gd name="connsiteX19" fmla="*/ 930275 w 3070225"/>
              <a:gd name="connsiteY19" fmla="*/ 288925 h 536575"/>
              <a:gd name="connsiteX20" fmla="*/ 1060450 w 3070225"/>
              <a:gd name="connsiteY20" fmla="*/ 320675 h 536575"/>
              <a:gd name="connsiteX21" fmla="*/ 1174750 w 3070225"/>
              <a:gd name="connsiteY21" fmla="*/ 349250 h 536575"/>
              <a:gd name="connsiteX22" fmla="*/ 1270000 w 3070225"/>
              <a:gd name="connsiteY22" fmla="*/ 365125 h 536575"/>
              <a:gd name="connsiteX23" fmla="*/ 1352550 w 3070225"/>
              <a:gd name="connsiteY23" fmla="*/ 381000 h 536575"/>
              <a:gd name="connsiteX24" fmla="*/ 1390650 w 3070225"/>
              <a:gd name="connsiteY24" fmla="*/ 381000 h 536575"/>
              <a:gd name="connsiteX25" fmla="*/ 1574800 w 3070225"/>
              <a:gd name="connsiteY25" fmla="*/ 400050 h 536575"/>
              <a:gd name="connsiteX26" fmla="*/ 1736725 w 3070225"/>
              <a:gd name="connsiteY26" fmla="*/ 425450 h 536575"/>
              <a:gd name="connsiteX27" fmla="*/ 1854200 w 3070225"/>
              <a:gd name="connsiteY27" fmla="*/ 434975 h 536575"/>
              <a:gd name="connsiteX28" fmla="*/ 2044700 w 3070225"/>
              <a:gd name="connsiteY28" fmla="*/ 450850 h 536575"/>
              <a:gd name="connsiteX29" fmla="*/ 2085975 w 3070225"/>
              <a:gd name="connsiteY29" fmla="*/ 460375 h 536575"/>
              <a:gd name="connsiteX30" fmla="*/ 2384425 w 3070225"/>
              <a:gd name="connsiteY30" fmla="*/ 488950 h 536575"/>
              <a:gd name="connsiteX31" fmla="*/ 2552700 w 3070225"/>
              <a:gd name="connsiteY31" fmla="*/ 501650 h 536575"/>
              <a:gd name="connsiteX32" fmla="*/ 2622550 w 3070225"/>
              <a:gd name="connsiteY32" fmla="*/ 504825 h 536575"/>
              <a:gd name="connsiteX33" fmla="*/ 2759075 w 3070225"/>
              <a:gd name="connsiteY33" fmla="*/ 514350 h 536575"/>
              <a:gd name="connsiteX34" fmla="*/ 2838450 w 3070225"/>
              <a:gd name="connsiteY34" fmla="*/ 517525 h 536575"/>
              <a:gd name="connsiteX35" fmla="*/ 2876550 w 3070225"/>
              <a:gd name="connsiteY35" fmla="*/ 523875 h 536575"/>
              <a:gd name="connsiteX36" fmla="*/ 2908300 w 3070225"/>
              <a:gd name="connsiteY36" fmla="*/ 523875 h 536575"/>
              <a:gd name="connsiteX37" fmla="*/ 3070225 w 3070225"/>
              <a:gd name="connsiteY37" fmla="*/ 536575 h 53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070225" h="536575">
                <a:moveTo>
                  <a:pt x="0" y="0"/>
                </a:moveTo>
                <a:lnTo>
                  <a:pt x="38100" y="0"/>
                </a:lnTo>
                <a:lnTo>
                  <a:pt x="69850" y="9525"/>
                </a:lnTo>
                <a:lnTo>
                  <a:pt x="95250" y="19050"/>
                </a:lnTo>
                <a:lnTo>
                  <a:pt x="120650" y="31750"/>
                </a:lnTo>
                <a:lnTo>
                  <a:pt x="149225" y="38100"/>
                </a:lnTo>
                <a:lnTo>
                  <a:pt x="180975" y="47625"/>
                </a:lnTo>
                <a:lnTo>
                  <a:pt x="212725" y="60325"/>
                </a:lnTo>
                <a:lnTo>
                  <a:pt x="241300" y="69850"/>
                </a:lnTo>
                <a:lnTo>
                  <a:pt x="292100" y="88900"/>
                </a:lnTo>
                <a:lnTo>
                  <a:pt x="317500" y="104775"/>
                </a:lnTo>
                <a:lnTo>
                  <a:pt x="346075" y="104775"/>
                </a:lnTo>
                <a:lnTo>
                  <a:pt x="390525" y="130175"/>
                </a:lnTo>
                <a:lnTo>
                  <a:pt x="447675" y="149225"/>
                </a:lnTo>
                <a:lnTo>
                  <a:pt x="504825" y="165100"/>
                </a:lnTo>
                <a:lnTo>
                  <a:pt x="555625" y="184150"/>
                </a:lnTo>
                <a:lnTo>
                  <a:pt x="660400" y="215900"/>
                </a:lnTo>
                <a:lnTo>
                  <a:pt x="736600" y="244475"/>
                </a:lnTo>
                <a:lnTo>
                  <a:pt x="841375" y="276225"/>
                </a:lnTo>
                <a:lnTo>
                  <a:pt x="930275" y="288925"/>
                </a:lnTo>
                <a:lnTo>
                  <a:pt x="1060450" y="320675"/>
                </a:lnTo>
                <a:lnTo>
                  <a:pt x="1174750" y="349250"/>
                </a:lnTo>
                <a:lnTo>
                  <a:pt x="1270000" y="365125"/>
                </a:lnTo>
                <a:lnTo>
                  <a:pt x="1352550" y="381000"/>
                </a:lnTo>
                <a:lnTo>
                  <a:pt x="1390650" y="381000"/>
                </a:lnTo>
                <a:lnTo>
                  <a:pt x="1574800" y="400050"/>
                </a:lnTo>
                <a:lnTo>
                  <a:pt x="1736725" y="425450"/>
                </a:lnTo>
                <a:lnTo>
                  <a:pt x="1854200" y="434975"/>
                </a:lnTo>
                <a:lnTo>
                  <a:pt x="2044700" y="450850"/>
                </a:lnTo>
                <a:lnTo>
                  <a:pt x="2085975" y="460375"/>
                </a:lnTo>
                <a:lnTo>
                  <a:pt x="2384425" y="488950"/>
                </a:lnTo>
                <a:lnTo>
                  <a:pt x="2552700" y="501650"/>
                </a:lnTo>
                <a:lnTo>
                  <a:pt x="2622550" y="504825"/>
                </a:lnTo>
                <a:lnTo>
                  <a:pt x="2759075" y="514350"/>
                </a:lnTo>
                <a:lnTo>
                  <a:pt x="2838450" y="517525"/>
                </a:lnTo>
                <a:lnTo>
                  <a:pt x="2876550" y="523875"/>
                </a:lnTo>
                <a:lnTo>
                  <a:pt x="2908300" y="523875"/>
                </a:lnTo>
                <a:lnTo>
                  <a:pt x="3070225" y="536575"/>
                </a:lnTo>
              </a:path>
            </a:pathLst>
          </a:custGeom>
          <a:ln w="19050" cmpd="sng">
            <a:solidFill>
              <a:schemeClr val="bg2"/>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84" name="Freeform 83"/>
          <p:cNvSpPr/>
          <p:nvPr/>
        </p:nvSpPr>
        <p:spPr>
          <a:xfrm>
            <a:off x="7035800" y="3197225"/>
            <a:ext cx="3057525" cy="644525"/>
          </a:xfrm>
          <a:custGeom>
            <a:avLst/>
            <a:gdLst>
              <a:gd name="connsiteX0" fmla="*/ 0 w 3057525"/>
              <a:gd name="connsiteY0" fmla="*/ 0 h 644525"/>
              <a:gd name="connsiteX1" fmla="*/ 34925 w 3057525"/>
              <a:gd name="connsiteY1" fmla="*/ 6350 h 644525"/>
              <a:gd name="connsiteX2" fmla="*/ 88900 w 3057525"/>
              <a:gd name="connsiteY2" fmla="*/ 25400 h 644525"/>
              <a:gd name="connsiteX3" fmla="*/ 88900 w 3057525"/>
              <a:gd name="connsiteY3" fmla="*/ 25400 h 644525"/>
              <a:gd name="connsiteX4" fmla="*/ 168275 w 3057525"/>
              <a:gd name="connsiteY4" fmla="*/ 50800 h 644525"/>
              <a:gd name="connsiteX5" fmla="*/ 219075 w 3057525"/>
              <a:gd name="connsiteY5" fmla="*/ 60325 h 644525"/>
              <a:gd name="connsiteX6" fmla="*/ 269875 w 3057525"/>
              <a:gd name="connsiteY6" fmla="*/ 85725 h 644525"/>
              <a:gd name="connsiteX7" fmla="*/ 346075 w 3057525"/>
              <a:gd name="connsiteY7" fmla="*/ 136525 h 644525"/>
              <a:gd name="connsiteX8" fmla="*/ 393700 w 3057525"/>
              <a:gd name="connsiteY8" fmla="*/ 158750 h 644525"/>
              <a:gd name="connsiteX9" fmla="*/ 425450 w 3057525"/>
              <a:gd name="connsiteY9" fmla="*/ 174625 h 644525"/>
              <a:gd name="connsiteX10" fmla="*/ 469900 w 3057525"/>
              <a:gd name="connsiteY10" fmla="*/ 203200 h 644525"/>
              <a:gd name="connsiteX11" fmla="*/ 501650 w 3057525"/>
              <a:gd name="connsiteY11" fmla="*/ 200025 h 644525"/>
              <a:gd name="connsiteX12" fmla="*/ 558800 w 3057525"/>
              <a:gd name="connsiteY12" fmla="*/ 231775 h 644525"/>
              <a:gd name="connsiteX13" fmla="*/ 606425 w 3057525"/>
              <a:gd name="connsiteY13" fmla="*/ 254000 h 644525"/>
              <a:gd name="connsiteX14" fmla="*/ 663575 w 3057525"/>
              <a:gd name="connsiteY14" fmla="*/ 276225 h 644525"/>
              <a:gd name="connsiteX15" fmla="*/ 784225 w 3057525"/>
              <a:gd name="connsiteY15" fmla="*/ 314325 h 644525"/>
              <a:gd name="connsiteX16" fmla="*/ 828675 w 3057525"/>
              <a:gd name="connsiteY16" fmla="*/ 330200 h 644525"/>
              <a:gd name="connsiteX17" fmla="*/ 866775 w 3057525"/>
              <a:gd name="connsiteY17" fmla="*/ 339725 h 644525"/>
              <a:gd name="connsiteX18" fmla="*/ 965200 w 3057525"/>
              <a:gd name="connsiteY18" fmla="*/ 381000 h 644525"/>
              <a:gd name="connsiteX19" fmla="*/ 1089025 w 3057525"/>
              <a:gd name="connsiteY19" fmla="*/ 406400 h 644525"/>
              <a:gd name="connsiteX20" fmla="*/ 1174750 w 3057525"/>
              <a:gd name="connsiteY20" fmla="*/ 412750 h 644525"/>
              <a:gd name="connsiteX21" fmla="*/ 1231900 w 3057525"/>
              <a:gd name="connsiteY21" fmla="*/ 428625 h 644525"/>
              <a:gd name="connsiteX22" fmla="*/ 1270000 w 3057525"/>
              <a:gd name="connsiteY22" fmla="*/ 434975 h 644525"/>
              <a:gd name="connsiteX23" fmla="*/ 1270000 w 3057525"/>
              <a:gd name="connsiteY23" fmla="*/ 434975 h 644525"/>
              <a:gd name="connsiteX24" fmla="*/ 1349375 w 3057525"/>
              <a:gd name="connsiteY24" fmla="*/ 457200 h 644525"/>
              <a:gd name="connsiteX25" fmla="*/ 1397000 w 3057525"/>
              <a:gd name="connsiteY25" fmla="*/ 457200 h 644525"/>
              <a:gd name="connsiteX26" fmla="*/ 1450975 w 3057525"/>
              <a:gd name="connsiteY26" fmla="*/ 466725 h 644525"/>
              <a:gd name="connsiteX27" fmla="*/ 1495425 w 3057525"/>
              <a:gd name="connsiteY27" fmla="*/ 469900 h 644525"/>
              <a:gd name="connsiteX28" fmla="*/ 1600200 w 3057525"/>
              <a:gd name="connsiteY28" fmla="*/ 485775 h 644525"/>
              <a:gd name="connsiteX29" fmla="*/ 1720850 w 3057525"/>
              <a:gd name="connsiteY29" fmla="*/ 504825 h 644525"/>
              <a:gd name="connsiteX30" fmla="*/ 2012950 w 3057525"/>
              <a:gd name="connsiteY30" fmla="*/ 536575 h 644525"/>
              <a:gd name="connsiteX31" fmla="*/ 2301875 w 3057525"/>
              <a:gd name="connsiteY31" fmla="*/ 558800 h 644525"/>
              <a:gd name="connsiteX32" fmla="*/ 2524125 w 3057525"/>
              <a:gd name="connsiteY32" fmla="*/ 581025 h 644525"/>
              <a:gd name="connsiteX33" fmla="*/ 2689225 w 3057525"/>
              <a:gd name="connsiteY33" fmla="*/ 603250 h 644525"/>
              <a:gd name="connsiteX34" fmla="*/ 2927350 w 3057525"/>
              <a:gd name="connsiteY34" fmla="*/ 622300 h 644525"/>
              <a:gd name="connsiteX35" fmla="*/ 2987675 w 3057525"/>
              <a:gd name="connsiteY35" fmla="*/ 631825 h 644525"/>
              <a:gd name="connsiteX36" fmla="*/ 3057525 w 3057525"/>
              <a:gd name="connsiteY36" fmla="*/ 644525 h 64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057525" h="644525">
                <a:moveTo>
                  <a:pt x="0" y="0"/>
                </a:moveTo>
                <a:lnTo>
                  <a:pt x="34925" y="6350"/>
                </a:lnTo>
                <a:lnTo>
                  <a:pt x="88900" y="25400"/>
                </a:lnTo>
                <a:lnTo>
                  <a:pt x="88900" y="25400"/>
                </a:lnTo>
                <a:lnTo>
                  <a:pt x="168275" y="50800"/>
                </a:lnTo>
                <a:lnTo>
                  <a:pt x="219075" y="60325"/>
                </a:lnTo>
                <a:lnTo>
                  <a:pt x="269875" y="85725"/>
                </a:lnTo>
                <a:lnTo>
                  <a:pt x="346075" y="136525"/>
                </a:lnTo>
                <a:lnTo>
                  <a:pt x="393700" y="158750"/>
                </a:lnTo>
                <a:lnTo>
                  <a:pt x="425450" y="174625"/>
                </a:lnTo>
                <a:lnTo>
                  <a:pt x="469900" y="203200"/>
                </a:lnTo>
                <a:lnTo>
                  <a:pt x="501650" y="200025"/>
                </a:lnTo>
                <a:lnTo>
                  <a:pt x="558800" y="231775"/>
                </a:lnTo>
                <a:lnTo>
                  <a:pt x="606425" y="254000"/>
                </a:lnTo>
                <a:lnTo>
                  <a:pt x="663575" y="276225"/>
                </a:lnTo>
                <a:lnTo>
                  <a:pt x="784225" y="314325"/>
                </a:lnTo>
                <a:lnTo>
                  <a:pt x="828675" y="330200"/>
                </a:lnTo>
                <a:lnTo>
                  <a:pt x="866775" y="339725"/>
                </a:lnTo>
                <a:lnTo>
                  <a:pt x="965200" y="381000"/>
                </a:lnTo>
                <a:lnTo>
                  <a:pt x="1089025" y="406400"/>
                </a:lnTo>
                <a:lnTo>
                  <a:pt x="1174750" y="412750"/>
                </a:lnTo>
                <a:lnTo>
                  <a:pt x="1231900" y="428625"/>
                </a:lnTo>
                <a:lnTo>
                  <a:pt x="1270000" y="434975"/>
                </a:lnTo>
                <a:lnTo>
                  <a:pt x="1270000" y="434975"/>
                </a:lnTo>
                <a:lnTo>
                  <a:pt x="1349375" y="457200"/>
                </a:lnTo>
                <a:lnTo>
                  <a:pt x="1397000" y="457200"/>
                </a:lnTo>
                <a:lnTo>
                  <a:pt x="1450975" y="466725"/>
                </a:lnTo>
                <a:lnTo>
                  <a:pt x="1495425" y="469900"/>
                </a:lnTo>
                <a:lnTo>
                  <a:pt x="1600200" y="485775"/>
                </a:lnTo>
                <a:lnTo>
                  <a:pt x="1720850" y="504825"/>
                </a:lnTo>
                <a:lnTo>
                  <a:pt x="2012950" y="536575"/>
                </a:lnTo>
                <a:lnTo>
                  <a:pt x="2301875" y="558800"/>
                </a:lnTo>
                <a:lnTo>
                  <a:pt x="2524125" y="581025"/>
                </a:lnTo>
                <a:lnTo>
                  <a:pt x="2689225" y="603250"/>
                </a:lnTo>
                <a:lnTo>
                  <a:pt x="2927350" y="622300"/>
                </a:lnTo>
                <a:lnTo>
                  <a:pt x="2987675" y="631825"/>
                </a:lnTo>
                <a:lnTo>
                  <a:pt x="3057525" y="644525"/>
                </a:lnTo>
              </a:path>
            </a:pathLst>
          </a:custGeom>
          <a:ln w="19050" cmpd="sng">
            <a:solidFill>
              <a:schemeClr val="accent3"/>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85" name="Freeform 84"/>
          <p:cNvSpPr/>
          <p:nvPr/>
        </p:nvSpPr>
        <p:spPr>
          <a:xfrm>
            <a:off x="7026275" y="3200400"/>
            <a:ext cx="3070225" cy="749300"/>
          </a:xfrm>
          <a:custGeom>
            <a:avLst/>
            <a:gdLst>
              <a:gd name="connsiteX0" fmla="*/ 0 w 3044825"/>
              <a:gd name="connsiteY0" fmla="*/ 0 h 749300"/>
              <a:gd name="connsiteX1" fmla="*/ 50800 w 3044825"/>
              <a:gd name="connsiteY1" fmla="*/ 15875 h 749300"/>
              <a:gd name="connsiteX2" fmla="*/ 76200 w 3044825"/>
              <a:gd name="connsiteY2" fmla="*/ 28575 h 749300"/>
              <a:gd name="connsiteX3" fmla="*/ 104775 w 3044825"/>
              <a:gd name="connsiteY3" fmla="*/ 41275 h 749300"/>
              <a:gd name="connsiteX4" fmla="*/ 104775 w 3044825"/>
              <a:gd name="connsiteY4" fmla="*/ 41275 h 749300"/>
              <a:gd name="connsiteX5" fmla="*/ 146050 w 3044825"/>
              <a:gd name="connsiteY5" fmla="*/ 63500 h 749300"/>
              <a:gd name="connsiteX6" fmla="*/ 174625 w 3044825"/>
              <a:gd name="connsiteY6" fmla="*/ 66675 h 749300"/>
              <a:gd name="connsiteX7" fmla="*/ 174625 w 3044825"/>
              <a:gd name="connsiteY7" fmla="*/ 66675 h 749300"/>
              <a:gd name="connsiteX8" fmla="*/ 219075 w 3044825"/>
              <a:gd name="connsiteY8" fmla="*/ 88900 h 749300"/>
              <a:gd name="connsiteX9" fmla="*/ 269875 w 3044825"/>
              <a:gd name="connsiteY9" fmla="*/ 114300 h 749300"/>
              <a:gd name="connsiteX10" fmla="*/ 269875 w 3044825"/>
              <a:gd name="connsiteY10" fmla="*/ 114300 h 749300"/>
              <a:gd name="connsiteX11" fmla="*/ 336550 w 3044825"/>
              <a:gd name="connsiteY11" fmla="*/ 127000 h 749300"/>
              <a:gd name="connsiteX12" fmla="*/ 336550 w 3044825"/>
              <a:gd name="connsiteY12" fmla="*/ 127000 h 749300"/>
              <a:gd name="connsiteX13" fmla="*/ 368300 w 3044825"/>
              <a:gd name="connsiteY13" fmla="*/ 171450 h 749300"/>
              <a:gd name="connsiteX14" fmla="*/ 368300 w 3044825"/>
              <a:gd name="connsiteY14" fmla="*/ 171450 h 749300"/>
              <a:gd name="connsiteX15" fmla="*/ 434975 w 3044825"/>
              <a:gd name="connsiteY15" fmla="*/ 193675 h 749300"/>
              <a:gd name="connsiteX16" fmla="*/ 463550 w 3044825"/>
              <a:gd name="connsiteY16" fmla="*/ 206375 h 749300"/>
              <a:gd name="connsiteX17" fmla="*/ 495300 w 3044825"/>
              <a:gd name="connsiteY17" fmla="*/ 222250 h 749300"/>
              <a:gd name="connsiteX18" fmla="*/ 520700 w 3044825"/>
              <a:gd name="connsiteY18" fmla="*/ 231775 h 749300"/>
              <a:gd name="connsiteX19" fmla="*/ 581025 w 3044825"/>
              <a:gd name="connsiteY19" fmla="*/ 254000 h 749300"/>
              <a:gd name="connsiteX20" fmla="*/ 600075 w 3044825"/>
              <a:gd name="connsiteY20" fmla="*/ 279400 h 749300"/>
              <a:gd name="connsiteX21" fmla="*/ 641350 w 3044825"/>
              <a:gd name="connsiteY21" fmla="*/ 282575 h 749300"/>
              <a:gd name="connsiteX22" fmla="*/ 676275 w 3044825"/>
              <a:gd name="connsiteY22" fmla="*/ 301625 h 749300"/>
              <a:gd name="connsiteX23" fmla="*/ 704850 w 3044825"/>
              <a:gd name="connsiteY23" fmla="*/ 304800 h 749300"/>
              <a:gd name="connsiteX24" fmla="*/ 736600 w 3044825"/>
              <a:gd name="connsiteY24" fmla="*/ 311150 h 749300"/>
              <a:gd name="connsiteX25" fmla="*/ 768350 w 3044825"/>
              <a:gd name="connsiteY25" fmla="*/ 336550 h 749300"/>
              <a:gd name="connsiteX26" fmla="*/ 793750 w 3044825"/>
              <a:gd name="connsiteY26" fmla="*/ 358775 h 749300"/>
              <a:gd name="connsiteX27" fmla="*/ 847725 w 3044825"/>
              <a:gd name="connsiteY27" fmla="*/ 387350 h 749300"/>
              <a:gd name="connsiteX28" fmla="*/ 879475 w 3044825"/>
              <a:gd name="connsiteY28" fmla="*/ 403225 h 749300"/>
              <a:gd name="connsiteX29" fmla="*/ 920750 w 3044825"/>
              <a:gd name="connsiteY29" fmla="*/ 428625 h 749300"/>
              <a:gd name="connsiteX30" fmla="*/ 981075 w 3044825"/>
              <a:gd name="connsiteY30" fmla="*/ 428625 h 749300"/>
              <a:gd name="connsiteX31" fmla="*/ 1019175 w 3044825"/>
              <a:gd name="connsiteY31" fmla="*/ 441325 h 749300"/>
              <a:gd name="connsiteX32" fmla="*/ 1063625 w 3044825"/>
              <a:gd name="connsiteY32" fmla="*/ 454025 h 749300"/>
              <a:gd name="connsiteX33" fmla="*/ 1079500 w 3044825"/>
              <a:gd name="connsiteY33" fmla="*/ 482600 h 749300"/>
              <a:gd name="connsiteX34" fmla="*/ 1079500 w 3044825"/>
              <a:gd name="connsiteY34" fmla="*/ 482600 h 749300"/>
              <a:gd name="connsiteX35" fmla="*/ 1133475 w 3044825"/>
              <a:gd name="connsiteY35" fmla="*/ 485775 h 749300"/>
              <a:gd name="connsiteX36" fmla="*/ 1162050 w 3044825"/>
              <a:gd name="connsiteY36" fmla="*/ 488950 h 749300"/>
              <a:gd name="connsiteX37" fmla="*/ 1193800 w 3044825"/>
              <a:gd name="connsiteY37" fmla="*/ 517525 h 749300"/>
              <a:gd name="connsiteX38" fmla="*/ 1193800 w 3044825"/>
              <a:gd name="connsiteY38" fmla="*/ 517525 h 749300"/>
              <a:gd name="connsiteX39" fmla="*/ 1244600 w 3044825"/>
              <a:gd name="connsiteY39" fmla="*/ 523875 h 749300"/>
              <a:gd name="connsiteX40" fmla="*/ 1276350 w 3044825"/>
              <a:gd name="connsiteY40" fmla="*/ 542925 h 749300"/>
              <a:gd name="connsiteX41" fmla="*/ 1317625 w 3044825"/>
              <a:gd name="connsiteY41" fmla="*/ 549275 h 749300"/>
              <a:gd name="connsiteX42" fmla="*/ 1362075 w 3044825"/>
              <a:gd name="connsiteY42" fmla="*/ 549275 h 749300"/>
              <a:gd name="connsiteX43" fmla="*/ 1428750 w 3044825"/>
              <a:gd name="connsiteY43" fmla="*/ 555625 h 749300"/>
              <a:gd name="connsiteX44" fmla="*/ 1489075 w 3044825"/>
              <a:gd name="connsiteY44" fmla="*/ 558800 h 749300"/>
              <a:gd name="connsiteX45" fmla="*/ 1543050 w 3044825"/>
              <a:gd name="connsiteY45" fmla="*/ 581025 h 749300"/>
              <a:gd name="connsiteX46" fmla="*/ 1581150 w 3044825"/>
              <a:gd name="connsiteY46" fmla="*/ 587375 h 749300"/>
              <a:gd name="connsiteX47" fmla="*/ 1628775 w 3044825"/>
              <a:gd name="connsiteY47" fmla="*/ 587375 h 749300"/>
              <a:gd name="connsiteX48" fmla="*/ 1685925 w 3044825"/>
              <a:gd name="connsiteY48" fmla="*/ 590550 h 749300"/>
              <a:gd name="connsiteX49" fmla="*/ 1733550 w 3044825"/>
              <a:gd name="connsiteY49" fmla="*/ 596900 h 749300"/>
              <a:gd name="connsiteX50" fmla="*/ 1774825 w 3044825"/>
              <a:gd name="connsiteY50" fmla="*/ 628650 h 749300"/>
              <a:gd name="connsiteX51" fmla="*/ 1816100 w 3044825"/>
              <a:gd name="connsiteY51" fmla="*/ 631825 h 749300"/>
              <a:gd name="connsiteX52" fmla="*/ 1851025 w 3044825"/>
              <a:gd name="connsiteY52" fmla="*/ 641350 h 749300"/>
              <a:gd name="connsiteX53" fmla="*/ 1914525 w 3044825"/>
              <a:gd name="connsiteY53" fmla="*/ 638175 h 749300"/>
              <a:gd name="connsiteX54" fmla="*/ 1962150 w 3044825"/>
              <a:gd name="connsiteY54" fmla="*/ 650875 h 749300"/>
              <a:gd name="connsiteX55" fmla="*/ 2003425 w 3044825"/>
              <a:gd name="connsiteY55" fmla="*/ 669925 h 749300"/>
              <a:gd name="connsiteX56" fmla="*/ 2333625 w 3044825"/>
              <a:gd name="connsiteY56" fmla="*/ 673100 h 749300"/>
              <a:gd name="connsiteX57" fmla="*/ 2381250 w 3044825"/>
              <a:gd name="connsiteY57" fmla="*/ 682625 h 749300"/>
              <a:gd name="connsiteX58" fmla="*/ 2492375 w 3044825"/>
              <a:gd name="connsiteY58" fmla="*/ 682625 h 749300"/>
              <a:gd name="connsiteX59" fmla="*/ 2559050 w 3044825"/>
              <a:gd name="connsiteY59" fmla="*/ 695325 h 749300"/>
              <a:gd name="connsiteX60" fmla="*/ 2803525 w 3044825"/>
              <a:gd name="connsiteY60" fmla="*/ 704850 h 749300"/>
              <a:gd name="connsiteX61" fmla="*/ 2860675 w 3044825"/>
              <a:gd name="connsiteY61" fmla="*/ 736600 h 749300"/>
              <a:gd name="connsiteX62" fmla="*/ 3009900 w 3044825"/>
              <a:gd name="connsiteY62" fmla="*/ 733425 h 749300"/>
              <a:gd name="connsiteX63" fmla="*/ 3009900 w 3044825"/>
              <a:gd name="connsiteY63" fmla="*/ 733425 h 749300"/>
              <a:gd name="connsiteX64" fmla="*/ 3044825 w 3044825"/>
              <a:gd name="connsiteY64" fmla="*/ 749300 h 749300"/>
              <a:gd name="connsiteX65" fmla="*/ 3044825 w 3044825"/>
              <a:gd name="connsiteY65" fmla="*/ 749300 h 74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3044825" h="749300">
                <a:moveTo>
                  <a:pt x="0" y="0"/>
                </a:moveTo>
                <a:lnTo>
                  <a:pt x="50800" y="15875"/>
                </a:lnTo>
                <a:lnTo>
                  <a:pt x="76200" y="28575"/>
                </a:lnTo>
                <a:lnTo>
                  <a:pt x="104775" y="41275"/>
                </a:lnTo>
                <a:lnTo>
                  <a:pt x="104775" y="41275"/>
                </a:lnTo>
                <a:lnTo>
                  <a:pt x="146050" y="63500"/>
                </a:lnTo>
                <a:lnTo>
                  <a:pt x="174625" y="66675"/>
                </a:lnTo>
                <a:lnTo>
                  <a:pt x="174625" y="66675"/>
                </a:lnTo>
                <a:lnTo>
                  <a:pt x="219075" y="88900"/>
                </a:lnTo>
                <a:lnTo>
                  <a:pt x="269875" y="114300"/>
                </a:lnTo>
                <a:lnTo>
                  <a:pt x="269875" y="114300"/>
                </a:lnTo>
                <a:lnTo>
                  <a:pt x="336550" y="127000"/>
                </a:lnTo>
                <a:lnTo>
                  <a:pt x="336550" y="127000"/>
                </a:lnTo>
                <a:lnTo>
                  <a:pt x="368300" y="171450"/>
                </a:lnTo>
                <a:lnTo>
                  <a:pt x="368300" y="171450"/>
                </a:lnTo>
                <a:lnTo>
                  <a:pt x="434975" y="193675"/>
                </a:lnTo>
                <a:lnTo>
                  <a:pt x="463550" y="206375"/>
                </a:lnTo>
                <a:lnTo>
                  <a:pt x="495300" y="222250"/>
                </a:lnTo>
                <a:lnTo>
                  <a:pt x="520700" y="231775"/>
                </a:lnTo>
                <a:lnTo>
                  <a:pt x="581025" y="254000"/>
                </a:lnTo>
                <a:lnTo>
                  <a:pt x="600075" y="279400"/>
                </a:lnTo>
                <a:lnTo>
                  <a:pt x="641350" y="282575"/>
                </a:lnTo>
                <a:lnTo>
                  <a:pt x="676275" y="301625"/>
                </a:lnTo>
                <a:lnTo>
                  <a:pt x="704850" y="304800"/>
                </a:lnTo>
                <a:lnTo>
                  <a:pt x="736600" y="311150"/>
                </a:lnTo>
                <a:lnTo>
                  <a:pt x="768350" y="336550"/>
                </a:lnTo>
                <a:lnTo>
                  <a:pt x="793750" y="358775"/>
                </a:lnTo>
                <a:lnTo>
                  <a:pt x="847725" y="387350"/>
                </a:lnTo>
                <a:lnTo>
                  <a:pt x="879475" y="403225"/>
                </a:lnTo>
                <a:lnTo>
                  <a:pt x="920750" y="428625"/>
                </a:lnTo>
                <a:lnTo>
                  <a:pt x="981075" y="428625"/>
                </a:lnTo>
                <a:lnTo>
                  <a:pt x="1019175" y="441325"/>
                </a:lnTo>
                <a:lnTo>
                  <a:pt x="1063625" y="454025"/>
                </a:lnTo>
                <a:lnTo>
                  <a:pt x="1079500" y="482600"/>
                </a:lnTo>
                <a:lnTo>
                  <a:pt x="1079500" y="482600"/>
                </a:lnTo>
                <a:lnTo>
                  <a:pt x="1133475" y="485775"/>
                </a:lnTo>
                <a:lnTo>
                  <a:pt x="1162050" y="488950"/>
                </a:lnTo>
                <a:lnTo>
                  <a:pt x="1193800" y="517525"/>
                </a:lnTo>
                <a:lnTo>
                  <a:pt x="1193800" y="517525"/>
                </a:lnTo>
                <a:lnTo>
                  <a:pt x="1244600" y="523875"/>
                </a:lnTo>
                <a:lnTo>
                  <a:pt x="1276350" y="542925"/>
                </a:lnTo>
                <a:lnTo>
                  <a:pt x="1317625" y="549275"/>
                </a:lnTo>
                <a:lnTo>
                  <a:pt x="1362075" y="549275"/>
                </a:lnTo>
                <a:lnTo>
                  <a:pt x="1428750" y="555625"/>
                </a:lnTo>
                <a:lnTo>
                  <a:pt x="1489075" y="558800"/>
                </a:lnTo>
                <a:lnTo>
                  <a:pt x="1543050" y="581025"/>
                </a:lnTo>
                <a:lnTo>
                  <a:pt x="1581150" y="587375"/>
                </a:lnTo>
                <a:lnTo>
                  <a:pt x="1628775" y="587375"/>
                </a:lnTo>
                <a:lnTo>
                  <a:pt x="1685925" y="590550"/>
                </a:lnTo>
                <a:lnTo>
                  <a:pt x="1733550" y="596900"/>
                </a:lnTo>
                <a:lnTo>
                  <a:pt x="1774825" y="628650"/>
                </a:lnTo>
                <a:lnTo>
                  <a:pt x="1816100" y="631825"/>
                </a:lnTo>
                <a:lnTo>
                  <a:pt x="1851025" y="641350"/>
                </a:lnTo>
                <a:lnTo>
                  <a:pt x="1914525" y="638175"/>
                </a:lnTo>
                <a:lnTo>
                  <a:pt x="1962150" y="650875"/>
                </a:lnTo>
                <a:lnTo>
                  <a:pt x="2003425" y="669925"/>
                </a:lnTo>
                <a:lnTo>
                  <a:pt x="2333625" y="673100"/>
                </a:lnTo>
                <a:lnTo>
                  <a:pt x="2381250" y="682625"/>
                </a:lnTo>
                <a:lnTo>
                  <a:pt x="2492375" y="682625"/>
                </a:lnTo>
                <a:lnTo>
                  <a:pt x="2559050" y="695325"/>
                </a:lnTo>
                <a:lnTo>
                  <a:pt x="2803525" y="704850"/>
                </a:lnTo>
                <a:lnTo>
                  <a:pt x="2860675" y="736600"/>
                </a:lnTo>
                <a:lnTo>
                  <a:pt x="3009900" y="733425"/>
                </a:lnTo>
                <a:lnTo>
                  <a:pt x="3009900" y="733425"/>
                </a:lnTo>
                <a:lnTo>
                  <a:pt x="3044825" y="749300"/>
                </a:lnTo>
                <a:lnTo>
                  <a:pt x="3044825" y="749300"/>
                </a:lnTo>
              </a:path>
            </a:pathLst>
          </a:custGeom>
          <a:ln w="19050" cmpd="sng">
            <a:solidFill>
              <a:schemeClr val="accent2"/>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86" name="Freeform 85"/>
          <p:cNvSpPr/>
          <p:nvPr/>
        </p:nvSpPr>
        <p:spPr>
          <a:xfrm>
            <a:off x="7023100" y="3194050"/>
            <a:ext cx="3076575" cy="1130300"/>
          </a:xfrm>
          <a:custGeom>
            <a:avLst/>
            <a:gdLst>
              <a:gd name="connsiteX0" fmla="*/ 0 w 3076575"/>
              <a:gd name="connsiteY0" fmla="*/ 0 h 1130300"/>
              <a:gd name="connsiteX1" fmla="*/ 25400 w 3076575"/>
              <a:gd name="connsiteY1" fmla="*/ 9525 h 1130300"/>
              <a:gd name="connsiteX2" fmla="*/ 25400 w 3076575"/>
              <a:gd name="connsiteY2" fmla="*/ 9525 h 1130300"/>
              <a:gd name="connsiteX3" fmla="*/ 63500 w 3076575"/>
              <a:gd name="connsiteY3" fmla="*/ 34925 h 1130300"/>
              <a:gd name="connsiteX4" fmla="*/ 101600 w 3076575"/>
              <a:gd name="connsiteY4" fmla="*/ 53975 h 1130300"/>
              <a:gd name="connsiteX5" fmla="*/ 133350 w 3076575"/>
              <a:gd name="connsiteY5" fmla="*/ 73025 h 1130300"/>
              <a:gd name="connsiteX6" fmla="*/ 174625 w 3076575"/>
              <a:gd name="connsiteY6" fmla="*/ 85725 h 1130300"/>
              <a:gd name="connsiteX7" fmla="*/ 196850 w 3076575"/>
              <a:gd name="connsiteY7" fmla="*/ 111125 h 1130300"/>
              <a:gd name="connsiteX8" fmla="*/ 196850 w 3076575"/>
              <a:gd name="connsiteY8" fmla="*/ 111125 h 1130300"/>
              <a:gd name="connsiteX9" fmla="*/ 238125 w 3076575"/>
              <a:gd name="connsiteY9" fmla="*/ 127000 h 1130300"/>
              <a:gd name="connsiteX10" fmla="*/ 238125 w 3076575"/>
              <a:gd name="connsiteY10" fmla="*/ 127000 h 1130300"/>
              <a:gd name="connsiteX11" fmla="*/ 263525 w 3076575"/>
              <a:gd name="connsiteY11" fmla="*/ 158750 h 1130300"/>
              <a:gd name="connsiteX12" fmla="*/ 285750 w 3076575"/>
              <a:gd name="connsiteY12" fmla="*/ 180975 h 1130300"/>
              <a:gd name="connsiteX13" fmla="*/ 301625 w 3076575"/>
              <a:gd name="connsiteY13" fmla="*/ 193675 h 1130300"/>
              <a:gd name="connsiteX14" fmla="*/ 314325 w 3076575"/>
              <a:gd name="connsiteY14" fmla="*/ 228600 h 1130300"/>
              <a:gd name="connsiteX15" fmla="*/ 352425 w 3076575"/>
              <a:gd name="connsiteY15" fmla="*/ 247650 h 1130300"/>
              <a:gd name="connsiteX16" fmla="*/ 352425 w 3076575"/>
              <a:gd name="connsiteY16" fmla="*/ 247650 h 1130300"/>
              <a:gd name="connsiteX17" fmla="*/ 384175 w 3076575"/>
              <a:gd name="connsiteY17" fmla="*/ 269875 h 1130300"/>
              <a:gd name="connsiteX18" fmla="*/ 384175 w 3076575"/>
              <a:gd name="connsiteY18" fmla="*/ 269875 h 1130300"/>
              <a:gd name="connsiteX19" fmla="*/ 419100 w 3076575"/>
              <a:gd name="connsiteY19" fmla="*/ 295275 h 1130300"/>
              <a:gd name="connsiteX20" fmla="*/ 419100 w 3076575"/>
              <a:gd name="connsiteY20" fmla="*/ 295275 h 1130300"/>
              <a:gd name="connsiteX21" fmla="*/ 447675 w 3076575"/>
              <a:gd name="connsiteY21" fmla="*/ 355600 h 1130300"/>
              <a:gd name="connsiteX22" fmla="*/ 447675 w 3076575"/>
              <a:gd name="connsiteY22" fmla="*/ 355600 h 1130300"/>
              <a:gd name="connsiteX23" fmla="*/ 495300 w 3076575"/>
              <a:gd name="connsiteY23" fmla="*/ 371475 h 1130300"/>
              <a:gd name="connsiteX24" fmla="*/ 495300 w 3076575"/>
              <a:gd name="connsiteY24" fmla="*/ 371475 h 1130300"/>
              <a:gd name="connsiteX25" fmla="*/ 536575 w 3076575"/>
              <a:gd name="connsiteY25" fmla="*/ 396875 h 1130300"/>
              <a:gd name="connsiteX26" fmla="*/ 536575 w 3076575"/>
              <a:gd name="connsiteY26" fmla="*/ 396875 h 1130300"/>
              <a:gd name="connsiteX27" fmla="*/ 555625 w 3076575"/>
              <a:gd name="connsiteY27" fmla="*/ 441325 h 1130300"/>
              <a:gd name="connsiteX28" fmla="*/ 590550 w 3076575"/>
              <a:gd name="connsiteY28" fmla="*/ 450850 h 1130300"/>
              <a:gd name="connsiteX29" fmla="*/ 590550 w 3076575"/>
              <a:gd name="connsiteY29" fmla="*/ 450850 h 1130300"/>
              <a:gd name="connsiteX30" fmla="*/ 628650 w 3076575"/>
              <a:gd name="connsiteY30" fmla="*/ 479425 h 1130300"/>
              <a:gd name="connsiteX31" fmla="*/ 638175 w 3076575"/>
              <a:gd name="connsiteY31" fmla="*/ 488950 h 1130300"/>
              <a:gd name="connsiteX32" fmla="*/ 650875 w 3076575"/>
              <a:gd name="connsiteY32" fmla="*/ 504825 h 1130300"/>
              <a:gd name="connsiteX33" fmla="*/ 650875 w 3076575"/>
              <a:gd name="connsiteY33" fmla="*/ 504825 h 1130300"/>
              <a:gd name="connsiteX34" fmla="*/ 679450 w 3076575"/>
              <a:gd name="connsiteY34" fmla="*/ 536575 h 1130300"/>
              <a:gd name="connsiteX35" fmla="*/ 695325 w 3076575"/>
              <a:gd name="connsiteY35" fmla="*/ 561975 h 1130300"/>
              <a:gd name="connsiteX36" fmla="*/ 790575 w 3076575"/>
              <a:gd name="connsiteY36" fmla="*/ 587375 h 1130300"/>
              <a:gd name="connsiteX37" fmla="*/ 812800 w 3076575"/>
              <a:gd name="connsiteY37" fmla="*/ 603250 h 1130300"/>
              <a:gd name="connsiteX38" fmla="*/ 844550 w 3076575"/>
              <a:gd name="connsiteY38" fmla="*/ 612775 h 1130300"/>
              <a:gd name="connsiteX39" fmla="*/ 844550 w 3076575"/>
              <a:gd name="connsiteY39" fmla="*/ 612775 h 1130300"/>
              <a:gd name="connsiteX40" fmla="*/ 869950 w 3076575"/>
              <a:gd name="connsiteY40" fmla="*/ 657225 h 1130300"/>
              <a:gd name="connsiteX41" fmla="*/ 911225 w 3076575"/>
              <a:gd name="connsiteY41" fmla="*/ 657225 h 1130300"/>
              <a:gd name="connsiteX42" fmla="*/ 911225 w 3076575"/>
              <a:gd name="connsiteY42" fmla="*/ 657225 h 1130300"/>
              <a:gd name="connsiteX43" fmla="*/ 952500 w 3076575"/>
              <a:gd name="connsiteY43" fmla="*/ 673100 h 1130300"/>
              <a:gd name="connsiteX44" fmla="*/ 1003300 w 3076575"/>
              <a:gd name="connsiteY44" fmla="*/ 682625 h 1130300"/>
              <a:gd name="connsiteX45" fmla="*/ 1003300 w 3076575"/>
              <a:gd name="connsiteY45" fmla="*/ 682625 h 1130300"/>
              <a:gd name="connsiteX46" fmla="*/ 1054100 w 3076575"/>
              <a:gd name="connsiteY46" fmla="*/ 698500 h 1130300"/>
              <a:gd name="connsiteX47" fmla="*/ 1082675 w 3076575"/>
              <a:gd name="connsiteY47" fmla="*/ 708025 h 1130300"/>
              <a:gd name="connsiteX48" fmla="*/ 1082675 w 3076575"/>
              <a:gd name="connsiteY48" fmla="*/ 708025 h 1130300"/>
              <a:gd name="connsiteX49" fmla="*/ 1114425 w 3076575"/>
              <a:gd name="connsiteY49" fmla="*/ 739775 h 1130300"/>
              <a:gd name="connsiteX50" fmla="*/ 1143000 w 3076575"/>
              <a:gd name="connsiteY50" fmla="*/ 739775 h 1130300"/>
              <a:gd name="connsiteX51" fmla="*/ 1143000 w 3076575"/>
              <a:gd name="connsiteY51" fmla="*/ 739775 h 1130300"/>
              <a:gd name="connsiteX52" fmla="*/ 1196975 w 3076575"/>
              <a:gd name="connsiteY52" fmla="*/ 765175 h 1130300"/>
              <a:gd name="connsiteX53" fmla="*/ 1241425 w 3076575"/>
              <a:gd name="connsiteY53" fmla="*/ 777875 h 1130300"/>
              <a:gd name="connsiteX54" fmla="*/ 1241425 w 3076575"/>
              <a:gd name="connsiteY54" fmla="*/ 777875 h 1130300"/>
              <a:gd name="connsiteX55" fmla="*/ 1279525 w 3076575"/>
              <a:gd name="connsiteY55" fmla="*/ 800100 h 1130300"/>
              <a:gd name="connsiteX56" fmla="*/ 1298575 w 3076575"/>
              <a:gd name="connsiteY56" fmla="*/ 822325 h 1130300"/>
              <a:gd name="connsiteX57" fmla="*/ 1323975 w 3076575"/>
              <a:gd name="connsiteY57" fmla="*/ 835025 h 1130300"/>
              <a:gd name="connsiteX58" fmla="*/ 1384300 w 3076575"/>
              <a:gd name="connsiteY58" fmla="*/ 838200 h 1130300"/>
              <a:gd name="connsiteX59" fmla="*/ 1416050 w 3076575"/>
              <a:gd name="connsiteY59" fmla="*/ 863600 h 1130300"/>
              <a:gd name="connsiteX60" fmla="*/ 1470025 w 3076575"/>
              <a:gd name="connsiteY60" fmla="*/ 863600 h 1130300"/>
              <a:gd name="connsiteX61" fmla="*/ 1511300 w 3076575"/>
              <a:gd name="connsiteY61" fmla="*/ 885825 h 1130300"/>
              <a:gd name="connsiteX62" fmla="*/ 1546225 w 3076575"/>
              <a:gd name="connsiteY62" fmla="*/ 892175 h 1130300"/>
              <a:gd name="connsiteX63" fmla="*/ 1571625 w 3076575"/>
              <a:gd name="connsiteY63" fmla="*/ 901700 h 1130300"/>
              <a:gd name="connsiteX64" fmla="*/ 1612900 w 3076575"/>
              <a:gd name="connsiteY64" fmla="*/ 904875 h 1130300"/>
              <a:gd name="connsiteX65" fmla="*/ 1638300 w 3076575"/>
              <a:gd name="connsiteY65" fmla="*/ 914400 h 1130300"/>
              <a:gd name="connsiteX66" fmla="*/ 1673225 w 3076575"/>
              <a:gd name="connsiteY66" fmla="*/ 936625 h 1130300"/>
              <a:gd name="connsiteX67" fmla="*/ 1784350 w 3076575"/>
              <a:gd name="connsiteY67" fmla="*/ 939800 h 1130300"/>
              <a:gd name="connsiteX68" fmla="*/ 1825625 w 3076575"/>
              <a:gd name="connsiteY68" fmla="*/ 965200 h 1130300"/>
              <a:gd name="connsiteX69" fmla="*/ 2019300 w 3076575"/>
              <a:gd name="connsiteY69" fmla="*/ 965200 h 1130300"/>
              <a:gd name="connsiteX70" fmla="*/ 2038350 w 3076575"/>
              <a:gd name="connsiteY70" fmla="*/ 987425 h 1130300"/>
              <a:gd name="connsiteX71" fmla="*/ 2038350 w 3076575"/>
              <a:gd name="connsiteY71" fmla="*/ 987425 h 1130300"/>
              <a:gd name="connsiteX72" fmla="*/ 2085975 w 3076575"/>
              <a:gd name="connsiteY72" fmla="*/ 996950 h 1130300"/>
              <a:gd name="connsiteX73" fmla="*/ 2114550 w 3076575"/>
              <a:gd name="connsiteY73" fmla="*/ 993775 h 1130300"/>
              <a:gd name="connsiteX74" fmla="*/ 2184400 w 3076575"/>
              <a:gd name="connsiteY74" fmla="*/ 1003300 h 1130300"/>
              <a:gd name="connsiteX75" fmla="*/ 2219325 w 3076575"/>
              <a:gd name="connsiteY75" fmla="*/ 1003300 h 1130300"/>
              <a:gd name="connsiteX76" fmla="*/ 2251075 w 3076575"/>
              <a:gd name="connsiteY76" fmla="*/ 1041400 h 1130300"/>
              <a:gd name="connsiteX77" fmla="*/ 2457450 w 3076575"/>
              <a:gd name="connsiteY77" fmla="*/ 1041400 h 1130300"/>
              <a:gd name="connsiteX78" fmla="*/ 2457450 w 3076575"/>
              <a:gd name="connsiteY78" fmla="*/ 1041400 h 1130300"/>
              <a:gd name="connsiteX79" fmla="*/ 2489200 w 3076575"/>
              <a:gd name="connsiteY79" fmla="*/ 1066800 h 1130300"/>
              <a:gd name="connsiteX80" fmla="*/ 2590800 w 3076575"/>
              <a:gd name="connsiteY80" fmla="*/ 1069975 h 1130300"/>
              <a:gd name="connsiteX81" fmla="*/ 2619375 w 3076575"/>
              <a:gd name="connsiteY81" fmla="*/ 1082675 h 1130300"/>
              <a:gd name="connsiteX82" fmla="*/ 2657475 w 3076575"/>
              <a:gd name="connsiteY82" fmla="*/ 1089025 h 1130300"/>
              <a:gd name="connsiteX83" fmla="*/ 2679700 w 3076575"/>
              <a:gd name="connsiteY83" fmla="*/ 1108075 h 1130300"/>
              <a:gd name="connsiteX84" fmla="*/ 2755900 w 3076575"/>
              <a:gd name="connsiteY84" fmla="*/ 1108075 h 1130300"/>
              <a:gd name="connsiteX85" fmla="*/ 2784475 w 3076575"/>
              <a:gd name="connsiteY85" fmla="*/ 1130300 h 1130300"/>
              <a:gd name="connsiteX86" fmla="*/ 3076575 w 3076575"/>
              <a:gd name="connsiteY86" fmla="*/ 1127125 h 1130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076575" h="1130300">
                <a:moveTo>
                  <a:pt x="0" y="0"/>
                </a:moveTo>
                <a:lnTo>
                  <a:pt x="25400" y="9525"/>
                </a:lnTo>
                <a:lnTo>
                  <a:pt x="25400" y="9525"/>
                </a:lnTo>
                <a:lnTo>
                  <a:pt x="63500" y="34925"/>
                </a:lnTo>
                <a:lnTo>
                  <a:pt x="101600" y="53975"/>
                </a:lnTo>
                <a:lnTo>
                  <a:pt x="133350" y="73025"/>
                </a:lnTo>
                <a:lnTo>
                  <a:pt x="174625" y="85725"/>
                </a:lnTo>
                <a:lnTo>
                  <a:pt x="196850" y="111125"/>
                </a:lnTo>
                <a:lnTo>
                  <a:pt x="196850" y="111125"/>
                </a:lnTo>
                <a:lnTo>
                  <a:pt x="238125" y="127000"/>
                </a:lnTo>
                <a:lnTo>
                  <a:pt x="238125" y="127000"/>
                </a:lnTo>
                <a:lnTo>
                  <a:pt x="263525" y="158750"/>
                </a:lnTo>
                <a:lnTo>
                  <a:pt x="285750" y="180975"/>
                </a:lnTo>
                <a:lnTo>
                  <a:pt x="301625" y="193675"/>
                </a:lnTo>
                <a:lnTo>
                  <a:pt x="314325" y="228600"/>
                </a:lnTo>
                <a:lnTo>
                  <a:pt x="352425" y="247650"/>
                </a:lnTo>
                <a:lnTo>
                  <a:pt x="352425" y="247650"/>
                </a:lnTo>
                <a:lnTo>
                  <a:pt x="384175" y="269875"/>
                </a:lnTo>
                <a:lnTo>
                  <a:pt x="384175" y="269875"/>
                </a:lnTo>
                <a:lnTo>
                  <a:pt x="419100" y="295275"/>
                </a:lnTo>
                <a:lnTo>
                  <a:pt x="419100" y="295275"/>
                </a:lnTo>
                <a:lnTo>
                  <a:pt x="447675" y="355600"/>
                </a:lnTo>
                <a:lnTo>
                  <a:pt x="447675" y="355600"/>
                </a:lnTo>
                <a:lnTo>
                  <a:pt x="495300" y="371475"/>
                </a:lnTo>
                <a:lnTo>
                  <a:pt x="495300" y="371475"/>
                </a:lnTo>
                <a:lnTo>
                  <a:pt x="536575" y="396875"/>
                </a:lnTo>
                <a:lnTo>
                  <a:pt x="536575" y="396875"/>
                </a:lnTo>
                <a:lnTo>
                  <a:pt x="555625" y="441325"/>
                </a:lnTo>
                <a:lnTo>
                  <a:pt x="590550" y="450850"/>
                </a:lnTo>
                <a:lnTo>
                  <a:pt x="590550" y="450850"/>
                </a:lnTo>
                <a:lnTo>
                  <a:pt x="628650" y="479425"/>
                </a:lnTo>
                <a:lnTo>
                  <a:pt x="638175" y="488950"/>
                </a:lnTo>
                <a:lnTo>
                  <a:pt x="650875" y="504825"/>
                </a:lnTo>
                <a:lnTo>
                  <a:pt x="650875" y="504825"/>
                </a:lnTo>
                <a:lnTo>
                  <a:pt x="679450" y="536575"/>
                </a:lnTo>
                <a:lnTo>
                  <a:pt x="695325" y="561975"/>
                </a:lnTo>
                <a:lnTo>
                  <a:pt x="790575" y="587375"/>
                </a:lnTo>
                <a:lnTo>
                  <a:pt x="812800" y="603250"/>
                </a:lnTo>
                <a:lnTo>
                  <a:pt x="844550" y="612775"/>
                </a:lnTo>
                <a:lnTo>
                  <a:pt x="844550" y="612775"/>
                </a:lnTo>
                <a:lnTo>
                  <a:pt x="869950" y="657225"/>
                </a:lnTo>
                <a:lnTo>
                  <a:pt x="911225" y="657225"/>
                </a:lnTo>
                <a:lnTo>
                  <a:pt x="911225" y="657225"/>
                </a:lnTo>
                <a:lnTo>
                  <a:pt x="952500" y="673100"/>
                </a:lnTo>
                <a:lnTo>
                  <a:pt x="1003300" y="682625"/>
                </a:lnTo>
                <a:lnTo>
                  <a:pt x="1003300" y="682625"/>
                </a:lnTo>
                <a:lnTo>
                  <a:pt x="1054100" y="698500"/>
                </a:lnTo>
                <a:lnTo>
                  <a:pt x="1082675" y="708025"/>
                </a:lnTo>
                <a:lnTo>
                  <a:pt x="1082675" y="708025"/>
                </a:lnTo>
                <a:lnTo>
                  <a:pt x="1114425" y="739775"/>
                </a:lnTo>
                <a:lnTo>
                  <a:pt x="1143000" y="739775"/>
                </a:lnTo>
                <a:lnTo>
                  <a:pt x="1143000" y="739775"/>
                </a:lnTo>
                <a:lnTo>
                  <a:pt x="1196975" y="765175"/>
                </a:lnTo>
                <a:lnTo>
                  <a:pt x="1241425" y="777875"/>
                </a:lnTo>
                <a:lnTo>
                  <a:pt x="1241425" y="777875"/>
                </a:lnTo>
                <a:lnTo>
                  <a:pt x="1279525" y="800100"/>
                </a:lnTo>
                <a:lnTo>
                  <a:pt x="1298575" y="822325"/>
                </a:lnTo>
                <a:lnTo>
                  <a:pt x="1323975" y="835025"/>
                </a:lnTo>
                <a:lnTo>
                  <a:pt x="1384300" y="838200"/>
                </a:lnTo>
                <a:lnTo>
                  <a:pt x="1416050" y="863600"/>
                </a:lnTo>
                <a:lnTo>
                  <a:pt x="1470025" y="863600"/>
                </a:lnTo>
                <a:lnTo>
                  <a:pt x="1511300" y="885825"/>
                </a:lnTo>
                <a:lnTo>
                  <a:pt x="1546225" y="892175"/>
                </a:lnTo>
                <a:lnTo>
                  <a:pt x="1571625" y="901700"/>
                </a:lnTo>
                <a:lnTo>
                  <a:pt x="1612900" y="904875"/>
                </a:lnTo>
                <a:lnTo>
                  <a:pt x="1638300" y="914400"/>
                </a:lnTo>
                <a:lnTo>
                  <a:pt x="1673225" y="936625"/>
                </a:lnTo>
                <a:lnTo>
                  <a:pt x="1784350" y="939800"/>
                </a:lnTo>
                <a:lnTo>
                  <a:pt x="1825625" y="965200"/>
                </a:lnTo>
                <a:lnTo>
                  <a:pt x="2019300" y="965200"/>
                </a:lnTo>
                <a:lnTo>
                  <a:pt x="2038350" y="987425"/>
                </a:lnTo>
                <a:lnTo>
                  <a:pt x="2038350" y="987425"/>
                </a:lnTo>
                <a:lnTo>
                  <a:pt x="2085975" y="996950"/>
                </a:lnTo>
                <a:lnTo>
                  <a:pt x="2114550" y="993775"/>
                </a:lnTo>
                <a:lnTo>
                  <a:pt x="2184400" y="1003300"/>
                </a:lnTo>
                <a:lnTo>
                  <a:pt x="2219325" y="1003300"/>
                </a:lnTo>
                <a:lnTo>
                  <a:pt x="2251075" y="1041400"/>
                </a:lnTo>
                <a:lnTo>
                  <a:pt x="2457450" y="1041400"/>
                </a:lnTo>
                <a:lnTo>
                  <a:pt x="2457450" y="1041400"/>
                </a:lnTo>
                <a:lnTo>
                  <a:pt x="2489200" y="1066800"/>
                </a:lnTo>
                <a:lnTo>
                  <a:pt x="2590800" y="1069975"/>
                </a:lnTo>
                <a:lnTo>
                  <a:pt x="2619375" y="1082675"/>
                </a:lnTo>
                <a:lnTo>
                  <a:pt x="2657475" y="1089025"/>
                </a:lnTo>
                <a:lnTo>
                  <a:pt x="2679700" y="1108075"/>
                </a:lnTo>
                <a:lnTo>
                  <a:pt x="2755900" y="1108075"/>
                </a:lnTo>
                <a:lnTo>
                  <a:pt x="2784475" y="1130300"/>
                </a:lnTo>
                <a:lnTo>
                  <a:pt x="3076575" y="1127125"/>
                </a:lnTo>
              </a:path>
            </a:pathLst>
          </a:custGeom>
          <a:ln w="19050" cmpd="sng"/>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87" name="TextBox 86"/>
          <p:cNvSpPr txBox="1"/>
          <p:nvPr/>
        </p:nvSpPr>
        <p:spPr>
          <a:xfrm>
            <a:off x="4501580" y="5117491"/>
            <a:ext cx="1554538" cy="276999"/>
          </a:xfrm>
          <a:prstGeom prst="rect">
            <a:avLst/>
          </a:prstGeom>
          <a:noFill/>
        </p:spPr>
        <p:txBody>
          <a:bodyPr wrap="square" rtlCol="0">
            <a:spAutoFit/>
          </a:bodyPr>
          <a:lstStyle/>
          <a:p>
            <a:pPr lvl="0"/>
            <a:r>
              <a:rPr lang="en-GB" sz="1200" dirty="0" smtClean="0">
                <a:solidFill>
                  <a:srgbClr val="000000"/>
                </a:solidFill>
                <a:latin typeface="Arial" panose="020B0604020202020204" pitchFamily="34" charset="0"/>
                <a:cs typeface="Arial" panose="020B0604020202020204" pitchFamily="34" charset="0"/>
              </a:rPr>
              <a:t>Log-rank p&lt;0.0001</a:t>
            </a:r>
            <a:endParaRPr lang="en-GB" sz="1200" dirty="0">
              <a:solidFill>
                <a:srgbClr val="000000"/>
              </a:solidFill>
              <a:latin typeface="Arial" panose="020B0604020202020204" pitchFamily="34" charset="0"/>
              <a:cs typeface="Arial" panose="020B0604020202020204" pitchFamily="34" charset="0"/>
            </a:endParaRPr>
          </a:p>
        </p:txBody>
      </p:sp>
      <p:sp>
        <p:nvSpPr>
          <p:cNvPr id="88" name="TextBox 87"/>
          <p:cNvSpPr txBox="1"/>
          <p:nvPr/>
        </p:nvSpPr>
        <p:spPr>
          <a:xfrm>
            <a:off x="9105972" y="5117491"/>
            <a:ext cx="1554538" cy="276999"/>
          </a:xfrm>
          <a:prstGeom prst="rect">
            <a:avLst/>
          </a:prstGeom>
          <a:noFill/>
        </p:spPr>
        <p:txBody>
          <a:bodyPr wrap="square" rtlCol="0">
            <a:spAutoFit/>
          </a:bodyPr>
          <a:lstStyle/>
          <a:p>
            <a:pPr lvl="0"/>
            <a:r>
              <a:rPr lang="en-GB" sz="1200" dirty="0" smtClean="0">
                <a:solidFill>
                  <a:srgbClr val="000000"/>
                </a:solidFill>
                <a:latin typeface="Arial" panose="020B0604020202020204" pitchFamily="34" charset="0"/>
                <a:cs typeface="Arial" panose="020B0604020202020204" pitchFamily="34" charset="0"/>
              </a:rPr>
              <a:t>Log-rank p&lt;0.0001</a:t>
            </a:r>
            <a:endParaRPr lang="en-GB" sz="1200" dirty="0">
              <a:solidFill>
                <a:srgbClr val="000000"/>
              </a:solidFill>
              <a:latin typeface="Arial" panose="020B0604020202020204" pitchFamily="34" charset="0"/>
              <a:cs typeface="Arial" panose="020B0604020202020204" pitchFamily="34" charset="0"/>
            </a:endParaRPr>
          </a:p>
        </p:txBody>
      </p:sp>
      <p:sp>
        <p:nvSpPr>
          <p:cNvPr id="89" name="Content Placeholder 26">
            <a:extLst>
              <a:ext uri="{FF2B5EF4-FFF2-40B4-BE49-F238E27FC236}">
                <a16:creationId xmlns:a16="http://schemas.microsoft.com/office/drawing/2014/main" id="{5D2A4054-7B1E-5E37-2CBD-7C02269ADE3E}"/>
              </a:ext>
            </a:extLst>
          </p:cNvPr>
          <p:cNvSpPr txBox="1">
            <a:spLocks/>
          </p:cNvSpPr>
          <p:nvPr/>
        </p:nvSpPr>
        <p:spPr bwMode="auto">
          <a:xfrm>
            <a:off x="3025508" y="2805034"/>
            <a:ext cx="1838857" cy="273187"/>
          </a:xfrm>
          <a:prstGeom prst="rect">
            <a:avLst/>
          </a:prstGeom>
          <a:noFill/>
          <a:ln w="9525">
            <a:noFill/>
            <a:miter lim="800000"/>
            <a:headEnd/>
            <a:tailEnd/>
          </a:ln>
        </p:spPr>
        <p:txBody>
          <a:bodyPr lIns="0" tIns="0" rIns="0" bIns="0"/>
          <a:lstStyle/>
          <a:p>
            <a:pPr algn="ctr">
              <a:spcBef>
                <a:spcPts val="0"/>
              </a:spcBef>
              <a:defRPr/>
            </a:pPr>
            <a:r>
              <a:rPr lang="en-GB" sz="1600" b="1" dirty="0" smtClean="0">
                <a:solidFill>
                  <a:srgbClr val="363636"/>
                </a:solidFill>
                <a:latin typeface="Arial"/>
              </a:rPr>
              <a:t>Overall survival</a:t>
            </a:r>
            <a:endParaRPr lang="en-GB" sz="1600" b="1" dirty="0">
              <a:solidFill>
                <a:srgbClr val="363636"/>
              </a:solidFill>
              <a:latin typeface="Arial"/>
            </a:endParaRPr>
          </a:p>
        </p:txBody>
      </p:sp>
      <p:sp>
        <p:nvSpPr>
          <p:cNvPr id="90" name="Content Placeholder 26">
            <a:extLst>
              <a:ext uri="{FF2B5EF4-FFF2-40B4-BE49-F238E27FC236}">
                <a16:creationId xmlns:a16="http://schemas.microsoft.com/office/drawing/2014/main" id="{7742ECE1-7C0B-5B9F-AE57-BFD38FF4418B}"/>
              </a:ext>
            </a:extLst>
          </p:cNvPr>
          <p:cNvSpPr txBox="1">
            <a:spLocks/>
          </p:cNvSpPr>
          <p:nvPr/>
        </p:nvSpPr>
        <p:spPr bwMode="auto">
          <a:xfrm>
            <a:off x="5833747" y="2805034"/>
            <a:ext cx="5455280" cy="273187"/>
          </a:xfrm>
          <a:prstGeom prst="rect">
            <a:avLst/>
          </a:prstGeom>
          <a:noFill/>
          <a:ln w="9525">
            <a:noFill/>
            <a:miter lim="800000"/>
            <a:headEnd/>
            <a:tailEnd/>
          </a:ln>
        </p:spPr>
        <p:txBody>
          <a:bodyPr lIns="0" tIns="0" rIns="0" bIns="0"/>
          <a:lstStyle/>
          <a:p>
            <a:pPr algn="ctr">
              <a:spcBef>
                <a:spcPts val="0"/>
              </a:spcBef>
              <a:defRPr/>
            </a:pPr>
            <a:r>
              <a:rPr lang="en-GB" sz="1600" b="1" dirty="0" smtClean="0">
                <a:solidFill>
                  <a:srgbClr val="363636"/>
                </a:solidFill>
                <a:latin typeface="Arial"/>
              </a:rPr>
              <a:t>Recurrence-free survival </a:t>
            </a:r>
            <a:endParaRPr lang="en-GB" sz="1600" b="1" dirty="0">
              <a:solidFill>
                <a:srgbClr val="363636"/>
              </a:solidFill>
              <a:latin typeface="Arial"/>
            </a:endParaRPr>
          </a:p>
        </p:txBody>
      </p:sp>
      <p:grpSp>
        <p:nvGrpSpPr>
          <p:cNvPr id="91" name="Group 90"/>
          <p:cNvGrpSpPr/>
          <p:nvPr/>
        </p:nvGrpSpPr>
        <p:grpSpPr>
          <a:xfrm>
            <a:off x="2542264" y="4612063"/>
            <a:ext cx="641303" cy="749812"/>
            <a:chOff x="2569025" y="4642998"/>
            <a:chExt cx="641303" cy="749812"/>
          </a:xfrm>
        </p:grpSpPr>
        <p:sp>
          <p:nvSpPr>
            <p:cNvPr id="92" name="TextBox 91">
              <a:extLst>
                <a:ext uri="{FF2B5EF4-FFF2-40B4-BE49-F238E27FC236}">
                  <a16:creationId xmlns:a16="http://schemas.microsoft.com/office/drawing/2014/main" id="{909AA62F-FDCA-4C78-D1C1-C84F418FF38A}"/>
                </a:ext>
              </a:extLst>
            </p:cNvPr>
            <p:cNvSpPr txBox="1"/>
            <p:nvPr/>
          </p:nvSpPr>
          <p:spPr>
            <a:xfrm>
              <a:off x="2744889" y="4642998"/>
              <a:ext cx="465439" cy="749812"/>
            </a:xfrm>
            <a:prstGeom prst="rect">
              <a:avLst/>
            </a:prstGeom>
            <a:noFill/>
          </p:spPr>
          <p:txBody>
            <a:bodyPr wrap="none" lIns="36000" tIns="36000" rIns="36000" bIns="36000" rtlCol="0" anchor="t" anchorCtr="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cs typeface="Arial" panose="020B0604020202020204" pitchFamily="34" charset="0"/>
                </a:rPr>
                <a:t>0–5</a:t>
              </a:r>
            </a:p>
            <a:p>
              <a:pPr marL="0" marR="0" lvl="0" indent="0" defTabSz="914400" rtl="0" eaLnBrk="1" fontAlgn="auto" latinLnBrk="0" hangingPunct="1">
                <a:lnSpc>
                  <a:spcPct val="100000"/>
                </a:lnSpc>
                <a:spcBef>
                  <a:spcPts val="0"/>
                </a:spcBef>
                <a:spcAft>
                  <a:spcPts val="0"/>
                </a:spcAft>
                <a:buClrTx/>
                <a:buSzTx/>
                <a:buFontTx/>
                <a:buNone/>
                <a:tabLst/>
                <a:defRPr/>
              </a:pPr>
              <a:r>
                <a:rPr lang="en-GB" sz="1100" dirty="0" smtClean="0">
                  <a:solidFill>
                    <a:srgbClr val="000000"/>
                  </a:solidFill>
                  <a:cs typeface="Arial" panose="020B0604020202020204" pitchFamily="34" charset="0"/>
                </a:rPr>
                <a:t>6–7</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cs typeface="Arial" panose="020B0604020202020204" pitchFamily="34" charset="0"/>
                </a:rPr>
                <a:t>8–10</a:t>
              </a:r>
            </a:p>
            <a:p>
              <a:pPr marL="0" marR="0" lvl="0" indent="0" defTabSz="914400" rtl="0" eaLnBrk="1" fontAlgn="auto" latinLnBrk="0" hangingPunct="1">
                <a:lnSpc>
                  <a:spcPct val="100000"/>
                </a:lnSpc>
                <a:spcBef>
                  <a:spcPts val="0"/>
                </a:spcBef>
                <a:spcAft>
                  <a:spcPts val="0"/>
                </a:spcAft>
                <a:buClrTx/>
                <a:buSzTx/>
                <a:buFontTx/>
                <a:buNone/>
                <a:tabLst/>
                <a:defRPr/>
              </a:pPr>
              <a:r>
                <a:rPr lang="en-GB" sz="1100" dirty="0" smtClean="0">
                  <a:solidFill>
                    <a:srgbClr val="000000"/>
                  </a:solidFill>
                  <a:cs typeface="Arial" panose="020B0604020202020204" pitchFamily="34" charset="0"/>
                </a:rPr>
                <a:t>11–12</a:t>
              </a:r>
              <a:endParaRPr kumimoji="0" lang="en-GB" sz="1100" b="0" i="0" u="none" strike="noStrike" kern="1200" cap="none" spc="0" normalizeH="0" baseline="0" noProof="0" dirty="0">
                <a:ln>
                  <a:noFill/>
                </a:ln>
                <a:solidFill>
                  <a:srgbClr val="000000"/>
                </a:solidFill>
                <a:effectLst/>
                <a:uLnTx/>
                <a:uFillTx/>
                <a:cs typeface="Arial" panose="020B0604020202020204" pitchFamily="34" charset="0"/>
              </a:endParaRPr>
            </a:p>
          </p:txBody>
        </p:sp>
        <p:sp>
          <p:nvSpPr>
            <p:cNvPr id="93" name="Freeform 92"/>
            <p:cNvSpPr/>
            <p:nvPr/>
          </p:nvSpPr>
          <p:spPr>
            <a:xfrm>
              <a:off x="2569025" y="4762500"/>
              <a:ext cx="149225" cy="0"/>
            </a:xfrm>
            <a:custGeom>
              <a:avLst/>
              <a:gdLst>
                <a:gd name="connsiteX0" fmla="*/ 149225 w 149225"/>
                <a:gd name="connsiteY0" fmla="*/ 0 h 0"/>
                <a:gd name="connsiteX1" fmla="*/ 0 w 149225"/>
                <a:gd name="connsiteY1" fmla="*/ 0 h 0"/>
                <a:gd name="connsiteX2" fmla="*/ 0 w 149225"/>
                <a:gd name="connsiteY2" fmla="*/ 0 h 0"/>
              </a:gdLst>
              <a:ahLst/>
              <a:cxnLst>
                <a:cxn ang="0">
                  <a:pos x="connsiteX0" y="connsiteY0"/>
                </a:cxn>
                <a:cxn ang="0">
                  <a:pos x="connsiteX1" y="connsiteY1"/>
                </a:cxn>
                <a:cxn ang="0">
                  <a:pos x="connsiteX2" y="connsiteY2"/>
                </a:cxn>
              </a:cxnLst>
              <a:rect l="l" t="t" r="r" b="b"/>
              <a:pathLst>
                <a:path w="149225">
                  <a:moveTo>
                    <a:pt x="149225" y="0"/>
                  </a:moveTo>
                  <a:lnTo>
                    <a:pt x="0" y="0"/>
                  </a:lnTo>
                  <a:lnTo>
                    <a:pt x="0" y="0"/>
                  </a:lnTo>
                </a:path>
              </a:pathLst>
            </a:custGeom>
            <a:ln w="12700" cmpd="sng"/>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200"/>
            </a:p>
          </p:txBody>
        </p:sp>
        <p:sp>
          <p:nvSpPr>
            <p:cNvPr id="94" name="Freeform 93"/>
            <p:cNvSpPr/>
            <p:nvPr/>
          </p:nvSpPr>
          <p:spPr>
            <a:xfrm>
              <a:off x="2569025" y="5107516"/>
              <a:ext cx="149225" cy="0"/>
            </a:xfrm>
            <a:custGeom>
              <a:avLst/>
              <a:gdLst>
                <a:gd name="connsiteX0" fmla="*/ 149225 w 149225"/>
                <a:gd name="connsiteY0" fmla="*/ 0 h 0"/>
                <a:gd name="connsiteX1" fmla="*/ 0 w 149225"/>
                <a:gd name="connsiteY1" fmla="*/ 0 h 0"/>
                <a:gd name="connsiteX2" fmla="*/ 0 w 149225"/>
                <a:gd name="connsiteY2" fmla="*/ 0 h 0"/>
              </a:gdLst>
              <a:ahLst/>
              <a:cxnLst>
                <a:cxn ang="0">
                  <a:pos x="connsiteX0" y="connsiteY0"/>
                </a:cxn>
                <a:cxn ang="0">
                  <a:pos x="connsiteX1" y="connsiteY1"/>
                </a:cxn>
                <a:cxn ang="0">
                  <a:pos x="connsiteX2" y="connsiteY2"/>
                </a:cxn>
              </a:cxnLst>
              <a:rect l="l" t="t" r="r" b="b"/>
              <a:pathLst>
                <a:path w="149225">
                  <a:moveTo>
                    <a:pt x="149225" y="0"/>
                  </a:moveTo>
                  <a:lnTo>
                    <a:pt x="0" y="0"/>
                  </a:lnTo>
                  <a:lnTo>
                    <a:pt x="0" y="0"/>
                  </a:lnTo>
                </a:path>
              </a:pathLst>
            </a:custGeom>
            <a:ln w="12700" cmpd="sng">
              <a:solidFill>
                <a:schemeClr val="accent3"/>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200"/>
            </a:p>
          </p:txBody>
        </p:sp>
        <p:sp>
          <p:nvSpPr>
            <p:cNvPr id="95" name="Freeform 94"/>
            <p:cNvSpPr/>
            <p:nvPr/>
          </p:nvSpPr>
          <p:spPr>
            <a:xfrm>
              <a:off x="2569025" y="4938183"/>
              <a:ext cx="149225" cy="0"/>
            </a:xfrm>
            <a:custGeom>
              <a:avLst/>
              <a:gdLst>
                <a:gd name="connsiteX0" fmla="*/ 149225 w 149225"/>
                <a:gd name="connsiteY0" fmla="*/ 0 h 0"/>
                <a:gd name="connsiteX1" fmla="*/ 0 w 149225"/>
                <a:gd name="connsiteY1" fmla="*/ 0 h 0"/>
                <a:gd name="connsiteX2" fmla="*/ 0 w 149225"/>
                <a:gd name="connsiteY2" fmla="*/ 0 h 0"/>
              </a:gdLst>
              <a:ahLst/>
              <a:cxnLst>
                <a:cxn ang="0">
                  <a:pos x="connsiteX0" y="connsiteY0"/>
                </a:cxn>
                <a:cxn ang="0">
                  <a:pos x="connsiteX1" y="connsiteY1"/>
                </a:cxn>
                <a:cxn ang="0">
                  <a:pos x="connsiteX2" y="connsiteY2"/>
                </a:cxn>
              </a:cxnLst>
              <a:rect l="l" t="t" r="r" b="b"/>
              <a:pathLst>
                <a:path w="149225">
                  <a:moveTo>
                    <a:pt x="149225" y="0"/>
                  </a:moveTo>
                  <a:lnTo>
                    <a:pt x="0" y="0"/>
                  </a:lnTo>
                  <a:lnTo>
                    <a:pt x="0" y="0"/>
                  </a:lnTo>
                </a:path>
              </a:pathLst>
            </a:custGeom>
            <a:ln w="12700" cmpd="sng">
              <a:solidFill>
                <a:schemeClr val="accent2"/>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200"/>
            </a:p>
          </p:txBody>
        </p:sp>
        <p:sp>
          <p:nvSpPr>
            <p:cNvPr id="96" name="Freeform 95"/>
            <p:cNvSpPr/>
            <p:nvPr/>
          </p:nvSpPr>
          <p:spPr>
            <a:xfrm>
              <a:off x="2569025" y="5283200"/>
              <a:ext cx="149225" cy="0"/>
            </a:xfrm>
            <a:custGeom>
              <a:avLst/>
              <a:gdLst>
                <a:gd name="connsiteX0" fmla="*/ 149225 w 149225"/>
                <a:gd name="connsiteY0" fmla="*/ 0 h 0"/>
                <a:gd name="connsiteX1" fmla="*/ 0 w 149225"/>
                <a:gd name="connsiteY1" fmla="*/ 0 h 0"/>
                <a:gd name="connsiteX2" fmla="*/ 0 w 149225"/>
                <a:gd name="connsiteY2" fmla="*/ 0 h 0"/>
              </a:gdLst>
              <a:ahLst/>
              <a:cxnLst>
                <a:cxn ang="0">
                  <a:pos x="connsiteX0" y="connsiteY0"/>
                </a:cxn>
                <a:cxn ang="0">
                  <a:pos x="connsiteX1" y="connsiteY1"/>
                </a:cxn>
                <a:cxn ang="0">
                  <a:pos x="connsiteX2" y="connsiteY2"/>
                </a:cxn>
              </a:cxnLst>
              <a:rect l="l" t="t" r="r" b="b"/>
              <a:pathLst>
                <a:path w="149225">
                  <a:moveTo>
                    <a:pt x="149225" y="0"/>
                  </a:moveTo>
                  <a:lnTo>
                    <a:pt x="0" y="0"/>
                  </a:lnTo>
                  <a:lnTo>
                    <a:pt x="0" y="0"/>
                  </a:lnTo>
                </a:path>
              </a:pathLst>
            </a:custGeom>
            <a:ln w="12700" cmpd="sng">
              <a:solidFill>
                <a:schemeClr val="bg2"/>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200"/>
            </a:p>
          </p:txBody>
        </p:sp>
      </p:grpSp>
      <p:grpSp>
        <p:nvGrpSpPr>
          <p:cNvPr id="97" name="Group 96"/>
          <p:cNvGrpSpPr/>
          <p:nvPr/>
        </p:nvGrpSpPr>
        <p:grpSpPr>
          <a:xfrm>
            <a:off x="7141374" y="4604301"/>
            <a:ext cx="641303" cy="749812"/>
            <a:chOff x="2569025" y="4642998"/>
            <a:chExt cx="641303" cy="749812"/>
          </a:xfrm>
        </p:grpSpPr>
        <p:sp>
          <p:nvSpPr>
            <p:cNvPr id="98" name="TextBox 97">
              <a:extLst>
                <a:ext uri="{FF2B5EF4-FFF2-40B4-BE49-F238E27FC236}">
                  <a16:creationId xmlns:a16="http://schemas.microsoft.com/office/drawing/2014/main" id="{909AA62F-FDCA-4C78-D1C1-C84F418FF38A}"/>
                </a:ext>
              </a:extLst>
            </p:cNvPr>
            <p:cNvSpPr txBox="1"/>
            <p:nvPr/>
          </p:nvSpPr>
          <p:spPr>
            <a:xfrm>
              <a:off x="2744889" y="4642998"/>
              <a:ext cx="465439" cy="749812"/>
            </a:xfrm>
            <a:prstGeom prst="rect">
              <a:avLst/>
            </a:prstGeom>
            <a:noFill/>
          </p:spPr>
          <p:txBody>
            <a:bodyPr wrap="none" lIns="36000" tIns="36000" rIns="36000" bIns="36000" rtlCol="0" anchor="t" anchorCtr="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cs typeface="Arial" panose="020B0604020202020204" pitchFamily="34" charset="0"/>
                </a:rPr>
                <a:t>0–5</a:t>
              </a:r>
            </a:p>
            <a:p>
              <a:pPr marL="0" marR="0" lvl="0" indent="0" defTabSz="914400" rtl="0" eaLnBrk="1" fontAlgn="auto" latinLnBrk="0" hangingPunct="1">
                <a:lnSpc>
                  <a:spcPct val="100000"/>
                </a:lnSpc>
                <a:spcBef>
                  <a:spcPts val="0"/>
                </a:spcBef>
                <a:spcAft>
                  <a:spcPts val="0"/>
                </a:spcAft>
                <a:buClrTx/>
                <a:buSzTx/>
                <a:buFontTx/>
                <a:buNone/>
                <a:tabLst/>
                <a:defRPr/>
              </a:pPr>
              <a:r>
                <a:rPr lang="en-GB" sz="1100" dirty="0" smtClean="0">
                  <a:solidFill>
                    <a:srgbClr val="000000"/>
                  </a:solidFill>
                  <a:cs typeface="Arial" panose="020B0604020202020204" pitchFamily="34" charset="0"/>
                </a:rPr>
                <a:t>6–7</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cs typeface="Arial" panose="020B0604020202020204" pitchFamily="34" charset="0"/>
                </a:rPr>
                <a:t>8–10</a:t>
              </a:r>
            </a:p>
            <a:p>
              <a:pPr marL="0" marR="0" lvl="0" indent="0" defTabSz="914400" rtl="0" eaLnBrk="1" fontAlgn="auto" latinLnBrk="0" hangingPunct="1">
                <a:lnSpc>
                  <a:spcPct val="100000"/>
                </a:lnSpc>
                <a:spcBef>
                  <a:spcPts val="0"/>
                </a:spcBef>
                <a:spcAft>
                  <a:spcPts val="0"/>
                </a:spcAft>
                <a:buClrTx/>
                <a:buSzTx/>
                <a:buFontTx/>
                <a:buNone/>
                <a:tabLst/>
                <a:defRPr/>
              </a:pPr>
              <a:r>
                <a:rPr lang="en-GB" sz="1100" dirty="0" smtClean="0">
                  <a:solidFill>
                    <a:srgbClr val="000000"/>
                  </a:solidFill>
                  <a:cs typeface="Arial" panose="020B0604020202020204" pitchFamily="34" charset="0"/>
                </a:rPr>
                <a:t>11–12</a:t>
              </a:r>
              <a:endParaRPr kumimoji="0" lang="en-GB" sz="1100" b="0" i="0" u="none" strike="noStrike" kern="1200" cap="none" spc="0" normalizeH="0" baseline="0" noProof="0" dirty="0">
                <a:ln>
                  <a:noFill/>
                </a:ln>
                <a:solidFill>
                  <a:srgbClr val="000000"/>
                </a:solidFill>
                <a:effectLst/>
                <a:uLnTx/>
                <a:uFillTx/>
                <a:cs typeface="Arial" panose="020B0604020202020204" pitchFamily="34" charset="0"/>
              </a:endParaRPr>
            </a:p>
          </p:txBody>
        </p:sp>
        <p:sp>
          <p:nvSpPr>
            <p:cNvPr id="99" name="Freeform 98"/>
            <p:cNvSpPr/>
            <p:nvPr/>
          </p:nvSpPr>
          <p:spPr>
            <a:xfrm>
              <a:off x="2569025" y="4762500"/>
              <a:ext cx="149225" cy="0"/>
            </a:xfrm>
            <a:custGeom>
              <a:avLst/>
              <a:gdLst>
                <a:gd name="connsiteX0" fmla="*/ 149225 w 149225"/>
                <a:gd name="connsiteY0" fmla="*/ 0 h 0"/>
                <a:gd name="connsiteX1" fmla="*/ 0 w 149225"/>
                <a:gd name="connsiteY1" fmla="*/ 0 h 0"/>
                <a:gd name="connsiteX2" fmla="*/ 0 w 149225"/>
                <a:gd name="connsiteY2" fmla="*/ 0 h 0"/>
              </a:gdLst>
              <a:ahLst/>
              <a:cxnLst>
                <a:cxn ang="0">
                  <a:pos x="connsiteX0" y="connsiteY0"/>
                </a:cxn>
                <a:cxn ang="0">
                  <a:pos x="connsiteX1" y="connsiteY1"/>
                </a:cxn>
                <a:cxn ang="0">
                  <a:pos x="connsiteX2" y="connsiteY2"/>
                </a:cxn>
              </a:cxnLst>
              <a:rect l="l" t="t" r="r" b="b"/>
              <a:pathLst>
                <a:path w="149225">
                  <a:moveTo>
                    <a:pt x="149225" y="0"/>
                  </a:moveTo>
                  <a:lnTo>
                    <a:pt x="0" y="0"/>
                  </a:lnTo>
                  <a:lnTo>
                    <a:pt x="0" y="0"/>
                  </a:lnTo>
                </a:path>
              </a:pathLst>
            </a:custGeom>
            <a:ln w="12700" cmpd="sng"/>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200"/>
            </a:p>
          </p:txBody>
        </p:sp>
        <p:sp>
          <p:nvSpPr>
            <p:cNvPr id="100" name="Freeform 99"/>
            <p:cNvSpPr/>
            <p:nvPr/>
          </p:nvSpPr>
          <p:spPr>
            <a:xfrm>
              <a:off x="2569025" y="5107516"/>
              <a:ext cx="149225" cy="0"/>
            </a:xfrm>
            <a:custGeom>
              <a:avLst/>
              <a:gdLst>
                <a:gd name="connsiteX0" fmla="*/ 149225 w 149225"/>
                <a:gd name="connsiteY0" fmla="*/ 0 h 0"/>
                <a:gd name="connsiteX1" fmla="*/ 0 w 149225"/>
                <a:gd name="connsiteY1" fmla="*/ 0 h 0"/>
                <a:gd name="connsiteX2" fmla="*/ 0 w 149225"/>
                <a:gd name="connsiteY2" fmla="*/ 0 h 0"/>
              </a:gdLst>
              <a:ahLst/>
              <a:cxnLst>
                <a:cxn ang="0">
                  <a:pos x="connsiteX0" y="connsiteY0"/>
                </a:cxn>
                <a:cxn ang="0">
                  <a:pos x="connsiteX1" y="connsiteY1"/>
                </a:cxn>
                <a:cxn ang="0">
                  <a:pos x="connsiteX2" y="connsiteY2"/>
                </a:cxn>
              </a:cxnLst>
              <a:rect l="l" t="t" r="r" b="b"/>
              <a:pathLst>
                <a:path w="149225">
                  <a:moveTo>
                    <a:pt x="149225" y="0"/>
                  </a:moveTo>
                  <a:lnTo>
                    <a:pt x="0" y="0"/>
                  </a:lnTo>
                  <a:lnTo>
                    <a:pt x="0" y="0"/>
                  </a:lnTo>
                </a:path>
              </a:pathLst>
            </a:custGeom>
            <a:ln w="12700" cmpd="sng">
              <a:solidFill>
                <a:schemeClr val="accent3"/>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200"/>
            </a:p>
          </p:txBody>
        </p:sp>
        <p:sp>
          <p:nvSpPr>
            <p:cNvPr id="101" name="Freeform 100"/>
            <p:cNvSpPr/>
            <p:nvPr/>
          </p:nvSpPr>
          <p:spPr>
            <a:xfrm>
              <a:off x="2569025" y="4938183"/>
              <a:ext cx="149225" cy="0"/>
            </a:xfrm>
            <a:custGeom>
              <a:avLst/>
              <a:gdLst>
                <a:gd name="connsiteX0" fmla="*/ 149225 w 149225"/>
                <a:gd name="connsiteY0" fmla="*/ 0 h 0"/>
                <a:gd name="connsiteX1" fmla="*/ 0 w 149225"/>
                <a:gd name="connsiteY1" fmla="*/ 0 h 0"/>
                <a:gd name="connsiteX2" fmla="*/ 0 w 149225"/>
                <a:gd name="connsiteY2" fmla="*/ 0 h 0"/>
              </a:gdLst>
              <a:ahLst/>
              <a:cxnLst>
                <a:cxn ang="0">
                  <a:pos x="connsiteX0" y="connsiteY0"/>
                </a:cxn>
                <a:cxn ang="0">
                  <a:pos x="connsiteX1" y="connsiteY1"/>
                </a:cxn>
                <a:cxn ang="0">
                  <a:pos x="connsiteX2" y="connsiteY2"/>
                </a:cxn>
              </a:cxnLst>
              <a:rect l="l" t="t" r="r" b="b"/>
              <a:pathLst>
                <a:path w="149225">
                  <a:moveTo>
                    <a:pt x="149225" y="0"/>
                  </a:moveTo>
                  <a:lnTo>
                    <a:pt x="0" y="0"/>
                  </a:lnTo>
                  <a:lnTo>
                    <a:pt x="0" y="0"/>
                  </a:lnTo>
                </a:path>
              </a:pathLst>
            </a:custGeom>
            <a:ln w="12700" cmpd="sng">
              <a:solidFill>
                <a:schemeClr val="accent2"/>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200"/>
            </a:p>
          </p:txBody>
        </p:sp>
        <p:sp>
          <p:nvSpPr>
            <p:cNvPr id="102" name="Freeform 101"/>
            <p:cNvSpPr/>
            <p:nvPr/>
          </p:nvSpPr>
          <p:spPr>
            <a:xfrm>
              <a:off x="2569025" y="5283200"/>
              <a:ext cx="149225" cy="0"/>
            </a:xfrm>
            <a:custGeom>
              <a:avLst/>
              <a:gdLst>
                <a:gd name="connsiteX0" fmla="*/ 149225 w 149225"/>
                <a:gd name="connsiteY0" fmla="*/ 0 h 0"/>
                <a:gd name="connsiteX1" fmla="*/ 0 w 149225"/>
                <a:gd name="connsiteY1" fmla="*/ 0 h 0"/>
                <a:gd name="connsiteX2" fmla="*/ 0 w 149225"/>
                <a:gd name="connsiteY2" fmla="*/ 0 h 0"/>
              </a:gdLst>
              <a:ahLst/>
              <a:cxnLst>
                <a:cxn ang="0">
                  <a:pos x="connsiteX0" y="connsiteY0"/>
                </a:cxn>
                <a:cxn ang="0">
                  <a:pos x="connsiteX1" y="connsiteY1"/>
                </a:cxn>
                <a:cxn ang="0">
                  <a:pos x="connsiteX2" y="connsiteY2"/>
                </a:cxn>
              </a:cxnLst>
              <a:rect l="l" t="t" r="r" b="b"/>
              <a:pathLst>
                <a:path w="149225">
                  <a:moveTo>
                    <a:pt x="149225" y="0"/>
                  </a:moveTo>
                  <a:lnTo>
                    <a:pt x="0" y="0"/>
                  </a:lnTo>
                  <a:lnTo>
                    <a:pt x="0" y="0"/>
                  </a:lnTo>
                </a:path>
              </a:pathLst>
            </a:custGeom>
            <a:ln w="12700" cmpd="sng">
              <a:solidFill>
                <a:schemeClr val="bg2"/>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200"/>
            </a:p>
          </p:txBody>
        </p:sp>
      </p:grpSp>
    </p:spTree>
    <p:extLst>
      <p:ext uri="{BB962C8B-B14F-4D97-AF65-F5344CB8AC3E}">
        <p14:creationId xmlns:p14="http://schemas.microsoft.com/office/powerpoint/2010/main" val="2100053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8502</a:t>
            </a:r>
            <a:r>
              <a:rPr lang="en-GB" dirty="0"/>
              <a:t>: Intraoperative quality metrics and association with survival following lung cancer </a:t>
            </a:r>
            <a:r>
              <a:rPr lang="en-GB" dirty="0" smtClean="0"/>
              <a:t>resection – </a:t>
            </a:r>
            <a:r>
              <a:rPr lang="en-GB" dirty="0" err="1" smtClean="0"/>
              <a:t>Heiden</a:t>
            </a:r>
            <a:r>
              <a:rPr lang="en-GB" dirty="0" smtClean="0"/>
              <a:t> B, et al</a:t>
            </a:r>
            <a:endParaRPr lang="en-GB" dirty="0"/>
          </a:p>
        </p:txBody>
      </p:sp>
      <p:sp>
        <p:nvSpPr>
          <p:cNvPr id="6" name="Content Placeholder 5"/>
          <p:cNvSpPr>
            <a:spLocks noGrp="1"/>
          </p:cNvSpPr>
          <p:nvPr>
            <p:ph idx="1"/>
          </p:nvPr>
        </p:nvSpPr>
        <p:spPr/>
        <p:txBody>
          <a:bodyPr/>
          <a:lstStyle/>
          <a:p>
            <a:r>
              <a:rPr lang="en-GB" b="1" dirty="0"/>
              <a:t>Key results (cont.)</a:t>
            </a:r>
          </a:p>
          <a:p>
            <a:pPr>
              <a:spcBef>
                <a:spcPts val="30000"/>
              </a:spcBef>
            </a:pPr>
            <a:r>
              <a:rPr lang="en-GB" b="1" dirty="0" smtClean="0"/>
              <a:t>Conclusions</a:t>
            </a:r>
            <a:endParaRPr lang="en-GB" b="1" dirty="0"/>
          </a:p>
          <a:p>
            <a:pPr lvl="1"/>
            <a:r>
              <a:rPr lang="en-GB" dirty="0"/>
              <a:t>In patients </a:t>
            </a:r>
            <a:r>
              <a:rPr lang="en-GB" dirty="0" smtClean="0"/>
              <a:t>with stage </a:t>
            </a:r>
            <a:r>
              <a:rPr lang="en-GB" dirty="0"/>
              <a:t>I NSCLC receiving definitive surgical </a:t>
            </a:r>
            <a:r>
              <a:rPr lang="en-GB" dirty="0" smtClean="0"/>
              <a:t>treatment, adherence </a:t>
            </a:r>
            <a:r>
              <a:rPr lang="en-GB" dirty="0"/>
              <a:t>to </a:t>
            </a:r>
            <a:r>
              <a:rPr lang="en-GB" dirty="0" smtClean="0"/>
              <a:t>surgical </a:t>
            </a:r>
            <a:r>
              <a:rPr lang="en-GB" dirty="0"/>
              <a:t>quality metrics </a:t>
            </a:r>
            <a:r>
              <a:rPr lang="en-GB" dirty="0" smtClean="0"/>
              <a:t>improved survival </a:t>
            </a:r>
            <a:endParaRPr lang="en-GB" dirty="0"/>
          </a:p>
        </p:txBody>
      </p:sp>
      <p:sp>
        <p:nvSpPr>
          <p:cNvPr id="5" name="Text Placeholder 4"/>
          <p:cNvSpPr>
            <a:spLocks noGrp="1"/>
          </p:cNvSpPr>
          <p:nvPr>
            <p:ph type="body" sz="quarter" idx="11"/>
          </p:nvPr>
        </p:nvSpPr>
        <p:spPr/>
        <p:txBody>
          <a:bodyPr/>
          <a:lstStyle/>
          <a:p>
            <a:r>
              <a:rPr lang="en-GB" dirty="0" err="1" smtClean="0"/>
              <a:t>Heiden</a:t>
            </a:r>
            <a:r>
              <a:rPr lang="en-GB" dirty="0" smtClean="0"/>
              <a:t> B,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8502</a:t>
            </a:r>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776893580"/>
              </p:ext>
            </p:extLst>
          </p:nvPr>
        </p:nvGraphicFramePr>
        <p:xfrm>
          <a:off x="363510" y="1637752"/>
          <a:ext cx="3593432" cy="3657600"/>
        </p:xfrm>
        <a:graphic>
          <a:graphicData uri="http://schemas.openxmlformats.org/drawingml/2006/table">
            <a:tbl>
              <a:tblPr firstRow="1" bandRow="1">
                <a:tableStyleId>{69012ECD-51FC-41F1-AA8D-1B2483CD663E}</a:tableStyleId>
              </a:tblPr>
              <a:tblGrid>
                <a:gridCol w="1979640">
                  <a:extLst>
                    <a:ext uri="{9D8B030D-6E8A-4147-A177-3AD203B41FA5}">
                      <a16:colId xmlns:a16="http://schemas.microsoft.com/office/drawing/2014/main" val="4251174958"/>
                    </a:ext>
                  </a:extLst>
                </a:gridCol>
                <a:gridCol w="1613792">
                  <a:extLst>
                    <a:ext uri="{9D8B030D-6E8A-4147-A177-3AD203B41FA5}">
                      <a16:colId xmlns:a16="http://schemas.microsoft.com/office/drawing/2014/main" val="2906927534"/>
                    </a:ext>
                  </a:extLst>
                </a:gridCol>
              </a:tblGrid>
              <a:tr h="19675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200" dirty="0" smtClean="0">
                          <a:solidFill>
                            <a:schemeClr val="tx2"/>
                          </a:solidFill>
                          <a:latin typeface="+mn-lt"/>
                        </a:rPr>
                        <a:t>Surgical quality metrics, n (%)</a:t>
                      </a:r>
                      <a:endParaRPr lang="en-US" sz="1200" b="1" dirty="0">
                        <a:solidFill>
                          <a:schemeClr val="tx2"/>
                        </a:solidFill>
                        <a:latin typeface="+mn-lt"/>
                      </a:endParaRPr>
                    </a:p>
                  </a:txBody>
                  <a:tcPr anchor="b"/>
                </a:tc>
                <a:tc>
                  <a:txBody>
                    <a:bodyPr/>
                    <a:lstStyle/>
                    <a:p>
                      <a:pPr algn="ctr"/>
                      <a:r>
                        <a:rPr lang="en-US" sz="1200" b="1" dirty="0" smtClean="0">
                          <a:solidFill>
                            <a:schemeClr val="tx2"/>
                          </a:solidFill>
                          <a:latin typeface="+mn-lt"/>
                        </a:rPr>
                        <a:t>National Cancer Database</a:t>
                      </a:r>
                    </a:p>
                    <a:p>
                      <a:pPr algn="ctr"/>
                      <a:r>
                        <a:rPr lang="en-US" sz="1200" b="1" dirty="0" smtClean="0">
                          <a:solidFill>
                            <a:schemeClr val="tx2"/>
                          </a:solidFill>
                          <a:latin typeface="+mn-lt"/>
                        </a:rPr>
                        <a:t>(n=107,674)</a:t>
                      </a:r>
                    </a:p>
                  </a:txBody>
                  <a:tcPr anchor="ctr"/>
                </a:tc>
                <a:extLst>
                  <a:ext uri="{0D108BD9-81ED-4DB2-BD59-A6C34878D82A}">
                    <a16:rowId xmlns:a16="http://schemas.microsoft.com/office/drawing/2014/main" val="3011744392"/>
                  </a:ext>
                </a:extLst>
              </a:tr>
              <a:tr h="0">
                <a:tc>
                  <a:txBody>
                    <a:bodyPr/>
                    <a:lstStyle/>
                    <a:p>
                      <a:r>
                        <a:rPr lang="en-GB" sz="1200" b="1" dirty="0" smtClean="0"/>
                        <a:t>Timely surgery</a:t>
                      </a:r>
                      <a:endParaRPr lang="en-GB" sz="1200" b="1" dirty="0"/>
                    </a:p>
                  </a:txBody>
                  <a:tcPr marL="72000"/>
                </a:tc>
                <a:tc>
                  <a:txBody>
                    <a:bodyPr/>
                    <a:lstStyle/>
                    <a:p>
                      <a:endParaRPr lang="en-GB" sz="1200" dirty="0"/>
                    </a:p>
                  </a:txBody>
                  <a:tcPr/>
                </a:tc>
                <a:extLst>
                  <a:ext uri="{0D108BD9-81ED-4DB2-BD59-A6C34878D82A}">
                    <a16:rowId xmlns:a16="http://schemas.microsoft.com/office/drawing/2014/main" val="3532833370"/>
                  </a:ext>
                </a:extLst>
              </a:tr>
              <a:tr h="0">
                <a:tc>
                  <a:txBody>
                    <a:bodyPr/>
                    <a:lstStyle/>
                    <a:p>
                      <a:pPr marL="88900" indent="0"/>
                      <a:r>
                        <a:rPr lang="en-GB" sz="1200" dirty="0" smtClean="0"/>
                        <a:t>≤8 weeks</a:t>
                      </a:r>
                      <a:endParaRPr lang="en-GB" sz="1200" dirty="0"/>
                    </a:p>
                  </a:txBody>
                  <a:tcPr marL="90000"/>
                </a:tc>
                <a:tc>
                  <a:txBody>
                    <a:bodyPr/>
                    <a:lstStyle/>
                    <a:p>
                      <a:pPr algn="ctr"/>
                      <a:r>
                        <a:rPr lang="en-GB" sz="1200" dirty="0" smtClean="0"/>
                        <a:t>85,142 (79.07)</a:t>
                      </a:r>
                      <a:endParaRPr lang="en-GB" sz="1200" dirty="0"/>
                    </a:p>
                  </a:txBody>
                  <a:tcPr/>
                </a:tc>
                <a:extLst>
                  <a:ext uri="{0D108BD9-81ED-4DB2-BD59-A6C34878D82A}">
                    <a16:rowId xmlns:a16="http://schemas.microsoft.com/office/drawing/2014/main" val="1793953225"/>
                  </a:ext>
                </a:extLst>
              </a:tr>
              <a:tr h="0">
                <a:tc>
                  <a:txBody>
                    <a:bodyPr/>
                    <a:lstStyle/>
                    <a:p>
                      <a:pPr marL="88900" indent="0"/>
                      <a:r>
                        <a:rPr lang="en-GB" sz="1200" dirty="0" smtClean="0"/>
                        <a:t>&gt;8</a:t>
                      </a:r>
                      <a:r>
                        <a:rPr lang="en-GB" sz="1200" baseline="0" dirty="0" smtClean="0"/>
                        <a:t> </a:t>
                      </a:r>
                      <a:r>
                        <a:rPr lang="en-GB" sz="1200" dirty="0" smtClean="0"/>
                        <a:t>weeks</a:t>
                      </a:r>
                      <a:endParaRPr lang="en-GB" sz="1200" dirty="0"/>
                    </a:p>
                  </a:txBody>
                  <a:tcPr marL="90000"/>
                </a:tc>
                <a:tc>
                  <a:txBody>
                    <a:bodyPr/>
                    <a:lstStyle/>
                    <a:p>
                      <a:pPr algn="ctr"/>
                      <a:r>
                        <a:rPr lang="en-GB" sz="1200" dirty="0" smtClean="0"/>
                        <a:t>22,532 (20.93)</a:t>
                      </a:r>
                      <a:endParaRPr lang="en-GB" sz="1200" dirty="0"/>
                    </a:p>
                  </a:txBody>
                  <a:tcPr/>
                </a:tc>
                <a:extLst>
                  <a:ext uri="{0D108BD9-81ED-4DB2-BD59-A6C34878D82A}">
                    <a16:rowId xmlns:a16="http://schemas.microsoft.com/office/drawing/2014/main" val="1011684790"/>
                  </a:ext>
                </a:extLst>
              </a:tr>
              <a:tr h="0">
                <a:tc>
                  <a:txBody>
                    <a:bodyPr/>
                    <a:lstStyle/>
                    <a:p>
                      <a:r>
                        <a:rPr lang="en-GB" sz="1200" b="1" dirty="0" smtClean="0"/>
                        <a:t>Incision</a:t>
                      </a:r>
                      <a:endParaRPr lang="en-GB" sz="1200" b="1" dirty="0"/>
                    </a:p>
                  </a:txBody>
                  <a:tcPr marL="72000"/>
                </a:tc>
                <a:tc>
                  <a:txBody>
                    <a:bodyPr/>
                    <a:lstStyle/>
                    <a:p>
                      <a:pPr algn="ctr"/>
                      <a:endParaRPr lang="en-GB" sz="1200" dirty="0"/>
                    </a:p>
                  </a:txBody>
                  <a:tcPr/>
                </a:tc>
                <a:extLst>
                  <a:ext uri="{0D108BD9-81ED-4DB2-BD59-A6C34878D82A}">
                    <a16:rowId xmlns:a16="http://schemas.microsoft.com/office/drawing/2014/main" val="1271958629"/>
                  </a:ext>
                </a:extLst>
              </a:tr>
              <a:tr h="0">
                <a:tc>
                  <a:txBody>
                    <a:bodyPr/>
                    <a:lstStyle/>
                    <a:p>
                      <a:pPr marL="88900" indent="0"/>
                      <a:r>
                        <a:rPr lang="en-GB" sz="1200" dirty="0" smtClean="0"/>
                        <a:t>Thoracotomy</a:t>
                      </a:r>
                      <a:endParaRPr lang="en-GB" sz="1200" dirty="0"/>
                    </a:p>
                  </a:txBody>
                  <a:tcPr marL="90000"/>
                </a:tc>
                <a:tc>
                  <a:txBody>
                    <a:bodyPr/>
                    <a:lstStyle/>
                    <a:p>
                      <a:pPr algn="ctr"/>
                      <a:r>
                        <a:rPr lang="en-GB" sz="1200" dirty="0" smtClean="0"/>
                        <a:t>65,475 (60.81)</a:t>
                      </a:r>
                      <a:endParaRPr lang="en-GB" sz="1200" dirty="0"/>
                    </a:p>
                  </a:txBody>
                  <a:tcPr/>
                </a:tc>
                <a:extLst>
                  <a:ext uri="{0D108BD9-81ED-4DB2-BD59-A6C34878D82A}">
                    <a16:rowId xmlns:a16="http://schemas.microsoft.com/office/drawing/2014/main" val="1018879825"/>
                  </a:ext>
                </a:extLst>
              </a:tr>
              <a:tr h="0">
                <a:tc>
                  <a:txBody>
                    <a:bodyPr/>
                    <a:lstStyle/>
                    <a:p>
                      <a:pPr marL="88900" indent="0"/>
                      <a:r>
                        <a:rPr lang="en-GB" sz="1200" dirty="0" smtClean="0"/>
                        <a:t>Minimally invasive</a:t>
                      </a:r>
                      <a:endParaRPr lang="en-GB" sz="1200" dirty="0"/>
                    </a:p>
                  </a:txBody>
                  <a:tcPr marL="90000"/>
                </a:tc>
                <a:tc>
                  <a:txBody>
                    <a:bodyPr/>
                    <a:lstStyle/>
                    <a:p>
                      <a:pPr algn="ctr"/>
                      <a:r>
                        <a:rPr lang="en-GB" sz="1200" dirty="0" smtClean="0"/>
                        <a:t>42,</a:t>
                      </a:r>
                      <a:r>
                        <a:rPr lang="en-GB" sz="1200" baseline="0" dirty="0" smtClean="0"/>
                        <a:t>199 (39.19)</a:t>
                      </a:r>
                      <a:endParaRPr lang="en-GB" sz="1200" dirty="0"/>
                    </a:p>
                  </a:txBody>
                  <a:tcPr/>
                </a:tc>
                <a:extLst>
                  <a:ext uri="{0D108BD9-81ED-4DB2-BD59-A6C34878D82A}">
                    <a16:rowId xmlns:a16="http://schemas.microsoft.com/office/drawing/2014/main" val="3602232808"/>
                  </a:ext>
                </a:extLst>
              </a:tr>
              <a:tr h="0">
                <a:tc>
                  <a:txBody>
                    <a:bodyPr/>
                    <a:lstStyle/>
                    <a:p>
                      <a:r>
                        <a:rPr lang="en-GB" sz="1200" b="1" dirty="0" smtClean="0"/>
                        <a:t>Resection</a:t>
                      </a:r>
                      <a:r>
                        <a:rPr lang="en-GB" sz="1200" b="1" baseline="0" dirty="0" smtClean="0"/>
                        <a:t> </a:t>
                      </a:r>
                      <a:endParaRPr lang="en-GB" sz="1200" b="1" dirty="0"/>
                    </a:p>
                  </a:txBody>
                  <a:tcPr marL="72000"/>
                </a:tc>
                <a:tc>
                  <a:txBody>
                    <a:bodyPr/>
                    <a:lstStyle/>
                    <a:p>
                      <a:pPr algn="ctr"/>
                      <a:endParaRPr lang="en-GB" sz="1200" dirty="0"/>
                    </a:p>
                  </a:txBody>
                  <a:tcPr/>
                </a:tc>
                <a:extLst>
                  <a:ext uri="{0D108BD9-81ED-4DB2-BD59-A6C34878D82A}">
                    <a16:rowId xmlns:a16="http://schemas.microsoft.com/office/drawing/2014/main" val="1743795292"/>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Lobectomy</a:t>
                      </a:r>
                    </a:p>
                  </a:txBody>
                  <a:tcPr marL="90000"/>
                </a:tc>
                <a:tc>
                  <a:txBody>
                    <a:bodyPr/>
                    <a:lstStyle/>
                    <a:p>
                      <a:pPr algn="ctr"/>
                      <a:r>
                        <a:rPr lang="en-GB" sz="1200" dirty="0" smtClean="0"/>
                        <a:t>78,195 (72.62)</a:t>
                      </a:r>
                      <a:endParaRPr lang="en-GB" sz="1200" dirty="0"/>
                    </a:p>
                  </a:txBody>
                  <a:tcPr/>
                </a:tc>
                <a:extLst>
                  <a:ext uri="{0D108BD9-81ED-4DB2-BD59-A6C34878D82A}">
                    <a16:rowId xmlns:a16="http://schemas.microsoft.com/office/drawing/2014/main" val="1219950990"/>
                  </a:ext>
                </a:extLst>
              </a:tr>
              <a:tr h="0">
                <a:tc>
                  <a:txBody>
                    <a:bodyPr/>
                    <a:lstStyle/>
                    <a:p>
                      <a:pPr marL="88900" indent="0"/>
                      <a:r>
                        <a:rPr lang="en-GB" sz="1200" dirty="0" smtClean="0"/>
                        <a:t>Wedge</a:t>
                      </a:r>
                      <a:endParaRPr lang="en-GB" sz="1200" dirty="0"/>
                    </a:p>
                  </a:txBody>
                  <a:tcPr marL="90000"/>
                </a:tc>
                <a:tc>
                  <a:txBody>
                    <a:bodyPr/>
                    <a:lstStyle/>
                    <a:p>
                      <a:pPr algn="ctr"/>
                      <a:r>
                        <a:rPr lang="en-GB" sz="1200" dirty="0" smtClean="0"/>
                        <a:t>22,861 (21.33)</a:t>
                      </a:r>
                      <a:endParaRPr lang="en-GB" sz="1200" dirty="0"/>
                    </a:p>
                  </a:txBody>
                  <a:tcPr/>
                </a:tc>
                <a:extLst>
                  <a:ext uri="{0D108BD9-81ED-4DB2-BD59-A6C34878D82A}">
                    <a16:rowId xmlns:a16="http://schemas.microsoft.com/office/drawing/2014/main" val="3128834642"/>
                  </a:ext>
                </a:extLst>
              </a:tr>
              <a:tr h="0">
                <a:tc>
                  <a:txBody>
                    <a:bodyPr/>
                    <a:lstStyle/>
                    <a:p>
                      <a:pPr marL="88900" indent="0"/>
                      <a:r>
                        <a:rPr lang="en-GB" sz="1200" dirty="0" err="1" smtClean="0"/>
                        <a:t>Segmentectomy</a:t>
                      </a:r>
                      <a:endParaRPr lang="en-GB" sz="1200" dirty="0"/>
                    </a:p>
                  </a:txBody>
                  <a:tcPr marL="90000"/>
                </a:tc>
                <a:tc>
                  <a:txBody>
                    <a:bodyPr/>
                    <a:lstStyle/>
                    <a:p>
                      <a:pPr algn="ctr"/>
                      <a:r>
                        <a:rPr lang="en-GB" sz="1200" dirty="0" smtClean="0"/>
                        <a:t>5225</a:t>
                      </a:r>
                      <a:r>
                        <a:rPr lang="en-GB" sz="1200" baseline="0" dirty="0" smtClean="0"/>
                        <a:t> (4.85)</a:t>
                      </a:r>
                      <a:endParaRPr lang="en-GB" sz="1200" dirty="0"/>
                    </a:p>
                  </a:txBody>
                  <a:tcPr/>
                </a:tc>
                <a:extLst>
                  <a:ext uri="{0D108BD9-81ED-4DB2-BD59-A6C34878D82A}">
                    <a16:rowId xmlns:a16="http://schemas.microsoft.com/office/drawing/2014/main" val="2658361730"/>
                  </a:ext>
                </a:extLst>
              </a:tr>
              <a:tr h="0">
                <a:tc>
                  <a:txBody>
                    <a:bodyPr/>
                    <a:lstStyle/>
                    <a:p>
                      <a:pPr marL="88900" indent="0"/>
                      <a:r>
                        <a:rPr lang="en-GB" sz="1200" dirty="0" smtClean="0"/>
                        <a:t>Pneumonectomy</a:t>
                      </a:r>
                      <a:endParaRPr lang="en-GB" sz="1200" dirty="0"/>
                    </a:p>
                  </a:txBody>
                  <a:tcPr marL="90000"/>
                </a:tc>
                <a:tc>
                  <a:txBody>
                    <a:bodyPr/>
                    <a:lstStyle/>
                    <a:p>
                      <a:pPr algn="ctr"/>
                      <a:r>
                        <a:rPr lang="en-GB" sz="1200" dirty="0" smtClean="0"/>
                        <a:t>1393 (1.29)</a:t>
                      </a:r>
                      <a:endParaRPr lang="en-GB" sz="1200" dirty="0"/>
                    </a:p>
                  </a:txBody>
                  <a:tcPr/>
                </a:tc>
                <a:extLst>
                  <a:ext uri="{0D108BD9-81ED-4DB2-BD59-A6C34878D82A}">
                    <a16:rowId xmlns:a16="http://schemas.microsoft.com/office/drawing/2014/main" val="72955999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82620920"/>
              </p:ext>
            </p:extLst>
          </p:nvPr>
        </p:nvGraphicFramePr>
        <p:xfrm>
          <a:off x="4015651" y="1637752"/>
          <a:ext cx="3593432" cy="2834640"/>
        </p:xfrm>
        <a:graphic>
          <a:graphicData uri="http://schemas.openxmlformats.org/drawingml/2006/table">
            <a:tbl>
              <a:tblPr firstRow="1" bandRow="1">
                <a:tableStyleId>{69012ECD-51FC-41F1-AA8D-1B2483CD663E}</a:tableStyleId>
              </a:tblPr>
              <a:tblGrid>
                <a:gridCol w="2054949">
                  <a:extLst>
                    <a:ext uri="{9D8B030D-6E8A-4147-A177-3AD203B41FA5}">
                      <a16:colId xmlns:a16="http://schemas.microsoft.com/office/drawing/2014/main" val="4251174958"/>
                    </a:ext>
                  </a:extLst>
                </a:gridCol>
                <a:gridCol w="1538483">
                  <a:extLst>
                    <a:ext uri="{9D8B030D-6E8A-4147-A177-3AD203B41FA5}">
                      <a16:colId xmlns:a16="http://schemas.microsoft.com/office/drawing/2014/main" val="2906927534"/>
                    </a:ext>
                  </a:extLst>
                </a:gridCol>
              </a:tblGrid>
              <a:tr h="19675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200" dirty="0" smtClean="0">
                          <a:solidFill>
                            <a:schemeClr val="tx2"/>
                          </a:solidFill>
                          <a:latin typeface="+mn-lt"/>
                        </a:rPr>
                        <a:t>Surgical quality metrics, n (%)</a:t>
                      </a:r>
                      <a:endParaRPr lang="en-US" sz="1200" b="1" dirty="0">
                        <a:solidFill>
                          <a:schemeClr val="tx2"/>
                        </a:solidFill>
                        <a:latin typeface="+mn-lt"/>
                      </a:endParaRPr>
                    </a:p>
                  </a:txBody>
                  <a:tcPr anchor="b"/>
                </a:tc>
                <a:tc>
                  <a:txBody>
                    <a:bodyPr/>
                    <a:lstStyle/>
                    <a:p>
                      <a:pPr algn="ctr"/>
                      <a:r>
                        <a:rPr lang="en-US" sz="1200" b="1" dirty="0" smtClean="0">
                          <a:solidFill>
                            <a:schemeClr val="tx2"/>
                          </a:solidFill>
                          <a:latin typeface="+mn-lt"/>
                        </a:rPr>
                        <a:t>National Cancer Database</a:t>
                      </a:r>
                    </a:p>
                    <a:p>
                      <a:pPr algn="ctr"/>
                      <a:r>
                        <a:rPr lang="en-US" sz="1200" b="1" dirty="0" smtClean="0">
                          <a:solidFill>
                            <a:schemeClr val="tx2"/>
                          </a:solidFill>
                          <a:latin typeface="+mn-lt"/>
                        </a:rPr>
                        <a:t>(n=107,674)</a:t>
                      </a:r>
                    </a:p>
                  </a:txBody>
                  <a:tcPr anchor="ctr"/>
                </a:tc>
                <a:extLst>
                  <a:ext uri="{0D108BD9-81ED-4DB2-BD59-A6C34878D82A}">
                    <a16:rowId xmlns:a16="http://schemas.microsoft.com/office/drawing/2014/main" val="3011744392"/>
                  </a:ext>
                </a:extLst>
              </a:tr>
              <a:tr h="0">
                <a:tc>
                  <a:txBody>
                    <a:bodyPr/>
                    <a:lstStyle/>
                    <a:p>
                      <a:r>
                        <a:rPr lang="en-GB" sz="1200" b="1" dirty="0" smtClean="0"/>
                        <a:t>Nodal sampling adequacy</a:t>
                      </a:r>
                      <a:endParaRPr lang="en-GB" sz="1200" b="1" dirty="0"/>
                    </a:p>
                  </a:txBody>
                  <a:tcPr marL="72000"/>
                </a:tc>
                <a:tc>
                  <a:txBody>
                    <a:bodyPr/>
                    <a:lstStyle/>
                    <a:p>
                      <a:endParaRPr lang="en-GB" sz="1200" dirty="0"/>
                    </a:p>
                  </a:txBody>
                  <a:tcPr/>
                </a:tc>
                <a:extLst>
                  <a:ext uri="{0D108BD9-81ED-4DB2-BD59-A6C34878D82A}">
                    <a16:rowId xmlns:a16="http://schemas.microsoft.com/office/drawing/2014/main" val="691830267"/>
                  </a:ext>
                </a:extLst>
              </a:tr>
              <a:tr h="0">
                <a:tc>
                  <a:txBody>
                    <a:bodyPr/>
                    <a:lstStyle/>
                    <a:p>
                      <a:pPr marL="88900" indent="0"/>
                      <a:r>
                        <a:rPr lang="en-GB" sz="1200" dirty="0" smtClean="0"/>
                        <a:t>0 LN</a:t>
                      </a:r>
                      <a:endParaRPr lang="en-GB" sz="1200" dirty="0"/>
                    </a:p>
                  </a:txBody>
                  <a:tcPr marL="90000"/>
                </a:tc>
                <a:tc>
                  <a:txBody>
                    <a:bodyPr/>
                    <a:lstStyle/>
                    <a:p>
                      <a:pPr algn="ctr"/>
                      <a:r>
                        <a:rPr lang="en-GB" sz="1200" dirty="0" smtClean="0"/>
                        <a:t>12,416</a:t>
                      </a:r>
                      <a:r>
                        <a:rPr lang="en-GB" sz="1200" baseline="0" dirty="0" smtClean="0"/>
                        <a:t> (11.53)</a:t>
                      </a:r>
                      <a:endParaRPr lang="en-GB" sz="1200" dirty="0"/>
                    </a:p>
                  </a:txBody>
                  <a:tcPr/>
                </a:tc>
                <a:extLst>
                  <a:ext uri="{0D108BD9-81ED-4DB2-BD59-A6C34878D82A}">
                    <a16:rowId xmlns:a16="http://schemas.microsoft.com/office/drawing/2014/main" val="391105766"/>
                  </a:ext>
                </a:extLst>
              </a:tr>
              <a:tr h="0">
                <a:tc>
                  <a:txBody>
                    <a:bodyPr/>
                    <a:lstStyle/>
                    <a:p>
                      <a:pPr marL="88900" indent="0"/>
                      <a:r>
                        <a:rPr lang="en-GB" sz="1200" dirty="0" smtClean="0"/>
                        <a:t>1–4 LN</a:t>
                      </a:r>
                      <a:endParaRPr lang="en-GB" sz="1200" dirty="0"/>
                    </a:p>
                  </a:txBody>
                  <a:tcPr marL="90000"/>
                </a:tc>
                <a:tc>
                  <a:txBody>
                    <a:bodyPr/>
                    <a:lstStyle/>
                    <a:p>
                      <a:pPr algn="ctr"/>
                      <a:r>
                        <a:rPr lang="en-GB" sz="1200" dirty="0" smtClean="0"/>
                        <a:t>25,041 (23.26)</a:t>
                      </a:r>
                      <a:endParaRPr lang="en-GB" sz="1200" dirty="0"/>
                    </a:p>
                  </a:txBody>
                  <a:tcPr/>
                </a:tc>
                <a:extLst>
                  <a:ext uri="{0D108BD9-81ED-4DB2-BD59-A6C34878D82A}">
                    <a16:rowId xmlns:a16="http://schemas.microsoft.com/office/drawing/2014/main" val="2928262549"/>
                  </a:ext>
                </a:extLst>
              </a:tr>
              <a:tr h="0">
                <a:tc>
                  <a:txBody>
                    <a:bodyPr/>
                    <a:lstStyle/>
                    <a:p>
                      <a:pPr marL="88900" indent="0"/>
                      <a:r>
                        <a:rPr lang="en-GB" sz="1200" dirty="0" smtClean="0"/>
                        <a:t>5–9 LN</a:t>
                      </a:r>
                      <a:endParaRPr lang="en-GB" sz="1200" dirty="0"/>
                    </a:p>
                  </a:txBody>
                  <a:tcPr marL="90000"/>
                </a:tc>
                <a:tc>
                  <a:txBody>
                    <a:bodyPr/>
                    <a:lstStyle/>
                    <a:p>
                      <a:pPr algn="ctr"/>
                      <a:r>
                        <a:rPr lang="en-GB" sz="1200" dirty="0" smtClean="0"/>
                        <a:t>32,332 (30.03)</a:t>
                      </a:r>
                      <a:endParaRPr lang="en-GB" sz="1200" dirty="0"/>
                    </a:p>
                  </a:txBody>
                  <a:tcPr/>
                </a:tc>
                <a:extLst>
                  <a:ext uri="{0D108BD9-81ED-4DB2-BD59-A6C34878D82A}">
                    <a16:rowId xmlns:a16="http://schemas.microsoft.com/office/drawing/2014/main" val="1872751846"/>
                  </a:ext>
                </a:extLst>
              </a:tr>
              <a:tr h="0">
                <a:tc>
                  <a:txBody>
                    <a:bodyPr/>
                    <a:lstStyle/>
                    <a:p>
                      <a:pPr marL="88900" indent="0"/>
                      <a:r>
                        <a:rPr lang="en-GB" sz="1200" dirty="0" smtClean="0"/>
                        <a:t>≥10 LN</a:t>
                      </a:r>
                      <a:endParaRPr lang="en-GB" sz="1200" dirty="0"/>
                    </a:p>
                  </a:txBody>
                  <a:tcPr marL="90000"/>
                </a:tc>
                <a:tc>
                  <a:txBody>
                    <a:bodyPr/>
                    <a:lstStyle/>
                    <a:p>
                      <a:pPr algn="ctr"/>
                      <a:r>
                        <a:rPr lang="en-GB" sz="1200" dirty="0" smtClean="0"/>
                        <a:t>37,885 (35.18)</a:t>
                      </a:r>
                      <a:endParaRPr lang="en-GB" sz="1200" dirty="0"/>
                    </a:p>
                  </a:txBody>
                  <a:tcPr/>
                </a:tc>
                <a:extLst>
                  <a:ext uri="{0D108BD9-81ED-4DB2-BD59-A6C34878D82A}">
                    <a16:rowId xmlns:a16="http://schemas.microsoft.com/office/drawing/2014/main" val="951763134"/>
                  </a:ext>
                </a:extLst>
              </a:tr>
              <a:tr h="0">
                <a:tc>
                  <a:txBody>
                    <a:bodyPr/>
                    <a:lstStyle/>
                    <a:p>
                      <a:r>
                        <a:rPr lang="en-GB" sz="1200" b="1" dirty="0" smtClean="0"/>
                        <a:t>Surgical</a:t>
                      </a:r>
                      <a:r>
                        <a:rPr lang="en-GB" sz="1200" b="1" baseline="0" dirty="0" smtClean="0"/>
                        <a:t> margin</a:t>
                      </a:r>
                      <a:endParaRPr lang="en-GB" sz="1200" b="1" dirty="0"/>
                    </a:p>
                  </a:txBody>
                  <a:tcPr marL="72000"/>
                </a:tc>
                <a:tc>
                  <a:txBody>
                    <a:bodyPr/>
                    <a:lstStyle/>
                    <a:p>
                      <a:pPr algn="ctr"/>
                      <a:endParaRPr lang="en-GB" sz="1200" dirty="0"/>
                    </a:p>
                  </a:txBody>
                  <a:tcPr/>
                </a:tc>
                <a:extLst>
                  <a:ext uri="{0D108BD9-81ED-4DB2-BD59-A6C34878D82A}">
                    <a16:rowId xmlns:a16="http://schemas.microsoft.com/office/drawing/2014/main" val="3626210204"/>
                  </a:ext>
                </a:extLst>
              </a:tr>
              <a:tr h="0">
                <a:tc>
                  <a:txBody>
                    <a:bodyPr/>
                    <a:lstStyle/>
                    <a:p>
                      <a:pPr marL="88900" indent="0"/>
                      <a:r>
                        <a:rPr lang="en-GB" sz="1200" dirty="0" smtClean="0"/>
                        <a:t>R1+</a:t>
                      </a:r>
                      <a:endParaRPr lang="en-GB" sz="1200" dirty="0"/>
                    </a:p>
                  </a:txBody>
                  <a:tcPr marL="90000"/>
                </a:tc>
                <a:tc>
                  <a:txBody>
                    <a:bodyPr/>
                    <a:lstStyle/>
                    <a:p>
                      <a:pPr algn="ctr"/>
                      <a:r>
                        <a:rPr lang="en-GB" sz="1200" dirty="0" smtClean="0"/>
                        <a:t>104,</a:t>
                      </a:r>
                      <a:r>
                        <a:rPr lang="en-GB" sz="1200" baseline="0" dirty="0" smtClean="0"/>
                        <a:t>778 (97.31)</a:t>
                      </a:r>
                      <a:endParaRPr lang="en-GB" sz="1200" dirty="0"/>
                    </a:p>
                  </a:txBody>
                  <a:tcPr/>
                </a:tc>
                <a:extLst>
                  <a:ext uri="{0D108BD9-81ED-4DB2-BD59-A6C34878D82A}">
                    <a16:rowId xmlns:a16="http://schemas.microsoft.com/office/drawing/2014/main" val="295160189"/>
                  </a:ext>
                </a:extLst>
              </a:tr>
              <a:tr h="0">
                <a:tc>
                  <a:txBody>
                    <a:bodyPr/>
                    <a:lstStyle/>
                    <a:p>
                      <a:pPr marL="88900" indent="0"/>
                      <a:r>
                        <a:rPr lang="en-GB" sz="1200" dirty="0" smtClean="0"/>
                        <a:t>R0</a:t>
                      </a:r>
                      <a:endParaRPr lang="en-GB" sz="1200" dirty="0"/>
                    </a:p>
                  </a:txBody>
                  <a:tcPr marL="90000"/>
                </a:tc>
                <a:tc>
                  <a:txBody>
                    <a:bodyPr/>
                    <a:lstStyle/>
                    <a:p>
                      <a:pPr algn="ctr"/>
                      <a:r>
                        <a:rPr lang="en-GB" sz="1200" dirty="0" smtClean="0"/>
                        <a:t>2896 (2.69)</a:t>
                      </a:r>
                      <a:endParaRPr lang="en-GB" sz="1200" dirty="0"/>
                    </a:p>
                  </a:txBody>
                  <a:tcPr/>
                </a:tc>
                <a:extLst>
                  <a:ext uri="{0D108BD9-81ED-4DB2-BD59-A6C34878D82A}">
                    <a16:rowId xmlns:a16="http://schemas.microsoft.com/office/drawing/2014/main" val="123217635"/>
                  </a:ext>
                </a:extLst>
              </a:tr>
            </a:tbl>
          </a:graphicData>
        </a:graphic>
      </p:graphicFrame>
      <p:sp>
        <p:nvSpPr>
          <p:cNvPr id="10" name="Line 9">
            <a:extLst>
              <a:ext uri="{FF2B5EF4-FFF2-40B4-BE49-F238E27FC236}">
                <a16:creationId xmlns:a16="http://schemas.microsoft.com/office/drawing/2014/main" id="{373247DD-FCBE-3EC2-A40E-2DCB6C7771CC}"/>
              </a:ext>
            </a:extLst>
          </p:cNvPr>
          <p:cNvSpPr>
            <a:spLocks noChangeShapeType="1"/>
          </p:cNvSpPr>
          <p:nvPr/>
        </p:nvSpPr>
        <p:spPr bwMode="auto">
          <a:xfrm>
            <a:off x="8418189" y="2639757"/>
            <a:ext cx="66248" cy="0"/>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mn-ea"/>
              <a:cs typeface="+mn-cs"/>
            </a:endParaRPr>
          </a:p>
        </p:txBody>
      </p:sp>
      <p:sp>
        <p:nvSpPr>
          <p:cNvPr id="11" name="Line 10">
            <a:extLst>
              <a:ext uri="{FF2B5EF4-FFF2-40B4-BE49-F238E27FC236}">
                <a16:creationId xmlns:a16="http://schemas.microsoft.com/office/drawing/2014/main" id="{E595AD03-D80A-D7AC-C959-0A3374CE5D9B}"/>
              </a:ext>
            </a:extLst>
          </p:cNvPr>
          <p:cNvSpPr>
            <a:spLocks noChangeShapeType="1"/>
          </p:cNvSpPr>
          <p:nvPr/>
        </p:nvSpPr>
        <p:spPr bwMode="auto">
          <a:xfrm>
            <a:off x="8418189" y="3519429"/>
            <a:ext cx="66248" cy="0"/>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mn-ea"/>
              <a:cs typeface="+mn-cs"/>
            </a:endParaRPr>
          </a:p>
        </p:txBody>
      </p:sp>
      <p:sp>
        <p:nvSpPr>
          <p:cNvPr id="12" name="Line 11">
            <a:extLst>
              <a:ext uri="{FF2B5EF4-FFF2-40B4-BE49-F238E27FC236}">
                <a16:creationId xmlns:a16="http://schemas.microsoft.com/office/drawing/2014/main" id="{711A0685-2B61-7D14-EDEB-D4BCAE43C680}"/>
              </a:ext>
            </a:extLst>
          </p:cNvPr>
          <p:cNvSpPr>
            <a:spLocks noChangeShapeType="1"/>
          </p:cNvSpPr>
          <p:nvPr/>
        </p:nvSpPr>
        <p:spPr bwMode="auto">
          <a:xfrm>
            <a:off x="8418189" y="3959264"/>
            <a:ext cx="66248" cy="0"/>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mn-ea"/>
              <a:cs typeface="+mn-cs"/>
            </a:endParaRPr>
          </a:p>
        </p:txBody>
      </p:sp>
      <p:sp>
        <p:nvSpPr>
          <p:cNvPr id="13" name="TextBox 12">
            <a:extLst>
              <a:ext uri="{FF2B5EF4-FFF2-40B4-BE49-F238E27FC236}">
                <a16:creationId xmlns:a16="http://schemas.microsoft.com/office/drawing/2014/main" id="{51ECA76C-7181-179C-A842-8BD3477C9908}"/>
              </a:ext>
            </a:extLst>
          </p:cNvPr>
          <p:cNvSpPr txBox="1"/>
          <p:nvPr/>
        </p:nvSpPr>
        <p:spPr>
          <a:xfrm rot="16200000">
            <a:off x="7142924" y="2721301"/>
            <a:ext cx="1688283"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cs typeface="Arial" panose="020B0604020202020204" pitchFamily="34" charset="0"/>
              </a:rPr>
              <a:t>Survival probability</a:t>
            </a:r>
            <a:endParaRPr kumimoji="0" lang="en-GB" sz="1400" b="0" i="0" u="none" strike="noStrike" kern="1200" cap="none" spc="0" normalizeH="0" baseline="0" noProof="0" dirty="0">
              <a:ln>
                <a:noFill/>
              </a:ln>
              <a:solidFill>
                <a:srgbClr val="000000"/>
              </a:solidFill>
              <a:effectLst/>
              <a:uLnTx/>
              <a:uFillTx/>
              <a:cs typeface="Arial" panose="020B0604020202020204" pitchFamily="34" charset="0"/>
            </a:endParaRPr>
          </a:p>
        </p:txBody>
      </p:sp>
      <p:sp>
        <p:nvSpPr>
          <p:cNvPr id="14" name="TextBox 13">
            <a:extLst>
              <a:ext uri="{FF2B5EF4-FFF2-40B4-BE49-F238E27FC236}">
                <a16:creationId xmlns:a16="http://schemas.microsoft.com/office/drawing/2014/main" id="{F233FF4E-A33D-C690-ADB1-9C84B3B5CB19}"/>
              </a:ext>
            </a:extLst>
          </p:cNvPr>
          <p:cNvSpPr txBox="1"/>
          <p:nvPr/>
        </p:nvSpPr>
        <p:spPr>
          <a:xfrm>
            <a:off x="8052645" y="2478770"/>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ea typeface="+mn-ea"/>
                <a:cs typeface="Arial" panose="020B0604020202020204" pitchFamily="34" charset="0"/>
              </a:rPr>
              <a:t>0.6</a:t>
            </a:r>
            <a:endPar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endParaRPr>
          </a:p>
        </p:txBody>
      </p:sp>
      <p:sp>
        <p:nvSpPr>
          <p:cNvPr id="15" name="TextBox 14">
            <a:extLst>
              <a:ext uri="{FF2B5EF4-FFF2-40B4-BE49-F238E27FC236}">
                <a16:creationId xmlns:a16="http://schemas.microsoft.com/office/drawing/2014/main" id="{5F1E4BF5-5632-FCA9-29AA-379F47F430EE}"/>
              </a:ext>
            </a:extLst>
          </p:cNvPr>
          <p:cNvSpPr txBox="1"/>
          <p:nvPr/>
        </p:nvSpPr>
        <p:spPr>
          <a:xfrm>
            <a:off x="8052645" y="3355470"/>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ea typeface="+mn-ea"/>
                <a:cs typeface="Arial" panose="020B0604020202020204" pitchFamily="34" charset="0"/>
              </a:rPr>
              <a:t>0.2</a:t>
            </a:r>
            <a:endPar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endParaRPr>
          </a:p>
        </p:txBody>
      </p:sp>
      <p:sp>
        <p:nvSpPr>
          <p:cNvPr id="16" name="TextBox 15">
            <a:extLst>
              <a:ext uri="{FF2B5EF4-FFF2-40B4-BE49-F238E27FC236}">
                <a16:creationId xmlns:a16="http://schemas.microsoft.com/office/drawing/2014/main" id="{61377534-B8A8-5FC0-55FF-790F603ACBEF}"/>
              </a:ext>
            </a:extLst>
          </p:cNvPr>
          <p:cNvSpPr txBox="1"/>
          <p:nvPr/>
        </p:nvSpPr>
        <p:spPr>
          <a:xfrm>
            <a:off x="11465503" y="400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ea typeface="+mn-ea"/>
                <a:cs typeface="Arial" panose="020B0604020202020204" pitchFamily="34" charset="0"/>
              </a:rPr>
              <a:t>6</a:t>
            </a:r>
            <a:endPar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endParaRPr>
          </a:p>
        </p:txBody>
      </p:sp>
      <p:sp>
        <p:nvSpPr>
          <p:cNvPr id="17" name="TextBox 16">
            <a:extLst>
              <a:ext uri="{FF2B5EF4-FFF2-40B4-BE49-F238E27FC236}">
                <a16:creationId xmlns:a16="http://schemas.microsoft.com/office/drawing/2014/main" id="{6A93D396-43BA-E799-5C5B-7EE96AEF4824}"/>
              </a:ext>
            </a:extLst>
          </p:cNvPr>
          <p:cNvSpPr txBox="1"/>
          <p:nvPr/>
        </p:nvSpPr>
        <p:spPr>
          <a:xfrm>
            <a:off x="10957369" y="400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ea typeface="+mn-ea"/>
                <a:cs typeface="Arial" panose="020B0604020202020204" pitchFamily="34" charset="0"/>
              </a:rPr>
              <a:t>5</a:t>
            </a:r>
            <a:endPar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endParaRPr>
          </a:p>
        </p:txBody>
      </p:sp>
      <p:sp>
        <p:nvSpPr>
          <p:cNvPr id="18" name="TextBox 17">
            <a:extLst>
              <a:ext uri="{FF2B5EF4-FFF2-40B4-BE49-F238E27FC236}">
                <a16:creationId xmlns:a16="http://schemas.microsoft.com/office/drawing/2014/main" id="{7C3B0544-AA5A-BF4A-A83A-005A0BFCB53C}"/>
              </a:ext>
            </a:extLst>
          </p:cNvPr>
          <p:cNvSpPr txBox="1"/>
          <p:nvPr/>
        </p:nvSpPr>
        <p:spPr>
          <a:xfrm>
            <a:off x="9433424" y="400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ea typeface="+mn-ea"/>
                <a:cs typeface="Arial" panose="020B0604020202020204" pitchFamily="34" charset="0"/>
              </a:rPr>
              <a:t>2</a:t>
            </a:r>
            <a:endPar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endParaRPr>
          </a:p>
        </p:txBody>
      </p:sp>
      <p:sp>
        <p:nvSpPr>
          <p:cNvPr id="19" name="Line 21">
            <a:extLst>
              <a:ext uri="{FF2B5EF4-FFF2-40B4-BE49-F238E27FC236}">
                <a16:creationId xmlns:a16="http://schemas.microsoft.com/office/drawing/2014/main" id="{B5AAB836-A076-CE60-60CB-02E6AB7572ED}"/>
              </a:ext>
            </a:extLst>
          </p:cNvPr>
          <p:cNvSpPr>
            <a:spLocks noChangeShapeType="1"/>
          </p:cNvSpPr>
          <p:nvPr/>
        </p:nvSpPr>
        <p:spPr bwMode="auto">
          <a:xfrm>
            <a:off x="11553879" y="398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mn-ea"/>
              <a:cs typeface="Arial" panose="020B0604020202020204" pitchFamily="34" charset="0"/>
            </a:endParaRPr>
          </a:p>
        </p:txBody>
      </p:sp>
      <p:sp>
        <p:nvSpPr>
          <p:cNvPr id="20" name="Line 21">
            <a:extLst>
              <a:ext uri="{FF2B5EF4-FFF2-40B4-BE49-F238E27FC236}">
                <a16:creationId xmlns:a16="http://schemas.microsoft.com/office/drawing/2014/main" id="{DAF269A4-6CBC-47EB-F5A7-3E16EF85A6AA}"/>
              </a:ext>
            </a:extLst>
          </p:cNvPr>
          <p:cNvSpPr>
            <a:spLocks noChangeShapeType="1"/>
          </p:cNvSpPr>
          <p:nvPr/>
        </p:nvSpPr>
        <p:spPr bwMode="auto">
          <a:xfrm>
            <a:off x="11044953" y="398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mn-ea"/>
              <a:cs typeface="Arial" panose="020B0604020202020204" pitchFamily="34" charset="0"/>
            </a:endParaRPr>
          </a:p>
        </p:txBody>
      </p:sp>
      <p:sp>
        <p:nvSpPr>
          <p:cNvPr id="21" name="Line 21">
            <a:extLst>
              <a:ext uri="{FF2B5EF4-FFF2-40B4-BE49-F238E27FC236}">
                <a16:creationId xmlns:a16="http://schemas.microsoft.com/office/drawing/2014/main" id="{5EB3321F-A0CC-1070-1B44-B62229BC8E49}"/>
              </a:ext>
            </a:extLst>
          </p:cNvPr>
          <p:cNvSpPr>
            <a:spLocks noChangeShapeType="1"/>
          </p:cNvSpPr>
          <p:nvPr/>
        </p:nvSpPr>
        <p:spPr bwMode="auto">
          <a:xfrm>
            <a:off x="9518169" y="398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mn-ea"/>
              <a:cs typeface="Arial" panose="020B0604020202020204" pitchFamily="34" charset="0"/>
            </a:endParaRPr>
          </a:p>
        </p:txBody>
      </p:sp>
      <p:sp>
        <p:nvSpPr>
          <p:cNvPr id="22" name="Line 21">
            <a:extLst>
              <a:ext uri="{FF2B5EF4-FFF2-40B4-BE49-F238E27FC236}">
                <a16:creationId xmlns:a16="http://schemas.microsoft.com/office/drawing/2014/main" id="{2D24F169-639F-AB13-7051-6763E9622A18}"/>
              </a:ext>
            </a:extLst>
          </p:cNvPr>
          <p:cNvSpPr>
            <a:spLocks noChangeShapeType="1"/>
          </p:cNvSpPr>
          <p:nvPr/>
        </p:nvSpPr>
        <p:spPr bwMode="auto">
          <a:xfrm>
            <a:off x="8500313" y="398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mn-ea"/>
              <a:cs typeface="Arial" panose="020B0604020202020204" pitchFamily="34" charset="0"/>
            </a:endParaRPr>
          </a:p>
        </p:txBody>
      </p:sp>
      <p:sp>
        <p:nvSpPr>
          <p:cNvPr id="23" name="TextBox 22">
            <a:extLst>
              <a:ext uri="{FF2B5EF4-FFF2-40B4-BE49-F238E27FC236}">
                <a16:creationId xmlns:a16="http://schemas.microsoft.com/office/drawing/2014/main" id="{42DC1C89-B532-3643-77BD-F83A96ACC99E}"/>
              </a:ext>
            </a:extLst>
          </p:cNvPr>
          <p:cNvSpPr txBox="1"/>
          <p:nvPr/>
        </p:nvSpPr>
        <p:spPr>
          <a:xfrm>
            <a:off x="8418976" y="400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ea typeface="+mn-ea"/>
                <a:cs typeface="Arial" panose="020B0604020202020204" pitchFamily="34" charset="0"/>
              </a:rPr>
              <a:t>0</a:t>
            </a:r>
            <a:endPar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endParaRPr>
          </a:p>
        </p:txBody>
      </p:sp>
      <p:sp>
        <p:nvSpPr>
          <p:cNvPr id="24" name="TextBox 23">
            <a:extLst>
              <a:ext uri="{FF2B5EF4-FFF2-40B4-BE49-F238E27FC236}">
                <a16:creationId xmlns:a16="http://schemas.microsoft.com/office/drawing/2014/main" id="{3629D8D3-4528-39D1-466E-5CCDF9831FCF}"/>
              </a:ext>
            </a:extLst>
          </p:cNvPr>
          <p:cNvSpPr txBox="1"/>
          <p:nvPr/>
        </p:nvSpPr>
        <p:spPr>
          <a:xfrm>
            <a:off x="8920453" y="4180750"/>
            <a:ext cx="2213298"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ea typeface="+mn-ea"/>
                <a:cs typeface="Arial" panose="020B0604020202020204" pitchFamily="34" charset="0"/>
              </a:rPr>
              <a:t>Time since surgery,</a:t>
            </a:r>
            <a:r>
              <a:rPr kumimoji="0" lang="en-GB" sz="1400" b="0" i="0" u="none" strike="noStrike" kern="1200" cap="none" spc="0" normalizeH="0" noProof="0" dirty="0" smtClean="0">
                <a:ln>
                  <a:noFill/>
                </a:ln>
                <a:solidFill>
                  <a:srgbClr val="000000"/>
                </a:solidFill>
                <a:effectLst/>
                <a:uLnTx/>
                <a:uFillTx/>
                <a:ea typeface="+mn-ea"/>
                <a:cs typeface="Arial" panose="020B0604020202020204" pitchFamily="34" charset="0"/>
              </a:rPr>
              <a:t> </a:t>
            </a:r>
            <a:r>
              <a:rPr kumimoji="0" lang="en-GB" sz="1400" b="0" i="0" u="none" strike="noStrike" kern="1200" cap="none" spc="0" normalizeH="0" baseline="0" noProof="0" dirty="0" smtClean="0">
                <a:ln>
                  <a:noFill/>
                </a:ln>
                <a:solidFill>
                  <a:srgbClr val="000000"/>
                </a:solidFill>
                <a:effectLst/>
                <a:uLnTx/>
                <a:uFillTx/>
                <a:ea typeface="+mn-ea"/>
                <a:cs typeface="Arial" panose="020B0604020202020204" pitchFamily="34" charset="0"/>
              </a:rPr>
              <a:t>years</a:t>
            </a:r>
            <a:endPar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endParaRPr>
          </a:p>
        </p:txBody>
      </p:sp>
      <p:sp>
        <p:nvSpPr>
          <p:cNvPr id="25" name="Line 7">
            <a:extLst>
              <a:ext uri="{FF2B5EF4-FFF2-40B4-BE49-F238E27FC236}">
                <a16:creationId xmlns:a16="http://schemas.microsoft.com/office/drawing/2014/main" id="{450523CC-A4CB-DB2B-F185-2F36A9A521B8}"/>
              </a:ext>
            </a:extLst>
          </p:cNvPr>
          <p:cNvSpPr>
            <a:spLocks noChangeShapeType="1"/>
          </p:cNvSpPr>
          <p:nvPr/>
        </p:nvSpPr>
        <p:spPr bwMode="auto">
          <a:xfrm>
            <a:off x="8418189" y="1760085"/>
            <a:ext cx="66248" cy="0"/>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mn-ea"/>
              <a:cs typeface="+mn-cs"/>
            </a:endParaRPr>
          </a:p>
        </p:txBody>
      </p:sp>
      <p:sp>
        <p:nvSpPr>
          <p:cNvPr id="26" name="TextBox 25">
            <a:extLst>
              <a:ext uri="{FF2B5EF4-FFF2-40B4-BE49-F238E27FC236}">
                <a16:creationId xmlns:a16="http://schemas.microsoft.com/office/drawing/2014/main" id="{000ECFA1-CB29-21CC-339D-993F898E0AA4}"/>
              </a:ext>
            </a:extLst>
          </p:cNvPr>
          <p:cNvSpPr txBox="1"/>
          <p:nvPr/>
        </p:nvSpPr>
        <p:spPr>
          <a:xfrm>
            <a:off x="8052645" y="1602070"/>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ea typeface="+mn-ea"/>
                <a:cs typeface="Arial" panose="020B0604020202020204" pitchFamily="34" charset="0"/>
              </a:rPr>
              <a:t>1.0</a:t>
            </a:r>
            <a:endPar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endParaRPr>
          </a:p>
        </p:txBody>
      </p:sp>
      <p:sp>
        <p:nvSpPr>
          <p:cNvPr id="27" name="Line 10">
            <a:extLst>
              <a:ext uri="{FF2B5EF4-FFF2-40B4-BE49-F238E27FC236}">
                <a16:creationId xmlns:a16="http://schemas.microsoft.com/office/drawing/2014/main" id="{7535A81E-F15C-B27D-70EB-4FB210EA3C6B}"/>
              </a:ext>
            </a:extLst>
          </p:cNvPr>
          <p:cNvSpPr>
            <a:spLocks noChangeShapeType="1"/>
          </p:cNvSpPr>
          <p:nvPr/>
        </p:nvSpPr>
        <p:spPr bwMode="auto">
          <a:xfrm>
            <a:off x="8418189" y="3079593"/>
            <a:ext cx="66248" cy="0"/>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mn-ea"/>
              <a:cs typeface="+mn-cs"/>
            </a:endParaRPr>
          </a:p>
        </p:txBody>
      </p:sp>
      <p:sp>
        <p:nvSpPr>
          <p:cNvPr id="28" name="TextBox 27">
            <a:extLst>
              <a:ext uri="{FF2B5EF4-FFF2-40B4-BE49-F238E27FC236}">
                <a16:creationId xmlns:a16="http://schemas.microsoft.com/office/drawing/2014/main" id="{74C62EAD-AB54-3EBD-9579-A19FF9DC44F8}"/>
              </a:ext>
            </a:extLst>
          </p:cNvPr>
          <p:cNvSpPr txBox="1"/>
          <p:nvPr/>
        </p:nvSpPr>
        <p:spPr>
          <a:xfrm>
            <a:off x="8052645" y="2917120"/>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ea typeface="+mn-ea"/>
                <a:cs typeface="Arial" panose="020B0604020202020204" pitchFamily="34" charset="0"/>
              </a:rPr>
              <a:t>0.4</a:t>
            </a:r>
            <a:endPar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endParaRPr>
          </a:p>
        </p:txBody>
      </p:sp>
      <p:sp>
        <p:nvSpPr>
          <p:cNvPr id="29" name="Line 10">
            <a:extLst>
              <a:ext uri="{FF2B5EF4-FFF2-40B4-BE49-F238E27FC236}">
                <a16:creationId xmlns:a16="http://schemas.microsoft.com/office/drawing/2014/main" id="{F8A1B76E-F4AC-03E2-79D3-57DCCDC8A8A5}"/>
              </a:ext>
            </a:extLst>
          </p:cNvPr>
          <p:cNvSpPr>
            <a:spLocks noChangeShapeType="1"/>
          </p:cNvSpPr>
          <p:nvPr/>
        </p:nvSpPr>
        <p:spPr bwMode="auto">
          <a:xfrm>
            <a:off x="8418189" y="2199921"/>
            <a:ext cx="66248" cy="0"/>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mn-ea"/>
              <a:cs typeface="+mn-cs"/>
            </a:endParaRPr>
          </a:p>
        </p:txBody>
      </p:sp>
      <p:sp>
        <p:nvSpPr>
          <p:cNvPr id="30" name="TextBox 29">
            <a:extLst>
              <a:ext uri="{FF2B5EF4-FFF2-40B4-BE49-F238E27FC236}">
                <a16:creationId xmlns:a16="http://schemas.microsoft.com/office/drawing/2014/main" id="{41FEF9F9-B4E4-9301-C8D0-1449F69F03BD}"/>
              </a:ext>
            </a:extLst>
          </p:cNvPr>
          <p:cNvSpPr txBox="1"/>
          <p:nvPr/>
        </p:nvSpPr>
        <p:spPr>
          <a:xfrm>
            <a:off x="8052645" y="2040420"/>
            <a:ext cx="43313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ea typeface="+mn-ea"/>
                <a:cs typeface="Arial" panose="020B0604020202020204" pitchFamily="34" charset="0"/>
              </a:rPr>
              <a:t>0.8</a:t>
            </a:r>
            <a:endPar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endParaRPr>
          </a:p>
        </p:txBody>
      </p:sp>
      <p:sp>
        <p:nvSpPr>
          <p:cNvPr id="31" name="TextBox 30">
            <a:extLst>
              <a:ext uri="{FF2B5EF4-FFF2-40B4-BE49-F238E27FC236}">
                <a16:creationId xmlns:a16="http://schemas.microsoft.com/office/drawing/2014/main" id="{D52C4B69-C094-F82D-0694-F3DB171A8487}"/>
              </a:ext>
            </a:extLst>
          </p:cNvPr>
          <p:cNvSpPr txBox="1"/>
          <p:nvPr/>
        </p:nvSpPr>
        <p:spPr>
          <a:xfrm>
            <a:off x="10449236" y="400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ea typeface="+mn-ea"/>
                <a:cs typeface="Arial" panose="020B0604020202020204" pitchFamily="34" charset="0"/>
              </a:rPr>
              <a:t>4</a:t>
            </a:r>
            <a:endPar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endParaRPr>
          </a:p>
        </p:txBody>
      </p:sp>
      <p:sp>
        <p:nvSpPr>
          <p:cNvPr id="32" name="Line 21">
            <a:extLst>
              <a:ext uri="{FF2B5EF4-FFF2-40B4-BE49-F238E27FC236}">
                <a16:creationId xmlns:a16="http://schemas.microsoft.com/office/drawing/2014/main" id="{80127857-E104-8807-DC03-F79D31AAC0F9}"/>
              </a:ext>
            </a:extLst>
          </p:cNvPr>
          <p:cNvSpPr>
            <a:spLocks noChangeShapeType="1"/>
          </p:cNvSpPr>
          <p:nvPr/>
        </p:nvSpPr>
        <p:spPr bwMode="auto">
          <a:xfrm>
            <a:off x="10536025" y="398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mn-ea"/>
              <a:cs typeface="Arial" panose="020B0604020202020204" pitchFamily="34" charset="0"/>
            </a:endParaRPr>
          </a:p>
        </p:txBody>
      </p:sp>
      <p:sp>
        <p:nvSpPr>
          <p:cNvPr id="33" name="TextBox 32">
            <a:extLst>
              <a:ext uri="{FF2B5EF4-FFF2-40B4-BE49-F238E27FC236}">
                <a16:creationId xmlns:a16="http://schemas.microsoft.com/office/drawing/2014/main" id="{909AA62F-FDCA-4C78-D1C1-C84F418FF38A}"/>
              </a:ext>
            </a:extLst>
          </p:cNvPr>
          <p:cNvSpPr txBox="1"/>
          <p:nvPr/>
        </p:nvSpPr>
        <p:spPr>
          <a:xfrm>
            <a:off x="8926200" y="400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ea typeface="+mn-ea"/>
                <a:cs typeface="Arial" panose="020B0604020202020204" pitchFamily="34" charset="0"/>
              </a:rPr>
              <a:t>1</a:t>
            </a:r>
            <a:endPar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endParaRPr>
          </a:p>
        </p:txBody>
      </p:sp>
      <p:sp>
        <p:nvSpPr>
          <p:cNvPr id="34" name="Line 21">
            <a:extLst>
              <a:ext uri="{FF2B5EF4-FFF2-40B4-BE49-F238E27FC236}">
                <a16:creationId xmlns:a16="http://schemas.microsoft.com/office/drawing/2014/main" id="{2798B8BC-F68D-D211-C9D1-AA9A9C769475}"/>
              </a:ext>
            </a:extLst>
          </p:cNvPr>
          <p:cNvSpPr>
            <a:spLocks noChangeShapeType="1"/>
          </p:cNvSpPr>
          <p:nvPr/>
        </p:nvSpPr>
        <p:spPr bwMode="auto">
          <a:xfrm>
            <a:off x="9009241" y="398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mn-ea"/>
              <a:cs typeface="Arial" panose="020B0604020202020204" pitchFamily="34" charset="0"/>
            </a:endParaRPr>
          </a:p>
        </p:txBody>
      </p:sp>
      <p:sp>
        <p:nvSpPr>
          <p:cNvPr id="35" name="TextBox 34">
            <a:extLst>
              <a:ext uri="{FF2B5EF4-FFF2-40B4-BE49-F238E27FC236}">
                <a16:creationId xmlns:a16="http://schemas.microsoft.com/office/drawing/2014/main" id="{7CF30F02-F32F-D0E7-8349-5D84EB10C9B0}"/>
              </a:ext>
            </a:extLst>
          </p:cNvPr>
          <p:cNvSpPr txBox="1"/>
          <p:nvPr/>
        </p:nvSpPr>
        <p:spPr>
          <a:xfrm>
            <a:off x="9941103" y="400299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ea typeface="+mn-ea"/>
                <a:cs typeface="Arial" panose="020B0604020202020204" pitchFamily="34" charset="0"/>
              </a:rPr>
              <a:t>3</a:t>
            </a:r>
            <a:endPar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endParaRPr>
          </a:p>
        </p:txBody>
      </p:sp>
      <p:sp>
        <p:nvSpPr>
          <p:cNvPr id="36" name="Line 21">
            <a:extLst>
              <a:ext uri="{FF2B5EF4-FFF2-40B4-BE49-F238E27FC236}">
                <a16:creationId xmlns:a16="http://schemas.microsoft.com/office/drawing/2014/main" id="{B5686DCD-312A-7DD8-C0E8-836361BA53A2}"/>
              </a:ext>
            </a:extLst>
          </p:cNvPr>
          <p:cNvSpPr>
            <a:spLocks noChangeShapeType="1"/>
          </p:cNvSpPr>
          <p:nvPr/>
        </p:nvSpPr>
        <p:spPr bwMode="auto">
          <a:xfrm>
            <a:off x="10027097" y="3989284"/>
            <a:ext cx="0" cy="56877"/>
          </a:xfrm>
          <a:prstGeom prst="line">
            <a:avLst/>
          </a:prstGeom>
          <a:noFill/>
          <a:ln w="15875" cap="flat">
            <a:solidFill>
              <a:srgbClr val="000000"/>
            </a:solidFill>
            <a:prstDash val="solid"/>
            <a:miter lim="800000"/>
            <a:headEnd/>
            <a:tailEnd/>
          </a:ln>
          <a:extLst>
            <a:ext uri="{909E8E84-426E-40dd-AFC4-6F175D3DCCD1}">
              <a14:hiddenFill xmlns:a14="http://schemas.microsoft.com/office/drawing/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000000"/>
              </a:solidFill>
              <a:effectLst/>
              <a:uLnTx/>
              <a:uFillTx/>
              <a:ea typeface="+mn-ea"/>
              <a:cs typeface="Arial" panose="020B0604020202020204" pitchFamily="34" charset="0"/>
            </a:endParaRPr>
          </a:p>
        </p:txBody>
      </p:sp>
      <p:sp>
        <p:nvSpPr>
          <p:cNvPr id="37" name="Freeform 21">
            <a:extLst>
              <a:ext uri="{FF2B5EF4-FFF2-40B4-BE49-F238E27FC236}">
                <a16:creationId xmlns:a16="http://schemas.microsoft.com/office/drawing/2014/main" id="{7F12BCF8-9B8A-9A6B-16D2-59EA1583F13F}"/>
              </a:ext>
            </a:extLst>
          </p:cNvPr>
          <p:cNvSpPr>
            <a:spLocks/>
          </p:cNvSpPr>
          <p:nvPr/>
        </p:nvSpPr>
        <p:spPr bwMode="auto">
          <a:xfrm>
            <a:off x="8475402" y="1690550"/>
            <a:ext cx="3149940" cy="229161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000000"/>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200" b="0" i="0" u="none" strike="noStrike" kern="1200" cap="none" spc="0" normalizeH="0" baseline="0" noProof="0">
              <a:ln>
                <a:noFill/>
              </a:ln>
              <a:solidFill>
                <a:srgbClr val="363636"/>
              </a:solidFill>
              <a:effectLst/>
              <a:uLnTx/>
              <a:uFillTx/>
              <a:ea typeface="+mn-ea"/>
              <a:cs typeface="+mn-cs"/>
            </a:endParaRPr>
          </a:p>
        </p:txBody>
      </p:sp>
      <p:sp>
        <p:nvSpPr>
          <p:cNvPr id="38" name="TextBox 37">
            <a:extLst>
              <a:ext uri="{FF2B5EF4-FFF2-40B4-BE49-F238E27FC236}">
                <a16:creationId xmlns:a16="http://schemas.microsoft.com/office/drawing/2014/main" id="{5F1E4BF5-5632-FCA9-29AA-379F47F430EE}"/>
              </a:ext>
            </a:extLst>
          </p:cNvPr>
          <p:cNvSpPr txBox="1"/>
          <p:nvPr/>
        </p:nvSpPr>
        <p:spPr>
          <a:xfrm>
            <a:off x="8201725" y="3805376"/>
            <a:ext cx="28405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ea typeface="+mn-ea"/>
                <a:cs typeface="Arial" panose="020B0604020202020204" pitchFamily="34" charset="0"/>
              </a:rPr>
              <a:t>0</a:t>
            </a:r>
            <a:endPar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endParaRPr>
          </a:p>
        </p:txBody>
      </p:sp>
      <p:grpSp>
        <p:nvGrpSpPr>
          <p:cNvPr id="39" name="Group 38"/>
          <p:cNvGrpSpPr/>
          <p:nvPr/>
        </p:nvGrpSpPr>
        <p:grpSpPr>
          <a:xfrm>
            <a:off x="8660394" y="3163456"/>
            <a:ext cx="641303" cy="749812"/>
            <a:chOff x="2569025" y="4642998"/>
            <a:chExt cx="641303" cy="749812"/>
          </a:xfrm>
        </p:grpSpPr>
        <p:sp>
          <p:nvSpPr>
            <p:cNvPr id="40" name="TextBox 39">
              <a:extLst>
                <a:ext uri="{FF2B5EF4-FFF2-40B4-BE49-F238E27FC236}">
                  <a16:creationId xmlns:a16="http://schemas.microsoft.com/office/drawing/2014/main" id="{909AA62F-FDCA-4C78-D1C1-C84F418FF38A}"/>
                </a:ext>
              </a:extLst>
            </p:cNvPr>
            <p:cNvSpPr txBox="1"/>
            <p:nvPr/>
          </p:nvSpPr>
          <p:spPr>
            <a:xfrm>
              <a:off x="2744889" y="4642998"/>
              <a:ext cx="465439" cy="749812"/>
            </a:xfrm>
            <a:prstGeom prst="rect">
              <a:avLst/>
            </a:prstGeom>
            <a:noFill/>
          </p:spPr>
          <p:txBody>
            <a:bodyPr wrap="none" lIns="36000" tIns="36000" rIns="36000" bIns="36000" rtlCol="0" anchor="t" anchorCtr="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cs typeface="Arial" panose="020B0604020202020204" pitchFamily="34" charset="0"/>
                </a:rPr>
                <a:t>0–5</a:t>
              </a:r>
            </a:p>
            <a:p>
              <a:pPr marL="0" marR="0" lvl="0" indent="0" defTabSz="914400" rtl="0" eaLnBrk="1" fontAlgn="auto" latinLnBrk="0" hangingPunct="1">
                <a:lnSpc>
                  <a:spcPct val="100000"/>
                </a:lnSpc>
                <a:spcBef>
                  <a:spcPts val="0"/>
                </a:spcBef>
                <a:spcAft>
                  <a:spcPts val="0"/>
                </a:spcAft>
                <a:buClrTx/>
                <a:buSzTx/>
                <a:buFontTx/>
                <a:buNone/>
                <a:tabLst/>
                <a:defRPr/>
              </a:pPr>
              <a:r>
                <a:rPr lang="en-GB" sz="1100" dirty="0" smtClean="0">
                  <a:solidFill>
                    <a:srgbClr val="000000"/>
                  </a:solidFill>
                  <a:cs typeface="Arial" panose="020B0604020202020204" pitchFamily="34" charset="0"/>
                </a:rPr>
                <a:t>6–7</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smtClean="0">
                  <a:ln>
                    <a:noFill/>
                  </a:ln>
                  <a:solidFill>
                    <a:srgbClr val="000000"/>
                  </a:solidFill>
                  <a:effectLst/>
                  <a:uLnTx/>
                  <a:uFillTx/>
                  <a:cs typeface="Arial" panose="020B0604020202020204" pitchFamily="34" charset="0"/>
                </a:rPr>
                <a:t>8–10</a:t>
              </a:r>
            </a:p>
            <a:p>
              <a:pPr marL="0" marR="0" lvl="0" indent="0" defTabSz="914400" rtl="0" eaLnBrk="1" fontAlgn="auto" latinLnBrk="0" hangingPunct="1">
                <a:lnSpc>
                  <a:spcPct val="100000"/>
                </a:lnSpc>
                <a:spcBef>
                  <a:spcPts val="0"/>
                </a:spcBef>
                <a:spcAft>
                  <a:spcPts val="0"/>
                </a:spcAft>
                <a:buClrTx/>
                <a:buSzTx/>
                <a:buFontTx/>
                <a:buNone/>
                <a:tabLst/>
                <a:defRPr/>
              </a:pPr>
              <a:r>
                <a:rPr lang="en-GB" sz="1100" dirty="0" smtClean="0">
                  <a:solidFill>
                    <a:srgbClr val="000000"/>
                  </a:solidFill>
                  <a:cs typeface="Arial" panose="020B0604020202020204" pitchFamily="34" charset="0"/>
                </a:rPr>
                <a:t>11–12</a:t>
              </a:r>
              <a:endParaRPr kumimoji="0" lang="en-GB" sz="1100" b="0" i="0" u="none" strike="noStrike" kern="1200" cap="none" spc="0" normalizeH="0" baseline="0" noProof="0" dirty="0">
                <a:ln>
                  <a:noFill/>
                </a:ln>
                <a:solidFill>
                  <a:srgbClr val="000000"/>
                </a:solidFill>
                <a:effectLst/>
                <a:uLnTx/>
                <a:uFillTx/>
                <a:cs typeface="Arial" panose="020B0604020202020204" pitchFamily="34" charset="0"/>
              </a:endParaRPr>
            </a:p>
          </p:txBody>
        </p:sp>
        <p:sp>
          <p:nvSpPr>
            <p:cNvPr id="41" name="Freeform 40"/>
            <p:cNvSpPr/>
            <p:nvPr/>
          </p:nvSpPr>
          <p:spPr>
            <a:xfrm>
              <a:off x="2569025" y="4762500"/>
              <a:ext cx="149225" cy="0"/>
            </a:xfrm>
            <a:custGeom>
              <a:avLst/>
              <a:gdLst>
                <a:gd name="connsiteX0" fmla="*/ 149225 w 149225"/>
                <a:gd name="connsiteY0" fmla="*/ 0 h 0"/>
                <a:gd name="connsiteX1" fmla="*/ 0 w 149225"/>
                <a:gd name="connsiteY1" fmla="*/ 0 h 0"/>
                <a:gd name="connsiteX2" fmla="*/ 0 w 149225"/>
                <a:gd name="connsiteY2" fmla="*/ 0 h 0"/>
              </a:gdLst>
              <a:ahLst/>
              <a:cxnLst>
                <a:cxn ang="0">
                  <a:pos x="connsiteX0" y="connsiteY0"/>
                </a:cxn>
                <a:cxn ang="0">
                  <a:pos x="connsiteX1" y="connsiteY1"/>
                </a:cxn>
                <a:cxn ang="0">
                  <a:pos x="connsiteX2" y="connsiteY2"/>
                </a:cxn>
              </a:cxnLst>
              <a:rect l="l" t="t" r="r" b="b"/>
              <a:pathLst>
                <a:path w="149225">
                  <a:moveTo>
                    <a:pt x="149225" y="0"/>
                  </a:moveTo>
                  <a:lnTo>
                    <a:pt x="0" y="0"/>
                  </a:lnTo>
                  <a:lnTo>
                    <a:pt x="0" y="0"/>
                  </a:lnTo>
                </a:path>
              </a:pathLst>
            </a:custGeom>
            <a:ln w="12700" cmpd="sng"/>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200"/>
            </a:p>
          </p:txBody>
        </p:sp>
        <p:sp>
          <p:nvSpPr>
            <p:cNvPr id="42" name="Freeform 41"/>
            <p:cNvSpPr/>
            <p:nvPr/>
          </p:nvSpPr>
          <p:spPr>
            <a:xfrm>
              <a:off x="2569025" y="5107516"/>
              <a:ext cx="149225" cy="0"/>
            </a:xfrm>
            <a:custGeom>
              <a:avLst/>
              <a:gdLst>
                <a:gd name="connsiteX0" fmla="*/ 149225 w 149225"/>
                <a:gd name="connsiteY0" fmla="*/ 0 h 0"/>
                <a:gd name="connsiteX1" fmla="*/ 0 w 149225"/>
                <a:gd name="connsiteY1" fmla="*/ 0 h 0"/>
                <a:gd name="connsiteX2" fmla="*/ 0 w 149225"/>
                <a:gd name="connsiteY2" fmla="*/ 0 h 0"/>
              </a:gdLst>
              <a:ahLst/>
              <a:cxnLst>
                <a:cxn ang="0">
                  <a:pos x="connsiteX0" y="connsiteY0"/>
                </a:cxn>
                <a:cxn ang="0">
                  <a:pos x="connsiteX1" y="connsiteY1"/>
                </a:cxn>
                <a:cxn ang="0">
                  <a:pos x="connsiteX2" y="connsiteY2"/>
                </a:cxn>
              </a:cxnLst>
              <a:rect l="l" t="t" r="r" b="b"/>
              <a:pathLst>
                <a:path w="149225">
                  <a:moveTo>
                    <a:pt x="149225" y="0"/>
                  </a:moveTo>
                  <a:lnTo>
                    <a:pt x="0" y="0"/>
                  </a:lnTo>
                  <a:lnTo>
                    <a:pt x="0" y="0"/>
                  </a:lnTo>
                </a:path>
              </a:pathLst>
            </a:custGeom>
            <a:ln w="12700" cmpd="sng">
              <a:solidFill>
                <a:schemeClr val="accent3"/>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200"/>
            </a:p>
          </p:txBody>
        </p:sp>
        <p:sp>
          <p:nvSpPr>
            <p:cNvPr id="43" name="Freeform 42"/>
            <p:cNvSpPr/>
            <p:nvPr/>
          </p:nvSpPr>
          <p:spPr>
            <a:xfrm>
              <a:off x="2569025" y="4938183"/>
              <a:ext cx="149225" cy="0"/>
            </a:xfrm>
            <a:custGeom>
              <a:avLst/>
              <a:gdLst>
                <a:gd name="connsiteX0" fmla="*/ 149225 w 149225"/>
                <a:gd name="connsiteY0" fmla="*/ 0 h 0"/>
                <a:gd name="connsiteX1" fmla="*/ 0 w 149225"/>
                <a:gd name="connsiteY1" fmla="*/ 0 h 0"/>
                <a:gd name="connsiteX2" fmla="*/ 0 w 149225"/>
                <a:gd name="connsiteY2" fmla="*/ 0 h 0"/>
              </a:gdLst>
              <a:ahLst/>
              <a:cxnLst>
                <a:cxn ang="0">
                  <a:pos x="connsiteX0" y="connsiteY0"/>
                </a:cxn>
                <a:cxn ang="0">
                  <a:pos x="connsiteX1" y="connsiteY1"/>
                </a:cxn>
                <a:cxn ang="0">
                  <a:pos x="connsiteX2" y="connsiteY2"/>
                </a:cxn>
              </a:cxnLst>
              <a:rect l="l" t="t" r="r" b="b"/>
              <a:pathLst>
                <a:path w="149225">
                  <a:moveTo>
                    <a:pt x="149225" y="0"/>
                  </a:moveTo>
                  <a:lnTo>
                    <a:pt x="0" y="0"/>
                  </a:lnTo>
                  <a:lnTo>
                    <a:pt x="0" y="0"/>
                  </a:lnTo>
                </a:path>
              </a:pathLst>
            </a:custGeom>
            <a:ln w="12700" cmpd="sng">
              <a:solidFill>
                <a:schemeClr val="accent2"/>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200"/>
            </a:p>
          </p:txBody>
        </p:sp>
        <p:sp>
          <p:nvSpPr>
            <p:cNvPr id="44" name="Freeform 43"/>
            <p:cNvSpPr/>
            <p:nvPr/>
          </p:nvSpPr>
          <p:spPr>
            <a:xfrm>
              <a:off x="2569025" y="5283200"/>
              <a:ext cx="149225" cy="0"/>
            </a:xfrm>
            <a:custGeom>
              <a:avLst/>
              <a:gdLst>
                <a:gd name="connsiteX0" fmla="*/ 149225 w 149225"/>
                <a:gd name="connsiteY0" fmla="*/ 0 h 0"/>
                <a:gd name="connsiteX1" fmla="*/ 0 w 149225"/>
                <a:gd name="connsiteY1" fmla="*/ 0 h 0"/>
                <a:gd name="connsiteX2" fmla="*/ 0 w 149225"/>
                <a:gd name="connsiteY2" fmla="*/ 0 h 0"/>
              </a:gdLst>
              <a:ahLst/>
              <a:cxnLst>
                <a:cxn ang="0">
                  <a:pos x="connsiteX0" y="connsiteY0"/>
                </a:cxn>
                <a:cxn ang="0">
                  <a:pos x="connsiteX1" y="connsiteY1"/>
                </a:cxn>
                <a:cxn ang="0">
                  <a:pos x="connsiteX2" y="connsiteY2"/>
                </a:cxn>
              </a:cxnLst>
              <a:rect l="l" t="t" r="r" b="b"/>
              <a:pathLst>
                <a:path w="149225">
                  <a:moveTo>
                    <a:pt x="149225" y="0"/>
                  </a:moveTo>
                  <a:lnTo>
                    <a:pt x="0" y="0"/>
                  </a:lnTo>
                  <a:lnTo>
                    <a:pt x="0" y="0"/>
                  </a:lnTo>
                </a:path>
              </a:pathLst>
            </a:custGeom>
            <a:ln w="12700" cmpd="sng">
              <a:solidFill>
                <a:schemeClr val="bg2"/>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200"/>
            </a:p>
          </p:txBody>
        </p:sp>
      </p:grpSp>
      <p:sp>
        <p:nvSpPr>
          <p:cNvPr id="45" name="Freeform 44"/>
          <p:cNvSpPr/>
          <p:nvPr/>
        </p:nvSpPr>
        <p:spPr>
          <a:xfrm>
            <a:off x="8496470" y="1758867"/>
            <a:ext cx="3086100" cy="771525"/>
          </a:xfrm>
          <a:custGeom>
            <a:avLst/>
            <a:gdLst>
              <a:gd name="connsiteX0" fmla="*/ 0 w 3086100"/>
              <a:gd name="connsiteY0" fmla="*/ 0 h 771525"/>
              <a:gd name="connsiteX1" fmla="*/ 19050 w 3086100"/>
              <a:gd name="connsiteY1" fmla="*/ 25400 h 771525"/>
              <a:gd name="connsiteX2" fmla="*/ 50800 w 3086100"/>
              <a:gd name="connsiteY2" fmla="*/ 38100 h 771525"/>
              <a:gd name="connsiteX3" fmla="*/ 76200 w 3086100"/>
              <a:gd name="connsiteY3" fmla="*/ 47625 h 771525"/>
              <a:gd name="connsiteX4" fmla="*/ 101600 w 3086100"/>
              <a:gd name="connsiteY4" fmla="*/ 57150 h 771525"/>
              <a:gd name="connsiteX5" fmla="*/ 136525 w 3086100"/>
              <a:gd name="connsiteY5" fmla="*/ 60325 h 771525"/>
              <a:gd name="connsiteX6" fmla="*/ 168275 w 3086100"/>
              <a:gd name="connsiteY6" fmla="*/ 63500 h 771525"/>
              <a:gd name="connsiteX7" fmla="*/ 203200 w 3086100"/>
              <a:gd name="connsiteY7" fmla="*/ 73025 h 771525"/>
              <a:gd name="connsiteX8" fmla="*/ 247650 w 3086100"/>
              <a:gd name="connsiteY8" fmla="*/ 82550 h 771525"/>
              <a:gd name="connsiteX9" fmla="*/ 317500 w 3086100"/>
              <a:gd name="connsiteY9" fmla="*/ 98425 h 771525"/>
              <a:gd name="connsiteX10" fmla="*/ 415925 w 3086100"/>
              <a:gd name="connsiteY10" fmla="*/ 117475 h 771525"/>
              <a:gd name="connsiteX11" fmla="*/ 482600 w 3086100"/>
              <a:gd name="connsiteY11" fmla="*/ 136525 h 771525"/>
              <a:gd name="connsiteX12" fmla="*/ 549275 w 3086100"/>
              <a:gd name="connsiteY12" fmla="*/ 149225 h 771525"/>
              <a:gd name="connsiteX13" fmla="*/ 638175 w 3086100"/>
              <a:gd name="connsiteY13" fmla="*/ 174625 h 771525"/>
              <a:gd name="connsiteX14" fmla="*/ 793750 w 3086100"/>
              <a:gd name="connsiteY14" fmla="*/ 212725 h 771525"/>
              <a:gd name="connsiteX15" fmla="*/ 1063625 w 3086100"/>
              <a:gd name="connsiteY15" fmla="*/ 279400 h 771525"/>
              <a:gd name="connsiteX16" fmla="*/ 1397000 w 3086100"/>
              <a:gd name="connsiteY16" fmla="*/ 365125 h 771525"/>
              <a:gd name="connsiteX17" fmla="*/ 1714500 w 3086100"/>
              <a:gd name="connsiteY17" fmla="*/ 441325 h 771525"/>
              <a:gd name="connsiteX18" fmla="*/ 1978025 w 3086100"/>
              <a:gd name="connsiteY18" fmla="*/ 508000 h 771525"/>
              <a:gd name="connsiteX19" fmla="*/ 2022475 w 3086100"/>
              <a:gd name="connsiteY19" fmla="*/ 523875 h 771525"/>
              <a:gd name="connsiteX20" fmla="*/ 2073275 w 3086100"/>
              <a:gd name="connsiteY20" fmla="*/ 533400 h 771525"/>
              <a:gd name="connsiteX21" fmla="*/ 2114550 w 3086100"/>
              <a:gd name="connsiteY21" fmla="*/ 546100 h 771525"/>
              <a:gd name="connsiteX22" fmla="*/ 2441575 w 3086100"/>
              <a:gd name="connsiteY22" fmla="*/ 619125 h 771525"/>
              <a:gd name="connsiteX23" fmla="*/ 2755900 w 3086100"/>
              <a:gd name="connsiteY23" fmla="*/ 695325 h 771525"/>
              <a:gd name="connsiteX24" fmla="*/ 3086100 w 3086100"/>
              <a:gd name="connsiteY24" fmla="*/ 771525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086100" h="771525">
                <a:moveTo>
                  <a:pt x="0" y="0"/>
                </a:moveTo>
                <a:lnTo>
                  <a:pt x="19050" y="25400"/>
                </a:lnTo>
                <a:lnTo>
                  <a:pt x="50800" y="38100"/>
                </a:lnTo>
                <a:lnTo>
                  <a:pt x="76200" y="47625"/>
                </a:lnTo>
                <a:lnTo>
                  <a:pt x="101600" y="57150"/>
                </a:lnTo>
                <a:lnTo>
                  <a:pt x="136525" y="60325"/>
                </a:lnTo>
                <a:lnTo>
                  <a:pt x="168275" y="63500"/>
                </a:lnTo>
                <a:lnTo>
                  <a:pt x="203200" y="73025"/>
                </a:lnTo>
                <a:lnTo>
                  <a:pt x="247650" y="82550"/>
                </a:lnTo>
                <a:lnTo>
                  <a:pt x="317500" y="98425"/>
                </a:lnTo>
                <a:lnTo>
                  <a:pt x="415925" y="117475"/>
                </a:lnTo>
                <a:lnTo>
                  <a:pt x="482600" y="136525"/>
                </a:lnTo>
                <a:lnTo>
                  <a:pt x="549275" y="149225"/>
                </a:lnTo>
                <a:lnTo>
                  <a:pt x="638175" y="174625"/>
                </a:lnTo>
                <a:lnTo>
                  <a:pt x="793750" y="212725"/>
                </a:lnTo>
                <a:lnTo>
                  <a:pt x="1063625" y="279400"/>
                </a:lnTo>
                <a:lnTo>
                  <a:pt x="1397000" y="365125"/>
                </a:lnTo>
                <a:lnTo>
                  <a:pt x="1714500" y="441325"/>
                </a:lnTo>
                <a:lnTo>
                  <a:pt x="1978025" y="508000"/>
                </a:lnTo>
                <a:lnTo>
                  <a:pt x="2022475" y="523875"/>
                </a:lnTo>
                <a:lnTo>
                  <a:pt x="2073275" y="533400"/>
                </a:lnTo>
                <a:lnTo>
                  <a:pt x="2114550" y="546100"/>
                </a:lnTo>
                <a:lnTo>
                  <a:pt x="2441575" y="619125"/>
                </a:lnTo>
                <a:lnTo>
                  <a:pt x="2755900" y="695325"/>
                </a:lnTo>
                <a:lnTo>
                  <a:pt x="3086100" y="771525"/>
                </a:lnTo>
              </a:path>
            </a:pathLst>
          </a:custGeom>
          <a:ln w="19050" cmpd="sng">
            <a:solidFill>
              <a:schemeClr val="bg2"/>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200"/>
          </a:p>
        </p:txBody>
      </p:sp>
      <p:sp>
        <p:nvSpPr>
          <p:cNvPr id="46" name="Freeform 45"/>
          <p:cNvSpPr/>
          <p:nvPr/>
        </p:nvSpPr>
        <p:spPr>
          <a:xfrm>
            <a:off x="8499645" y="1762042"/>
            <a:ext cx="3092450" cy="977900"/>
          </a:xfrm>
          <a:custGeom>
            <a:avLst/>
            <a:gdLst>
              <a:gd name="connsiteX0" fmla="*/ 0 w 3092450"/>
              <a:gd name="connsiteY0" fmla="*/ 0 h 977900"/>
              <a:gd name="connsiteX1" fmla="*/ 25400 w 3092450"/>
              <a:gd name="connsiteY1" fmla="*/ 22225 h 977900"/>
              <a:gd name="connsiteX2" fmla="*/ 76200 w 3092450"/>
              <a:gd name="connsiteY2" fmla="*/ 57150 h 977900"/>
              <a:gd name="connsiteX3" fmla="*/ 101600 w 3092450"/>
              <a:gd name="connsiteY3" fmla="*/ 69850 h 977900"/>
              <a:gd name="connsiteX4" fmla="*/ 133350 w 3092450"/>
              <a:gd name="connsiteY4" fmla="*/ 76200 h 977900"/>
              <a:gd name="connsiteX5" fmla="*/ 190500 w 3092450"/>
              <a:gd name="connsiteY5" fmla="*/ 85725 h 977900"/>
              <a:gd name="connsiteX6" fmla="*/ 250825 w 3092450"/>
              <a:gd name="connsiteY6" fmla="*/ 98425 h 977900"/>
              <a:gd name="connsiteX7" fmla="*/ 358775 w 3092450"/>
              <a:gd name="connsiteY7" fmla="*/ 133350 h 977900"/>
              <a:gd name="connsiteX8" fmla="*/ 460375 w 3092450"/>
              <a:gd name="connsiteY8" fmla="*/ 168275 h 977900"/>
              <a:gd name="connsiteX9" fmla="*/ 730250 w 3092450"/>
              <a:gd name="connsiteY9" fmla="*/ 260350 h 977900"/>
              <a:gd name="connsiteX10" fmla="*/ 911225 w 3092450"/>
              <a:gd name="connsiteY10" fmla="*/ 327025 h 977900"/>
              <a:gd name="connsiteX11" fmla="*/ 1228725 w 3092450"/>
              <a:gd name="connsiteY11" fmla="*/ 428625 h 977900"/>
              <a:gd name="connsiteX12" fmla="*/ 1724025 w 3092450"/>
              <a:gd name="connsiteY12" fmla="*/ 587375 h 977900"/>
              <a:gd name="connsiteX13" fmla="*/ 2149475 w 3092450"/>
              <a:gd name="connsiteY13" fmla="*/ 711200 h 977900"/>
              <a:gd name="connsiteX14" fmla="*/ 2584450 w 3092450"/>
              <a:gd name="connsiteY14" fmla="*/ 831850 h 977900"/>
              <a:gd name="connsiteX15" fmla="*/ 2911475 w 3092450"/>
              <a:gd name="connsiteY15" fmla="*/ 920750 h 977900"/>
              <a:gd name="connsiteX16" fmla="*/ 3016250 w 3092450"/>
              <a:gd name="connsiteY16" fmla="*/ 946150 h 977900"/>
              <a:gd name="connsiteX17" fmla="*/ 3092450 w 3092450"/>
              <a:gd name="connsiteY17" fmla="*/ 977900 h 977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092450" h="977900">
                <a:moveTo>
                  <a:pt x="0" y="0"/>
                </a:moveTo>
                <a:lnTo>
                  <a:pt x="25400" y="22225"/>
                </a:lnTo>
                <a:lnTo>
                  <a:pt x="76200" y="57150"/>
                </a:lnTo>
                <a:lnTo>
                  <a:pt x="101600" y="69850"/>
                </a:lnTo>
                <a:lnTo>
                  <a:pt x="133350" y="76200"/>
                </a:lnTo>
                <a:lnTo>
                  <a:pt x="190500" y="85725"/>
                </a:lnTo>
                <a:lnTo>
                  <a:pt x="250825" y="98425"/>
                </a:lnTo>
                <a:lnTo>
                  <a:pt x="358775" y="133350"/>
                </a:lnTo>
                <a:lnTo>
                  <a:pt x="460375" y="168275"/>
                </a:lnTo>
                <a:lnTo>
                  <a:pt x="730250" y="260350"/>
                </a:lnTo>
                <a:lnTo>
                  <a:pt x="911225" y="327025"/>
                </a:lnTo>
                <a:lnTo>
                  <a:pt x="1228725" y="428625"/>
                </a:lnTo>
                <a:lnTo>
                  <a:pt x="1724025" y="587375"/>
                </a:lnTo>
                <a:lnTo>
                  <a:pt x="2149475" y="711200"/>
                </a:lnTo>
                <a:lnTo>
                  <a:pt x="2584450" y="831850"/>
                </a:lnTo>
                <a:lnTo>
                  <a:pt x="2911475" y="920750"/>
                </a:lnTo>
                <a:lnTo>
                  <a:pt x="3016250" y="946150"/>
                </a:lnTo>
                <a:lnTo>
                  <a:pt x="3092450" y="977900"/>
                </a:lnTo>
              </a:path>
            </a:pathLst>
          </a:custGeom>
          <a:ln w="19050" cmpd="sng">
            <a:solidFill>
              <a:schemeClr val="accent3"/>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200"/>
          </a:p>
        </p:txBody>
      </p:sp>
      <p:sp>
        <p:nvSpPr>
          <p:cNvPr id="47" name="Freeform 46"/>
          <p:cNvSpPr/>
          <p:nvPr/>
        </p:nvSpPr>
        <p:spPr>
          <a:xfrm>
            <a:off x="8499645" y="1758867"/>
            <a:ext cx="3086100" cy="1174750"/>
          </a:xfrm>
          <a:custGeom>
            <a:avLst/>
            <a:gdLst>
              <a:gd name="connsiteX0" fmla="*/ 0 w 3086100"/>
              <a:gd name="connsiteY0" fmla="*/ 0 h 1174750"/>
              <a:gd name="connsiteX1" fmla="*/ 15875 w 3086100"/>
              <a:gd name="connsiteY1" fmla="*/ 22225 h 1174750"/>
              <a:gd name="connsiteX2" fmla="*/ 50800 w 3086100"/>
              <a:gd name="connsiteY2" fmla="*/ 41275 h 1174750"/>
              <a:gd name="connsiteX3" fmla="*/ 85725 w 3086100"/>
              <a:gd name="connsiteY3" fmla="*/ 66675 h 1174750"/>
              <a:gd name="connsiteX4" fmla="*/ 117475 w 3086100"/>
              <a:gd name="connsiteY4" fmla="*/ 82550 h 1174750"/>
              <a:gd name="connsiteX5" fmla="*/ 155575 w 3086100"/>
              <a:gd name="connsiteY5" fmla="*/ 88900 h 1174750"/>
              <a:gd name="connsiteX6" fmla="*/ 196850 w 3086100"/>
              <a:gd name="connsiteY6" fmla="*/ 92075 h 1174750"/>
              <a:gd name="connsiteX7" fmla="*/ 228600 w 3086100"/>
              <a:gd name="connsiteY7" fmla="*/ 107950 h 1174750"/>
              <a:gd name="connsiteX8" fmla="*/ 257175 w 3086100"/>
              <a:gd name="connsiteY8" fmla="*/ 123825 h 1174750"/>
              <a:gd name="connsiteX9" fmla="*/ 314325 w 3086100"/>
              <a:gd name="connsiteY9" fmla="*/ 149225 h 1174750"/>
              <a:gd name="connsiteX10" fmla="*/ 355600 w 3086100"/>
              <a:gd name="connsiteY10" fmla="*/ 168275 h 1174750"/>
              <a:gd name="connsiteX11" fmla="*/ 384175 w 3086100"/>
              <a:gd name="connsiteY11" fmla="*/ 177800 h 1174750"/>
              <a:gd name="connsiteX12" fmla="*/ 428625 w 3086100"/>
              <a:gd name="connsiteY12" fmla="*/ 193675 h 1174750"/>
              <a:gd name="connsiteX13" fmla="*/ 460375 w 3086100"/>
              <a:gd name="connsiteY13" fmla="*/ 203200 h 1174750"/>
              <a:gd name="connsiteX14" fmla="*/ 495300 w 3086100"/>
              <a:gd name="connsiteY14" fmla="*/ 225425 h 1174750"/>
              <a:gd name="connsiteX15" fmla="*/ 561975 w 3086100"/>
              <a:gd name="connsiteY15" fmla="*/ 247650 h 1174750"/>
              <a:gd name="connsiteX16" fmla="*/ 596900 w 3086100"/>
              <a:gd name="connsiteY16" fmla="*/ 266700 h 1174750"/>
              <a:gd name="connsiteX17" fmla="*/ 625475 w 3086100"/>
              <a:gd name="connsiteY17" fmla="*/ 285750 h 1174750"/>
              <a:gd name="connsiteX18" fmla="*/ 660400 w 3086100"/>
              <a:gd name="connsiteY18" fmla="*/ 301625 h 1174750"/>
              <a:gd name="connsiteX19" fmla="*/ 749300 w 3086100"/>
              <a:gd name="connsiteY19" fmla="*/ 330200 h 1174750"/>
              <a:gd name="connsiteX20" fmla="*/ 819150 w 3086100"/>
              <a:gd name="connsiteY20" fmla="*/ 368300 h 1174750"/>
              <a:gd name="connsiteX21" fmla="*/ 911225 w 3086100"/>
              <a:gd name="connsiteY21" fmla="*/ 409575 h 1174750"/>
              <a:gd name="connsiteX22" fmla="*/ 996950 w 3086100"/>
              <a:gd name="connsiteY22" fmla="*/ 450850 h 1174750"/>
              <a:gd name="connsiteX23" fmla="*/ 1120775 w 3086100"/>
              <a:gd name="connsiteY23" fmla="*/ 501650 h 1174750"/>
              <a:gd name="connsiteX24" fmla="*/ 1244600 w 3086100"/>
              <a:gd name="connsiteY24" fmla="*/ 549275 h 1174750"/>
              <a:gd name="connsiteX25" fmla="*/ 1362075 w 3086100"/>
              <a:gd name="connsiteY25" fmla="*/ 596900 h 1174750"/>
              <a:gd name="connsiteX26" fmla="*/ 1397000 w 3086100"/>
              <a:gd name="connsiteY26" fmla="*/ 609600 h 1174750"/>
              <a:gd name="connsiteX27" fmla="*/ 1397000 w 3086100"/>
              <a:gd name="connsiteY27" fmla="*/ 609600 h 1174750"/>
              <a:gd name="connsiteX28" fmla="*/ 1470025 w 3086100"/>
              <a:gd name="connsiteY28" fmla="*/ 638175 h 1174750"/>
              <a:gd name="connsiteX29" fmla="*/ 1501775 w 3086100"/>
              <a:gd name="connsiteY29" fmla="*/ 647700 h 1174750"/>
              <a:gd name="connsiteX30" fmla="*/ 1543050 w 3086100"/>
              <a:gd name="connsiteY30" fmla="*/ 663575 h 1174750"/>
              <a:gd name="connsiteX31" fmla="*/ 1543050 w 3086100"/>
              <a:gd name="connsiteY31" fmla="*/ 663575 h 1174750"/>
              <a:gd name="connsiteX32" fmla="*/ 1616075 w 3086100"/>
              <a:gd name="connsiteY32" fmla="*/ 695325 h 1174750"/>
              <a:gd name="connsiteX33" fmla="*/ 1616075 w 3086100"/>
              <a:gd name="connsiteY33" fmla="*/ 695325 h 1174750"/>
              <a:gd name="connsiteX34" fmla="*/ 1739900 w 3086100"/>
              <a:gd name="connsiteY34" fmla="*/ 742950 h 1174750"/>
              <a:gd name="connsiteX35" fmla="*/ 1793875 w 3086100"/>
              <a:gd name="connsiteY35" fmla="*/ 752475 h 1174750"/>
              <a:gd name="connsiteX36" fmla="*/ 1822450 w 3086100"/>
              <a:gd name="connsiteY36" fmla="*/ 771525 h 1174750"/>
              <a:gd name="connsiteX37" fmla="*/ 1841500 w 3086100"/>
              <a:gd name="connsiteY37" fmla="*/ 771525 h 1174750"/>
              <a:gd name="connsiteX38" fmla="*/ 1866900 w 3086100"/>
              <a:gd name="connsiteY38" fmla="*/ 777875 h 1174750"/>
              <a:gd name="connsiteX39" fmla="*/ 1933575 w 3086100"/>
              <a:gd name="connsiteY39" fmla="*/ 796925 h 1174750"/>
              <a:gd name="connsiteX40" fmla="*/ 1974850 w 3086100"/>
              <a:gd name="connsiteY40" fmla="*/ 803275 h 1174750"/>
              <a:gd name="connsiteX41" fmla="*/ 2009775 w 3086100"/>
              <a:gd name="connsiteY41" fmla="*/ 822325 h 1174750"/>
              <a:gd name="connsiteX42" fmla="*/ 2152650 w 3086100"/>
              <a:gd name="connsiteY42" fmla="*/ 876300 h 1174750"/>
              <a:gd name="connsiteX43" fmla="*/ 2279650 w 3086100"/>
              <a:gd name="connsiteY43" fmla="*/ 914400 h 1174750"/>
              <a:gd name="connsiteX44" fmla="*/ 2327275 w 3086100"/>
              <a:gd name="connsiteY44" fmla="*/ 933450 h 1174750"/>
              <a:gd name="connsiteX45" fmla="*/ 2371725 w 3086100"/>
              <a:gd name="connsiteY45" fmla="*/ 946150 h 1174750"/>
              <a:gd name="connsiteX46" fmla="*/ 2413000 w 3086100"/>
              <a:gd name="connsiteY46" fmla="*/ 958850 h 1174750"/>
              <a:gd name="connsiteX47" fmla="*/ 2447925 w 3086100"/>
              <a:gd name="connsiteY47" fmla="*/ 984250 h 1174750"/>
              <a:gd name="connsiteX48" fmla="*/ 2489200 w 3086100"/>
              <a:gd name="connsiteY48" fmla="*/ 993775 h 1174750"/>
              <a:gd name="connsiteX49" fmla="*/ 2533650 w 3086100"/>
              <a:gd name="connsiteY49" fmla="*/ 1012825 h 1174750"/>
              <a:gd name="connsiteX50" fmla="*/ 2568575 w 3086100"/>
              <a:gd name="connsiteY50" fmla="*/ 1025525 h 1174750"/>
              <a:gd name="connsiteX51" fmla="*/ 2635250 w 3086100"/>
              <a:gd name="connsiteY51" fmla="*/ 1044575 h 1174750"/>
              <a:gd name="connsiteX52" fmla="*/ 2692400 w 3086100"/>
              <a:gd name="connsiteY52" fmla="*/ 1060450 h 1174750"/>
              <a:gd name="connsiteX53" fmla="*/ 2736850 w 3086100"/>
              <a:gd name="connsiteY53" fmla="*/ 1073150 h 1174750"/>
              <a:gd name="connsiteX54" fmla="*/ 2803525 w 3086100"/>
              <a:gd name="connsiteY54" fmla="*/ 1095375 h 1174750"/>
              <a:gd name="connsiteX55" fmla="*/ 2987675 w 3086100"/>
              <a:gd name="connsiteY55" fmla="*/ 1146175 h 1174750"/>
              <a:gd name="connsiteX56" fmla="*/ 3051175 w 3086100"/>
              <a:gd name="connsiteY56" fmla="*/ 1168400 h 1174750"/>
              <a:gd name="connsiteX57" fmla="*/ 3086100 w 3086100"/>
              <a:gd name="connsiteY57" fmla="*/ 1174750 h 1174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3086100" h="1174750">
                <a:moveTo>
                  <a:pt x="0" y="0"/>
                </a:moveTo>
                <a:lnTo>
                  <a:pt x="15875" y="22225"/>
                </a:lnTo>
                <a:lnTo>
                  <a:pt x="50800" y="41275"/>
                </a:lnTo>
                <a:lnTo>
                  <a:pt x="85725" y="66675"/>
                </a:lnTo>
                <a:lnTo>
                  <a:pt x="117475" y="82550"/>
                </a:lnTo>
                <a:lnTo>
                  <a:pt x="155575" y="88900"/>
                </a:lnTo>
                <a:lnTo>
                  <a:pt x="196850" y="92075"/>
                </a:lnTo>
                <a:lnTo>
                  <a:pt x="228600" y="107950"/>
                </a:lnTo>
                <a:lnTo>
                  <a:pt x="257175" y="123825"/>
                </a:lnTo>
                <a:lnTo>
                  <a:pt x="314325" y="149225"/>
                </a:lnTo>
                <a:lnTo>
                  <a:pt x="355600" y="168275"/>
                </a:lnTo>
                <a:lnTo>
                  <a:pt x="384175" y="177800"/>
                </a:lnTo>
                <a:lnTo>
                  <a:pt x="428625" y="193675"/>
                </a:lnTo>
                <a:lnTo>
                  <a:pt x="460375" y="203200"/>
                </a:lnTo>
                <a:lnTo>
                  <a:pt x="495300" y="225425"/>
                </a:lnTo>
                <a:lnTo>
                  <a:pt x="561975" y="247650"/>
                </a:lnTo>
                <a:lnTo>
                  <a:pt x="596900" y="266700"/>
                </a:lnTo>
                <a:lnTo>
                  <a:pt x="625475" y="285750"/>
                </a:lnTo>
                <a:lnTo>
                  <a:pt x="660400" y="301625"/>
                </a:lnTo>
                <a:lnTo>
                  <a:pt x="749300" y="330200"/>
                </a:lnTo>
                <a:lnTo>
                  <a:pt x="819150" y="368300"/>
                </a:lnTo>
                <a:lnTo>
                  <a:pt x="911225" y="409575"/>
                </a:lnTo>
                <a:lnTo>
                  <a:pt x="996950" y="450850"/>
                </a:lnTo>
                <a:lnTo>
                  <a:pt x="1120775" y="501650"/>
                </a:lnTo>
                <a:lnTo>
                  <a:pt x="1244600" y="549275"/>
                </a:lnTo>
                <a:lnTo>
                  <a:pt x="1362075" y="596900"/>
                </a:lnTo>
                <a:lnTo>
                  <a:pt x="1397000" y="609600"/>
                </a:lnTo>
                <a:lnTo>
                  <a:pt x="1397000" y="609600"/>
                </a:lnTo>
                <a:lnTo>
                  <a:pt x="1470025" y="638175"/>
                </a:lnTo>
                <a:lnTo>
                  <a:pt x="1501775" y="647700"/>
                </a:lnTo>
                <a:lnTo>
                  <a:pt x="1543050" y="663575"/>
                </a:lnTo>
                <a:lnTo>
                  <a:pt x="1543050" y="663575"/>
                </a:lnTo>
                <a:lnTo>
                  <a:pt x="1616075" y="695325"/>
                </a:lnTo>
                <a:lnTo>
                  <a:pt x="1616075" y="695325"/>
                </a:lnTo>
                <a:lnTo>
                  <a:pt x="1739900" y="742950"/>
                </a:lnTo>
                <a:lnTo>
                  <a:pt x="1793875" y="752475"/>
                </a:lnTo>
                <a:lnTo>
                  <a:pt x="1822450" y="771525"/>
                </a:lnTo>
                <a:lnTo>
                  <a:pt x="1841500" y="771525"/>
                </a:lnTo>
                <a:lnTo>
                  <a:pt x="1866900" y="777875"/>
                </a:lnTo>
                <a:lnTo>
                  <a:pt x="1933575" y="796925"/>
                </a:lnTo>
                <a:lnTo>
                  <a:pt x="1974850" y="803275"/>
                </a:lnTo>
                <a:lnTo>
                  <a:pt x="2009775" y="822325"/>
                </a:lnTo>
                <a:lnTo>
                  <a:pt x="2152650" y="876300"/>
                </a:lnTo>
                <a:lnTo>
                  <a:pt x="2279650" y="914400"/>
                </a:lnTo>
                <a:lnTo>
                  <a:pt x="2327275" y="933450"/>
                </a:lnTo>
                <a:lnTo>
                  <a:pt x="2371725" y="946150"/>
                </a:lnTo>
                <a:lnTo>
                  <a:pt x="2413000" y="958850"/>
                </a:lnTo>
                <a:lnTo>
                  <a:pt x="2447925" y="984250"/>
                </a:lnTo>
                <a:lnTo>
                  <a:pt x="2489200" y="993775"/>
                </a:lnTo>
                <a:lnTo>
                  <a:pt x="2533650" y="1012825"/>
                </a:lnTo>
                <a:lnTo>
                  <a:pt x="2568575" y="1025525"/>
                </a:lnTo>
                <a:lnTo>
                  <a:pt x="2635250" y="1044575"/>
                </a:lnTo>
                <a:lnTo>
                  <a:pt x="2692400" y="1060450"/>
                </a:lnTo>
                <a:lnTo>
                  <a:pt x="2736850" y="1073150"/>
                </a:lnTo>
                <a:lnTo>
                  <a:pt x="2803525" y="1095375"/>
                </a:lnTo>
                <a:lnTo>
                  <a:pt x="2987675" y="1146175"/>
                </a:lnTo>
                <a:lnTo>
                  <a:pt x="3051175" y="1168400"/>
                </a:lnTo>
                <a:lnTo>
                  <a:pt x="3086100" y="1174750"/>
                </a:lnTo>
              </a:path>
            </a:pathLst>
          </a:custGeom>
          <a:ln w="19050" cmpd="sng">
            <a:solidFill>
              <a:schemeClr val="accent2"/>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200"/>
          </a:p>
        </p:txBody>
      </p:sp>
      <p:sp>
        <p:nvSpPr>
          <p:cNvPr id="48" name="Freeform 47"/>
          <p:cNvSpPr/>
          <p:nvPr/>
        </p:nvSpPr>
        <p:spPr>
          <a:xfrm>
            <a:off x="8502820" y="1762042"/>
            <a:ext cx="3073400" cy="1352550"/>
          </a:xfrm>
          <a:custGeom>
            <a:avLst/>
            <a:gdLst>
              <a:gd name="connsiteX0" fmla="*/ 0 w 3073400"/>
              <a:gd name="connsiteY0" fmla="*/ 0 h 1352550"/>
              <a:gd name="connsiteX1" fmla="*/ 12700 w 3073400"/>
              <a:gd name="connsiteY1" fmla="*/ 31750 h 1352550"/>
              <a:gd name="connsiteX2" fmla="*/ 12700 w 3073400"/>
              <a:gd name="connsiteY2" fmla="*/ 31750 h 1352550"/>
              <a:gd name="connsiteX3" fmla="*/ 34925 w 3073400"/>
              <a:gd name="connsiteY3" fmla="*/ 69850 h 1352550"/>
              <a:gd name="connsiteX4" fmla="*/ 34925 w 3073400"/>
              <a:gd name="connsiteY4" fmla="*/ 69850 h 1352550"/>
              <a:gd name="connsiteX5" fmla="*/ 73025 w 3073400"/>
              <a:gd name="connsiteY5" fmla="*/ 101600 h 1352550"/>
              <a:gd name="connsiteX6" fmla="*/ 95250 w 3073400"/>
              <a:gd name="connsiteY6" fmla="*/ 123825 h 1352550"/>
              <a:gd name="connsiteX7" fmla="*/ 123825 w 3073400"/>
              <a:gd name="connsiteY7" fmla="*/ 136525 h 1352550"/>
              <a:gd name="connsiteX8" fmla="*/ 158750 w 3073400"/>
              <a:gd name="connsiteY8" fmla="*/ 158750 h 1352550"/>
              <a:gd name="connsiteX9" fmla="*/ 187325 w 3073400"/>
              <a:gd name="connsiteY9" fmla="*/ 177800 h 1352550"/>
              <a:gd name="connsiteX10" fmla="*/ 212725 w 3073400"/>
              <a:gd name="connsiteY10" fmla="*/ 193675 h 1352550"/>
              <a:gd name="connsiteX11" fmla="*/ 234950 w 3073400"/>
              <a:gd name="connsiteY11" fmla="*/ 219075 h 1352550"/>
              <a:gd name="connsiteX12" fmla="*/ 234950 w 3073400"/>
              <a:gd name="connsiteY12" fmla="*/ 219075 h 1352550"/>
              <a:gd name="connsiteX13" fmla="*/ 269875 w 3073400"/>
              <a:gd name="connsiteY13" fmla="*/ 234950 h 1352550"/>
              <a:gd name="connsiteX14" fmla="*/ 355600 w 3073400"/>
              <a:gd name="connsiteY14" fmla="*/ 298450 h 1352550"/>
              <a:gd name="connsiteX15" fmla="*/ 434975 w 3073400"/>
              <a:gd name="connsiteY15" fmla="*/ 352425 h 1352550"/>
              <a:gd name="connsiteX16" fmla="*/ 473075 w 3073400"/>
              <a:gd name="connsiteY16" fmla="*/ 381000 h 1352550"/>
              <a:gd name="connsiteX17" fmla="*/ 498475 w 3073400"/>
              <a:gd name="connsiteY17" fmla="*/ 400050 h 1352550"/>
              <a:gd name="connsiteX18" fmla="*/ 647700 w 3073400"/>
              <a:gd name="connsiteY18" fmla="*/ 495300 h 1352550"/>
              <a:gd name="connsiteX19" fmla="*/ 647700 w 3073400"/>
              <a:gd name="connsiteY19" fmla="*/ 495300 h 1352550"/>
              <a:gd name="connsiteX20" fmla="*/ 708025 w 3073400"/>
              <a:gd name="connsiteY20" fmla="*/ 530225 h 1352550"/>
              <a:gd name="connsiteX21" fmla="*/ 736600 w 3073400"/>
              <a:gd name="connsiteY21" fmla="*/ 546100 h 1352550"/>
              <a:gd name="connsiteX22" fmla="*/ 774700 w 3073400"/>
              <a:gd name="connsiteY22" fmla="*/ 574675 h 1352550"/>
              <a:gd name="connsiteX23" fmla="*/ 828675 w 3073400"/>
              <a:gd name="connsiteY23" fmla="*/ 609600 h 1352550"/>
              <a:gd name="connsiteX24" fmla="*/ 882650 w 3073400"/>
              <a:gd name="connsiteY24" fmla="*/ 638175 h 1352550"/>
              <a:gd name="connsiteX25" fmla="*/ 882650 w 3073400"/>
              <a:gd name="connsiteY25" fmla="*/ 638175 h 1352550"/>
              <a:gd name="connsiteX26" fmla="*/ 949325 w 3073400"/>
              <a:gd name="connsiteY26" fmla="*/ 660400 h 1352550"/>
              <a:gd name="connsiteX27" fmla="*/ 974725 w 3073400"/>
              <a:gd name="connsiteY27" fmla="*/ 673100 h 1352550"/>
              <a:gd name="connsiteX28" fmla="*/ 1003300 w 3073400"/>
              <a:gd name="connsiteY28" fmla="*/ 685800 h 1352550"/>
              <a:gd name="connsiteX29" fmla="*/ 1041400 w 3073400"/>
              <a:gd name="connsiteY29" fmla="*/ 692150 h 1352550"/>
              <a:gd name="connsiteX30" fmla="*/ 1092200 w 3073400"/>
              <a:gd name="connsiteY30" fmla="*/ 733425 h 1352550"/>
              <a:gd name="connsiteX31" fmla="*/ 1123950 w 3073400"/>
              <a:gd name="connsiteY31" fmla="*/ 752475 h 1352550"/>
              <a:gd name="connsiteX32" fmla="*/ 1171575 w 3073400"/>
              <a:gd name="connsiteY32" fmla="*/ 768350 h 1352550"/>
              <a:gd name="connsiteX33" fmla="*/ 1203325 w 3073400"/>
              <a:gd name="connsiteY33" fmla="*/ 774700 h 1352550"/>
              <a:gd name="connsiteX34" fmla="*/ 1250950 w 3073400"/>
              <a:gd name="connsiteY34" fmla="*/ 793750 h 1352550"/>
              <a:gd name="connsiteX35" fmla="*/ 1279525 w 3073400"/>
              <a:gd name="connsiteY35" fmla="*/ 822325 h 1352550"/>
              <a:gd name="connsiteX36" fmla="*/ 1311275 w 3073400"/>
              <a:gd name="connsiteY36" fmla="*/ 841375 h 1352550"/>
              <a:gd name="connsiteX37" fmla="*/ 1374775 w 3073400"/>
              <a:gd name="connsiteY37" fmla="*/ 863600 h 1352550"/>
              <a:gd name="connsiteX38" fmla="*/ 1374775 w 3073400"/>
              <a:gd name="connsiteY38" fmla="*/ 863600 h 1352550"/>
              <a:gd name="connsiteX39" fmla="*/ 1419225 w 3073400"/>
              <a:gd name="connsiteY39" fmla="*/ 882650 h 1352550"/>
              <a:gd name="connsiteX40" fmla="*/ 1419225 w 3073400"/>
              <a:gd name="connsiteY40" fmla="*/ 882650 h 1352550"/>
              <a:gd name="connsiteX41" fmla="*/ 1457325 w 3073400"/>
              <a:gd name="connsiteY41" fmla="*/ 898525 h 1352550"/>
              <a:gd name="connsiteX42" fmla="*/ 1482725 w 3073400"/>
              <a:gd name="connsiteY42" fmla="*/ 914400 h 1352550"/>
              <a:gd name="connsiteX43" fmla="*/ 1517650 w 3073400"/>
              <a:gd name="connsiteY43" fmla="*/ 923925 h 1352550"/>
              <a:gd name="connsiteX44" fmla="*/ 1517650 w 3073400"/>
              <a:gd name="connsiteY44" fmla="*/ 923925 h 1352550"/>
              <a:gd name="connsiteX45" fmla="*/ 1568450 w 3073400"/>
              <a:gd name="connsiteY45" fmla="*/ 952500 h 1352550"/>
              <a:gd name="connsiteX46" fmla="*/ 1597025 w 3073400"/>
              <a:gd name="connsiteY46" fmla="*/ 965200 h 1352550"/>
              <a:gd name="connsiteX47" fmla="*/ 1625600 w 3073400"/>
              <a:gd name="connsiteY47" fmla="*/ 981075 h 1352550"/>
              <a:gd name="connsiteX48" fmla="*/ 1657350 w 3073400"/>
              <a:gd name="connsiteY48" fmla="*/ 993775 h 1352550"/>
              <a:gd name="connsiteX49" fmla="*/ 1708150 w 3073400"/>
              <a:gd name="connsiteY49" fmla="*/ 1006475 h 1352550"/>
              <a:gd name="connsiteX50" fmla="*/ 1708150 w 3073400"/>
              <a:gd name="connsiteY50" fmla="*/ 1006475 h 1352550"/>
              <a:gd name="connsiteX51" fmla="*/ 1844675 w 3073400"/>
              <a:gd name="connsiteY51" fmla="*/ 1054100 h 1352550"/>
              <a:gd name="connsiteX52" fmla="*/ 1924050 w 3073400"/>
              <a:gd name="connsiteY52" fmla="*/ 1073150 h 1352550"/>
              <a:gd name="connsiteX53" fmla="*/ 1924050 w 3073400"/>
              <a:gd name="connsiteY53" fmla="*/ 1073150 h 1352550"/>
              <a:gd name="connsiteX54" fmla="*/ 1974850 w 3073400"/>
              <a:gd name="connsiteY54" fmla="*/ 1092200 h 1352550"/>
              <a:gd name="connsiteX55" fmla="*/ 2044700 w 3073400"/>
              <a:gd name="connsiteY55" fmla="*/ 1111250 h 1352550"/>
              <a:gd name="connsiteX56" fmla="*/ 2101850 w 3073400"/>
              <a:gd name="connsiteY56" fmla="*/ 1130300 h 1352550"/>
              <a:gd name="connsiteX57" fmla="*/ 2212975 w 3073400"/>
              <a:gd name="connsiteY57" fmla="*/ 1165225 h 1352550"/>
              <a:gd name="connsiteX58" fmla="*/ 2254250 w 3073400"/>
              <a:gd name="connsiteY58" fmla="*/ 1177925 h 1352550"/>
              <a:gd name="connsiteX59" fmla="*/ 2276475 w 3073400"/>
              <a:gd name="connsiteY59" fmla="*/ 1193800 h 1352550"/>
              <a:gd name="connsiteX60" fmla="*/ 2276475 w 3073400"/>
              <a:gd name="connsiteY60" fmla="*/ 1193800 h 1352550"/>
              <a:gd name="connsiteX61" fmla="*/ 2336800 w 3073400"/>
              <a:gd name="connsiteY61" fmla="*/ 1200150 h 1352550"/>
              <a:gd name="connsiteX62" fmla="*/ 2371725 w 3073400"/>
              <a:gd name="connsiteY62" fmla="*/ 1222375 h 1352550"/>
              <a:gd name="connsiteX63" fmla="*/ 2403475 w 3073400"/>
              <a:gd name="connsiteY63" fmla="*/ 1231900 h 1352550"/>
              <a:gd name="connsiteX64" fmla="*/ 2432050 w 3073400"/>
              <a:gd name="connsiteY64" fmla="*/ 1228725 h 1352550"/>
              <a:gd name="connsiteX65" fmla="*/ 2498725 w 3073400"/>
              <a:gd name="connsiteY65" fmla="*/ 1254125 h 1352550"/>
              <a:gd name="connsiteX66" fmla="*/ 2530475 w 3073400"/>
              <a:gd name="connsiteY66" fmla="*/ 1263650 h 1352550"/>
              <a:gd name="connsiteX67" fmla="*/ 2587625 w 3073400"/>
              <a:gd name="connsiteY67" fmla="*/ 1273175 h 1352550"/>
              <a:gd name="connsiteX68" fmla="*/ 2622550 w 3073400"/>
              <a:gd name="connsiteY68" fmla="*/ 1279525 h 1352550"/>
              <a:gd name="connsiteX69" fmla="*/ 2651125 w 3073400"/>
              <a:gd name="connsiteY69" fmla="*/ 1289050 h 1352550"/>
              <a:gd name="connsiteX70" fmla="*/ 2727325 w 3073400"/>
              <a:gd name="connsiteY70" fmla="*/ 1304925 h 1352550"/>
              <a:gd name="connsiteX71" fmla="*/ 2759075 w 3073400"/>
              <a:gd name="connsiteY71" fmla="*/ 1301750 h 1352550"/>
              <a:gd name="connsiteX72" fmla="*/ 2759075 w 3073400"/>
              <a:gd name="connsiteY72" fmla="*/ 1301750 h 1352550"/>
              <a:gd name="connsiteX73" fmla="*/ 2819400 w 3073400"/>
              <a:gd name="connsiteY73" fmla="*/ 1317625 h 1352550"/>
              <a:gd name="connsiteX74" fmla="*/ 2854325 w 3073400"/>
              <a:gd name="connsiteY74" fmla="*/ 1320800 h 1352550"/>
              <a:gd name="connsiteX75" fmla="*/ 2882900 w 3073400"/>
              <a:gd name="connsiteY75" fmla="*/ 1317625 h 1352550"/>
              <a:gd name="connsiteX76" fmla="*/ 2882900 w 3073400"/>
              <a:gd name="connsiteY76" fmla="*/ 1317625 h 1352550"/>
              <a:gd name="connsiteX77" fmla="*/ 2927350 w 3073400"/>
              <a:gd name="connsiteY77" fmla="*/ 1333500 h 1352550"/>
              <a:gd name="connsiteX78" fmla="*/ 2959100 w 3073400"/>
              <a:gd name="connsiteY78" fmla="*/ 1339850 h 1352550"/>
              <a:gd name="connsiteX79" fmla="*/ 2987675 w 3073400"/>
              <a:gd name="connsiteY79" fmla="*/ 1339850 h 1352550"/>
              <a:gd name="connsiteX80" fmla="*/ 2987675 w 3073400"/>
              <a:gd name="connsiteY80" fmla="*/ 1339850 h 1352550"/>
              <a:gd name="connsiteX81" fmla="*/ 3038475 w 3073400"/>
              <a:gd name="connsiteY81" fmla="*/ 1349375 h 1352550"/>
              <a:gd name="connsiteX82" fmla="*/ 3073400 w 3073400"/>
              <a:gd name="connsiteY82" fmla="*/ 1352550 h 1352550"/>
              <a:gd name="connsiteX83" fmla="*/ 3073400 w 3073400"/>
              <a:gd name="connsiteY83" fmla="*/ 1352550 h 1352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3073400" h="1352550">
                <a:moveTo>
                  <a:pt x="0" y="0"/>
                </a:moveTo>
                <a:lnTo>
                  <a:pt x="12700" y="31750"/>
                </a:lnTo>
                <a:lnTo>
                  <a:pt x="12700" y="31750"/>
                </a:lnTo>
                <a:lnTo>
                  <a:pt x="34925" y="69850"/>
                </a:lnTo>
                <a:lnTo>
                  <a:pt x="34925" y="69850"/>
                </a:lnTo>
                <a:lnTo>
                  <a:pt x="73025" y="101600"/>
                </a:lnTo>
                <a:lnTo>
                  <a:pt x="95250" y="123825"/>
                </a:lnTo>
                <a:lnTo>
                  <a:pt x="123825" y="136525"/>
                </a:lnTo>
                <a:lnTo>
                  <a:pt x="158750" y="158750"/>
                </a:lnTo>
                <a:lnTo>
                  <a:pt x="187325" y="177800"/>
                </a:lnTo>
                <a:lnTo>
                  <a:pt x="212725" y="193675"/>
                </a:lnTo>
                <a:lnTo>
                  <a:pt x="234950" y="219075"/>
                </a:lnTo>
                <a:lnTo>
                  <a:pt x="234950" y="219075"/>
                </a:lnTo>
                <a:lnTo>
                  <a:pt x="269875" y="234950"/>
                </a:lnTo>
                <a:lnTo>
                  <a:pt x="355600" y="298450"/>
                </a:lnTo>
                <a:lnTo>
                  <a:pt x="434975" y="352425"/>
                </a:lnTo>
                <a:lnTo>
                  <a:pt x="473075" y="381000"/>
                </a:lnTo>
                <a:lnTo>
                  <a:pt x="498475" y="400050"/>
                </a:lnTo>
                <a:lnTo>
                  <a:pt x="647700" y="495300"/>
                </a:lnTo>
                <a:lnTo>
                  <a:pt x="647700" y="495300"/>
                </a:lnTo>
                <a:lnTo>
                  <a:pt x="708025" y="530225"/>
                </a:lnTo>
                <a:lnTo>
                  <a:pt x="736600" y="546100"/>
                </a:lnTo>
                <a:lnTo>
                  <a:pt x="774700" y="574675"/>
                </a:lnTo>
                <a:lnTo>
                  <a:pt x="828675" y="609600"/>
                </a:lnTo>
                <a:lnTo>
                  <a:pt x="882650" y="638175"/>
                </a:lnTo>
                <a:lnTo>
                  <a:pt x="882650" y="638175"/>
                </a:lnTo>
                <a:lnTo>
                  <a:pt x="949325" y="660400"/>
                </a:lnTo>
                <a:lnTo>
                  <a:pt x="974725" y="673100"/>
                </a:lnTo>
                <a:lnTo>
                  <a:pt x="1003300" y="685800"/>
                </a:lnTo>
                <a:lnTo>
                  <a:pt x="1041400" y="692150"/>
                </a:lnTo>
                <a:lnTo>
                  <a:pt x="1092200" y="733425"/>
                </a:lnTo>
                <a:lnTo>
                  <a:pt x="1123950" y="752475"/>
                </a:lnTo>
                <a:lnTo>
                  <a:pt x="1171575" y="768350"/>
                </a:lnTo>
                <a:lnTo>
                  <a:pt x="1203325" y="774700"/>
                </a:lnTo>
                <a:lnTo>
                  <a:pt x="1250950" y="793750"/>
                </a:lnTo>
                <a:lnTo>
                  <a:pt x="1279525" y="822325"/>
                </a:lnTo>
                <a:lnTo>
                  <a:pt x="1311275" y="841375"/>
                </a:lnTo>
                <a:lnTo>
                  <a:pt x="1374775" y="863600"/>
                </a:lnTo>
                <a:lnTo>
                  <a:pt x="1374775" y="863600"/>
                </a:lnTo>
                <a:lnTo>
                  <a:pt x="1419225" y="882650"/>
                </a:lnTo>
                <a:lnTo>
                  <a:pt x="1419225" y="882650"/>
                </a:lnTo>
                <a:lnTo>
                  <a:pt x="1457325" y="898525"/>
                </a:lnTo>
                <a:lnTo>
                  <a:pt x="1482725" y="914400"/>
                </a:lnTo>
                <a:lnTo>
                  <a:pt x="1517650" y="923925"/>
                </a:lnTo>
                <a:lnTo>
                  <a:pt x="1517650" y="923925"/>
                </a:lnTo>
                <a:lnTo>
                  <a:pt x="1568450" y="952500"/>
                </a:lnTo>
                <a:lnTo>
                  <a:pt x="1597025" y="965200"/>
                </a:lnTo>
                <a:lnTo>
                  <a:pt x="1625600" y="981075"/>
                </a:lnTo>
                <a:lnTo>
                  <a:pt x="1657350" y="993775"/>
                </a:lnTo>
                <a:lnTo>
                  <a:pt x="1708150" y="1006475"/>
                </a:lnTo>
                <a:lnTo>
                  <a:pt x="1708150" y="1006475"/>
                </a:lnTo>
                <a:lnTo>
                  <a:pt x="1844675" y="1054100"/>
                </a:lnTo>
                <a:lnTo>
                  <a:pt x="1924050" y="1073150"/>
                </a:lnTo>
                <a:lnTo>
                  <a:pt x="1924050" y="1073150"/>
                </a:lnTo>
                <a:lnTo>
                  <a:pt x="1974850" y="1092200"/>
                </a:lnTo>
                <a:lnTo>
                  <a:pt x="2044700" y="1111250"/>
                </a:lnTo>
                <a:lnTo>
                  <a:pt x="2101850" y="1130300"/>
                </a:lnTo>
                <a:lnTo>
                  <a:pt x="2212975" y="1165225"/>
                </a:lnTo>
                <a:lnTo>
                  <a:pt x="2254250" y="1177925"/>
                </a:lnTo>
                <a:lnTo>
                  <a:pt x="2276475" y="1193800"/>
                </a:lnTo>
                <a:lnTo>
                  <a:pt x="2276475" y="1193800"/>
                </a:lnTo>
                <a:lnTo>
                  <a:pt x="2336800" y="1200150"/>
                </a:lnTo>
                <a:lnTo>
                  <a:pt x="2371725" y="1222375"/>
                </a:lnTo>
                <a:lnTo>
                  <a:pt x="2403475" y="1231900"/>
                </a:lnTo>
                <a:lnTo>
                  <a:pt x="2432050" y="1228725"/>
                </a:lnTo>
                <a:lnTo>
                  <a:pt x="2498725" y="1254125"/>
                </a:lnTo>
                <a:lnTo>
                  <a:pt x="2530475" y="1263650"/>
                </a:lnTo>
                <a:lnTo>
                  <a:pt x="2587625" y="1273175"/>
                </a:lnTo>
                <a:lnTo>
                  <a:pt x="2622550" y="1279525"/>
                </a:lnTo>
                <a:lnTo>
                  <a:pt x="2651125" y="1289050"/>
                </a:lnTo>
                <a:lnTo>
                  <a:pt x="2727325" y="1304925"/>
                </a:lnTo>
                <a:lnTo>
                  <a:pt x="2759075" y="1301750"/>
                </a:lnTo>
                <a:lnTo>
                  <a:pt x="2759075" y="1301750"/>
                </a:lnTo>
                <a:lnTo>
                  <a:pt x="2819400" y="1317625"/>
                </a:lnTo>
                <a:lnTo>
                  <a:pt x="2854325" y="1320800"/>
                </a:lnTo>
                <a:lnTo>
                  <a:pt x="2882900" y="1317625"/>
                </a:lnTo>
                <a:lnTo>
                  <a:pt x="2882900" y="1317625"/>
                </a:lnTo>
                <a:lnTo>
                  <a:pt x="2927350" y="1333500"/>
                </a:lnTo>
                <a:lnTo>
                  <a:pt x="2959100" y="1339850"/>
                </a:lnTo>
                <a:lnTo>
                  <a:pt x="2987675" y="1339850"/>
                </a:lnTo>
                <a:lnTo>
                  <a:pt x="2987675" y="1339850"/>
                </a:lnTo>
                <a:lnTo>
                  <a:pt x="3038475" y="1349375"/>
                </a:lnTo>
                <a:lnTo>
                  <a:pt x="3073400" y="1352550"/>
                </a:lnTo>
                <a:lnTo>
                  <a:pt x="3073400" y="1352550"/>
                </a:lnTo>
              </a:path>
            </a:pathLst>
          </a:custGeom>
          <a:ln w="19050" cmpd="sng"/>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200"/>
          </a:p>
        </p:txBody>
      </p:sp>
      <p:sp>
        <p:nvSpPr>
          <p:cNvPr id="49" name="TextBox 48"/>
          <p:cNvSpPr txBox="1"/>
          <p:nvPr/>
        </p:nvSpPr>
        <p:spPr>
          <a:xfrm>
            <a:off x="9947834" y="3657150"/>
            <a:ext cx="1704147" cy="276999"/>
          </a:xfrm>
          <a:prstGeom prst="rect">
            <a:avLst/>
          </a:prstGeom>
          <a:noFill/>
        </p:spPr>
        <p:txBody>
          <a:bodyPr wrap="square" rtlCol="0">
            <a:spAutoFit/>
          </a:bodyPr>
          <a:lstStyle/>
          <a:p>
            <a:pPr lvl="0"/>
            <a:r>
              <a:rPr lang="en-GB" sz="1200" dirty="0" smtClean="0">
                <a:solidFill>
                  <a:srgbClr val="000000"/>
                </a:solidFill>
                <a:cs typeface="Arial" panose="020B0604020202020204" pitchFamily="34" charset="0"/>
              </a:rPr>
              <a:t>Log-rank p&lt;0.0001</a:t>
            </a:r>
            <a:endParaRPr lang="en-GB" sz="1200" dirty="0">
              <a:solidFill>
                <a:srgbClr val="000000"/>
              </a:solidFill>
              <a:cs typeface="Arial" panose="020B0604020202020204" pitchFamily="34" charset="0"/>
            </a:endParaRPr>
          </a:p>
        </p:txBody>
      </p:sp>
    </p:spTree>
    <p:extLst>
      <p:ext uri="{BB962C8B-B14F-4D97-AF65-F5344CB8AC3E}">
        <p14:creationId xmlns:p14="http://schemas.microsoft.com/office/powerpoint/2010/main" val="16404464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8508</a:t>
            </a:r>
            <a:r>
              <a:rPr lang="en-GB" dirty="0"/>
              <a:t>: Two-year update from KEYNOTE-799: Pembrolizumab plus concurrent chemoradiation therapy (</a:t>
            </a:r>
            <a:r>
              <a:rPr lang="en-GB" dirty="0" err="1"/>
              <a:t>cCRT</a:t>
            </a:r>
            <a:r>
              <a:rPr lang="en-GB" dirty="0"/>
              <a:t>) for unresectable, locally advanced, stage III </a:t>
            </a:r>
            <a:r>
              <a:rPr lang="en-GB" dirty="0" smtClean="0"/>
              <a:t>NSCLC </a:t>
            </a:r>
            <a:br>
              <a:rPr lang="en-GB" dirty="0" smtClean="0"/>
            </a:br>
            <a:r>
              <a:rPr lang="en-GB" dirty="0" smtClean="0"/>
              <a:t>– Reck M, et al</a:t>
            </a:r>
            <a:endParaRPr lang="en-GB" dirty="0"/>
          </a:p>
        </p:txBody>
      </p:sp>
      <p:sp>
        <p:nvSpPr>
          <p:cNvPr id="6" name="Content Placeholder 5"/>
          <p:cNvSpPr>
            <a:spLocks noGrp="1"/>
          </p:cNvSpPr>
          <p:nvPr>
            <p:ph idx="1"/>
          </p:nvPr>
        </p:nvSpPr>
        <p:spPr/>
        <p:txBody>
          <a:bodyPr/>
          <a:lstStyle/>
          <a:p>
            <a:r>
              <a:rPr lang="en-GB" b="1" dirty="0"/>
              <a:t>Study objective</a:t>
            </a:r>
          </a:p>
          <a:p>
            <a:pPr lvl="1"/>
            <a:r>
              <a:rPr lang="en-GB" dirty="0"/>
              <a:t>To </a:t>
            </a:r>
            <a:r>
              <a:rPr lang="en-GB" dirty="0" smtClean="0"/>
              <a:t>evaluate the updated efficacy and safety of pembrolizumab + concurrent chemoradiotherapy in patients with unresectable, locally advanced stage III NSCLC in the KEYNOTE-799 trial</a:t>
            </a:r>
            <a:endParaRPr lang="en-GB" dirty="0"/>
          </a:p>
        </p:txBody>
      </p:sp>
      <p:sp>
        <p:nvSpPr>
          <p:cNvPr id="7" name="Text Placeholder 6"/>
          <p:cNvSpPr>
            <a:spLocks noGrp="1"/>
          </p:cNvSpPr>
          <p:nvPr>
            <p:ph type="body" sz="quarter" idx="10"/>
          </p:nvPr>
        </p:nvSpPr>
        <p:spPr/>
        <p:txBody>
          <a:bodyPr/>
          <a:lstStyle/>
          <a:p>
            <a:r>
              <a:rPr lang="en-GB" dirty="0">
                <a:solidFill>
                  <a:srgbClr val="363636"/>
                </a:solidFill>
              </a:rPr>
              <a:t>*60 </a:t>
            </a:r>
            <a:r>
              <a:rPr lang="en-GB" dirty="0" err="1">
                <a:solidFill>
                  <a:srgbClr val="363636"/>
                </a:solidFill>
              </a:rPr>
              <a:t>Gy</a:t>
            </a:r>
            <a:r>
              <a:rPr lang="en-GB" dirty="0">
                <a:solidFill>
                  <a:srgbClr val="363636"/>
                </a:solidFill>
              </a:rPr>
              <a:t> in 30 daily 2-Gy </a:t>
            </a:r>
            <a:r>
              <a:rPr lang="en-GB" dirty="0" smtClean="0">
                <a:solidFill>
                  <a:srgbClr val="363636"/>
                </a:solidFill>
              </a:rPr>
              <a:t>fractions</a:t>
            </a:r>
            <a:endParaRPr lang="en-GB" dirty="0">
              <a:solidFill>
                <a:srgbClr val="363636"/>
              </a:solidFill>
            </a:endParaRPr>
          </a:p>
        </p:txBody>
      </p:sp>
      <p:sp>
        <p:nvSpPr>
          <p:cNvPr id="5" name="Text Placeholder 4"/>
          <p:cNvSpPr>
            <a:spLocks noGrp="1"/>
          </p:cNvSpPr>
          <p:nvPr>
            <p:ph type="body" sz="quarter" idx="11"/>
          </p:nvPr>
        </p:nvSpPr>
        <p:spPr/>
        <p:txBody>
          <a:bodyPr/>
          <a:lstStyle/>
          <a:p>
            <a:r>
              <a:rPr lang="en-GB" dirty="0" smtClean="0"/>
              <a:t>Reck </a:t>
            </a:r>
            <a:r>
              <a:rPr lang="en-GB" dirty="0"/>
              <a:t>M</a:t>
            </a:r>
            <a:r>
              <a:rPr lang="en-GB" dirty="0" smtClean="0"/>
              <a:t>,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8508</a:t>
            </a:r>
            <a:endParaRPr lang="en-GB" dirty="0"/>
          </a:p>
        </p:txBody>
      </p:sp>
      <p:sp>
        <p:nvSpPr>
          <p:cNvPr id="8" name="Rectangle 9"/>
          <p:cNvSpPr txBox="1">
            <a:spLocks noChangeArrowheads="1"/>
          </p:cNvSpPr>
          <p:nvPr/>
        </p:nvSpPr>
        <p:spPr bwMode="auto">
          <a:xfrm>
            <a:off x="1467952" y="5502440"/>
            <a:ext cx="4267200" cy="866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indent="0">
              <a:buFontTx/>
              <a:buNone/>
            </a:pPr>
            <a:r>
              <a:rPr lang="en-GB" sz="1600" b="1" kern="0" dirty="0"/>
              <a:t>Primary endpoints</a:t>
            </a:r>
          </a:p>
          <a:p>
            <a:r>
              <a:rPr lang="en-GB" sz="1600" kern="0" dirty="0"/>
              <a:t>ORR (</a:t>
            </a:r>
            <a:r>
              <a:rPr lang="en-GB" sz="1600" kern="0" dirty="0" smtClean="0"/>
              <a:t>BICR, RECIST v1.1)</a:t>
            </a:r>
            <a:endParaRPr lang="en-GB" sz="1600" kern="0" dirty="0"/>
          </a:p>
          <a:p>
            <a:r>
              <a:rPr lang="en-GB" sz="1600" kern="0" dirty="0"/>
              <a:t>Proportion developing grade ≥3 pneumonitis</a:t>
            </a:r>
          </a:p>
          <a:p>
            <a:endParaRPr lang="en-GB" sz="1600" kern="0" dirty="0"/>
          </a:p>
        </p:txBody>
      </p:sp>
      <p:sp>
        <p:nvSpPr>
          <p:cNvPr id="9" name="Content Placeholder 26"/>
          <p:cNvSpPr txBox="1">
            <a:spLocks/>
          </p:cNvSpPr>
          <p:nvPr/>
        </p:nvSpPr>
        <p:spPr>
          <a:xfrm>
            <a:off x="5887552" y="5502440"/>
            <a:ext cx="4267200" cy="866280"/>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indent="0">
              <a:buFontTx/>
              <a:buNone/>
            </a:pPr>
            <a:r>
              <a:rPr lang="en-GB" sz="1600" b="1" kern="0" dirty="0"/>
              <a:t>Secondary endpoints</a:t>
            </a:r>
          </a:p>
          <a:p>
            <a:r>
              <a:rPr lang="en-GB" sz="1600" kern="0" dirty="0"/>
              <a:t>PFS, OS, safety</a:t>
            </a:r>
          </a:p>
        </p:txBody>
      </p:sp>
      <p:cxnSp>
        <p:nvCxnSpPr>
          <p:cNvPr id="10" name="AutoShape 20"/>
          <p:cNvCxnSpPr>
            <a:cxnSpLocks noChangeShapeType="1"/>
            <a:stCxn id="13" idx="3"/>
            <a:endCxn id="17" idx="1"/>
          </p:cNvCxnSpPr>
          <p:nvPr/>
        </p:nvCxnSpPr>
        <p:spPr bwMode="auto">
          <a:xfrm>
            <a:off x="6625808" y="4583847"/>
            <a:ext cx="238137" cy="0"/>
          </a:xfrm>
          <a:prstGeom prst="straightConnector1">
            <a:avLst/>
          </a:prstGeom>
          <a:noFill/>
          <a:ln w="38100">
            <a:solidFill>
              <a:schemeClr val="bg1"/>
            </a:solidFill>
            <a:prstDash val="dash"/>
            <a:round/>
            <a:headEnd/>
            <a:tailEnd type="triangle" w="med" len="med"/>
          </a:ln>
        </p:spPr>
      </p:cxnSp>
      <p:cxnSp>
        <p:nvCxnSpPr>
          <p:cNvPr id="11" name="AutoShape 21"/>
          <p:cNvCxnSpPr>
            <a:cxnSpLocks noChangeShapeType="1"/>
            <a:stCxn id="14" idx="3"/>
            <a:endCxn id="18" idx="1"/>
          </p:cNvCxnSpPr>
          <p:nvPr/>
        </p:nvCxnSpPr>
        <p:spPr bwMode="auto">
          <a:xfrm>
            <a:off x="6629241" y="3161174"/>
            <a:ext cx="234704" cy="0"/>
          </a:xfrm>
          <a:prstGeom prst="straightConnector1">
            <a:avLst/>
          </a:prstGeom>
          <a:noFill/>
          <a:ln w="38100">
            <a:solidFill>
              <a:schemeClr val="bg1"/>
            </a:solidFill>
            <a:round/>
            <a:headEnd/>
            <a:tailEnd type="triangle" w="med" len="med"/>
          </a:ln>
        </p:spPr>
      </p:cxnSp>
      <p:sp>
        <p:nvSpPr>
          <p:cNvPr id="12" name="AutoShape 9"/>
          <p:cNvSpPr>
            <a:spLocks noChangeArrowheads="1"/>
          </p:cNvSpPr>
          <p:nvPr/>
        </p:nvSpPr>
        <p:spPr bwMode="auto">
          <a:xfrm>
            <a:off x="131743" y="2891114"/>
            <a:ext cx="3177736" cy="1952627"/>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defTabSz="892175" eaLnBrk="0" hangingPunct="0">
              <a:spcAft>
                <a:spcPct val="30000"/>
              </a:spcAft>
            </a:pPr>
            <a:r>
              <a:rPr lang="en-US" altLang="zh-CN" sz="1600" dirty="0">
                <a:solidFill>
                  <a:srgbClr val="FFFFFF"/>
                </a:solidFill>
                <a:ea typeface="SimSun" pitchFamily="2" charset="-122"/>
              </a:rPr>
              <a:t>Key patient inclusion criteria</a:t>
            </a:r>
            <a:endParaRPr lang="en-GB" altLang="zh-CN" sz="1600" dirty="0">
              <a:solidFill>
                <a:srgbClr val="FFFFFF"/>
              </a:solidFill>
              <a:ea typeface="SimSun" pitchFamily="2" charset="-122"/>
            </a:endParaRPr>
          </a:p>
          <a:p>
            <a:pPr marL="228600" indent="-228600" defTabSz="892175" eaLnBrk="0" hangingPunct="0">
              <a:spcAft>
                <a:spcPct val="30000"/>
              </a:spcAft>
              <a:buFont typeface="Arial" pitchFamily="34" charset="0"/>
              <a:buChar char="•"/>
            </a:pPr>
            <a:r>
              <a:rPr lang="en-GB" altLang="zh-CN" sz="1600" dirty="0">
                <a:solidFill>
                  <a:srgbClr val="FFFFFF"/>
                </a:solidFill>
                <a:ea typeface="SimSun" pitchFamily="2" charset="-122"/>
              </a:rPr>
              <a:t>Stage IIIA-C, unresectable, locally advanced NSCLC</a:t>
            </a:r>
          </a:p>
          <a:p>
            <a:pPr marL="228600" indent="-228600" defTabSz="892175" eaLnBrk="0" hangingPunct="0">
              <a:spcAft>
                <a:spcPct val="30000"/>
              </a:spcAft>
              <a:buFont typeface="Arial" pitchFamily="34" charset="0"/>
              <a:buChar char="•"/>
            </a:pPr>
            <a:r>
              <a:rPr lang="en-GB" altLang="zh-CN" sz="1600" dirty="0">
                <a:solidFill>
                  <a:srgbClr val="FFFFFF"/>
                </a:solidFill>
                <a:ea typeface="SimSun" pitchFamily="2" charset="-122"/>
              </a:rPr>
              <a:t>Treatment naïve</a:t>
            </a:r>
          </a:p>
          <a:p>
            <a:pPr marL="228600" indent="-228600" defTabSz="892175" eaLnBrk="0" hangingPunct="0">
              <a:spcAft>
                <a:spcPct val="30000"/>
              </a:spcAft>
              <a:buFont typeface="Arial" pitchFamily="34" charset="0"/>
              <a:buChar char="•"/>
            </a:pPr>
            <a:r>
              <a:rPr lang="en-GB" altLang="zh-CN" sz="1600" dirty="0">
                <a:solidFill>
                  <a:srgbClr val="FFFFFF"/>
                </a:solidFill>
                <a:ea typeface="SimSun" pitchFamily="2" charset="-122"/>
              </a:rPr>
              <a:t>ECOG PS 0–1</a:t>
            </a:r>
          </a:p>
          <a:p>
            <a:pPr marL="292100" indent="-292100" defTabSz="892175" eaLnBrk="0" hangingPunct="0">
              <a:spcAft>
                <a:spcPct val="30000"/>
              </a:spcAft>
              <a:buFont typeface="Wingdings" pitchFamily="2" charset="2"/>
              <a:buNone/>
            </a:pPr>
            <a:r>
              <a:rPr lang="en-GB" altLang="zh-CN" sz="1600" dirty="0">
                <a:solidFill>
                  <a:srgbClr val="FFFFFF"/>
                </a:solidFill>
                <a:ea typeface="SimSun" pitchFamily="2" charset="-122"/>
              </a:rPr>
              <a:t>(</a:t>
            </a:r>
            <a:r>
              <a:rPr lang="en-GB" altLang="zh-CN" sz="1600" dirty="0" smtClean="0">
                <a:solidFill>
                  <a:srgbClr val="FFFFFF"/>
                </a:solidFill>
                <a:ea typeface="SimSun" pitchFamily="2" charset="-122"/>
              </a:rPr>
              <a:t>n=216)</a:t>
            </a:r>
            <a:endParaRPr lang="en-GB" altLang="zh-CN" sz="1600" dirty="0">
              <a:solidFill>
                <a:srgbClr val="FFFFFF"/>
              </a:solidFill>
              <a:ea typeface="SimSun" pitchFamily="2" charset="-122"/>
            </a:endParaRPr>
          </a:p>
        </p:txBody>
      </p:sp>
      <p:sp>
        <p:nvSpPr>
          <p:cNvPr id="13" name="AutoShape 12"/>
          <p:cNvSpPr>
            <a:spLocks noChangeArrowheads="1"/>
          </p:cNvSpPr>
          <p:nvPr/>
        </p:nvSpPr>
        <p:spPr bwMode="auto">
          <a:xfrm>
            <a:off x="3701000" y="4142095"/>
            <a:ext cx="2924808" cy="883504"/>
          </a:xfrm>
          <a:prstGeom prst="roundRect">
            <a:avLst>
              <a:gd name="adj" fmla="val 16667"/>
            </a:avLst>
          </a:prstGeom>
          <a:solidFill>
            <a:schemeClr val="accent2"/>
          </a:solidFill>
          <a:ln w="9525" algn="ctr">
            <a:noFill/>
            <a:round/>
            <a:headEnd/>
            <a:tailEnd/>
          </a:ln>
        </p:spPr>
        <p:txBody>
          <a:bodyPr lIns="90488" tIns="0" rIns="90488" bIns="0" anchor="ctr"/>
          <a:lstStyle/>
          <a:p>
            <a:pPr algn="ctr" defTabSz="892175" eaLnBrk="0" hangingPunct="0"/>
            <a:r>
              <a:rPr lang="en-GB" altLang="zh-CN" dirty="0" smtClean="0">
                <a:solidFill>
                  <a:srgbClr val="FFFFFF"/>
                </a:solidFill>
                <a:ea typeface="SimSun" pitchFamily="2" charset="-122"/>
              </a:rPr>
              <a:t>Pembrolizumab </a:t>
            </a:r>
            <a:r>
              <a:rPr lang="en-GB" altLang="zh-CN" dirty="0">
                <a:solidFill>
                  <a:srgbClr val="FFFFFF"/>
                </a:solidFill>
                <a:ea typeface="SimSun" pitchFamily="2" charset="-122"/>
              </a:rPr>
              <a:t>200 mg + pemetrexed 500 mg/m</a:t>
            </a:r>
            <a:r>
              <a:rPr lang="en-GB" altLang="zh-CN" baseline="30000" dirty="0">
                <a:solidFill>
                  <a:srgbClr val="FFFFFF"/>
                </a:solidFill>
                <a:ea typeface="SimSun" pitchFamily="2" charset="-122"/>
              </a:rPr>
              <a:t>2 </a:t>
            </a:r>
            <a:r>
              <a:rPr lang="en-GB" altLang="zh-CN" dirty="0">
                <a:solidFill>
                  <a:srgbClr val="FFFFFF"/>
                </a:solidFill>
                <a:ea typeface="SimSun" pitchFamily="2" charset="-122"/>
              </a:rPr>
              <a:t>+ cisplatin 75 mg/m</a:t>
            </a:r>
            <a:r>
              <a:rPr lang="en-GB" altLang="zh-CN" baseline="30000" dirty="0">
                <a:solidFill>
                  <a:srgbClr val="FFFFFF"/>
                </a:solidFill>
                <a:ea typeface="SimSun" pitchFamily="2" charset="-122"/>
              </a:rPr>
              <a:t>2</a:t>
            </a:r>
            <a:r>
              <a:rPr lang="en-GB" altLang="zh-CN" dirty="0">
                <a:solidFill>
                  <a:srgbClr val="FFFFFF"/>
                </a:solidFill>
                <a:ea typeface="SimSun" pitchFamily="2" charset="-122"/>
              </a:rPr>
              <a:t> q3w</a:t>
            </a:r>
          </a:p>
        </p:txBody>
      </p:sp>
      <p:sp>
        <p:nvSpPr>
          <p:cNvPr id="14" name="AutoShape 8"/>
          <p:cNvSpPr>
            <a:spLocks noChangeArrowheads="1"/>
          </p:cNvSpPr>
          <p:nvPr/>
        </p:nvSpPr>
        <p:spPr bwMode="auto">
          <a:xfrm>
            <a:off x="3697567" y="2719421"/>
            <a:ext cx="2931674" cy="883505"/>
          </a:xfrm>
          <a:prstGeom prst="roundRect">
            <a:avLst>
              <a:gd name="adj" fmla="val 16667"/>
            </a:avLst>
          </a:prstGeom>
          <a:solidFill>
            <a:schemeClr val="accent1"/>
          </a:solidFill>
          <a:ln w="9525" algn="ctr">
            <a:noFill/>
            <a:round/>
            <a:headEnd/>
            <a:tailEnd/>
          </a:ln>
        </p:spPr>
        <p:txBody>
          <a:bodyPr lIns="90488" tIns="0" rIns="90488" bIns="0" anchor="ctr"/>
          <a:lstStyle/>
          <a:p>
            <a:pPr algn="ctr" defTabSz="892175" eaLnBrk="0" hangingPunct="0"/>
            <a:r>
              <a:rPr lang="en-GB" altLang="zh-CN" dirty="0" smtClean="0">
                <a:solidFill>
                  <a:srgbClr val="FFFFFF"/>
                </a:solidFill>
                <a:ea typeface="SimSun" pitchFamily="2" charset="-122"/>
              </a:rPr>
              <a:t>Pembrolizumab </a:t>
            </a:r>
            <a:r>
              <a:rPr lang="en-GB" altLang="zh-CN" dirty="0">
                <a:solidFill>
                  <a:srgbClr val="FFFFFF"/>
                </a:solidFill>
                <a:ea typeface="SimSun" pitchFamily="2" charset="-122"/>
              </a:rPr>
              <a:t>200 mg + paclitaxel 200 mg/m</a:t>
            </a:r>
            <a:r>
              <a:rPr lang="en-GB" altLang="zh-CN" baseline="30000" dirty="0">
                <a:solidFill>
                  <a:srgbClr val="FFFFFF"/>
                </a:solidFill>
                <a:ea typeface="SimSun" pitchFamily="2" charset="-122"/>
              </a:rPr>
              <a:t>2</a:t>
            </a:r>
            <a:r>
              <a:rPr lang="en-GB" altLang="zh-CN" dirty="0">
                <a:solidFill>
                  <a:srgbClr val="FFFFFF"/>
                </a:solidFill>
                <a:ea typeface="SimSun" pitchFamily="2" charset="-122"/>
              </a:rPr>
              <a:t> + carboplatin AUC6 q3w</a:t>
            </a:r>
          </a:p>
        </p:txBody>
      </p:sp>
      <p:sp>
        <p:nvSpPr>
          <p:cNvPr id="15" name="TextBox 14"/>
          <p:cNvSpPr txBox="1"/>
          <p:nvPr/>
        </p:nvSpPr>
        <p:spPr>
          <a:xfrm>
            <a:off x="3606114" y="2241112"/>
            <a:ext cx="5638338" cy="338554"/>
          </a:xfrm>
          <a:prstGeom prst="rect">
            <a:avLst/>
          </a:prstGeom>
          <a:noFill/>
        </p:spPr>
        <p:txBody>
          <a:bodyPr wrap="none" rtlCol="0">
            <a:spAutoFit/>
          </a:bodyPr>
          <a:lstStyle/>
          <a:p>
            <a:r>
              <a:rPr lang="en-GB" sz="1600" b="1" dirty="0">
                <a:solidFill>
                  <a:srgbClr val="000000"/>
                </a:solidFill>
              </a:rPr>
              <a:t>Cohort A: Squamous and nonsquamous </a:t>
            </a:r>
            <a:r>
              <a:rPr lang="en-GB" sz="1600" b="1" dirty="0" smtClean="0">
                <a:solidFill>
                  <a:srgbClr val="000000"/>
                </a:solidFill>
              </a:rPr>
              <a:t>NSCLC (n=112)</a:t>
            </a:r>
            <a:endParaRPr lang="en-GB" sz="1600" b="1" dirty="0">
              <a:solidFill>
                <a:srgbClr val="000000"/>
              </a:solidFill>
            </a:endParaRPr>
          </a:p>
        </p:txBody>
      </p:sp>
      <p:sp>
        <p:nvSpPr>
          <p:cNvPr id="16" name="TextBox 15"/>
          <p:cNvSpPr txBox="1"/>
          <p:nvPr/>
        </p:nvSpPr>
        <p:spPr>
          <a:xfrm>
            <a:off x="3606114" y="5155877"/>
            <a:ext cx="4153701" cy="338554"/>
          </a:xfrm>
          <a:prstGeom prst="rect">
            <a:avLst/>
          </a:prstGeom>
          <a:noFill/>
        </p:spPr>
        <p:txBody>
          <a:bodyPr wrap="none" rtlCol="0">
            <a:spAutoFit/>
          </a:bodyPr>
          <a:lstStyle/>
          <a:p>
            <a:r>
              <a:rPr lang="en-GB" sz="1600" b="1" dirty="0">
                <a:solidFill>
                  <a:srgbClr val="000000"/>
                </a:solidFill>
              </a:rPr>
              <a:t>Cohort B: Nonsquamous </a:t>
            </a:r>
            <a:r>
              <a:rPr lang="en-GB" sz="1600" b="1" dirty="0" smtClean="0">
                <a:solidFill>
                  <a:srgbClr val="000000"/>
                </a:solidFill>
              </a:rPr>
              <a:t>NSCLC (n=102)</a:t>
            </a:r>
            <a:endParaRPr lang="en-GB" sz="1600" b="1" dirty="0">
              <a:solidFill>
                <a:srgbClr val="000000"/>
              </a:solidFill>
            </a:endParaRPr>
          </a:p>
        </p:txBody>
      </p:sp>
      <p:sp>
        <p:nvSpPr>
          <p:cNvPr id="17" name="AutoShape 12"/>
          <p:cNvSpPr>
            <a:spLocks noChangeArrowheads="1"/>
          </p:cNvSpPr>
          <p:nvPr/>
        </p:nvSpPr>
        <p:spPr bwMode="auto">
          <a:xfrm>
            <a:off x="6863945" y="4000874"/>
            <a:ext cx="2977892" cy="1165946"/>
          </a:xfrm>
          <a:prstGeom prst="roundRect">
            <a:avLst>
              <a:gd name="adj" fmla="val 16667"/>
            </a:avLst>
          </a:prstGeom>
          <a:solidFill>
            <a:schemeClr val="accent2"/>
          </a:solidFill>
          <a:ln w="9525" algn="ctr">
            <a:noFill/>
            <a:round/>
            <a:headEnd/>
            <a:tailEnd/>
          </a:ln>
        </p:spPr>
        <p:txBody>
          <a:bodyPr lIns="90488" tIns="0" rIns="90488" bIns="0" anchor="ctr"/>
          <a:lstStyle/>
          <a:p>
            <a:pPr algn="ctr" defTabSz="892175" eaLnBrk="0" hangingPunct="0"/>
            <a:r>
              <a:rPr lang="en-GB" altLang="zh-CN" dirty="0">
                <a:solidFill>
                  <a:srgbClr val="FFFFFF"/>
                </a:solidFill>
                <a:ea typeface="SimSun" pitchFamily="2" charset="-122"/>
              </a:rPr>
              <a:t>Pembrolizumab 200 mg + pemetrexed 500 mg/m</a:t>
            </a:r>
            <a:r>
              <a:rPr lang="en-GB" altLang="zh-CN" baseline="30000" dirty="0">
                <a:solidFill>
                  <a:srgbClr val="FFFFFF"/>
                </a:solidFill>
                <a:ea typeface="SimSun" pitchFamily="2" charset="-122"/>
              </a:rPr>
              <a:t>2</a:t>
            </a:r>
            <a:r>
              <a:rPr lang="en-GB" altLang="zh-CN" dirty="0">
                <a:solidFill>
                  <a:srgbClr val="FFFFFF"/>
                </a:solidFill>
                <a:ea typeface="SimSun" pitchFamily="2" charset="-122"/>
              </a:rPr>
              <a:t> + cisplatin 75 mg/m</a:t>
            </a:r>
            <a:r>
              <a:rPr lang="en-GB" altLang="zh-CN" baseline="30000" dirty="0">
                <a:solidFill>
                  <a:srgbClr val="FFFFFF"/>
                </a:solidFill>
                <a:ea typeface="SimSun" pitchFamily="2" charset="-122"/>
              </a:rPr>
              <a:t>2</a:t>
            </a:r>
            <a:r>
              <a:rPr lang="en-GB" altLang="zh-CN" dirty="0">
                <a:solidFill>
                  <a:srgbClr val="FFFFFF"/>
                </a:solidFill>
                <a:ea typeface="SimSun" pitchFamily="2" charset="-122"/>
              </a:rPr>
              <a:t> q3w + thoracic radiotherapy*</a:t>
            </a:r>
          </a:p>
        </p:txBody>
      </p:sp>
      <p:sp>
        <p:nvSpPr>
          <p:cNvPr id="18" name="AutoShape 8"/>
          <p:cNvSpPr>
            <a:spLocks noChangeArrowheads="1"/>
          </p:cNvSpPr>
          <p:nvPr/>
        </p:nvSpPr>
        <p:spPr bwMode="auto">
          <a:xfrm>
            <a:off x="6863945" y="2578200"/>
            <a:ext cx="2977892" cy="1165947"/>
          </a:xfrm>
          <a:prstGeom prst="roundRect">
            <a:avLst>
              <a:gd name="adj" fmla="val 16667"/>
            </a:avLst>
          </a:prstGeom>
          <a:solidFill>
            <a:schemeClr val="accent1"/>
          </a:solidFill>
          <a:ln w="9525" algn="ctr">
            <a:noFill/>
            <a:round/>
            <a:headEnd/>
            <a:tailEnd/>
          </a:ln>
        </p:spPr>
        <p:txBody>
          <a:bodyPr lIns="90488" tIns="0" rIns="90488" bIns="0" anchor="ctr"/>
          <a:lstStyle/>
          <a:p>
            <a:pPr algn="ctr" defTabSz="892175" eaLnBrk="0" hangingPunct="0"/>
            <a:r>
              <a:rPr lang="en-GB" altLang="zh-CN" dirty="0">
                <a:solidFill>
                  <a:srgbClr val="FFFFFF"/>
                </a:solidFill>
                <a:ea typeface="SimSun" pitchFamily="2" charset="-122"/>
              </a:rPr>
              <a:t>Pembrolizumab 200 mg + paclitaxel 45 mg/m</a:t>
            </a:r>
            <a:r>
              <a:rPr lang="en-GB" altLang="zh-CN" baseline="30000" dirty="0">
                <a:solidFill>
                  <a:srgbClr val="FFFFFF"/>
                </a:solidFill>
                <a:ea typeface="SimSun" pitchFamily="2" charset="-122"/>
              </a:rPr>
              <a:t>2</a:t>
            </a:r>
            <a:r>
              <a:rPr lang="en-GB" altLang="zh-CN" dirty="0">
                <a:solidFill>
                  <a:srgbClr val="FFFFFF"/>
                </a:solidFill>
                <a:ea typeface="SimSun" pitchFamily="2" charset="-122"/>
              </a:rPr>
              <a:t> + carboplatin AUC2 q3w + </a:t>
            </a:r>
            <a:br>
              <a:rPr lang="en-GB" altLang="zh-CN" dirty="0">
                <a:solidFill>
                  <a:srgbClr val="FFFFFF"/>
                </a:solidFill>
                <a:ea typeface="SimSun" pitchFamily="2" charset="-122"/>
              </a:rPr>
            </a:br>
            <a:r>
              <a:rPr lang="en-GB" altLang="zh-CN" dirty="0">
                <a:solidFill>
                  <a:srgbClr val="FFFFFF"/>
                </a:solidFill>
                <a:ea typeface="SimSun" pitchFamily="2" charset="-122"/>
              </a:rPr>
              <a:t>thoracic radiotherapy*</a:t>
            </a:r>
          </a:p>
        </p:txBody>
      </p:sp>
      <p:sp>
        <p:nvSpPr>
          <p:cNvPr id="19" name="AutoShape 8"/>
          <p:cNvSpPr>
            <a:spLocks noChangeArrowheads="1"/>
          </p:cNvSpPr>
          <p:nvPr/>
        </p:nvSpPr>
        <p:spPr bwMode="auto">
          <a:xfrm>
            <a:off x="10111947" y="2688036"/>
            <a:ext cx="1951641" cy="946274"/>
          </a:xfrm>
          <a:prstGeom prst="roundRect">
            <a:avLst>
              <a:gd name="adj" fmla="val 16667"/>
            </a:avLst>
          </a:prstGeom>
          <a:solidFill>
            <a:schemeClr val="accent1"/>
          </a:solidFill>
          <a:ln w="9525" algn="ctr">
            <a:noFill/>
            <a:round/>
            <a:headEnd/>
            <a:tailEnd/>
          </a:ln>
        </p:spPr>
        <p:txBody>
          <a:bodyPr lIns="90488" tIns="0" rIns="90488" bIns="0" anchor="ctr"/>
          <a:lstStyle/>
          <a:p>
            <a:pPr algn="ctr" defTabSz="892175" eaLnBrk="0" hangingPunct="0"/>
            <a:r>
              <a:rPr lang="en-GB" altLang="zh-CN" dirty="0">
                <a:solidFill>
                  <a:srgbClr val="FFFFFF"/>
                </a:solidFill>
                <a:ea typeface="SimSun" pitchFamily="2" charset="-122"/>
              </a:rPr>
              <a:t>Pembrolizumab 200 mg </a:t>
            </a:r>
            <a:r>
              <a:rPr lang="en-GB" altLang="zh-CN" dirty="0" smtClean="0">
                <a:solidFill>
                  <a:srgbClr val="FFFFFF"/>
                </a:solidFill>
                <a:ea typeface="SimSun" pitchFamily="2" charset="-122"/>
              </a:rPr>
              <a:t>q3w</a:t>
            </a:r>
            <a:br>
              <a:rPr lang="en-GB" altLang="zh-CN" dirty="0" smtClean="0">
                <a:solidFill>
                  <a:srgbClr val="FFFFFF"/>
                </a:solidFill>
                <a:ea typeface="SimSun" pitchFamily="2" charset="-122"/>
              </a:rPr>
            </a:br>
            <a:r>
              <a:rPr lang="en-GB" altLang="zh-CN" dirty="0" smtClean="0">
                <a:solidFill>
                  <a:srgbClr val="FFFFFF"/>
                </a:solidFill>
                <a:ea typeface="SimSun" pitchFamily="2" charset="-122"/>
              </a:rPr>
              <a:t>(14 cycles)</a:t>
            </a:r>
            <a:endParaRPr lang="en-GB" altLang="zh-CN" dirty="0">
              <a:solidFill>
                <a:srgbClr val="FFFFFF"/>
              </a:solidFill>
              <a:ea typeface="SimSun" pitchFamily="2" charset="-122"/>
            </a:endParaRPr>
          </a:p>
        </p:txBody>
      </p:sp>
      <p:sp>
        <p:nvSpPr>
          <p:cNvPr id="20" name="AutoShape 12"/>
          <p:cNvSpPr>
            <a:spLocks noChangeArrowheads="1"/>
          </p:cNvSpPr>
          <p:nvPr/>
        </p:nvSpPr>
        <p:spPr bwMode="auto">
          <a:xfrm>
            <a:off x="10111947" y="4110711"/>
            <a:ext cx="1951641" cy="946273"/>
          </a:xfrm>
          <a:prstGeom prst="roundRect">
            <a:avLst>
              <a:gd name="adj" fmla="val 16667"/>
            </a:avLst>
          </a:prstGeom>
          <a:solidFill>
            <a:schemeClr val="accent2"/>
          </a:solidFill>
          <a:ln w="9525" algn="ctr">
            <a:noFill/>
            <a:round/>
            <a:headEnd/>
            <a:tailEnd/>
          </a:ln>
        </p:spPr>
        <p:txBody>
          <a:bodyPr lIns="90488" tIns="0" rIns="90488" bIns="0" anchor="ctr"/>
          <a:lstStyle/>
          <a:p>
            <a:pPr algn="ctr" defTabSz="892175" eaLnBrk="0" hangingPunct="0"/>
            <a:r>
              <a:rPr lang="en-GB" altLang="zh-CN" dirty="0">
                <a:solidFill>
                  <a:srgbClr val="FFFFFF"/>
                </a:solidFill>
                <a:ea typeface="SimSun" pitchFamily="2" charset="-122"/>
              </a:rPr>
              <a:t>Pembrolizumab 200 mg </a:t>
            </a:r>
            <a:r>
              <a:rPr lang="en-GB" altLang="zh-CN" dirty="0" smtClean="0">
                <a:solidFill>
                  <a:srgbClr val="FFFFFF"/>
                </a:solidFill>
                <a:ea typeface="SimSun" pitchFamily="2" charset="-122"/>
              </a:rPr>
              <a:t>q3w</a:t>
            </a:r>
            <a:br>
              <a:rPr lang="en-GB" altLang="zh-CN" dirty="0" smtClean="0">
                <a:solidFill>
                  <a:srgbClr val="FFFFFF"/>
                </a:solidFill>
                <a:ea typeface="SimSun" pitchFamily="2" charset="-122"/>
              </a:rPr>
            </a:br>
            <a:r>
              <a:rPr lang="en-GB" altLang="zh-CN" dirty="0" smtClean="0">
                <a:solidFill>
                  <a:srgbClr val="FFFFFF"/>
                </a:solidFill>
                <a:ea typeface="SimSun" pitchFamily="2" charset="-122"/>
              </a:rPr>
              <a:t>(14 cycles)</a:t>
            </a:r>
            <a:endParaRPr lang="en-GB" altLang="zh-CN" dirty="0">
              <a:solidFill>
                <a:srgbClr val="FFFFFF"/>
              </a:solidFill>
              <a:ea typeface="SimSun" pitchFamily="2" charset="-122"/>
            </a:endParaRPr>
          </a:p>
        </p:txBody>
      </p:sp>
      <p:cxnSp>
        <p:nvCxnSpPr>
          <p:cNvPr id="21" name="AutoShape 21"/>
          <p:cNvCxnSpPr>
            <a:cxnSpLocks noChangeShapeType="1"/>
            <a:stCxn id="18" idx="3"/>
            <a:endCxn id="19" idx="1"/>
          </p:cNvCxnSpPr>
          <p:nvPr/>
        </p:nvCxnSpPr>
        <p:spPr bwMode="auto">
          <a:xfrm flipV="1">
            <a:off x="9841837" y="3161173"/>
            <a:ext cx="270110" cy="1"/>
          </a:xfrm>
          <a:prstGeom prst="straightConnector1">
            <a:avLst/>
          </a:prstGeom>
          <a:noFill/>
          <a:ln w="38100">
            <a:solidFill>
              <a:schemeClr val="bg1"/>
            </a:solidFill>
            <a:round/>
            <a:headEnd/>
            <a:tailEnd type="triangle" w="med" len="med"/>
          </a:ln>
        </p:spPr>
      </p:cxnSp>
      <p:cxnSp>
        <p:nvCxnSpPr>
          <p:cNvPr id="22" name="AutoShape 20"/>
          <p:cNvCxnSpPr>
            <a:cxnSpLocks noChangeShapeType="1"/>
            <a:stCxn id="17" idx="3"/>
            <a:endCxn id="20" idx="1"/>
          </p:cNvCxnSpPr>
          <p:nvPr/>
        </p:nvCxnSpPr>
        <p:spPr bwMode="auto">
          <a:xfrm>
            <a:off x="9841837" y="4583847"/>
            <a:ext cx="270110" cy="1"/>
          </a:xfrm>
          <a:prstGeom prst="straightConnector1">
            <a:avLst/>
          </a:prstGeom>
          <a:noFill/>
          <a:ln w="38100">
            <a:solidFill>
              <a:schemeClr val="bg1"/>
            </a:solidFill>
            <a:prstDash val="dash"/>
            <a:round/>
            <a:headEnd/>
            <a:tailEnd type="triangle" w="med" len="med"/>
          </a:ln>
        </p:spPr>
      </p:cxnSp>
      <p:sp>
        <p:nvSpPr>
          <p:cNvPr id="23" name="TextBox 22"/>
          <p:cNvSpPr txBox="1"/>
          <p:nvPr/>
        </p:nvSpPr>
        <p:spPr>
          <a:xfrm>
            <a:off x="4729632" y="3718099"/>
            <a:ext cx="811441" cy="307777"/>
          </a:xfrm>
          <a:prstGeom prst="rect">
            <a:avLst/>
          </a:prstGeom>
          <a:noFill/>
        </p:spPr>
        <p:txBody>
          <a:bodyPr wrap="none" rtlCol="0">
            <a:spAutoFit/>
          </a:bodyPr>
          <a:lstStyle/>
          <a:p>
            <a:r>
              <a:rPr lang="en-GB" sz="1400" b="1" dirty="0">
                <a:solidFill>
                  <a:srgbClr val="000000"/>
                </a:solidFill>
              </a:rPr>
              <a:t>Cycle 1</a:t>
            </a:r>
          </a:p>
        </p:txBody>
      </p:sp>
      <p:sp>
        <p:nvSpPr>
          <p:cNvPr id="24" name="TextBox 23"/>
          <p:cNvSpPr txBox="1"/>
          <p:nvPr/>
        </p:nvSpPr>
        <p:spPr>
          <a:xfrm>
            <a:off x="7805305" y="3718099"/>
            <a:ext cx="1010213" cy="307777"/>
          </a:xfrm>
          <a:prstGeom prst="rect">
            <a:avLst/>
          </a:prstGeom>
          <a:noFill/>
        </p:spPr>
        <p:txBody>
          <a:bodyPr wrap="none" rtlCol="0">
            <a:spAutoFit/>
          </a:bodyPr>
          <a:lstStyle/>
          <a:p>
            <a:r>
              <a:rPr lang="en-GB" sz="1400" b="1" dirty="0">
                <a:solidFill>
                  <a:srgbClr val="000000"/>
                </a:solidFill>
              </a:rPr>
              <a:t>Cycle 2–3</a:t>
            </a:r>
          </a:p>
        </p:txBody>
      </p:sp>
      <p:sp>
        <p:nvSpPr>
          <p:cNvPr id="25" name="TextBox 24"/>
          <p:cNvSpPr txBox="1"/>
          <p:nvPr/>
        </p:nvSpPr>
        <p:spPr>
          <a:xfrm>
            <a:off x="10483275" y="3718099"/>
            <a:ext cx="1109599" cy="307777"/>
          </a:xfrm>
          <a:prstGeom prst="rect">
            <a:avLst/>
          </a:prstGeom>
          <a:noFill/>
        </p:spPr>
        <p:txBody>
          <a:bodyPr wrap="none" rtlCol="0">
            <a:spAutoFit/>
          </a:bodyPr>
          <a:lstStyle/>
          <a:p>
            <a:r>
              <a:rPr lang="en-GB" sz="1400" b="1" dirty="0">
                <a:solidFill>
                  <a:srgbClr val="000000"/>
                </a:solidFill>
              </a:rPr>
              <a:t>Cycle 4–17</a:t>
            </a:r>
          </a:p>
        </p:txBody>
      </p:sp>
      <p:cxnSp>
        <p:nvCxnSpPr>
          <p:cNvPr id="26" name="Elbow Connector 25"/>
          <p:cNvCxnSpPr>
            <a:stCxn id="12" idx="3"/>
            <a:endCxn id="14" idx="1"/>
          </p:cNvCxnSpPr>
          <p:nvPr/>
        </p:nvCxnSpPr>
        <p:spPr>
          <a:xfrm flipV="1">
            <a:off x="3309479" y="3161174"/>
            <a:ext cx="388088" cy="706254"/>
          </a:xfrm>
          <a:prstGeom prst="bentConnector3">
            <a:avLst>
              <a:gd name="adj1" fmla="val 50000"/>
            </a:avLst>
          </a:prstGeom>
          <a:ln w="38100">
            <a:solidFill>
              <a:schemeClr val="bg1"/>
            </a:solidFill>
            <a:tailEnd type="triangle"/>
          </a:ln>
          <a:effectLst/>
        </p:spPr>
        <p:style>
          <a:lnRef idx="1">
            <a:schemeClr val="accent1"/>
          </a:lnRef>
          <a:fillRef idx="0">
            <a:schemeClr val="accent1"/>
          </a:fillRef>
          <a:effectRef idx="0">
            <a:schemeClr val="accent1"/>
          </a:effectRef>
          <a:fontRef idx="minor">
            <a:schemeClr val="tx1"/>
          </a:fontRef>
        </p:style>
      </p:cxnSp>
      <p:cxnSp>
        <p:nvCxnSpPr>
          <p:cNvPr id="27" name="Elbow Connector 26"/>
          <p:cNvCxnSpPr>
            <a:stCxn id="12" idx="3"/>
            <a:endCxn id="13" idx="1"/>
          </p:cNvCxnSpPr>
          <p:nvPr/>
        </p:nvCxnSpPr>
        <p:spPr>
          <a:xfrm>
            <a:off x="3309479" y="3867428"/>
            <a:ext cx="391521" cy="716419"/>
          </a:xfrm>
          <a:prstGeom prst="bentConnector3">
            <a:avLst>
              <a:gd name="adj1" fmla="val 50000"/>
            </a:avLst>
          </a:prstGeom>
          <a:ln w="38100">
            <a:solidFill>
              <a:schemeClr val="bg1"/>
            </a:solidFill>
            <a:tailEnd type="triangle"/>
          </a:ln>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79679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8508</a:t>
            </a:r>
            <a:r>
              <a:rPr lang="en-GB" dirty="0"/>
              <a:t>: Two-year update from KEYNOTE-799: Pembrolizumab plus concurrent chemoradiation therapy (</a:t>
            </a:r>
            <a:r>
              <a:rPr lang="en-GB" dirty="0" err="1"/>
              <a:t>cCRT</a:t>
            </a:r>
            <a:r>
              <a:rPr lang="en-GB" dirty="0"/>
              <a:t>) for unresectable, locally advanced, stage III </a:t>
            </a:r>
            <a:r>
              <a:rPr lang="en-GB" dirty="0" smtClean="0"/>
              <a:t>NSCLC </a:t>
            </a:r>
            <a:br>
              <a:rPr lang="en-GB" dirty="0" smtClean="0"/>
            </a:br>
            <a:r>
              <a:rPr lang="en-GB" dirty="0" smtClean="0"/>
              <a:t>– Reck M, et al</a:t>
            </a:r>
            <a:endParaRPr lang="en-GB" dirty="0"/>
          </a:p>
        </p:txBody>
      </p:sp>
      <p:sp>
        <p:nvSpPr>
          <p:cNvPr id="6" name="Content Placeholder 5"/>
          <p:cNvSpPr>
            <a:spLocks noGrp="1"/>
          </p:cNvSpPr>
          <p:nvPr>
            <p:ph idx="1"/>
          </p:nvPr>
        </p:nvSpPr>
        <p:spPr/>
        <p:txBody>
          <a:bodyPr/>
          <a:lstStyle/>
          <a:p>
            <a:r>
              <a:rPr lang="en-GB" b="1" dirty="0"/>
              <a:t>Key </a:t>
            </a:r>
            <a:r>
              <a:rPr lang="en-GB" b="1" dirty="0" smtClean="0"/>
              <a:t>results</a:t>
            </a:r>
            <a:endParaRPr lang="en-GB" b="1" dirty="0"/>
          </a:p>
        </p:txBody>
      </p:sp>
      <p:sp>
        <p:nvSpPr>
          <p:cNvPr id="7" name="Text Placeholder 6"/>
          <p:cNvSpPr>
            <a:spLocks noGrp="1"/>
          </p:cNvSpPr>
          <p:nvPr>
            <p:ph type="body" sz="quarter" idx="10"/>
          </p:nvPr>
        </p:nvSpPr>
        <p:spPr/>
        <p:txBody>
          <a:bodyPr/>
          <a:lstStyle/>
          <a:p>
            <a:r>
              <a:rPr lang="en-GB" dirty="0" smtClean="0"/>
              <a:t>Data cut-off: October 18, 2021</a:t>
            </a:r>
            <a:endParaRPr lang="en-GB" dirty="0"/>
          </a:p>
        </p:txBody>
      </p:sp>
      <p:sp>
        <p:nvSpPr>
          <p:cNvPr id="5" name="Text Placeholder 4"/>
          <p:cNvSpPr>
            <a:spLocks noGrp="1"/>
          </p:cNvSpPr>
          <p:nvPr>
            <p:ph type="body" sz="quarter" idx="11"/>
          </p:nvPr>
        </p:nvSpPr>
        <p:spPr/>
        <p:txBody>
          <a:bodyPr/>
          <a:lstStyle/>
          <a:p>
            <a:r>
              <a:rPr lang="en-GB" dirty="0" smtClean="0"/>
              <a:t>Reck </a:t>
            </a:r>
            <a:r>
              <a:rPr lang="en-GB" dirty="0"/>
              <a:t>M</a:t>
            </a:r>
            <a:r>
              <a:rPr lang="en-GB" dirty="0" smtClean="0"/>
              <a:t>,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8508</a:t>
            </a:r>
            <a:endParaRPr lang="en-GB" dirty="0"/>
          </a:p>
        </p:txBody>
      </p:sp>
      <p:sp>
        <p:nvSpPr>
          <p:cNvPr id="21" name="TextBox 20"/>
          <p:cNvSpPr txBox="1"/>
          <p:nvPr/>
        </p:nvSpPr>
        <p:spPr>
          <a:xfrm>
            <a:off x="932232" y="1572439"/>
            <a:ext cx="5164684" cy="246221"/>
          </a:xfrm>
          <a:prstGeom prst="rect">
            <a:avLst/>
          </a:prstGeom>
          <a:noFill/>
        </p:spPr>
        <p:txBody>
          <a:bodyPr wrap="none" lIns="0" tIns="0" rIns="0" bIns="0" rtlCol="0" anchor="t" anchorCtr="0">
            <a:spAutoFit/>
          </a:bodyPr>
          <a:lstStyle/>
          <a:p>
            <a:pPr marL="0" marR="0" lvl="0" indent="0" algn="ctr" defTabSz="457250" eaLnBrk="1" fontAlgn="auto" latinLnBrk="0" hangingPunct="1">
              <a:lnSpc>
                <a:spcPct val="100000"/>
              </a:lnSpc>
              <a:spcBef>
                <a:spcPts val="0"/>
              </a:spcBef>
              <a:spcAft>
                <a:spcPts val="0"/>
              </a:spcAft>
              <a:buClrTx/>
              <a:buSzTx/>
              <a:buFontTx/>
              <a:buNone/>
              <a:tabLst/>
              <a:defRPr/>
            </a:pPr>
            <a:r>
              <a:rPr kumimoji="0" lang="en-US" sz="1600" b="1" i="0" u="none" strike="noStrike" kern="600" cap="none" spc="30" normalizeH="0" baseline="0" noProof="0" dirty="0" smtClean="0">
                <a:ln>
                  <a:noFill/>
                </a:ln>
                <a:solidFill>
                  <a:schemeClr val="tx1"/>
                </a:solidFill>
                <a:effectLst/>
                <a:uLnTx/>
                <a:uFillTx/>
              </a:rPr>
              <a:t>Cohort A (squamous and </a:t>
            </a:r>
            <a:r>
              <a:rPr kumimoji="0" lang="en-US" sz="1600" b="1" i="0" u="none" strike="noStrike" kern="600" cap="none" spc="30" normalizeH="0" baseline="0" noProof="0" dirty="0" err="1" smtClean="0">
                <a:ln>
                  <a:noFill/>
                </a:ln>
                <a:solidFill>
                  <a:schemeClr val="tx1"/>
                </a:solidFill>
                <a:effectLst/>
                <a:uLnTx/>
                <a:uFillTx/>
              </a:rPr>
              <a:t>nonsquamous</a:t>
            </a:r>
            <a:r>
              <a:rPr kumimoji="0" lang="en-US" sz="1600" b="1" i="0" u="none" strike="noStrike" kern="600" cap="none" spc="30" normalizeH="0" baseline="0" noProof="0" dirty="0" smtClean="0">
                <a:ln>
                  <a:noFill/>
                </a:ln>
                <a:solidFill>
                  <a:schemeClr val="tx1"/>
                </a:solidFill>
                <a:effectLst/>
                <a:uLnTx/>
                <a:uFillTx/>
              </a:rPr>
              <a:t> histology) </a:t>
            </a:r>
          </a:p>
        </p:txBody>
      </p:sp>
      <p:sp>
        <p:nvSpPr>
          <p:cNvPr id="22" name="TextBox 21"/>
          <p:cNvSpPr txBox="1"/>
          <p:nvPr/>
        </p:nvSpPr>
        <p:spPr>
          <a:xfrm>
            <a:off x="7290202" y="1572405"/>
            <a:ext cx="4063292" cy="246221"/>
          </a:xfrm>
          <a:prstGeom prst="rect">
            <a:avLst/>
          </a:prstGeom>
          <a:noFill/>
        </p:spPr>
        <p:txBody>
          <a:bodyPr wrap="none" lIns="0" tIns="0" rIns="0" bIns="0" rtlCol="0" anchor="t" anchorCtr="0">
            <a:spAutoFit/>
          </a:bodyPr>
          <a:lstStyle/>
          <a:p>
            <a:pPr marL="0" marR="0" lvl="0" indent="0" defTabSz="457250" eaLnBrk="1" fontAlgn="auto" latinLnBrk="0" hangingPunct="1">
              <a:lnSpc>
                <a:spcPct val="100000"/>
              </a:lnSpc>
              <a:spcBef>
                <a:spcPts val="0"/>
              </a:spcBef>
              <a:spcAft>
                <a:spcPts val="0"/>
              </a:spcAft>
              <a:buClrTx/>
              <a:buSzTx/>
              <a:buFontTx/>
              <a:buNone/>
              <a:tabLst/>
              <a:defRPr/>
            </a:pPr>
            <a:r>
              <a:rPr kumimoji="0" lang="en-US" sz="1600" b="1" i="0" u="none" strike="noStrike" kern="600" cap="none" spc="30" normalizeH="0" baseline="0" noProof="0" dirty="0" smtClean="0">
                <a:ln>
                  <a:noFill/>
                </a:ln>
                <a:solidFill>
                  <a:schemeClr val="tx1"/>
                </a:solidFill>
                <a:effectLst/>
                <a:uLnTx/>
                <a:uFillTx/>
              </a:rPr>
              <a:t>Cohort B (</a:t>
            </a:r>
            <a:r>
              <a:rPr kumimoji="0" lang="en-US" sz="1600" b="1" i="0" u="none" strike="noStrike" kern="600" cap="none" spc="30" normalizeH="0" baseline="0" noProof="0" dirty="0" err="1" smtClean="0">
                <a:ln>
                  <a:noFill/>
                </a:ln>
                <a:solidFill>
                  <a:schemeClr val="tx1"/>
                </a:solidFill>
                <a:effectLst/>
                <a:uLnTx/>
                <a:uFillTx/>
              </a:rPr>
              <a:t>nonsquamous</a:t>
            </a:r>
            <a:r>
              <a:rPr kumimoji="0" lang="en-US" sz="1600" b="1" i="0" u="none" strike="noStrike" kern="600" cap="none" spc="30" normalizeH="0" baseline="0" noProof="0" dirty="0" smtClean="0">
                <a:ln>
                  <a:noFill/>
                </a:ln>
                <a:solidFill>
                  <a:schemeClr val="tx1"/>
                </a:solidFill>
                <a:effectLst/>
                <a:uLnTx/>
                <a:uFillTx/>
              </a:rPr>
              <a:t> histology only)</a:t>
            </a:r>
          </a:p>
        </p:txBody>
      </p:sp>
      <p:sp>
        <p:nvSpPr>
          <p:cNvPr id="16" name="Rectangle 209">
            <a:extLst>
              <a:ext uri="{FF2B5EF4-FFF2-40B4-BE49-F238E27FC236}">
                <a16:creationId xmlns:a16="http://schemas.microsoft.com/office/drawing/2014/main" id="{4D9F314A-77B4-D2F3-CCF7-838DAD41D461}"/>
              </a:ext>
            </a:extLst>
          </p:cNvPr>
          <p:cNvSpPr>
            <a:spLocks noChangeArrowheads="1"/>
          </p:cNvSpPr>
          <p:nvPr/>
        </p:nvSpPr>
        <p:spPr bwMode="auto">
          <a:xfrm>
            <a:off x="2352675" y="1417638"/>
            <a:ext cx="128588" cy="1968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nvGrpSpPr>
          <p:cNvPr id="17" name="Group 16">
            <a:extLst>
              <a:ext uri="{FF2B5EF4-FFF2-40B4-BE49-F238E27FC236}">
                <a16:creationId xmlns:a16="http://schemas.microsoft.com/office/drawing/2014/main" id="{C6E28123-EB8E-425E-4686-BBE4EC4AFCD6}"/>
              </a:ext>
            </a:extLst>
          </p:cNvPr>
          <p:cNvGrpSpPr/>
          <p:nvPr/>
        </p:nvGrpSpPr>
        <p:grpSpPr>
          <a:xfrm>
            <a:off x="1335405" y="1937068"/>
            <a:ext cx="4216400" cy="668337"/>
            <a:chOff x="1075055" y="1937068"/>
            <a:chExt cx="4216400" cy="668337"/>
          </a:xfrm>
        </p:grpSpPr>
        <p:sp>
          <p:nvSpPr>
            <p:cNvPr id="28" name="Line 34">
              <a:extLst>
                <a:ext uri="{FF2B5EF4-FFF2-40B4-BE49-F238E27FC236}">
                  <a16:creationId xmlns:a16="http://schemas.microsoft.com/office/drawing/2014/main" id="{D184D61E-1671-67CD-4859-C81204A0B8BC}"/>
                </a:ext>
              </a:extLst>
            </p:cNvPr>
            <p:cNvSpPr>
              <a:spLocks noChangeShapeType="1"/>
            </p:cNvSpPr>
            <p:nvPr/>
          </p:nvSpPr>
          <p:spPr bwMode="auto">
            <a:xfrm>
              <a:off x="4135755" y="24657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 name="Line 35">
              <a:extLst>
                <a:ext uri="{FF2B5EF4-FFF2-40B4-BE49-F238E27FC236}">
                  <a16:creationId xmlns:a16="http://schemas.microsoft.com/office/drawing/2014/main" id="{F0C4545A-FF56-BCE6-7B7A-AF13F9394C35}"/>
                </a:ext>
              </a:extLst>
            </p:cNvPr>
            <p:cNvSpPr>
              <a:spLocks noChangeShapeType="1"/>
            </p:cNvSpPr>
            <p:nvPr/>
          </p:nvSpPr>
          <p:spPr bwMode="auto">
            <a:xfrm>
              <a:off x="4243705" y="24784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0" name="Line 36">
              <a:extLst>
                <a:ext uri="{FF2B5EF4-FFF2-40B4-BE49-F238E27FC236}">
                  <a16:creationId xmlns:a16="http://schemas.microsoft.com/office/drawing/2014/main" id="{A609F03F-1FFF-46F3-EF84-4FB3D329B32C}"/>
                </a:ext>
              </a:extLst>
            </p:cNvPr>
            <p:cNvSpPr>
              <a:spLocks noChangeShapeType="1"/>
            </p:cNvSpPr>
            <p:nvPr/>
          </p:nvSpPr>
          <p:spPr bwMode="auto">
            <a:xfrm>
              <a:off x="4261168" y="2492693"/>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 name="Line 37">
              <a:extLst>
                <a:ext uri="{FF2B5EF4-FFF2-40B4-BE49-F238E27FC236}">
                  <a16:creationId xmlns:a16="http://schemas.microsoft.com/office/drawing/2014/main" id="{F003CF1D-B1B5-CB8E-453E-410C91EFB05D}"/>
                </a:ext>
              </a:extLst>
            </p:cNvPr>
            <p:cNvSpPr>
              <a:spLocks noChangeShapeType="1"/>
            </p:cNvSpPr>
            <p:nvPr/>
          </p:nvSpPr>
          <p:spPr bwMode="auto">
            <a:xfrm>
              <a:off x="4280218" y="2505393"/>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2" name="Line 38">
              <a:extLst>
                <a:ext uri="{FF2B5EF4-FFF2-40B4-BE49-F238E27FC236}">
                  <a16:creationId xmlns:a16="http://schemas.microsoft.com/office/drawing/2014/main" id="{B5B56BBA-F8E4-1297-144E-5389ACB694B4}"/>
                </a:ext>
              </a:extLst>
            </p:cNvPr>
            <p:cNvSpPr>
              <a:spLocks noChangeShapeType="1"/>
            </p:cNvSpPr>
            <p:nvPr/>
          </p:nvSpPr>
          <p:spPr bwMode="auto">
            <a:xfrm>
              <a:off x="4284980" y="2505393"/>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3" name="Line 39">
              <a:extLst>
                <a:ext uri="{FF2B5EF4-FFF2-40B4-BE49-F238E27FC236}">
                  <a16:creationId xmlns:a16="http://schemas.microsoft.com/office/drawing/2014/main" id="{B3610594-48EA-230A-89E2-392639DE2E97}"/>
                </a:ext>
              </a:extLst>
            </p:cNvPr>
            <p:cNvSpPr>
              <a:spLocks noChangeShapeType="1"/>
            </p:cNvSpPr>
            <p:nvPr/>
          </p:nvSpPr>
          <p:spPr bwMode="auto">
            <a:xfrm>
              <a:off x="4316730" y="2505393"/>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4" name="Line 40">
              <a:extLst>
                <a:ext uri="{FF2B5EF4-FFF2-40B4-BE49-F238E27FC236}">
                  <a16:creationId xmlns:a16="http://schemas.microsoft.com/office/drawing/2014/main" id="{1B399F8E-BD71-6053-C531-93DBA634F372}"/>
                </a:ext>
              </a:extLst>
            </p:cNvPr>
            <p:cNvSpPr>
              <a:spLocks noChangeShapeType="1"/>
            </p:cNvSpPr>
            <p:nvPr/>
          </p:nvSpPr>
          <p:spPr bwMode="auto">
            <a:xfrm>
              <a:off x="4327843" y="2505393"/>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5" name="Line 41">
              <a:extLst>
                <a:ext uri="{FF2B5EF4-FFF2-40B4-BE49-F238E27FC236}">
                  <a16:creationId xmlns:a16="http://schemas.microsoft.com/office/drawing/2014/main" id="{F5FFF072-2B47-75D1-5476-E1B85F6327E1}"/>
                </a:ext>
              </a:extLst>
            </p:cNvPr>
            <p:cNvSpPr>
              <a:spLocks noChangeShapeType="1"/>
            </p:cNvSpPr>
            <p:nvPr/>
          </p:nvSpPr>
          <p:spPr bwMode="auto">
            <a:xfrm>
              <a:off x="4327843" y="2505393"/>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6" name="Line 42">
              <a:extLst>
                <a:ext uri="{FF2B5EF4-FFF2-40B4-BE49-F238E27FC236}">
                  <a16:creationId xmlns:a16="http://schemas.microsoft.com/office/drawing/2014/main" id="{DD0C2A02-5D90-0555-1E58-64524C07F0A7}"/>
                </a:ext>
              </a:extLst>
            </p:cNvPr>
            <p:cNvSpPr>
              <a:spLocks noChangeShapeType="1"/>
            </p:cNvSpPr>
            <p:nvPr/>
          </p:nvSpPr>
          <p:spPr bwMode="auto">
            <a:xfrm>
              <a:off x="4345305"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7" name="Line 43">
              <a:extLst>
                <a:ext uri="{FF2B5EF4-FFF2-40B4-BE49-F238E27FC236}">
                  <a16:creationId xmlns:a16="http://schemas.microsoft.com/office/drawing/2014/main" id="{003B638E-182A-B6E1-7FA7-6DECFD6BD93D}"/>
                </a:ext>
              </a:extLst>
            </p:cNvPr>
            <p:cNvSpPr>
              <a:spLocks noChangeShapeType="1"/>
            </p:cNvSpPr>
            <p:nvPr/>
          </p:nvSpPr>
          <p:spPr bwMode="auto">
            <a:xfrm>
              <a:off x="4351655"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8" name="Line 44">
              <a:extLst>
                <a:ext uri="{FF2B5EF4-FFF2-40B4-BE49-F238E27FC236}">
                  <a16:creationId xmlns:a16="http://schemas.microsoft.com/office/drawing/2014/main" id="{F7FAF969-12F0-3337-DABA-A8091FB8C6FA}"/>
                </a:ext>
              </a:extLst>
            </p:cNvPr>
            <p:cNvSpPr>
              <a:spLocks noChangeShapeType="1"/>
            </p:cNvSpPr>
            <p:nvPr/>
          </p:nvSpPr>
          <p:spPr bwMode="auto">
            <a:xfrm>
              <a:off x="4364355"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9" name="Line 45">
              <a:extLst>
                <a:ext uri="{FF2B5EF4-FFF2-40B4-BE49-F238E27FC236}">
                  <a16:creationId xmlns:a16="http://schemas.microsoft.com/office/drawing/2014/main" id="{0CE0C69D-64FC-35CD-8308-8280D3FBAE2A}"/>
                </a:ext>
              </a:extLst>
            </p:cNvPr>
            <p:cNvSpPr>
              <a:spLocks noChangeShapeType="1"/>
            </p:cNvSpPr>
            <p:nvPr/>
          </p:nvSpPr>
          <p:spPr bwMode="auto">
            <a:xfrm>
              <a:off x="4388168"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0" name="Line 46">
              <a:extLst>
                <a:ext uri="{FF2B5EF4-FFF2-40B4-BE49-F238E27FC236}">
                  <a16:creationId xmlns:a16="http://schemas.microsoft.com/office/drawing/2014/main" id="{B2A0668D-607E-80AB-E0AB-DAF0891D3F3F}"/>
                </a:ext>
              </a:extLst>
            </p:cNvPr>
            <p:cNvSpPr>
              <a:spLocks noChangeShapeType="1"/>
            </p:cNvSpPr>
            <p:nvPr/>
          </p:nvSpPr>
          <p:spPr bwMode="auto">
            <a:xfrm>
              <a:off x="4392930"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1" name="Line 47">
              <a:extLst>
                <a:ext uri="{FF2B5EF4-FFF2-40B4-BE49-F238E27FC236}">
                  <a16:creationId xmlns:a16="http://schemas.microsoft.com/office/drawing/2014/main" id="{BC872EC2-C197-B0B5-CC61-3B860821F4BB}"/>
                </a:ext>
              </a:extLst>
            </p:cNvPr>
            <p:cNvSpPr>
              <a:spLocks noChangeShapeType="1"/>
            </p:cNvSpPr>
            <p:nvPr/>
          </p:nvSpPr>
          <p:spPr bwMode="auto">
            <a:xfrm>
              <a:off x="4400868"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2" name="Line 48">
              <a:extLst>
                <a:ext uri="{FF2B5EF4-FFF2-40B4-BE49-F238E27FC236}">
                  <a16:creationId xmlns:a16="http://schemas.microsoft.com/office/drawing/2014/main" id="{94CCBAE8-1A3A-36C7-64C4-32FD965D25F6}"/>
                </a:ext>
              </a:extLst>
            </p:cNvPr>
            <p:cNvSpPr>
              <a:spLocks noChangeShapeType="1"/>
            </p:cNvSpPr>
            <p:nvPr/>
          </p:nvSpPr>
          <p:spPr bwMode="auto">
            <a:xfrm>
              <a:off x="4404043"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3" name="Line 49">
              <a:extLst>
                <a:ext uri="{FF2B5EF4-FFF2-40B4-BE49-F238E27FC236}">
                  <a16:creationId xmlns:a16="http://schemas.microsoft.com/office/drawing/2014/main" id="{2B8C1CBA-F091-1C55-B132-09D5204CB94B}"/>
                </a:ext>
              </a:extLst>
            </p:cNvPr>
            <p:cNvSpPr>
              <a:spLocks noChangeShapeType="1"/>
            </p:cNvSpPr>
            <p:nvPr/>
          </p:nvSpPr>
          <p:spPr bwMode="auto">
            <a:xfrm>
              <a:off x="4411980"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4" name="Line 50">
              <a:extLst>
                <a:ext uri="{FF2B5EF4-FFF2-40B4-BE49-F238E27FC236}">
                  <a16:creationId xmlns:a16="http://schemas.microsoft.com/office/drawing/2014/main" id="{B6A2A862-FA28-C770-7D69-8BAF753654DE}"/>
                </a:ext>
              </a:extLst>
            </p:cNvPr>
            <p:cNvSpPr>
              <a:spLocks noChangeShapeType="1"/>
            </p:cNvSpPr>
            <p:nvPr/>
          </p:nvSpPr>
          <p:spPr bwMode="auto">
            <a:xfrm>
              <a:off x="4429443"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5" name="Line 51">
              <a:extLst>
                <a:ext uri="{FF2B5EF4-FFF2-40B4-BE49-F238E27FC236}">
                  <a16:creationId xmlns:a16="http://schemas.microsoft.com/office/drawing/2014/main" id="{96CC78E1-973A-1D8F-A211-CFC83D47F65C}"/>
                </a:ext>
              </a:extLst>
            </p:cNvPr>
            <p:cNvSpPr>
              <a:spLocks noChangeShapeType="1"/>
            </p:cNvSpPr>
            <p:nvPr/>
          </p:nvSpPr>
          <p:spPr bwMode="auto">
            <a:xfrm>
              <a:off x="4492943"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6" name="Line 52">
              <a:extLst>
                <a:ext uri="{FF2B5EF4-FFF2-40B4-BE49-F238E27FC236}">
                  <a16:creationId xmlns:a16="http://schemas.microsoft.com/office/drawing/2014/main" id="{E0DBA3A3-4B8A-B7B5-97AF-0D4EBC84E872}"/>
                </a:ext>
              </a:extLst>
            </p:cNvPr>
            <p:cNvSpPr>
              <a:spLocks noChangeShapeType="1"/>
            </p:cNvSpPr>
            <p:nvPr/>
          </p:nvSpPr>
          <p:spPr bwMode="auto">
            <a:xfrm>
              <a:off x="4513580"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7" name="Line 53">
              <a:extLst>
                <a:ext uri="{FF2B5EF4-FFF2-40B4-BE49-F238E27FC236}">
                  <a16:creationId xmlns:a16="http://schemas.microsoft.com/office/drawing/2014/main" id="{FF8DF2EE-5CFE-B210-CFE4-4FAA1E0D4838}"/>
                </a:ext>
              </a:extLst>
            </p:cNvPr>
            <p:cNvSpPr>
              <a:spLocks noChangeShapeType="1"/>
            </p:cNvSpPr>
            <p:nvPr/>
          </p:nvSpPr>
          <p:spPr bwMode="auto">
            <a:xfrm>
              <a:off x="4585018"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8" name="Line 54">
              <a:extLst>
                <a:ext uri="{FF2B5EF4-FFF2-40B4-BE49-F238E27FC236}">
                  <a16:creationId xmlns:a16="http://schemas.microsoft.com/office/drawing/2014/main" id="{8648131E-203D-8F6A-9697-0A488196AF1A}"/>
                </a:ext>
              </a:extLst>
            </p:cNvPr>
            <p:cNvSpPr>
              <a:spLocks noChangeShapeType="1"/>
            </p:cNvSpPr>
            <p:nvPr/>
          </p:nvSpPr>
          <p:spPr bwMode="auto">
            <a:xfrm>
              <a:off x="4592955"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9" name="Line 55">
              <a:extLst>
                <a:ext uri="{FF2B5EF4-FFF2-40B4-BE49-F238E27FC236}">
                  <a16:creationId xmlns:a16="http://schemas.microsoft.com/office/drawing/2014/main" id="{F75D43DA-6BFF-EA28-083E-B030F5105274}"/>
                </a:ext>
              </a:extLst>
            </p:cNvPr>
            <p:cNvSpPr>
              <a:spLocks noChangeShapeType="1"/>
            </p:cNvSpPr>
            <p:nvPr/>
          </p:nvSpPr>
          <p:spPr bwMode="auto">
            <a:xfrm>
              <a:off x="4604068"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0" name="Line 56">
              <a:extLst>
                <a:ext uri="{FF2B5EF4-FFF2-40B4-BE49-F238E27FC236}">
                  <a16:creationId xmlns:a16="http://schemas.microsoft.com/office/drawing/2014/main" id="{1B0994FC-9462-1FFF-D077-614BB17DC8EF}"/>
                </a:ext>
              </a:extLst>
            </p:cNvPr>
            <p:cNvSpPr>
              <a:spLocks noChangeShapeType="1"/>
            </p:cNvSpPr>
            <p:nvPr/>
          </p:nvSpPr>
          <p:spPr bwMode="auto">
            <a:xfrm>
              <a:off x="4618355"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1" name="Line 57">
              <a:extLst>
                <a:ext uri="{FF2B5EF4-FFF2-40B4-BE49-F238E27FC236}">
                  <a16:creationId xmlns:a16="http://schemas.microsoft.com/office/drawing/2014/main" id="{D2ED30CC-998B-38F8-E328-5452AD6441A8}"/>
                </a:ext>
              </a:extLst>
            </p:cNvPr>
            <p:cNvSpPr>
              <a:spLocks noChangeShapeType="1"/>
            </p:cNvSpPr>
            <p:nvPr/>
          </p:nvSpPr>
          <p:spPr bwMode="auto">
            <a:xfrm>
              <a:off x="4618355"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2" name="Line 58">
              <a:extLst>
                <a:ext uri="{FF2B5EF4-FFF2-40B4-BE49-F238E27FC236}">
                  <a16:creationId xmlns:a16="http://schemas.microsoft.com/office/drawing/2014/main" id="{B0B3EC4A-4B03-E94F-921F-AD766B9C373B}"/>
                </a:ext>
              </a:extLst>
            </p:cNvPr>
            <p:cNvSpPr>
              <a:spLocks noChangeShapeType="1"/>
            </p:cNvSpPr>
            <p:nvPr/>
          </p:nvSpPr>
          <p:spPr bwMode="auto">
            <a:xfrm>
              <a:off x="4632643"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3" name="Line 59">
              <a:extLst>
                <a:ext uri="{FF2B5EF4-FFF2-40B4-BE49-F238E27FC236}">
                  <a16:creationId xmlns:a16="http://schemas.microsoft.com/office/drawing/2014/main" id="{FB9B6B7F-947A-12D7-96C8-5D4F93D2B5F6}"/>
                </a:ext>
              </a:extLst>
            </p:cNvPr>
            <p:cNvSpPr>
              <a:spLocks noChangeShapeType="1"/>
            </p:cNvSpPr>
            <p:nvPr/>
          </p:nvSpPr>
          <p:spPr bwMode="auto">
            <a:xfrm>
              <a:off x="4632643"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4" name="Line 60">
              <a:extLst>
                <a:ext uri="{FF2B5EF4-FFF2-40B4-BE49-F238E27FC236}">
                  <a16:creationId xmlns:a16="http://schemas.microsoft.com/office/drawing/2014/main" id="{EBD686A2-4CA5-E81D-FC1D-A68952F93315}"/>
                </a:ext>
              </a:extLst>
            </p:cNvPr>
            <p:cNvSpPr>
              <a:spLocks noChangeShapeType="1"/>
            </p:cNvSpPr>
            <p:nvPr/>
          </p:nvSpPr>
          <p:spPr bwMode="auto">
            <a:xfrm>
              <a:off x="4632643"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5" name="Line 61">
              <a:extLst>
                <a:ext uri="{FF2B5EF4-FFF2-40B4-BE49-F238E27FC236}">
                  <a16:creationId xmlns:a16="http://schemas.microsoft.com/office/drawing/2014/main" id="{D5678A12-2FB4-56D4-45C7-E94D4787B617}"/>
                </a:ext>
              </a:extLst>
            </p:cNvPr>
            <p:cNvSpPr>
              <a:spLocks noChangeShapeType="1"/>
            </p:cNvSpPr>
            <p:nvPr/>
          </p:nvSpPr>
          <p:spPr bwMode="auto">
            <a:xfrm>
              <a:off x="4665980"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6" name="Line 62">
              <a:extLst>
                <a:ext uri="{FF2B5EF4-FFF2-40B4-BE49-F238E27FC236}">
                  <a16:creationId xmlns:a16="http://schemas.microsoft.com/office/drawing/2014/main" id="{5F34C99D-E561-E50A-8607-39942F0D1F48}"/>
                </a:ext>
              </a:extLst>
            </p:cNvPr>
            <p:cNvSpPr>
              <a:spLocks noChangeShapeType="1"/>
            </p:cNvSpPr>
            <p:nvPr/>
          </p:nvSpPr>
          <p:spPr bwMode="auto">
            <a:xfrm>
              <a:off x="4673918"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7" name="Line 63">
              <a:extLst>
                <a:ext uri="{FF2B5EF4-FFF2-40B4-BE49-F238E27FC236}">
                  <a16:creationId xmlns:a16="http://schemas.microsoft.com/office/drawing/2014/main" id="{0BDBBE25-3C1C-DC1F-96BC-5E2951E5B0FF}"/>
                </a:ext>
              </a:extLst>
            </p:cNvPr>
            <p:cNvSpPr>
              <a:spLocks noChangeShapeType="1"/>
            </p:cNvSpPr>
            <p:nvPr/>
          </p:nvSpPr>
          <p:spPr bwMode="auto">
            <a:xfrm>
              <a:off x="4689793"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8" name="Line 64">
              <a:extLst>
                <a:ext uri="{FF2B5EF4-FFF2-40B4-BE49-F238E27FC236}">
                  <a16:creationId xmlns:a16="http://schemas.microsoft.com/office/drawing/2014/main" id="{FC7ABAA2-63ED-C8F0-3BF1-9F1BC02E5F86}"/>
                </a:ext>
              </a:extLst>
            </p:cNvPr>
            <p:cNvSpPr>
              <a:spLocks noChangeShapeType="1"/>
            </p:cNvSpPr>
            <p:nvPr/>
          </p:nvSpPr>
          <p:spPr bwMode="auto">
            <a:xfrm>
              <a:off x="4694555"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9" name="Line 65">
              <a:extLst>
                <a:ext uri="{FF2B5EF4-FFF2-40B4-BE49-F238E27FC236}">
                  <a16:creationId xmlns:a16="http://schemas.microsoft.com/office/drawing/2014/main" id="{FD4E1503-5077-7FF8-D5D5-F377DF8A7A27}"/>
                </a:ext>
              </a:extLst>
            </p:cNvPr>
            <p:cNvSpPr>
              <a:spLocks noChangeShapeType="1"/>
            </p:cNvSpPr>
            <p:nvPr/>
          </p:nvSpPr>
          <p:spPr bwMode="auto">
            <a:xfrm>
              <a:off x="4697730"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0" name="Line 66">
              <a:extLst>
                <a:ext uri="{FF2B5EF4-FFF2-40B4-BE49-F238E27FC236}">
                  <a16:creationId xmlns:a16="http://schemas.microsoft.com/office/drawing/2014/main" id="{F0771643-B80E-1525-C78B-00F60C8BFE6C}"/>
                </a:ext>
              </a:extLst>
            </p:cNvPr>
            <p:cNvSpPr>
              <a:spLocks noChangeShapeType="1"/>
            </p:cNvSpPr>
            <p:nvPr/>
          </p:nvSpPr>
          <p:spPr bwMode="auto">
            <a:xfrm>
              <a:off x="4697730"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1" name="Line 67">
              <a:extLst>
                <a:ext uri="{FF2B5EF4-FFF2-40B4-BE49-F238E27FC236}">
                  <a16:creationId xmlns:a16="http://schemas.microsoft.com/office/drawing/2014/main" id="{BD516126-5761-FB70-45A1-29F2F3C03332}"/>
                </a:ext>
              </a:extLst>
            </p:cNvPr>
            <p:cNvSpPr>
              <a:spLocks noChangeShapeType="1"/>
            </p:cNvSpPr>
            <p:nvPr/>
          </p:nvSpPr>
          <p:spPr bwMode="auto">
            <a:xfrm>
              <a:off x="4705668"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2" name="Line 68">
              <a:extLst>
                <a:ext uri="{FF2B5EF4-FFF2-40B4-BE49-F238E27FC236}">
                  <a16:creationId xmlns:a16="http://schemas.microsoft.com/office/drawing/2014/main" id="{B02F850A-CD85-3492-5901-6D5DBF2E0C6D}"/>
                </a:ext>
              </a:extLst>
            </p:cNvPr>
            <p:cNvSpPr>
              <a:spLocks noChangeShapeType="1"/>
            </p:cNvSpPr>
            <p:nvPr/>
          </p:nvSpPr>
          <p:spPr bwMode="auto">
            <a:xfrm>
              <a:off x="4721543"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3" name="Line 69">
              <a:extLst>
                <a:ext uri="{FF2B5EF4-FFF2-40B4-BE49-F238E27FC236}">
                  <a16:creationId xmlns:a16="http://schemas.microsoft.com/office/drawing/2014/main" id="{18551656-4CB8-91D6-0B24-63BD1F2623F6}"/>
                </a:ext>
              </a:extLst>
            </p:cNvPr>
            <p:cNvSpPr>
              <a:spLocks noChangeShapeType="1"/>
            </p:cNvSpPr>
            <p:nvPr/>
          </p:nvSpPr>
          <p:spPr bwMode="auto">
            <a:xfrm>
              <a:off x="4734243"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4" name="Line 70">
              <a:extLst>
                <a:ext uri="{FF2B5EF4-FFF2-40B4-BE49-F238E27FC236}">
                  <a16:creationId xmlns:a16="http://schemas.microsoft.com/office/drawing/2014/main" id="{053568AE-675A-BE6D-7CAE-81978DE2E52E}"/>
                </a:ext>
              </a:extLst>
            </p:cNvPr>
            <p:cNvSpPr>
              <a:spLocks noChangeShapeType="1"/>
            </p:cNvSpPr>
            <p:nvPr/>
          </p:nvSpPr>
          <p:spPr bwMode="auto">
            <a:xfrm>
              <a:off x="4734243"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5" name="Line 71">
              <a:extLst>
                <a:ext uri="{FF2B5EF4-FFF2-40B4-BE49-F238E27FC236}">
                  <a16:creationId xmlns:a16="http://schemas.microsoft.com/office/drawing/2014/main" id="{80882446-5C2A-AC7D-6BA4-220A4126D470}"/>
                </a:ext>
              </a:extLst>
            </p:cNvPr>
            <p:cNvSpPr>
              <a:spLocks noChangeShapeType="1"/>
            </p:cNvSpPr>
            <p:nvPr/>
          </p:nvSpPr>
          <p:spPr bwMode="auto">
            <a:xfrm>
              <a:off x="4753293"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6" name="Line 72">
              <a:extLst>
                <a:ext uri="{FF2B5EF4-FFF2-40B4-BE49-F238E27FC236}">
                  <a16:creationId xmlns:a16="http://schemas.microsoft.com/office/drawing/2014/main" id="{81A60D07-0EFE-7B40-92F6-8B3267F0A927}"/>
                </a:ext>
              </a:extLst>
            </p:cNvPr>
            <p:cNvSpPr>
              <a:spLocks noChangeShapeType="1"/>
            </p:cNvSpPr>
            <p:nvPr/>
          </p:nvSpPr>
          <p:spPr bwMode="auto">
            <a:xfrm>
              <a:off x="4781868" y="252126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7" name="Line 73">
              <a:extLst>
                <a:ext uri="{FF2B5EF4-FFF2-40B4-BE49-F238E27FC236}">
                  <a16:creationId xmlns:a16="http://schemas.microsoft.com/office/drawing/2014/main" id="{741B3F0A-7C52-08B3-F890-5A31E71B61BF}"/>
                </a:ext>
              </a:extLst>
            </p:cNvPr>
            <p:cNvSpPr>
              <a:spLocks noChangeShapeType="1"/>
            </p:cNvSpPr>
            <p:nvPr/>
          </p:nvSpPr>
          <p:spPr bwMode="auto">
            <a:xfrm>
              <a:off x="4818380"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8" name="Line 74">
              <a:extLst>
                <a:ext uri="{FF2B5EF4-FFF2-40B4-BE49-F238E27FC236}">
                  <a16:creationId xmlns:a16="http://schemas.microsoft.com/office/drawing/2014/main" id="{22EECB6F-B01F-D92C-7360-45671BF7882C}"/>
                </a:ext>
              </a:extLst>
            </p:cNvPr>
            <p:cNvSpPr>
              <a:spLocks noChangeShapeType="1"/>
            </p:cNvSpPr>
            <p:nvPr/>
          </p:nvSpPr>
          <p:spPr bwMode="auto">
            <a:xfrm>
              <a:off x="4829493"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9" name="Line 75">
              <a:extLst>
                <a:ext uri="{FF2B5EF4-FFF2-40B4-BE49-F238E27FC236}">
                  <a16:creationId xmlns:a16="http://schemas.microsoft.com/office/drawing/2014/main" id="{C3B58D37-63FA-DBC7-ABA8-BC581EF729B5}"/>
                </a:ext>
              </a:extLst>
            </p:cNvPr>
            <p:cNvSpPr>
              <a:spLocks noChangeShapeType="1"/>
            </p:cNvSpPr>
            <p:nvPr/>
          </p:nvSpPr>
          <p:spPr bwMode="auto">
            <a:xfrm>
              <a:off x="4829493"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0" name="Line 76">
              <a:extLst>
                <a:ext uri="{FF2B5EF4-FFF2-40B4-BE49-F238E27FC236}">
                  <a16:creationId xmlns:a16="http://schemas.microsoft.com/office/drawing/2014/main" id="{ECA6E758-EF80-ECC4-01FD-44D12DA1DCA3}"/>
                </a:ext>
              </a:extLst>
            </p:cNvPr>
            <p:cNvSpPr>
              <a:spLocks noChangeShapeType="1"/>
            </p:cNvSpPr>
            <p:nvPr/>
          </p:nvSpPr>
          <p:spPr bwMode="auto">
            <a:xfrm>
              <a:off x="4834255"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1" name="Line 77">
              <a:extLst>
                <a:ext uri="{FF2B5EF4-FFF2-40B4-BE49-F238E27FC236}">
                  <a16:creationId xmlns:a16="http://schemas.microsoft.com/office/drawing/2014/main" id="{692895F9-6980-8C15-A9AB-99A696FE222A}"/>
                </a:ext>
              </a:extLst>
            </p:cNvPr>
            <p:cNvSpPr>
              <a:spLocks noChangeShapeType="1"/>
            </p:cNvSpPr>
            <p:nvPr/>
          </p:nvSpPr>
          <p:spPr bwMode="auto">
            <a:xfrm>
              <a:off x="4881880"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2" name="Line 78">
              <a:extLst>
                <a:ext uri="{FF2B5EF4-FFF2-40B4-BE49-F238E27FC236}">
                  <a16:creationId xmlns:a16="http://schemas.microsoft.com/office/drawing/2014/main" id="{8CA433EF-2B65-7171-0EB5-9CA72DDA847D}"/>
                </a:ext>
              </a:extLst>
            </p:cNvPr>
            <p:cNvSpPr>
              <a:spLocks noChangeShapeType="1"/>
            </p:cNvSpPr>
            <p:nvPr/>
          </p:nvSpPr>
          <p:spPr bwMode="auto">
            <a:xfrm>
              <a:off x="4902518"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3" name="Line 79">
              <a:extLst>
                <a:ext uri="{FF2B5EF4-FFF2-40B4-BE49-F238E27FC236}">
                  <a16:creationId xmlns:a16="http://schemas.microsoft.com/office/drawing/2014/main" id="{7188AF3E-16F1-82EE-2AAE-0B11B0C64A90}"/>
                </a:ext>
              </a:extLst>
            </p:cNvPr>
            <p:cNvSpPr>
              <a:spLocks noChangeShapeType="1"/>
            </p:cNvSpPr>
            <p:nvPr/>
          </p:nvSpPr>
          <p:spPr bwMode="auto">
            <a:xfrm>
              <a:off x="4921568"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4" name="Line 80">
              <a:extLst>
                <a:ext uri="{FF2B5EF4-FFF2-40B4-BE49-F238E27FC236}">
                  <a16:creationId xmlns:a16="http://schemas.microsoft.com/office/drawing/2014/main" id="{E1E989DD-B877-06A8-BCF0-54B7E6710A67}"/>
                </a:ext>
              </a:extLst>
            </p:cNvPr>
            <p:cNvSpPr>
              <a:spLocks noChangeShapeType="1"/>
            </p:cNvSpPr>
            <p:nvPr/>
          </p:nvSpPr>
          <p:spPr bwMode="auto">
            <a:xfrm>
              <a:off x="4929505"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5" name="Line 81">
              <a:extLst>
                <a:ext uri="{FF2B5EF4-FFF2-40B4-BE49-F238E27FC236}">
                  <a16:creationId xmlns:a16="http://schemas.microsoft.com/office/drawing/2014/main" id="{7887ECE7-FC33-C08E-48A1-78C5932A2A92}"/>
                </a:ext>
              </a:extLst>
            </p:cNvPr>
            <p:cNvSpPr>
              <a:spLocks noChangeShapeType="1"/>
            </p:cNvSpPr>
            <p:nvPr/>
          </p:nvSpPr>
          <p:spPr bwMode="auto">
            <a:xfrm>
              <a:off x="4937443"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6" name="Line 82">
              <a:extLst>
                <a:ext uri="{FF2B5EF4-FFF2-40B4-BE49-F238E27FC236}">
                  <a16:creationId xmlns:a16="http://schemas.microsoft.com/office/drawing/2014/main" id="{8ABF8398-EDC3-6697-B71A-B56B4D5F7603}"/>
                </a:ext>
              </a:extLst>
            </p:cNvPr>
            <p:cNvSpPr>
              <a:spLocks noChangeShapeType="1"/>
            </p:cNvSpPr>
            <p:nvPr/>
          </p:nvSpPr>
          <p:spPr bwMode="auto">
            <a:xfrm>
              <a:off x="4937443"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7" name="Line 83">
              <a:extLst>
                <a:ext uri="{FF2B5EF4-FFF2-40B4-BE49-F238E27FC236}">
                  <a16:creationId xmlns:a16="http://schemas.microsoft.com/office/drawing/2014/main" id="{52CFBFE6-409A-C158-A931-62C24215F478}"/>
                </a:ext>
              </a:extLst>
            </p:cNvPr>
            <p:cNvSpPr>
              <a:spLocks noChangeShapeType="1"/>
            </p:cNvSpPr>
            <p:nvPr/>
          </p:nvSpPr>
          <p:spPr bwMode="auto">
            <a:xfrm>
              <a:off x="4950143"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8" name="Line 84">
              <a:extLst>
                <a:ext uri="{FF2B5EF4-FFF2-40B4-BE49-F238E27FC236}">
                  <a16:creationId xmlns:a16="http://schemas.microsoft.com/office/drawing/2014/main" id="{8A5A7274-3178-6A01-7FC7-5A4FE7525344}"/>
                </a:ext>
              </a:extLst>
            </p:cNvPr>
            <p:cNvSpPr>
              <a:spLocks noChangeShapeType="1"/>
            </p:cNvSpPr>
            <p:nvPr/>
          </p:nvSpPr>
          <p:spPr bwMode="auto">
            <a:xfrm>
              <a:off x="4958080"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9" name="Line 85">
              <a:extLst>
                <a:ext uri="{FF2B5EF4-FFF2-40B4-BE49-F238E27FC236}">
                  <a16:creationId xmlns:a16="http://schemas.microsoft.com/office/drawing/2014/main" id="{D3B45206-BAFB-A4AB-2502-9F9F3C5BE36E}"/>
                </a:ext>
              </a:extLst>
            </p:cNvPr>
            <p:cNvSpPr>
              <a:spLocks noChangeShapeType="1"/>
            </p:cNvSpPr>
            <p:nvPr/>
          </p:nvSpPr>
          <p:spPr bwMode="auto">
            <a:xfrm>
              <a:off x="4978718"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0" name="Line 86">
              <a:extLst>
                <a:ext uri="{FF2B5EF4-FFF2-40B4-BE49-F238E27FC236}">
                  <a16:creationId xmlns:a16="http://schemas.microsoft.com/office/drawing/2014/main" id="{2230D59E-D9B2-4952-676F-6B0881004707}"/>
                </a:ext>
              </a:extLst>
            </p:cNvPr>
            <p:cNvSpPr>
              <a:spLocks noChangeShapeType="1"/>
            </p:cNvSpPr>
            <p:nvPr/>
          </p:nvSpPr>
          <p:spPr bwMode="auto">
            <a:xfrm>
              <a:off x="4978718"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1" name="Line 87">
              <a:extLst>
                <a:ext uri="{FF2B5EF4-FFF2-40B4-BE49-F238E27FC236}">
                  <a16:creationId xmlns:a16="http://schemas.microsoft.com/office/drawing/2014/main" id="{7E5199D4-B42E-0917-3407-D2565BDCEC07}"/>
                </a:ext>
              </a:extLst>
            </p:cNvPr>
            <p:cNvSpPr>
              <a:spLocks noChangeShapeType="1"/>
            </p:cNvSpPr>
            <p:nvPr/>
          </p:nvSpPr>
          <p:spPr bwMode="auto">
            <a:xfrm>
              <a:off x="4981893"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2" name="Line 88">
              <a:extLst>
                <a:ext uri="{FF2B5EF4-FFF2-40B4-BE49-F238E27FC236}">
                  <a16:creationId xmlns:a16="http://schemas.microsoft.com/office/drawing/2014/main" id="{0F77FD6F-302D-4CAD-C644-C1ACC753E97D}"/>
                </a:ext>
              </a:extLst>
            </p:cNvPr>
            <p:cNvSpPr>
              <a:spLocks noChangeShapeType="1"/>
            </p:cNvSpPr>
            <p:nvPr/>
          </p:nvSpPr>
          <p:spPr bwMode="auto">
            <a:xfrm>
              <a:off x="5005705"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3" name="Line 89">
              <a:extLst>
                <a:ext uri="{FF2B5EF4-FFF2-40B4-BE49-F238E27FC236}">
                  <a16:creationId xmlns:a16="http://schemas.microsoft.com/office/drawing/2014/main" id="{A7D4A461-58B4-6D03-1731-BDD5DC6BFE92}"/>
                </a:ext>
              </a:extLst>
            </p:cNvPr>
            <p:cNvSpPr>
              <a:spLocks noChangeShapeType="1"/>
            </p:cNvSpPr>
            <p:nvPr/>
          </p:nvSpPr>
          <p:spPr bwMode="auto">
            <a:xfrm>
              <a:off x="5013643"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4" name="Line 90">
              <a:extLst>
                <a:ext uri="{FF2B5EF4-FFF2-40B4-BE49-F238E27FC236}">
                  <a16:creationId xmlns:a16="http://schemas.microsoft.com/office/drawing/2014/main" id="{E2522AD4-F14C-75A4-78C5-27919EEDAA50}"/>
                </a:ext>
              </a:extLst>
            </p:cNvPr>
            <p:cNvSpPr>
              <a:spLocks noChangeShapeType="1"/>
            </p:cNvSpPr>
            <p:nvPr/>
          </p:nvSpPr>
          <p:spPr bwMode="auto">
            <a:xfrm>
              <a:off x="5054918"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5" name="Line 91">
              <a:extLst>
                <a:ext uri="{FF2B5EF4-FFF2-40B4-BE49-F238E27FC236}">
                  <a16:creationId xmlns:a16="http://schemas.microsoft.com/office/drawing/2014/main" id="{285BF1BD-107D-A607-A34D-E2DCF5E13013}"/>
                </a:ext>
              </a:extLst>
            </p:cNvPr>
            <p:cNvSpPr>
              <a:spLocks noChangeShapeType="1"/>
            </p:cNvSpPr>
            <p:nvPr/>
          </p:nvSpPr>
          <p:spPr bwMode="auto">
            <a:xfrm>
              <a:off x="5054918"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6" name="Line 92">
              <a:extLst>
                <a:ext uri="{FF2B5EF4-FFF2-40B4-BE49-F238E27FC236}">
                  <a16:creationId xmlns:a16="http://schemas.microsoft.com/office/drawing/2014/main" id="{E47BA5A4-74CD-85C5-C6C8-27082A51A037}"/>
                </a:ext>
              </a:extLst>
            </p:cNvPr>
            <p:cNvSpPr>
              <a:spLocks noChangeShapeType="1"/>
            </p:cNvSpPr>
            <p:nvPr/>
          </p:nvSpPr>
          <p:spPr bwMode="auto">
            <a:xfrm>
              <a:off x="5066030"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7" name="Line 93">
              <a:extLst>
                <a:ext uri="{FF2B5EF4-FFF2-40B4-BE49-F238E27FC236}">
                  <a16:creationId xmlns:a16="http://schemas.microsoft.com/office/drawing/2014/main" id="{D1FD579E-2605-FE1C-6EC0-5A0870B41394}"/>
                </a:ext>
              </a:extLst>
            </p:cNvPr>
            <p:cNvSpPr>
              <a:spLocks noChangeShapeType="1"/>
            </p:cNvSpPr>
            <p:nvPr/>
          </p:nvSpPr>
          <p:spPr bwMode="auto">
            <a:xfrm>
              <a:off x="5094605"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8" name="Line 94">
              <a:extLst>
                <a:ext uri="{FF2B5EF4-FFF2-40B4-BE49-F238E27FC236}">
                  <a16:creationId xmlns:a16="http://schemas.microsoft.com/office/drawing/2014/main" id="{376FCCB3-F482-AE08-FFB1-56244C976FAC}"/>
                </a:ext>
              </a:extLst>
            </p:cNvPr>
            <p:cNvSpPr>
              <a:spLocks noChangeShapeType="1"/>
            </p:cNvSpPr>
            <p:nvPr/>
          </p:nvSpPr>
          <p:spPr bwMode="auto">
            <a:xfrm>
              <a:off x="5194618"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9" name="Line 95">
              <a:extLst>
                <a:ext uri="{FF2B5EF4-FFF2-40B4-BE49-F238E27FC236}">
                  <a16:creationId xmlns:a16="http://schemas.microsoft.com/office/drawing/2014/main" id="{8A1F194A-96DC-EB34-A62D-C42D183DFDA6}"/>
                </a:ext>
              </a:extLst>
            </p:cNvPr>
            <p:cNvSpPr>
              <a:spLocks noChangeShapeType="1"/>
            </p:cNvSpPr>
            <p:nvPr/>
          </p:nvSpPr>
          <p:spPr bwMode="auto">
            <a:xfrm>
              <a:off x="5262880"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0" name="Line 96">
              <a:extLst>
                <a:ext uri="{FF2B5EF4-FFF2-40B4-BE49-F238E27FC236}">
                  <a16:creationId xmlns:a16="http://schemas.microsoft.com/office/drawing/2014/main" id="{27CB3EBE-F956-0CA6-79C6-9C0A067BEC84}"/>
                </a:ext>
              </a:extLst>
            </p:cNvPr>
            <p:cNvSpPr>
              <a:spLocks noChangeShapeType="1"/>
            </p:cNvSpPr>
            <p:nvPr/>
          </p:nvSpPr>
          <p:spPr bwMode="auto">
            <a:xfrm>
              <a:off x="5283518"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1" name="Line 97">
              <a:extLst>
                <a:ext uri="{FF2B5EF4-FFF2-40B4-BE49-F238E27FC236}">
                  <a16:creationId xmlns:a16="http://schemas.microsoft.com/office/drawing/2014/main" id="{C6A56998-4E13-9534-39A9-E4CF54C1EFB2}"/>
                </a:ext>
              </a:extLst>
            </p:cNvPr>
            <p:cNvSpPr>
              <a:spLocks noChangeShapeType="1"/>
            </p:cNvSpPr>
            <p:nvPr/>
          </p:nvSpPr>
          <p:spPr bwMode="auto">
            <a:xfrm>
              <a:off x="5291455" y="2554605"/>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2" name="Freeform 98">
              <a:extLst>
                <a:ext uri="{FF2B5EF4-FFF2-40B4-BE49-F238E27FC236}">
                  <a16:creationId xmlns:a16="http://schemas.microsoft.com/office/drawing/2014/main" id="{772D8E1E-C18F-ECAF-BE30-EC4592D3B8E6}"/>
                </a:ext>
              </a:extLst>
            </p:cNvPr>
            <p:cNvSpPr>
              <a:spLocks/>
            </p:cNvSpPr>
            <p:nvPr/>
          </p:nvSpPr>
          <p:spPr bwMode="auto">
            <a:xfrm>
              <a:off x="1075055" y="1937068"/>
              <a:ext cx="4216400" cy="668337"/>
            </a:xfrm>
            <a:custGeom>
              <a:avLst/>
              <a:gdLst>
                <a:gd name="T0" fmla="*/ 50 w 2656"/>
                <a:gd name="T1" fmla="*/ 0 h 421"/>
                <a:gd name="T2" fmla="*/ 98 w 2656"/>
                <a:gd name="T3" fmla="*/ 17 h 421"/>
                <a:gd name="T4" fmla="*/ 171 w 2656"/>
                <a:gd name="T5" fmla="*/ 34 h 421"/>
                <a:gd name="T6" fmla="*/ 214 w 2656"/>
                <a:gd name="T7" fmla="*/ 42 h 421"/>
                <a:gd name="T8" fmla="*/ 247 w 2656"/>
                <a:gd name="T9" fmla="*/ 60 h 421"/>
                <a:gd name="T10" fmla="*/ 321 w 2656"/>
                <a:gd name="T11" fmla="*/ 77 h 421"/>
                <a:gd name="T12" fmla="*/ 338 w 2656"/>
                <a:gd name="T13" fmla="*/ 84 h 421"/>
                <a:gd name="T14" fmla="*/ 366 w 2656"/>
                <a:gd name="T15" fmla="*/ 102 h 421"/>
                <a:gd name="T16" fmla="*/ 422 w 2656"/>
                <a:gd name="T17" fmla="*/ 119 h 421"/>
                <a:gd name="T18" fmla="*/ 503 w 2656"/>
                <a:gd name="T19" fmla="*/ 127 h 421"/>
                <a:gd name="T20" fmla="*/ 629 w 2656"/>
                <a:gd name="T21" fmla="*/ 144 h 421"/>
                <a:gd name="T22" fmla="*/ 743 w 2656"/>
                <a:gd name="T23" fmla="*/ 161 h 421"/>
                <a:gd name="T24" fmla="*/ 892 w 2656"/>
                <a:gd name="T25" fmla="*/ 170 h 421"/>
                <a:gd name="T26" fmla="*/ 985 w 2656"/>
                <a:gd name="T27" fmla="*/ 186 h 421"/>
                <a:gd name="T28" fmla="*/ 1056 w 2656"/>
                <a:gd name="T29" fmla="*/ 203 h 421"/>
                <a:gd name="T30" fmla="*/ 1081 w 2656"/>
                <a:gd name="T31" fmla="*/ 212 h 421"/>
                <a:gd name="T32" fmla="*/ 1094 w 2656"/>
                <a:gd name="T33" fmla="*/ 229 h 421"/>
                <a:gd name="T34" fmla="*/ 1109 w 2656"/>
                <a:gd name="T35" fmla="*/ 246 h 421"/>
                <a:gd name="T36" fmla="*/ 1284 w 2656"/>
                <a:gd name="T37" fmla="*/ 254 h 421"/>
                <a:gd name="T38" fmla="*/ 1322 w 2656"/>
                <a:gd name="T39" fmla="*/ 271 h 421"/>
                <a:gd name="T40" fmla="*/ 1423 w 2656"/>
                <a:gd name="T41" fmla="*/ 288 h 421"/>
                <a:gd name="T42" fmla="*/ 1503 w 2656"/>
                <a:gd name="T43" fmla="*/ 296 h 421"/>
                <a:gd name="T44" fmla="*/ 1536 w 2656"/>
                <a:gd name="T45" fmla="*/ 313 h 421"/>
                <a:gd name="T46" fmla="*/ 1617 w 2656"/>
                <a:gd name="T47" fmla="*/ 331 h 421"/>
                <a:gd name="T48" fmla="*/ 1847 w 2656"/>
                <a:gd name="T49" fmla="*/ 339 h 421"/>
                <a:gd name="T50" fmla="*/ 1850 w 2656"/>
                <a:gd name="T51" fmla="*/ 356 h 421"/>
                <a:gd name="T52" fmla="*/ 1928 w 2656"/>
                <a:gd name="T53" fmla="*/ 365 h 421"/>
                <a:gd name="T54" fmla="*/ 1996 w 2656"/>
                <a:gd name="T55" fmla="*/ 373 h 421"/>
                <a:gd name="T56" fmla="*/ 1996 w 2656"/>
                <a:gd name="T57" fmla="*/ 382 h 421"/>
                <a:gd name="T58" fmla="*/ 2007 w 2656"/>
                <a:gd name="T59" fmla="*/ 390 h 421"/>
                <a:gd name="T60" fmla="*/ 2022 w 2656"/>
                <a:gd name="T61" fmla="*/ 390 h 421"/>
                <a:gd name="T62" fmla="*/ 2042 w 2656"/>
                <a:gd name="T63" fmla="*/ 390 h 421"/>
                <a:gd name="T64" fmla="*/ 2060 w 2656"/>
                <a:gd name="T65" fmla="*/ 400 h 421"/>
                <a:gd name="T66" fmla="*/ 2072 w 2656"/>
                <a:gd name="T67" fmla="*/ 400 h 421"/>
                <a:gd name="T68" fmla="*/ 2087 w 2656"/>
                <a:gd name="T69" fmla="*/ 400 h 421"/>
                <a:gd name="T70" fmla="*/ 2095 w 2656"/>
                <a:gd name="T71" fmla="*/ 400 h 421"/>
                <a:gd name="T72" fmla="*/ 2102 w 2656"/>
                <a:gd name="T73" fmla="*/ 400 h 421"/>
                <a:gd name="T74" fmla="*/ 2113 w 2656"/>
                <a:gd name="T75" fmla="*/ 400 h 421"/>
                <a:gd name="T76" fmla="*/ 2166 w 2656"/>
                <a:gd name="T77" fmla="*/ 400 h 421"/>
                <a:gd name="T78" fmla="*/ 2216 w 2656"/>
                <a:gd name="T79" fmla="*/ 400 h 421"/>
                <a:gd name="T80" fmla="*/ 2223 w 2656"/>
                <a:gd name="T81" fmla="*/ 400 h 421"/>
                <a:gd name="T82" fmla="*/ 2241 w 2656"/>
                <a:gd name="T83" fmla="*/ 400 h 421"/>
                <a:gd name="T84" fmla="*/ 2267 w 2656"/>
                <a:gd name="T85" fmla="*/ 400 h 421"/>
                <a:gd name="T86" fmla="*/ 2280 w 2656"/>
                <a:gd name="T87" fmla="*/ 400 h 421"/>
                <a:gd name="T88" fmla="*/ 2287 w 2656"/>
                <a:gd name="T89" fmla="*/ 400 h 421"/>
                <a:gd name="T90" fmla="*/ 2305 w 2656"/>
                <a:gd name="T91" fmla="*/ 400 h 421"/>
                <a:gd name="T92" fmla="*/ 2317 w 2656"/>
                <a:gd name="T93" fmla="*/ 400 h 421"/>
                <a:gd name="T94" fmla="*/ 2355 w 2656"/>
                <a:gd name="T95" fmla="*/ 421 h 421"/>
                <a:gd name="T96" fmla="*/ 2365 w 2656"/>
                <a:gd name="T97" fmla="*/ 421 h 421"/>
                <a:gd name="T98" fmla="*/ 2368 w 2656"/>
                <a:gd name="T99" fmla="*/ 421 h 421"/>
                <a:gd name="T100" fmla="*/ 2411 w 2656"/>
                <a:gd name="T101" fmla="*/ 421 h 421"/>
                <a:gd name="T102" fmla="*/ 2428 w 2656"/>
                <a:gd name="T103" fmla="*/ 421 h 421"/>
                <a:gd name="T104" fmla="*/ 2433 w 2656"/>
                <a:gd name="T105" fmla="*/ 421 h 421"/>
                <a:gd name="T106" fmla="*/ 2446 w 2656"/>
                <a:gd name="T107" fmla="*/ 421 h 421"/>
                <a:gd name="T108" fmla="*/ 2461 w 2656"/>
                <a:gd name="T109" fmla="*/ 421 h 421"/>
                <a:gd name="T110" fmla="*/ 2476 w 2656"/>
                <a:gd name="T111" fmla="*/ 421 h 421"/>
                <a:gd name="T112" fmla="*/ 2507 w 2656"/>
                <a:gd name="T113" fmla="*/ 421 h 421"/>
                <a:gd name="T114" fmla="*/ 2532 w 2656"/>
                <a:gd name="T115" fmla="*/ 421 h 421"/>
                <a:gd name="T116" fmla="*/ 2595 w 2656"/>
                <a:gd name="T117" fmla="*/ 421 h 421"/>
                <a:gd name="T118" fmla="*/ 2651 w 2656"/>
                <a:gd name="T119" fmla="*/ 421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656" h="421">
                  <a:moveTo>
                    <a:pt x="0" y="0"/>
                  </a:moveTo>
                  <a:lnTo>
                    <a:pt x="0" y="0"/>
                  </a:lnTo>
                  <a:lnTo>
                    <a:pt x="0" y="0"/>
                  </a:lnTo>
                  <a:lnTo>
                    <a:pt x="0" y="0"/>
                  </a:lnTo>
                  <a:lnTo>
                    <a:pt x="50" y="0"/>
                  </a:lnTo>
                  <a:lnTo>
                    <a:pt x="50" y="8"/>
                  </a:lnTo>
                  <a:lnTo>
                    <a:pt x="50" y="8"/>
                  </a:lnTo>
                  <a:lnTo>
                    <a:pt x="98" y="8"/>
                  </a:lnTo>
                  <a:lnTo>
                    <a:pt x="98" y="17"/>
                  </a:lnTo>
                  <a:lnTo>
                    <a:pt x="98" y="17"/>
                  </a:lnTo>
                  <a:lnTo>
                    <a:pt x="136" y="17"/>
                  </a:lnTo>
                  <a:lnTo>
                    <a:pt x="136" y="25"/>
                  </a:lnTo>
                  <a:lnTo>
                    <a:pt x="136" y="25"/>
                  </a:lnTo>
                  <a:lnTo>
                    <a:pt x="171" y="25"/>
                  </a:lnTo>
                  <a:lnTo>
                    <a:pt x="171" y="34"/>
                  </a:lnTo>
                  <a:lnTo>
                    <a:pt x="171" y="34"/>
                  </a:lnTo>
                  <a:lnTo>
                    <a:pt x="187" y="34"/>
                  </a:lnTo>
                  <a:lnTo>
                    <a:pt x="187" y="42"/>
                  </a:lnTo>
                  <a:lnTo>
                    <a:pt x="187" y="42"/>
                  </a:lnTo>
                  <a:lnTo>
                    <a:pt x="214" y="42"/>
                  </a:lnTo>
                  <a:lnTo>
                    <a:pt x="214" y="51"/>
                  </a:lnTo>
                  <a:lnTo>
                    <a:pt x="214" y="51"/>
                  </a:lnTo>
                  <a:lnTo>
                    <a:pt x="247" y="51"/>
                  </a:lnTo>
                  <a:lnTo>
                    <a:pt x="247" y="60"/>
                  </a:lnTo>
                  <a:lnTo>
                    <a:pt x="247" y="60"/>
                  </a:lnTo>
                  <a:lnTo>
                    <a:pt x="253" y="60"/>
                  </a:lnTo>
                  <a:lnTo>
                    <a:pt x="253" y="68"/>
                  </a:lnTo>
                  <a:lnTo>
                    <a:pt x="253" y="68"/>
                  </a:lnTo>
                  <a:lnTo>
                    <a:pt x="321" y="68"/>
                  </a:lnTo>
                  <a:lnTo>
                    <a:pt x="321" y="77"/>
                  </a:lnTo>
                  <a:lnTo>
                    <a:pt x="321" y="77"/>
                  </a:lnTo>
                  <a:lnTo>
                    <a:pt x="328" y="77"/>
                  </a:lnTo>
                  <a:lnTo>
                    <a:pt x="328" y="84"/>
                  </a:lnTo>
                  <a:lnTo>
                    <a:pt x="328" y="84"/>
                  </a:lnTo>
                  <a:lnTo>
                    <a:pt x="338" y="84"/>
                  </a:lnTo>
                  <a:lnTo>
                    <a:pt x="338" y="93"/>
                  </a:lnTo>
                  <a:lnTo>
                    <a:pt x="338" y="93"/>
                  </a:lnTo>
                  <a:lnTo>
                    <a:pt x="366" y="93"/>
                  </a:lnTo>
                  <a:lnTo>
                    <a:pt x="366" y="102"/>
                  </a:lnTo>
                  <a:lnTo>
                    <a:pt x="366" y="102"/>
                  </a:lnTo>
                  <a:lnTo>
                    <a:pt x="422" y="102"/>
                  </a:lnTo>
                  <a:lnTo>
                    <a:pt x="422" y="102"/>
                  </a:lnTo>
                  <a:lnTo>
                    <a:pt x="422" y="102"/>
                  </a:lnTo>
                  <a:lnTo>
                    <a:pt x="422" y="102"/>
                  </a:lnTo>
                  <a:lnTo>
                    <a:pt x="422" y="119"/>
                  </a:lnTo>
                  <a:lnTo>
                    <a:pt x="422" y="119"/>
                  </a:lnTo>
                  <a:lnTo>
                    <a:pt x="490" y="119"/>
                  </a:lnTo>
                  <a:lnTo>
                    <a:pt x="490" y="127"/>
                  </a:lnTo>
                  <a:lnTo>
                    <a:pt x="490" y="127"/>
                  </a:lnTo>
                  <a:lnTo>
                    <a:pt x="503" y="127"/>
                  </a:lnTo>
                  <a:lnTo>
                    <a:pt x="503" y="136"/>
                  </a:lnTo>
                  <a:lnTo>
                    <a:pt x="503" y="136"/>
                  </a:lnTo>
                  <a:lnTo>
                    <a:pt x="629" y="136"/>
                  </a:lnTo>
                  <a:lnTo>
                    <a:pt x="629" y="144"/>
                  </a:lnTo>
                  <a:lnTo>
                    <a:pt x="629" y="144"/>
                  </a:lnTo>
                  <a:lnTo>
                    <a:pt x="659" y="144"/>
                  </a:lnTo>
                  <a:lnTo>
                    <a:pt x="659" y="153"/>
                  </a:lnTo>
                  <a:lnTo>
                    <a:pt x="659" y="153"/>
                  </a:lnTo>
                  <a:lnTo>
                    <a:pt x="743" y="153"/>
                  </a:lnTo>
                  <a:lnTo>
                    <a:pt x="743" y="161"/>
                  </a:lnTo>
                  <a:lnTo>
                    <a:pt x="743" y="161"/>
                  </a:lnTo>
                  <a:lnTo>
                    <a:pt x="783" y="161"/>
                  </a:lnTo>
                  <a:lnTo>
                    <a:pt x="783" y="170"/>
                  </a:lnTo>
                  <a:lnTo>
                    <a:pt x="783" y="170"/>
                  </a:lnTo>
                  <a:lnTo>
                    <a:pt x="892" y="170"/>
                  </a:lnTo>
                  <a:lnTo>
                    <a:pt x="892" y="178"/>
                  </a:lnTo>
                  <a:lnTo>
                    <a:pt x="892" y="178"/>
                  </a:lnTo>
                  <a:lnTo>
                    <a:pt x="985" y="178"/>
                  </a:lnTo>
                  <a:lnTo>
                    <a:pt x="985" y="186"/>
                  </a:lnTo>
                  <a:lnTo>
                    <a:pt x="985" y="186"/>
                  </a:lnTo>
                  <a:lnTo>
                    <a:pt x="1008" y="186"/>
                  </a:lnTo>
                  <a:lnTo>
                    <a:pt x="1008" y="195"/>
                  </a:lnTo>
                  <a:lnTo>
                    <a:pt x="1008" y="195"/>
                  </a:lnTo>
                  <a:lnTo>
                    <a:pt x="1056" y="195"/>
                  </a:lnTo>
                  <a:lnTo>
                    <a:pt x="1056" y="203"/>
                  </a:lnTo>
                  <a:lnTo>
                    <a:pt x="1056" y="203"/>
                  </a:lnTo>
                  <a:lnTo>
                    <a:pt x="1068" y="203"/>
                  </a:lnTo>
                  <a:lnTo>
                    <a:pt x="1068" y="212"/>
                  </a:lnTo>
                  <a:lnTo>
                    <a:pt x="1068" y="212"/>
                  </a:lnTo>
                  <a:lnTo>
                    <a:pt x="1081" y="212"/>
                  </a:lnTo>
                  <a:lnTo>
                    <a:pt x="1081" y="220"/>
                  </a:lnTo>
                  <a:lnTo>
                    <a:pt x="1081" y="220"/>
                  </a:lnTo>
                  <a:lnTo>
                    <a:pt x="1094" y="220"/>
                  </a:lnTo>
                  <a:lnTo>
                    <a:pt x="1094" y="229"/>
                  </a:lnTo>
                  <a:lnTo>
                    <a:pt x="1094" y="229"/>
                  </a:lnTo>
                  <a:lnTo>
                    <a:pt x="1099" y="229"/>
                  </a:lnTo>
                  <a:lnTo>
                    <a:pt x="1099" y="237"/>
                  </a:lnTo>
                  <a:lnTo>
                    <a:pt x="1099" y="237"/>
                  </a:lnTo>
                  <a:lnTo>
                    <a:pt x="1109" y="237"/>
                  </a:lnTo>
                  <a:lnTo>
                    <a:pt x="1109" y="246"/>
                  </a:lnTo>
                  <a:lnTo>
                    <a:pt x="1109" y="246"/>
                  </a:lnTo>
                  <a:lnTo>
                    <a:pt x="1157" y="246"/>
                  </a:lnTo>
                  <a:lnTo>
                    <a:pt x="1157" y="254"/>
                  </a:lnTo>
                  <a:lnTo>
                    <a:pt x="1157" y="254"/>
                  </a:lnTo>
                  <a:lnTo>
                    <a:pt x="1284" y="254"/>
                  </a:lnTo>
                  <a:lnTo>
                    <a:pt x="1284" y="263"/>
                  </a:lnTo>
                  <a:lnTo>
                    <a:pt x="1284" y="263"/>
                  </a:lnTo>
                  <a:lnTo>
                    <a:pt x="1322" y="263"/>
                  </a:lnTo>
                  <a:lnTo>
                    <a:pt x="1322" y="271"/>
                  </a:lnTo>
                  <a:lnTo>
                    <a:pt x="1322" y="271"/>
                  </a:lnTo>
                  <a:lnTo>
                    <a:pt x="1352" y="271"/>
                  </a:lnTo>
                  <a:lnTo>
                    <a:pt x="1352" y="279"/>
                  </a:lnTo>
                  <a:lnTo>
                    <a:pt x="1352" y="279"/>
                  </a:lnTo>
                  <a:lnTo>
                    <a:pt x="1423" y="279"/>
                  </a:lnTo>
                  <a:lnTo>
                    <a:pt x="1423" y="288"/>
                  </a:lnTo>
                  <a:lnTo>
                    <a:pt x="1423" y="288"/>
                  </a:lnTo>
                  <a:lnTo>
                    <a:pt x="1435" y="288"/>
                  </a:lnTo>
                  <a:lnTo>
                    <a:pt x="1435" y="296"/>
                  </a:lnTo>
                  <a:lnTo>
                    <a:pt x="1435" y="296"/>
                  </a:lnTo>
                  <a:lnTo>
                    <a:pt x="1503" y="296"/>
                  </a:lnTo>
                  <a:lnTo>
                    <a:pt x="1503" y="305"/>
                  </a:lnTo>
                  <a:lnTo>
                    <a:pt x="1503" y="305"/>
                  </a:lnTo>
                  <a:lnTo>
                    <a:pt x="1536" y="305"/>
                  </a:lnTo>
                  <a:lnTo>
                    <a:pt x="1536" y="313"/>
                  </a:lnTo>
                  <a:lnTo>
                    <a:pt x="1536" y="313"/>
                  </a:lnTo>
                  <a:lnTo>
                    <a:pt x="1566" y="313"/>
                  </a:lnTo>
                  <a:lnTo>
                    <a:pt x="1566" y="322"/>
                  </a:lnTo>
                  <a:lnTo>
                    <a:pt x="1566" y="322"/>
                  </a:lnTo>
                  <a:lnTo>
                    <a:pt x="1617" y="322"/>
                  </a:lnTo>
                  <a:lnTo>
                    <a:pt x="1617" y="331"/>
                  </a:lnTo>
                  <a:lnTo>
                    <a:pt x="1617" y="331"/>
                  </a:lnTo>
                  <a:lnTo>
                    <a:pt x="1749" y="331"/>
                  </a:lnTo>
                  <a:lnTo>
                    <a:pt x="1749" y="339"/>
                  </a:lnTo>
                  <a:lnTo>
                    <a:pt x="1749" y="339"/>
                  </a:lnTo>
                  <a:lnTo>
                    <a:pt x="1847" y="339"/>
                  </a:lnTo>
                  <a:lnTo>
                    <a:pt x="1847" y="348"/>
                  </a:lnTo>
                  <a:lnTo>
                    <a:pt x="1847" y="348"/>
                  </a:lnTo>
                  <a:lnTo>
                    <a:pt x="1850" y="348"/>
                  </a:lnTo>
                  <a:lnTo>
                    <a:pt x="1850" y="356"/>
                  </a:lnTo>
                  <a:lnTo>
                    <a:pt x="1850" y="356"/>
                  </a:lnTo>
                  <a:lnTo>
                    <a:pt x="1862" y="356"/>
                  </a:lnTo>
                  <a:lnTo>
                    <a:pt x="1862" y="365"/>
                  </a:lnTo>
                  <a:lnTo>
                    <a:pt x="1862" y="365"/>
                  </a:lnTo>
                  <a:lnTo>
                    <a:pt x="1928" y="365"/>
                  </a:lnTo>
                  <a:lnTo>
                    <a:pt x="1928" y="365"/>
                  </a:lnTo>
                  <a:lnTo>
                    <a:pt x="1928" y="365"/>
                  </a:lnTo>
                  <a:lnTo>
                    <a:pt x="1958" y="365"/>
                  </a:lnTo>
                  <a:lnTo>
                    <a:pt x="1958" y="373"/>
                  </a:lnTo>
                  <a:lnTo>
                    <a:pt x="1958" y="373"/>
                  </a:lnTo>
                  <a:lnTo>
                    <a:pt x="1996" y="373"/>
                  </a:lnTo>
                  <a:lnTo>
                    <a:pt x="1996" y="373"/>
                  </a:lnTo>
                  <a:lnTo>
                    <a:pt x="1996" y="373"/>
                  </a:lnTo>
                  <a:lnTo>
                    <a:pt x="1996" y="373"/>
                  </a:lnTo>
                  <a:lnTo>
                    <a:pt x="1996" y="382"/>
                  </a:lnTo>
                  <a:lnTo>
                    <a:pt x="1996" y="382"/>
                  </a:lnTo>
                  <a:lnTo>
                    <a:pt x="2007" y="382"/>
                  </a:lnTo>
                  <a:lnTo>
                    <a:pt x="2007" y="382"/>
                  </a:lnTo>
                  <a:lnTo>
                    <a:pt x="2007" y="382"/>
                  </a:lnTo>
                  <a:lnTo>
                    <a:pt x="2007" y="382"/>
                  </a:lnTo>
                  <a:lnTo>
                    <a:pt x="2007" y="390"/>
                  </a:lnTo>
                  <a:lnTo>
                    <a:pt x="2007" y="390"/>
                  </a:lnTo>
                  <a:lnTo>
                    <a:pt x="2019" y="390"/>
                  </a:lnTo>
                  <a:lnTo>
                    <a:pt x="2019" y="390"/>
                  </a:lnTo>
                  <a:lnTo>
                    <a:pt x="2019" y="390"/>
                  </a:lnTo>
                  <a:lnTo>
                    <a:pt x="2022" y="390"/>
                  </a:lnTo>
                  <a:lnTo>
                    <a:pt x="2022" y="390"/>
                  </a:lnTo>
                  <a:lnTo>
                    <a:pt x="2022" y="390"/>
                  </a:lnTo>
                  <a:lnTo>
                    <a:pt x="2042" y="390"/>
                  </a:lnTo>
                  <a:lnTo>
                    <a:pt x="2042" y="390"/>
                  </a:lnTo>
                  <a:lnTo>
                    <a:pt x="2042" y="390"/>
                  </a:lnTo>
                  <a:lnTo>
                    <a:pt x="2049" y="390"/>
                  </a:lnTo>
                  <a:lnTo>
                    <a:pt x="2049" y="390"/>
                  </a:lnTo>
                  <a:lnTo>
                    <a:pt x="2049" y="390"/>
                  </a:lnTo>
                  <a:lnTo>
                    <a:pt x="2060" y="390"/>
                  </a:lnTo>
                  <a:lnTo>
                    <a:pt x="2060" y="400"/>
                  </a:lnTo>
                  <a:lnTo>
                    <a:pt x="2060" y="400"/>
                  </a:lnTo>
                  <a:lnTo>
                    <a:pt x="2064" y="400"/>
                  </a:lnTo>
                  <a:lnTo>
                    <a:pt x="2064" y="400"/>
                  </a:lnTo>
                  <a:lnTo>
                    <a:pt x="2064" y="400"/>
                  </a:lnTo>
                  <a:lnTo>
                    <a:pt x="2072" y="400"/>
                  </a:lnTo>
                  <a:lnTo>
                    <a:pt x="2072" y="400"/>
                  </a:lnTo>
                  <a:lnTo>
                    <a:pt x="2072" y="400"/>
                  </a:lnTo>
                  <a:lnTo>
                    <a:pt x="2087" y="400"/>
                  </a:lnTo>
                  <a:lnTo>
                    <a:pt x="2087" y="400"/>
                  </a:lnTo>
                  <a:lnTo>
                    <a:pt x="2087" y="400"/>
                  </a:lnTo>
                  <a:lnTo>
                    <a:pt x="2090" y="400"/>
                  </a:lnTo>
                  <a:lnTo>
                    <a:pt x="2090" y="400"/>
                  </a:lnTo>
                  <a:lnTo>
                    <a:pt x="2090" y="400"/>
                  </a:lnTo>
                  <a:lnTo>
                    <a:pt x="2095" y="400"/>
                  </a:lnTo>
                  <a:lnTo>
                    <a:pt x="2095" y="400"/>
                  </a:lnTo>
                  <a:lnTo>
                    <a:pt x="2095" y="400"/>
                  </a:lnTo>
                  <a:lnTo>
                    <a:pt x="2097" y="400"/>
                  </a:lnTo>
                  <a:lnTo>
                    <a:pt x="2097" y="400"/>
                  </a:lnTo>
                  <a:lnTo>
                    <a:pt x="2097" y="400"/>
                  </a:lnTo>
                  <a:lnTo>
                    <a:pt x="2102" y="400"/>
                  </a:lnTo>
                  <a:lnTo>
                    <a:pt x="2102" y="400"/>
                  </a:lnTo>
                  <a:lnTo>
                    <a:pt x="2102" y="400"/>
                  </a:lnTo>
                  <a:lnTo>
                    <a:pt x="2113" y="400"/>
                  </a:lnTo>
                  <a:lnTo>
                    <a:pt x="2113" y="400"/>
                  </a:lnTo>
                  <a:lnTo>
                    <a:pt x="2113" y="400"/>
                  </a:lnTo>
                  <a:lnTo>
                    <a:pt x="2153" y="400"/>
                  </a:lnTo>
                  <a:lnTo>
                    <a:pt x="2153" y="400"/>
                  </a:lnTo>
                  <a:lnTo>
                    <a:pt x="2153" y="400"/>
                  </a:lnTo>
                  <a:lnTo>
                    <a:pt x="2166" y="400"/>
                  </a:lnTo>
                  <a:lnTo>
                    <a:pt x="2166" y="400"/>
                  </a:lnTo>
                  <a:lnTo>
                    <a:pt x="2166" y="400"/>
                  </a:lnTo>
                  <a:lnTo>
                    <a:pt x="2211" y="400"/>
                  </a:lnTo>
                  <a:lnTo>
                    <a:pt x="2211" y="400"/>
                  </a:lnTo>
                  <a:lnTo>
                    <a:pt x="2211" y="400"/>
                  </a:lnTo>
                  <a:lnTo>
                    <a:pt x="2216" y="400"/>
                  </a:lnTo>
                  <a:lnTo>
                    <a:pt x="2216" y="400"/>
                  </a:lnTo>
                  <a:lnTo>
                    <a:pt x="2216" y="400"/>
                  </a:lnTo>
                  <a:lnTo>
                    <a:pt x="2223" y="400"/>
                  </a:lnTo>
                  <a:lnTo>
                    <a:pt x="2223" y="400"/>
                  </a:lnTo>
                  <a:lnTo>
                    <a:pt x="2223" y="400"/>
                  </a:lnTo>
                  <a:lnTo>
                    <a:pt x="2232" y="400"/>
                  </a:lnTo>
                  <a:lnTo>
                    <a:pt x="2232" y="400"/>
                  </a:lnTo>
                  <a:lnTo>
                    <a:pt x="2232" y="400"/>
                  </a:lnTo>
                  <a:lnTo>
                    <a:pt x="2241" y="400"/>
                  </a:lnTo>
                  <a:lnTo>
                    <a:pt x="2241" y="400"/>
                  </a:lnTo>
                  <a:lnTo>
                    <a:pt x="2241" y="400"/>
                  </a:lnTo>
                  <a:lnTo>
                    <a:pt x="2262" y="400"/>
                  </a:lnTo>
                  <a:lnTo>
                    <a:pt x="2262" y="400"/>
                  </a:lnTo>
                  <a:lnTo>
                    <a:pt x="2262" y="400"/>
                  </a:lnTo>
                  <a:lnTo>
                    <a:pt x="2267" y="400"/>
                  </a:lnTo>
                  <a:lnTo>
                    <a:pt x="2267" y="400"/>
                  </a:lnTo>
                  <a:lnTo>
                    <a:pt x="2267" y="400"/>
                  </a:lnTo>
                  <a:lnTo>
                    <a:pt x="2277" y="400"/>
                  </a:lnTo>
                  <a:lnTo>
                    <a:pt x="2277" y="400"/>
                  </a:lnTo>
                  <a:lnTo>
                    <a:pt x="2280" y="400"/>
                  </a:lnTo>
                  <a:lnTo>
                    <a:pt x="2282" y="400"/>
                  </a:lnTo>
                  <a:lnTo>
                    <a:pt x="2282" y="400"/>
                  </a:lnTo>
                  <a:lnTo>
                    <a:pt x="2282" y="400"/>
                  </a:lnTo>
                  <a:lnTo>
                    <a:pt x="2287" y="400"/>
                  </a:lnTo>
                  <a:lnTo>
                    <a:pt x="2287" y="400"/>
                  </a:lnTo>
                  <a:lnTo>
                    <a:pt x="2287" y="400"/>
                  </a:lnTo>
                  <a:lnTo>
                    <a:pt x="2297" y="400"/>
                  </a:lnTo>
                  <a:lnTo>
                    <a:pt x="2297" y="400"/>
                  </a:lnTo>
                  <a:lnTo>
                    <a:pt x="2297" y="400"/>
                  </a:lnTo>
                  <a:lnTo>
                    <a:pt x="2305" y="400"/>
                  </a:lnTo>
                  <a:lnTo>
                    <a:pt x="2305" y="400"/>
                  </a:lnTo>
                  <a:lnTo>
                    <a:pt x="2305" y="400"/>
                  </a:lnTo>
                  <a:lnTo>
                    <a:pt x="2317" y="400"/>
                  </a:lnTo>
                  <a:lnTo>
                    <a:pt x="2317" y="400"/>
                  </a:lnTo>
                  <a:lnTo>
                    <a:pt x="2317" y="400"/>
                  </a:lnTo>
                  <a:lnTo>
                    <a:pt x="2335" y="400"/>
                  </a:lnTo>
                  <a:lnTo>
                    <a:pt x="2335" y="400"/>
                  </a:lnTo>
                  <a:lnTo>
                    <a:pt x="2335" y="400"/>
                  </a:lnTo>
                  <a:lnTo>
                    <a:pt x="2355" y="400"/>
                  </a:lnTo>
                  <a:lnTo>
                    <a:pt x="2355" y="421"/>
                  </a:lnTo>
                  <a:lnTo>
                    <a:pt x="2355" y="421"/>
                  </a:lnTo>
                  <a:lnTo>
                    <a:pt x="2358" y="421"/>
                  </a:lnTo>
                  <a:lnTo>
                    <a:pt x="2358" y="421"/>
                  </a:lnTo>
                  <a:lnTo>
                    <a:pt x="2358" y="421"/>
                  </a:lnTo>
                  <a:lnTo>
                    <a:pt x="2365" y="421"/>
                  </a:lnTo>
                  <a:lnTo>
                    <a:pt x="2365" y="421"/>
                  </a:lnTo>
                  <a:lnTo>
                    <a:pt x="2365" y="421"/>
                  </a:lnTo>
                  <a:lnTo>
                    <a:pt x="2368" y="421"/>
                  </a:lnTo>
                  <a:lnTo>
                    <a:pt x="2368" y="421"/>
                  </a:lnTo>
                  <a:lnTo>
                    <a:pt x="2368" y="421"/>
                  </a:lnTo>
                  <a:lnTo>
                    <a:pt x="2398" y="421"/>
                  </a:lnTo>
                  <a:lnTo>
                    <a:pt x="2398" y="421"/>
                  </a:lnTo>
                  <a:lnTo>
                    <a:pt x="2398" y="421"/>
                  </a:lnTo>
                  <a:lnTo>
                    <a:pt x="2411" y="421"/>
                  </a:lnTo>
                  <a:lnTo>
                    <a:pt x="2411" y="421"/>
                  </a:lnTo>
                  <a:lnTo>
                    <a:pt x="2411" y="421"/>
                  </a:lnTo>
                  <a:lnTo>
                    <a:pt x="2423" y="421"/>
                  </a:lnTo>
                  <a:lnTo>
                    <a:pt x="2423" y="421"/>
                  </a:lnTo>
                  <a:lnTo>
                    <a:pt x="2423" y="421"/>
                  </a:lnTo>
                  <a:lnTo>
                    <a:pt x="2428" y="421"/>
                  </a:lnTo>
                  <a:lnTo>
                    <a:pt x="2428" y="421"/>
                  </a:lnTo>
                  <a:lnTo>
                    <a:pt x="2428" y="421"/>
                  </a:lnTo>
                  <a:lnTo>
                    <a:pt x="2433" y="421"/>
                  </a:lnTo>
                  <a:lnTo>
                    <a:pt x="2433" y="421"/>
                  </a:lnTo>
                  <a:lnTo>
                    <a:pt x="2433" y="421"/>
                  </a:lnTo>
                  <a:lnTo>
                    <a:pt x="2441" y="421"/>
                  </a:lnTo>
                  <a:lnTo>
                    <a:pt x="2441" y="421"/>
                  </a:lnTo>
                  <a:lnTo>
                    <a:pt x="2441" y="421"/>
                  </a:lnTo>
                  <a:lnTo>
                    <a:pt x="2446" y="421"/>
                  </a:lnTo>
                  <a:lnTo>
                    <a:pt x="2446" y="421"/>
                  </a:lnTo>
                  <a:lnTo>
                    <a:pt x="2446" y="421"/>
                  </a:lnTo>
                  <a:lnTo>
                    <a:pt x="2459" y="421"/>
                  </a:lnTo>
                  <a:lnTo>
                    <a:pt x="2459" y="421"/>
                  </a:lnTo>
                  <a:lnTo>
                    <a:pt x="2459" y="421"/>
                  </a:lnTo>
                  <a:lnTo>
                    <a:pt x="2461" y="421"/>
                  </a:lnTo>
                  <a:lnTo>
                    <a:pt x="2461" y="421"/>
                  </a:lnTo>
                  <a:lnTo>
                    <a:pt x="2461" y="421"/>
                  </a:lnTo>
                  <a:lnTo>
                    <a:pt x="2476" y="421"/>
                  </a:lnTo>
                  <a:lnTo>
                    <a:pt x="2476" y="421"/>
                  </a:lnTo>
                  <a:lnTo>
                    <a:pt x="2476" y="421"/>
                  </a:lnTo>
                  <a:lnTo>
                    <a:pt x="2481" y="421"/>
                  </a:lnTo>
                  <a:lnTo>
                    <a:pt x="2481" y="421"/>
                  </a:lnTo>
                  <a:lnTo>
                    <a:pt x="2481" y="421"/>
                  </a:lnTo>
                  <a:lnTo>
                    <a:pt x="2507" y="421"/>
                  </a:lnTo>
                  <a:lnTo>
                    <a:pt x="2507" y="421"/>
                  </a:lnTo>
                  <a:lnTo>
                    <a:pt x="2507" y="421"/>
                  </a:lnTo>
                  <a:lnTo>
                    <a:pt x="2514" y="421"/>
                  </a:lnTo>
                  <a:lnTo>
                    <a:pt x="2514" y="421"/>
                  </a:lnTo>
                  <a:lnTo>
                    <a:pt x="2514" y="421"/>
                  </a:lnTo>
                  <a:lnTo>
                    <a:pt x="2532" y="421"/>
                  </a:lnTo>
                  <a:lnTo>
                    <a:pt x="2532" y="421"/>
                  </a:lnTo>
                  <a:lnTo>
                    <a:pt x="2532" y="421"/>
                  </a:lnTo>
                  <a:lnTo>
                    <a:pt x="2595" y="421"/>
                  </a:lnTo>
                  <a:lnTo>
                    <a:pt x="2595" y="421"/>
                  </a:lnTo>
                  <a:lnTo>
                    <a:pt x="2595" y="421"/>
                  </a:lnTo>
                  <a:lnTo>
                    <a:pt x="2638" y="421"/>
                  </a:lnTo>
                  <a:lnTo>
                    <a:pt x="2638" y="421"/>
                  </a:lnTo>
                  <a:lnTo>
                    <a:pt x="2638" y="421"/>
                  </a:lnTo>
                  <a:lnTo>
                    <a:pt x="2651" y="421"/>
                  </a:lnTo>
                  <a:lnTo>
                    <a:pt x="2651" y="421"/>
                  </a:lnTo>
                  <a:lnTo>
                    <a:pt x="2651" y="421"/>
                  </a:lnTo>
                  <a:lnTo>
                    <a:pt x="2656" y="421"/>
                  </a:lnTo>
                  <a:lnTo>
                    <a:pt x="2656" y="421"/>
                  </a:lnTo>
                </a:path>
              </a:pathLst>
            </a:cu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sp>
        <p:nvSpPr>
          <p:cNvPr id="93" name="Rectangle 142">
            <a:extLst>
              <a:ext uri="{FF2B5EF4-FFF2-40B4-BE49-F238E27FC236}">
                <a16:creationId xmlns:a16="http://schemas.microsoft.com/office/drawing/2014/main" id="{DB4325B0-D5F8-DECC-1233-8EAF994E57C1}"/>
              </a:ext>
            </a:extLst>
          </p:cNvPr>
          <p:cNvSpPr>
            <a:spLocks noChangeArrowheads="1"/>
          </p:cNvSpPr>
          <p:nvPr/>
        </p:nvSpPr>
        <p:spPr bwMode="auto">
          <a:xfrm>
            <a:off x="2867490" y="1991112"/>
            <a:ext cx="43441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solidFill>
                  <a:schemeClr val="accent1"/>
                </a:solidFill>
                <a:effectLst/>
                <a:latin typeface="+mn-lt"/>
              </a:rPr>
              <a:t>81.3%</a:t>
            </a:r>
          </a:p>
        </p:txBody>
      </p:sp>
      <p:sp>
        <p:nvSpPr>
          <p:cNvPr id="94" name="Rectangle 144">
            <a:extLst>
              <a:ext uri="{FF2B5EF4-FFF2-40B4-BE49-F238E27FC236}">
                <a16:creationId xmlns:a16="http://schemas.microsoft.com/office/drawing/2014/main" id="{D1A87AC6-950C-3ACB-E84B-487DD52006FA}"/>
              </a:ext>
            </a:extLst>
          </p:cNvPr>
          <p:cNvSpPr>
            <a:spLocks noChangeArrowheads="1"/>
          </p:cNvSpPr>
          <p:nvPr/>
        </p:nvSpPr>
        <p:spPr bwMode="auto">
          <a:xfrm>
            <a:off x="4384505" y="2212051"/>
            <a:ext cx="43441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solidFill>
                  <a:schemeClr val="accent1"/>
                </a:solidFill>
                <a:effectLst/>
                <a:latin typeface="+mn-lt"/>
              </a:rPr>
              <a:t>64.3%</a:t>
            </a:r>
          </a:p>
        </p:txBody>
      </p:sp>
      <p:grpSp>
        <p:nvGrpSpPr>
          <p:cNvPr id="95" name="Group 94">
            <a:extLst>
              <a:ext uri="{FF2B5EF4-FFF2-40B4-BE49-F238E27FC236}">
                <a16:creationId xmlns:a16="http://schemas.microsoft.com/office/drawing/2014/main" id="{CC28BF43-6EFF-AAD3-761C-FE7DF8E35504}"/>
              </a:ext>
            </a:extLst>
          </p:cNvPr>
          <p:cNvGrpSpPr/>
          <p:nvPr/>
        </p:nvGrpSpPr>
        <p:grpSpPr>
          <a:xfrm>
            <a:off x="457733" y="1803892"/>
            <a:ext cx="5376703" cy="2235224"/>
            <a:chOff x="197383" y="1803892"/>
            <a:chExt cx="5376703" cy="2235224"/>
          </a:xfrm>
        </p:grpSpPr>
        <p:sp>
          <p:nvSpPr>
            <p:cNvPr id="96" name="Freeform 5">
              <a:extLst>
                <a:ext uri="{FF2B5EF4-FFF2-40B4-BE49-F238E27FC236}">
                  <a16:creationId xmlns:a16="http://schemas.microsoft.com/office/drawing/2014/main" id="{847ACD42-1EE8-2627-1A72-C073A484E5C2}"/>
                </a:ext>
              </a:extLst>
            </p:cNvPr>
            <p:cNvSpPr>
              <a:spLocks noEditPoints="1"/>
            </p:cNvSpPr>
            <p:nvPr/>
          </p:nvSpPr>
          <p:spPr bwMode="auto">
            <a:xfrm>
              <a:off x="2545715" y="1921193"/>
              <a:ext cx="9525" cy="1497012"/>
            </a:xfrm>
            <a:custGeom>
              <a:avLst/>
              <a:gdLst>
                <a:gd name="T0" fmla="*/ 30 w 30"/>
                <a:gd name="T1" fmla="*/ 0 h 4533"/>
                <a:gd name="T2" fmla="*/ 15 w 30"/>
                <a:gd name="T3" fmla="*/ 77 h 4533"/>
                <a:gd name="T4" fmla="*/ 0 w 30"/>
                <a:gd name="T5" fmla="*/ 184 h 4533"/>
                <a:gd name="T6" fmla="*/ 0 w 30"/>
                <a:gd name="T7" fmla="*/ 277 h 4533"/>
                <a:gd name="T8" fmla="*/ 15 w 30"/>
                <a:gd name="T9" fmla="*/ 384 h 4533"/>
                <a:gd name="T10" fmla="*/ 30 w 30"/>
                <a:gd name="T11" fmla="*/ 461 h 4533"/>
                <a:gd name="T12" fmla="*/ 30 w 30"/>
                <a:gd name="T13" fmla="*/ 553 h 4533"/>
                <a:gd name="T14" fmla="*/ 30 w 30"/>
                <a:gd name="T15" fmla="*/ 553 h 4533"/>
                <a:gd name="T16" fmla="*/ 15 w 30"/>
                <a:gd name="T17" fmla="*/ 630 h 4533"/>
                <a:gd name="T18" fmla="*/ 0 w 30"/>
                <a:gd name="T19" fmla="*/ 737 h 4533"/>
                <a:gd name="T20" fmla="*/ 0 w 30"/>
                <a:gd name="T21" fmla="*/ 830 h 4533"/>
                <a:gd name="T22" fmla="*/ 15 w 30"/>
                <a:gd name="T23" fmla="*/ 937 h 4533"/>
                <a:gd name="T24" fmla="*/ 30 w 30"/>
                <a:gd name="T25" fmla="*/ 1014 h 4533"/>
                <a:gd name="T26" fmla="*/ 30 w 30"/>
                <a:gd name="T27" fmla="*/ 1106 h 4533"/>
                <a:gd name="T28" fmla="*/ 30 w 30"/>
                <a:gd name="T29" fmla="*/ 1106 h 4533"/>
                <a:gd name="T30" fmla="*/ 15 w 30"/>
                <a:gd name="T31" fmla="*/ 1183 h 4533"/>
                <a:gd name="T32" fmla="*/ 0 w 30"/>
                <a:gd name="T33" fmla="*/ 1291 h 4533"/>
                <a:gd name="T34" fmla="*/ 0 w 30"/>
                <a:gd name="T35" fmla="*/ 1383 h 4533"/>
                <a:gd name="T36" fmla="*/ 15 w 30"/>
                <a:gd name="T37" fmla="*/ 1490 h 4533"/>
                <a:gd name="T38" fmla="*/ 30 w 30"/>
                <a:gd name="T39" fmla="*/ 1567 h 4533"/>
                <a:gd name="T40" fmla="*/ 30 w 30"/>
                <a:gd name="T41" fmla="*/ 1659 h 4533"/>
                <a:gd name="T42" fmla="*/ 30 w 30"/>
                <a:gd name="T43" fmla="*/ 1659 h 4533"/>
                <a:gd name="T44" fmla="*/ 15 w 30"/>
                <a:gd name="T45" fmla="*/ 1736 h 4533"/>
                <a:gd name="T46" fmla="*/ 0 w 30"/>
                <a:gd name="T47" fmla="*/ 1844 h 4533"/>
                <a:gd name="T48" fmla="*/ 0 w 30"/>
                <a:gd name="T49" fmla="*/ 1936 h 4533"/>
                <a:gd name="T50" fmla="*/ 15 w 30"/>
                <a:gd name="T51" fmla="*/ 2044 h 4533"/>
                <a:gd name="T52" fmla="*/ 30 w 30"/>
                <a:gd name="T53" fmla="*/ 2120 h 4533"/>
                <a:gd name="T54" fmla="*/ 30 w 30"/>
                <a:gd name="T55" fmla="*/ 2213 h 4533"/>
                <a:gd name="T56" fmla="*/ 30 w 30"/>
                <a:gd name="T57" fmla="*/ 2213 h 4533"/>
                <a:gd name="T58" fmla="*/ 15 w 30"/>
                <a:gd name="T59" fmla="*/ 2289 h 4533"/>
                <a:gd name="T60" fmla="*/ 0 w 30"/>
                <a:gd name="T61" fmla="*/ 2397 h 4533"/>
                <a:gd name="T62" fmla="*/ 0 w 30"/>
                <a:gd name="T63" fmla="*/ 2489 h 4533"/>
                <a:gd name="T64" fmla="*/ 15 w 30"/>
                <a:gd name="T65" fmla="*/ 2597 h 4533"/>
                <a:gd name="T66" fmla="*/ 30 w 30"/>
                <a:gd name="T67" fmla="*/ 2674 h 4533"/>
                <a:gd name="T68" fmla="*/ 30 w 30"/>
                <a:gd name="T69" fmla="*/ 2766 h 4533"/>
                <a:gd name="T70" fmla="*/ 30 w 30"/>
                <a:gd name="T71" fmla="*/ 2766 h 4533"/>
                <a:gd name="T72" fmla="*/ 15 w 30"/>
                <a:gd name="T73" fmla="*/ 2842 h 4533"/>
                <a:gd name="T74" fmla="*/ 0 w 30"/>
                <a:gd name="T75" fmla="*/ 2950 h 4533"/>
                <a:gd name="T76" fmla="*/ 0 w 30"/>
                <a:gd name="T77" fmla="*/ 3042 h 4533"/>
                <a:gd name="T78" fmla="*/ 15 w 30"/>
                <a:gd name="T79" fmla="*/ 3150 h 4533"/>
                <a:gd name="T80" fmla="*/ 30 w 30"/>
                <a:gd name="T81" fmla="*/ 3227 h 4533"/>
                <a:gd name="T82" fmla="*/ 30 w 30"/>
                <a:gd name="T83" fmla="*/ 3319 h 4533"/>
                <a:gd name="T84" fmla="*/ 30 w 30"/>
                <a:gd name="T85" fmla="*/ 3319 h 4533"/>
                <a:gd name="T86" fmla="*/ 15 w 30"/>
                <a:gd name="T87" fmla="*/ 3396 h 4533"/>
                <a:gd name="T88" fmla="*/ 0 w 30"/>
                <a:gd name="T89" fmla="*/ 3503 h 4533"/>
                <a:gd name="T90" fmla="*/ 0 w 30"/>
                <a:gd name="T91" fmla="*/ 3595 h 4533"/>
                <a:gd name="T92" fmla="*/ 15 w 30"/>
                <a:gd name="T93" fmla="*/ 3703 h 4533"/>
                <a:gd name="T94" fmla="*/ 30 w 30"/>
                <a:gd name="T95" fmla="*/ 3780 h 4533"/>
                <a:gd name="T96" fmla="*/ 30 w 30"/>
                <a:gd name="T97" fmla="*/ 3872 h 4533"/>
                <a:gd name="T98" fmla="*/ 30 w 30"/>
                <a:gd name="T99" fmla="*/ 3872 h 4533"/>
                <a:gd name="T100" fmla="*/ 15 w 30"/>
                <a:gd name="T101" fmla="*/ 3949 h 4533"/>
                <a:gd name="T102" fmla="*/ 0 w 30"/>
                <a:gd name="T103" fmla="*/ 4056 h 4533"/>
                <a:gd name="T104" fmla="*/ 0 w 30"/>
                <a:gd name="T105" fmla="*/ 4149 h 4533"/>
                <a:gd name="T106" fmla="*/ 15 w 30"/>
                <a:gd name="T107" fmla="*/ 4256 h 4533"/>
                <a:gd name="T108" fmla="*/ 30 w 30"/>
                <a:gd name="T109" fmla="*/ 4333 h 4533"/>
                <a:gd name="T110" fmla="*/ 30 w 30"/>
                <a:gd name="T111" fmla="*/ 4425 h 4533"/>
                <a:gd name="T112" fmla="*/ 30 w 30"/>
                <a:gd name="T113" fmla="*/ 4425 h 4533"/>
                <a:gd name="T114" fmla="*/ 15 w 30"/>
                <a:gd name="T115" fmla="*/ 4502 h 4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 h="4533">
                  <a:moveTo>
                    <a:pt x="30" y="0"/>
                  </a:moveTo>
                  <a:lnTo>
                    <a:pt x="30" y="0"/>
                  </a:lnTo>
                  <a:cubicBezTo>
                    <a:pt x="30" y="8"/>
                    <a:pt x="23" y="15"/>
                    <a:pt x="15" y="15"/>
                  </a:cubicBezTo>
                  <a:cubicBezTo>
                    <a:pt x="7" y="15"/>
                    <a:pt x="0" y="8"/>
                    <a:pt x="0" y="0"/>
                  </a:cubicBezTo>
                  <a:lnTo>
                    <a:pt x="0" y="0"/>
                  </a:lnTo>
                  <a:lnTo>
                    <a:pt x="30" y="0"/>
                  </a:lnTo>
                  <a:close/>
                  <a:moveTo>
                    <a:pt x="30" y="92"/>
                  </a:moveTo>
                  <a:lnTo>
                    <a:pt x="30" y="92"/>
                  </a:lnTo>
                  <a:cubicBezTo>
                    <a:pt x="30" y="101"/>
                    <a:pt x="23" y="108"/>
                    <a:pt x="15" y="108"/>
                  </a:cubicBezTo>
                  <a:cubicBezTo>
                    <a:pt x="7" y="108"/>
                    <a:pt x="0" y="101"/>
                    <a:pt x="0" y="92"/>
                  </a:cubicBezTo>
                  <a:lnTo>
                    <a:pt x="0" y="92"/>
                  </a:lnTo>
                  <a:cubicBezTo>
                    <a:pt x="0" y="84"/>
                    <a:pt x="7" y="77"/>
                    <a:pt x="15" y="77"/>
                  </a:cubicBezTo>
                  <a:cubicBezTo>
                    <a:pt x="23" y="77"/>
                    <a:pt x="30" y="84"/>
                    <a:pt x="30" y="92"/>
                  </a:cubicBezTo>
                  <a:close/>
                  <a:moveTo>
                    <a:pt x="30" y="184"/>
                  </a:moveTo>
                  <a:lnTo>
                    <a:pt x="30" y="184"/>
                  </a:lnTo>
                  <a:cubicBezTo>
                    <a:pt x="30" y="193"/>
                    <a:pt x="23" y="200"/>
                    <a:pt x="15" y="200"/>
                  </a:cubicBezTo>
                  <a:cubicBezTo>
                    <a:pt x="7" y="200"/>
                    <a:pt x="0" y="193"/>
                    <a:pt x="0" y="184"/>
                  </a:cubicBezTo>
                  <a:lnTo>
                    <a:pt x="0" y="184"/>
                  </a:lnTo>
                  <a:cubicBezTo>
                    <a:pt x="0" y="176"/>
                    <a:pt x="7" y="169"/>
                    <a:pt x="15" y="169"/>
                  </a:cubicBezTo>
                  <a:cubicBezTo>
                    <a:pt x="23" y="169"/>
                    <a:pt x="30" y="176"/>
                    <a:pt x="30" y="184"/>
                  </a:cubicBezTo>
                  <a:close/>
                  <a:moveTo>
                    <a:pt x="30" y="277"/>
                  </a:moveTo>
                  <a:lnTo>
                    <a:pt x="30" y="277"/>
                  </a:lnTo>
                  <a:cubicBezTo>
                    <a:pt x="30" y="285"/>
                    <a:pt x="23" y="292"/>
                    <a:pt x="15" y="292"/>
                  </a:cubicBezTo>
                  <a:cubicBezTo>
                    <a:pt x="7" y="292"/>
                    <a:pt x="0" y="285"/>
                    <a:pt x="0" y="277"/>
                  </a:cubicBezTo>
                  <a:lnTo>
                    <a:pt x="0" y="277"/>
                  </a:lnTo>
                  <a:cubicBezTo>
                    <a:pt x="0" y="268"/>
                    <a:pt x="7" y="261"/>
                    <a:pt x="15" y="261"/>
                  </a:cubicBezTo>
                  <a:cubicBezTo>
                    <a:pt x="23" y="261"/>
                    <a:pt x="30" y="268"/>
                    <a:pt x="30" y="277"/>
                  </a:cubicBezTo>
                  <a:close/>
                  <a:moveTo>
                    <a:pt x="30" y="369"/>
                  </a:moveTo>
                  <a:lnTo>
                    <a:pt x="30" y="369"/>
                  </a:lnTo>
                  <a:cubicBezTo>
                    <a:pt x="30" y="377"/>
                    <a:pt x="23" y="384"/>
                    <a:pt x="15" y="384"/>
                  </a:cubicBezTo>
                  <a:cubicBezTo>
                    <a:pt x="7" y="384"/>
                    <a:pt x="0" y="377"/>
                    <a:pt x="0" y="369"/>
                  </a:cubicBezTo>
                  <a:lnTo>
                    <a:pt x="0" y="369"/>
                  </a:lnTo>
                  <a:cubicBezTo>
                    <a:pt x="0" y="360"/>
                    <a:pt x="7" y="353"/>
                    <a:pt x="15" y="353"/>
                  </a:cubicBezTo>
                  <a:cubicBezTo>
                    <a:pt x="23" y="353"/>
                    <a:pt x="30" y="360"/>
                    <a:pt x="30" y="369"/>
                  </a:cubicBezTo>
                  <a:close/>
                  <a:moveTo>
                    <a:pt x="30" y="461"/>
                  </a:moveTo>
                  <a:lnTo>
                    <a:pt x="30" y="461"/>
                  </a:lnTo>
                  <a:cubicBezTo>
                    <a:pt x="30" y="469"/>
                    <a:pt x="23" y="476"/>
                    <a:pt x="15" y="476"/>
                  </a:cubicBezTo>
                  <a:cubicBezTo>
                    <a:pt x="7" y="476"/>
                    <a:pt x="0" y="469"/>
                    <a:pt x="0" y="461"/>
                  </a:cubicBezTo>
                  <a:lnTo>
                    <a:pt x="0" y="461"/>
                  </a:lnTo>
                  <a:cubicBezTo>
                    <a:pt x="0" y="452"/>
                    <a:pt x="7" y="446"/>
                    <a:pt x="15" y="446"/>
                  </a:cubicBezTo>
                  <a:cubicBezTo>
                    <a:pt x="23" y="446"/>
                    <a:pt x="30" y="452"/>
                    <a:pt x="30" y="461"/>
                  </a:cubicBezTo>
                  <a:close/>
                  <a:moveTo>
                    <a:pt x="30" y="553"/>
                  </a:moveTo>
                  <a:lnTo>
                    <a:pt x="30" y="553"/>
                  </a:lnTo>
                  <a:cubicBezTo>
                    <a:pt x="30" y="562"/>
                    <a:pt x="23" y="568"/>
                    <a:pt x="15" y="568"/>
                  </a:cubicBezTo>
                  <a:cubicBezTo>
                    <a:pt x="7" y="568"/>
                    <a:pt x="0" y="562"/>
                    <a:pt x="0" y="553"/>
                  </a:cubicBezTo>
                  <a:lnTo>
                    <a:pt x="0" y="553"/>
                  </a:lnTo>
                  <a:cubicBezTo>
                    <a:pt x="0" y="545"/>
                    <a:pt x="7" y="538"/>
                    <a:pt x="15" y="538"/>
                  </a:cubicBezTo>
                  <a:cubicBezTo>
                    <a:pt x="23" y="538"/>
                    <a:pt x="30" y="545"/>
                    <a:pt x="30" y="553"/>
                  </a:cubicBezTo>
                  <a:close/>
                  <a:moveTo>
                    <a:pt x="30" y="645"/>
                  </a:moveTo>
                  <a:lnTo>
                    <a:pt x="30" y="645"/>
                  </a:lnTo>
                  <a:cubicBezTo>
                    <a:pt x="30" y="654"/>
                    <a:pt x="23" y="661"/>
                    <a:pt x="15" y="661"/>
                  </a:cubicBezTo>
                  <a:cubicBezTo>
                    <a:pt x="7" y="661"/>
                    <a:pt x="0" y="654"/>
                    <a:pt x="0" y="645"/>
                  </a:cubicBezTo>
                  <a:lnTo>
                    <a:pt x="0" y="645"/>
                  </a:lnTo>
                  <a:cubicBezTo>
                    <a:pt x="0" y="637"/>
                    <a:pt x="7" y="630"/>
                    <a:pt x="15" y="630"/>
                  </a:cubicBezTo>
                  <a:cubicBezTo>
                    <a:pt x="23" y="630"/>
                    <a:pt x="30" y="637"/>
                    <a:pt x="30" y="645"/>
                  </a:cubicBezTo>
                  <a:close/>
                  <a:moveTo>
                    <a:pt x="30" y="737"/>
                  </a:moveTo>
                  <a:lnTo>
                    <a:pt x="30" y="738"/>
                  </a:lnTo>
                  <a:cubicBezTo>
                    <a:pt x="30" y="746"/>
                    <a:pt x="23" y="753"/>
                    <a:pt x="15" y="753"/>
                  </a:cubicBezTo>
                  <a:cubicBezTo>
                    <a:pt x="7" y="753"/>
                    <a:pt x="0" y="746"/>
                    <a:pt x="0" y="738"/>
                  </a:cubicBezTo>
                  <a:lnTo>
                    <a:pt x="0" y="737"/>
                  </a:lnTo>
                  <a:cubicBezTo>
                    <a:pt x="0" y="729"/>
                    <a:pt x="7" y="722"/>
                    <a:pt x="15" y="722"/>
                  </a:cubicBezTo>
                  <a:cubicBezTo>
                    <a:pt x="23" y="722"/>
                    <a:pt x="30" y="729"/>
                    <a:pt x="30" y="737"/>
                  </a:cubicBezTo>
                  <a:close/>
                  <a:moveTo>
                    <a:pt x="30" y="830"/>
                  </a:moveTo>
                  <a:lnTo>
                    <a:pt x="30" y="830"/>
                  </a:lnTo>
                  <a:cubicBezTo>
                    <a:pt x="30" y="838"/>
                    <a:pt x="23" y="845"/>
                    <a:pt x="15" y="845"/>
                  </a:cubicBezTo>
                  <a:cubicBezTo>
                    <a:pt x="7" y="845"/>
                    <a:pt x="0" y="838"/>
                    <a:pt x="0" y="830"/>
                  </a:cubicBezTo>
                  <a:lnTo>
                    <a:pt x="0" y="830"/>
                  </a:lnTo>
                  <a:cubicBezTo>
                    <a:pt x="0" y="821"/>
                    <a:pt x="7" y="814"/>
                    <a:pt x="15" y="814"/>
                  </a:cubicBezTo>
                  <a:cubicBezTo>
                    <a:pt x="23" y="814"/>
                    <a:pt x="30" y="821"/>
                    <a:pt x="30" y="830"/>
                  </a:cubicBezTo>
                  <a:close/>
                  <a:moveTo>
                    <a:pt x="30" y="922"/>
                  </a:moveTo>
                  <a:lnTo>
                    <a:pt x="30" y="922"/>
                  </a:lnTo>
                  <a:cubicBezTo>
                    <a:pt x="30" y="930"/>
                    <a:pt x="23" y="937"/>
                    <a:pt x="15" y="937"/>
                  </a:cubicBezTo>
                  <a:cubicBezTo>
                    <a:pt x="7" y="937"/>
                    <a:pt x="0" y="930"/>
                    <a:pt x="0" y="922"/>
                  </a:cubicBezTo>
                  <a:lnTo>
                    <a:pt x="0" y="922"/>
                  </a:lnTo>
                  <a:cubicBezTo>
                    <a:pt x="0" y="913"/>
                    <a:pt x="7" y="906"/>
                    <a:pt x="15" y="906"/>
                  </a:cubicBezTo>
                  <a:cubicBezTo>
                    <a:pt x="23" y="906"/>
                    <a:pt x="30" y="913"/>
                    <a:pt x="30" y="922"/>
                  </a:cubicBezTo>
                  <a:close/>
                  <a:moveTo>
                    <a:pt x="30" y="1014"/>
                  </a:moveTo>
                  <a:lnTo>
                    <a:pt x="30" y="1014"/>
                  </a:lnTo>
                  <a:cubicBezTo>
                    <a:pt x="30" y="1023"/>
                    <a:pt x="23" y="1029"/>
                    <a:pt x="15" y="1029"/>
                  </a:cubicBezTo>
                  <a:cubicBezTo>
                    <a:pt x="7" y="1029"/>
                    <a:pt x="0" y="1023"/>
                    <a:pt x="0" y="1014"/>
                  </a:cubicBezTo>
                  <a:lnTo>
                    <a:pt x="0" y="1014"/>
                  </a:lnTo>
                  <a:cubicBezTo>
                    <a:pt x="0" y="1006"/>
                    <a:pt x="7" y="999"/>
                    <a:pt x="15" y="999"/>
                  </a:cubicBezTo>
                  <a:cubicBezTo>
                    <a:pt x="23" y="999"/>
                    <a:pt x="30" y="1006"/>
                    <a:pt x="30" y="1014"/>
                  </a:cubicBezTo>
                  <a:close/>
                  <a:moveTo>
                    <a:pt x="30" y="1106"/>
                  </a:moveTo>
                  <a:lnTo>
                    <a:pt x="30" y="1106"/>
                  </a:lnTo>
                  <a:cubicBezTo>
                    <a:pt x="30" y="1115"/>
                    <a:pt x="23" y="1122"/>
                    <a:pt x="15" y="1122"/>
                  </a:cubicBezTo>
                  <a:cubicBezTo>
                    <a:pt x="7" y="1122"/>
                    <a:pt x="0" y="1115"/>
                    <a:pt x="0" y="1106"/>
                  </a:cubicBezTo>
                  <a:lnTo>
                    <a:pt x="0" y="1106"/>
                  </a:lnTo>
                  <a:cubicBezTo>
                    <a:pt x="0" y="1098"/>
                    <a:pt x="7" y="1091"/>
                    <a:pt x="15" y="1091"/>
                  </a:cubicBezTo>
                  <a:cubicBezTo>
                    <a:pt x="23" y="1091"/>
                    <a:pt x="30" y="1098"/>
                    <a:pt x="30" y="1106"/>
                  </a:cubicBezTo>
                  <a:close/>
                  <a:moveTo>
                    <a:pt x="30" y="1198"/>
                  </a:moveTo>
                  <a:lnTo>
                    <a:pt x="30" y="1198"/>
                  </a:lnTo>
                  <a:cubicBezTo>
                    <a:pt x="30" y="1207"/>
                    <a:pt x="23" y="1214"/>
                    <a:pt x="15" y="1214"/>
                  </a:cubicBezTo>
                  <a:cubicBezTo>
                    <a:pt x="7" y="1214"/>
                    <a:pt x="0" y="1207"/>
                    <a:pt x="0" y="1198"/>
                  </a:cubicBezTo>
                  <a:lnTo>
                    <a:pt x="0" y="1198"/>
                  </a:lnTo>
                  <a:cubicBezTo>
                    <a:pt x="0" y="1190"/>
                    <a:pt x="7" y="1183"/>
                    <a:pt x="15" y="1183"/>
                  </a:cubicBezTo>
                  <a:cubicBezTo>
                    <a:pt x="23" y="1183"/>
                    <a:pt x="30" y="1190"/>
                    <a:pt x="30" y="1198"/>
                  </a:cubicBezTo>
                  <a:close/>
                  <a:moveTo>
                    <a:pt x="30" y="1291"/>
                  </a:moveTo>
                  <a:lnTo>
                    <a:pt x="30" y="1291"/>
                  </a:lnTo>
                  <a:cubicBezTo>
                    <a:pt x="30" y="1299"/>
                    <a:pt x="23" y="1306"/>
                    <a:pt x="15" y="1306"/>
                  </a:cubicBezTo>
                  <a:cubicBezTo>
                    <a:pt x="7" y="1306"/>
                    <a:pt x="0" y="1299"/>
                    <a:pt x="0" y="1291"/>
                  </a:cubicBezTo>
                  <a:lnTo>
                    <a:pt x="0" y="1291"/>
                  </a:lnTo>
                  <a:cubicBezTo>
                    <a:pt x="0" y="1282"/>
                    <a:pt x="7" y="1275"/>
                    <a:pt x="15" y="1275"/>
                  </a:cubicBezTo>
                  <a:cubicBezTo>
                    <a:pt x="23" y="1275"/>
                    <a:pt x="30" y="1282"/>
                    <a:pt x="30" y="1291"/>
                  </a:cubicBezTo>
                  <a:close/>
                  <a:moveTo>
                    <a:pt x="30" y="1383"/>
                  </a:moveTo>
                  <a:lnTo>
                    <a:pt x="30" y="1383"/>
                  </a:lnTo>
                  <a:cubicBezTo>
                    <a:pt x="30" y="1391"/>
                    <a:pt x="23" y="1398"/>
                    <a:pt x="15" y="1398"/>
                  </a:cubicBezTo>
                  <a:cubicBezTo>
                    <a:pt x="7" y="1398"/>
                    <a:pt x="0" y="1391"/>
                    <a:pt x="0" y="1383"/>
                  </a:cubicBezTo>
                  <a:lnTo>
                    <a:pt x="0" y="1383"/>
                  </a:lnTo>
                  <a:cubicBezTo>
                    <a:pt x="0" y="1374"/>
                    <a:pt x="7" y="1367"/>
                    <a:pt x="15" y="1367"/>
                  </a:cubicBezTo>
                  <a:cubicBezTo>
                    <a:pt x="23" y="1367"/>
                    <a:pt x="30" y="1374"/>
                    <a:pt x="30" y="1383"/>
                  </a:cubicBezTo>
                  <a:close/>
                  <a:moveTo>
                    <a:pt x="30" y="1475"/>
                  </a:moveTo>
                  <a:lnTo>
                    <a:pt x="30" y="1475"/>
                  </a:lnTo>
                  <a:cubicBezTo>
                    <a:pt x="30" y="1484"/>
                    <a:pt x="23" y="1490"/>
                    <a:pt x="15" y="1490"/>
                  </a:cubicBezTo>
                  <a:cubicBezTo>
                    <a:pt x="7" y="1490"/>
                    <a:pt x="0" y="1484"/>
                    <a:pt x="0" y="1475"/>
                  </a:cubicBezTo>
                  <a:lnTo>
                    <a:pt x="0" y="1475"/>
                  </a:lnTo>
                  <a:cubicBezTo>
                    <a:pt x="0" y="1467"/>
                    <a:pt x="7" y="1460"/>
                    <a:pt x="15" y="1460"/>
                  </a:cubicBezTo>
                  <a:cubicBezTo>
                    <a:pt x="23" y="1460"/>
                    <a:pt x="30" y="1467"/>
                    <a:pt x="30" y="1475"/>
                  </a:cubicBezTo>
                  <a:close/>
                  <a:moveTo>
                    <a:pt x="30" y="1567"/>
                  </a:moveTo>
                  <a:lnTo>
                    <a:pt x="30" y="1567"/>
                  </a:lnTo>
                  <a:cubicBezTo>
                    <a:pt x="30" y="1576"/>
                    <a:pt x="23" y="1583"/>
                    <a:pt x="15" y="1583"/>
                  </a:cubicBezTo>
                  <a:cubicBezTo>
                    <a:pt x="7" y="1583"/>
                    <a:pt x="0" y="1576"/>
                    <a:pt x="0" y="1567"/>
                  </a:cubicBezTo>
                  <a:lnTo>
                    <a:pt x="0" y="1567"/>
                  </a:lnTo>
                  <a:cubicBezTo>
                    <a:pt x="0" y="1559"/>
                    <a:pt x="7" y="1552"/>
                    <a:pt x="15" y="1552"/>
                  </a:cubicBezTo>
                  <a:cubicBezTo>
                    <a:pt x="23" y="1552"/>
                    <a:pt x="30" y="1559"/>
                    <a:pt x="30" y="1567"/>
                  </a:cubicBezTo>
                  <a:close/>
                  <a:moveTo>
                    <a:pt x="30" y="1659"/>
                  </a:moveTo>
                  <a:lnTo>
                    <a:pt x="30" y="1659"/>
                  </a:lnTo>
                  <a:cubicBezTo>
                    <a:pt x="30" y="1668"/>
                    <a:pt x="23" y="1675"/>
                    <a:pt x="15" y="1675"/>
                  </a:cubicBezTo>
                  <a:cubicBezTo>
                    <a:pt x="7" y="1675"/>
                    <a:pt x="0" y="1668"/>
                    <a:pt x="0" y="1659"/>
                  </a:cubicBezTo>
                  <a:lnTo>
                    <a:pt x="0" y="1659"/>
                  </a:lnTo>
                  <a:cubicBezTo>
                    <a:pt x="0" y="1651"/>
                    <a:pt x="7" y="1644"/>
                    <a:pt x="15" y="1644"/>
                  </a:cubicBezTo>
                  <a:cubicBezTo>
                    <a:pt x="23" y="1644"/>
                    <a:pt x="30" y="1651"/>
                    <a:pt x="30" y="1659"/>
                  </a:cubicBezTo>
                  <a:close/>
                  <a:moveTo>
                    <a:pt x="30" y="1752"/>
                  </a:moveTo>
                  <a:lnTo>
                    <a:pt x="30" y="1752"/>
                  </a:lnTo>
                  <a:cubicBezTo>
                    <a:pt x="30" y="1760"/>
                    <a:pt x="23" y="1767"/>
                    <a:pt x="15" y="1767"/>
                  </a:cubicBezTo>
                  <a:cubicBezTo>
                    <a:pt x="7" y="1767"/>
                    <a:pt x="0" y="1760"/>
                    <a:pt x="0" y="1752"/>
                  </a:cubicBezTo>
                  <a:lnTo>
                    <a:pt x="0" y="1752"/>
                  </a:lnTo>
                  <a:cubicBezTo>
                    <a:pt x="0" y="1743"/>
                    <a:pt x="7" y="1736"/>
                    <a:pt x="15" y="1736"/>
                  </a:cubicBezTo>
                  <a:cubicBezTo>
                    <a:pt x="23" y="1736"/>
                    <a:pt x="30" y="1743"/>
                    <a:pt x="30" y="1752"/>
                  </a:cubicBezTo>
                  <a:close/>
                  <a:moveTo>
                    <a:pt x="30" y="1844"/>
                  </a:moveTo>
                  <a:lnTo>
                    <a:pt x="30" y="1844"/>
                  </a:lnTo>
                  <a:cubicBezTo>
                    <a:pt x="30" y="1852"/>
                    <a:pt x="23" y="1859"/>
                    <a:pt x="15" y="1859"/>
                  </a:cubicBezTo>
                  <a:cubicBezTo>
                    <a:pt x="7" y="1859"/>
                    <a:pt x="0" y="1852"/>
                    <a:pt x="0" y="1844"/>
                  </a:cubicBezTo>
                  <a:lnTo>
                    <a:pt x="0" y="1844"/>
                  </a:lnTo>
                  <a:cubicBezTo>
                    <a:pt x="0" y="1835"/>
                    <a:pt x="7" y="1828"/>
                    <a:pt x="15" y="1828"/>
                  </a:cubicBezTo>
                  <a:cubicBezTo>
                    <a:pt x="23" y="1828"/>
                    <a:pt x="30" y="1835"/>
                    <a:pt x="30" y="1844"/>
                  </a:cubicBezTo>
                  <a:close/>
                  <a:moveTo>
                    <a:pt x="30" y="1936"/>
                  </a:moveTo>
                  <a:lnTo>
                    <a:pt x="30" y="1936"/>
                  </a:lnTo>
                  <a:cubicBezTo>
                    <a:pt x="30" y="1944"/>
                    <a:pt x="23" y="1951"/>
                    <a:pt x="15" y="1951"/>
                  </a:cubicBezTo>
                  <a:cubicBezTo>
                    <a:pt x="7" y="1951"/>
                    <a:pt x="0" y="1944"/>
                    <a:pt x="0" y="1936"/>
                  </a:cubicBezTo>
                  <a:lnTo>
                    <a:pt x="0" y="1936"/>
                  </a:lnTo>
                  <a:cubicBezTo>
                    <a:pt x="0" y="1927"/>
                    <a:pt x="7" y="1921"/>
                    <a:pt x="15" y="1921"/>
                  </a:cubicBezTo>
                  <a:cubicBezTo>
                    <a:pt x="23" y="1921"/>
                    <a:pt x="30" y="1927"/>
                    <a:pt x="30" y="1936"/>
                  </a:cubicBezTo>
                  <a:close/>
                  <a:moveTo>
                    <a:pt x="30" y="2028"/>
                  </a:moveTo>
                  <a:lnTo>
                    <a:pt x="30" y="2028"/>
                  </a:lnTo>
                  <a:cubicBezTo>
                    <a:pt x="30" y="2037"/>
                    <a:pt x="23" y="2044"/>
                    <a:pt x="15" y="2044"/>
                  </a:cubicBezTo>
                  <a:cubicBezTo>
                    <a:pt x="7" y="2044"/>
                    <a:pt x="0" y="2037"/>
                    <a:pt x="0" y="2028"/>
                  </a:cubicBezTo>
                  <a:lnTo>
                    <a:pt x="0" y="2028"/>
                  </a:lnTo>
                  <a:cubicBezTo>
                    <a:pt x="0" y="2020"/>
                    <a:pt x="7" y="2013"/>
                    <a:pt x="15" y="2013"/>
                  </a:cubicBezTo>
                  <a:cubicBezTo>
                    <a:pt x="23" y="2013"/>
                    <a:pt x="30" y="2020"/>
                    <a:pt x="30" y="2028"/>
                  </a:cubicBezTo>
                  <a:close/>
                  <a:moveTo>
                    <a:pt x="30" y="2120"/>
                  </a:moveTo>
                  <a:lnTo>
                    <a:pt x="30" y="2120"/>
                  </a:lnTo>
                  <a:cubicBezTo>
                    <a:pt x="30" y="2129"/>
                    <a:pt x="23" y="2136"/>
                    <a:pt x="15" y="2136"/>
                  </a:cubicBezTo>
                  <a:cubicBezTo>
                    <a:pt x="7" y="2136"/>
                    <a:pt x="0" y="2129"/>
                    <a:pt x="0" y="2120"/>
                  </a:cubicBezTo>
                  <a:lnTo>
                    <a:pt x="0" y="2120"/>
                  </a:lnTo>
                  <a:cubicBezTo>
                    <a:pt x="0" y="2112"/>
                    <a:pt x="7" y="2105"/>
                    <a:pt x="15" y="2105"/>
                  </a:cubicBezTo>
                  <a:cubicBezTo>
                    <a:pt x="23" y="2105"/>
                    <a:pt x="30" y="2112"/>
                    <a:pt x="30" y="2120"/>
                  </a:cubicBezTo>
                  <a:close/>
                  <a:moveTo>
                    <a:pt x="30" y="2213"/>
                  </a:moveTo>
                  <a:lnTo>
                    <a:pt x="30" y="2213"/>
                  </a:lnTo>
                  <a:cubicBezTo>
                    <a:pt x="30" y="2221"/>
                    <a:pt x="23" y="2228"/>
                    <a:pt x="15" y="2228"/>
                  </a:cubicBezTo>
                  <a:cubicBezTo>
                    <a:pt x="7" y="2228"/>
                    <a:pt x="0" y="2221"/>
                    <a:pt x="0" y="2213"/>
                  </a:cubicBezTo>
                  <a:lnTo>
                    <a:pt x="0" y="2213"/>
                  </a:lnTo>
                  <a:cubicBezTo>
                    <a:pt x="0" y="2204"/>
                    <a:pt x="7" y="2197"/>
                    <a:pt x="15" y="2197"/>
                  </a:cubicBezTo>
                  <a:cubicBezTo>
                    <a:pt x="23" y="2197"/>
                    <a:pt x="30" y="2204"/>
                    <a:pt x="30" y="2213"/>
                  </a:cubicBezTo>
                  <a:close/>
                  <a:moveTo>
                    <a:pt x="30" y="2305"/>
                  </a:moveTo>
                  <a:lnTo>
                    <a:pt x="30" y="2305"/>
                  </a:lnTo>
                  <a:cubicBezTo>
                    <a:pt x="30" y="2313"/>
                    <a:pt x="23" y="2320"/>
                    <a:pt x="15" y="2320"/>
                  </a:cubicBezTo>
                  <a:cubicBezTo>
                    <a:pt x="7" y="2320"/>
                    <a:pt x="0" y="2313"/>
                    <a:pt x="0" y="2305"/>
                  </a:cubicBezTo>
                  <a:lnTo>
                    <a:pt x="0" y="2305"/>
                  </a:lnTo>
                  <a:cubicBezTo>
                    <a:pt x="0" y="2296"/>
                    <a:pt x="7" y="2289"/>
                    <a:pt x="15" y="2289"/>
                  </a:cubicBezTo>
                  <a:cubicBezTo>
                    <a:pt x="23" y="2289"/>
                    <a:pt x="30" y="2296"/>
                    <a:pt x="30" y="2305"/>
                  </a:cubicBezTo>
                  <a:close/>
                  <a:moveTo>
                    <a:pt x="30" y="2397"/>
                  </a:moveTo>
                  <a:lnTo>
                    <a:pt x="30" y="2397"/>
                  </a:lnTo>
                  <a:cubicBezTo>
                    <a:pt x="30" y="2405"/>
                    <a:pt x="23" y="2412"/>
                    <a:pt x="15" y="2412"/>
                  </a:cubicBezTo>
                  <a:cubicBezTo>
                    <a:pt x="7" y="2412"/>
                    <a:pt x="0" y="2405"/>
                    <a:pt x="0" y="2397"/>
                  </a:cubicBezTo>
                  <a:lnTo>
                    <a:pt x="0" y="2397"/>
                  </a:lnTo>
                  <a:cubicBezTo>
                    <a:pt x="0" y="2388"/>
                    <a:pt x="7" y="2382"/>
                    <a:pt x="15" y="2382"/>
                  </a:cubicBezTo>
                  <a:cubicBezTo>
                    <a:pt x="23" y="2382"/>
                    <a:pt x="30" y="2388"/>
                    <a:pt x="30" y="2397"/>
                  </a:cubicBezTo>
                  <a:close/>
                  <a:moveTo>
                    <a:pt x="30" y="2489"/>
                  </a:moveTo>
                  <a:lnTo>
                    <a:pt x="30" y="2489"/>
                  </a:lnTo>
                  <a:cubicBezTo>
                    <a:pt x="30" y="2498"/>
                    <a:pt x="23" y="2504"/>
                    <a:pt x="15" y="2504"/>
                  </a:cubicBezTo>
                  <a:cubicBezTo>
                    <a:pt x="7" y="2504"/>
                    <a:pt x="0" y="2498"/>
                    <a:pt x="0" y="2489"/>
                  </a:cubicBezTo>
                  <a:lnTo>
                    <a:pt x="0" y="2489"/>
                  </a:lnTo>
                  <a:cubicBezTo>
                    <a:pt x="0" y="2481"/>
                    <a:pt x="7" y="2474"/>
                    <a:pt x="15" y="2474"/>
                  </a:cubicBezTo>
                  <a:cubicBezTo>
                    <a:pt x="23" y="2474"/>
                    <a:pt x="30" y="2481"/>
                    <a:pt x="30" y="2489"/>
                  </a:cubicBezTo>
                  <a:close/>
                  <a:moveTo>
                    <a:pt x="30" y="2581"/>
                  </a:moveTo>
                  <a:lnTo>
                    <a:pt x="30" y="2581"/>
                  </a:lnTo>
                  <a:cubicBezTo>
                    <a:pt x="30" y="2590"/>
                    <a:pt x="23" y="2597"/>
                    <a:pt x="15" y="2597"/>
                  </a:cubicBezTo>
                  <a:cubicBezTo>
                    <a:pt x="7" y="2597"/>
                    <a:pt x="0" y="2590"/>
                    <a:pt x="0" y="2581"/>
                  </a:cubicBezTo>
                  <a:lnTo>
                    <a:pt x="0" y="2581"/>
                  </a:lnTo>
                  <a:cubicBezTo>
                    <a:pt x="0" y="2573"/>
                    <a:pt x="7" y="2566"/>
                    <a:pt x="15" y="2566"/>
                  </a:cubicBezTo>
                  <a:cubicBezTo>
                    <a:pt x="23" y="2566"/>
                    <a:pt x="30" y="2573"/>
                    <a:pt x="30" y="2581"/>
                  </a:cubicBezTo>
                  <a:close/>
                  <a:moveTo>
                    <a:pt x="30" y="2673"/>
                  </a:moveTo>
                  <a:lnTo>
                    <a:pt x="30" y="2674"/>
                  </a:lnTo>
                  <a:cubicBezTo>
                    <a:pt x="30" y="2682"/>
                    <a:pt x="23" y="2689"/>
                    <a:pt x="15" y="2689"/>
                  </a:cubicBezTo>
                  <a:cubicBezTo>
                    <a:pt x="7" y="2689"/>
                    <a:pt x="0" y="2682"/>
                    <a:pt x="0" y="2674"/>
                  </a:cubicBezTo>
                  <a:lnTo>
                    <a:pt x="0" y="2673"/>
                  </a:lnTo>
                  <a:cubicBezTo>
                    <a:pt x="0" y="2665"/>
                    <a:pt x="7" y="2658"/>
                    <a:pt x="15" y="2658"/>
                  </a:cubicBezTo>
                  <a:cubicBezTo>
                    <a:pt x="23" y="2658"/>
                    <a:pt x="30" y="2665"/>
                    <a:pt x="30" y="2673"/>
                  </a:cubicBezTo>
                  <a:close/>
                  <a:moveTo>
                    <a:pt x="30" y="2766"/>
                  </a:moveTo>
                  <a:lnTo>
                    <a:pt x="30" y="2766"/>
                  </a:lnTo>
                  <a:cubicBezTo>
                    <a:pt x="30" y="2774"/>
                    <a:pt x="23" y="2781"/>
                    <a:pt x="15" y="2781"/>
                  </a:cubicBezTo>
                  <a:cubicBezTo>
                    <a:pt x="7" y="2781"/>
                    <a:pt x="0" y="2774"/>
                    <a:pt x="0" y="2766"/>
                  </a:cubicBezTo>
                  <a:lnTo>
                    <a:pt x="0" y="2766"/>
                  </a:lnTo>
                  <a:cubicBezTo>
                    <a:pt x="0" y="2757"/>
                    <a:pt x="7" y="2750"/>
                    <a:pt x="15" y="2750"/>
                  </a:cubicBezTo>
                  <a:cubicBezTo>
                    <a:pt x="23" y="2750"/>
                    <a:pt x="30" y="2757"/>
                    <a:pt x="30" y="2766"/>
                  </a:cubicBezTo>
                  <a:close/>
                  <a:moveTo>
                    <a:pt x="30" y="2858"/>
                  </a:moveTo>
                  <a:lnTo>
                    <a:pt x="30" y="2858"/>
                  </a:lnTo>
                  <a:cubicBezTo>
                    <a:pt x="30" y="2866"/>
                    <a:pt x="23" y="2873"/>
                    <a:pt x="15" y="2873"/>
                  </a:cubicBezTo>
                  <a:cubicBezTo>
                    <a:pt x="7" y="2873"/>
                    <a:pt x="0" y="2866"/>
                    <a:pt x="0" y="2858"/>
                  </a:cubicBezTo>
                  <a:lnTo>
                    <a:pt x="0" y="2858"/>
                  </a:lnTo>
                  <a:cubicBezTo>
                    <a:pt x="0" y="2849"/>
                    <a:pt x="7" y="2842"/>
                    <a:pt x="15" y="2842"/>
                  </a:cubicBezTo>
                  <a:cubicBezTo>
                    <a:pt x="23" y="2842"/>
                    <a:pt x="30" y="2849"/>
                    <a:pt x="30" y="2858"/>
                  </a:cubicBezTo>
                  <a:close/>
                  <a:moveTo>
                    <a:pt x="30" y="2950"/>
                  </a:moveTo>
                  <a:lnTo>
                    <a:pt x="30" y="2950"/>
                  </a:lnTo>
                  <a:cubicBezTo>
                    <a:pt x="30" y="2959"/>
                    <a:pt x="23" y="2965"/>
                    <a:pt x="15" y="2965"/>
                  </a:cubicBezTo>
                  <a:cubicBezTo>
                    <a:pt x="7" y="2965"/>
                    <a:pt x="0" y="2959"/>
                    <a:pt x="0" y="2950"/>
                  </a:cubicBezTo>
                  <a:lnTo>
                    <a:pt x="0" y="2950"/>
                  </a:lnTo>
                  <a:cubicBezTo>
                    <a:pt x="0" y="2942"/>
                    <a:pt x="7" y="2935"/>
                    <a:pt x="15" y="2935"/>
                  </a:cubicBezTo>
                  <a:cubicBezTo>
                    <a:pt x="23" y="2935"/>
                    <a:pt x="30" y="2942"/>
                    <a:pt x="30" y="2950"/>
                  </a:cubicBezTo>
                  <a:close/>
                  <a:moveTo>
                    <a:pt x="30" y="3042"/>
                  </a:moveTo>
                  <a:lnTo>
                    <a:pt x="30" y="3042"/>
                  </a:lnTo>
                  <a:cubicBezTo>
                    <a:pt x="30" y="3051"/>
                    <a:pt x="23" y="3058"/>
                    <a:pt x="15" y="3058"/>
                  </a:cubicBezTo>
                  <a:cubicBezTo>
                    <a:pt x="7" y="3058"/>
                    <a:pt x="0" y="3051"/>
                    <a:pt x="0" y="3042"/>
                  </a:cubicBezTo>
                  <a:lnTo>
                    <a:pt x="0" y="3042"/>
                  </a:lnTo>
                  <a:cubicBezTo>
                    <a:pt x="0" y="3034"/>
                    <a:pt x="7" y="3027"/>
                    <a:pt x="15" y="3027"/>
                  </a:cubicBezTo>
                  <a:cubicBezTo>
                    <a:pt x="23" y="3027"/>
                    <a:pt x="30" y="3034"/>
                    <a:pt x="30" y="3042"/>
                  </a:cubicBezTo>
                  <a:close/>
                  <a:moveTo>
                    <a:pt x="30" y="3134"/>
                  </a:moveTo>
                  <a:lnTo>
                    <a:pt x="30" y="3134"/>
                  </a:lnTo>
                  <a:cubicBezTo>
                    <a:pt x="30" y="3143"/>
                    <a:pt x="23" y="3150"/>
                    <a:pt x="15" y="3150"/>
                  </a:cubicBezTo>
                  <a:cubicBezTo>
                    <a:pt x="7" y="3150"/>
                    <a:pt x="0" y="3143"/>
                    <a:pt x="0" y="3134"/>
                  </a:cubicBezTo>
                  <a:lnTo>
                    <a:pt x="0" y="3134"/>
                  </a:lnTo>
                  <a:cubicBezTo>
                    <a:pt x="0" y="3126"/>
                    <a:pt x="7" y="3119"/>
                    <a:pt x="15" y="3119"/>
                  </a:cubicBezTo>
                  <a:cubicBezTo>
                    <a:pt x="23" y="3119"/>
                    <a:pt x="30" y="3126"/>
                    <a:pt x="30" y="3134"/>
                  </a:cubicBezTo>
                  <a:close/>
                  <a:moveTo>
                    <a:pt x="30" y="3227"/>
                  </a:moveTo>
                  <a:lnTo>
                    <a:pt x="30" y="3227"/>
                  </a:lnTo>
                  <a:cubicBezTo>
                    <a:pt x="30" y="3235"/>
                    <a:pt x="23" y="3242"/>
                    <a:pt x="15" y="3242"/>
                  </a:cubicBezTo>
                  <a:cubicBezTo>
                    <a:pt x="7" y="3242"/>
                    <a:pt x="0" y="3235"/>
                    <a:pt x="0" y="3227"/>
                  </a:cubicBezTo>
                  <a:lnTo>
                    <a:pt x="0" y="3227"/>
                  </a:lnTo>
                  <a:cubicBezTo>
                    <a:pt x="0" y="3218"/>
                    <a:pt x="7" y="3211"/>
                    <a:pt x="15" y="3211"/>
                  </a:cubicBezTo>
                  <a:cubicBezTo>
                    <a:pt x="23" y="3211"/>
                    <a:pt x="30" y="3218"/>
                    <a:pt x="30" y="3227"/>
                  </a:cubicBezTo>
                  <a:close/>
                  <a:moveTo>
                    <a:pt x="30" y="3319"/>
                  </a:moveTo>
                  <a:lnTo>
                    <a:pt x="30" y="3319"/>
                  </a:lnTo>
                  <a:cubicBezTo>
                    <a:pt x="30" y="3327"/>
                    <a:pt x="23" y="3334"/>
                    <a:pt x="15" y="3334"/>
                  </a:cubicBezTo>
                  <a:cubicBezTo>
                    <a:pt x="7" y="3334"/>
                    <a:pt x="0" y="3327"/>
                    <a:pt x="0" y="3319"/>
                  </a:cubicBezTo>
                  <a:lnTo>
                    <a:pt x="0" y="3319"/>
                  </a:lnTo>
                  <a:cubicBezTo>
                    <a:pt x="0" y="3310"/>
                    <a:pt x="7" y="3303"/>
                    <a:pt x="15" y="3303"/>
                  </a:cubicBezTo>
                  <a:cubicBezTo>
                    <a:pt x="23" y="3303"/>
                    <a:pt x="30" y="3310"/>
                    <a:pt x="30" y="3319"/>
                  </a:cubicBezTo>
                  <a:close/>
                  <a:moveTo>
                    <a:pt x="30" y="3411"/>
                  </a:moveTo>
                  <a:lnTo>
                    <a:pt x="30" y="3411"/>
                  </a:lnTo>
                  <a:cubicBezTo>
                    <a:pt x="30" y="3420"/>
                    <a:pt x="23" y="3426"/>
                    <a:pt x="15" y="3426"/>
                  </a:cubicBezTo>
                  <a:cubicBezTo>
                    <a:pt x="7" y="3426"/>
                    <a:pt x="0" y="3420"/>
                    <a:pt x="0" y="3411"/>
                  </a:cubicBezTo>
                  <a:lnTo>
                    <a:pt x="0" y="3411"/>
                  </a:lnTo>
                  <a:cubicBezTo>
                    <a:pt x="0" y="3403"/>
                    <a:pt x="7" y="3396"/>
                    <a:pt x="15" y="3396"/>
                  </a:cubicBezTo>
                  <a:cubicBezTo>
                    <a:pt x="23" y="3396"/>
                    <a:pt x="30" y="3403"/>
                    <a:pt x="30" y="3411"/>
                  </a:cubicBezTo>
                  <a:close/>
                  <a:moveTo>
                    <a:pt x="30" y="3503"/>
                  </a:moveTo>
                  <a:lnTo>
                    <a:pt x="30" y="3503"/>
                  </a:lnTo>
                  <a:cubicBezTo>
                    <a:pt x="30" y="3512"/>
                    <a:pt x="23" y="3519"/>
                    <a:pt x="15" y="3519"/>
                  </a:cubicBezTo>
                  <a:cubicBezTo>
                    <a:pt x="7" y="3519"/>
                    <a:pt x="0" y="3512"/>
                    <a:pt x="0" y="3503"/>
                  </a:cubicBezTo>
                  <a:lnTo>
                    <a:pt x="0" y="3503"/>
                  </a:lnTo>
                  <a:cubicBezTo>
                    <a:pt x="0" y="3495"/>
                    <a:pt x="7" y="3488"/>
                    <a:pt x="15" y="3488"/>
                  </a:cubicBezTo>
                  <a:cubicBezTo>
                    <a:pt x="23" y="3488"/>
                    <a:pt x="30" y="3495"/>
                    <a:pt x="30" y="3503"/>
                  </a:cubicBezTo>
                  <a:close/>
                  <a:moveTo>
                    <a:pt x="30" y="3595"/>
                  </a:moveTo>
                  <a:lnTo>
                    <a:pt x="30" y="3595"/>
                  </a:lnTo>
                  <a:cubicBezTo>
                    <a:pt x="30" y="3604"/>
                    <a:pt x="23" y="3611"/>
                    <a:pt x="15" y="3611"/>
                  </a:cubicBezTo>
                  <a:cubicBezTo>
                    <a:pt x="7" y="3611"/>
                    <a:pt x="0" y="3604"/>
                    <a:pt x="0" y="3595"/>
                  </a:cubicBezTo>
                  <a:lnTo>
                    <a:pt x="0" y="3595"/>
                  </a:lnTo>
                  <a:cubicBezTo>
                    <a:pt x="0" y="3587"/>
                    <a:pt x="7" y="3580"/>
                    <a:pt x="15" y="3580"/>
                  </a:cubicBezTo>
                  <a:cubicBezTo>
                    <a:pt x="23" y="3580"/>
                    <a:pt x="30" y="3587"/>
                    <a:pt x="30" y="3595"/>
                  </a:cubicBezTo>
                  <a:close/>
                  <a:moveTo>
                    <a:pt x="30" y="3688"/>
                  </a:moveTo>
                  <a:lnTo>
                    <a:pt x="30" y="3688"/>
                  </a:lnTo>
                  <a:cubicBezTo>
                    <a:pt x="30" y="3696"/>
                    <a:pt x="23" y="3703"/>
                    <a:pt x="15" y="3703"/>
                  </a:cubicBezTo>
                  <a:cubicBezTo>
                    <a:pt x="7" y="3703"/>
                    <a:pt x="0" y="3696"/>
                    <a:pt x="0" y="3688"/>
                  </a:cubicBezTo>
                  <a:lnTo>
                    <a:pt x="0" y="3688"/>
                  </a:lnTo>
                  <a:cubicBezTo>
                    <a:pt x="0" y="3679"/>
                    <a:pt x="7" y="3672"/>
                    <a:pt x="15" y="3672"/>
                  </a:cubicBezTo>
                  <a:cubicBezTo>
                    <a:pt x="23" y="3672"/>
                    <a:pt x="30" y="3679"/>
                    <a:pt x="30" y="3688"/>
                  </a:cubicBezTo>
                  <a:close/>
                  <a:moveTo>
                    <a:pt x="30" y="3780"/>
                  </a:moveTo>
                  <a:lnTo>
                    <a:pt x="30" y="3780"/>
                  </a:lnTo>
                  <a:cubicBezTo>
                    <a:pt x="30" y="3788"/>
                    <a:pt x="23" y="3795"/>
                    <a:pt x="15" y="3795"/>
                  </a:cubicBezTo>
                  <a:cubicBezTo>
                    <a:pt x="7" y="3795"/>
                    <a:pt x="0" y="3788"/>
                    <a:pt x="0" y="3780"/>
                  </a:cubicBezTo>
                  <a:lnTo>
                    <a:pt x="0" y="3780"/>
                  </a:lnTo>
                  <a:cubicBezTo>
                    <a:pt x="0" y="3771"/>
                    <a:pt x="7" y="3764"/>
                    <a:pt x="15" y="3764"/>
                  </a:cubicBezTo>
                  <a:cubicBezTo>
                    <a:pt x="23" y="3764"/>
                    <a:pt x="30" y="3771"/>
                    <a:pt x="30" y="3780"/>
                  </a:cubicBezTo>
                  <a:close/>
                  <a:moveTo>
                    <a:pt x="30" y="3872"/>
                  </a:moveTo>
                  <a:lnTo>
                    <a:pt x="30" y="3872"/>
                  </a:lnTo>
                  <a:cubicBezTo>
                    <a:pt x="30" y="3880"/>
                    <a:pt x="23" y="3887"/>
                    <a:pt x="15" y="3887"/>
                  </a:cubicBezTo>
                  <a:cubicBezTo>
                    <a:pt x="7" y="3887"/>
                    <a:pt x="0" y="3880"/>
                    <a:pt x="0" y="3872"/>
                  </a:cubicBezTo>
                  <a:lnTo>
                    <a:pt x="0" y="3872"/>
                  </a:lnTo>
                  <a:cubicBezTo>
                    <a:pt x="0" y="3863"/>
                    <a:pt x="7" y="3857"/>
                    <a:pt x="15" y="3857"/>
                  </a:cubicBezTo>
                  <a:cubicBezTo>
                    <a:pt x="23" y="3857"/>
                    <a:pt x="30" y="3863"/>
                    <a:pt x="30" y="3872"/>
                  </a:cubicBezTo>
                  <a:close/>
                  <a:moveTo>
                    <a:pt x="30" y="3964"/>
                  </a:moveTo>
                  <a:lnTo>
                    <a:pt x="30" y="3964"/>
                  </a:lnTo>
                  <a:cubicBezTo>
                    <a:pt x="30" y="3973"/>
                    <a:pt x="23" y="3980"/>
                    <a:pt x="15" y="3980"/>
                  </a:cubicBezTo>
                  <a:cubicBezTo>
                    <a:pt x="7" y="3980"/>
                    <a:pt x="0" y="3973"/>
                    <a:pt x="0" y="3964"/>
                  </a:cubicBezTo>
                  <a:lnTo>
                    <a:pt x="0" y="3964"/>
                  </a:lnTo>
                  <a:cubicBezTo>
                    <a:pt x="0" y="3956"/>
                    <a:pt x="7" y="3949"/>
                    <a:pt x="15" y="3949"/>
                  </a:cubicBezTo>
                  <a:cubicBezTo>
                    <a:pt x="23" y="3949"/>
                    <a:pt x="30" y="3956"/>
                    <a:pt x="30" y="3964"/>
                  </a:cubicBezTo>
                  <a:close/>
                  <a:moveTo>
                    <a:pt x="30" y="4056"/>
                  </a:moveTo>
                  <a:lnTo>
                    <a:pt x="30" y="4056"/>
                  </a:lnTo>
                  <a:cubicBezTo>
                    <a:pt x="30" y="4065"/>
                    <a:pt x="23" y="4072"/>
                    <a:pt x="15" y="4072"/>
                  </a:cubicBezTo>
                  <a:cubicBezTo>
                    <a:pt x="7" y="4072"/>
                    <a:pt x="0" y="4065"/>
                    <a:pt x="0" y="4056"/>
                  </a:cubicBezTo>
                  <a:lnTo>
                    <a:pt x="0" y="4056"/>
                  </a:lnTo>
                  <a:cubicBezTo>
                    <a:pt x="0" y="4048"/>
                    <a:pt x="7" y="4041"/>
                    <a:pt x="15" y="4041"/>
                  </a:cubicBezTo>
                  <a:cubicBezTo>
                    <a:pt x="23" y="4041"/>
                    <a:pt x="30" y="4048"/>
                    <a:pt x="30" y="4056"/>
                  </a:cubicBezTo>
                  <a:close/>
                  <a:moveTo>
                    <a:pt x="30" y="4149"/>
                  </a:moveTo>
                  <a:lnTo>
                    <a:pt x="30" y="4149"/>
                  </a:lnTo>
                  <a:cubicBezTo>
                    <a:pt x="30" y="4157"/>
                    <a:pt x="23" y="4164"/>
                    <a:pt x="15" y="4164"/>
                  </a:cubicBezTo>
                  <a:cubicBezTo>
                    <a:pt x="7" y="4164"/>
                    <a:pt x="0" y="4157"/>
                    <a:pt x="0" y="4149"/>
                  </a:cubicBezTo>
                  <a:lnTo>
                    <a:pt x="0" y="4149"/>
                  </a:lnTo>
                  <a:cubicBezTo>
                    <a:pt x="0" y="4140"/>
                    <a:pt x="7" y="4133"/>
                    <a:pt x="15" y="4133"/>
                  </a:cubicBezTo>
                  <a:cubicBezTo>
                    <a:pt x="23" y="4133"/>
                    <a:pt x="30" y="4140"/>
                    <a:pt x="30" y="4149"/>
                  </a:cubicBezTo>
                  <a:close/>
                  <a:moveTo>
                    <a:pt x="30" y="4241"/>
                  </a:moveTo>
                  <a:lnTo>
                    <a:pt x="30" y="4241"/>
                  </a:lnTo>
                  <a:cubicBezTo>
                    <a:pt x="30" y="4249"/>
                    <a:pt x="23" y="4256"/>
                    <a:pt x="15" y="4256"/>
                  </a:cubicBezTo>
                  <a:cubicBezTo>
                    <a:pt x="7" y="4256"/>
                    <a:pt x="0" y="4249"/>
                    <a:pt x="0" y="4241"/>
                  </a:cubicBezTo>
                  <a:lnTo>
                    <a:pt x="0" y="4241"/>
                  </a:lnTo>
                  <a:cubicBezTo>
                    <a:pt x="0" y="4232"/>
                    <a:pt x="7" y="4225"/>
                    <a:pt x="15" y="4225"/>
                  </a:cubicBezTo>
                  <a:cubicBezTo>
                    <a:pt x="23" y="4225"/>
                    <a:pt x="30" y="4232"/>
                    <a:pt x="30" y="4241"/>
                  </a:cubicBezTo>
                  <a:close/>
                  <a:moveTo>
                    <a:pt x="30" y="4333"/>
                  </a:moveTo>
                  <a:lnTo>
                    <a:pt x="30" y="4333"/>
                  </a:lnTo>
                  <a:cubicBezTo>
                    <a:pt x="30" y="4341"/>
                    <a:pt x="23" y="4348"/>
                    <a:pt x="15" y="4348"/>
                  </a:cubicBezTo>
                  <a:cubicBezTo>
                    <a:pt x="7" y="4348"/>
                    <a:pt x="0" y="4341"/>
                    <a:pt x="0" y="4333"/>
                  </a:cubicBezTo>
                  <a:lnTo>
                    <a:pt x="0" y="4333"/>
                  </a:lnTo>
                  <a:cubicBezTo>
                    <a:pt x="0" y="4324"/>
                    <a:pt x="7" y="4318"/>
                    <a:pt x="15" y="4318"/>
                  </a:cubicBezTo>
                  <a:cubicBezTo>
                    <a:pt x="23" y="4318"/>
                    <a:pt x="30" y="4324"/>
                    <a:pt x="30" y="4333"/>
                  </a:cubicBezTo>
                  <a:close/>
                  <a:moveTo>
                    <a:pt x="30" y="4425"/>
                  </a:moveTo>
                  <a:lnTo>
                    <a:pt x="30" y="4425"/>
                  </a:lnTo>
                  <a:cubicBezTo>
                    <a:pt x="30" y="4434"/>
                    <a:pt x="23" y="4440"/>
                    <a:pt x="15" y="4440"/>
                  </a:cubicBezTo>
                  <a:cubicBezTo>
                    <a:pt x="7" y="4440"/>
                    <a:pt x="0" y="4434"/>
                    <a:pt x="0" y="4425"/>
                  </a:cubicBezTo>
                  <a:lnTo>
                    <a:pt x="0" y="4425"/>
                  </a:lnTo>
                  <a:cubicBezTo>
                    <a:pt x="0" y="4417"/>
                    <a:pt x="7" y="4410"/>
                    <a:pt x="15" y="4410"/>
                  </a:cubicBezTo>
                  <a:cubicBezTo>
                    <a:pt x="23" y="4410"/>
                    <a:pt x="30" y="4417"/>
                    <a:pt x="30" y="4425"/>
                  </a:cubicBezTo>
                  <a:close/>
                  <a:moveTo>
                    <a:pt x="30" y="4517"/>
                  </a:moveTo>
                  <a:lnTo>
                    <a:pt x="30" y="4517"/>
                  </a:lnTo>
                  <a:cubicBezTo>
                    <a:pt x="30" y="4526"/>
                    <a:pt x="23" y="4533"/>
                    <a:pt x="15" y="4533"/>
                  </a:cubicBezTo>
                  <a:cubicBezTo>
                    <a:pt x="7" y="4533"/>
                    <a:pt x="0" y="4526"/>
                    <a:pt x="0" y="4517"/>
                  </a:cubicBezTo>
                  <a:lnTo>
                    <a:pt x="0" y="4517"/>
                  </a:lnTo>
                  <a:cubicBezTo>
                    <a:pt x="0" y="4509"/>
                    <a:pt x="7" y="4502"/>
                    <a:pt x="15" y="4502"/>
                  </a:cubicBezTo>
                  <a:cubicBezTo>
                    <a:pt x="23" y="4502"/>
                    <a:pt x="30" y="4509"/>
                    <a:pt x="30" y="4517"/>
                  </a:cubicBez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GB"/>
            </a:p>
          </p:txBody>
        </p:sp>
        <p:sp>
          <p:nvSpPr>
            <p:cNvPr id="97" name="Freeform 6">
              <a:extLst>
                <a:ext uri="{FF2B5EF4-FFF2-40B4-BE49-F238E27FC236}">
                  <a16:creationId xmlns:a16="http://schemas.microsoft.com/office/drawing/2014/main" id="{9D4F9B91-1B05-C656-67C4-E39D4C697713}"/>
                </a:ext>
              </a:extLst>
            </p:cNvPr>
            <p:cNvSpPr>
              <a:spLocks noEditPoints="1"/>
            </p:cNvSpPr>
            <p:nvPr/>
          </p:nvSpPr>
          <p:spPr bwMode="auto">
            <a:xfrm>
              <a:off x="4021138" y="1921193"/>
              <a:ext cx="11113" cy="1497012"/>
            </a:xfrm>
            <a:custGeom>
              <a:avLst/>
              <a:gdLst>
                <a:gd name="T0" fmla="*/ 30 w 30"/>
                <a:gd name="T1" fmla="*/ 0 h 4533"/>
                <a:gd name="T2" fmla="*/ 15 w 30"/>
                <a:gd name="T3" fmla="*/ 77 h 4533"/>
                <a:gd name="T4" fmla="*/ 0 w 30"/>
                <a:gd name="T5" fmla="*/ 184 h 4533"/>
                <a:gd name="T6" fmla="*/ 0 w 30"/>
                <a:gd name="T7" fmla="*/ 277 h 4533"/>
                <a:gd name="T8" fmla="*/ 15 w 30"/>
                <a:gd name="T9" fmla="*/ 384 h 4533"/>
                <a:gd name="T10" fmla="*/ 30 w 30"/>
                <a:gd name="T11" fmla="*/ 461 h 4533"/>
                <a:gd name="T12" fmla="*/ 30 w 30"/>
                <a:gd name="T13" fmla="*/ 553 h 4533"/>
                <a:gd name="T14" fmla="*/ 30 w 30"/>
                <a:gd name="T15" fmla="*/ 553 h 4533"/>
                <a:gd name="T16" fmla="*/ 15 w 30"/>
                <a:gd name="T17" fmla="*/ 630 h 4533"/>
                <a:gd name="T18" fmla="*/ 0 w 30"/>
                <a:gd name="T19" fmla="*/ 737 h 4533"/>
                <a:gd name="T20" fmla="*/ 0 w 30"/>
                <a:gd name="T21" fmla="*/ 830 h 4533"/>
                <a:gd name="T22" fmla="*/ 15 w 30"/>
                <a:gd name="T23" fmla="*/ 937 h 4533"/>
                <a:gd name="T24" fmla="*/ 30 w 30"/>
                <a:gd name="T25" fmla="*/ 1014 h 4533"/>
                <a:gd name="T26" fmla="*/ 30 w 30"/>
                <a:gd name="T27" fmla="*/ 1106 h 4533"/>
                <a:gd name="T28" fmla="*/ 30 w 30"/>
                <a:gd name="T29" fmla="*/ 1106 h 4533"/>
                <a:gd name="T30" fmla="*/ 15 w 30"/>
                <a:gd name="T31" fmla="*/ 1183 h 4533"/>
                <a:gd name="T32" fmla="*/ 0 w 30"/>
                <a:gd name="T33" fmla="*/ 1291 h 4533"/>
                <a:gd name="T34" fmla="*/ 0 w 30"/>
                <a:gd name="T35" fmla="*/ 1383 h 4533"/>
                <a:gd name="T36" fmla="*/ 15 w 30"/>
                <a:gd name="T37" fmla="*/ 1490 h 4533"/>
                <a:gd name="T38" fmla="*/ 30 w 30"/>
                <a:gd name="T39" fmla="*/ 1567 h 4533"/>
                <a:gd name="T40" fmla="*/ 30 w 30"/>
                <a:gd name="T41" fmla="*/ 1659 h 4533"/>
                <a:gd name="T42" fmla="*/ 30 w 30"/>
                <a:gd name="T43" fmla="*/ 1659 h 4533"/>
                <a:gd name="T44" fmla="*/ 15 w 30"/>
                <a:gd name="T45" fmla="*/ 1736 h 4533"/>
                <a:gd name="T46" fmla="*/ 0 w 30"/>
                <a:gd name="T47" fmla="*/ 1844 h 4533"/>
                <a:gd name="T48" fmla="*/ 0 w 30"/>
                <a:gd name="T49" fmla="*/ 1936 h 4533"/>
                <a:gd name="T50" fmla="*/ 15 w 30"/>
                <a:gd name="T51" fmla="*/ 2044 h 4533"/>
                <a:gd name="T52" fmla="*/ 30 w 30"/>
                <a:gd name="T53" fmla="*/ 2120 h 4533"/>
                <a:gd name="T54" fmla="*/ 30 w 30"/>
                <a:gd name="T55" fmla="*/ 2213 h 4533"/>
                <a:gd name="T56" fmla="*/ 30 w 30"/>
                <a:gd name="T57" fmla="*/ 2213 h 4533"/>
                <a:gd name="T58" fmla="*/ 15 w 30"/>
                <a:gd name="T59" fmla="*/ 2289 h 4533"/>
                <a:gd name="T60" fmla="*/ 0 w 30"/>
                <a:gd name="T61" fmla="*/ 2397 h 4533"/>
                <a:gd name="T62" fmla="*/ 0 w 30"/>
                <a:gd name="T63" fmla="*/ 2489 h 4533"/>
                <a:gd name="T64" fmla="*/ 15 w 30"/>
                <a:gd name="T65" fmla="*/ 2597 h 4533"/>
                <a:gd name="T66" fmla="*/ 30 w 30"/>
                <a:gd name="T67" fmla="*/ 2674 h 4533"/>
                <a:gd name="T68" fmla="*/ 30 w 30"/>
                <a:gd name="T69" fmla="*/ 2766 h 4533"/>
                <a:gd name="T70" fmla="*/ 30 w 30"/>
                <a:gd name="T71" fmla="*/ 2766 h 4533"/>
                <a:gd name="T72" fmla="*/ 15 w 30"/>
                <a:gd name="T73" fmla="*/ 2842 h 4533"/>
                <a:gd name="T74" fmla="*/ 0 w 30"/>
                <a:gd name="T75" fmla="*/ 2950 h 4533"/>
                <a:gd name="T76" fmla="*/ 0 w 30"/>
                <a:gd name="T77" fmla="*/ 3042 h 4533"/>
                <a:gd name="T78" fmla="*/ 15 w 30"/>
                <a:gd name="T79" fmla="*/ 3150 h 4533"/>
                <a:gd name="T80" fmla="*/ 30 w 30"/>
                <a:gd name="T81" fmla="*/ 3227 h 4533"/>
                <a:gd name="T82" fmla="*/ 30 w 30"/>
                <a:gd name="T83" fmla="*/ 3319 h 4533"/>
                <a:gd name="T84" fmla="*/ 30 w 30"/>
                <a:gd name="T85" fmla="*/ 3319 h 4533"/>
                <a:gd name="T86" fmla="*/ 15 w 30"/>
                <a:gd name="T87" fmla="*/ 3396 h 4533"/>
                <a:gd name="T88" fmla="*/ 0 w 30"/>
                <a:gd name="T89" fmla="*/ 3503 h 4533"/>
                <a:gd name="T90" fmla="*/ 0 w 30"/>
                <a:gd name="T91" fmla="*/ 3595 h 4533"/>
                <a:gd name="T92" fmla="*/ 15 w 30"/>
                <a:gd name="T93" fmla="*/ 3703 h 4533"/>
                <a:gd name="T94" fmla="*/ 30 w 30"/>
                <a:gd name="T95" fmla="*/ 3780 h 4533"/>
                <a:gd name="T96" fmla="*/ 30 w 30"/>
                <a:gd name="T97" fmla="*/ 3872 h 4533"/>
                <a:gd name="T98" fmla="*/ 30 w 30"/>
                <a:gd name="T99" fmla="*/ 3872 h 4533"/>
                <a:gd name="T100" fmla="*/ 15 w 30"/>
                <a:gd name="T101" fmla="*/ 3949 h 4533"/>
                <a:gd name="T102" fmla="*/ 0 w 30"/>
                <a:gd name="T103" fmla="*/ 4056 h 4533"/>
                <a:gd name="T104" fmla="*/ 0 w 30"/>
                <a:gd name="T105" fmla="*/ 4149 h 4533"/>
                <a:gd name="T106" fmla="*/ 15 w 30"/>
                <a:gd name="T107" fmla="*/ 4256 h 4533"/>
                <a:gd name="T108" fmla="*/ 30 w 30"/>
                <a:gd name="T109" fmla="*/ 4333 h 4533"/>
                <a:gd name="T110" fmla="*/ 30 w 30"/>
                <a:gd name="T111" fmla="*/ 4425 h 4533"/>
                <a:gd name="T112" fmla="*/ 30 w 30"/>
                <a:gd name="T113" fmla="*/ 4425 h 4533"/>
                <a:gd name="T114" fmla="*/ 15 w 30"/>
                <a:gd name="T115" fmla="*/ 4502 h 4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 h="4533">
                  <a:moveTo>
                    <a:pt x="30" y="0"/>
                  </a:moveTo>
                  <a:lnTo>
                    <a:pt x="30" y="0"/>
                  </a:lnTo>
                  <a:cubicBezTo>
                    <a:pt x="30" y="8"/>
                    <a:pt x="23" y="15"/>
                    <a:pt x="15" y="15"/>
                  </a:cubicBezTo>
                  <a:cubicBezTo>
                    <a:pt x="6" y="15"/>
                    <a:pt x="0" y="8"/>
                    <a:pt x="0" y="0"/>
                  </a:cubicBezTo>
                  <a:lnTo>
                    <a:pt x="0" y="0"/>
                  </a:lnTo>
                  <a:lnTo>
                    <a:pt x="30" y="0"/>
                  </a:lnTo>
                  <a:close/>
                  <a:moveTo>
                    <a:pt x="30" y="92"/>
                  </a:moveTo>
                  <a:lnTo>
                    <a:pt x="30" y="92"/>
                  </a:lnTo>
                  <a:cubicBezTo>
                    <a:pt x="30" y="101"/>
                    <a:pt x="23" y="108"/>
                    <a:pt x="15" y="108"/>
                  </a:cubicBezTo>
                  <a:cubicBezTo>
                    <a:pt x="6" y="108"/>
                    <a:pt x="0" y="101"/>
                    <a:pt x="0" y="92"/>
                  </a:cubicBezTo>
                  <a:lnTo>
                    <a:pt x="0" y="92"/>
                  </a:lnTo>
                  <a:cubicBezTo>
                    <a:pt x="0" y="84"/>
                    <a:pt x="6" y="77"/>
                    <a:pt x="15" y="77"/>
                  </a:cubicBezTo>
                  <a:cubicBezTo>
                    <a:pt x="23" y="77"/>
                    <a:pt x="30" y="84"/>
                    <a:pt x="30" y="92"/>
                  </a:cubicBezTo>
                  <a:close/>
                  <a:moveTo>
                    <a:pt x="30" y="184"/>
                  </a:moveTo>
                  <a:lnTo>
                    <a:pt x="30" y="184"/>
                  </a:lnTo>
                  <a:cubicBezTo>
                    <a:pt x="30" y="193"/>
                    <a:pt x="23" y="200"/>
                    <a:pt x="15" y="200"/>
                  </a:cubicBezTo>
                  <a:cubicBezTo>
                    <a:pt x="6" y="200"/>
                    <a:pt x="0" y="193"/>
                    <a:pt x="0" y="184"/>
                  </a:cubicBezTo>
                  <a:lnTo>
                    <a:pt x="0" y="184"/>
                  </a:lnTo>
                  <a:cubicBezTo>
                    <a:pt x="0" y="176"/>
                    <a:pt x="6" y="169"/>
                    <a:pt x="15" y="169"/>
                  </a:cubicBezTo>
                  <a:cubicBezTo>
                    <a:pt x="23" y="169"/>
                    <a:pt x="30" y="176"/>
                    <a:pt x="30" y="184"/>
                  </a:cubicBezTo>
                  <a:close/>
                  <a:moveTo>
                    <a:pt x="30" y="277"/>
                  </a:moveTo>
                  <a:lnTo>
                    <a:pt x="30" y="277"/>
                  </a:lnTo>
                  <a:cubicBezTo>
                    <a:pt x="30" y="285"/>
                    <a:pt x="23" y="292"/>
                    <a:pt x="15" y="292"/>
                  </a:cubicBezTo>
                  <a:cubicBezTo>
                    <a:pt x="6" y="292"/>
                    <a:pt x="0" y="285"/>
                    <a:pt x="0" y="277"/>
                  </a:cubicBezTo>
                  <a:lnTo>
                    <a:pt x="0" y="277"/>
                  </a:lnTo>
                  <a:cubicBezTo>
                    <a:pt x="0" y="268"/>
                    <a:pt x="6" y="261"/>
                    <a:pt x="15" y="261"/>
                  </a:cubicBezTo>
                  <a:cubicBezTo>
                    <a:pt x="23" y="261"/>
                    <a:pt x="30" y="268"/>
                    <a:pt x="30" y="277"/>
                  </a:cubicBezTo>
                  <a:close/>
                  <a:moveTo>
                    <a:pt x="30" y="369"/>
                  </a:moveTo>
                  <a:lnTo>
                    <a:pt x="30" y="369"/>
                  </a:lnTo>
                  <a:cubicBezTo>
                    <a:pt x="30" y="377"/>
                    <a:pt x="23" y="384"/>
                    <a:pt x="15" y="384"/>
                  </a:cubicBezTo>
                  <a:cubicBezTo>
                    <a:pt x="6" y="384"/>
                    <a:pt x="0" y="377"/>
                    <a:pt x="0" y="369"/>
                  </a:cubicBezTo>
                  <a:lnTo>
                    <a:pt x="0" y="369"/>
                  </a:lnTo>
                  <a:cubicBezTo>
                    <a:pt x="0" y="360"/>
                    <a:pt x="6" y="353"/>
                    <a:pt x="15" y="353"/>
                  </a:cubicBezTo>
                  <a:cubicBezTo>
                    <a:pt x="23" y="353"/>
                    <a:pt x="30" y="360"/>
                    <a:pt x="30" y="369"/>
                  </a:cubicBezTo>
                  <a:close/>
                  <a:moveTo>
                    <a:pt x="30" y="461"/>
                  </a:moveTo>
                  <a:lnTo>
                    <a:pt x="30" y="461"/>
                  </a:lnTo>
                  <a:cubicBezTo>
                    <a:pt x="30" y="469"/>
                    <a:pt x="23" y="476"/>
                    <a:pt x="15" y="476"/>
                  </a:cubicBezTo>
                  <a:cubicBezTo>
                    <a:pt x="6" y="476"/>
                    <a:pt x="0" y="469"/>
                    <a:pt x="0" y="461"/>
                  </a:cubicBezTo>
                  <a:lnTo>
                    <a:pt x="0" y="461"/>
                  </a:lnTo>
                  <a:cubicBezTo>
                    <a:pt x="0" y="452"/>
                    <a:pt x="6" y="446"/>
                    <a:pt x="15" y="446"/>
                  </a:cubicBezTo>
                  <a:cubicBezTo>
                    <a:pt x="23" y="446"/>
                    <a:pt x="30" y="452"/>
                    <a:pt x="30" y="461"/>
                  </a:cubicBezTo>
                  <a:close/>
                  <a:moveTo>
                    <a:pt x="30" y="553"/>
                  </a:moveTo>
                  <a:lnTo>
                    <a:pt x="30" y="553"/>
                  </a:lnTo>
                  <a:cubicBezTo>
                    <a:pt x="30" y="562"/>
                    <a:pt x="23" y="568"/>
                    <a:pt x="15" y="568"/>
                  </a:cubicBezTo>
                  <a:cubicBezTo>
                    <a:pt x="6" y="568"/>
                    <a:pt x="0" y="562"/>
                    <a:pt x="0" y="553"/>
                  </a:cubicBezTo>
                  <a:lnTo>
                    <a:pt x="0" y="553"/>
                  </a:lnTo>
                  <a:cubicBezTo>
                    <a:pt x="0" y="545"/>
                    <a:pt x="6" y="538"/>
                    <a:pt x="15" y="538"/>
                  </a:cubicBezTo>
                  <a:cubicBezTo>
                    <a:pt x="23" y="538"/>
                    <a:pt x="30" y="545"/>
                    <a:pt x="30" y="553"/>
                  </a:cubicBezTo>
                  <a:close/>
                  <a:moveTo>
                    <a:pt x="30" y="645"/>
                  </a:moveTo>
                  <a:lnTo>
                    <a:pt x="30" y="645"/>
                  </a:lnTo>
                  <a:cubicBezTo>
                    <a:pt x="30" y="654"/>
                    <a:pt x="23" y="661"/>
                    <a:pt x="15" y="661"/>
                  </a:cubicBezTo>
                  <a:cubicBezTo>
                    <a:pt x="6" y="661"/>
                    <a:pt x="0" y="654"/>
                    <a:pt x="0" y="645"/>
                  </a:cubicBezTo>
                  <a:lnTo>
                    <a:pt x="0" y="645"/>
                  </a:lnTo>
                  <a:cubicBezTo>
                    <a:pt x="0" y="637"/>
                    <a:pt x="6" y="630"/>
                    <a:pt x="15" y="630"/>
                  </a:cubicBezTo>
                  <a:cubicBezTo>
                    <a:pt x="23" y="630"/>
                    <a:pt x="30" y="637"/>
                    <a:pt x="30" y="645"/>
                  </a:cubicBezTo>
                  <a:close/>
                  <a:moveTo>
                    <a:pt x="30" y="737"/>
                  </a:moveTo>
                  <a:lnTo>
                    <a:pt x="30" y="738"/>
                  </a:lnTo>
                  <a:cubicBezTo>
                    <a:pt x="30" y="746"/>
                    <a:pt x="23" y="753"/>
                    <a:pt x="15" y="753"/>
                  </a:cubicBezTo>
                  <a:cubicBezTo>
                    <a:pt x="6" y="753"/>
                    <a:pt x="0" y="746"/>
                    <a:pt x="0" y="738"/>
                  </a:cubicBezTo>
                  <a:lnTo>
                    <a:pt x="0" y="737"/>
                  </a:lnTo>
                  <a:cubicBezTo>
                    <a:pt x="0" y="729"/>
                    <a:pt x="6" y="722"/>
                    <a:pt x="15" y="722"/>
                  </a:cubicBezTo>
                  <a:cubicBezTo>
                    <a:pt x="23" y="722"/>
                    <a:pt x="30" y="729"/>
                    <a:pt x="30" y="737"/>
                  </a:cubicBezTo>
                  <a:close/>
                  <a:moveTo>
                    <a:pt x="30" y="830"/>
                  </a:moveTo>
                  <a:lnTo>
                    <a:pt x="30" y="830"/>
                  </a:lnTo>
                  <a:cubicBezTo>
                    <a:pt x="30" y="838"/>
                    <a:pt x="23" y="845"/>
                    <a:pt x="15" y="845"/>
                  </a:cubicBezTo>
                  <a:cubicBezTo>
                    <a:pt x="6" y="845"/>
                    <a:pt x="0" y="838"/>
                    <a:pt x="0" y="830"/>
                  </a:cubicBezTo>
                  <a:lnTo>
                    <a:pt x="0" y="830"/>
                  </a:lnTo>
                  <a:cubicBezTo>
                    <a:pt x="0" y="821"/>
                    <a:pt x="6" y="814"/>
                    <a:pt x="15" y="814"/>
                  </a:cubicBezTo>
                  <a:cubicBezTo>
                    <a:pt x="23" y="814"/>
                    <a:pt x="30" y="821"/>
                    <a:pt x="30" y="830"/>
                  </a:cubicBezTo>
                  <a:close/>
                  <a:moveTo>
                    <a:pt x="30" y="922"/>
                  </a:moveTo>
                  <a:lnTo>
                    <a:pt x="30" y="922"/>
                  </a:lnTo>
                  <a:cubicBezTo>
                    <a:pt x="30" y="930"/>
                    <a:pt x="23" y="937"/>
                    <a:pt x="15" y="937"/>
                  </a:cubicBezTo>
                  <a:cubicBezTo>
                    <a:pt x="6" y="937"/>
                    <a:pt x="0" y="930"/>
                    <a:pt x="0" y="922"/>
                  </a:cubicBezTo>
                  <a:lnTo>
                    <a:pt x="0" y="922"/>
                  </a:lnTo>
                  <a:cubicBezTo>
                    <a:pt x="0" y="913"/>
                    <a:pt x="6" y="906"/>
                    <a:pt x="15" y="906"/>
                  </a:cubicBezTo>
                  <a:cubicBezTo>
                    <a:pt x="23" y="906"/>
                    <a:pt x="30" y="913"/>
                    <a:pt x="30" y="922"/>
                  </a:cubicBezTo>
                  <a:close/>
                  <a:moveTo>
                    <a:pt x="30" y="1014"/>
                  </a:moveTo>
                  <a:lnTo>
                    <a:pt x="30" y="1014"/>
                  </a:lnTo>
                  <a:cubicBezTo>
                    <a:pt x="30" y="1023"/>
                    <a:pt x="23" y="1029"/>
                    <a:pt x="15" y="1029"/>
                  </a:cubicBezTo>
                  <a:cubicBezTo>
                    <a:pt x="6" y="1029"/>
                    <a:pt x="0" y="1023"/>
                    <a:pt x="0" y="1014"/>
                  </a:cubicBezTo>
                  <a:lnTo>
                    <a:pt x="0" y="1014"/>
                  </a:lnTo>
                  <a:cubicBezTo>
                    <a:pt x="0" y="1006"/>
                    <a:pt x="6" y="999"/>
                    <a:pt x="15" y="999"/>
                  </a:cubicBezTo>
                  <a:cubicBezTo>
                    <a:pt x="23" y="999"/>
                    <a:pt x="30" y="1006"/>
                    <a:pt x="30" y="1014"/>
                  </a:cubicBezTo>
                  <a:close/>
                  <a:moveTo>
                    <a:pt x="30" y="1106"/>
                  </a:moveTo>
                  <a:lnTo>
                    <a:pt x="30" y="1106"/>
                  </a:lnTo>
                  <a:cubicBezTo>
                    <a:pt x="30" y="1115"/>
                    <a:pt x="23" y="1122"/>
                    <a:pt x="15" y="1122"/>
                  </a:cubicBezTo>
                  <a:cubicBezTo>
                    <a:pt x="6" y="1122"/>
                    <a:pt x="0" y="1115"/>
                    <a:pt x="0" y="1106"/>
                  </a:cubicBezTo>
                  <a:lnTo>
                    <a:pt x="0" y="1106"/>
                  </a:lnTo>
                  <a:cubicBezTo>
                    <a:pt x="0" y="1098"/>
                    <a:pt x="6" y="1091"/>
                    <a:pt x="15" y="1091"/>
                  </a:cubicBezTo>
                  <a:cubicBezTo>
                    <a:pt x="23" y="1091"/>
                    <a:pt x="30" y="1098"/>
                    <a:pt x="30" y="1106"/>
                  </a:cubicBezTo>
                  <a:close/>
                  <a:moveTo>
                    <a:pt x="30" y="1198"/>
                  </a:moveTo>
                  <a:lnTo>
                    <a:pt x="30" y="1198"/>
                  </a:lnTo>
                  <a:cubicBezTo>
                    <a:pt x="30" y="1207"/>
                    <a:pt x="23" y="1214"/>
                    <a:pt x="15" y="1214"/>
                  </a:cubicBezTo>
                  <a:cubicBezTo>
                    <a:pt x="6" y="1214"/>
                    <a:pt x="0" y="1207"/>
                    <a:pt x="0" y="1198"/>
                  </a:cubicBezTo>
                  <a:lnTo>
                    <a:pt x="0" y="1198"/>
                  </a:lnTo>
                  <a:cubicBezTo>
                    <a:pt x="0" y="1190"/>
                    <a:pt x="6" y="1183"/>
                    <a:pt x="15" y="1183"/>
                  </a:cubicBezTo>
                  <a:cubicBezTo>
                    <a:pt x="23" y="1183"/>
                    <a:pt x="30" y="1190"/>
                    <a:pt x="30" y="1198"/>
                  </a:cubicBezTo>
                  <a:close/>
                  <a:moveTo>
                    <a:pt x="30" y="1291"/>
                  </a:moveTo>
                  <a:lnTo>
                    <a:pt x="30" y="1291"/>
                  </a:lnTo>
                  <a:cubicBezTo>
                    <a:pt x="30" y="1299"/>
                    <a:pt x="23" y="1306"/>
                    <a:pt x="15" y="1306"/>
                  </a:cubicBezTo>
                  <a:cubicBezTo>
                    <a:pt x="6" y="1306"/>
                    <a:pt x="0" y="1299"/>
                    <a:pt x="0" y="1291"/>
                  </a:cubicBezTo>
                  <a:lnTo>
                    <a:pt x="0" y="1291"/>
                  </a:lnTo>
                  <a:cubicBezTo>
                    <a:pt x="0" y="1282"/>
                    <a:pt x="6" y="1275"/>
                    <a:pt x="15" y="1275"/>
                  </a:cubicBezTo>
                  <a:cubicBezTo>
                    <a:pt x="23" y="1275"/>
                    <a:pt x="30" y="1282"/>
                    <a:pt x="30" y="1291"/>
                  </a:cubicBezTo>
                  <a:close/>
                  <a:moveTo>
                    <a:pt x="30" y="1383"/>
                  </a:moveTo>
                  <a:lnTo>
                    <a:pt x="30" y="1383"/>
                  </a:lnTo>
                  <a:cubicBezTo>
                    <a:pt x="30" y="1391"/>
                    <a:pt x="23" y="1398"/>
                    <a:pt x="15" y="1398"/>
                  </a:cubicBezTo>
                  <a:cubicBezTo>
                    <a:pt x="6" y="1398"/>
                    <a:pt x="0" y="1391"/>
                    <a:pt x="0" y="1383"/>
                  </a:cubicBezTo>
                  <a:lnTo>
                    <a:pt x="0" y="1383"/>
                  </a:lnTo>
                  <a:cubicBezTo>
                    <a:pt x="0" y="1374"/>
                    <a:pt x="6" y="1367"/>
                    <a:pt x="15" y="1367"/>
                  </a:cubicBezTo>
                  <a:cubicBezTo>
                    <a:pt x="23" y="1367"/>
                    <a:pt x="30" y="1374"/>
                    <a:pt x="30" y="1383"/>
                  </a:cubicBezTo>
                  <a:close/>
                  <a:moveTo>
                    <a:pt x="30" y="1475"/>
                  </a:moveTo>
                  <a:lnTo>
                    <a:pt x="30" y="1475"/>
                  </a:lnTo>
                  <a:cubicBezTo>
                    <a:pt x="30" y="1484"/>
                    <a:pt x="23" y="1490"/>
                    <a:pt x="15" y="1490"/>
                  </a:cubicBezTo>
                  <a:cubicBezTo>
                    <a:pt x="6" y="1490"/>
                    <a:pt x="0" y="1484"/>
                    <a:pt x="0" y="1475"/>
                  </a:cubicBezTo>
                  <a:lnTo>
                    <a:pt x="0" y="1475"/>
                  </a:lnTo>
                  <a:cubicBezTo>
                    <a:pt x="0" y="1467"/>
                    <a:pt x="6" y="1460"/>
                    <a:pt x="15" y="1460"/>
                  </a:cubicBezTo>
                  <a:cubicBezTo>
                    <a:pt x="23" y="1460"/>
                    <a:pt x="30" y="1467"/>
                    <a:pt x="30" y="1475"/>
                  </a:cubicBezTo>
                  <a:close/>
                  <a:moveTo>
                    <a:pt x="30" y="1567"/>
                  </a:moveTo>
                  <a:lnTo>
                    <a:pt x="30" y="1567"/>
                  </a:lnTo>
                  <a:cubicBezTo>
                    <a:pt x="30" y="1576"/>
                    <a:pt x="23" y="1583"/>
                    <a:pt x="15" y="1583"/>
                  </a:cubicBezTo>
                  <a:cubicBezTo>
                    <a:pt x="6" y="1583"/>
                    <a:pt x="0" y="1576"/>
                    <a:pt x="0" y="1567"/>
                  </a:cubicBezTo>
                  <a:lnTo>
                    <a:pt x="0" y="1567"/>
                  </a:lnTo>
                  <a:cubicBezTo>
                    <a:pt x="0" y="1559"/>
                    <a:pt x="6" y="1552"/>
                    <a:pt x="15" y="1552"/>
                  </a:cubicBezTo>
                  <a:cubicBezTo>
                    <a:pt x="23" y="1552"/>
                    <a:pt x="30" y="1559"/>
                    <a:pt x="30" y="1567"/>
                  </a:cubicBezTo>
                  <a:close/>
                  <a:moveTo>
                    <a:pt x="30" y="1659"/>
                  </a:moveTo>
                  <a:lnTo>
                    <a:pt x="30" y="1659"/>
                  </a:lnTo>
                  <a:cubicBezTo>
                    <a:pt x="30" y="1668"/>
                    <a:pt x="23" y="1675"/>
                    <a:pt x="15" y="1675"/>
                  </a:cubicBezTo>
                  <a:cubicBezTo>
                    <a:pt x="6" y="1675"/>
                    <a:pt x="0" y="1668"/>
                    <a:pt x="0" y="1659"/>
                  </a:cubicBezTo>
                  <a:lnTo>
                    <a:pt x="0" y="1659"/>
                  </a:lnTo>
                  <a:cubicBezTo>
                    <a:pt x="0" y="1651"/>
                    <a:pt x="6" y="1644"/>
                    <a:pt x="15" y="1644"/>
                  </a:cubicBezTo>
                  <a:cubicBezTo>
                    <a:pt x="23" y="1644"/>
                    <a:pt x="30" y="1651"/>
                    <a:pt x="30" y="1659"/>
                  </a:cubicBezTo>
                  <a:close/>
                  <a:moveTo>
                    <a:pt x="30" y="1752"/>
                  </a:moveTo>
                  <a:lnTo>
                    <a:pt x="30" y="1752"/>
                  </a:lnTo>
                  <a:cubicBezTo>
                    <a:pt x="30" y="1760"/>
                    <a:pt x="23" y="1767"/>
                    <a:pt x="15" y="1767"/>
                  </a:cubicBezTo>
                  <a:cubicBezTo>
                    <a:pt x="6" y="1767"/>
                    <a:pt x="0" y="1760"/>
                    <a:pt x="0" y="1752"/>
                  </a:cubicBezTo>
                  <a:lnTo>
                    <a:pt x="0" y="1752"/>
                  </a:lnTo>
                  <a:cubicBezTo>
                    <a:pt x="0" y="1743"/>
                    <a:pt x="6" y="1736"/>
                    <a:pt x="15" y="1736"/>
                  </a:cubicBezTo>
                  <a:cubicBezTo>
                    <a:pt x="23" y="1736"/>
                    <a:pt x="30" y="1743"/>
                    <a:pt x="30" y="1752"/>
                  </a:cubicBezTo>
                  <a:close/>
                  <a:moveTo>
                    <a:pt x="30" y="1844"/>
                  </a:moveTo>
                  <a:lnTo>
                    <a:pt x="30" y="1844"/>
                  </a:lnTo>
                  <a:cubicBezTo>
                    <a:pt x="30" y="1852"/>
                    <a:pt x="23" y="1859"/>
                    <a:pt x="15" y="1859"/>
                  </a:cubicBezTo>
                  <a:cubicBezTo>
                    <a:pt x="6" y="1859"/>
                    <a:pt x="0" y="1852"/>
                    <a:pt x="0" y="1844"/>
                  </a:cubicBezTo>
                  <a:lnTo>
                    <a:pt x="0" y="1844"/>
                  </a:lnTo>
                  <a:cubicBezTo>
                    <a:pt x="0" y="1835"/>
                    <a:pt x="6" y="1828"/>
                    <a:pt x="15" y="1828"/>
                  </a:cubicBezTo>
                  <a:cubicBezTo>
                    <a:pt x="23" y="1828"/>
                    <a:pt x="30" y="1835"/>
                    <a:pt x="30" y="1844"/>
                  </a:cubicBezTo>
                  <a:close/>
                  <a:moveTo>
                    <a:pt x="30" y="1936"/>
                  </a:moveTo>
                  <a:lnTo>
                    <a:pt x="30" y="1936"/>
                  </a:lnTo>
                  <a:cubicBezTo>
                    <a:pt x="30" y="1944"/>
                    <a:pt x="23" y="1951"/>
                    <a:pt x="15" y="1951"/>
                  </a:cubicBezTo>
                  <a:cubicBezTo>
                    <a:pt x="6" y="1951"/>
                    <a:pt x="0" y="1944"/>
                    <a:pt x="0" y="1936"/>
                  </a:cubicBezTo>
                  <a:lnTo>
                    <a:pt x="0" y="1936"/>
                  </a:lnTo>
                  <a:cubicBezTo>
                    <a:pt x="0" y="1927"/>
                    <a:pt x="6" y="1921"/>
                    <a:pt x="15" y="1921"/>
                  </a:cubicBezTo>
                  <a:cubicBezTo>
                    <a:pt x="23" y="1921"/>
                    <a:pt x="30" y="1927"/>
                    <a:pt x="30" y="1936"/>
                  </a:cubicBezTo>
                  <a:close/>
                  <a:moveTo>
                    <a:pt x="30" y="2028"/>
                  </a:moveTo>
                  <a:lnTo>
                    <a:pt x="30" y="2028"/>
                  </a:lnTo>
                  <a:cubicBezTo>
                    <a:pt x="30" y="2037"/>
                    <a:pt x="23" y="2044"/>
                    <a:pt x="15" y="2044"/>
                  </a:cubicBezTo>
                  <a:cubicBezTo>
                    <a:pt x="6" y="2044"/>
                    <a:pt x="0" y="2037"/>
                    <a:pt x="0" y="2028"/>
                  </a:cubicBezTo>
                  <a:lnTo>
                    <a:pt x="0" y="2028"/>
                  </a:lnTo>
                  <a:cubicBezTo>
                    <a:pt x="0" y="2020"/>
                    <a:pt x="6" y="2013"/>
                    <a:pt x="15" y="2013"/>
                  </a:cubicBezTo>
                  <a:cubicBezTo>
                    <a:pt x="23" y="2013"/>
                    <a:pt x="30" y="2020"/>
                    <a:pt x="30" y="2028"/>
                  </a:cubicBezTo>
                  <a:close/>
                  <a:moveTo>
                    <a:pt x="30" y="2120"/>
                  </a:moveTo>
                  <a:lnTo>
                    <a:pt x="30" y="2120"/>
                  </a:lnTo>
                  <a:cubicBezTo>
                    <a:pt x="30" y="2129"/>
                    <a:pt x="23" y="2136"/>
                    <a:pt x="15" y="2136"/>
                  </a:cubicBezTo>
                  <a:cubicBezTo>
                    <a:pt x="6" y="2136"/>
                    <a:pt x="0" y="2129"/>
                    <a:pt x="0" y="2120"/>
                  </a:cubicBezTo>
                  <a:lnTo>
                    <a:pt x="0" y="2120"/>
                  </a:lnTo>
                  <a:cubicBezTo>
                    <a:pt x="0" y="2112"/>
                    <a:pt x="6" y="2105"/>
                    <a:pt x="15" y="2105"/>
                  </a:cubicBezTo>
                  <a:cubicBezTo>
                    <a:pt x="23" y="2105"/>
                    <a:pt x="30" y="2112"/>
                    <a:pt x="30" y="2120"/>
                  </a:cubicBezTo>
                  <a:close/>
                  <a:moveTo>
                    <a:pt x="30" y="2213"/>
                  </a:moveTo>
                  <a:lnTo>
                    <a:pt x="30" y="2213"/>
                  </a:lnTo>
                  <a:cubicBezTo>
                    <a:pt x="30" y="2221"/>
                    <a:pt x="23" y="2228"/>
                    <a:pt x="15" y="2228"/>
                  </a:cubicBezTo>
                  <a:cubicBezTo>
                    <a:pt x="6" y="2228"/>
                    <a:pt x="0" y="2221"/>
                    <a:pt x="0" y="2213"/>
                  </a:cubicBezTo>
                  <a:lnTo>
                    <a:pt x="0" y="2213"/>
                  </a:lnTo>
                  <a:cubicBezTo>
                    <a:pt x="0" y="2204"/>
                    <a:pt x="6" y="2197"/>
                    <a:pt x="15" y="2197"/>
                  </a:cubicBezTo>
                  <a:cubicBezTo>
                    <a:pt x="23" y="2197"/>
                    <a:pt x="30" y="2204"/>
                    <a:pt x="30" y="2213"/>
                  </a:cubicBezTo>
                  <a:close/>
                  <a:moveTo>
                    <a:pt x="30" y="2305"/>
                  </a:moveTo>
                  <a:lnTo>
                    <a:pt x="30" y="2305"/>
                  </a:lnTo>
                  <a:cubicBezTo>
                    <a:pt x="30" y="2313"/>
                    <a:pt x="23" y="2320"/>
                    <a:pt x="15" y="2320"/>
                  </a:cubicBezTo>
                  <a:cubicBezTo>
                    <a:pt x="6" y="2320"/>
                    <a:pt x="0" y="2313"/>
                    <a:pt x="0" y="2305"/>
                  </a:cubicBezTo>
                  <a:lnTo>
                    <a:pt x="0" y="2305"/>
                  </a:lnTo>
                  <a:cubicBezTo>
                    <a:pt x="0" y="2296"/>
                    <a:pt x="6" y="2289"/>
                    <a:pt x="15" y="2289"/>
                  </a:cubicBezTo>
                  <a:cubicBezTo>
                    <a:pt x="23" y="2289"/>
                    <a:pt x="30" y="2296"/>
                    <a:pt x="30" y="2305"/>
                  </a:cubicBezTo>
                  <a:close/>
                  <a:moveTo>
                    <a:pt x="30" y="2397"/>
                  </a:moveTo>
                  <a:lnTo>
                    <a:pt x="30" y="2397"/>
                  </a:lnTo>
                  <a:cubicBezTo>
                    <a:pt x="30" y="2405"/>
                    <a:pt x="23" y="2412"/>
                    <a:pt x="15" y="2412"/>
                  </a:cubicBezTo>
                  <a:cubicBezTo>
                    <a:pt x="6" y="2412"/>
                    <a:pt x="0" y="2405"/>
                    <a:pt x="0" y="2397"/>
                  </a:cubicBezTo>
                  <a:lnTo>
                    <a:pt x="0" y="2397"/>
                  </a:lnTo>
                  <a:cubicBezTo>
                    <a:pt x="0" y="2388"/>
                    <a:pt x="6" y="2382"/>
                    <a:pt x="15" y="2382"/>
                  </a:cubicBezTo>
                  <a:cubicBezTo>
                    <a:pt x="23" y="2382"/>
                    <a:pt x="30" y="2388"/>
                    <a:pt x="30" y="2397"/>
                  </a:cubicBezTo>
                  <a:close/>
                  <a:moveTo>
                    <a:pt x="30" y="2489"/>
                  </a:moveTo>
                  <a:lnTo>
                    <a:pt x="30" y="2489"/>
                  </a:lnTo>
                  <a:cubicBezTo>
                    <a:pt x="30" y="2498"/>
                    <a:pt x="23" y="2504"/>
                    <a:pt x="15" y="2504"/>
                  </a:cubicBezTo>
                  <a:cubicBezTo>
                    <a:pt x="6" y="2504"/>
                    <a:pt x="0" y="2498"/>
                    <a:pt x="0" y="2489"/>
                  </a:cubicBezTo>
                  <a:lnTo>
                    <a:pt x="0" y="2489"/>
                  </a:lnTo>
                  <a:cubicBezTo>
                    <a:pt x="0" y="2481"/>
                    <a:pt x="6" y="2474"/>
                    <a:pt x="15" y="2474"/>
                  </a:cubicBezTo>
                  <a:cubicBezTo>
                    <a:pt x="23" y="2474"/>
                    <a:pt x="30" y="2481"/>
                    <a:pt x="30" y="2489"/>
                  </a:cubicBezTo>
                  <a:close/>
                  <a:moveTo>
                    <a:pt x="30" y="2581"/>
                  </a:moveTo>
                  <a:lnTo>
                    <a:pt x="30" y="2581"/>
                  </a:lnTo>
                  <a:cubicBezTo>
                    <a:pt x="30" y="2590"/>
                    <a:pt x="23" y="2597"/>
                    <a:pt x="15" y="2597"/>
                  </a:cubicBezTo>
                  <a:cubicBezTo>
                    <a:pt x="6" y="2597"/>
                    <a:pt x="0" y="2590"/>
                    <a:pt x="0" y="2581"/>
                  </a:cubicBezTo>
                  <a:lnTo>
                    <a:pt x="0" y="2581"/>
                  </a:lnTo>
                  <a:cubicBezTo>
                    <a:pt x="0" y="2573"/>
                    <a:pt x="6" y="2566"/>
                    <a:pt x="15" y="2566"/>
                  </a:cubicBezTo>
                  <a:cubicBezTo>
                    <a:pt x="23" y="2566"/>
                    <a:pt x="30" y="2573"/>
                    <a:pt x="30" y="2581"/>
                  </a:cubicBezTo>
                  <a:close/>
                  <a:moveTo>
                    <a:pt x="30" y="2673"/>
                  </a:moveTo>
                  <a:lnTo>
                    <a:pt x="30" y="2674"/>
                  </a:lnTo>
                  <a:cubicBezTo>
                    <a:pt x="30" y="2682"/>
                    <a:pt x="23" y="2689"/>
                    <a:pt x="15" y="2689"/>
                  </a:cubicBezTo>
                  <a:cubicBezTo>
                    <a:pt x="6" y="2689"/>
                    <a:pt x="0" y="2682"/>
                    <a:pt x="0" y="2674"/>
                  </a:cubicBezTo>
                  <a:lnTo>
                    <a:pt x="0" y="2673"/>
                  </a:lnTo>
                  <a:cubicBezTo>
                    <a:pt x="0" y="2665"/>
                    <a:pt x="6" y="2658"/>
                    <a:pt x="15" y="2658"/>
                  </a:cubicBezTo>
                  <a:cubicBezTo>
                    <a:pt x="23" y="2658"/>
                    <a:pt x="30" y="2665"/>
                    <a:pt x="30" y="2673"/>
                  </a:cubicBezTo>
                  <a:close/>
                  <a:moveTo>
                    <a:pt x="30" y="2766"/>
                  </a:moveTo>
                  <a:lnTo>
                    <a:pt x="30" y="2766"/>
                  </a:lnTo>
                  <a:cubicBezTo>
                    <a:pt x="30" y="2774"/>
                    <a:pt x="23" y="2781"/>
                    <a:pt x="15" y="2781"/>
                  </a:cubicBezTo>
                  <a:cubicBezTo>
                    <a:pt x="6" y="2781"/>
                    <a:pt x="0" y="2774"/>
                    <a:pt x="0" y="2766"/>
                  </a:cubicBezTo>
                  <a:lnTo>
                    <a:pt x="0" y="2766"/>
                  </a:lnTo>
                  <a:cubicBezTo>
                    <a:pt x="0" y="2757"/>
                    <a:pt x="6" y="2750"/>
                    <a:pt x="15" y="2750"/>
                  </a:cubicBezTo>
                  <a:cubicBezTo>
                    <a:pt x="23" y="2750"/>
                    <a:pt x="30" y="2757"/>
                    <a:pt x="30" y="2766"/>
                  </a:cubicBezTo>
                  <a:close/>
                  <a:moveTo>
                    <a:pt x="30" y="2858"/>
                  </a:moveTo>
                  <a:lnTo>
                    <a:pt x="30" y="2858"/>
                  </a:lnTo>
                  <a:cubicBezTo>
                    <a:pt x="30" y="2866"/>
                    <a:pt x="23" y="2873"/>
                    <a:pt x="15" y="2873"/>
                  </a:cubicBezTo>
                  <a:cubicBezTo>
                    <a:pt x="6" y="2873"/>
                    <a:pt x="0" y="2866"/>
                    <a:pt x="0" y="2858"/>
                  </a:cubicBezTo>
                  <a:lnTo>
                    <a:pt x="0" y="2858"/>
                  </a:lnTo>
                  <a:cubicBezTo>
                    <a:pt x="0" y="2849"/>
                    <a:pt x="6" y="2842"/>
                    <a:pt x="15" y="2842"/>
                  </a:cubicBezTo>
                  <a:cubicBezTo>
                    <a:pt x="23" y="2842"/>
                    <a:pt x="30" y="2849"/>
                    <a:pt x="30" y="2858"/>
                  </a:cubicBezTo>
                  <a:close/>
                  <a:moveTo>
                    <a:pt x="30" y="2950"/>
                  </a:moveTo>
                  <a:lnTo>
                    <a:pt x="30" y="2950"/>
                  </a:lnTo>
                  <a:cubicBezTo>
                    <a:pt x="30" y="2959"/>
                    <a:pt x="23" y="2965"/>
                    <a:pt x="15" y="2965"/>
                  </a:cubicBezTo>
                  <a:cubicBezTo>
                    <a:pt x="6" y="2965"/>
                    <a:pt x="0" y="2959"/>
                    <a:pt x="0" y="2950"/>
                  </a:cubicBezTo>
                  <a:lnTo>
                    <a:pt x="0" y="2950"/>
                  </a:lnTo>
                  <a:cubicBezTo>
                    <a:pt x="0" y="2942"/>
                    <a:pt x="6" y="2935"/>
                    <a:pt x="15" y="2935"/>
                  </a:cubicBezTo>
                  <a:cubicBezTo>
                    <a:pt x="23" y="2935"/>
                    <a:pt x="30" y="2942"/>
                    <a:pt x="30" y="2950"/>
                  </a:cubicBezTo>
                  <a:close/>
                  <a:moveTo>
                    <a:pt x="30" y="3042"/>
                  </a:moveTo>
                  <a:lnTo>
                    <a:pt x="30" y="3042"/>
                  </a:lnTo>
                  <a:cubicBezTo>
                    <a:pt x="30" y="3051"/>
                    <a:pt x="23" y="3058"/>
                    <a:pt x="15" y="3058"/>
                  </a:cubicBezTo>
                  <a:cubicBezTo>
                    <a:pt x="6" y="3058"/>
                    <a:pt x="0" y="3051"/>
                    <a:pt x="0" y="3042"/>
                  </a:cubicBezTo>
                  <a:lnTo>
                    <a:pt x="0" y="3042"/>
                  </a:lnTo>
                  <a:cubicBezTo>
                    <a:pt x="0" y="3034"/>
                    <a:pt x="6" y="3027"/>
                    <a:pt x="15" y="3027"/>
                  </a:cubicBezTo>
                  <a:cubicBezTo>
                    <a:pt x="23" y="3027"/>
                    <a:pt x="30" y="3034"/>
                    <a:pt x="30" y="3042"/>
                  </a:cubicBezTo>
                  <a:close/>
                  <a:moveTo>
                    <a:pt x="30" y="3134"/>
                  </a:moveTo>
                  <a:lnTo>
                    <a:pt x="30" y="3134"/>
                  </a:lnTo>
                  <a:cubicBezTo>
                    <a:pt x="30" y="3143"/>
                    <a:pt x="23" y="3150"/>
                    <a:pt x="15" y="3150"/>
                  </a:cubicBezTo>
                  <a:cubicBezTo>
                    <a:pt x="6" y="3150"/>
                    <a:pt x="0" y="3143"/>
                    <a:pt x="0" y="3134"/>
                  </a:cubicBezTo>
                  <a:lnTo>
                    <a:pt x="0" y="3134"/>
                  </a:lnTo>
                  <a:cubicBezTo>
                    <a:pt x="0" y="3126"/>
                    <a:pt x="6" y="3119"/>
                    <a:pt x="15" y="3119"/>
                  </a:cubicBezTo>
                  <a:cubicBezTo>
                    <a:pt x="23" y="3119"/>
                    <a:pt x="30" y="3126"/>
                    <a:pt x="30" y="3134"/>
                  </a:cubicBezTo>
                  <a:close/>
                  <a:moveTo>
                    <a:pt x="30" y="3227"/>
                  </a:moveTo>
                  <a:lnTo>
                    <a:pt x="30" y="3227"/>
                  </a:lnTo>
                  <a:cubicBezTo>
                    <a:pt x="30" y="3235"/>
                    <a:pt x="23" y="3242"/>
                    <a:pt x="15" y="3242"/>
                  </a:cubicBezTo>
                  <a:cubicBezTo>
                    <a:pt x="6" y="3242"/>
                    <a:pt x="0" y="3235"/>
                    <a:pt x="0" y="3227"/>
                  </a:cubicBezTo>
                  <a:lnTo>
                    <a:pt x="0" y="3227"/>
                  </a:lnTo>
                  <a:cubicBezTo>
                    <a:pt x="0" y="3218"/>
                    <a:pt x="6" y="3211"/>
                    <a:pt x="15" y="3211"/>
                  </a:cubicBezTo>
                  <a:cubicBezTo>
                    <a:pt x="23" y="3211"/>
                    <a:pt x="30" y="3218"/>
                    <a:pt x="30" y="3227"/>
                  </a:cubicBezTo>
                  <a:close/>
                  <a:moveTo>
                    <a:pt x="30" y="3319"/>
                  </a:moveTo>
                  <a:lnTo>
                    <a:pt x="30" y="3319"/>
                  </a:lnTo>
                  <a:cubicBezTo>
                    <a:pt x="30" y="3327"/>
                    <a:pt x="23" y="3334"/>
                    <a:pt x="15" y="3334"/>
                  </a:cubicBezTo>
                  <a:cubicBezTo>
                    <a:pt x="6" y="3334"/>
                    <a:pt x="0" y="3327"/>
                    <a:pt x="0" y="3319"/>
                  </a:cubicBezTo>
                  <a:lnTo>
                    <a:pt x="0" y="3319"/>
                  </a:lnTo>
                  <a:cubicBezTo>
                    <a:pt x="0" y="3310"/>
                    <a:pt x="6" y="3303"/>
                    <a:pt x="15" y="3303"/>
                  </a:cubicBezTo>
                  <a:cubicBezTo>
                    <a:pt x="23" y="3303"/>
                    <a:pt x="30" y="3310"/>
                    <a:pt x="30" y="3319"/>
                  </a:cubicBezTo>
                  <a:close/>
                  <a:moveTo>
                    <a:pt x="30" y="3411"/>
                  </a:moveTo>
                  <a:lnTo>
                    <a:pt x="30" y="3411"/>
                  </a:lnTo>
                  <a:cubicBezTo>
                    <a:pt x="30" y="3420"/>
                    <a:pt x="23" y="3426"/>
                    <a:pt x="15" y="3426"/>
                  </a:cubicBezTo>
                  <a:cubicBezTo>
                    <a:pt x="6" y="3426"/>
                    <a:pt x="0" y="3420"/>
                    <a:pt x="0" y="3411"/>
                  </a:cubicBezTo>
                  <a:lnTo>
                    <a:pt x="0" y="3411"/>
                  </a:lnTo>
                  <a:cubicBezTo>
                    <a:pt x="0" y="3403"/>
                    <a:pt x="6" y="3396"/>
                    <a:pt x="15" y="3396"/>
                  </a:cubicBezTo>
                  <a:cubicBezTo>
                    <a:pt x="23" y="3396"/>
                    <a:pt x="30" y="3403"/>
                    <a:pt x="30" y="3411"/>
                  </a:cubicBezTo>
                  <a:close/>
                  <a:moveTo>
                    <a:pt x="30" y="3503"/>
                  </a:moveTo>
                  <a:lnTo>
                    <a:pt x="30" y="3503"/>
                  </a:lnTo>
                  <a:cubicBezTo>
                    <a:pt x="30" y="3512"/>
                    <a:pt x="23" y="3519"/>
                    <a:pt x="15" y="3519"/>
                  </a:cubicBezTo>
                  <a:cubicBezTo>
                    <a:pt x="6" y="3519"/>
                    <a:pt x="0" y="3512"/>
                    <a:pt x="0" y="3503"/>
                  </a:cubicBezTo>
                  <a:lnTo>
                    <a:pt x="0" y="3503"/>
                  </a:lnTo>
                  <a:cubicBezTo>
                    <a:pt x="0" y="3495"/>
                    <a:pt x="6" y="3488"/>
                    <a:pt x="15" y="3488"/>
                  </a:cubicBezTo>
                  <a:cubicBezTo>
                    <a:pt x="23" y="3488"/>
                    <a:pt x="30" y="3495"/>
                    <a:pt x="30" y="3503"/>
                  </a:cubicBezTo>
                  <a:close/>
                  <a:moveTo>
                    <a:pt x="30" y="3595"/>
                  </a:moveTo>
                  <a:lnTo>
                    <a:pt x="30" y="3595"/>
                  </a:lnTo>
                  <a:cubicBezTo>
                    <a:pt x="30" y="3604"/>
                    <a:pt x="23" y="3611"/>
                    <a:pt x="15" y="3611"/>
                  </a:cubicBezTo>
                  <a:cubicBezTo>
                    <a:pt x="6" y="3611"/>
                    <a:pt x="0" y="3604"/>
                    <a:pt x="0" y="3595"/>
                  </a:cubicBezTo>
                  <a:lnTo>
                    <a:pt x="0" y="3595"/>
                  </a:lnTo>
                  <a:cubicBezTo>
                    <a:pt x="0" y="3587"/>
                    <a:pt x="6" y="3580"/>
                    <a:pt x="15" y="3580"/>
                  </a:cubicBezTo>
                  <a:cubicBezTo>
                    <a:pt x="23" y="3580"/>
                    <a:pt x="30" y="3587"/>
                    <a:pt x="30" y="3595"/>
                  </a:cubicBezTo>
                  <a:close/>
                  <a:moveTo>
                    <a:pt x="30" y="3688"/>
                  </a:moveTo>
                  <a:lnTo>
                    <a:pt x="30" y="3688"/>
                  </a:lnTo>
                  <a:cubicBezTo>
                    <a:pt x="30" y="3696"/>
                    <a:pt x="23" y="3703"/>
                    <a:pt x="15" y="3703"/>
                  </a:cubicBezTo>
                  <a:cubicBezTo>
                    <a:pt x="6" y="3703"/>
                    <a:pt x="0" y="3696"/>
                    <a:pt x="0" y="3688"/>
                  </a:cubicBezTo>
                  <a:lnTo>
                    <a:pt x="0" y="3688"/>
                  </a:lnTo>
                  <a:cubicBezTo>
                    <a:pt x="0" y="3679"/>
                    <a:pt x="6" y="3672"/>
                    <a:pt x="15" y="3672"/>
                  </a:cubicBezTo>
                  <a:cubicBezTo>
                    <a:pt x="23" y="3672"/>
                    <a:pt x="30" y="3679"/>
                    <a:pt x="30" y="3688"/>
                  </a:cubicBezTo>
                  <a:close/>
                  <a:moveTo>
                    <a:pt x="30" y="3780"/>
                  </a:moveTo>
                  <a:lnTo>
                    <a:pt x="30" y="3780"/>
                  </a:lnTo>
                  <a:cubicBezTo>
                    <a:pt x="30" y="3788"/>
                    <a:pt x="23" y="3795"/>
                    <a:pt x="15" y="3795"/>
                  </a:cubicBezTo>
                  <a:cubicBezTo>
                    <a:pt x="6" y="3795"/>
                    <a:pt x="0" y="3788"/>
                    <a:pt x="0" y="3780"/>
                  </a:cubicBezTo>
                  <a:lnTo>
                    <a:pt x="0" y="3780"/>
                  </a:lnTo>
                  <a:cubicBezTo>
                    <a:pt x="0" y="3771"/>
                    <a:pt x="6" y="3764"/>
                    <a:pt x="15" y="3764"/>
                  </a:cubicBezTo>
                  <a:cubicBezTo>
                    <a:pt x="23" y="3764"/>
                    <a:pt x="30" y="3771"/>
                    <a:pt x="30" y="3780"/>
                  </a:cubicBezTo>
                  <a:close/>
                  <a:moveTo>
                    <a:pt x="30" y="3872"/>
                  </a:moveTo>
                  <a:lnTo>
                    <a:pt x="30" y="3872"/>
                  </a:lnTo>
                  <a:cubicBezTo>
                    <a:pt x="30" y="3880"/>
                    <a:pt x="23" y="3887"/>
                    <a:pt x="15" y="3887"/>
                  </a:cubicBezTo>
                  <a:cubicBezTo>
                    <a:pt x="6" y="3887"/>
                    <a:pt x="0" y="3880"/>
                    <a:pt x="0" y="3872"/>
                  </a:cubicBezTo>
                  <a:lnTo>
                    <a:pt x="0" y="3872"/>
                  </a:lnTo>
                  <a:cubicBezTo>
                    <a:pt x="0" y="3863"/>
                    <a:pt x="6" y="3857"/>
                    <a:pt x="15" y="3857"/>
                  </a:cubicBezTo>
                  <a:cubicBezTo>
                    <a:pt x="23" y="3857"/>
                    <a:pt x="30" y="3863"/>
                    <a:pt x="30" y="3872"/>
                  </a:cubicBezTo>
                  <a:close/>
                  <a:moveTo>
                    <a:pt x="30" y="3964"/>
                  </a:moveTo>
                  <a:lnTo>
                    <a:pt x="30" y="3964"/>
                  </a:lnTo>
                  <a:cubicBezTo>
                    <a:pt x="30" y="3973"/>
                    <a:pt x="23" y="3980"/>
                    <a:pt x="15" y="3980"/>
                  </a:cubicBezTo>
                  <a:cubicBezTo>
                    <a:pt x="6" y="3980"/>
                    <a:pt x="0" y="3973"/>
                    <a:pt x="0" y="3964"/>
                  </a:cubicBezTo>
                  <a:lnTo>
                    <a:pt x="0" y="3964"/>
                  </a:lnTo>
                  <a:cubicBezTo>
                    <a:pt x="0" y="3956"/>
                    <a:pt x="6" y="3949"/>
                    <a:pt x="15" y="3949"/>
                  </a:cubicBezTo>
                  <a:cubicBezTo>
                    <a:pt x="23" y="3949"/>
                    <a:pt x="30" y="3956"/>
                    <a:pt x="30" y="3964"/>
                  </a:cubicBezTo>
                  <a:close/>
                  <a:moveTo>
                    <a:pt x="30" y="4056"/>
                  </a:moveTo>
                  <a:lnTo>
                    <a:pt x="30" y="4056"/>
                  </a:lnTo>
                  <a:cubicBezTo>
                    <a:pt x="30" y="4065"/>
                    <a:pt x="23" y="4072"/>
                    <a:pt x="15" y="4072"/>
                  </a:cubicBezTo>
                  <a:cubicBezTo>
                    <a:pt x="6" y="4072"/>
                    <a:pt x="0" y="4065"/>
                    <a:pt x="0" y="4056"/>
                  </a:cubicBezTo>
                  <a:lnTo>
                    <a:pt x="0" y="4056"/>
                  </a:lnTo>
                  <a:cubicBezTo>
                    <a:pt x="0" y="4048"/>
                    <a:pt x="6" y="4041"/>
                    <a:pt x="15" y="4041"/>
                  </a:cubicBezTo>
                  <a:cubicBezTo>
                    <a:pt x="23" y="4041"/>
                    <a:pt x="30" y="4048"/>
                    <a:pt x="30" y="4056"/>
                  </a:cubicBezTo>
                  <a:close/>
                  <a:moveTo>
                    <a:pt x="30" y="4149"/>
                  </a:moveTo>
                  <a:lnTo>
                    <a:pt x="30" y="4149"/>
                  </a:lnTo>
                  <a:cubicBezTo>
                    <a:pt x="30" y="4157"/>
                    <a:pt x="23" y="4164"/>
                    <a:pt x="15" y="4164"/>
                  </a:cubicBezTo>
                  <a:cubicBezTo>
                    <a:pt x="6" y="4164"/>
                    <a:pt x="0" y="4157"/>
                    <a:pt x="0" y="4149"/>
                  </a:cubicBezTo>
                  <a:lnTo>
                    <a:pt x="0" y="4149"/>
                  </a:lnTo>
                  <a:cubicBezTo>
                    <a:pt x="0" y="4140"/>
                    <a:pt x="6" y="4133"/>
                    <a:pt x="15" y="4133"/>
                  </a:cubicBezTo>
                  <a:cubicBezTo>
                    <a:pt x="23" y="4133"/>
                    <a:pt x="30" y="4140"/>
                    <a:pt x="30" y="4149"/>
                  </a:cubicBezTo>
                  <a:close/>
                  <a:moveTo>
                    <a:pt x="30" y="4241"/>
                  </a:moveTo>
                  <a:lnTo>
                    <a:pt x="30" y="4241"/>
                  </a:lnTo>
                  <a:cubicBezTo>
                    <a:pt x="30" y="4249"/>
                    <a:pt x="23" y="4256"/>
                    <a:pt x="15" y="4256"/>
                  </a:cubicBezTo>
                  <a:cubicBezTo>
                    <a:pt x="6" y="4256"/>
                    <a:pt x="0" y="4249"/>
                    <a:pt x="0" y="4241"/>
                  </a:cubicBezTo>
                  <a:lnTo>
                    <a:pt x="0" y="4241"/>
                  </a:lnTo>
                  <a:cubicBezTo>
                    <a:pt x="0" y="4232"/>
                    <a:pt x="6" y="4225"/>
                    <a:pt x="15" y="4225"/>
                  </a:cubicBezTo>
                  <a:cubicBezTo>
                    <a:pt x="23" y="4225"/>
                    <a:pt x="30" y="4232"/>
                    <a:pt x="30" y="4241"/>
                  </a:cubicBezTo>
                  <a:close/>
                  <a:moveTo>
                    <a:pt x="30" y="4333"/>
                  </a:moveTo>
                  <a:lnTo>
                    <a:pt x="30" y="4333"/>
                  </a:lnTo>
                  <a:cubicBezTo>
                    <a:pt x="30" y="4341"/>
                    <a:pt x="23" y="4348"/>
                    <a:pt x="15" y="4348"/>
                  </a:cubicBezTo>
                  <a:cubicBezTo>
                    <a:pt x="6" y="4348"/>
                    <a:pt x="0" y="4341"/>
                    <a:pt x="0" y="4333"/>
                  </a:cubicBezTo>
                  <a:lnTo>
                    <a:pt x="0" y="4333"/>
                  </a:lnTo>
                  <a:cubicBezTo>
                    <a:pt x="0" y="4324"/>
                    <a:pt x="6" y="4318"/>
                    <a:pt x="15" y="4318"/>
                  </a:cubicBezTo>
                  <a:cubicBezTo>
                    <a:pt x="23" y="4318"/>
                    <a:pt x="30" y="4324"/>
                    <a:pt x="30" y="4333"/>
                  </a:cubicBezTo>
                  <a:close/>
                  <a:moveTo>
                    <a:pt x="30" y="4425"/>
                  </a:moveTo>
                  <a:lnTo>
                    <a:pt x="30" y="4425"/>
                  </a:lnTo>
                  <a:cubicBezTo>
                    <a:pt x="30" y="4434"/>
                    <a:pt x="23" y="4440"/>
                    <a:pt x="15" y="4440"/>
                  </a:cubicBezTo>
                  <a:cubicBezTo>
                    <a:pt x="6" y="4440"/>
                    <a:pt x="0" y="4434"/>
                    <a:pt x="0" y="4425"/>
                  </a:cubicBezTo>
                  <a:lnTo>
                    <a:pt x="0" y="4425"/>
                  </a:lnTo>
                  <a:cubicBezTo>
                    <a:pt x="0" y="4417"/>
                    <a:pt x="6" y="4410"/>
                    <a:pt x="15" y="4410"/>
                  </a:cubicBezTo>
                  <a:cubicBezTo>
                    <a:pt x="23" y="4410"/>
                    <a:pt x="30" y="4417"/>
                    <a:pt x="30" y="4425"/>
                  </a:cubicBezTo>
                  <a:close/>
                  <a:moveTo>
                    <a:pt x="30" y="4517"/>
                  </a:moveTo>
                  <a:lnTo>
                    <a:pt x="30" y="4517"/>
                  </a:lnTo>
                  <a:cubicBezTo>
                    <a:pt x="30" y="4526"/>
                    <a:pt x="23" y="4533"/>
                    <a:pt x="15" y="4533"/>
                  </a:cubicBezTo>
                  <a:cubicBezTo>
                    <a:pt x="6" y="4533"/>
                    <a:pt x="0" y="4526"/>
                    <a:pt x="0" y="4517"/>
                  </a:cubicBezTo>
                  <a:lnTo>
                    <a:pt x="0" y="4517"/>
                  </a:lnTo>
                  <a:cubicBezTo>
                    <a:pt x="0" y="4509"/>
                    <a:pt x="6" y="4502"/>
                    <a:pt x="15" y="4502"/>
                  </a:cubicBezTo>
                  <a:cubicBezTo>
                    <a:pt x="23" y="4502"/>
                    <a:pt x="30" y="4509"/>
                    <a:pt x="30" y="4517"/>
                  </a:cubicBez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GB"/>
            </a:p>
          </p:txBody>
        </p:sp>
        <p:sp>
          <p:nvSpPr>
            <p:cNvPr id="98" name="Freeform 7">
              <a:extLst>
                <a:ext uri="{FF2B5EF4-FFF2-40B4-BE49-F238E27FC236}">
                  <a16:creationId xmlns:a16="http://schemas.microsoft.com/office/drawing/2014/main" id="{5B80353B-34BE-76D0-678D-7CA74E13021E}"/>
                </a:ext>
              </a:extLst>
            </p:cNvPr>
            <p:cNvSpPr>
              <a:spLocks noEditPoints="1"/>
            </p:cNvSpPr>
            <p:nvPr/>
          </p:nvSpPr>
          <p:spPr bwMode="auto">
            <a:xfrm>
              <a:off x="1075055" y="2684780"/>
              <a:ext cx="4392613" cy="9525"/>
            </a:xfrm>
            <a:custGeom>
              <a:avLst/>
              <a:gdLst>
                <a:gd name="T0" fmla="*/ 184 w 12277"/>
                <a:gd name="T1" fmla="*/ 0 h 30"/>
                <a:gd name="T2" fmla="*/ 384 w 12277"/>
                <a:gd name="T3" fmla="*/ 15 h 30"/>
                <a:gd name="T4" fmla="*/ 553 w 12277"/>
                <a:gd name="T5" fmla="*/ 30 h 30"/>
                <a:gd name="T6" fmla="*/ 738 w 12277"/>
                <a:gd name="T7" fmla="*/ 30 h 30"/>
                <a:gd name="T8" fmla="*/ 907 w 12277"/>
                <a:gd name="T9" fmla="*/ 15 h 30"/>
                <a:gd name="T10" fmla="*/ 1106 w 12277"/>
                <a:gd name="T11" fmla="*/ 0 h 30"/>
                <a:gd name="T12" fmla="*/ 1383 w 12277"/>
                <a:gd name="T13" fmla="*/ 0 h 30"/>
                <a:gd name="T14" fmla="*/ 1567 w 12277"/>
                <a:gd name="T15" fmla="*/ 0 h 30"/>
                <a:gd name="T16" fmla="*/ 1767 w 12277"/>
                <a:gd name="T17" fmla="*/ 15 h 30"/>
                <a:gd name="T18" fmla="*/ 1936 w 12277"/>
                <a:gd name="T19" fmla="*/ 30 h 30"/>
                <a:gd name="T20" fmla="*/ 2120 w 12277"/>
                <a:gd name="T21" fmla="*/ 30 h 30"/>
                <a:gd name="T22" fmla="*/ 2289 w 12277"/>
                <a:gd name="T23" fmla="*/ 15 h 30"/>
                <a:gd name="T24" fmla="*/ 2489 w 12277"/>
                <a:gd name="T25" fmla="*/ 0 h 30"/>
                <a:gd name="T26" fmla="*/ 2766 w 12277"/>
                <a:gd name="T27" fmla="*/ 0 h 30"/>
                <a:gd name="T28" fmla="*/ 2950 w 12277"/>
                <a:gd name="T29" fmla="*/ 0 h 30"/>
                <a:gd name="T30" fmla="*/ 3150 w 12277"/>
                <a:gd name="T31" fmla="*/ 15 h 30"/>
                <a:gd name="T32" fmla="*/ 3319 w 12277"/>
                <a:gd name="T33" fmla="*/ 30 h 30"/>
                <a:gd name="T34" fmla="*/ 3503 w 12277"/>
                <a:gd name="T35" fmla="*/ 30 h 30"/>
                <a:gd name="T36" fmla="*/ 3672 w 12277"/>
                <a:gd name="T37" fmla="*/ 15 h 30"/>
                <a:gd name="T38" fmla="*/ 3872 w 12277"/>
                <a:gd name="T39" fmla="*/ 0 h 30"/>
                <a:gd name="T40" fmla="*/ 4149 w 12277"/>
                <a:gd name="T41" fmla="*/ 0 h 30"/>
                <a:gd name="T42" fmla="*/ 4333 w 12277"/>
                <a:gd name="T43" fmla="*/ 0 h 30"/>
                <a:gd name="T44" fmla="*/ 4533 w 12277"/>
                <a:gd name="T45" fmla="*/ 15 h 30"/>
                <a:gd name="T46" fmla="*/ 4702 w 12277"/>
                <a:gd name="T47" fmla="*/ 30 h 30"/>
                <a:gd name="T48" fmla="*/ 4886 w 12277"/>
                <a:gd name="T49" fmla="*/ 30 h 30"/>
                <a:gd name="T50" fmla="*/ 5055 w 12277"/>
                <a:gd name="T51" fmla="*/ 15 h 30"/>
                <a:gd name="T52" fmla="*/ 5255 w 12277"/>
                <a:gd name="T53" fmla="*/ 0 h 30"/>
                <a:gd name="T54" fmla="*/ 5531 w 12277"/>
                <a:gd name="T55" fmla="*/ 0 h 30"/>
                <a:gd name="T56" fmla="*/ 5716 w 12277"/>
                <a:gd name="T57" fmla="*/ 0 h 30"/>
                <a:gd name="T58" fmla="*/ 5916 w 12277"/>
                <a:gd name="T59" fmla="*/ 15 h 30"/>
                <a:gd name="T60" fmla="*/ 6085 w 12277"/>
                <a:gd name="T61" fmla="*/ 30 h 30"/>
                <a:gd name="T62" fmla="*/ 6269 w 12277"/>
                <a:gd name="T63" fmla="*/ 30 h 30"/>
                <a:gd name="T64" fmla="*/ 6438 w 12277"/>
                <a:gd name="T65" fmla="*/ 15 h 30"/>
                <a:gd name="T66" fmla="*/ 6638 w 12277"/>
                <a:gd name="T67" fmla="*/ 0 h 30"/>
                <a:gd name="T68" fmla="*/ 6914 w 12277"/>
                <a:gd name="T69" fmla="*/ 0 h 30"/>
                <a:gd name="T70" fmla="*/ 7099 w 12277"/>
                <a:gd name="T71" fmla="*/ 0 h 30"/>
                <a:gd name="T72" fmla="*/ 7298 w 12277"/>
                <a:gd name="T73" fmla="*/ 15 h 30"/>
                <a:gd name="T74" fmla="*/ 7467 w 12277"/>
                <a:gd name="T75" fmla="*/ 30 h 30"/>
                <a:gd name="T76" fmla="*/ 7652 w 12277"/>
                <a:gd name="T77" fmla="*/ 30 h 30"/>
                <a:gd name="T78" fmla="*/ 7821 w 12277"/>
                <a:gd name="T79" fmla="*/ 15 h 30"/>
                <a:gd name="T80" fmla="*/ 8021 w 12277"/>
                <a:gd name="T81" fmla="*/ 0 h 30"/>
                <a:gd name="T82" fmla="*/ 8297 w 12277"/>
                <a:gd name="T83" fmla="*/ 0 h 30"/>
                <a:gd name="T84" fmla="*/ 8482 w 12277"/>
                <a:gd name="T85" fmla="*/ 0 h 30"/>
                <a:gd name="T86" fmla="*/ 8681 w 12277"/>
                <a:gd name="T87" fmla="*/ 15 h 30"/>
                <a:gd name="T88" fmla="*/ 8850 w 12277"/>
                <a:gd name="T89" fmla="*/ 30 h 30"/>
                <a:gd name="T90" fmla="*/ 9035 w 12277"/>
                <a:gd name="T91" fmla="*/ 30 h 30"/>
                <a:gd name="T92" fmla="*/ 9204 w 12277"/>
                <a:gd name="T93" fmla="*/ 15 h 30"/>
                <a:gd name="T94" fmla="*/ 9403 w 12277"/>
                <a:gd name="T95" fmla="*/ 0 h 30"/>
                <a:gd name="T96" fmla="*/ 9680 w 12277"/>
                <a:gd name="T97" fmla="*/ 0 h 30"/>
                <a:gd name="T98" fmla="*/ 9864 w 12277"/>
                <a:gd name="T99" fmla="*/ 0 h 30"/>
                <a:gd name="T100" fmla="*/ 10064 w 12277"/>
                <a:gd name="T101" fmla="*/ 15 h 30"/>
                <a:gd name="T102" fmla="*/ 10233 w 12277"/>
                <a:gd name="T103" fmla="*/ 30 h 30"/>
                <a:gd name="T104" fmla="*/ 10418 w 12277"/>
                <a:gd name="T105" fmla="*/ 30 h 30"/>
                <a:gd name="T106" fmla="*/ 10587 w 12277"/>
                <a:gd name="T107" fmla="*/ 15 h 30"/>
                <a:gd name="T108" fmla="*/ 10786 w 12277"/>
                <a:gd name="T109" fmla="*/ 0 h 30"/>
                <a:gd name="T110" fmla="*/ 11063 w 12277"/>
                <a:gd name="T111" fmla="*/ 0 h 30"/>
                <a:gd name="T112" fmla="*/ 11247 w 12277"/>
                <a:gd name="T113" fmla="*/ 0 h 30"/>
                <a:gd name="T114" fmla="*/ 11447 w 12277"/>
                <a:gd name="T115" fmla="*/ 15 h 30"/>
                <a:gd name="T116" fmla="*/ 11616 w 12277"/>
                <a:gd name="T117" fmla="*/ 30 h 30"/>
                <a:gd name="T118" fmla="*/ 11800 w 12277"/>
                <a:gd name="T119" fmla="*/ 30 h 30"/>
                <a:gd name="T120" fmla="*/ 11969 w 12277"/>
                <a:gd name="T121" fmla="*/ 15 h 30"/>
                <a:gd name="T122" fmla="*/ 12169 w 12277"/>
                <a:gd name="T12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77" h="30">
                  <a:moveTo>
                    <a:pt x="0" y="0"/>
                  </a:moveTo>
                  <a:lnTo>
                    <a:pt x="0" y="0"/>
                  </a:lnTo>
                  <a:cubicBezTo>
                    <a:pt x="9" y="0"/>
                    <a:pt x="15" y="7"/>
                    <a:pt x="15" y="15"/>
                  </a:cubicBezTo>
                  <a:cubicBezTo>
                    <a:pt x="15" y="23"/>
                    <a:pt x="9" y="30"/>
                    <a:pt x="0" y="30"/>
                  </a:cubicBezTo>
                  <a:lnTo>
                    <a:pt x="0" y="30"/>
                  </a:lnTo>
                  <a:lnTo>
                    <a:pt x="0" y="0"/>
                  </a:lnTo>
                  <a:close/>
                  <a:moveTo>
                    <a:pt x="92" y="0"/>
                  </a:moveTo>
                  <a:lnTo>
                    <a:pt x="92" y="0"/>
                  </a:lnTo>
                  <a:cubicBezTo>
                    <a:pt x="101" y="0"/>
                    <a:pt x="108" y="7"/>
                    <a:pt x="108" y="15"/>
                  </a:cubicBezTo>
                  <a:cubicBezTo>
                    <a:pt x="108" y="23"/>
                    <a:pt x="101" y="30"/>
                    <a:pt x="92" y="30"/>
                  </a:cubicBezTo>
                  <a:lnTo>
                    <a:pt x="92" y="30"/>
                  </a:lnTo>
                  <a:cubicBezTo>
                    <a:pt x="84" y="30"/>
                    <a:pt x="77" y="23"/>
                    <a:pt x="77" y="15"/>
                  </a:cubicBezTo>
                  <a:cubicBezTo>
                    <a:pt x="77" y="7"/>
                    <a:pt x="84" y="0"/>
                    <a:pt x="92" y="0"/>
                  </a:cubicBezTo>
                  <a:close/>
                  <a:moveTo>
                    <a:pt x="184" y="0"/>
                  </a:moveTo>
                  <a:lnTo>
                    <a:pt x="184" y="0"/>
                  </a:lnTo>
                  <a:cubicBezTo>
                    <a:pt x="193" y="0"/>
                    <a:pt x="200" y="7"/>
                    <a:pt x="200" y="15"/>
                  </a:cubicBezTo>
                  <a:cubicBezTo>
                    <a:pt x="200" y="23"/>
                    <a:pt x="193" y="30"/>
                    <a:pt x="184" y="30"/>
                  </a:cubicBezTo>
                  <a:lnTo>
                    <a:pt x="184" y="30"/>
                  </a:lnTo>
                  <a:cubicBezTo>
                    <a:pt x="176" y="30"/>
                    <a:pt x="169" y="23"/>
                    <a:pt x="169" y="15"/>
                  </a:cubicBezTo>
                  <a:cubicBezTo>
                    <a:pt x="169" y="7"/>
                    <a:pt x="176" y="0"/>
                    <a:pt x="184" y="0"/>
                  </a:cubicBezTo>
                  <a:close/>
                  <a:moveTo>
                    <a:pt x="277" y="0"/>
                  </a:moveTo>
                  <a:lnTo>
                    <a:pt x="277" y="0"/>
                  </a:lnTo>
                  <a:cubicBezTo>
                    <a:pt x="285" y="0"/>
                    <a:pt x="292" y="7"/>
                    <a:pt x="292" y="15"/>
                  </a:cubicBezTo>
                  <a:cubicBezTo>
                    <a:pt x="292" y="23"/>
                    <a:pt x="285" y="30"/>
                    <a:pt x="277" y="30"/>
                  </a:cubicBezTo>
                  <a:lnTo>
                    <a:pt x="277" y="30"/>
                  </a:lnTo>
                  <a:cubicBezTo>
                    <a:pt x="268" y="30"/>
                    <a:pt x="261" y="23"/>
                    <a:pt x="261" y="15"/>
                  </a:cubicBezTo>
                  <a:cubicBezTo>
                    <a:pt x="261" y="7"/>
                    <a:pt x="268" y="0"/>
                    <a:pt x="277" y="0"/>
                  </a:cubicBezTo>
                  <a:close/>
                  <a:moveTo>
                    <a:pt x="369" y="0"/>
                  </a:moveTo>
                  <a:lnTo>
                    <a:pt x="369" y="0"/>
                  </a:lnTo>
                  <a:cubicBezTo>
                    <a:pt x="377" y="0"/>
                    <a:pt x="384" y="7"/>
                    <a:pt x="384" y="15"/>
                  </a:cubicBezTo>
                  <a:cubicBezTo>
                    <a:pt x="384" y="23"/>
                    <a:pt x="377" y="30"/>
                    <a:pt x="369" y="30"/>
                  </a:cubicBezTo>
                  <a:lnTo>
                    <a:pt x="369" y="30"/>
                  </a:lnTo>
                  <a:cubicBezTo>
                    <a:pt x="360" y="30"/>
                    <a:pt x="353" y="23"/>
                    <a:pt x="353" y="15"/>
                  </a:cubicBezTo>
                  <a:cubicBezTo>
                    <a:pt x="353" y="7"/>
                    <a:pt x="360" y="0"/>
                    <a:pt x="369" y="0"/>
                  </a:cubicBezTo>
                  <a:close/>
                  <a:moveTo>
                    <a:pt x="461" y="0"/>
                  </a:moveTo>
                  <a:lnTo>
                    <a:pt x="461" y="0"/>
                  </a:lnTo>
                  <a:cubicBezTo>
                    <a:pt x="469" y="0"/>
                    <a:pt x="476" y="7"/>
                    <a:pt x="476" y="15"/>
                  </a:cubicBezTo>
                  <a:cubicBezTo>
                    <a:pt x="476" y="23"/>
                    <a:pt x="469" y="30"/>
                    <a:pt x="461" y="30"/>
                  </a:cubicBezTo>
                  <a:lnTo>
                    <a:pt x="461" y="30"/>
                  </a:lnTo>
                  <a:cubicBezTo>
                    <a:pt x="452" y="30"/>
                    <a:pt x="446" y="23"/>
                    <a:pt x="446" y="15"/>
                  </a:cubicBezTo>
                  <a:cubicBezTo>
                    <a:pt x="446" y="7"/>
                    <a:pt x="452" y="0"/>
                    <a:pt x="461" y="0"/>
                  </a:cubicBezTo>
                  <a:close/>
                  <a:moveTo>
                    <a:pt x="553" y="0"/>
                  </a:moveTo>
                  <a:lnTo>
                    <a:pt x="553" y="0"/>
                  </a:lnTo>
                  <a:cubicBezTo>
                    <a:pt x="562" y="0"/>
                    <a:pt x="569" y="7"/>
                    <a:pt x="569" y="15"/>
                  </a:cubicBezTo>
                  <a:cubicBezTo>
                    <a:pt x="569" y="23"/>
                    <a:pt x="562" y="30"/>
                    <a:pt x="553" y="30"/>
                  </a:cubicBezTo>
                  <a:lnTo>
                    <a:pt x="553" y="30"/>
                  </a:lnTo>
                  <a:cubicBezTo>
                    <a:pt x="545" y="30"/>
                    <a:pt x="538" y="23"/>
                    <a:pt x="538" y="15"/>
                  </a:cubicBezTo>
                  <a:cubicBezTo>
                    <a:pt x="538" y="7"/>
                    <a:pt x="545" y="0"/>
                    <a:pt x="553" y="0"/>
                  </a:cubicBezTo>
                  <a:close/>
                  <a:moveTo>
                    <a:pt x="645" y="0"/>
                  </a:moveTo>
                  <a:lnTo>
                    <a:pt x="645" y="0"/>
                  </a:lnTo>
                  <a:cubicBezTo>
                    <a:pt x="654" y="0"/>
                    <a:pt x="661" y="7"/>
                    <a:pt x="661" y="15"/>
                  </a:cubicBezTo>
                  <a:cubicBezTo>
                    <a:pt x="661" y="23"/>
                    <a:pt x="654" y="30"/>
                    <a:pt x="645" y="30"/>
                  </a:cubicBezTo>
                  <a:lnTo>
                    <a:pt x="645" y="30"/>
                  </a:lnTo>
                  <a:cubicBezTo>
                    <a:pt x="637" y="30"/>
                    <a:pt x="630" y="23"/>
                    <a:pt x="630" y="15"/>
                  </a:cubicBezTo>
                  <a:cubicBezTo>
                    <a:pt x="630" y="7"/>
                    <a:pt x="637" y="0"/>
                    <a:pt x="645" y="0"/>
                  </a:cubicBezTo>
                  <a:close/>
                  <a:moveTo>
                    <a:pt x="738" y="0"/>
                  </a:moveTo>
                  <a:lnTo>
                    <a:pt x="738" y="0"/>
                  </a:lnTo>
                  <a:cubicBezTo>
                    <a:pt x="746" y="0"/>
                    <a:pt x="753" y="7"/>
                    <a:pt x="753" y="15"/>
                  </a:cubicBezTo>
                  <a:cubicBezTo>
                    <a:pt x="753" y="23"/>
                    <a:pt x="746" y="30"/>
                    <a:pt x="738" y="30"/>
                  </a:cubicBezTo>
                  <a:lnTo>
                    <a:pt x="738" y="30"/>
                  </a:lnTo>
                  <a:cubicBezTo>
                    <a:pt x="729" y="30"/>
                    <a:pt x="722" y="23"/>
                    <a:pt x="722" y="15"/>
                  </a:cubicBezTo>
                  <a:cubicBezTo>
                    <a:pt x="722" y="7"/>
                    <a:pt x="729" y="0"/>
                    <a:pt x="738" y="0"/>
                  </a:cubicBezTo>
                  <a:close/>
                  <a:moveTo>
                    <a:pt x="830" y="0"/>
                  </a:moveTo>
                  <a:lnTo>
                    <a:pt x="830" y="0"/>
                  </a:lnTo>
                  <a:cubicBezTo>
                    <a:pt x="838" y="0"/>
                    <a:pt x="845" y="7"/>
                    <a:pt x="845" y="15"/>
                  </a:cubicBezTo>
                  <a:cubicBezTo>
                    <a:pt x="845" y="23"/>
                    <a:pt x="838" y="30"/>
                    <a:pt x="830" y="30"/>
                  </a:cubicBezTo>
                  <a:lnTo>
                    <a:pt x="830" y="30"/>
                  </a:lnTo>
                  <a:cubicBezTo>
                    <a:pt x="821" y="30"/>
                    <a:pt x="814" y="23"/>
                    <a:pt x="814" y="15"/>
                  </a:cubicBezTo>
                  <a:cubicBezTo>
                    <a:pt x="814" y="7"/>
                    <a:pt x="821" y="0"/>
                    <a:pt x="830" y="0"/>
                  </a:cubicBezTo>
                  <a:close/>
                  <a:moveTo>
                    <a:pt x="922" y="0"/>
                  </a:moveTo>
                  <a:lnTo>
                    <a:pt x="922" y="0"/>
                  </a:lnTo>
                  <a:cubicBezTo>
                    <a:pt x="930" y="0"/>
                    <a:pt x="937" y="7"/>
                    <a:pt x="937" y="15"/>
                  </a:cubicBezTo>
                  <a:cubicBezTo>
                    <a:pt x="937" y="23"/>
                    <a:pt x="930" y="30"/>
                    <a:pt x="922" y="30"/>
                  </a:cubicBezTo>
                  <a:lnTo>
                    <a:pt x="922" y="30"/>
                  </a:lnTo>
                  <a:cubicBezTo>
                    <a:pt x="913" y="30"/>
                    <a:pt x="907" y="23"/>
                    <a:pt x="907" y="15"/>
                  </a:cubicBezTo>
                  <a:cubicBezTo>
                    <a:pt x="907" y="7"/>
                    <a:pt x="913" y="0"/>
                    <a:pt x="922" y="0"/>
                  </a:cubicBezTo>
                  <a:close/>
                  <a:moveTo>
                    <a:pt x="1014" y="0"/>
                  </a:moveTo>
                  <a:lnTo>
                    <a:pt x="1014" y="0"/>
                  </a:lnTo>
                  <a:cubicBezTo>
                    <a:pt x="1023" y="0"/>
                    <a:pt x="1029" y="7"/>
                    <a:pt x="1029" y="15"/>
                  </a:cubicBezTo>
                  <a:cubicBezTo>
                    <a:pt x="1029" y="23"/>
                    <a:pt x="1023" y="30"/>
                    <a:pt x="1014" y="30"/>
                  </a:cubicBezTo>
                  <a:lnTo>
                    <a:pt x="1014" y="30"/>
                  </a:lnTo>
                  <a:cubicBezTo>
                    <a:pt x="1006" y="30"/>
                    <a:pt x="999" y="23"/>
                    <a:pt x="999" y="15"/>
                  </a:cubicBezTo>
                  <a:cubicBezTo>
                    <a:pt x="999" y="7"/>
                    <a:pt x="1006" y="0"/>
                    <a:pt x="1014" y="0"/>
                  </a:cubicBezTo>
                  <a:close/>
                  <a:moveTo>
                    <a:pt x="1106" y="0"/>
                  </a:moveTo>
                  <a:lnTo>
                    <a:pt x="1106" y="0"/>
                  </a:lnTo>
                  <a:cubicBezTo>
                    <a:pt x="1115" y="0"/>
                    <a:pt x="1122" y="7"/>
                    <a:pt x="1122" y="15"/>
                  </a:cubicBezTo>
                  <a:cubicBezTo>
                    <a:pt x="1122" y="23"/>
                    <a:pt x="1115" y="30"/>
                    <a:pt x="1106" y="30"/>
                  </a:cubicBezTo>
                  <a:lnTo>
                    <a:pt x="1106" y="30"/>
                  </a:lnTo>
                  <a:cubicBezTo>
                    <a:pt x="1098" y="30"/>
                    <a:pt x="1091" y="23"/>
                    <a:pt x="1091" y="15"/>
                  </a:cubicBezTo>
                  <a:cubicBezTo>
                    <a:pt x="1091" y="7"/>
                    <a:pt x="1098" y="0"/>
                    <a:pt x="1106" y="0"/>
                  </a:cubicBezTo>
                  <a:close/>
                  <a:moveTo>
                    <a:pt x="1198" y="0"/>
                  </a:moveTo>
                  <a:lnTo>
                    <a:pt x="1198" y="0"/>
                  </a:lnTo>
                  <a:cubicBezTo>
                    <a:pt x="1207" y="0"/>
                    <a:pt x="1214" y="7"/>
                    <a:pt x="1214" y="15"/>
                  </a:cubicBezTo>
                  <a:cubicBezTo>
                    <a:pt x="1214" y="23"/>
                    <a:pt x="1207" y="30"/>
                    <a:pt x="1198" y="30"/>
                  </a:cubicBezTo>
                  <a:lnTo>
                    <a:pt x="1198" y="30"/>
                  </a:lnTo>
                  <a:cubicBezTo>
                    <a:pt x="1190" y="30"/>
                    <a:pt x="1183" y="23"/>
                    <a:pt x="1183" y="15"/>
                  </a:cubicBezTo>
                  <a:cubicBezTo>
                    <a:pt x="1183" y="7"/>
                    <a:pt x="1190" y="0"/>
                    <a:pt x="1198" y="0"/>
                  </a:cubicBezTo>
                  <a:close/>
                  <a:moveTo>
                    <a:pt x="1291" y="0"/>
                  </a:moveTo>
                  <a:lnTo>
                    <a:pt x="1291" y="0"/>
                  </a:lnTo>
                  <a:cubicBezTo>
                    <a:pt x="1299" y="0"/>
                    <a:pt x="1306" y="7"/>
                    <a:pt x="1306" y="15"/>
                  </a:cubicBezTo>
                  <a:cubicBezTo>
                    <a:pt x="1306" y="23"/>
                    <a:pt x="1299" y="30"/>
                    <a:pt x="1291" y="30"/>
                  </a:cubicBezTo>
                  <a:lnTo>
                    <a:pt x="1291" y="30"/>
                  </a:lnTo>
                  <a:cubicBezTo>
                    <a:pt x="1282" y="30"/>
                    <a:pt x="1275" y="23"/>
                    <a:pt x="1275" y="15"/>
                  </a:cubicBezTo>
                  <a:cubicBezTo>
                    <a:pt x="1275" y="7"/>
                    <a:pt x="1282" y="0"/>
                    <a:pt x="1291" y="0"/>
                  </a:cubicBezTo>
                  <a:close/>
                  <a:moveTo>
                    <a:pt x="1383" y="0"/>
                  </a:moveTo>
                  <a:lnTo>
                    <a:pt x="1383" y="0"/>
                  </a:lnTo>
                  <a:cubicBezTo>
                    <a:pt x="1391" y="0"/>
                    <a:pt x="1398" y="7"/>
                    <a:pt x="1398" y="15"/>
                  </a:cubicBezTo>
                  <a:cubicBezTo>
                    <a:pt x="1398" y="23"/>
                    <a:pt x="1391" y="30"/>
                    <a:pt x="1383" y="30"/>
                  </a:cubicBezTo>
                  <a:lnTo>
                    <a:pt x="1383" y="30"/>
                  </a:lnTo>
                  <a:cubicBezTo>
                    <a:pt x="1374" y="30"/>
                    <a:pt x="1367" y="23"/>
                    <a:pt x="1367" y="15"/>
                  </a:cubicBezTo>
                  <a:cubicBezTo>
                    <a:pt x="1367" y="7"/>
                    <a:pt x="1374" y="0"/>
                    <a:pt x="1383" y="0"/>
                  </a:cubicBezTo>
                  <a:close/>
                  <a:moveTo>
                    <a:pt x="1475" y="0"/>
                  </a:moveTo>
                  <a:lnTo>
                    <a:pt x="1475" y="0"/>
                  </a:lnTo>
                  <a:cubicBezTo>
                    <a:pt x="1484" y="0"/>
                    <a:pt x="1490" y="7"/>
                    <a:pt x="1490" y="15"/>
                  </a:cubicBezTo>
                  <a:cubicBezTo>
                    <a:pt x="1490" y="23"/>
                    <a:pt x="1484" y="30"/>
                    <a:pt x="1475" y="30"/>
                  </a:cubicBezTo>
                  <a:lnTo>
                    <a:pt x="1475" y="30"/>
                  </a:lnTo>
                  <a:cubicBezTo>
                    <a:pt x="1467" y="30"/>
                    <a:pt x="1460" y="23"/>
                    <a:pt x="1460" y="15"/>
                  </a:cubicBezTo>
                  <a:cubicBezTo>
                    <a:pt x="1460" y="7"/>
                    <a:pt x="1467" y="0"/>
                    <a:pt x="1475" y="0"/>
                  </a:cubicBezTo>
                  <a:close/>
                  <a:moveTo>
                    <a:pt x="1567" y="0"/>
                  </a:moveTo>
                  <a:lnTo>
                    <a:pt x="1567" y="0"/>
                  </a:lnTo>
                  <a:cubicBezTo>
                    <a:pt x="1576" y="0"/>
                    <a:pt x="1583" y="7"/>
                    <a:pt x="1583" y="15"/>
                  </a:cubicBezTo>
                  <a:cubicBezTo>
                    <a:pt x="1583" y="23"/>
                    <a:pt x="1576" y="30"/>
                    <a:pt x="1567" y="30"/>
                  </a:cubicBezTo>
                  <a:lnTo>
                    <a:pt x="1567" y="30"/>
                  </a:lnTo>
                  <a:cubicBezTo>
                    <a:pt x="1559" y="30"/>
                    <a:pt x="1552" y="23"/>
                    <a:pt x="1552" y="15"/>
                  </a:cubicBezTo>
                  <a:cubicBezTo>
                    <a:pt x="1552" y="7"/>
                    <a:pt x="1559" y="0"/>
                    <a:pt x="1567" y="0"/>
                  </a:cubicBezTo>
                  <a:close/>
                  <a:moveTo>
                    <a:pt x="1659" y="0"/>
                  </a:moveTo>
                  <a:lnTo>
                    <a:pt x="1659" y="0"/>
                  </a:lnTo>
                  <a:cubicBezTo>
                    <a:pt x="1668" y="0"/>
                    <a:pt x="1675" y="7"/>
                    <a:pt x="1675" y="15"/>
                  </a:cubicBezTo>
                  <a:cubicBezTo>
                    <a:pt x="1675" y="23"/>
                    <a:pt x="1668" y="30"/>
                    <a:pt x="1659" y="30"/>
                  </a:cubicBezTo>
                  <a:lnTo>
                    <a:pt x="1659" y="30"/>
                  </a:lnTo>
                  <a:cubicBezTo>
                    <a:pt x="1651" y="30"/>
                    <a:pt x="1644" y="23"/>
                    <a:pt x="1644" y="15"/>
                  </a:cubicBezTo>
                  <a:cubicBezTo>
                    <a:pt x="1644" y="7"/>
                    <a:pt x="1651" y="0"/>
                    <a:pt x="1659" y="0"/>
                  </a:cubicBezTo>
                  <a:close/>
                  <a:moveTo>
                    <a:pt x="1752" y="0"/>
                  </a:moveTo>
                  <a:lnTo>
                    <a:pt x="1752" y="0"/>
                  </a:lnTo>
                  <a:cubicBezTo>
                    <a:pt x="1760" y="0"/>
                    <a:pt x="1767" y="7"/>
                    <a:pt x="1767" y="15"/>
                  </a:cubicBezTo>
                  <a:cubicBezTo>
                    <a:pt x="1767" y="23"/>
                    <a:pt x="1760" y="30"/>
                    <a:pt x="1752" y="30"/>
                  </a:cubicBezTo>
                  <a:lnTo>
                    <a:pt x="1752" y="30"/>
                  </a:lnTo>
                  <a:cubicBezTo>
                    <a:pt x="1743" y="30"/>
                    <a:pt x="1736" y="23"/>
                    <a:pt x="1736" y="15"/>
                  </a:cubicBezTo>
                  <a:cubicBezTo>
                    <a:pt x="1736" y="7"/>
                    <a:pt x="1743" y="0"/>
                    <a:pt x="1752" y="0"/>
                  </a:cubicBezTo>
                  <a:close/>
                  <a:moveTo>
                    <a:pt x="1844" y="0"/>
                  </a:moveTo>
                  <a:lnTo>
                    <a:pt x="1844" y="0"/>
                  </a:lnTo>
                  <a:cubicBezTo>
                    <a:pt x="1852" y="0"/>
                    <a:pt x="1859" y="7"/>
                    <a:pt x="1859" y="15"/>
                  </a:cubicBezTo>
                  <a:cubicBezTo>
                    <a:pt x="1859" y="23"/>
                    <a:pt x="1852" y="30"/>
                    <a:pt x="1844" y="30"/>
                  </a:cubicBezTo>
                  <a:lnTo>
                    <a:pt x="1844" y="30"/>
                  </a:lnTo>
                  <a:cubicBezTo>
                    <a:pt x="1835" y="30"/>
                    <a:pt x="1828" y="23"/>
                    <a:pt x="1828" y="15"/>
                  </a:cubicBezTo>
                  <a:cubicBezTo>
                    <a:pt x="1828" y="7"/>
                    <a:pt x="1835" y="0"/>
                    <a:pt x="1844" y="0"/>
                  </a:cubicBezTo>
                  <a:close/>
                  <a:moveTo>
                    <a:pt x="1936" y="0"/>
                  </a:moveTo>
                  <a:lnTo>
                    <a:pt x="1936" y="0"/>
                  </a:lnTo>
                  <a:cubicBezTo>
                    <a:pt x="1945" y="0"/>
                    <a:pt x="1951" y="7"/>
                    <a:pt x="1951" y="15"/>
                  </a:cubicBezTo>
                  <a:cubicBezTo>
                    <a:pt x="1951" y="23"/>
                    <a:pt x="1945" y="30"/>
                    <a:pt x="1936" y="30"/>
                  </a:cubicBezTo>
                  <a:lnTo>
                    <a:pt x="1936" y="30"/>
                  </a:lnTo>
                  <a:cubicBezTo>
                    <a:pt x="1928" y="30"/>
                    <a:pt x="1921" y="23"/>
                    <a:pt x="1921" y="15"/>
                  </a:cubicBezTo>
                  <a:cubicBezTo>
                    <a:pt x="1921" y="7"/>
                    <a:pt x="1928" y="0"/>
                    <a:pt x="1936" y="0"/>
                  </a:cubicBezTo>
                  <a:close/>
                  <a:moveTo>
                    <a:pt x="2028" y="0"/>
                  </a:moveTo>
                  <a:lnTo>
                    <a:pt x="2028" y="0"/>
                  </a:lnTo>
                  <a:cubicBezTo>
                    <a:pt x="2037" y="0"/>
                    <a:pt x="2044" y="7"/>
                    <a:pt x="2044" y="15"/>
                  </a:cubicBezTo>
                  <a:cubicBezTo>
                    <a:pt x="2044" y="23"/>
                    <a:pt x="2037" y="30"/>
                    <a:pt x="2028" y="30"/>
                  </a:cubicBezTo>
                  <a:lnTo>
                    <a:pt x="2028" y="30"/>
                  </a:lnTo>
                  <a:cubicBezTo>
                    <a:pt x="2020" y="30"/>
                    <a:pt x="2013" y="23"/>
                    <a:pt x="2013" y="15"/>
                  </a:cubicBezTo>
                  <a:cubicBezTo>
                    <a:pt x="2013" y="7"/>
                    <a:pt x="2020" y="0"/>
                    <a:pt x="2028" y="0"/>
                  </a:cubicBezTo>
                  <a:close/>
                  <a:moveTo>
                    <a:pt x="2120" y="0"/>
                  </a:moveTo>
                  <a:lnTo>
                    <a:pt x="2120" y="0"/>
                  </a:lnTo>
                  <a:cubicBezTo>
                    <a:pt x="2129" y="0"/>
                    <a:pt x="2136" y="7"/>
                    <a:pt x="2136" y="15"/>
                  </a:cubicBezTo>
                  <a:cubicBezTo>
                    <a:pt x="2136" y="23"/>
                    <a:pt x="2129" y="30"/>
                    <a:pt x="2120" y="30"/>
                  </a:cubicBezTo>
                  <a:lnTo>
                    <a:pt x="2120" y="30"/>
                  </a:lnTo>
                  <a:cubicBezTo>
                    <a:pt x="2112" y="30"/>
                    <a:pt x="2105" y="23"/>
                    <a:pt x="2105" y="15"/>
                  </a:cubicBezTo>
                  <a:cubicBezTo>
                    <a:pt x="2105" y="7"/>
                    <a:pt x="2112" y="0"/>
                    <a:pt x="2120" y="0"/>
                  </a:cubicBezTo>
                  <a:close/>
                  <a:moveTo>
                    <a:pt x="2213" y="0"/>
                  </a:moveTo>
                  <a:lnTo>
                    <a:pt x="2213" y="0"/>
                  </a:lnTo>
                  <a:cubicBezTo>
                    <a:pt x="2221" y="0"/>
                    <a:pt x="2228" y="7"/>
                    <a:pt x="2228" y="15"/>
                  </a:cubicBezTo>
                  <a:cubicBezTo>
                    <a:pt x="2228" y="23"/>
                    <a:pt x="2221" y="30"/>
                    <a:pt x="2213" y="30"/>
                  </a:cubicBezTo>
                  <a:lnTo>
                    <a:pt x="2213" y="30"/>
                  </a:lnTo>
                  <a:cubicBezTo>
                    <a:pt x="2204" y="30"/>
                    <a:pt x="2197" y="23"/>
                    <a:pt x="2197" y="15"/>
                  </a:cubicBezTo>
                  <a:cubicBezTo>
                    <a:pt x="2197" y="7"/>
                    <a:pt x="2204" y="0"/>
                    <a:pt x="2213" y="0"/>
                  </a:cubicBezTo>
                  <a:close/>
                  <a:moveTo>
                    <a:pt x="2305" y="0"/>
                  </a:moveTo>
                  <a:lnTo>
                    <a:pt x="2305" y="0"/>
                  </a:lnTo>
                  <a:cubicBezTo>
                    <a:pt x="2313" y="0"/>
                    <a:pt x="2320" y="7"/>
                    <a:pt x="2320" y="15"/>
                  </a:cubicBezTo>
                  <a:cubicBezTo>
                    <a:pt x="2320" y="23"/>
                    <a:pt x="2313" y="30"/>
                    <a:pt x="2305" y="30"/>
                  </a:cubicBezTo>
                  <a:lnTo>
                    <a:pt x="2305" y="30"/>
                  </a:lnTo>
                  <a:cubicBezTo>
                    <a:pt x="2296" y="30"/>
                    <a:pt x="2289" y="23"/>
                    <a:pt x="2289" y="15"/>
                  </a:cubicBezTo>
                  <a:cubicBezTo>
                    <a:pt x="2289" y="7"/>
                    <a:pt x="2296" y="0"/>
                    <a:pt x="2305" y="0"/>
                  </a:cubicBezTo>
                  <a:close/>
                  <a:moveTo>
                    <a:pt x="2397" y="0"/>
                  </a:moveTo>
                  <a:lnTo>
                    <a:pt x="2397" y="0"/>
                  </a:lnTo>
                  <a:cubicBezTo>
                    <a:pt x="2405" y="0"/>
                    <a:pt x="2412" y="7"/>
                    <a:pt x="2412" y="15"/>
                  </a:cubicBezTo>
                  <a:cubicBezTo>
                    <a:pt x="2412" y="23"/>
                    <a:pt x="2405" y="30"/>
                    <a:pt x="2397" y="30"/>
                  </a:cubicBezTo>
                  <a:lnTo>
                    <a:pt x="2397" y="30"/>
                  </a:lnTo>
                  <a:cubicBezTo>
                    <a:pt x="2388" y="30"/>
                    <a:pt x="2382" y="23"/>
                    <a:pt x="2382" y="15"/>
                  </a:cubicBezTo>
                  <a:cubicBezTo>
                    <a:pt x="2382" y="7"/>
                    <a:pt x="2388" y="0"/>
                    <a:pt x="2397" y="0"/>
                  </a:cubicBezTo>
                  <a:close/>
                  <a:moveTo>
                    <a:pt x="2489" y="0"/>
                  </a:moveTo>
                  <a:lnTo>
                    <a:pt x="2489" y="0"/>
                  </a:lnTo>
                  <a:cubicBezTo>
                    <a:pt x="2498" y="0"/>
                    <a:pt x="2505" y="7"/>
                    <a:pt x="2505" y="15"/>
                  </a:cubicBezTo>
                  <a:cubicBezTo>
                    <a:pt x="2505" y="23"/>
                    <a:pt x="2498" y="30"/>
                    <a:pt x="2489" y="30"/>
                  </a:cubicBezTo>
                  <a:lnTo>
                    <a:pt x="2489" y="30"/>
                  </a:lnTo>
                  <a:cubicBezTo>
                    <a:pt x="2481" y="30"/>
                    <a:pt x="2474" y="23"/>
                    <a:pt x="2474" y="15"/>
                  </a:cubicBezTo>
                  <a:cubicBezTo>
                    <a:pt x="2474" y="7"/>
                    <a:pt x="2481" y="0"/>
                    <a:pt x="2489" y="0"/>
                  </a:cubicBezTo>
                  <a:close/>
                  <a:moveTo>
                    <a:pt x="2581" y="0"/>
                  </a:moveTo>
                  <a:lnTo>
                    <a:pt x="2581" y="0"/>
                  </a:lnTo>
                  <a:cubicBezTo>
                    <a:pt x="2590" y="0"/>
                    <a:pt x="2597" y="7"/>
                    <a:pt x="2597" y="15"/>
                  </a:cubicBezTo>
                  <a:cubicBezTo>
                    <a:pt x="2597" y="23"/>
                    <a:pt x="2590" y="30"/>
                    <a:pt x="2581" y="30"/>
                  </a:cubicBezTo>
                  <a:lnTo>
                    <a:pt x="2581" y="30"/>
                  </a:lnTo>
                  <a:cubicBezTo>
                    <a:pt x="2573" y="30"/>
                    <a:pt x="2566" y="23"/>
                    <a:pt x="2566" y="15"/>
                  </a:cubicBezTo>
                  <a:cubicBezTo>
                    <a:pt x="2566" y="7"/>
                    <a:pt x="2573" y="0"/>
                    <a:pt x="2581" y="0"/>
                  </a:cubicBezTo>
                  <a:close/>
                  <a:moveTo>
                    <a:pt x="2674" y="0"/>
                  </a:moveTo>
                  <a:lnTo>
                    <a:pt x="2674" y="0"/>
                  </a:lnTo>
                  <a:cubicBezTo>
                    <a:pt x="2682" y="0"/>
                    <a:pt x="2689" y="7"/>
                    <a:pt x="2689" y="15"/>
                  </a:cubicBezTo>
                  <a:cubicBezTo>
                    <a:pt x="2689" y="23"/>
                    <a:pt x="2682" y="30"/>
                    <a:pt x="2674" y="30"/>
                  </a:cubicBezTo>
                  <a:lnTo>
                    <a:pt x="2674" y="30"/>
                  </a:lnTo>
                  <a:cubicBezTo>
                    <a:pt x="2665" y="30"/>
                    <a:pt x="2658" y="23"/>
                    <a:pt x="2658" y="15"/>
                  </a:cubicBezTo>
                  <a:cubicBezTo>
                    <a:pt x="2658" y="7"/>
                    <a:pt x="2665" y="0"/>
                    <a:pt x="2674" y="0"/>
                  </a:cubicBezTo>
                  <a:close/>
                  <a:moveTo>
                    <a:pt x="2766" y="0"/>
                  </a:moveTo>
                  <a:lnTo>
                    <a:pt x="2766" y="0"/>
                  </a:lnTo>
                  <a:cubicBezTo>
                    <a:pt x="2774" y="0"/>
                    <a:pt x="2781" y="7"/>
                    <a:pt x="2781" y="15"/>
                  </a:cubicBezTo>
                  <a:cubicBezTo>
                    <a:pt x="2781" y="23"/>
                    <a:pt x="2774" y="30"/>
                    <a:pt x="2766" y="30"/>
                  </a:cubicBezTo>
                  <a:lnTo>
                    <a:pt x="2766" y="30"/>
                  </a:lnTo>
                  <a:cubicBezTo>
                    <a:pt x="2757" y="30"/>
                    <a:pt x="2750" y="23"/>
                    <a:pt x="2750" y="15"/>
                  </a:cubicBezTo>
                  <a:cubicBezTo>
                    <a:pt x="2750" y="7"/>
                    <a:pt x="2757" y="0"/>
                    <a:pt x="2766" y="0"/>
                  </a:cubicBezTo>
                  <a:close/>
                  <a:moveTo>
                    <a:pt x="2858" y="0"/>
                  </a:moveTo>
                  <a:lnTo>
                    <a:pt x="2858" y="0"/>
                  </a:lnTo>
                  <a:cubicBezTo>
                    <a:pt x="2866" y="0"/>
                    <a:pt x="2873" y="7"/>
                    <a:pt x="2873" y="15"/>
                  </a:cubicBezTo>
                  <a:cubicBezTo>
                    <a:pt x="2873" y="23"/>
                    <a:pt x="2866" y="30"/>
                    <a:pt x="2858" y="30"/>
                  </a:cubicBezTo>
                  <a:lnTo>
                    <a:pt x="2858" y="30"/>
                  </a:lnTo>
                  <a:cubicBezTo>
                    <a:pt x="2849" y="30"/>
                    <a:pt x="2843" y="23"/>
                    <a:pt x="2843" y="15"/>
                  </a:cubicBezTo>
                  <a:cubicBezTo>
                    <a:pt x="2843" y="7"/>
                    <a:pt x="2849" y="0"/>
                    <a:pt x="2858" y="0"/>
                  </a:cubicBezTo>
                  <a:close/>
                  <a:moveTo>
                    <a:pt x="2950" y="0"/>
                  </a:moveTo>
                  <a:lnTo>
                    <a:pt x="2950" y="0"/>
                  </a:lnTo>
                  <a:cubicBezTo>
                    <a:pt x="2959" y="0"/>
                    <a:pt x="2965" y="7"/>
                    <a:pt x="2965" y="15"/>
                  </a:cubicBezTo>
                  <a:cubicBezTo>
                    <a:pt x="2965" y="23"/>
                    <a:pt x="2959" y="30"/>
                    <a:pt x="2950" y="30"/>
                  </a:cubicBezTo>
                  <a:lnTo>
                    <a:pt x="2950" y="30"/>
                  </a:lnTo>
                  <a:cubicBezTo>
                    <a:pt x="2942" y="30"/>
                    <a:pt x="2935" y="23"/>
                    <a:pt x="2935" y="15"/>
                  </a:cubicBezTo>
                  <a:cubicBezTo>
                    <a:pt x="2935" y="7"/>
                    <a:pt x="2942" y="0"/>
                    <a:pt x="2950" y="0"/>
                  </a:cubicBezTo>
                  <a:close/>
                  <a:moveTo>
                    <a:pt x="3042" y="0"/>
                  </a:moveTo>
                  <a:lnTo>
                    <a:pt x="3042" y="0"/>
                  </a:lnTo>
                  <a:cubicBezTo>
                    <a:pt x="3051" y="0"/>
                    <a:pt x="3058" y="7"/>
                    <a:pt x="3058" y="15"/>
                  </a:cubicBezTo>
                  <a:cubicBezTo>
                    <a:pt x="3058" y="23"/>
                    <a:pt x="3051" y="30"/>
                    <a:pt x="3042" y="30"/>
                  </a:cubicBezTo>
                  <a:lnTo>
                    <a:pt x="3042" y="30"/>
                  </a:lnTo>
                  <a:cubicBezTo>
                    <a:pt x="3034" y="30"/>
                    <a:pt x="3027" y="23"/>
                    <a:pt x="3027" y="15"/>
                  </a:cubicBezTo>
                  <a:cubicBezTo>
                    <a:pt x="3027" y="7"/>
                    <a:pt x="3034" y="0"/>
                    <a:pt x="3042" y="0"/>
                  </a:cubicBezTo>
                  <a:close/>
                  <a:moveTo>
                    <a:pt x="3134" y="0"/>
                  </a:moveTo>
                  <a:lnTo>
                    <a:pt x="3134" y="0"/>
                  </a:lnTo>
                  <a:cubicBezTo>
                    <a:pt x="3143" y="0"/>
                    <a:pt x="3150" y="7"/>
                    <a:pt x="3150" y="15"/>
                  </a:cubicBezTo>
                  <a:cubicBezTo>
                    <a:pt x="3150" y="23"/>
                    <a:pt x="3143" y="30"/>
                    <a:pt x="3134" y="30"/>
                  </a:cubicBezTo>
                  <a:lnTo>
                    <a:pt x="3134" y="30"/>
                  </a:lnTo>
                  <a:cubicBezTo>
                    <a:pt x="3126" y="30"/>
                    <a:pt x="3119" y="23"/>
                    <a:pt x="3119" y="15"/>
                  </a:cubicBezTo>
                  <a:cubicBezTo>
                    <a:pt x="3119" y="7"/>
                    <a:pt x="3126" y="0"/>
                    <a:pt x="3134" y="0"/>
                  </a:cubicBezTo>
                  <a:close/>
                  <a:moveTo>
                    <a:pt x="3227" y="0"/>
                  </a:moveTo>
                  <a:lnTo>
                    <a:pt x="3227" y="0"/>
                  </a:lnTo>
                  <a:cubicBezTo>
                    <a:pt x="3235" y="0"/>
                    <a:pt x="3242" y="7"/>
                    <a:pt x="3242" y="15"/>
                  </a:cubicBezTo>
                  <a:cubicBezTo>
                    <a:pt x="3242" y="23"/>
                    <a:pt x="3235" y="30"/>
                    <a:pt x="3227" y="30"/>
                  </a:cubicBezTo>
                  <a:lnTo>
                    <a:pt x="3227" y="30"/>
                  </a:lnTo>
                  <a:cubicBezTo>
                    <a:pt x="3218" y="30"/>
                    <a:pt x="3211" y="23"/>
                    <a:pt x="3211" y="15"/>
                  </a:cubicBezTo>
                  <a:cubicBezTo>
                    <a:pt x="3211" y="7"/>
                    <a:pt x="3218" y="0"/>
                    <a:pt x="3227" y="0"/>
                  </a:cubicBezTo>
                  <a:close/>
                  <a:moveTo>
                    <a:pt x="3319" y="0"/>
                  </a:moveTo>
                  <a:lnTo>
                    <a:pt x="3319" y="0"/>
                  </a:lnTo>
                  <a:cubicBezTo>
                    <a:pt x="3327" y="0"/>
                    <a:pt x="3334" y="7"/>
                    <a:pt x="3334" y="15"/>
                  </a:cubicBezTo>
                  <a:cubicBezTo>
                    <a:pt x="3334" y="23"/>
                    <a:pt x="3327" y="30"/>
                    <a:pt x="3319" y="30"/>
                  </a:cubicBezTo>
                  <a:lnTo>
                    <a:pt x="3319" y="30"/>
                  </a:lnTo>
                  <a:cubicBezTo>
                    <a:pt x="3310" y="30"/>
                    <a:pt x="3303" y="23"/>
                    <a:pt x="3303" y="15"/>
                  </a:cubicBezTo>
                  <a:cubicBezTo>
                    <a:pt x="3303" y="7"/>
                    <a:pt x="3310" y="0"/>
                    <a:pt x="3319" y="0"/>
                  </a:cubicBezTo>
                  <a:close/>
                  <a:moveTo>
                    <a:pt x="3411" y="0"/>
                  </a:moveTo>
                  <a:lnTo>
                    <a:pt x="3411" y="0"/>
                  </a:lnTo>
                  <a:cubicBezTo>
                    <a:pt x="3420" y="0"/>
                    <a:pt x="3426" y="7"/>
                    <a:pt x="3426" y="15"/>
                  </a:cubicBezTo>
                  <a:cubicBezTo>
                    <a:pt x="3426" y="23"/>
                    <a:pt x="3420" y="30"/>
                    <a:pt x="3411" y="30"/>
                  </a:cubicBezTo>
                  <a:lnTo>
                    <a:pt x="3411" y="30"/>
                  </a:lnTo>
                  <a:cubicBezTo>
                    <a:pt x="3403" y="30"/>
                    <a:pt x="3396" y="23"/>
                    <a:pt x="3396" y="15"/>
                  </a:cubicBezTo>
                  <a:cubicBezTo>
                    <a:pt x="3396" y="7"/>
                    <a:pt x="3403" y="0"/>
                    <a:pt x="3411" y="0"/>
                  </a:cubicBezTo>
                  <a:close/>
                  <a:moveTo>
                    <a:pt x="3503" y="0"/>
                  </a:moveTo>
                  <a:lnTo>
                    <a:pt x="3503" y="0"/>
                  </a:lnTo>
                  <a:cubicBezTo>
                    <a:pt x="3512" y="0"/>
                    <a:pt x="3519" y="7"/>
                    <a:pt x="3519" y="15"/>
                  </a:cubicBezTo>
                  <a:cubicBezTo>
                    <a:pt x="3519" y="23"/>
                    <a:pt x="3512" y="30"/>
                    <a:pt x="3503" y="30"/>
                  </a:cubicBezTo>
                  <a:lnTo>
                    <a:pt x="3503" y="30"/>
                  </a:lnTo>
                  <a:cubicBezTo>
                    <a:pt x="3495" y="30"/>
                    <a:pt x="3488" y="23"/>
                    <a:pt x="3488" y="15"/>
                  </a:cubicBezTo>
                  <a:cubicBezTo>
                    <a:pt x="3488" y="7"/>
                    <a:pt x="3495" y="0"/>
                    <a:pt x="3503" y="0"/>
                  </a:cubicBezTo>
                  <a:close/>
                  <a:moveTo>
                    <a:pt x="3595" y="0"/>
                  </a:moveTo>
                  <a:lnTo>
                    <a:pt x="3595" y="0"/>
                  </a:lnTo>
                  <a:cubicBezTo>
                    <a:pt x="3604" y="0"/>
                    <a:pt x="3611" y="7"/>
                    <a:pt x="3611" y="15"/>
                  </a:cubicBezTo>
                  <a:cubicBezTo>
                    <a:pt x="3611" y="23"/>
                    <a:pt x="3604" y="30"/>
                    <a:pt x="3595" y="30"/>
                  </a:cubicBezTo>
                  <a:lnTo>
                    <a:pt x="3595" y="30"/>
                  </a:lnTo>
                  <a:cubicBezTo>
                    <a:pt x="3587" y="30"/>
                    <a:pt x="3580" y="23"/>
                    <a:pt x="3580" y="15"/>
                  </a:cubicBezTo>
                  <a:cubicBezTo>
                    <a:pt x="3580" y="7"/>
                    <a:pt x="3587" y="0"/>
                    <a:pt x="3595" y="0"/>
                  </a:cubicBezTo>
                  <a:close/>
                  <a:moveTo>
                    <a:pt x="3688" y="0"/>
                  </a:moveTo>
                  <a:lnTo>
                    <a:pt x="3688" y="0"/>
                  </a:lnTo>
                  <a:cubicBezTo>
                    <a:pt x="3696" y="0"/>
                    <a:pt x="3703" y="7"/>
                    <a:pt x="3703" y="15"/>
                  </a:cubicBezTo>
                  <a:cubicBezTo>
                    <a:pt x="3703" y="23"/>
                    <a:pt x="3696" y="30"/>
                    <a:pt x="3688" y="30"/>
                  </a:cubicBezTo>
                  <a:lnTo>
                    <a:pt x="3688" y="30"/>
                  </a:lnTo>
                  <a:cubicBezTo>
                    <a:pt x="3679" y="30"/>
                    <a:pt x="3672" y="23"/>
                    <a:pt x="3672" y="15"/>
                  </a:cubicBezTo>
                  <a:cubicBezTo>
                    <a:pt x="3672" y="7"/>
                    <a:pt x="3679" y="0"/>
                    <a:pt x="3688" y="0"/>
                  </a:cubicBezTo>
                  <a:close/>
                  <a:moveTo>
                    <a:pt x="3780" y="0"/>
                  </a:moveTo>
                  <a:lnTo>
                    <a:pt x="3780" y="0"/>
                  </a:lnTo>
                  <a:cubicBezTo>
                    <a:pt x="3788" y="0"/>
                    <a:pt x="3795" y="7"/>
                    <a:pt x="3795" y="15"/>
                  </a:cubicBezTo>
                  <a:cubicBezTo>
                    <a:pt x="3795" y="23"/>
                    <a:pt x="3788" y="30"/>
                    <a:pt x="3780" y="30"/>
                  </a:cubicBezTo>
                  <a:lnTo>
                    <a:pt x="3780" y="30"/>
                  </a:lnTo>
                  <a:cubicBezTo>
                    <a:pt x="3771" y="30"/>
                    <a:pt x="3764" y="23"/>
                    <a:pt x="3764" y="15"/>
                  </a:cubicBezTo>
                  <a:cubicBezTo>
                    <a:pt x="3764" y="7"/>
                    <a:pt x="3771" y="0"/>
                    <a:pt x="3780" y="0"/>
                  </a:cubicBezTo>
                  <a:close/>
                  <a:moveTo>
                    <a:pt x="3872" y="0"/>
                  </a:moveTo>
                  <a:lnTo>
                    <a:pt x="3872" y="0"/>
                  </a:lnTo>
                  <a:cubicBezTo>
                    <a:pt x="3881" y="0"/>
                    <a:pt x="3887" y="7"/>
                    <a:pt x="3887" y="15"/>
                  </a:cubicBezTo>
                  <a:cubicBezTo>
                    <a:pt x="3887" y="23"/>
                    <a:pt x="3881" y="30"/>
                    <a:pt x="3872" y="30"/>
                  </a:cubicBezTo>
                  <a:lnTo>
                    <a:pt x="3872" y="30"/>
                  </a:lnTo>
                  <a:cubicBezTo>
                    <a:pt x="3864" y="30"/>
                    <a:pt x="3857" y="23"/>
                    <a:pt x="3857" y="15"/>
                  </a:cubicBezTo>
                  <a:cubicBezTo>
                    <a:pt x="3857" y="7"/>
                    <a:pt x="3864" y="0"/>
                    <a:pt x="3872" y="0"/>
                  </a:cubicBezTo>
                  <a:close/>
                  <a:moveTo>
                    <a:pt x="3964" y="0"/>
                  </a:moveTo>
                  <a:lnTo>
                    <a:pt x="3964" y="0"/>
                  </a:lnTo>
                  <a:cubicBezTo>
                    <a:pt x="3973" y="0"/>
                    <a:pt x="3980" y="7"/>
                    <a:pt x="3980" y="15"/>
                  </a:cubicBezTo>
                  <a:cubicBezTo>
                    <a:pt x="3980" y="23"/>
                    <a:pt x="3973" y="30"/>
                    <a:pt x="3964" y="30"/>
                  </a:cubicBezTo>
                  <a:lnTo>
                    <a:pt x="3964" y="30"/>
                  </a:lnTo>
                  <a:cubicBezTo>
                    <a:pt x="3956" y="30"/>
                    <a:pt x="3949" y="23"/>
                    <a:pt x="3949" y="15"/>
                  </a:cubicBezTo>
                  <a:cubicBezTo>
                    <a:pt x="3949" y="7"/>
                    <a:pt x="3956" y="0"/>
                    <a:pt x="3964" y="0"/>
                  </a:cubicBezTo>
                  <a:close/>
                  <a:moveTo>
                    <a:pt x="4056" y="0"/>
                  </a:moveTo>
                  <a:lnTo>
                    <a:pt x="4056" y="0"/>
                  </a:lnTo>
                  <a:cubicBezTo>
                    <a:pt x="4065" y="0"/>
                    <a:pt x="4072" y="7"/>
                    <a:pt x="4072" y="15"/>
                  </a:cubicBezTo>
                  <a:cubicBezTo>
                    <a:pt x="4072" y="23"/>
                    <a:pt x="4065" y="30"/>
                    <a:pt x="4056" y="30"/>
                  </a:cubicBezTo>
                  <a:lnTo>
                    <a:pt x="4056" y="30"/>
                  </a:lnTo>
                  <a:cubicBezTo>
                    <a:pt x="4048" y="30"/>
                    <a:pt x="4041" y="23"/>
                    <a:pt x="4041" y="15"/>
                  </a:cubicBezTo>
                  <a:cubicBezTo>
                    <a:pt x="4041" y="7"/>
                    <a:pt x="4048" y="0"/>
                    <a:pt x="4056" y="0"/>
                  </a:cubicBezTo>
                  <a:close/>
                  <a:moveTo>
                    <a:pt x="4149" y="0"/>
                  </a:moveTo>
                  <a:lnTo>
                    <a:pt x="4149" y="0"/>
                  </a:lnTo>
                  <a:cubicBezTo>
                    <a:pt x="4157" y="0"/>
                    <a:pt x="4164" y="7"/>
                    <a:pt x="4164" y="15"/>
                  </a:cubicBezTo>
                  <a:cubicBezTo>
                    <a:pt x="4164" y="23"/>
                    <a:pt x="4157" y="30"/>
                    <a:pt x="4149" y="30"/>
                  </a:cubicBezTo>
                  <a:lnTo>
                    <a:pt x="4149" y="30"/>
                  </a:lnTo>
                  <a:cubicBezTo>
                    <a:pt x="4140" y="30"/>
                    <a:pt x="4133" y="23"/>
                    <a:pt x="4133" y="15"/>
                  </a:cubicBezTo>
                  <a:cubicBezTo>
                    <a:pt x="4133" y="7"/>
                    <a:pt x="4140" y="0"/>
                    <a:pt x="4149" y="0"/>
                  </a:cubicBezTo>
                  <a:close/>
                  <a:moveTo>
                    <a:pt x="4241" y="0"/>
                  </a:moveTo>
                  <a:lnTo>
                    <a:pt x="4241" y="0"/>
                  </a:lnTo>
                  <a:cubicBezTo>
                    <a:pt x="4249" y="0"/>
                    <a:pt x="4256" y="7"/>
                    <a:pt x="4256" y="15"/>
                  </a:cubicBezTo>
                  <a:cubicBezTo>
                    <a:pt x="4256" y="23"/>
                    <a:pt x="4249" y="30"/>
                    <a:pt x="4241" y="30"/>
                  </a:cubicBezTo>
                  <a:lnTo>
                    <a:pt x="4241" y="30"/>
                  </a:lnTo>
                  <a:cubicBezTo>
                    <a:pt x="4232" y="30"/>
                    <a:pt x="4225" y="23"/>
                    <a:pt x="4225" y="15"/>
                  </a:cubicBezTo>
                  <a:cubicBezTo>
                    <a:pt x="4225" y="7"/>
                    <a:pt x="4232" y="0"/>
                    <a:pt x="4241" y="0"/>
                  </a:cubicBezTo>
                  <a:close/>
                  <a:moveTo>
                    <a:pt x="4333" y="0"/>
                  </a:moveTo>
                  <a:lnTo>
                    <a:pt x="4333" y="0"/>
                  </a:lnTo>
                  <a:cubicBezTo>
                    <a:pt x="4341" y="0"/>
                    <a:pt x="4348" y="7"/>
                    <a:pt x="4348" y="15"/>
                  </a:cubicBezTo>
                  <a:cubicBezTo>
                    <a:pt x="4348" y="23"/>
                    <a:pt x="4341" y="30"/>
                    <a:pt x="4333" y="30"/>
                  </a:cubicBezTo>
                  <a:lnTo>
                    <a:pt x="4333" y="30"/>
                  </a:lnTo>
                  <a:cubicBezTo>
                    <a:pt x="4324" y="30"/>
                    <a:pt x="4318" y="23"/>
                    <a:pt x="4318" y="15"/>
                  </a:cubicBezTo>
                  <a:cubicBezTo>
                    <a:pt x="4318" y="7"/>
                    <a:pt x="4324" y="0"/>
                    <a:pt x="4333" y="0"/>
                  </a:cubicBezTo>
                  <a:close/>
                  <a:moveTo>
                    <a:pt x="4425" y="0"/>
                  </a:moveTo>
                  <a:lnTo>
                    <a:pt x="4425" y="0"/>
                  </a:lnTo>
                  <a:cubicBezTo>
                    <a:pt x="4434" y="0"/>
                    <a:pt x="4441" y="7"/>
                    <a:pt x="4441" y="15"/>
                  </a:cubicBezTo>
                  <a:cubicBezTo>
                    <a:pt x="4441" y="23"/>
                    <a:pt x="4434" y="30"/>
                    <a:pt x="4425" y="30"/>
                  </a:cubicBezTo>
                  <a:lnTo>
                    <a:pt x="4425" y="30"/>
                  </a:lnTo>
                  <a:cubicBezTo>
                    <a:pt x="4417" y="30"/>
                    <a:pt x="4410" y="23"/>
                    <a:pt x="4410" y="15"/>
                  </a:cubicBezTo>
                  <a:cubicBezTo>
                    <a:pt x="4410" y="7"/>
                    <a:pt x="4417" y="0"/>
                    <a:pt x="4425" y="0"/>
                  </a:cubicBezTo>
                  <a:close/>
                  <a:moveTo>
                    <a:pt x="4517" y="0"/>
                  </a:moveTo>
                  <a:lnTo>
                    <a:pt x="4517" y="0"/>
                  </a:lnTo>
                  <a:cubicBezTo>
                    <a:pt x="4526" y="0"/>
                    <a:pt x="4533" y="7"/>
                    <a:pt x="4533" y="15"/>
                  </a:cubicBezTo>
                  <a:cubicBezTo>
                    <a:pt x="4533" y="23"/>
                    <a:pt x="4526" y="30"/>
                    <a:pt x="4517" y="30"/>
                  </a:cubicBezTo>
                  <a:lnTo>
                    <a:pt x="4517" y="30"/>
                  </a:lnTo>
                  <a:cubicBezTo>
                    <a:pt x="4509" y="30"/>
                    <a:pt x="4502" y="23"/>
                    <a:pt x="4502" y="15"/>
                  </a:cubicBezTo>
                  <a:cubicBezTo>
                    <a:pt x="4502" y="7"/>
                    <a:pt x="4509" y="0"/>
                    <a:pt x="4517" y="0"/>
                  </a:cubicBezTo>
                  <a:close/>
                  <a:moveTo>
                    <a:pt x="4610" y="0"/>
                  </a:moveTo>
                  <a:lnTo>
                    <a:pt x="4610" y="0"/>
                  </a:lnTo>
                  <a:cubicBezTo>
                    <a:pt x="4618" y="0"/>
                    <a:pt x="4625" y="7"/>
                    <a:pt x="4625" y="15"/>
                  </a:cubicBezTo>
                  <a:cubicBezTo>
                    <a:pt x="4625" y="23"/>
                    <a:pt x="4618" y="30"/>
                    <a:pt x="4610" y="30"/>
                  </a:cubicBezTo>
                  <a:lnTo>
                    <a:pt x="4610" y="30"/>
                  </a:lnTo>
                  <a:cubicBezTo>
                    <a:pt x="4601" y="30"/>
                    <a:pt x="4594" y="23"/>
                    <a:pt x="4594" y="15"/>
                  </a:cubicBezTo>
                  <a:cubicBezTo>
                    <a:pt x="4594" y="7"/>
                    <a:pt x="4601" y="0"/>
                    <a:pt x="4610" y="0"/>
                  </a:cubicBezTo>
                  <a:close/>
                  <a:moveTo>
                    <a:pt x="4702" y="0"/>
                  </a:moveTo>
                  <a:lnTo>
                    <a:pt x="4702" y="0"/>
                  </a:lnTo>
                  <a:cubicBezTo>
                    <a:pt x="4710" y="0"/>
                    <a:pt x="4717" y="7"/>
                    <a:pt x="4717" y="15"/>
                  </a:cubicBezTo>
                  <a:cubicBezTo>
                    <a:pt x="4717" y="23"/>
                    <a:pt x="4710" y="30"/>
                    <a:pt x="4702" y="30"/>
                  </a:cubicBezTo>
                  <a:lnTo>
                    <a:pt x="4702" y="30"/>
                  </a:lnTo>
                  <a:cubicBezTo>
                    <a:pt x="4693" y="30"/>
                    <a:pt x="4686" y="23"/>
                    <a:pt x="4686" y="15"/>
                  </a:cubicBezTo>
                  <a:cubicBezTo>
                    <a:pt x="4686" y="7"/>
                    <a:pt x="4693" y="0"/>
                    <a:pt x="4702" y="0"/>
                  </a:cubicBezTo>
                  <a:close/>
                  <a:moveTo>
                    <a:pt x="4794" y="0"/>
                  </a:moveTo>
                  <a:lnTo>
                    <a:pt x="4794" y="0"/>
                  </a:lnTo>
                  <a:cubicBezTo>
                    <a:pt x="4802" y="0"/>
                    <a:pt x="4809" y="7"/>
                    <a:pt x="4809" y="15"/>
                  </a:cubicBezTo>
                  <a:cubicBezTo>
                    <a:pt x="4809" y="23"/>
                    <a:pt x="4802" y="30"/>
                    <a:pt x="4794" y="30"/>
                  </a:cubicBezTo>
                  <a:lnTo>
                    <a:pt x="4794" y="30"/>
                  </a:lnTo>
                  <a:cubicBezTo>
                    <a:pt x="4785" y="30"/>
                    <a:pt x="4779" y="23"/>
                    <a:pt x="4779" y="15"/>
                  </a:cubicBezTo>
                  <a:cubicBezTo>
                    <a:pt x="4779" y="7"/>
                    <a:pt x="4785" y="0"/>
                    <a:pt x="4794" y="0"/>
                  </a:cubicBezTo>
                  <a:close/>
                  <a:moveTo>
                    <a:pt x="4886" y="0"/>
                  </a:moveTo>
                  <a:lnTo>
                    <a:pt x="4886" y="0"/>
                  </a:lnTo>
                  <a:cubicBezTo>
                    <a:pt x="4895" y="0"/>
                    <a:pt x="4901" y="7"/>
                    <a:pt x="4901" y="15"/>
                  </a:cubicBezTo>
                  <a:cubicBezTo>
                    <a:pt x="4901" y="23"/>
                    <a:pt x="4895" y="30"/>
                    <a:pt x="4886" y="30"/>
                  </a:cubicBezTo>
                  <a:lnTo>
                    <a:pt x="4886" y="30"/>
                  </a:lnTo>
                  <a:cubicBezTo>
                    <a:pt x="4878" y="30"/>
                    <a:pt x="4871" y="23"/>
                    <a:pt x="4871" y="15"/>
                  </a:cubicBezTo>
                  <a:cubicBezTo>
                    <a:pt x="4871" y="7"/>
                    <a:pt x="4878" y="0"/>
                    <a:pt x="4886" y="0"/>
                  </a:cubicBezTo>
                  <a:close/>
                  <a:moveTo>
                    <a:pt x="4978" y="0"/>
                  </a:moveTo>
                  <a:lnTo>
                    <a:pt x="4978" y="0"/>
                  </a:lnTo>
                  <a:cubicBezTo>
                    <a:pt x="4987" y="0"/>
                    <a:pt x="4994" y="7"/>
                    <a:pt x="4994" y="15"/>
                  </a:cubicBezTo>
                  <a:cubicBezTo>
                    <a:pt x="4994" y="23"/>
                    <a:pt x="4987" y="30"/>
                    <a:pt x="4978" y="30"/>
                  </a:cubicBezTo>
                  <a:lnTo>
                    <a:pt x="4978" y="30"/>
                  </a:lnTo>
                  <a:cubicBezTo>
                    <a:pt x="4970" y="30"/>
                    <a:pt x="4963" y="23"/>
                    <a:pt x="4963" y="15"/>
                  </a:cubicBezTo>
                  <a:cubicBezTo>
                    <a:pt x="4963" y="7"/>
                    <a:pt x="4970" y="0"/>
                    <a:pt x="4978" y="0"/>
                  </a:cubicBezTo>
                  <a:close/>
                  <a:moveTo>
                    <a:pt x="5070" y="0"/>
                  </a:moveTo>
                  <a:lnTo>
                    <a:pt x="5071" y="0"/>
                  </a:lnTo>
                  <a:cubicBezTo>
                    <a:pt x="5079" y="0"/>
                    <a:pt x="5086" y="7"/>
                    <a:pt x="5086" y="15"/>
                  </a:cubicBezTo>
                  <a:cubicBezTo>
                    <a:pt x="5086" y="23"/>
                    <a:pt x="5079" y="30"/>
                    <a:pt x="5071" y="30"/>
                  </a:cubicBezTo>
                  <a:lnTo>
                    <a:pt x="5070" y="30"/>
                  </a:lnTo>
                  <a:cubicBezTo>
                    <a:pt x="5062" y="30"/>
                    <a:pt x="5055" y="23"/>
                    <a:pt x="5055" y="15"/>
                  </a:cubicBezTo>
                  <a:cubicBezTo>
                    <a:pt x="5055" y="7"/>
                    <a:pt x="5062" y="0"/>
                    <a:pt x="5070" y="0"/>
                  </a:cubicBezTo>
                  <a:close/>
                  <a:moveTo>
                    <a:pt x="5163" y="0"/>
                  </a:moveTo>
                  <a:lnTo>
                    <a:pt x="5163" y="0"/>
                  </a:lnTo>
                  <a:cubicBezTo>
                    <a:pt x="5171" y="0"/>
                    <a:pt x="5178" y="7"/>
                    <a:pt x="5178" y="15"/>
                  </a:cubicBezTo>
                  <a:cubicBezTo>
                    <a:pt x="5178" y="23"/>
                    <a:pt x="5171" y="30"/>
                    <a:pt x="5163" y="30"/>
                  </a:cubicBezTo>
                  <a:lnTo>
                    <a:pt x="5163" y="30"/>
                  </a:lnTo>
                  <a:cubicBezTo>
                    <a:pt x="5154" y="30"/>
                    <a:pt x="5147" y="23"/>
                    <a:pt x="5147" y="15"/>
                  </a:cubicBezTo>
                  <a:cubicBezTo>
                    <a:pt x="5147" y="7"/>
                    <a:pt x="5154" y="0"/>
                    <a:pt x="5163" y="0"/>
                  </a:cubicBezTo>
                  <a:close/>
                  <a:moveTo>
                    <a:pt x="5255" y="0"/>
                  </a:moveTo>
                  <a:lnTo>
                    <a:pt x="5255" y="0"/>
                  </a:lnTo>
                  <a:cubicBezTo>
                    <a:pt x="5263" y="0"/>
                    <a:pt x="5270" y="7"/>
                    <a:pt x="5270" y="15"/>
                  </a:cubicBezTo>
                  <a:cubicBezTo>
                    <a:pt x="5270" y="23"/>
                    <a:pt x="5263" y="30"/>
                    <a:pt x="5255" y="30"/>
                  </a:cubicBezTo>
                  <a:lnTo>
                    <a:pt x="5255" y="30"/>
                  </a:lnTo>
                  <a:cubicBezTo>
                    <a:pt x="5246" y="30"/>
                    <a:pt x="5239" y="23"/>
                    <a:pt x="5239" y="15"/>
                  </a:cubicBezTo>
                  <a:cubicBezTo>
                    <a:pt x="5239" y="7"/>
                    <a:pt x="5246" y="0"/>
                    <a:pt x="5255" y="0"/>
                  </a:cubicBezTo>
                  <a:close/>
                  <a:moveTo>
                    <a:pt x="5347" y="0"/>
                  </a:moveTo>
                  <a:lnTo>
                    <a:pt x="5347" y="0"/>
                  </a:lnTo>
                  <a:cubicBezTo>
                    <a:pt x="5356" y="0"/>
                    <a:pt x="5362" y="7"/>
                    <a:pt x="5362" y="15"/>
                  </a:cubicBezTo>
                  <a:cubicBezTo>
                    <a:pt x="5362" y="23"/>
                    <a:pt x="5356" y="30"/>
                    <a:pt x="5347" y="30"/>
                  </a:cubicBezTo>
                  <a:lnTo>
                    <a:pt x="5347" y="30"/>
                  </a:lnTo>
                  <a:cubicBezTo>
                    <a:pt x="5339" y="30"/>
                    <a:pt x="5332" y="23"/>
                    <a:pt x="5332" y="15"/>
                  </a:cubicBezTo>
                  <a:cubicBezTo>
                    <a:pt x="5332" y="7"/>
                    <a:pt x="5339" y="0"/>
                    <a:pt x="5347" y="0"/>
                  </a:cubicBezTo>
                  <a:close/>
                  <a:moveTo>
                    <a:pt x="5439" y="0"/>
                  </a:moveTo>
                  <a:lnTo>
                    <a:pt x="5439" y="0"/>
                  </a:lnTo>
                  <a:cubicBezTo>
                    <a:pt x="5448" y="0"/>
                    <a:pt x="5455" y="7"/>
                    <a:pt x="5455" y="15"/>
                  </a:cubicBezTo>
                  <a:cubicBezTo>
                    <a:pt x="5455" y="23"/>
                    <a:pt x="5448" y="30"/>
                    <a:pt x="5439" y="30"/>
                  </a:cubicBezTo>
                  <a:lnTo>
                    <a:pt x="5439" y="30"/>
                  </a:lnTo>
                  <a:cubicBezTo>
                    <a:pt x="5431" y="30"/>
                    <a:pt x="5424" y="23"/>
                    <a:pt x="5424" y="15"/>
                  </a:cubicBezTo>
                  <a:cubicBezTo>
                    <a:pt x="5424" y="7"/>
                    <a:pt x="5431" y="0"/>
                    <a:pt x="5439" y="0"/>
                  </a:cubicBezTo>
                  <a:close/>
                  <a:moveTo>
                    <a:pt x="5531" y="0"/>
                  </a:moveTo>
                  <a:lnTo>
                    <a:pt x="5531" y="0"/>
                  </a:lnTo>
                  <a:cubicBezTo>
                    <a:pt x="5540" y="0"/>
                    <a:pt x="5547" y="7"/>
                    <a:pt x="5547" y="15"/>
                  </a:cubicBezTo>
                  <a:cubicBezTo>
                    <a:pt x="5547" y="23"/>
                    <a:pt x="5540" y="30"/>
                    <a:pt x="5531" y="30"/>
                  </a:cubicBezTo>
                  <a:lnTo>
                    <a:pt x="5531" y="30"/>
                  </a:lnTo>
                  <a:cubicBezTo>
                    <a:pt x="5523" y="30"/>
                    <a:pt x="5516" y="23"/>
                    <a:pt x="5516" y="15"/>
                  </a:cubicBezTo>
                  <a:cubicBezTo>
                    <a:pt x="5516" y="7"/>
                    <a:pt x="5523" y="0"/>
                    <a:pt x="5531" y="0"/>
                  </a:cubicBezTo>
                  <a:close/>
                  <a:moveTo>
                    <a:pt x="5624" y="0"/>
                  </a:moveTo>
                  <a:lnTo>
                    <a:pt x="5624" y="0"/>
                  </a:lnTo>
                  <a:cubicBezTo>
                    <a:pt x="5632" y="0"/>
                    <a:pt x="5639" y="7"/>
                    <a:pt x="5639" y="15"/>
                  </a:cubicBezTo>
                  <a:cubicBezTo>
                    <a:pt x="5639" y="23"/>
                    <a:pt x="5632" y="30"/>
                    <a:pt x="5624" y="30"/>
                  </a:cubicBezTo>
                  <a:lnTo>
                    <a:pt x="5624" y="30"/>
                  </a:lnTo>
                  <a:cubicBezTo>
                    <a:pt x="5615" y="30"/>
                    <a:pt x="5608" y="23"/>
                    <a:pt x="5608" y="15"/>
                  </a:cubicBezTo>
                  <a:cubicBezTo>
                    <a:pt x="5608" y="7"/>
                    <a:pt x="5615" y="0"/>
                    <a:pt x="5624" y="0"/>
                  </a:cubicBezTo>
                  <a:close/>
                  <a:moveTo>
                    <a:pt x="5716" y="0"/>
                  </a:moveTo>
                  <a:lnTo>
                    <a:pt x="5716" y="0"/>
                  </a:lnTo>
                  <a:cubicBezTo>
                    <a:pt x="5724" y="0"/>
                    <a:pt x="5731" y="7"/>
                    <a:pt x="5731" y="15"/>
                  </a:cubicBezTo>
                  <a:cubicBezTo>
                    <a:pt x="5731" y="23"/>
                    <a:pt x="5724" y="30"/>
                    <a:pt x="5716" y="30"/>
                  </a:cubicBezTo>
                  <a:lnTo>
                    <a:pt x="5716" y="30"/>
                  </a:lnTo>
                  <a:cubicBezTo>
                    <a:pt x="5707" y="30"/>
                    <a:pt x="5700" y="23"/>
                    <a:pt x="5700" y="15"/>
                  </a:cubicBezTo>
                  <a:cubicBezTo>
                    <a:pt x="5700" y="7"/>
                    <a:pt x="5707" y="0"/>
                    <a:pt x="5716" y="0"/>
                  </a:cubicBezTo>
                  <a:close/>
                  <a:moveTo>
                    <a:pt x="5808" y="0"/>
                  </a:moveTo>
                  <a:lnTo>
                    <a:pt x="5808" y="0"/>
                  </a:lnTo>
                  <a:cubicBezTo>
                    <a:pt x="5817" y="0"/>
                    <a:pt x="5823" y="7"/>
                    <a:pt x="5823" y="15"/>
                  </a:cubicBezTo>
                  <a:cubicBezTo>
                    <a:pt x="5823" y="23"/>
                    <a:pt x="5817" y="30"/>
                    <a:pt x="5808" y="30"/>
                  </a:cubicBezTo>
                  <a:lnTo>
                    <a:pt x="5808" y="30"/>
                  </a:lnTo>
                  <a:cubicBezTo>
                    <a:pt x="5800" y="30"/>
                    <a:pt x="5793" y="23"/>
                    <a:pt x="5793" y="15"/>
                  </a:cubicBezTo>
                  <a:cubicBezTo>
                    <a:pt x="5793" y="7"/>
                    <a:pt x="5800" y="0"/>
                    <a:pt x="5808" y="0"/>
                  </a:cubicBezTo>
                  <a:close/>
                  <a:moveTo>
                    <a:pt x="5900" y="0"/>
                  </a:moveTo>
                  <a:lnTo>
                    <a:pt x="5900" y="0"/>
                  </a:lnTo>
                  <a:cubicBezTo>
                    <a:pt x="5909" y="0"/>
                    <a:pt x="5916" y="7"/>
                    <a:pt x="5916" y="15"/>
                  </a:cubicBezTo>
                  <a:cubicBezTo>
                    <a:pt x="5916" y="23"/>
                    <a:pt x="5909" y="30"/>
                    <a:pt x="5900" y="30"/>
                  </a:cubicBezTo>
                  <a:lnTo>
                    <a:pt x="5900" y="30"/>
                  </a:lnTo>
                  <a:cubicBezTo>
                    <a:pt x="5892" y="30"/>
                    <a:pt x="5885" y="23"/>
                    <a:pt x="5885" y="15"/>
                  </a:cubicBezTo>
                  <a:cubicBezTo>
                    <a:pt x="5885" y="7"/>
                    <a:pt x="5892" y="0"/>
                    <a:pt x="5900" y="0"/>
                  </a:cubicBezTo>
                  <a:close/>
                  <a:moveTo>
                    <a:pt x="5992" y="0"/>
                  </a:moveTo>
                  <a:lnTo>
                    <a:pt x="5992" y="0"/>
                  </a:lnTo>
                  <a:cubicBezTo>
                    <a:pt x="6001" y="0"/>
                    <a:pt x="6008" y="7"/>
                    <a:pt x="6008" y="15"/>
                  </a:cubicBezTo>
                  <a:cubicBezTo>
                    <a:pt x="6008" y="23"/>
                    <a:pt x="6001" y="30"/>
                    <a:pt x="5992" y="30"/>
                  </a:cubicBezTo>
                  <a:lnTo>
                    <a:pt x="5992" y="30"/>
                  </a:lnTo>
                  <a:cubicBezTo>
                    <a:pt x="5984" y="30"/>
                    <a:pt x="5977" y="23"/>
                    <a:pt x="5977" y="15"/>
                  </a:cubicBezTo>
                  <a:cubicBezTo>
                    <a:pt x="5977" y="7"/>
                    <a:pt x="5984" y="0"/>
                    <a:pt x="5992" y="0"/>
                  </a:cubicBezTo>
                  <a:close/>
                  <a:moveTo>
                    <a:pt x="6085" y="0"/>
                  </a:moveTo>
                  <a:lnTo>
                    <a:pt x="6085" y="0"/>
                  </a:lnTo>
                  <a:cubicBezTo>
                    <a:pt x="6093" y="0"/>
                    <a:pt x="6100" y="7"/>
                    <a:pt x="6100" y="15"/>
                  </a:cubicBezTo>
                  <a:cubicBezTo>
                    <a:pt x="6100" y="23"/>
                    <a:pt x="6093" y="30"/>
                    <a:pt x="6085" y="30"/>
                  </a:cubicBezTo>
                  <a:lnTo>
                    <a:pt x="6085" y="30"/>
                  </a:lnTo>
                  <a:cubicBezTo>
                    <a:pt x="6076" y="30"/>
                    <a:pt x="6069" y="23"/>
                    <a:pt x="6069" y="15"/>
                  </a:cubicBezTo>
                  <a:cubicBezTo>
                    <a:pt x="6069" y="7"/>
                    <a:pt x="6076" y="0"/>
                    <a:pt x="6085" y="0"/>
                  </a:cubicBezTo>
                  <a:close/>
                  <a:moveTo>
                    <a:pt x="6177" y="0"/>
                  </a:moveTo>
                  <a:lnTo>
                    <a:pt x="6177" y="0"/>
                  </a:lnTo>
                  <a:cubicBezTo>
                    <a:pt x="6185" y="0"/>
                    <a:pt x="6192" y="7"/>
                    <a:pt x="6192" y="15"/>
                  </a:cubicBezTo>
                  <a:cubicBezTo>
                    <a:pt x="6192" y="23"/>
                    <a:pt x="6185" y="30"/>
                    <a:pt x="6177" y="30"/>
                  </a:cubicBezTo>
                  <a:lnTo>
                    <a:pt x="6177" y="30"/>
                  </a:lnTo>
                  <a:cubicBezTo>
                    <a:pt x="6168" y="30"/>
                    <a:pt x="6161" y="23"/>
                    <a:pt x="6161" y="15"/>
                  </a:cubicBezTo>
                  <a:cubicBezTo>
                    <a:pt x="6161" y="7"/>
                    <a:pt x="6168" y="0"/>
                    <a:pt x="6177" y="0"/>
                  </a:cubicBezTo>
                  <a:close/>
                  <a:moveTo>
                    <a:pt x="6269" y="0"/>
                  </a:moveTo>
                  <a:lnTo>
                    <a:pt x="6269" y="0"/>
                  </a:lnTo>
                  <a:cubicBezTo>
                    <a:pt x="6277" y="0"/>
                    <a:pt x="6284" y="7"/>
                    <a:pt x="6284" y="15"/>
                  </a:cubicBezTo>
                  <a:cubicBezTo>
                    <a:pt x="6284" y="23"/>
                    <a:pt x="6277" y="30"/>
                    <a:pt x="6269" y="30"/>
                  </a:cubicBezTo>
                  <a:lnTo>
                    <a:pt x="6269" y="30"/>
                  </a:lnTo>
                  <a:cubicBezTo>
                    <a:pt x="6260" y="30"/>
                    <a:pt x="6254" y="23"/>
                    <a:pt x="6254" y="15"/>
                  </a:cubicBezTo>
                  <a:cubicBezTo>
                    <a:pt x="6254" y="7"/>
                    <a:pt x="6260" y="0"/>
                    <a:pt x="6269" y="0"/>
                  </a:cubicBezTo>
                  <a:close/>
                  <a:moveTo>
                    <a:pt x="6361" y="0"/>
                  </a:moveTo>
                  <a:lnTo>
                    <a:pt x="6361" y="0"/>
                  </a:lnTo>
                  <a:cubicBezTo>
                    <a:pt x="6370" y="0"/>
                    <a:pt x="6377" y="7"/>
                    <a:pt x="6377" y="15"/>
                  </a:cubicBezTo>
                  <a:cubicBezTo>
                    <a:pt x="6377" y="23"/>
                    <a:pt x="6370" y="30"/>
                    <a:pt x="6361" y="30"/>
                  </a:cubicBezTo>
                  <a:lnTo>
                    <a:pt x="6361" y="30"/>
                  </a:lnTo>
                  <a:cubicBezTo>
                    <a:pt x="6353" y="30"/>
                    <a:pt x="6346" y="23"/>
                    <a:pt x="6346" y="15"/>
                  </a:cubicBezTo>
                  <a:cubicBezTo>
                    <a:pt x="6346" y="7"/>
                    <a:pt x="6353" y="0"/>
                    <a:pt x="6361" y="0"/>
                  </a:cubicBezTo>
                  <a:close/>
                  <a:moveTo>
                    <a:pt x="6453" y="0"/>
                  </a:moveTo>
                  <a:lnTo>
                    <a:pt x="6453" y="0"/>
                  </a:lnTo>
                  <a:cubicBezTo>
                    <a:pt x="6462" y="0"/>
                    <a:pt x="6469" y="7"/>
                    <a:pt x="6469" y="15"/>
                  </a:cubicBezTo>
                  <a:cubicBezTo>
                    <a:pt x="6469" y="23"/>
                    <a:pt x="6462" y="30"/>
                    <a:pt x="6453" y="30"/>
                  </a:cubicBezTo>
                  <a:lnTo>
                    <a:pt x="6453" y="30"/>
                  </a:lnTo>
                  <a:cubicBezTo>
                    <a:pt x="6445" y="30"/>
                    <a:pt x="6438" y="23"/>
                    <a:pt x="6438" y="15"/>
                  </a:cubicBezTo>
                  <a:cubicBezTo>
                    <a:pt x="6438" y="7"/>
                    <a:pt x="6445" y="0"/>
                    <a:pt x="6453" y="0"/>
                  </a:cubicBezTo>
                  <a:close/>
                  <a:moveTo>
                    <a:pt x="6546" y="0"/>
                  </a:moveTo>
                  <a:lnTo>
                    <a:pt x="6546" y="0"/>
                  </a:lnTo>
                  <a:cubicBezTo>
                    <a:pt x="6554" y="0"/>
                    <a:pt x="6561" y="7"/>
                    <a:pt x="6561" y="15"/>
                  </a:cubicBezTo>
                  <a:cubicBezTo>
                    <a:pt x="6561" y="23"/>
                    <a:pt x="6554" y="30"/>
                    <a:pt x="6546" y="30"/>
                  </a:cubicBezTo>
                  <a:lnTo>
                    <a:pt x="6546" y="30"/>
                  </a:lnTo>
                  <a:cubicBezTo>
                    <a:pt x="6537" y="30"/>
                    <a:pt x="6530" y="23"/>
                    <a:pt x="6530" y="15"/>
                  </a:cubicBezTo>
                  <a:cubicBezTo>
                    <a:pt x="6530" y="7"/>
                    <a:pt x="6537" y="0"/>
                    <a:pt x="6546" y="0"/>
                  </a:cubicBezTo>
                  <a:close/>
                  <a:moveTo>
                    <a:pt x="6638" y="0"/>
                  </a:moveTo>
                  <a:lnTo>
                    <a:pt x="6638" y="0"/>
                  </a:lnTo>
                  <a:cubicBezTo>
                    <a:pt x="6646" y="0"/>
                    <a:pt x="6653" y="7"/>
                    <a:pt x="6653" y="15"/>
                  </a:cubicBezTo>
                  <a:cubicBezTo>
                    <a:pt x="6653" y="23"/>
                    <a:pt x="6646" y="30"/>
                    <a:pt x="6638" y="30"/>
                  </a:cubicBezTo>
                  <a:lnTo>
                    <a:pt x="6638" y="30"/>
                  </a:lnTo>
                  <a:cubicBezTo>
                    <a:pt x="6629" y="30"/>
                    <a:pt x="6622" y="23"/>
                    <a:pt x="6622" y="15"/>
                  </a:cubicBezTo>
                  <a:cubicBezTo>
                    <a:pt x="6622" y="7"/>
                    <a:pt x="6629" y="0"/>
                    <a:pt x="6638" y="0"/>
                  </a:cubicBezTo>
                  <a:close/>
                  <a:moveTo>
                    <a:pt x="6730" y="0"/>
                  </a:moveTo>
                  <a:lnTo>
                    <a:pt x="6730" y="0"/>
                  </a:lnTo>
                  <a:cubicBezTo>
                    <a:pt x="6738" y="0"/>
                    <a:pt x="6745" y="7"/>
                    <a:pt x="6745" y="15"/>
                  </a:cubicBezTo>
                  <a:cubicBezTo>
                    <a:pt x="6745" y="23"/>
                    <a:pt x="6738" y="30"/>
                    <a:pt x="6730" y="30"/>
                  </a:cubicBezTo>
                  <a:lnTo>
                    <a:pt x="6730" y="30"/>
                  </a:lnTo>
                  <a:cubicBezTo>
                    <a:pt x="6721" y="30"/>
                    <a:pt x="6715" y="23"/>
                    <a:pt x="6715" y="15"/>
                  </a:cubicBezTo>
                  <a:cubicBezTo>
                    <a:pt x="6715" y="7"/>
                    <a:pt x="6721" y="0"/>
                    <a:pt x="6730" y="0"/>
                  </a:cubicBezTo>
                  <a:close/>
                  <a:moveTo>
                    <a:pt x="6822" y="0"/>
                  </a:moveTo>
                  <a:lnTo>
                    <a:pt x="6822" y="0"/>
                  </a:lnTo>
                  <a:cubicBezTo>
                    <a:pt x="6831" y="0"/>
                    <a:pt x="6837" y="7"/>
                    <a:pt x="6837" y="15"/>
                  </a:cubicBezTo>
                  <a:cubicBezTo>
                    <a:pt x="6837" y="23"/>
                    <a:pt x="6831" y="30"/>
                    <a:pt x="6822" y="30"/>
                  </a:cubicBezTo>
                  <a:lnTo>
                    <a:pt x="6822" y="30"/>
                  </a:lnTo>
                  <a:cubicBezTo>
                    <a:pt x="6814" y="30"/>
                    <a:pt x="6807" y="23"/>
                    <a:pt x="6807" y="15"/>
                  </a:cubicBezTo>
                  <a:cubicBezTo>
                    <a:pt x="6807" y="7"/>
                    <a:pt x="6814" y="0"/>
                    <a:pt x="6822" y="0"/>
                  </a:cubicBezTo>
                  <a:close/>
                  <a:moveTo>
                    <a:pt x="6914" y="0"/>
                  </a:moveTo>
                  <a:lnTo>
                    <a:pt x="6914" y="0"/>
                  </a:lnTo>
                  <a:cubicBezTo>
                    <a:pt x="6923" y="0"/>
                    <a:pt x="6930" y="7"/>
                    <a:pt x="6930" y="15"/>
                  </a:cubicBezTo>
                  <a:cubicBezTo>
                    <a:pt x="6930" y="23"/>
                    <a:pt x="6923" y="30"/>
                    <a:pt x="6914" y="30"/>
                  </a:cubicBezTo>
                  <a:lnTo>
                    <a:pt x="6914" y="30"/>
                  </a:lnTo>
                  <a:cubicBezTo>
                    <a:pt x="6906" y="30"/>
                    <a:pt x="6899" y="23"/>
                    <a:pt x="6899" y="15"/>
                  </a:cubicBezTo>
                  <a:cubicBezTo>
                    <a:pt x="6899" y="7"/>
                    <a:pt x="6906" y="0"/>
                    <a:pt x="6914" y="0"/>
                  </a:cubicBezTo>
                  <a:close/>
                  <a:moveTo>
                    <a:pt x="7006" y="0"/>
                  </a:moveTo>
                  <a:lnTo>
                    <a:pt x="7007" y="0"/>
                  </a:lnTo>
                  <a:cubicBezTo>
                    <a:pt x="7015" y="0"/>
                    <a:pt x="7022" y="7"/>
                    <a:pt x="7022" y="15"/>
                  </a:cubicBezTo>
                  <a:cubicBezTo>
                    <a:pt x="7022" y="23"/>
                    <a:pt x="7015" y="30"/>
                    <a:pt x="7007" y="30"/>
                  </a:cubicBezTo>
                  <a:lnTo>
                    <a:pt x="7006" y="30"/>
                  </a:lnTo>
                  <a:cubicBezTo>
                    <a:pt x="6998" y="30"/>
                    <a:pt x="6991" y="23"/>
                    <a:pt x="6991" y="15"/>
                  </a:cubicBezTo>
                  <a:cubicBezTo>
                    <a:pt x="6991" y="7"/>
                    <a:pt x="6998" y="0"/>
                    <a:pt x="7006" y="0"/>
                  </a:cubicBezTo>
                  <a:close/>
                  <a:moveTo>
                    <a:pt x="7099" y="0"/>
                  </a:moveTo>
                  <a:lnTo>
                    <a:pt x="7099" y="0"/>
                  </a:lnTo>
                  <a:cubicBezTo>
                    <a:pt x="7107" y="0"/>
                    <a:pt x="7114" y="7"/>
                    <a:pt x="7114" y="15"/>
                  </a:cubicBezTo>
                  <a:cubicBezTo>
                    <a:pt x="7114" y="23"/>
                    <a:pt x="7107" y="30"/>
                    <a:pt x="7099" y="30"/>
                  </a:cubicBezTo>
                  <a:lnTo>
                    <a:pt x="7099" y="30"/>
                  </a:lnTo>
                  <a:cubicBezTo>
                    <a:pt x="7090" y="30"/>
                    <a:pt x="7083" y="23"/>
                    <a:pt x="7083" y="15"/>
                  </a:cubicBezTo>
                  <a:cubicBezTo>
                    <a:pt x="7083" y="7"/>
                    <a:pt x="7090" y="0"/>
                    <a:pt x="7099" y="0"/>
                  </a:cubicBezTo>
                  <a:close/>
                  <a:moveTo>
                    <a:pt x="7191" y="0"/>
                  </a:moveTo>
                  <a:lnTo>
                    <a:pt x="7191" y="0"/>
                  </a:lnTo>
                  <a:cubicBezTo>
                    <a:pt x="7199" y="0"/>
                    <a:pt x="7206" y="7"/>
                    <a:pt x="7206" y="15"/>
                  </a:cubicBezTo>
                  <a:cubicBezTo>
                    <a:pt x="7206" y="23"/>
                    <a:pt x="7199" y="30"/>
                    <a:pt x="7191" y="30"/>
                  </a:cubicBezTo>
                  <a:lnTo>
                    <a:pt x="7191" y="30"/>
                  </a:lnTo>
                  <a:cubicBezTo>
                    <a:pt x="7182" y="30"/>
                    <a:pt x="7176" y="23"/>
                    <a:pt x="7176" y="15"/>
                  </a:cubicBezTo>
                  <a:cubicBezTo>
                    <a:pt x="7176" y="7"/>
                    <a:pt x="7182" y="0"/>
                    <a:pt x="7191" y="0"/>
                  </a:cubicBezTo>
                  <a:close/>
                  <a:moveTo>
                    <a:pt x="7283" y="0"/>
                  </a:moveTo>
                  <a:lnTo>
                    <a:pt x="7283" y="0"/>
                  </a:lnTo>
                  <a:cubicBezTo>
                    <a:pt x="7292" y="0"/>
                    <a:pt x="7298" y="7"/>
                    <a:pt x="7298" y="15"/>
                  </a:cubicBezTo>
                  <a:cubicBezTo>
                    <a:pt x="7298" y="23"/>
                    <a:pt x="7292" y="30"/>
                    <a:pt x="7283" y="30"/>
                  </a:cubicBezTo>
                  <a:lnTo>
                    <a:pt x="7283" y="30"/>
                  </a:lnTo>
                  <a:cubicBezTo>
                    <a:pt x="7275" y="30"/>
                    <a:pt x="7268" y="23"/>
                    <a:pt x="7268" y="15"/>
                  </a:cubicBezTo>
                  <a:cubicBezTo>
                    <a:pt x="7268" y="7"/>
                    <a:pt x="7275" y="0"/>
                    <a:pt x="7283" y="0"/>
                  </a:cubicBezTo>
                  <a:close/>
                  <a:moveTo>
                    <a:pt x="7375" y="0"/>
                  </a:moveTo>
                  <a:lnTo>
                    <a:pt x="7375" y="0"/>
                  </a:lnTo>
                  <a:cubicBezTo>
                    <a:pt x="7384" y="0"/>
                    <a:pt x="7391" y="7"/>
                    <a:pt x="7391" y="15"/>
                  </a:cubicBezTo>
                  <a:cubicBezTo>
                    <a:pt x="7391" y="23"/>
                    <a:pt x="7384" y="30"/>
                    <a:pt x="7375" y="30"/>
                  </a:cubicBezTo>
                  <a:lnTo>
                    <a:pt x="7375" y="30"/>
                  </a:lnTo>
                  <a:cubicBezTo>
                    <a:pt x="7367" y="30"/>
                    <a:pt x="7360" y="23"/>
                    <a:pt x="7360" y="15"/>
                  </a:cubicBezTo>
                  <a:cubicBezTo>
                    <a:pt x="7360" y="7"/>
                    <a:pt x="7367" y="0"/>
                    <a:pt x="7375" y="0"/>
                  </a:cubicBezTo>
                  <a:close/>
                  <a:moveTo>
                    <a:pt x="7467" y="0"/>
                  </a:moveTo>
                  <a:lnTo>
                    <a:pt x="7467" y="0"/>
                  </a:lnTo>
                  <a:cubicBezTo>
                    <a:pt x="7476" y="0"/>
                    <a:pt x="7483" y="7"/>
                    <a:pt x="7483" y="15"/>
                  </a:cubicBezTo>
                  <a:cubicBezTo>
                    <a:pt x="7483" y="23"/>
                    <a:pt x="7476" y="30"/>
                    <a:pt x="7467" y="30"/>
                  </a:cubicBezTo>
                  <a:lnTo>
                    <a:pt x="7467" y="30"/>
                  </a:lnTo>
                  <a:cubicBezTo>
                    <a:pt x="7459" y="30"/>
                    <a:pt x="7452" y="23"/>
                    <a:pt x="7452" y="15"/>
                  </a:cubicBezTo>
                  <a:cubicBezTo>
                    <a:pt x="7452" y="7"/>
                    <a:pt x="7459" y="0"/>
                    <a:pt x="7467" y="0"/>
                  </a:cubicBezTo>
                  <a:close/>
                  <a:moveTo>
                    <a:pt x="7560" y="0"/>
                  </a:moveTo>
                  <a:lnTo>
                    <a:pt x="7560" y="0"/>
                  </a:lnTo>
                  <a:cubicBezTo>
                    <a:pt x="7568" y="0"/>
                    <a:pt x="7575" y="7"/>
                    <a:pt x="7575" y="15"/>
                  </a:cubicBezTo>
                  <a:cubicBezTo>
                    <a:pt x="7575" y="23"/>
                    <a:pt x="7568" y="30"/>
                    <a:pt x="7560" y="30"/>
                  </a:cubicBezTo>
                  <a:lnTo>
                    <a:pt x="7560" y="30"/>
                  </a:lnTo>
                  <a:cubicBezTo>
                    <a:pt x="7551" y="30"/>
                    <a:pt x="7544" y="23"/>
                    <a:pt x="7544" y="15"/>
                  </a:cubicBezTo>
                  <a:cubicBezTo>
                    <a:pt x="7544" y="7"/>
                    <a:pt x="7551" y="0"/>
                    <a:pt x="7560" y="0"/>
                  </a:cubicBezTo>
                  <a:close/>
                  <a:moveTo>
                    <a:pt x="7652" y="0"/>
                  </a:moveTo>
                  <a:lnTo>
                    <a:pt x="7652" y="0"/>
                  </a:lnTo>
                  <a:cubicBezTo>
                    <a:pt x="7660" y="0"/>
                    <a:pt x="7667" y="7"/>
                    <a:pt x="7667" y="15"/>
                  </a:cubicBezTo>
                  <a:cubicBezTo>
                    <a:pt x="7667" y="23"/>
                    <a:pt x="7660" y="30"/>
                    <a:pt x="7652" y="30"/>
                  </a:cubicBezTo>
                  <a:lnTo>
                    <a:pt x="7652" y="30"/>
                  </a:lnTo>
                  <a:cubicBezTo>
                    <a:pt x="7643" y="30"/>
                    <a:pt x="7636" y="23"/>
                    <a:pt x="7636" y="15"/>
                  </a:cubicBezTo>
                  <a:cubicBezTo>
                    <a:pt x="7636" y="7"/>
                    <a:pt x="7643" y="0"/>
                    <a:pt x="7652" y="0"/>
                  </a:cubicBezTo>
                  <a:close/>
                  <a:moveTo>
                    <a:pt x="7744" y="0"/>
                  </a:moveTo>
                  <a:lnTo>
                    <a:pt x="7744" y="0"/>
                  </a:lnTo>
                  <a:cubicBezTo>
                    <a:pt x="7753" y="0"/>
                    <a:pt x="7759" y="7"/>
                    <a:pt x="7759" y="15"/>
                  </a:cubicBezTo>
                  <a:cubicBezTo>
                    <a:pt x="7759" y="23"/>
                    <a:pt x="7753" y="30"/>
                    <a:pt x="7744" y="30"/>
                  </a:cubicBezTo>
                  <a:lnTo>
                    <a:pt x="7744" y="30"/>
                  </a:lnTo>
                  <a:cubicBezTo>
                    <a:pt x="7736" y="30"/>
                    <a:pt x="7729" y="23"/>
                    <a:pt x="7729" y="15"/>
                  </a:cubicBezTo>
                  <a:cubicBezTo>
                    <a:pt x="7729" y="7"/>
                    <a:pt x="7736" y="0"/>
                    <a:pt x="7744" y="0"/>
                  </a:cubicBezTo>
                  <a:close/>
                  <a:moveTo>
                    <a:pt x="7836" y="0"/>
                  </a:moveTo>
                  <a:lnTo>
                    <a:pt x="7836" y="0"/>
                  </a:lnTo>
                  <a:cubicBezTo>
                    <a:pt x="7845" y="0"/>
                    <a:pt x="7852" y="7"/>
                    <a:pt x="7852" y="15"/>
                  </a:cubicBezTo>
                  <a:cubicBezTo>
                    <a:pt x="7852" y="23"/>
                    <a:pt x="7845" y="30"/>
                    <a:pt x="7836" y="30"/>
                  </a:cubicBezTo>
                  <a:lnTo>
                    <a:pt x="7836" y="30"/>
                  </a:lnTo>
                  <a:cubicBezTo>
                    <a:pt x="7828" y="30"/>
                    <a:pt x="7821" y="23"/>
                    <a:pt x="7821" y="15"/>
                  </a:cubicBezTo>
                  <a:cubicBezTo>
                    <a:pt x="7821" y="7"/>
                    <a:pt x="7828" y="0"/>
                    <a:pt x="7836" y="0"/>
                  </a:cubicBezTo>
                  <a:close/>
                  <a:moveTo>
                    <a:pt x="7928" y="0"/>
                  </a:moveTo>
                  <a:lnTo>
                    <a:pt x="7928" y="0"/>
                  </a:lnTo>
                  <a:cubicBezTo>
                    <a:pt x="7937" y="0"/>
                    <a:pt x="7944" y="7"/>
                    <a:pt x="7944" y="15"/>
                  </a:cubicBezTo>
                  <a:cubicBezTo>
                    <a:pt x="7944" y="23"/>
                    <a:pt x="7937" y="30"/>
                    <a:pt x="7928" y="30"/>
                  </a:cubicBezTo>
                  <a:lnTo>
                    <a:pt x="7928" y="30"/>
                  </a:lnTo>
                  <a:cubicBezTo>
                    <a:pt x="7920" y="30"/>
                    <a:pt x="7913" y="23"/>
                    <a:pt x="7913" y="15"/>
                  </a:cubicBezTo>
                  <a:cubicBezTo>
                    <a:pt x="7913" y="7"/>
                    <a:pt x="7920" y="0"/>
                    <a:pt x="7928" y="0"/>
                  </a:cubicBezTo>
                  <a:close/>
                  <a:moveTo>
                    <a:pt x="8021" y="0"/>
                  </a:moveTo>
                  <a:lnTo>
                    <a:pt x="8021" y="0"/>
                  </a:lnTo>
                  <a:cubicBezTo>
                    <a:pt x="8029" y="0"/>
                    <a:pt x="8036" y="7"/>
                    <a:pt x="8036" y="15"/>
                  </a:cubicBezTo>
                  <a:cubicBezTo>
                    <a:pt x="8036" y="23"/>
                    <a:pt x="8029" y="30"/>
                    <a:pt x="8021" y="30"/>
                  </a:cubicBezTo>
                  <a:lnTo>
                    <a:pt x="8021" y="30"/>
                  </a:lnTo>
                  <a:cubicBezTo>
                    <a:pt x="8012" y="30"/>
                    <a:pt x="8005" y="23"/>
                    <a:pt x="8005" y="15"/>
                  </a:cubicBezTo>
                  <a:cubicBezTo>
                    <a:pt x="8005" y="7"/>
                    <a:pt x="8012" y="0"/>
                    <a:pt x="8021" y="0"/>
                  </a:cubicBezTo>
                  <a:close/>
                  <a:moveTo>
                    <a:pt x="8113" y="0"/>
                  </a:moveTo>
                  <a:lnTo>
                    <a:pt x="8113" y="0"/>
                  </a:lnTo>
                  <a:cubicBezTo>
                    <a:pt x="8121" y="0"/>
                    <a:pt x="8128" y="7"/>
                    <a:pt x="8128" y="15"/>
                  </a:cubicBezTo>
                  <a:cubicBezTo>
                    <a:pt x="8128" y="23"/>
                    <a:pt x="8121" y="30"/>
                    <a:pt x="8113" y="30"/>
                  </a:cubicBezTo>
                  <a:lnTo>
                    <a:pt x="8113" y="30"/>
                  </a:lnTo>
                  <a:cubicBezTo>
                    <a:pt x="8104" y="30"/>
                    <a:pt x="8097" y="23"/>
                    <a:pt x="8097" y="15"/>
                  </a:cubicBezTo>
                  <a:cubicBezTo>
                    <a:pt x="8097" y="7"/>
                    <a:pt x="8104" y="0"/>
                    <a:pt x="8113" y="0"/>
                  </a:cubicBezTo>
                  <a:close/>
                  <a:moveTo>
                    <a:pt x="8205" y="0"/>
                  </a:moveTo>
                  <a:lnTo>
                    <a:pt x="8205" y="0"/>
                  </a:lnTo>
                  <a:cubicBezTo>
                    <a:pt x="8213" y="0"/>
                    <a:pt x="8220" y="7"/>
                    <a:pt x="8220" y="15"/>
                  </a:cubicBezTo>
                  <a:cubicBezTo>
                    <a:pt x="8220" y="23"/>
                    <a:pt x="8213" y="30"/>
                    <a:pt x="8205" y="30"/>
                  </a:cubicBezTo>
                  <a:lnTo>
                    <a:pt x="8205" y="30"/>
                  </a:lnTo>
                  <a:cubicBezTo>
                    <a:pt x="8196" y="30"/>
                    <a:pt x="8190" y="23"/>
                    <a:pt x="8190" y="15"/>
                  </a:cubicBezTo>
                  <a:cubicBezTo>
                    <a:pt x="8190" y="7"/>
                    <a:pt x="8196" y="0"/>
                    <a:pt x="8205" y="0"/>
                  </a:cubicBezTo>
                  <a:close/>
                  <a:moveTo>
                    <a:pt x="8297" y="0"/>
                  </a:moveTo>
                  <a:lnTo>
                    <a:pt x="8297" y="0"/>
                  </a:lnTo>
                  <a:cubicBezTo>
                    <a:pt x="8306" y="0"/>
                    <a:pt x="8313" y="7"/>
                    <a:pt x="8313" y="15"/>
                  </a:cubicBezTo>
                  <a:cubicBezTo>
                    <a:pt x="8313" y="23"/>
                    <a:pt x="8306" y="30"/>
                    <a:pt x="8297" y="30"/>
                  </a:cubicBezTo>
                  <a:lnTo>
                    <a:pt x="8297" y="30"/>
                  </a:lnTo>
                  <a:cubicBezTo>
                    <a:pt x="8289" y="30"/>
                    <a:pt x="8282" y="23"/>
                    <a:pt x="8282" y="15"/>
                  </a:cubicBezTo>
                  <a:cubicBezTo>
                    <a:pt x="8282" y="7"/>
                    <a:pt x="8289" y="0"/>
                    <a:pt x="8297" y="0"/>
                  </a:cubicBezTo>
                  <a:close/>
                  <a:moveTo>
                    <a:pt x="8389" y="0"/>
                  </a:moveTo>
                  <a:lnTo>
                    <a:pt x="8389" y="0"/>
                  </a:lnTo>
                  <a:cubicBezTo>
                    <a:pt x="8398" y="0"/>
                    <a:pt x="8405" y="7"/>
                    <a:pt x="8405" y="15"/>
                  </a:cubicBezTo>
                  <a:cubicBezTo>
                    <a:pt x="8405" y="23"/>
                    <a:pt x="8398" y="30"/>
                    <a:pt x="8389" y="30"/>
                  </a:cubicBezTo>
                  <a:lnTo>
                    <a:pt x="8389" y="30"/>
                  </a:lnTo>
                  <a:cubicBezTo>
                    <a:pt x="8381" y="30"/>
                    <a:pt x="8374" y="23"/>
                    <a:pt x="8374" y="15"/>
                  </a:cubicBezTo>
                  <a:cubicBezTo>
                    <a:pt x="8374" y="7"/>
                    <a:pt x="8381" y="0"/>
                    <a:pt x="8389" y="0"/>
                  </a:cubicBezTo>
                  <a:close/>
                  <a:moveTo>
                    <a:pt x="8482" y="0"/>
                  </a:moveTo>
                  <a:lnTo>
                    <a:pt x="8482" y="0"/>
                  </a:lnTo>
                  <a:cubicBezTo>
                    <a:pt x="8490" y="0"/>
                    <a:pt x="8497" y="7"/>
                    <a:pt x="8497" y="15"/>
                  </a:cubicBezTo>
                  <a:cubicBezTo>
                    <a:pt x="8497" y="23"/>
                    <a:pt x="8490" y="30"/>
                    <a:pt x="8482" y="30"/>
                  </a:cubicBezTo>
                  <a:lnTo>
                    <a:pt x="8482" y="30"/>
                  </a:lnTo>
                  <a:cubicBezTo>
                    <a:pt x="8473" y="30"/>
                    <a:pt x="8466" y="23"/>
                    <a:pt x="8466" y="15"/>
                  </a:cubicBezTo>
                  <a:cubicBezTo>
                    <a:pt x="8466" y="7"/>
                    <a:pt x="8473" y="0"/>
                    <a:pt x="8482" y="0"/>
                  </a:cubicBezTo>
                  <a:close/>
                  <a:moveTo>
                    <a:pt x="8574" y="0"/>
                  </a:moveTo>
                  <a:lnTo>
                    <a:pt x="8574" y="0"/>
                  </a:lnTo>
                  <a:cubicBezTo>
                    <a:pt x="8582" y="0"/>
                    <a:pt x="8589" y="7"/>
                    <a:pt x="8589" y="15"/>
                  </a:cubicBezTo>
                  <a:cubicBezTo>
                    <a:pt x="8589" y="23"/>
                    <a:pt x="8582" y="30"/>
                    <a:pt x="8574" y="30"/>
                  </a:cubicBezTo>
                  <a:lnTo>
                    <a:pt x="8574" y="30"/>
                  </a:lnTo>
                  <a:cubicBezTo>
                    <a:pt x="8565" y="30"/>
                    <a:pt x="8558" y="23"/>
                    <a:pt x="8558" y="15"/>
                  </a:cubicBezTo>
                  <a:cubicBezTo>
                    <a:pt x="8558" y="7"/>
                    <a:pt x="8565" y="0"/>
                    <a:pt x="8574" y="0"/>
                  </a:cubicBezTo>
                  <a:close/>
                  <a:moveTo>
                    <a:pt x="8666" y="0"/>
                  </a:moveTo>
                  <a:lnTo>
                    <a:pt x="8666" y="0"/>
                  </a:lnTo>
                  <a:cubicBezTo>
                    <a:pt x="8674" y="0"/>
                    <a:pt x="8681" y="7"/>
                    <a:pt x="8681" y="15"/>
                  </a:cubicBezTo>
                  <a:cubicBezTo>
                    <a:pt x="8681" y="23"/>
                    <a:pt x="8674" y="30"/>
                    <a:pt x="8666" y="30"/>
                  </a:cubicBezTo>
                  <a:lnTo>
                    <a:pt x="8666" y="30"/>
                  </a:lnTo>
                  <a:cubicBezTo>
                    <a:pt x="8657" y="30"/>
                    <a:pt x="8651" y="23"/>
                    <a:pt x="8651" y="15"/>
                  </a:cubicBezTo>
                  <a:cubicBezTo>
                    <a:pt x="8651" y="7"/>
                    <a:pt x="8657" y="0"/>
                    <a:pt x="8666" y="0"/>
                  </a:cubicBezTo>
                  <a:close/>
                  <a:moveTo>
                    <a:pt x="8758" y="0"/>
                  </a:moveTo>
                  <a:lnTo>
                    <a:pt x="8758" y="0"/>
                  </a:lnTo>
                  <a:cubicBezTo>
                    <a:pt x="8767" y="0"/>
                    <a:pt x="8773" y="7"/>
                    <a:pt x="8773" y="15"/>
                  </a:cubicBezTo>
                  <a:cubicBezTo>
                    <a:pt x="8773" y="23"/>
                    <a:pt x="8767" y="30"/>
                    <a:pt x="8758" y="30"/>
                  </a:cubicBezTo>
                  <a:lnTo>
                    <a:pt x="8758" y="30"/>
                  </a:lnTo>
                  <a:cubicBezTo>
                    <a:pt x="8750" y="30"/>
                    <a:pt x="8743" y="23"/>
                    <a:pt x="8743" y="15"/>
                  </a:cubicBezTo>
                  <a:cubicBezTo>
                    <a:pt x="8743" y="7"/>
                    <a:pt x="8750" y="0"/>
                    <a:pt x="8758" y="0"/>
                  </a:cubicBezTo>
                  <a:close/>
                  <a:moveTo>
                    <a:pt x="8850" y="0"/>
                  </a:moveTo>
                  <a:lnTo>
                    <a:pt x="8850" y="0"/>
                  </a:lnTo>
                  <a:cubicBezTo>
                    <a:pt x="8859" y="0"/>
                    <a:pt x="8866" y="7"/>
                    <a:pt x="8866" y="15"/>
                  </a:cubicBezTo>
                  <a:cubicBezTo>
                    <a:pt x="8866" y="23"/>
                    <a:pt x="8859" y="30"/>
                    <a:pt x="8850" y="30"/>
                  </a:cubicBezTo>
                  <a:lnTo>
                    <a:pt x="8850" y="30"/>
                  </a:lnTo>
                  <a:cubicBezTo>
                    <a:pt x="8842" y="30"/>
                    <a:pt x="8835" y="23"/>
                    <a:pt x="8835" y="15"/>
                  </a:cubicBezTo>
                  <a:cubicBezTo>
                    <a:pt x="8835" y="7"/>
                    <a:pt x="8842" y="0"/>
                    <a:pt x="8850" y="0"/>
                  </a:cubicBezTo>
                  <a:close/>
                  <a:moveTo>
                    <a:pt x="8942" y="0"/>
                  </a:moveTo>
                  <a:lnTo>
                    <a:pt x="8943" y="0"/>
                  </a:lnTo>
                  <a:cubicBezTo>
                    <a:pt x="8951" y="0"/>
                    <a:pt x="8958" y="7"/>
                    <a:pt x="8958" y="15"/>
                  </a:cubicBezTo>
                  <a:cubicBezTo>
                    <a:pt x="8958" y="23"/>
                    <a:pt x="8951" y="30"/>
                    <a:pt x="8943" y="30"/>
                  </a:cubicBezTo>
                  <a:lnTo>
                    <a:pt x="8942" y="30"/>
                  </a:lnTo>
                  <a:cubicBezTo>
                    <a:pt x="8934" y="30"/>
                    <a:pt x="8927" y="23"/>
                    <a:pt x="8927" y="15"/>
                  </a:cubicBezTo>
                  <a:cubicBezTo>
                    <a:pt x="8927" y="7"/>
                    <a:pt x="8934" y="0"/>
                    <a:pt x="8942" y="0"/>
                  </a:cubicBezTo>
                  <a:close/>
                  <a:moveTo>
                    <a:pt x="9035" y="0"/>
                  </a:moveTo>
                  <a:lnTo>
                    <a:pt x="9035" y="0"/>
                  </a:lnTo>
                  <a:cubicBezTo>
                    <a:pt x="9043" y="0"/>
                    <a:pt x="9050" y="7"/>
                    <a:pt x="9050" y="15"/>
                  </a:cubicBezTo>
                  <a:cubicBezTo>
                    <a:pt x="9050" y="23"/>
                    <a:pt x="9043" y="30"/>
                    <a:pt x="9035" y="30"/>
                  </a:cubicBezTo>
                  <a:lnTo>
                    <a:pt x="9035" y="30"/>
                  </a:lnTo>
                  <a:cubicBezTo>
                    <a:pt x="9026" y="30"/>
                    <a:pt x="9019" y="23"/>
                    <a:pt x="9019" y="15"/>
                  </a:cubicBezTo>
                  <a:cubicBezTo>
                    <a:pt x="9019" y="7"/>
                    <a:pt x="9026" y="0"/>
                    <a:pt x="9035" y="0"/>
                  </a:cubicBezTo>
                  <a:close/>
                  <a:moveTo>
                    <a:pt x="9127" y="0"/>
                  </a:moveTo>
                  <a:lnTo>
                    <a:pt x="9127" y="0"/>
                  </a:lnTo>
                  <a:cubicBezTo>
                    <a:pt x="9135" y="0"/>
                    <a:pt x="9142" y="7"/>
                    <a:pt x="9142" y="15"/>
                  </a:cubicBezTo>
                  <a:cubicBezTo>
                    <a:pt x="9142" y="23"/>
                    <a:pt x="9135" y="30"/>
                    <a:pt x="9127" y="30"/>
                  </a:cubicBezTo>
                  <a:lnTo>
                    <a:pt x="9127" y="30"/>
                  </a:lnTo>
                  <a:cubicBezTo>
                    <a:pt x="9118" y="30"/>
                    <a:pt x="9112" y="23"/>
                    <a:pt x="9112" y="15"/>
                  </a:cubicBezTo>
                  <a:cubicBezTo>
                    <a:pt x="9112" y="7"/>
                    <a:pt x="9118" y="0"/>
                    <a:pt x="9127" y="0"/>
                  </a:cubicBezTo>
                  <a:close/>
                  <a:moveTo>
                    <a:pt x="9219" y="0"/>
                  </a:moveTo>
                  <a:lnTo>
                    <a:pt x="9219" y="0"/>
                  </a:lnTo>
                  <a:cubicBezTo>
                    <a:pt x="9228" y="0"/>
                    <a:pt x="9234" y="7"/>
                    <a:pt x="9234" y="15"/>
                  </a:cubicBezTo>
                  <a:cubicBezTo>
                    <a:pt x="9234" y="23"/>
                    <a:pt x="9228" y="30"/>
                    <a:pt x="9219" y="30"/>
                  </a:cubicBezTo>
                  <a:lnTo>
                    <a:pt x="9219" y="30"/>
                  </a:lnTo>
                  <a:cubicBezTo>
                    <a:pt x="9211" y="30"/>
                    <a:pt x="9204" y="23"/>
                    <a:pt x="9204" y="15"/>
                  </a:cubicBezTo>
                  <a:cubicBezTo>
                    <a:pt x="9204" y="7"/>
                    <a:pt x="9211" y="0"/>
                    <a:pt x="9219" y="0"/>
                  </a:cubicBezTo>
                  <a:close/>
                  <a:moveTo>
                    <a:pt x="9311" y="0"/>
                  </a:moveTo>
                  <a:lnTo>
                    <a:pt x="9311" y="0"/>
                  </a:lnTo>
                  <a:cubicBezTo>
                    <a:pt x="9320" y="0"/>
                    <a:pt x="9327" y="7"/>
                    <a:pt x="9327" y="15"/>
                  </a:cubicBezTo>
                  <a:cubicBezTo>
                    <a:pt x="9327" y="23"/>
                    <a:pt x="9320" y="30"/>
                    <a:pt x="9311" y="30"/>
                  </a:cubicBezTo>
                  <a:lnTo>
                    <a:pt x="9311" y="30"/>
                  </a:lnTo>
                  <a:cubicBezTo>
                    <a:pt x="9303" y="30"/>
                    <a:pt x="9296" y="23"/>
                    <a:pt x="9296" y="15"/>
                  </a:cubicBezTo>
                  <a:cubicBezTo>
                    <a:pt x="9296" y="7"/>
                    <a:pt x="9303" y="0"/>
                    <a:pt x="9311" y="0"/>
                  </a:cubicBezTo>
                  <a:close/>
                  <a:moveTo>
                    <a:pt x="9403" y="0"/>
                  </a:moveTo>
                  <a:lnTo>
                    <a:pt x="9403" y="0"/>
                  </a:lnTo>
                  <a:cubicBezTo>
                    <a:pt x="9412" y="0"/>
                    <a:pt x="9419" y="7"/>
                    <a:pt x="9419" y="15"/>
                  </a:cubicBezTo>
                  <a:cubicBezTo>
                    <a:pt x="9419" y="23"/>
                    <a:pt x="9412" y="30"/>
                    <a:pt x="9403" y="30"/>
                  </a:cubicBezTo>
                  <a:lnTo>
                    <a:pt x="9403" y="30"/>
                  </a:lnTo>
                  <a:cubicBezTo>
                    <a:pt x="9395" y="30"/>
                    <a:pt x="9388" y="23"/>
                    <a:pt x="9388" y="15"/>
                  </a:cubicBezTo>
                  <a:cubicBezTo>
                    <a:pt x="9388" y="7"/>
                    <a:pt x="9395" y="0"/>
                    <a:pt x="9403" y="0"/>
                  </a:cubicBezTo>
                  <a:close/>
                  <a:moveTo>
                    <a:pt x="9496" y="0"/>
                  </a:moveTo>
                  <a:lnTo>
                    <a:pt x="9496" y="0"/>
                  </a:lnTo>
                  <a:cubicBezTo>
                    <a:pt x="9504" y="0"/>
                    <a:pt x="9511" y="7"/>
                    <a:pt x="9511" y="15"/>
                  </a:cubicBezTo>
                  <a:cubicBezTo>
                    <a:pt x="9511" y="23"/>
                    <a:pt x="9504" y="30"/>
                    <a:pt x="9496" y="30"/>
                  </a:cubicBezTo>
                  <a:lnTo>
                    <a:pt x="9496" y="30"/>
                  </a:lnTo>
                  <a:cubicBezTo>
                    <a:pt x="9487" y="30"/>
                    <a:pt x="9480" y="23"/>
                    <a:pt x="9480" y="15"/>
                  </a:cubicBezTo>
                  <a:cubicBezTo>
                    <a:pt x="9480" y="7"/>
                    <a:pt x="9487" y="0"/>
                    <a:pt x="9496" y="0"/>
                  </a:cubicBezTo>
                  <a:close/>
                  <a:moveTo>
                    <a:pt x="9588" y="0"/>
                  </a:moveTo>
                  <a:lnTo>
                    <a:pt x="9588" y="0"/>
                  </a:lnTo>
                  <a:cubicBezTo>
                    <a:pt x="9596" y="0"/>
                    <a:pt x="9603" y="7"/>
                    <a:pt x="9603" y="15"/>
                  </a:cubicBezTo>
                  <a:cubicBezTo>
                    <a:pt x="9603" y="23"/>
                    <a:pt x="9596" y="30"/>
                    <a:pt x="9588" y="30"/>
                  </a:cubicBezTo>
                  <a:lnTo>
                    <a:pt x="9588" y="30"/>
                  </a:lnTo>
                  <a:cubicBezTo>
                    <a:pt x="9579" y="30"/>
                    <a:pt x="9572" y="23"/>
                    <a:pt x="9572" y="15"/>
                  </a:cubicBezTo>
                  <a:cubicBezTo>
                    <a:pt x="9572" y="7"/>
                    <a:pt x="9579" y="0"/>
                    <a:pt x="9588" y="0"/>
                  </a:cubicBezTo>
                  <a:close/>
                  <a:moveTo>
                    <a:pt x="9680" y="0"/>
                  </a:moveTo>
                  <a:lnTo>
                    <a:pt x="9680" y="0"/>
                  </a:lnTo>
                  <a:cubicBezTo>
                    <a:pt x="9689" y="0"/>
                    <a:pt x="9695" y="7"/>
                    <a:pt x="9695" y="15"/>
                  </a:cubicBezTo>
                  <a:cubicBezTo>
                    <a:pt x="9695" y="23"/>
                    <a:pt x="9689" y="30"/>
                    <a:pt x="9680" y="30"/>
                  </a:cubicBezTo>
                  <a:lnTo>
                    <a:pt x="9680" y="30"/>
                  </a:lnTo>
                  <a:cubicBezTo>
                    <a:pt x="9672" y="30"/>
                    <a:pt x="9665" y="23"/>
                    <a:pt x="9665" y="15"/>
                  </a:cubicBezTo>
                  <a:cubicBezTo>
                    <a:pt x="9665" y="7"/>
                    <a:pt x="9672" y="0"/>
                    <a:pt x="9680" y="0"/>
                  </a:cubicBezTo>
                  <a:close/>
                  <a:moveTo>
                    <a:pt x="9772" y="0"/>
                  </a:moveTo>
                  <a:lnTo>
                    <a:pt x="9772" y="0"/>
                  </a:lnTo>
                  <a:cubicBezTo>
                    <a:pt x="9781" y="0"/>
                    <a:pt x="9788" y="7"/>
                    <a:pt x="9788" y="15"/>
                  </a:cubicBezTo>
                  <a:cubicBezTo>
                    <a:pt x="9788" y="23"/>
                    <a:pt x="9781" y="30"/>
                    <a:pt x="9772" y="30"/>
                  </a:cubicBezTo>
                  <a:lnTo>
                    <a:pt x="9772" y="30"/>
                  </a:lnTo>
                  <a:cubicBezTo>
                    <a:pt x="9764" y="30"/>
                    <a:pt x="9757" y="23"/>
                    <a:pt x="9757" y="15"/>
                  </a:cubicBezTo>
                  <a:cubicBezTo>
                    <a:pt x="9757" y="7"/>
                    <a:pt x="9764" y="0"/>
                    <a:pt x="9772" y="0"/>
                  </a:cubicBezTo>
                  <a:close/>
                  <a:moveTo>
                    <a:pt x="9864" y="0"/>
                  </a:moveTo>
                  <a:lnTo>
                    <a:pt x="9864" y="0"/>
                  </a:lnTo>
                  <a:cubicBezTo>
                    <a:pt x="9873" y="0"/>
                    <a:pt x="9880" y="7"/>
                    <a:pt x="9880" y="15"/>
                  </a:cubicBezTo>
                  <a:cubicBezTo>
                    <a:pt x="9880" y="23"/>
                    <a:pt x="9873" y="30"/>
                    <a:pt x="9864" y="30"/>
                  </a:cubicBezTo>
                  <a:lnTo>
                    <a:pt x="9864" y="30"/>
                  </a:lnTo>
                  <a:cubicBezTo>
                    <a:pt x="9856" y="30"/>
                    <a:pt x="9849" y="23"/>
                    <a:pt x="9849" y="15"/>
                  </a:cubicBezTo>
                  <a:cubicBezTo>
                    <a:pt x="9849" y="7"/>
                    <a:pt x="9856" y="0"/>
                    <a:pt x="9864" y="0"/>
                  </a:cubicBezTo>
                  <a:close/>
                  <a:moveTo>
                    <a:pt x="9957" y="0"/>
                  </a:moveTo>
                  <a:lnTo>
                    <a:pt x="9957" y="0"/>
                  </a:lnTo>
                  <a:cubicBezTo>
                    <a:pt x="9965" y="0"/>
                    <a:pt x="9972" y="7"/>
                    <a:pt x="9972" y="15"/>
                  </a:cubicBezTo>
                  <a:cubicBezTo>
                    <a:pt x="9972" y="23"/>
                    <a:pt x="9965" y="30"/>
                    <a:pt x="9957" y="30"/>
                  </a:cubicBezTo>
                  <a:lnTo>
                    <a:pt x="9957" y="30"/>
                  </a:lnTo>
                  <a:cubicBezTo>
                    <a:pt x="9948" y="30"/>
                    <a:pt x="9941" y="23"/>
                    <a:pt x="9941" y="15"/>
                  </a:cubicBezTo>
                  <a:cubicBezTo>
                    <a:pt x="9941" y="7"/>
                    <a:pt x="9948" y="0"/>
                    <a:pt x="9957" y="0"/>
                  </a:cubicBezTo>
                  <a:close/>
                  <a:moveTo>
                    <a:pt x="10049" y="0"/>
                  </a:moveTo>
                  <a:lnTo>
                    <a:pt x="10049" y="0"/>
                  </a:lnTo>
                  <a:cubicBezTo>
                    <a:pt x="10057" y="0"/>
                    <a:pt x="10064" y="7"/>
                    <a:pt x="10064" y="15"/>
                  </a:cubicBezTo>
                  <a:cubicBezTo>
                    <a:pt x="10064" y="23"/>
                    <a:pt x="10057" y="30"/>
                    <a:pt x="10049" y="30"/>
                  </a:cubicBezTo>
                  <a:lnTo>
                    <a:pt x="10049" y="30"/>
                  </a:lnTo>
                  <a:cubicBezTo>
                    <a:pt x="10040" y="30"/>
                    <a:pt x="10033" y="23"/>
                    <a:pt x="10033" y="15"/>
                  </a:cubicBezTo>
                  <a:cubicBezTo>
                    <a:pt x="10033" y="7"/>
                    <a:pt x="10040" y="0"/>
                    <a:pt x="10049" y="0"/>
                  </a:cubicBezTo>
                  <a:close/>
                  <a:moveTo>
                    <a:pt x="10141" y="0"/>
                  </a:moveTo>
                  <a:lnTo>
                    <a:pt x="10141" y="0"/>
                  </a:lnTo>
                  <a:cubicBezTo>
                    <a:pt x="10149" y="0"/>
                    <a:pt x="10156" y="7"/>
                    <a:pt x="10156" y="15"/>
                  </a:cubicBezTo>
                  <a:cubicBezTo>
                    <a:pt x="10156" y="23"/>
                    <a:pt x="10149" y="30"/>
                    <a:pt x="10141" y="30"/>
                  </a:cubicBezTo>
                  <a:lnTo>
                    <a:pt x="10141" y="30"/>
                  </a:lnTo>
                  <a:cubicBezTo>
                    <a:pt x="10132" y="30"/>
                    <a:pt x="10126" y="23"/>
                    <a:pt x="10126" y="15"/>
                  </a:cubicBezTo>
                  <a:cubicBezTo>
                    <a:pt x="10126" y="7"/>
                    <a:pt x="10132" y="0"/>
                    <a:pt x="10141" y="0"/>
                  </a:cubicBezTo>
                  <a:close/>
                  <a:moveTo>
                    <a:pt x="10233" y="0"/>
                  </a:moveTo>
                  <a:lnTo>
                    <a:pt x="10233" y="0"/>
                  </a:lnTo>
                  <a:cubicBezTo>
                    <a:pt x="10242" y="0"/>
                    <a:pt x="10249" y="7"/>
                    <a:pt x="10249" y="15"/>
                  </a:cubicBezTo>
                  <a:cubicBezTo>
                    <a:pt x="10249" y="23"/>
                    <a:pt x="10242" y="30"/>
                    <a:pt x="10233" y="30"/>
                  </a:cubicBezTo>
                  <a:lnTo>
                    <a:pt x="10233" y="30"/>
                  </a:lnTo>
                  <a:cubicBezTo>
                    <a:pt x="10225" y="30"/>
                    <a:pt x="10218" y="23"/>
                    <a:pt x="10218" y="15"/>
                  </a:cubicBezTo>
                  <a:cubicBezTo>
                    <a:pt x="10218" y="7"/>
                    <a:pt x="10225" y="0"/>
                    <a:pt x="10233" y="0"/>
                  </a:cubicBezTo>
                  <a:close/>
                  <a:moveTo>
                    <a:pt x="10325" y="0"/>
                  </a:moveTo>
                  <a:lnTo>
                    <a:pt x="10325" y="0"/>
                  </a:lnTo>
                  <a:cubicBezTo>
                    <a:pt x="10334" y="0"/>
                    <a:pt x="10341" y="7"/>
                    <a:pt x="10341" y="15"/>
                  </a:cubicBezTo>
                  <a:cubicBezTo>
                    <a:pt x="10341" y="23"/>
                    <a:pt x="10334" y="30"/>
                    <a:pt x="10325" y="30"/>
                  </a:cubicBezTo>
                  <a:lnTo>
                    <a:pt x="10325" y="30"/>
                  </a:lnTo>
                  <a:cubicBezTo>
                    <a:pt x="10317" y="30"/>
                    <a:pt x="10310" y="23"/>
                    <a:pt x="10310" y="15"/>
                  </a:cubicBezTo>
                  <a:cubicBezTo>
                    <a:pt x="10310" y="7"/>
                    <a:pt x="10317" y="0"/>
                    <a:pt x="10325" y="0"/>
                  </a:cubicBezTo>
                  <a:close/>
                  <a:moveTo>
                    <a:pt x="10418" y="0"/>
                  </a:moveTo>
                  <a:lnTo>
                    <a:pt x="10418" y="0"/>
                  </a:lnTo>
                  <a:cubicBezTo>
                    <a:pt x="10426" y="0"/>
                    <a:pt x="10433" y="7"/>
                    <a:pt x="10433" y="15"/>
                  </a:cubicBezTo>
                  <a:cubicBezTo>
                    <a:pt x="10433" y="23"/>
                    <a:pt x="10426" y="30"/>
                    <a:pt x="10418" y="30"/>
                  </a:cubicBezTo>
                  <a:lnTo>
                    <a:pt x="10418" y="30"/>
                  </a:lnTo>
                  <a:cubicBezTo>
                    <a:pt x="10409" y="30"/>
                    <a:pt x="10402" y="23"/>
                    <a:pt x="10402" y="15"/>
                  </a:cubicBezTo>
                  <a:cubicBezTo>
                    <a:pt x="10402" y="7"/>
                    <a:pt x="10409" y="0"/>
                    <a:pt x="10418" y="0"/>
                  </a:cubicBezTo>
                  <a:close/>
                  <a:moveTo>
                    <a:pt x="10510" y="0"/>
                  </a:moveTo>
                  <a:lnTo>
                    <a:pt x="10510" y="0"/>
                  </a:lnTo>
                  <a:cubicBezTo>
                    <a:pt x="10518" y="0"/>
                    <a:pt x="10525" y="7"/>
                    <a:pt x="10525" y="15"/>
                  </a:cubicBezTo>
                  <a:cubicBezTo>
                    <a:pt x="10525" y="23"/>
                    <a:pt x="10518" y="30"/>
                    <a:pt x="10510" y="30"/>
                  </a:cubicBezTo>
                  <a:lnTo>
                    <a:pt x="10510" y="30"/>
                  </a:lnTo>
                  <a:cubicBezTo>
                    <a:pt x="10501" y="30"/>
                    <a:pt x="10494" y="23"/>
                    <a:pt x="10494" y="15"/>
                  </a:cubicBezTo>
                  <a:cubicBezTo>
                    <a:pt x="10494" y="7"/>
                    <a:pt x="10501" y="0"/>
                    <a:pt x="10510" y="0"/>
                  </a:cubicBezTo>
                  <a:close/>
                  <a:moveTo>
                    <a:pt x="10602" y="0"/>
                  </a:moveTo>
                  <a:lnTo>
                    <a:pt x="10602" y="0"/>
                  </a:lnTo>
                  <a:cubicBezTo>
                    <a:pt x="10610" y="0"/>
                    <a:pt x="10617" y="7"/>
                    <a:pt x="10617" y="15"/>
                  </a:cubicBezTo>
                  <a:cubicBezTo>
                    <a:pt x="10617" y="23"/>
                    <a:pt x="10610" y="30"/>
                    <a:pt x="10602" y="30"/>
                  </a:cubicBezTo>
                  <a:lnTo>
                    <a:pt x="10602" y="30"/>
                  </a:lnTo>
                  <a:cubicBezTo>
                    <a:pt x="10593" y="30"/>
                    <a:pt x="10587" y="23"/>
                    <a:pt x="10587" y="15"/>
                  </a:cubicBezTo>
                  <a:cubicBezTo>
                    <a:pt x="10587" y="7"/>
                    <a:pt x="10593" y="0"/>
                    <a:pt x="10602" y="0"/>
                  </a:cubicBezTo>
                  <a:close/>
                  <a:moveTo>
                    <a:pt x="10694" y="0"/>
                  </a:moveTo>
                  <a:lnTo>
                    <a:pt x="10694" y="0"/>
                  </a:lnTo>
                  <a:cubicBezTo>
                    <a:pt x="10703" y="0"/>
                    <a:pt x="10710" y="7"/>
                    <a:pt x="10710" y="15"/>
                  </a:cubicBezTo>
                  <a:cubicBezTo>
                    <a:pt x="10710" y="23"/>
                    <a:pt x="10703" y="30"/>
                    <a:pt x="10694" y="30"/>
                  </a:cubicBezTo>
                  <a:lnTo>
                    <a:pt x="10694" y="30"/>
                  </a:lnTo>
                  <a:cubicBezTo>
                    <a:pt x="10686" y="30"/>
                    <a:pt x="10679" y="23"/>
                    <a:pt x="10679" y="15"/>
                  </a:cubicBezTo>
                  <a:cubicBezTo>
                    <a:pt x="10679" y="7"/>
                    <a:pt x="10686" y="0"/>
                    <a:pt x="10694" y="0"/>
                  </a:cubicBezTo>
                  <a:close/>
                  <a:moveTo>
                    <a:pt x="10786" y="0"/>
                  </a:moveTo>
                  <a:lnTo>
                    <a:pt x="10786" y="0"/>
                  </a:lnTo>
                  <a:cubicBezTo>
                    <a:pt x="10795" y="0"/>
                    <a:pt x="10802" y="7"/>
                    <a:pt x="10802" y="15"/>
                  </a:cubicBezTo>
                  <a:cubicBezTo>
                    <a:pt x="10802" y="23"/>
                    <a:pt x="10795" y="30"/>
                    <a:pt x="10786" y="30"/>
                  </a:cubicBezTo>
                  <a:lnTo>
                    <a:pt x="10786" y="30"/>
                  </a:lnTo>
                  <a:cubicBezTo>
                    <a:pt x="10778" y="30"/>
                    <a:pt x="10771" y="23"/>
                    <a:pt x="10771" y="15"/>
                  </a:cubicBezTo>
                  <a:cubicBezTo>
                    <a:pt x="10771" y="7"/>
                    <a:pt x="10778" y="0"/>
                    <a:pt x="10786" y="0"/>
                  </a:cubicBezTo>
                  <a:close/>
                  <a:moveTo>
                    <a:pt x="10878" y="0"/>
                  </a:moveTo>
                  <a:lnTo>
                    <a:pt x="10879" y="0"/>
                  </a:lnTo>
                  <a:cubicBezTo>
                    <a:pt x="10887" y="0"/>
                    <a:pt x="10894" y="7"/>
                    <a:pt x="10894" y="15"/>
                  </a:cubicBezTo>
                  <a:cubicBezTo>
                    <a:pt x="10894" y="23"/>
                    <a:pt x="10887" y="30"/>
                    <a:pt x="10879" y="30"/>
                  </a:cubicBezTo>
                  <a:lnTo>
                    <a:pt x="10878" y="30"/>
                  </a:lnTo>
                  <a:cubicBezTo>
                    <a:pt x="10870" y="30"/>
                    <a:pt x="10863" y="23"/>
                    <a:pt x="10863" y="15"/>
                  </a:cubicBezTo>
                  <a:cubicBezTo>
                    <a:pt x="10863" y="7"/>
                    <a:pt x="10870" y="0"/>
                    <a:pt x="10878" y="0"/>
                  </a:cubicBezTo>
                  <a:close/>
                  <a:moveTo>
                    <a:pt x="10971" y="0"/>
                  </a:moveTo>
                  <a:lnTo>
                    <a:pt x="10971" y="0"/>
                  </a:lnTo>
                  <a:cubicBezTo>
                    <a:pt x="10979" y="0"/>
                    <a:pt x="10986" y="7"/>
                    <a:pt x="10986" y="15"/>
                  </a:cubicBezTo>
                  <a:cubicBezTo>
                    <a:pt x="10986" y="23"/>
                    <a:pt x="10979" y="30"/>
                    <a:pt x="10971" y="30"/>
                  </a:cubicBezTo>
                  <a:lnTo>
                    <a:pt x="10971" y="30"/>
                  </a:lnTo>
                  <a:cubicBezTo>
                    <a:pt x="10962" y="30"/>
                    <a:pt x="10955" y="23"/>
                    <a:pt x="10955" y="15"/>
                  </a:cubicBezTo>
                  <a:cubicBezTo>
                    <a:pt x="10955" y="7"/>
                    <a:pt x="10962" y="0"/>
                    <a:pt x="10971" y="0"/>
                  </a:cubicBezTo>
                  <a:close/>
                  <a:moveTo>
                    <a:pt x="11063" y="0"/>
                  </a:moveTo>
                  <a:lnTo>
                    <a:pt x="11063" y="0"/>
                  </a:lnTo>
                  <a:cubicBezTo>
                    <a:pt x="11071" y="0"/>
                    <a:pt x="11078" y="7"/>
                    <a:pt x="11078" y="15"/>
                  </a:cubicBezTo>
                  <a:cubicBezTo>
                    <a:pt x="11078" y="23"/>
                    <a:pt x="11071" y="30"/>
                    <a:pt x="11063" y="30"/>
                  </a:cubicBezTo>
                  <a:lnTo>
                    <a:pt x="11063" y="30"/>
                  </a:lnTo>
                  <a:cubicBezTo>
                    <a:pt x="11054" y="30"/>
                    <a:pt x="11048" y="23"/>
                    <a:pt x="11048" y="15"/>
                  </a:cubicBezTo>
                  <a:cubicBezTo>
                    <a:pt x="11048" y="7"/>
                    <a:pt x="11054" y="0"/>
                    <a:pt x="11063" y="0"/>
                  </a:cubicBezTo>
                  <a:close/>
                  <a:moveTo>
                    <a:pt x="11155" y="0"/>
                  </a:moveTo>
                  <a:lnTo>
                    <a:pt x="11155" y="0"/>
                  </a:lnTo>
                  <a:cubicBezTo>
                    <a:pt x="11164" y="0"/>
                    <a:pt x="11170" y="7"/>
                    <a:pt x="11170" y="15"/>
                  </a:cubicBezTo>
                  <a:cubicBezTo>
                    <a:pt x="11170" y="23"/>
                    <a:pt x="11164" y="30"/>
                    <a:pt x="11155" y="30"/>
                  </a:cubicBezTo>
                  <a:lnTo>
                    <a:pt x="11155" y="30"/>
                  </a:lnTo>
                  <a:cubicBezTo>
                    <a:pt x="11147" y="30"/>
                    <a:pt x="11140" y="23"/>
                    <a:pt x="11140" y="15"/>
                  </a:cubicBezTo>
                  <a:cubicBezTo>
                    <a:pt x="11140" y="7"/>
                    <a:pt x="11147" y="0"/>
                    <a:pt x="11155" y="0"/>
                  </a:cubicBezTo>
                  <a:close/>
                  <a:moveTo>
                    <a:pt x="11247" y="0"/>
                  </a:moveTo>
                  <a:lnTo>
                    <a:pt x="11247" y="0"/>
                  </a:lnTo>
                  <a:cubicBezTo>
                    <a:pt x="11256" y="0"/>
                    <a:pt x="11263" y="7"/>
                    <a:pt x="11263" y="15"/>
                  </a:cubicBezTo>
                  <a:cubicBezTo>
                    <a:pt x="11263" y="23"/>
                    <a:pt x="11256" y="30"/>
                    <a:pt x="11247" y="30"/>
                  </a:cubicBezTo>
                  <a:lnTo>
                    <a:pt x="11247" y="30"/>
                  </a:lnTo>
                  <a:cubicBezTo>
                    <a:pt x="11239" y="30"/>
                    <a:pt x="11232" y="23"/>
                    <a:pt x="11232" y="15"/>
                  </a:cubicBezTo>
                  <a:cubicBezTo>
                    <a:pt x="11232" y="7"/>
                    <a:pt x="11239" y="0"/>
                    <a:pt x="11247" y="0"/>
                  </a:cubicBezTo>
                  <a:close/>
                  <a:moveTo>
                    <a:pt x="11339" y="0"/>
                  </a:moveTo>
                  <a:lnTo>
                    <a:pt x="11339" y="0"/>
                  </a:lnTo>
                  <a:cubicBezTo>
                    <a:pt x="11348" y="0"/>
                    <a:pt x="11355" y="7"/>
                    <a:pt x="11355" y="15"/>
                  </a:cubicBezTo>
                  <a:cubicBezTo>
                    <a:pt x="11355" y="23"/>
                    <a:pt x="11348" y="30"/>
                    <a:pt x="11339" y="30"/>
                  </a:cubicBezTo>
                  <a:lnTo>
                    <a:pt x="11339" y="30"/>
                  </a:lnTo>
                  <a:cubicBezTo>
                    <a:pt x="11331" y="30"/>
                    <a:pt x="11324" y="23"/>
                    <a:pt x="11324" y="15"/>
                  </a:cubicBezTo>
                  <a:cubicBezTo>
                    <a:pt x="11324" y="7"/>
                    <a:pt x="11331" y="0"/>
                    <a:pt x="11339" y="0"/>
                  </a:cubicBezTo>
                  <a:close/>
                  <a:moveTo>
                    <a:pt x="11432" y="0"/>
                  </a:moveTo>
                  <a:lnTo>
                    <a:pt x="11432" y="0"/>
                  </a:lnTo>
                  <a:cubicBezTo>
                    <a:pt x="11440" y="0"/>
                    <a:pt x="11447" y="7"/>
                    <a:pt x="11447" y="15"/>
                  </a:cubicBezTo>
                  <a:cubicBezTo>
                    <a:pt x="11447" y="23"/>
                    <a:pt x="11440" y="30"/>
                    <a:pt x="11432" y="30"/>
                  </a:cubicBezTo>
                  <a:lnTo>
                    <a:pt x="11432" y="30"/>
                  </a:lnTo>
                  <a:cubicBezTo>
                    <a:pt x="11423" y="30"/>
                    <a:pt x="11416" y="23"/>
                    <a:pt x="11416" y="15"/>
                  </a:cubicBezTo>
                  <a:cubicBezTo>
                    <a:pt x="11416" y="7"/>
                    <a:pt x="11423" y="0"/>
                    <a:pt x="11432" y="0"/>
                  </a:cubicBezTo>
                  <a:close/>
                  <a:moveTo>
                    <a:pt x="11524" y="0"/>
                  </a:moveTo>
                  <a:lnTo>
                    <a:pt x="11524" y="0"/>
                  </a:lnTo>
                  <a:cubicBezTo>
                    <a:pt x="11532" y="0"/>
                    <a:pt x="11539" y="7"/>
                    <a:pt x="11539" y="15"/>
                  </a:cubicBezTo>
                  <a:cubicBezTo>
                    <a:pt x="11539" y="23"/>
                    <a:pt x="11532" y="30"/>
                    <a:pt x="11524" y="30"/>
                  </a:cubicBezTo>
                  <a:lnTo>
                    <a:pt x="11524" y="30"/>
                  </a:lnTo>
                  <a:cubicBezTo>
                    <a:pt x="11515" y="30"/>
                    <a:pt x="11508" y="23"/>
                    <a:pt x="11508" y="15"/>
                  </a:cubicBezTo>
                  <a:cubicBezTo>
                    <a:pt x="11508" y="7"/>
                    <a:pt x="11515" y="0"/>
                    <a:pt x="11524" y="0"/>
                  </a:cubicBezTo>
                  <a:close/>
                  <a:moveTo>
                    <a:pt x="11616" y="0"/>
                  </a:moveTo>
                  <a:lnTo>
                    <a:pt x="11616" y="0"/>
                  </a:lnTo>
                  <a:cubicBezTo>
                    <a:pt x="11625" y="0"/>
                    <a:pt x="11631" y="7"/>
                    <a:pt x="11631" y="15"/>
                  </a:cubicBezTo>
                  <a:cubicBezTo>
                    <a:pt x="11631" y="23"/>
                    <a:pt x="11625" y="30"/>
                    <a:pt x="11616" y="30"/>
                  </a:cubicBezTo>
                  <a:lnTo>
                    <a:pt x="11616" y="30"/>
                  </a:lnTo>
                  <a:cubicBezTo>
                    <a:pt x="11608" y="30"/>
                    <a:pt x="11601" y="23"/>
                    <a:pt x="11601" y="15"/>
                  </a:cubicBezTo>
                  <a:cubicBezTo>
                    <a:pt x="11601" y="7"/>
                    <a:pt x="11608" y="0"/>
                    <a:pt x="11616" y="0"/>
                  </a:cubicBezTo>
                  <a:close/>
                  <a:moveTo>
                    <a:pt x="11708" y="0"/>
                  </a:moveTo>
                  <a:lnTo>
                    <a:pt x="11708" y="0"/>
                  </a:lnTo>
                  <a:cubicBezTo>
                    <a:pt x="11717" y="0"/>
                    <a:pt x="11724" y="7"/>
                    <a:pt x="11724" y="15"/>
                  </a:cubicBezTo>
                  <a:cubicBezTo>
                    <a:pt x="11724" y="23"/>
                    <a:pt x="11717" y="30"/>
                    <a:pt x="11708" y="30"/>
                  </a:cubicBezTo>
                  <a:lnTo>
                    <a:pt x="11708" y="30"/>
                  </a:lnTo>
                  <a:cubicBezTo>
                    <a:pt x="11700" y="30"/>
                    <a:pt x="11693" y="23"/>
                    <a:pt x="11693" y="15"/>
                  </a:cubicBezTo>
                  <a:cubicBezTo>
                    <a:pt x="11693" y="7"/>
                    <a:pt x="11700" y="0"/>
                    <a:pt x="11708" y="0"/>
                  </a:cubicBezTo>
                  <a:close/>
                  <a:moveTo>
                    <a:pt x="11800" y="0"/>
                  </a:moveTo>
                  <a:lnTo>
                    <a:pt x="11800" y="0"/>
                  </a:lnTo>
                  <a:cubicBezTo>
                    <a:pt x="11809" y="0"/>
                    <a:pt x="11816" y="7"/>
                    <a:pt x="11816" y="15"/>
                  </a:cubicBezTo>
                  <a:cubicBezTo>
                    <a:pt x="11816" y="23"/>
                    <a:pt x="11809" y="30"/>
                    <a:pt x="11800" y="30"/>
                  </a:cubicBezTo>
                  <a:lnTo>
                    <a:pt x="11800" y="30"/>
                  </a:lnTo>
                  <a:cubicBezTo>
                    <a:pt x="11792" y="30"/>
                    <a:pt x="11785" y="23"/>
                    <a:pt x="11785" y="15"/>
                  </a:cubicBezTo>
                  <a:cubicBezTo>
                    <a:pt x="11785" y="7"/>
                    <a:pt x="11792" y="0"/>
                    <a:pt x="11800" y="0"/>
                  </a:cubicBezTo>
                  <a:close/>
                  <a:moveTo>
                    <a:pt x="11893" y="0"/>
                  </a:moveTo>
                  <a:lnTo>
                    <a:pt x="11893" y="0"/>
                  </a:lnTo>
                  <a:cubicBezTo>
                    <a:pt x="11901" y="0"/>
                    <a:pt x="11908" y="7"/>
                    <a:pt x="11908" y="15"/>
                  </a:cubicBezTo>
                  <a:cubicBezTo>
                    <a:pt x="11908" y="23"/>
                    <a:pt x="11901" y="30"/>
                    <a:pt x="11893" y="30"/>
                  </a:cubicBezTo>
                  <a:lnTo>
                    <a:pt x="11893" y="30"/>
                  </a:lnTo>
                  <a:cubicBezTo>
                    <a:pt x="11884" y="30"/>
                    <a:pt x="11877" y="23"/>
                    <a:pt x="11877" y="15"/>
                  </a:cubicBezTo>
                  <a:cubicBezTo>
                    <a:pt x="11877" y="7"/>
                    <a:pt x="11884" y="0"/>
                    <a:pt x="11893" y="0"/>
                  </a:cubicBezTo>
                  <a:close/>
                  <a:moveTo>
                    <a:pt x="11985" y="0"/>
                  </a:moveTo>
                  <a:lnTo>
                    <a:pt x="11985" y="0"/>
                  </a:lnTo>
                  <a:cubicBezTo>
                    <a:pt x="11993" y="0"/>
                    <a:pt x="12000" y="7"/>
                    <a:pt x="12000" y="15"/>
                  </a:cubicBezTo>
                  <a:cubicBezTo>
                    <a:pt x="12000" y="23"/>
                    <a:pt x="11993" y="30"/>
                    <a:pt x="11985" y="30"/>
                  </a:cubicBezTo>
                  <a:lnTo>
                    <a:pt x="11985" y="30"/>
                  </a:lnTo>
                  <a:cubicBezTo>
                    <a:pt x="11976" y="30"/>
                    <a:pt x="11969" y="23"/>
                    <a:pt x="11969" y="15"/>
                  </a:cubicBezTo>
                  <a:cubicBezTo>
                    <a:pt x="11969" y="7"/>
                    <a:pt x="11976" y="0"/>
                    <a:pt x="11985" y="0"/>
                  </a:cubicBezTo>
                  <a:close/>
                  <a:moveTo>
                    <a:pt x="12077" y="0"/>
                  </a:moveTo>
                  <a:lnTo>
                    <a:pt x="12077" y="0"/>
                  </a:lnTo>
                  <a:cubicBezTo>
                    <a:pt x="12086" y="0"/>
                    <a:pt x="12092" y="7"/>
                    <a:pt x="12092" y="15"/>
                  </a:cubicBezTo>
                  <a:cubicBezTo>
                    <a:pt x="12092" y="23"/>
                    <a:pt x="12086" y="30"/>
                    <a:pt x="12077" y="30"/>
                  </a:cubicBezTo>
                  <a:lnTo>
                    <a:pt x="12077" y="30"/>
                  </a:lnTo>
                  <a:cubicBezTo>
                    <a:pt x="12069" y="30"/>
                    <a:pt x="12062" y="23"/>
                    <a:pt x="12062" y="15"/>
                  </a:cubicBezTo>
                  <a:cubicBezTo>
                    <a:pt x="12062" y="7"/>
                    <a:pt x="12069" y="0"/>
                    <a:pt x="12077" y="0"/>
                  </a:cubicBezTo>
                  <a:close/>
                  <a:moveTo>
                    <a:pt x="12169" y="0"/>
                  </a:moveTo>
                  <a:lnTo>
                    <a:pt x="12169" y="0"/>
                  </a:lnTo>
                  <a:cubicBezTo>
                    <a:pt x="12178" y="0"/>
                    <a:pt x="12185" y="7"/>
                    <a:pt x="12185" y="15"/>
                  </a:cubicBezTo>
                  <a:cubicBezTo>
                    <a:pt x="12185" y="23"/>
                    <a:pt x="12178" y="30"/>
                    <a:pt x="12169" y="30"/>
                  </a:cubicBezTo>
                  <a:lnTo>
                    <a:pt x="12169" y="30"/>
                  </a:lnTo>
                  <a:cubicBezTo>
                    <a:pt x="12161" y="30"/>
                    <a:pt x="12154" y="23"/>
                    <a:pt x="12154" y="15"/>
                  </a:cubicBezTo>
                  <a:cubicBezTo>
                    <a:pt x="12154" y="7"/>
                    <a:pt x="12161" y="0"/>
                    <a:pt x="12169" y="0"/>
                  </a:cubicBezTo>
                  <a:close/>
                  <a:moveTo>
                    <a:pt x="12261" y="0"/>
                  </a:moveTo>
                  <a:lnTo>
                    <a:pt x="12261" y="0"/>
                  </a:lnTo>
                  <a:cubicBezTo>
                    <a:pt x="12270" y="0"/>
                    <a:pt x="12277" y="7"/>
                    <a:pt x="12277" y="15"/>
                  </a:cubicBezTo>
                  <a:cubicBezTo>
                    <a:pt x="12277" y="23"/>
                    <a:pt x="12270" y="30"/>
                    <a:pt x="12261" y="30"/>
                  </a:cubicBezTo>
                  <a:lnTo>
                    <a:pt x="12261" y="30"/>
                  </a:lnTo>
                  <a:cubicBezTo>
                    <a:pt x="12253" y="30"/>
                    <a:pt x="12246" y="23"/>
                    <a:pt x="12246" y="15"/>
                  </a:cubicBezTo>
                  <a:cubicBezTo>
                    <a:pt x="12246" y="7"/>
                    <a:pt x="12253" y="0"/>
                    <a:pt x="12261" y="0"/>
                  </a:cubicBez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GB"/>
            </a:p>
          </p:txBody>
        </p:sp>
        <p:grpSp>
          <p:nvGrpSpPr>
            <p:cNvPr id="99" name="Group 98">
              <a:extLst>
                <a:ext uri="{FF2B5EF4-FFF2-40B4-BE49-F238E27FC236}">
                  <a16:creationId xmlns:a16="http://schemas.microsoft.com/office/drawing/2014/main" id="{9C282CDF-CD2C-9BE3-311E-69CC2E5B11A8}"/>
                </a:ext>
              </a:extLst>
            </p:cNvPr>
            <p:cNvGrpSpPr/>
            <p:nvPr/>
          </p:nvGrpSpPr>
          <p:grpSpPr>
            <a:xfrm>
              <a:off x="1041718" y="3526155"/>
              <a:ext cx="4532368" cy="184666"/>
              <a:chOff x="858838" y="3559175"/>
              <a:chExt cx="4532368" cy="184666"/>
            </a:xfrm>
          </p:grpSpPr>
          <p:sp>
            <p:nvSpPr>
              <p:cNvPr id="159" name="Rectangle 8">
                <a:extLst>
                  <a:ext uri="{FF2B5EF4-FFF2-40B4-BE49-F238E27FC236}">
                    <a16:creationId xmlns:a16="http://schemas.microsoft.com/office/drawing/2014/main" id="{3CF97A20-528F-7CFF-EA99-1CFCC8A4A35D}"/>
                  </a:ext>
                </a:extLst>
              </p:cNvPr>
              <p:cNvSpPr>
                <a:spLocks noChangeArrowheads="1"/>
              </p:cNvSpPr>
              <p:nvPr/>
            </p:nvSpPr>
            <p:spPr bwMode="auto">
              <a:xfrm>
                <a:off x="858838" y="3559175"/>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0</a:t>
                </a:r>
              </a:p>
            </p:txBody>
          </p:sp>
          <p:sp>
            <p:nvSpPr>
              <p:cNvPr id="160" name="Rectangle 9">
                <a:extLst>
                  <a:ext uri="{FF2B5EF4-FFF2-40B4-BE49-F238E27FC236}">
                    <a16:creationId xmlns:a16="http://schemas.microsoft.com/office/drawing/2014/main" id="{5978387A-87D1-FB01-1093-46C00E32D697}"/>
                  </a:ext>
                </a:extLst>
              </p:cNvPr>
              <p:cNvSpPr>
                <a:spLocks noChangeArrowheads="1"/>
              </p:cNvSpPr>
              <p:nvPr/>
            </p:nvSpPr>
            <p:spPr bwMode="auto">
              <a:xfrm>
                <a:off x="1225550" y="3559175"/>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effectLst/>
                    <a:latin typeface="+mn-lt"/>
                  </a:rPr>
                  <a:t>3</a:t>
                </a:r>
              </a:p>
            </p:txBody>
          </p:sp>
          <p:sp>
            <p:nvSpPr>
              <p:cNvPr id="161" name="Rectangle 10">
                <a:extLst>
                  <a:ext uri="{FF2B5EF4-FFF2-40B4-BE49-F238E27FC236}">
                    <a16:creationId xmlns:a16="http://schemas.microsoft.com/office/drawing/2014/main" id="{5B3742E5-68C4-3B98-A14F-4BFF06C7EB0D}"/>
                  </a:ext>
                </a:extLst>
              </p:cNvPr>
              <p:cNvSpPr>
                <a:spLocks noChangeArrowheads="1"/>
              </p:cNvSpPr>
              <p:nvPr/>
            </p:nvSpPr>
            <p:spPr bwMode="auto">
              <a:xfrm>
                <a:off x="1592263" y="3559175"/>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6</a:t>
                </a:r>
              </a:p>
            </p:txBody>
          </p:sp>
          <p:sp>
            <p:nvSpPr>
              <p:cNvPr id="162" name="Rectangle 11">
                <a:extLst>
                  <a:ext uri="{FF2B5EF4-FFF2-40B4-BE49-F238E27FC236}">
                    <a16:creationId xmlns:a16="http://schemas.microsoft.com/office/drawing/2014/main" id="{19768569-B80C-B4D6-AFFE-3B0365291329}"/>
                  </a:ext>
                </a:extLst>
              </p:cNvPr>
              <p:cNvSpPr>
                <a:spLocks noChangeArrowheads="1"/>
              </p:cNvSpPr>
              <p:nvPr/>
            </p:nvSpPr>
            <p:spPr bwMode="auto">
              <a:xfrm>
                <a:off x="1958975" y="3559175"/>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9</a:t>
                </a:r>
              </a:p>
            </p:txBody>
          </p:sp>
          <p:sp>
            <p:nvSpPr>
              <p:cNvPr id="163" name="Rectangle 12">
                <a:extLst>
                  <a:ext uri="{FF2B5EF4-FFF2-40B4-BE49-F238E27FC236}">
                    <a16:creationId xmlns:a16="http://schemas.microsoft.com/office/drawing/2014/main" id="{8049115B-B6FD-4067-703F-AF866C353155}"/>
                  </a:ext>
                </a:extLst>
              </p:cNvPr>
              <p:cNvSpPr>
                <a:spLocks noChangeArrowheads="1"/>
              </p:cNvSpPr>
              <p:nvPr/>
            </p:nvSpPr>
            <p:spPr bwMode="auto">
              <a:xfrm>
                <a:off x="2290763"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12</a:t>
                </a:r>
              </a:p>
            </p:txBody>
          </p:sp>
          <p:sp>
            <p:nvSpPr>
              <p:cNvPr id="164" name="Rectangle 13">
                <a:extLst>
                  <a:ext uri="{FF2B5EF4-FFF2-40B4-BE49-F238E27FC236}">
                    <a16:creationId xmlns:a16="http://schemas.microsoft.com/office/drawing/2014/main" id="{AE6888D8-7CAD-36ED-D486-1FFE2681B970}"/>
                  </a:ext>
                </a:extLst>
              </p:cNvPr>
              <p:cNvSpPr>
                <a:spLocks noChangeArrowheads="1"/>
              </p:cNvSpPr>
              <p:nvPr/>
            </p:nvSpPr>
            <p:spPr bwMode="auto">
              <a:xfrm>
                <a:off x="2655888"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15</a:t>
                </a:r>
              </a:p>
            </p:txBody>
          </p:sp>
          <p:sp>
            <p:nvSpPr>
              <p:cNvPr id="165" name="Rectangle 14">
                <a:extLst>
                  <a:ext uri="{FF2B5EF4-FFF2-40B4-BE49-F238E27FC236}">
                    <a16:creationId xmlns:a16="http://schemas.microsoft.com/office/drawing/2014/main" id="{66A51F80-7E54-7779-3434-7A38F71CE480}"/>
                  </a:ext>
                </a:extLst>
              </p:cNvPr>
              <p:cNvSpPr>
                <a:spLocks noChangeArrowheads="1"/>
              </p:cNvSpPr>
              <p:nvPr/>
            </p:nvSpPr>
            <p:spPr bwMode="auto">
              <a:xfrm>
                <a:off x="3022600"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18</a:t>
                </a:r>
              </a:p>
            </p:txBody>
          </p:sp>
          <p:sp>
            <p:nvSpPr>
              <p:cNvPr id="166" name="Rectangle 15">
                <a:extLst>
                  <a:ext uri="{FF2B5EF4-FFF2-40B4-BE49-F238E27FC236}">
                    <a16:creationId xmlns:a16="http://schemas.microsoft.com/office/drawing/2014/main" id="{B3F5E33F-BF36-87BD-5BD8-A244EBC49A85}"/>
                  </a:ext>
                </a:extLst>
              </p:cNvPr>
              <p:cNvSpPr>
                <a:spLocks noChangeArrowheads="1"/>
              </p:cNvSpPr>
              <p:nvPr/>
            </p:nvSpPr>
            <p:spPr bwMode="auto">
              <a:xfrm>
                <a:off x="3389313"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21</a:t>
                </a:r>
              </a:p>
            </p:txBody>
          </p:sp>
          <p:sp>
            <p:nvSpPr>
              <p:cNvPr id="167" name="Rectangle 16">
                <a:extLst>
                  <a:ext uri="{FF2B5EF4-FFF2-40B4-BE49-F238E27FC236}">
                    <a16:creationId xmlns:a16="http://schemas.microsoft.com/office/drawing/2014/main" id="{11C26ACD-86F7-9444-BCA3-F7C4E6AC2E25}"/>
                  </a:ext>
                </a:extLst>
              </p:cNvPr>
              <p:cNvSpPr>
                <a:spLocks noChangeArrowheads="1"/>
              </p:cNvSpPr>
              <p:nvPr/>
            </p:nvSpPr>
            <p:spPr bwMode="auto">
              <a:xfrm>
                <a:off x="3756025"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24</a:t>
                </a:r>
              </a:p>
            </p:txBody>
          </p:sp>
          <p:sp>
            <p:nvSpPr>
              <p:cNvPr id="168" name="Rectangle 17">
                <a:extLst>
                  <a:ext uri="{FF2B5EF4-FFF2-40B4-BE49-F238E27FC236}">
                    <a16:creationId xmlns:a16="http://schemas.microsoft.com/office/drawing/2014/main" id="{770A447F-6FB3-192A-DC6D-7A92B02C5C32}"/>
                  </a:ext>
                </a:extLst>
              </p:cNvPr>
              <p:cNvSpPr>
                <a:spLocks noChangeArrowheads="1"/>
              </p:cNvSpPr>
              <p:nvPr/>
            </p:nvSpPr>
            <p:spPr bwMode="auto">
              <a:xfrm>
                <a:off x="4122738"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27</a:t>
                </a:r>
              </a:p>
            </p:txBody>
          </p:sp>
          <p:sp>
            <p:nvSpPr>
              <p:cNvPr id="169" name="Rectangle 18">
                <a:extLst>
                  <a:ext uri="{FF2B5EF4-FFF2-40B4-BE49-F238E27FC236}">
                    <a16:creationId xmlns:a16="http://schemas.microsoft.com/office/drawing/2014/main" id="{6D417317-F85F-1651-7621-E3E80DD7D0A6}"/>
                  </a:ext>
                </a:extLst>
              </p:cNvPr>
              <p:cNvSpPr>
                <a:spLocks noChangeArrowheads="1"/>
              </p:cNvSpPr>
              <p:nvPr/>
            </p:nvSpPr>
            <p:spPr bwMode="auto">
              <a:xfrm>
                <a:off x="4487863"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30</a:t>
                </a:r>
              </a:p>
            </p:txBody>
          </p:sp>
          <p:sp>
            <p:nvSpPr>
              <p:cNvPr id="170" name="Rectangle 19">
                <a:extLst>
                  <a:ext uri="{FF2B5EF4-FFF2-40B4-BE49-F238E27FC236}">
                    <a16:creationId xmlns:a16="http://schemas.microsoft.com/office/drawing/2014/main" id="{C32B0DF0-34C8-B431-862E-D366CE03A42C}"/>
                  </a:ext>
                </a:extLst>
              </p:cNvPr>
              <p:cNvSpPr>
                <a:spLocks noChangeArrowheads="1"/>
              </p:cNvSpPr>
              <p:nvPr/>
            </p:nvSpPr>
            <p:spPr bwMode="auto">
              <a:xfrm>
                <a:off x="4854575"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effectLst/>
                    <a:latin typeface="+mn-lt"/>
                  </a:rPr>
                  <a:t>33</a:t>
                </a:r>
              </a:p>
            </p:txBody>
          </p:sp>
          <p:sp>
            <p:nvSpPr>
              <p:cNvPr id="171" name="Rectangle 20">
                <a:extLst>
                  <a:ext uri="{FF2B5EF4-FFF2-40B4-BE49-F238E27FC236}">
                    <a16:creationId xmlns:a16="http://schemas.microsoft.com/office/drawing/2014/main" id="{F116648C-9008-750C-B7C7-E5847FFE1BDF}"/>
                  </a:ext>
                </a:extLst>
              </p:cNvPr>
              <p:cNvSpPr>
                <a:spLocks noChangeArrowheads="1"/>
              </p:cNvSpPr>
              <p:nvPr/>
            </p:nvSpPr>
            <p:spPr bwMode="auto">
              <a:xfrm>
                <a:off x="5221288"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effectLst/>
                    <a:latin typeface="+mn-lt"/>
                  </a:rPr>
                  <a:t>36</a:t>
                </a:r>
              </a:p>
            </p:txBody>
          </p:sp>
        </p:grpSp>
        <p:sp>
          <p:nvSpPr>
            <p:cNvPr id="100" name="Rectangle 99">
              <a:extLst>
                <a:ext uri="{FF2B5EF4-FFF2-40B4-BE49-F238E27FC236}">
                  <a16:creationId xmlns:a16="http://schemas.microsoft.com/office/drawing/2014/main" id="{C4EEF0F6-3920-4D89-DA13-BE4215370F27}"/>
                </a:ext>
              </a:extLst>
            </p:cNvPr>
            <p:cNvSpPr>
              <a:spLocks noChangeArrowheads="1"/>
            </p:cNvSpPr>
            <p:nvPr/>
          </p:nvSpPr>
          <p:spPr bwMode="auto">
            <a:xfrm>
              <a:off x="2882988" y="3682048"/>
              <a:ext cx="93134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smtClean="0">
                  <a:ln>
                    <a:noFill/>
                  </a:ln>
                  <a:effectLst/>
                  <a:latin typeface="+mn-lt"/>
                </a:rPr>
                <a:t>Time, months</a:t>
              </a:r>
              <a:endParaRPr kumimoji="0" lang="en-US" altLang="en-US" sz="1200" i="0" u="none" strike="noStrike" cap="none" normalizeH="0" baseline="0" dirty="0">
                <a:ln>
                  <a:noFill/>
                </a:ln>
                <a:effectLst/>
                <a:latin typeface="+mn-lt"/>
              </a:endParaRPr>
            </a:p>
          </p:txBody>
        </p:sp>
        <p:sp>
          <p:nvSpPr>
            <p:cNvPr id="101" name="Rectangle 120">
              <a:extLst>
                <a:ext uri="{FF2B5EF4-FFF2-40B4-BE49-F238E27FC236}">
                  <a16:creationId xmlns:a16="http://schemas.microsoft.com/office/drawing/2014/main" id="{E860A6B3-D9E9-47E2-160D-AB2FAC7F6CD1}"/>
                </a:ext>
              </a:extLst>
            </p:cNvPr>
            <p:cNvSpPr>
              <a:spLocks noChangeArrowheads="1"/>
            </p:cNvSpPr>
            <p:nvPr/>
          </p:nvSpPr>
          <p:spPr bwMode="auto">
            <a:xfrm>
              <a:off x="197383" y="3651197"/>
              <a:ext cx="69249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effectLst/>
                  <a:latin typeface="+mn-lt"/>
                </a:rPr>
                <a:t>No. </a:t>
              </a:r>
              <a:r>
                <a:rPr kumimoji="0" lang="en-US" altLang="en-US" sz="1200" i="0" u="none" strike="noStrike" cap="none" normalizeH="0" baseline="0" dirty="0" smtClean="0">
                  <a:ln>
                    <a:noFill/>
                  </a:ln>
                  <a:effectLst/>
                  <a:latin typeface="+mn-lt"/>
                </a:rPr>
                <a:t>at risk</a:t>
              </a:r>
              <a:endParaRPr kumimoji="0" lang="en-US" altLang="en-US" sz="1200" i="0" u="none" strike="noStrike" cap="none" normalizeH="0" baseline="0" dirty="0">
                <a:ln>
                  <a:noFill/>
                </a:ln>
                <a:effectLst/>
                <a:latin typeface="+mn-lt"/>
              </a:endParaRPr>
            </a:p>
          </p:txBody>
        </p:sp>
        <p:sp>
          <p:nvSpPr>
            <p:cNvPr id="102" name="Rectangle 121">
              <a:extLst>
                <a:ext uri="{FF2B5EF4-FFF2-40B4-BE49-F238E27FC236}">
                  <a16:creationId xmlns:a16="http://schemas.microsoft.com/office/drawing/2014/main" id="{BA1DBF68-4327-376E-255B-7C5F8BF07982}"/>
                </a:ext>
              </a:extLst>
            </p:cNvPr>
            <p:cNvSpPr>
              <a:spLocks noChangeArrowheads="1"/>
            </p:cNvSpPr>
            <p:nvPr/>
          </p:nvSpPr>
          <p:spPr bwMode="auto">
            <a:xfrm>
              <a:off x="959168" y="3869790"/>
              <a:ext cx="220663"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03" name="Rectangle 122">
              <a:extLst>
                <a:ext uri="{FF2B5EF4-FFF2-40B4-BE49-F238E27FC236}">
                  <a16:creationId xmlns:a16="http://schemas.microsoft.com/office/drawing/2014/main" id="{D3220F99-01EF-D237-E06C-B41BBD0314DC}"/>
                </a:ext>
              </a:extLst>
            </p:cNvPr>
            <p:cNvSpPr>
              <a:spLocks noChangeArrowheads="1"/>
            </p:cNvSpPr>
            <p:nvPr/>
          </p:nvSpPr>
          <p:spPr bwMode="auto">
            <a:xfrm>
              <a:off x="979805" y="3854450"/>
              <a:ext cx="25487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accent1"/>
                  </a:solidFill>
                  <a:effectLst/>
                  <a:latin typeface="+mn-lt"/>
                </a:rPr>
                <a:t>112</a:t>
              </a:r>
            </a:p>
          </p:txBody>
        </p:sp>
        <p:sp>
          <p:nvSpPr>
            <p:cNvPr id="104" name="Rectangle 123">
              <a:extLst>
                <a:ext uri="{FF2B5EF4-FFF2-40B4-BE49-F238E27FC236}">
                  <a16:creationId xmlns:a16="http://schemas.microsoft.com/office/drawing/2014/main" id="{5604E583-8BF3-B0C1-8C6E-FE60FF1663D8}"/>
                </a:ext>
              </a:extLst>
            </p:cNvPr>
            <p:cNvSpPr>
              <a:spLocks noChangeArrowheads="1"/>
            </p:cNvSpPr>
            <p:nvPr/>
          </p:nvSpPr>
          <p:spPr bwMode="auto">
            <a:xfrm>
              <a:off x="2087880" y="3869790"/>
              <a:ext cx="166688"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05" name="Rectangle 124">
              <a:extLst>
                <a:ext uri="{FF2B5EF4-FFF2-40B4-BE49-F238E27FC236}">
                  <a16:creationId xmlns:a16="http://schemas.microsoft.com/office/drawing/2014/main" id="{AB485E17-1A33-9ACD-3D57-F3E84243DA05}"/>
                </a:ext>
              </a:extLst>
            </p:cNvPr>
            <p:cNvSpPr>
              <a:spLocks noChangeArrowheads="1"/>
            </p:cNvSpPr>
            <p:nvPr/>
          </p:nvSpPr>
          <p:spPr bwMode="auto">
            <a:xfrm>
              <a:off x="2113280" y="385445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accent1"/>
                  </a:solidFill>
                  <a:effectLst/>
                  <a:latin typeface="+mn-lt"/>
                </a:rPr>
                <a:t>94</a:t>
              </a:r>
            </a:p>
          </p:txBody>
        </p:sp>
        <p:sp>
          <p:nvSpPr>
            <p:cNvPr id="106" name="Rectangle 125">
              <a:extLst>
                <a:ext uri="{FF2B5EF4-FFF2-40B4-BE49-F238E27FC236}">
                  <a16:creationId xmlns:a16="http://schemas.microsoft.com/office/drawing/2014/main" id="{64D78E8C-835C-5207-693C-CE04DADDCB28}"/>
                </a:ext>
              </a:extLst>
            </p:cNvPr>
            <p:cNvSpPr>
              <a:spLocks noChangeArrowheads="1"/>
            </p:cNvSpPr>
            <p:nvPr/>
          </p:nvSpPr>
          <p:spPr bwMode="auto">
            <a:xfrm>
              <a:off x="3199130" y="3869790"/>
              <a:ext cx="165100"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07" name="Rectangle 126">
              <a:extLst>
                <a:ext uri="{FF2B5EF4-FFF2-40B4-BE49-F238E27FC236}">
                  <a16:creationId xmlns:a16="http://schemas.microsoft.com/office/drawing/2014/main" id="{9F46BD39-4200-2D03-D264-3187EBF0EDBD}"/>
                </a:ext>
              </a:extLst>
            </p:cNvPr>
            <p:cNvSpPr>
              <a:spLocks noChangeArrowheads="1"/>
            </p:cNvSpPr>
            <p:nvPr/>
          </p:nvSpPr>
          <p:spPr bwMode="auto">
            <a:xfrm>
              <a:off x="3222943" y="385445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accent1"/>
                  </a:solidFill>
                  <a:effectLst/>
                  <a:latin typeface="+mn-lt"/>
                </a:rPr>
                <a:t>79</a:t>
              </a:r>
            </a:p>
          </p:txBody>
        </p:sp>
        <p:sp>
          <p:nvSpPr>
            <p:cNvPr id="108" name="Rectangle 127">
              <a:extLst>
                <a:ext uri="{FF2B5EF4-FFF2-40B4-BE49-F238E27FC236}">
                  <a16:creationId xmlns:a16="http://schemas.microsoft.com/office/drawing/2014/main" id="{3E1A6EDE-0CD6-2E93-64A6-64D95D4E6044}"/>
                </a:ext>
              </a:extLst>
            </p:cNvPr>
            <p:cNvSpPr>
              <a:spLocks noChangeArrowheads="1"/>
            </p:cNvSpPr>
            <p:nvPr/>
          </p:nvSpPr>
          <p:spPr bwMode="auto">
            <a:xfrm>
              <a:off x="5420043" y="3869790"/>
              <a:ext cx="111125"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09" name="Rectangle 128">
              <a:extLst>
                <a:ext uri="{FF2B5EF4-FFF2-40B4-BE49-F238E27FC236}">
                  <a16:creationId xmlns:a16="http://schemas.microsoft.com/office/drawing/2014/main" id="{C3A0B5F9-5929-E7AE-8834-E50B68B1C02C}"/>
                </a:ext>
              </a:extLst>
            </p:cNvPr>
            <p:cNvSpPr>
              <a:spLocks noChangeArrowheads="1"/>
            </p:cNvSpPr>
            <p:nvPr/>
          </p:nvSpPr>
          <p:spPr bwMode="auto">
            <a:xfrm>
              <a:off x="5443855" y="3854450"/>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accent1"/>
                  </a:solidFill>
                  <a:effectLst/>
                  <a:latin typeface="+mn-lt"/>
                </a:rPr>
                <a:t>0</a:t>
              </a:r>
            </a:p>
          </p:txBody>
        </p:sp>
        <p:sp>
          <p:nvSpPr>
            <p:cNvPr id="110" name="Rectangle 129">
              <a:extLst>
                <a:ext uri="{FF2B5EF4-FFF2-40B4-BE49-F238E27FC236}">
                  <a16:creationId xmlns:a16="http://schemas.microsoft.com/office/drawing/2014/main" id="{BADABBD6-FBA9-AE7F-B9A3-5D514A512E64}"/>
                </a:ext>
              </a:extLst>
            </p:cNvPr>
            <p:cNvSpPr>
              <a:spLocks noChangeArrowheads="1"/>
            </p:cNvSpPr>
            <p:nvPr/>
          </p:nvSpPr>
          <p:spPr bwMode="auto">
            <a:xfrm>
              <a:off x="1322705" y="3869790"/>
              <a:ext cx="242888"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11" name="Rectangle 130">
              <a:extLst>
                <a:ext uri="{FF2B5EF4-FFF2-40B4-BE49-F238E27FC236}">
                  <a16:creationId xmlns:a16="http://schemas.microsoft.com/office/drawing/2014/main" id="{59FA542C-672D-F1C1-A96B-7F8A586DF9F2}"/>
                </a:ext>
              </a:extLst>
            </p:cNvPr>
            <p:cNvSpPr>
              <a:spLocks noChangeArrowheads="1"/>
            </p:cNvSpPr>
            <p:nvPr/>
          </p:nvSpPr>
          <p:spPr bwMode="auto">
            <a:xfrm>
              <a:off x="1344930" y="3854450"/>
              <a:ext cx="25487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1"/>
                  </a:solidFill>
                  <a:effectLst/>
                  <a:latin typeface="+mn-lt"/>
                </a:rPr>
                <a:t>106</a:t>
              </a:r>
            </a:p>
          </p:txBody>
        </p:sp>
        <p:sp>
          <p:nvSpPr>
            <p:cNvPr id="112" name="Rectangle 131">
              <a:extLst>
                <a:ext uri="{FF2B5EF4-FFF2-40B4-BE49-F238E27FC236}">
                  <a16:creationId xmlns:a16="http://schemas.microsoft.com/office/drawing/2014/main" id="{A80C7A6C-CA48-7F3C-944A-BEAE737258B7}"/>
                </a:ext>
              </a:extLst>
            </p:cNvPr>
            <p:cNvSpPr>
              <a:spLocks noChangeArrowheads="1"/>
            </p:cNvSpPr>
            <p:nvPr/>
          </p:nvSpPr>
          <p:spPr bwMode="auto">
            <a:xfrm>
              <a:off x="2462530" y="3869790"/>
              <a:ext cx="165100"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13" name="Rectangle 132">
              <a:extLst>
                <a:ext uri="{FF2B5EF4-FFF2-40B4-BE49-F238E27FC236}">
                  <a16:creationId xmlns:a16="http://schemas.microsoft.com/office/drawing/2014/main" id="{3D791416-56FA-1B58-5FB8-D6C2E140BB6E}"/>
                </a:ext>
              </a:extLst>
            </p:cNvPr>
            <p:cNvSpPr>
              <a:spLocks noChangeArrowheads="1"/>
            </p:cNvSpPr>
            <p:nvPr/>
          </p:nvSpPr>
          <p:spPr bwMode="auto">
            <a:xfrm>
              <a:off x="2484755" y="385445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accent1"/>
                  </a:solidFill>
                  <a:effectLst/>
                  <a:latin typeface="+mn-lt"/>
                </a:rPr>
                <a:t>91</a:t>
              </a:r>
            </a:p>
          </p:txBody>
        </p:sp>
        <p:sp>
          <p:nvSpPr>
            <p:cNvPr id="114" name="Rectangle 133">
              <a:extLst>
                <a:ext uri="{FF2B5EF4-FFF2-40B4-BE49-F238E27FC236}">
                  <a16:creationId xmlns:a16="http://schemas.microsoft.com/office/drawing/2014/main" id="{6DC6DF66-FF48-3C32-92DA-5DF9C0D14080}"/>
                </a:ext>
              </a:extLst>
            </p:cNvPr>
            <p:cNvSpPr>
              <a:spLocks noChangeArrowheads="1"/>
            </p:cNvSpPr>
            <p:nvPr/>
          </p:nvSpPr>
          <p:spPr bwMode="auto">
            <a:xfrm>
              <a:off x="5053330" y="3869790"/>
              <a:ext cx="104775"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chemeClr val="accent1"/>
                </a:solidFill>
              </a:endParaRPr>
            </a:p>
          </p:txBody>
        </p:sp>
        <p:sp>
          <p:nvSpPr>
            <p:cNvPr id="115" name="Rectangle 134">
              <a:extLst>
                <a:ext uri="{FF2B5EF4-FFF2-40B4-BE49-F238E27FC236}">
                  <a16:creationId xmlns:a16="http://schemas.microsoft.com/office/drawing/2014/main" id="{957F91DF-9358-4FC3-27E3-B0DE534DC1CE}"/>
                </a:ext>
              </a:extLst>
            </p:cNvPr>
            <p:cNvSpPr>
              <a:spLocks noChangeArrowheads="1"/>
            </p:cNvSpPr>
            <p:nvPr/>
          </p:nvSpPr>
          <p:spPr bwMode="auto">
            <a:xfrm>
              <a:off x="5072380" y="3854450"/>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rgbClr val="00A2E1"/>
                  </a:solidFill>
                  <a:effectLst/>
                  <a:latin typeface="+mn-lt"/>
                </a:rPr>
                <a:t>4</a:t>
              </a:r>
            </a:p>
          </p:txBody>
        </p:sp>
        <p:sp>
          <p:nvSpPr>
            <p:cNvPr id="116" name="Rectangle 135">
              <a:extLst>
                <a:ext uri="{FF2B5EF4-FFF2-40B4-BE49-F238E27FC236}">
                  <a16:creationId xmlns:a16="http://schemas.microsoft.com/office/drawing/2014/main" id="{860DC37E-35B0-8E9D-85D2-B0B960291F3B}"/>
                </a:ext>
              </a:extLst>
            </p:cNvPr>
            <p:cNvSpPr>
              <a:spLocks noChangeArrowheads="1"/>
            </p:cNvSpPr>
            <p:nvPr/>
          </p:nvSpPr>
          <p:spPr bwMode="auto">
            <a:xfrm>
              <a:off x="359093" y="3869790"/>
              <a:ext cx="488950"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17" name="Rectangle 136">
              <a:extLst>
                <a:ext uri="{FF2B5EF4-FFF2-40B4-BE49-F238E27FC236}">
                  <a16:creationId xmlns:a16="http://schemas.microsoft.com/office/drawing/2014/main" id="{365D143C-B2A9-37DC-B4C2-B1AAA992A489}"/>
                </a:ext>
              </a:extLst>
            </p:cNvPr>
            <p:cNvSpPr>
              <a:spLocks noChangeArrowheads="1"/>
            </p:cNvSpPr>
            <p:nvPr/>
          </p:nvSpPr>
          <p:spPr bwMode="auto">
            <a:xfrm>
              <a:off x="300951" y="3854450"/>
              <a:ext cx="60593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solidFill>
                    <a:schemeClr val="accent1"/>
                  </a:solidFill>
                  <a:effectLst/>
                  <a:latin typeface="+mn-lt"/>
                </a:rPr>
                <a:t>Cohort A</a:t>
              </a:r>
            </a:p>
          </p:txBody>
        </p:sp>
        <p:sp>
          <p:nvSpPr>
            <p:cNvPr id="118" name="Rectangle 137">
              <a:extLst>
                <a:ext uri="{FF2B5EF4-FFF2-40B4-BE49-F238E27FC236}">
                  <a16:creationId xmlns:a16="http://schemas.microsoft.com/office/drawing/2014/main" id="{2616DA61-3957-0916-4E5A-848B945E6C34}"/>
                </a:ext>
              </a:extLst>
            </p:cNvPr>
            <p:cNvSpPr>
              <a:spLocks noChangeArrowheads="1"/>
            </p:cNvSpPr>
            <p:nvPr/>
          </p:nvSpPr>
          <p:spPr bwMode="auto">
            <a:xfrm>
              <a:off x="3549968" y="3869790"/>
              <a:ext cx="166688"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19" name="Rectangle 138">
              <a:extLst>
                <a:ext uri="{FF2B5EF4-FFF2-40B4-BE49-F238E27FC236}">
                  <a16:creationId xmlns:a16="http://schemas.microsoft.com/office/drawing/2014/main" id="{273B08F4-40B1-7EFA-C616-AEA919CBFD28}"/>
                </a:ext>
              </a:extLst>
            </p:cNvPr>
            <p:cNvSpPr>
              <a:spLocks noChangeArrowheads="1"/>
            </p:cNvSpPr>
            <p:nvPr/>
          </p:nvSpPr>
          <p:spPr bwMode="auto">
            <a:xfrm>
              <a:off x="3572193" y="385445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accent1"/>
                  </a:solidFill>
                  <a:effectLst/>
                  <a:latin typeface="+mn-lt"/>
                </a:rPr>
                <a:t>74</a:t>
              </a:r>
            </a:p>
          </p:txBody>
        </p:sp>
        <p:sp>
          <p:nvSpPr>
            <p:cNvPr id="120" name="Rectangle 139">
              <a:extLst>
                <a:ext uri="{FF2B5EF4-FFF2-40B4-BE49-F238E27FC236}">
                  <a16:creationId xmlns:a16="http://schemas.microsoft.com/office/drawing/2014/main" id="{191CFE2A-2443-8F44-F24D-34F7B5ADE808}"/>
                </a:ext>
              </a:extLst>
            </p:cNvPr>
            <p:cNvSpPr>
              <a:spLocks noChangeArrowheads="1"/>
            </p:cNvSpPr>
            <p:nvPr/>
          </p:nvSpPr>
          <p:spPr bwMode="auto">
            <a:xfrm>
              <a:off x="4288155" y="3869790"/>
              <a:ext cx="166688"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21" name="Rectangle 140">
              <a:extLst>
                <a:ext uri="{FF2B5EF4-FFF2-40B4-BE49-F238E27FC236}">
                  <a16:creationId xmlns:a16="http://schemas.microsoft.com/office/drawing/2014/main" id="{19143DC1-1FA3-0F3C-8193-AE2E99EE3D87}"/>
                </a:ext>
              </a:extLst>
            </p:cNvPr>
            <p:cNvSpPr>
              <a:spLocks noChangeArrowheads="1"/>
            </p:cNvSpPr>
            <p:nvPr/>
          </p:nvSpPr>
          <p:spPr bwMode="auto">
            <a:xfrm>
              <a:off x="4310380" y="385445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accent1"/>
                  </a:solidFill>
                  <a:effectLst/>
                  <a:latin typeface="+mn-lt"/>
                </a:rPr>
                <a:t>54</a:t>
              </a:r>
            </a:p>
          </p:txBody>
        </p:sp>
        <p:sp>
          <p:nvSpPr>
            <p:cNvPr id="122" name="Rectangle 145">
              <a:extLst>
                <a:ext uri="{FF2B5EF4-FFF2-40B4-BE49-F238E27FC236}">
                  <a16:creationId xmlns:a16="http://schemas.microsoft.com/office/drawing/2014/main" id="{C7CEA1E0-5312-038B-A8FC-212888F1A682}"/>
                </a:ext>
              </a:extLst>
            </p:cNvPr>
            <p:cNvSpPr>
              <a:spLocks noChangeArrowheads="1"/>
            </p:cNvSpPr>
            <p:nvPr/>
          </p:nvSpPr>
          <p:spPr bwMode="auto">
            <a:xfrm>
              <a:off x="1725930" y="3869790"/>
              <a:ext cx="166688"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23" name="Rectangle 146">
              <a:extLst>
                <a:ext uri="{FF2B5EF4-FFF2-40B4-BE49-F238E27FC236}">
                  <a16:creationId xmlns:a16="http://schemas.microsoft.com/office/drawing/2014/main" id="{50EA3154-9180-8EF1-E1B4-37B44A4CA831}"/>
                </a:ext>
              </a:extLst>
            </p:cNvPr>
            <p:cNvSpPr>
              <a:spLocks noChangeArrowheads="1"/>
            </p:cNvSpPr>
            <p:nvPr/>
          </p:nvSpPr>
          <p:spPr bwMode="auto">
            <a:xfrm>
              <a:off x="1746568" y="385445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accent1"/>
                  </a:solidFill>
                  <a:effectLst/>
                  <a:latin typeface="+mn-lt"/>
                </a:rPr>
                <a:t>98</a:t>
              </a:r>
            </a:p>
          </p:txBody>
        </p:sp>
        <p:sp>
          <p:nvSpPr>
            <p:cNvPr id="124" name="Rectangle 147">
              <a:extLst>
                <a:ext uri="{FF2B5EF4-FFF2-40B4-BE49-F238E27FC236}">
                  <a16:creationId xmlns:a16="http://schemas.microsoft.com/office/drawing/2014/main" id="{47CDCC5D-80BE-4629-8A51-FFD5B1E9E436}"/>
                </a:ext>
              </a:extLst>
            </p:cNvPr>
            <p:cNvSpPr>
              <a:spLocks noChangeArrowheads="1"/>
            </p:cNvSpPr>
            <p:nvPr/>
          </p:nvSpPr>
          <p:spPr bwMode="auto">
            <a:xfrm>
              <a:off x="2832418" y="3869790"/>
              <a:ext cx="166688"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25" name="Rectangle 148">
              <a:extLst>
                <a:ext uri="{FF2B5EF4-FFF2-40B4-BE49-F238E27FC236}">
                  <a16:creationId xmlns:a16="http://schemas.microsoft.com/office/drawing/2014/main" id="{6D59822F-9673-4D48-4B8D-C0BB31F4E240}"/>
                </a:ext>
              </a:extLst>
            </p:cNvPr>
            <p:cNvSpPr>
              <a:spLocks noChangeArrowheads="1"/>
            </p:cNvSpPr>
            <p:nvPr/>
          </p:nvSpPr>
          <p:spPr bwMode="auto">
            <a:xfrm>
              <a:off x="2856230" y="385445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accent1"/>
                  </a:solidFill>
                  <a:effectLst/>
                  <a:latin typeface="+mn-lt"/>
                </a:rPr>
                <a:t>83</a:t>
              </a:r>
            </a:p>
          </p:txBody>
        </p:sp>
        <p:sp>
          <p:nvSpPr>
            <p:cNvPr id="126" name="Rectangle 149">
              <a:extLst>
                <a:ext uri="{FF2B5EF4-FFF2-40B4-BE49-F238E27FC236}">
                  <a16:creationId xmlns:a16="http://schemas.microsoft.com/office/drawing/2014/main" id="{0D42A2B7-8F90-27B5-7D37-4976F0132F8C}"/>
                </a:ext>
              </a:extLst>
            </p:cNvPr>
            <p:cNvSpPr>
              <a:spLocks noChangeArrowheads="1"/>
            </p:cNvSpPr>
            <p:nvPr/>
          </p:nvSpPr>
          <p:spPr bwMode="auto">
            <a:xfrm>
              <a:off x="3915093" y="3869790"/>
              <a:ext cx="165100"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27" name="Rectangle 150">
              <a:extLst>
                <a:ext uri="{FF2B5EF4-FFF2-40B4-BE49-F238E27FC236}">
                  <a16:creationId xmlns:a16="http://schemas.microsoft.com/office/drawing/2014/main" id="{859F3829-5C5F-EA2C-0F7B-F8286341DFD5}"/>
                </a:ext>
              </a:extLst>
            </p:cNvPr>
            <p:cNvSpPr>
              <a:spLocks noChangeArrowheads="1"/>
            </p:cNvSpPr>
            <p:nvPr/>
          </p:nvSpPr>
          <p:spPr bwMode="auto">
            <a:xfrm>
              <a:off x="3938905" y="385445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1"/>
                  </a:solidFill>
                  <a:effectLst/>
                  <a:latin typeface="+mn-lt"/>
                </a:rPr>
                <a:t>72</a:t>
              </a:r>
            </a:p>
          </p:txBody>
        </p:sp>
        <p:sp>
          <p:nvSpPr>
            <p:cNvPr id="128" name="Rectangle 151">
              <a:extLst>
                <a:ext uri="{FF2B5EF4-FFF2-40B4-BE49-F238E27FC236}">
                  <a16:creationId xmlns:a16="http://schemas.microsoft.com/office/drawing/2014/main" id="{1AC8B541-BAEA-60B5-3D66-CE9282A699D6}"/>
                </a:ext>
              </a:extLst>
            </p:cNvPr>
            <p:cNvSpPr>
              <a:spLocks noChangeArrowheads="1"/>
            </p:cNvSpPr>
            <p:nvPr/>
          </p:nvSpPr>
          <p:spPr bwMode="auto">
            <a:xfrm>
              <a:off x="4656455" y="3869790"/>
              <a:ext cx="166688"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29" name="Rectangle 152">
              <a:extLst>
                <a:ext uri="{FF2B5EF4-FFF2-40B4-BE49-F238E27FC236}">
                  <a16:creationId xmlns:a16="http://schemas.microsoft.com/office/drawing/2014/main" id="{1D76EE71-394B-9B90-CA29-1B5F5EC2C72E}"/>
                </a:ext>
              </a:extLst>
            </p:cNvPr>
            <p:cNvSpPr>
              <a:spLocks noChangeArrowheads="1"/>
            </p:cNvSpPr>
            <p:nvPr/>
          </p:nvSpPr>
          <p:spPr bwMode="auto">
            <a:xfrm>
              <a:off x="4677093" y="385445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accent1"/>
                  </a:solidFill>
                  <a:effectLst/>
                  <a:latin typeface="+mn-lt"/>
                </a:rPr>
                <a:t>28</a:t>
              </a:r>
            </a:p>
          </p:txBody>
        </p:sp>
        <p:sp>
          <p:nvSpPr>
            <p:cNvPr id="130" name="Freeform 21">
              <a:extLst>
                <a:ext uri="{FF2B5EF4-FFF2-40B4-BE49-F238E27FC236}">
                  <a16:creationId xmlns:a16="http://schemas.microsoft.com/office/drawing/2014/main" id="{3148337D-BB20-437E-E579-31379CA54704}"/>
                </a:ext>
              </a:extLst>
            </p:cNvPr>
            <p:cNvSpPr>
              <a:spLocks/>
            </p:cNvSpPr>
            <p:nvPr/>
          </p:nvSpPr>
          <p:spPr bwMode="auto">
            <a:xfrm>
              <a:off x="1076622" y="1942224"/>
              <a:ext cx="4413039" cy="1512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endParaRPr>
            </a:p>
          </p:txBody>
        </p:sp>
        <p:grpSp>
          <p:nvGrpSpPr>
            <p:cNvPr id="131" name="Group 130">
              <a:extLst>
                <a:ext uri="{FF2B5EF4-FFF2-40B4-BE49-F238E27FC236}">
                  <a16:creationId xmlns:a16="http://schemas.microsoft.com/office/drawing/2014/main" id="{AA3889A1-BD98-E426-DDED-9D001AD0FC7B}"/>
                </a:ext>
              </a:extLst>
            </p:cNvPr>
            <p:cNvGrpSpPr/>
            <p:nvPr/>
          </p:nvGrpSpPr>
          <p:grpSpPr>
            <a:xfrm>
              <a:off x="410482" y="1803892"/>
              <a:ext cx="672173" cy="1787004"/>
              <a:chOff x="227602" y="1874405"/>
              <a:chExt cx="672173" cy="1806220"/>
            </a:xfrm>
          </p:grpSpPr>
          <p:sp>
            <p:nvSpPr>
              <p:cNvPr id="146" name="TextBox 145">
                <a:extLst>
                  <a:ext uri="{FF2B5EF4-FFF2-40B4-BE49-F238E27FC236}">
                    <a16:creationId xmlns:a16="http://schemas.microsoft.com/office/drawing/2014/main" id="{7D7332E3-F959-8E5C-D3CB-7BB6574C2396}"/>
                  </a:ext>
                </a:extLst>
              </p:cNvPr>
              <p:cNvSpPr txBox="1"/>
              <p:nvPr/>
            </p:nvSpPr>
            <p:spPr>
              <a:xfrm rot="16200000">
                <a:off x="-369650" y="2655937"/>
                <a:ext cx="1471503" cy="276999"/>
              </a:xfrm>
              <a:prstGeom prst="rect">
                <a:avLst/>
              </a:prstGeom>
              <a:noFill/>
            </p:spPr>
            <p:txBody>
              <a:bodyPr wrap="none" rtlCol="0">
                <a:spAutoFit/>
              </a:bodyPr>
              <a:lstStyle/>
              <a:p>
                <a:pPr algn="ctr" fontAlgn="base">
                  <a:spcBef>
                    <a:spcPct val="0"/>
                  </a:spcBef>
                  <a:spcAft>
                    <a:spcPct val="0"/>
                  </a:spcAft>
                </a:pPr>
                <a:r>
                  <a:rPr lang="en-GB" sz="1200" dirty="0">
                    <a:solidFill>
                      <a:schemeClr val="tx1"/>
                    </a:solidFill>
                    <a:cs typeface="Arial" panose="020B0604020202020204" pitchFamily="34" charset="0"/>
                  </a:rPr>
                  <a:t>Overall survival, %</a:t>
                </a:r>
              </a:p>
            </p:txBody>
          </p:sp>
          <p:sp>
            <p:nvSpPr>
              <p:cNvPr id="147" name="TextBox 146">
                <a:extLst>
                  <a:ext uri="{FF2B5EF4-FFF2-40B4-BE49-F238E27FC236}">
                    <a16:creationId xmlns:a16="http://schemas.microsoft.com/office/drawing/2014/main" id="{6DD2DD62-6047-FA8C-A0E2-2BEC87B8125B}"/>
                  </a:ext>
                </a:extLst>
              </p:cNvPr>
              <p:cNvSpPr txBox="1"/>
              <p:nvPr/>
            </p:nvSpPr>
            <p:spPr>
              <a:xfrm>
                <a:off x="416041" y="1874405"/>
                <a:ext cx="439544" cy="279977"/>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100</a:t>
                </a:r>
              </a:p>
            </p:txBody>
          </p:sp>
          <p:sp>
            <p:nvSpPr>
              <p:cNvPr id="148" name="Line 6">
                <a:extLst>
                  <a:ext uri="{FF2B5EF4-FFF2-40B4-BE49-F238E27FC236}">
                    <a16:creationId xmlns:a16="http://schemas.microsoft.com/office/drawing/2014/main" id="{8EA89BC3-A5BF-C737-690D-3D57C71BA131}"/>
                  </a:ext>
                </a:extLst>
              </p:cNvPr>
              <p:cNvSpPr>
                <a:spLocks noChangeShapeType="1"/>
              </p:cNvSpPr>
              <p:nvPr/>
            </p:nvSpPr>
            <p:spPr bwMode="auto">
              <a:xfrm>
                <a:off x="813541" y="2016052"/>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149" name="Line 7">
                <a:extLst>
                  <a:ext uri="{FF2B5EF4-FFF2-40B4-BE49-F238E27FC236}">
                    <a16:creationId xmlns:a16="http://schemas.microsoft.com/office/drawing/2014/main" id="{7C4430A9-82A3-8F3F-BB11-D38AD9CE50C7}"/>
                  </a:ext>
                </a:extLst>
              </p:cNvPr>
              <p:cNvSpPr>
                <a:spLocks noChangeShapeType="1"/>
              </p:cNvSpPr>
              <p:nvPr/>
            </p:nvSpPr>
            <p:spPr bwMode="auto">
              <a:xfrm>
                <a:off x="813541" y="2328545"/>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150" name="Line 8">
                <a:extLst>
                  <a:ext uri="{FF2B5EF4-FFF2-40B4-BE49-F238E27FC236}">
                    <a16:creationId xmlns:a16="http://schemas.microsoft.com/office/drawing/2014/main" id="{25857C54-7E89-6999-DA2A-8A15C23CE7DF}"/>
                  </a:ext>
                </a:extLst>
              </p:cNvPr>
              <p:cNvSpPr>
                <a:spLocks noChangeShapeType="1"/>
              </p:cNvSpPr>
              <p:nvPr/>
            </p:nvSpPr>
            <p:spPr bwMode="auto">
              <a:xfrm>
                <a:off x="813541" y="2627008"/>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151" name="Line 9">
                <a:extLst>
                  <a:ext uri="{FF2B5EF4-FFF2-40B4-BE49-F238E27FC236}">
                    <a16:creationId xmlns:a16="http://schemas.microsoft.com/office/drawing/2014/main" id="{97FA67DA-BD51-51CA-CB84-EEC762928F33}"/>
                  </a:ext>
                </a:extLst>
              </p:cNvPr>
              <p:cNvSpPr>
                <a:spLocks noChangeShapeType="1"/>
              </p:cNvSpPr>
              <p:nvPr/>
            </p:nvSpPr>
            <p:spPr bwMode="auto">
              <a:xfrm>
                <a:off x="813541" y="2935116"/>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152" name="Line 10">
                <a:extLst>
                  <a:ext uri="{FF2B5EF4-FFF2-40B4-BE49-F238E27FC236}">
                    <a16:creationId xmlns:a16="http://schemas.microsoft.com/office/drawing/2014/main" id="{277CB930-94CA-2312-8E02-9E0659FA2E08}"/>
                  </a:ext>
                </a:extLst>
              </p:cNvPr>
              <p:cNvSpPr>
                <a:spLocks noChangeShapeType="1"/>
              </p:cNvSpPr>
              <p:nvPr/>
            </p:nvSpPr>
            <p:spPr bwMode="auto">
              <a:xfrm>
                <a:off x="813541" y="3236795"/>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153" name="Line 11">
                <a:extLst>
                  <a:ext uri="{FF2B5EF4-FFF2-40B4-BE49-F238E27FC236}">
                    <a16:creationId xmlns:a16="http://schemas.microsoft.com/office/drawing/2014/main" id="{974F00A0-D9E1-D7BD-609E-B0B76EE19262}"/>
                  </a:ext>
                </a:extLst>
              </p:cNvPr>
              <p:cNvSpPr>
                <a:spLocks noChangeShapeType="1"/>
              </p:cNvSpPr>
              <p:nvPr/>
            </p:nvSpPr>
            <p:spPr bwMode="auto">
              <a:xfrm>
                <a:off x="813541" y="3541689"/>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154" name="TextBox 153">
                <a:extLst>
                  <a:ext uri="{FF2B5EF4-FFF2-40B4-BE49-F238E27FC236}">
                    <a16:creationId xmlns:a16="http://schemas.microsoft.com/office/drawing/2014/main" id="{5EF0E4F6-D880-5DAB-4194-CBB65EE6EA91}"/>
                  </a:ext>
                </a:extLst>
              </p:cNvPr>
              <p:cNvSpPr txBox="1"/>
              <p:nvPr/>
            </p:nvSpPr>
            <p:spPr>
              <a:xfrm>
                <a:off x="501006" y="2188055"/>
                <a:ext cx="354584"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80</a:t>
                </a:r>
              </a:p>
            </p:txBody>
          </p:sp>
          <p:sp>
            <p:nvSpPr>
              <p:cNvPr id="155" name="TextBox 154">
                <a:extLst>
                  <a:ext uri="{FF2B5EF4-FFF2-40B4-BE49-F238E27FC236}">
                    <a16:creationId xmlns:a16="http://schemas.microsoft.com/office/drawing/2014/main" id="{58ACE635-4A85-4247-6D65-04FBB4C1B51A}"/>
                  </a:ext>
                </a:extLst>
              </p:cNvPr>
              <p:cNvSpPr txBox="1"/>
              <p:nvPr/>
            </p:nvSpPr>
            <p:spPr>
              <a:xfrm>
                <a:off x="501006" y="2486380"/>
                <a:ext cx="354584"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60</a:t>
                </a:r>
              </a:p>
            </p:txBody>
          </p:sp>
          <p:sp>
            <p:nvSpPr>
              <p:cNvPr id="156" name="TextBox 155">
                <a:extLst>
                  <a:ext uri="{FF2B5EF4-FFF2-40B4-BE49-F238E27FC236}">
                    <a16:creationId xmlns:a16="http://schemas.microsoft.com/office/drawing/2014/main" id="{C2D0B8C8-271D-A2F4-078E-28E8E11C791B}"/>
                  </a:ext>
                </a:extLst>
              </p:cNvPr>
              <p:cNvSpPr txBox="1"/>
              <p:nvPr/>
            </p:nvSpPr>
            <p:spPr>
              <a:xfrm>
                <a:off x="501006" y="2794353"/>
                <a:ext cx="354584"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40</a:t>
                </a:r>
              </a:p>
            </p:txBody>
          </p:sp>
          <p:sp>
            <p:nvSpPr>
              <p:cNvPr id="157" name="TextBox 156">
                <a:extLst>
                  <a:ext uri="{FF2B5EF4-FFF2-40B4-BE49-F238E27FC236}">
                    <a16:creationId xmlns:a16="http://schemas.microsoft.com/office/drawing/2014/main" id="{4C2D79A9-447B-B5A5-A4E2-49785F103E45}"/>
                  </a:ext>
                </a:extLst>
              </p:cNvPr>
              <p:cNvSpPr txBox="1"/>
              <p:nvPr/>
            </p:nvSpPr>
            <p:spPr>
              <a:xfrm>
                <a:off x="501006" y="3095893"/>
                <a:ext cx="354584"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20</a:t>
                </a:r>
              </a:p>
            </p:txBody>
          </p:sp>
          <p:sp>
            <p:nvSpPr>
              <p:cNvPr id="158" name="TextBox 157">
                <a:extLst>
                  <a:ext uri="{FF2B5EF4-FFF2-40B4-BE49-F238E27FC236}">
                    <a16:creationId xmlns:a16="http://schemas.microsoft.com/office/drawing/2014/main" id="{4A68E8F8-6CA6-5331-2B25-6994CD97FD8C}"/>
                  </a:ext>
                </a:extLst>
              </p:cNvPr>
              <p:cNvSpPr txBox="1"/>
              <p:nvPr/>
            </p:nvSpPr>
            <p:spPr>
              <a:xfrm>
                <a:off x="585973" y="3400647"/>
                <a:ext cx="269625"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0</a:t>
                </a:r>
              </a:p>
            </p:txBody>
          </p:sp>
        </p:grpSp>
        <p:grpSp>
          <p:nvGrpSpPr>
            <p:cNvPr id="132" name="Group 131">
              <a:extLst>
                <a:ext uri="{FF2B5EF4-FFF2-40B4-BE49-F238E27FC236}">
                  <a16:creationId xmlns:a16="http://schemas.microsoft.com/office/drawing/2014/main" id="{32EFB4B7-A015-88B0-6B36-65E1BB89F6DC}"/>
                </a:ext>
              </a:extLst>
            </p:cNvPr>
            <p:cNvGrpSpPr/>
            <p:nvPr/>
          </p:nvGrpSpPr>
          <p:grpSpPr>
            <a:xfrm>
              <a:off x="1079191" y="3456886"/>
              <a:ext cx="4410000" cy="72000"/>
              <a:chOff x="1563061" y="5471106"/>
              <a:chExt cx="4507644" cy="72000"/>
            </a:xfrm>
          </p:grpSpPr>
          <p:sp>
            <p:nvSpPr>
              <p:cNvPr id="133" name="Line 21">
                <a:extLst>
                  <a:ext uri="{FF2B5EF4-FFF2-40B4-BE49-F238E27FC236}">
                    <a16:creationId xmlns:a16="http://schemas.microsoft.com/office/drawing/2014/main" id="{BFE42F25-E975-148F-F579-F6AD007134EE}"/>
                  </a:ext>
                </a:extLst>
              </p:cNvPr>
              <p:cNvSpPr>
                <a:spLocks noChangeShapeType="1"/>
              </p:cNvSpPr>
              <p:nvPr/>
            </p:nvSpPr>
            <p:spPr bwMode="auto">
              <a:xfrm>
                <a:off x="6070705"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34" name="Line 21">
                <a:extLst>
                  <a:ext uri="{FF2B5EF4-FFF2-40B4-BE49-F238E27FC236}">
                    <a16:creationId xmlns:a16="http://schemas.microsoft.com/office/drawing/2014/main" id="{71163C5C-9949-D92A-1D1C-0638296A2623}"/>
                  </a:ext>
                </a:extLst>
              </p:cNvPr>
              <p:cNvSpPr>
                <a:spLocks noChangeShapeType="1"/>
              </p:cNvSpPr>
              <p:nvPr/>
            </p:nvSpPr>
            <p:spPr bwMode="auto">
              <a:xfrm>
                <a:off x="5695068"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35" name="Line 21">
                <a:extLst>
                  <a:ext uri="{FF2B5EF4-FFF2-40B4-BE49-F238E27FC236}">
                    <a16:creationId xmlns:a16="http://schemas.microsoft.com/office/drawing/2014/main" id="{F770D57B-2F99-5394-5647-02CE574D456B}"/>
                  </a:ext>
                </a:extLst>
              </p:cNvPr>
              <p:cNvSpPr>
                <a:spLocks noChangeShapeType="1"/>
              </p:cNvSpPr>
              <p:nvPr/>
            </p:nvSpPr>
            <p:spPr bwMode="auto">
              <a:xfrm>
                <a:off x="5319431"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36" name="Line 21">
                <a:extLst>
                  <a:ext uri="{FF2B5EF4-FFF2-40B4-BE49-F238E27FC236}">
                    <a16:creationId xmlns:a16="http://schemas.microsoft.com/office/drawing/2014/main" id="{310548E3-31FE-DC7C-BA0D-3657679C4633}"/>
                  </a:ext>
                </a:extLst>
              </p:cNvPr>
              <p:cNvSpPr>
                <a:spLocks noChangeShapeType="1"/>
              </p:cNvSpPr>
              <p:nvPr/>
            </p:nvSpPr>
            <p:spPr bwMode="auto">
              <a:xfrm>
                <a:off x="4943794"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37" name="Line 21">
                <a:extLst>
                  <a:ext uri="{FF2B5EF4-FFF2-40B4-BE49-F238E27FC236}">
                    <a16:creationId xmlns:a16="http://schemas.microsoft.com/office/drawing/2014/main" id="{7EBC0423-B610-C057-9396-8CB417791246}"/>
                  </a:ext>
                </a:extLst>
              </p:cNvPr>
              <p:cNvSpPr>
                <a:spLocks noChangeShapeType="1"/>
              </p:cNvSpPr>
              <p:nvPr/>
            </p:nvSpPr>
            <p:spPr bwMode="auto">
              <a:xfrm>
                <a:off x="4568157"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38" name="Line 21">
                <a:extLst>
                  <a:ext uri="{FF2B5EF4-FFF2-40B4-BE49-F238E27FC236}">
                    <a16:creationId xmlns:a16="http://schemas.microsoft.com/office/drawing/2014/main" id="{2F178E65-A6EA-FC85-EEEE-CCD8FF6F8BB7}"/>
                  </a:ext>
                </a:extLst>
              </p:cNvPr>
              <p:cNvSpPr>
                <a:spLocks noChangeShapeType="1"/>
              </p:cNvSpPr>
              <p:nvPr/>
            </p:nvSpPr>
            <p:spPr bwMode="auto">
              <a:xfrm>
                <a:off x="4192520"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39" name="Line 21">
                <a:extLst>
                  <a:ext uri="{FF2B5EF4-FFF2-40B4-BE49-F238E27FC236}">
                    <a16:creationId xmlns:a16="http://schemas.microsoft.com/office/drawing/2014/main" id="{EA5D4DA7-E099-9B7D-3ED1-0D581A83B06C}"/>
                  </a:ext>
                </a:extLst>
              </p:cNvPr>
              <p:cNvSpPr>
                <a:spLocks noChangeShapeType="1"/>
              </p:cNvSpPr>
              <p:nvPr/>
            </p:nvSpPr>
            <p:spPr bwMode="auto">
              <a:xfrm>
                <a:off x="3816883"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40" name="Line 21">
                <a:extLst>
                  <a:ext uri="{FF2B5EF4-FFF2-40B4-BE49-F238E27FC236}">
                    <a16:creationId xmlns:a16="http://schemas.microsoft.com/office/drawing/2014/main" id="{AC724E9B-06CE-E4C2-DE96-F6B6E01C007A}"/>
                  </a:ext>
                </a:extLst>
              </p:cNvPr>
              <p:cNvSpPr>
                <a:spLocks noChangeShapeType="1"/>
              </p:cNvSpPr>
              <p:nvPr/>
            </p:nvSpPr>
            <p:spPr bwMode="auto">
              <a:xfrm>
                <a:off x="3441246"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41" name="Line 21">
                <a:extLst>
                  <a:ext uri="{FF2B5EF4-FFF2-40B4-BE49-F238E27FC236}">
                    <a16:creationId xmlns:a16="http://schemas.microsoft.com/office/drawing/2014/main" id="{E25760D1-515D-D1BE-AE55-2CBC06529D15}"/>
                  </a:ext>
                </a:extLst>
              </p:cNvPr>
              <p:cNvSpPr>
                <a:spLocks noChangeShapeType="1"/>
              </p:cNvSpPr>
              <p:nvPr/>
            </p:nvSpPr>
            <p:spPr bwMode="auto">
              <a:xfrm>
                <a:off x="3065609"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42" name="Line 21">
                <a:extLst>
                  <a:ext uri="{FF2B5EF4-FFF2-40B4-BE49-F238E27FC236}">
                    <a16:creationId xmlns:a16="http://schemas.microsoft.com/office/drawing/2014/main" id="{C86F8C60-3CE9-95D3-D726-0A40F39C241F}"/>
                  </a:ext>
                </a:extLst>
              </p:cNvPr>
              <p:cNvSpPr>
                <a:spLocks noChangeShapeType="1"/>
              </p:cNvSpPr>
              <p:nvPr/>
            </p:nvSpPr>
            <p:spPr bwMode="auto">
              <a:xfrm>
                <a:off x="2689972"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43" name="Line 21">
                <a:extLst>
                  <a:ext uri="{FF2B5EF4-FFF2-40B4-BE49-F238E27FC236}">
                    <a16:creationId xmlns:a16="http://schemas.microsoft.com/office/drawing/2014/main" id="{CDC99A8C-C4A2-73BD-5C6F-4987584DC43B}"/>
                  </a:ext>
                </a:extLst>
              </p:cNvPr>
              <p:cNvSpPr>
                <a:spLocks noChangeShapeType="1"/>
              </p:cNvSpPr>
              <p:nvPr/>
            </p:nvSpPr>
            <p:spPr bwMode="auto">
              <a:xfrm>
                <a:off x="2314335"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44" name="Line 21">
                <a:extLst>
                  <a:ext uri="{FF2B5EF4-FFF2-40B4-BE49-F238E27FC236}">
                    <a16:creationId xmlns:a16="http://schemas.microsoft.com/office/drawing/2014/main" id="{494F4E3F-9389-17E8-CB32-2DD8D7D17B00}"/>
                  </a:ext>
                </a:extLst>
              </p:cNvPr>
              <p:cNvSpPr>
                <a:spLocks noChangeShapeType="1"/>
              </p:cNvSpPr>
              <p:nvPr/>
            </p:nvSpPr>
            <p:spPr bwMode="auto">
              <a:xfrm>
                <a:off x="1938698"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45" name="Line 21">
                <a:extLst>
                  <a:ext uri="{FF2B5EF4-FFF2-40B4-BE49-F238E27FC236}">
                    <a16:creationId xmlns:a16="http://schemas.microsoft.com/office/drawing/2014/main" id="{A3C053C4-0F01-31F5-0AA0-095EF25C9087}"/>
                  </a:ext>
                </a:extLst>
              </p:cNvPr>
              <p:cNvSpPr>
                <a:spLocks noChangeShapeType="1"/>
              </p:cNvSpPr>
              <p:nvPr/>
            </p:nvSpPr>
            <p:spPr bwMode="auto">
              <a:xfrm>
                <a:off x="1563061"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grpSp>
      </p:grpSp>
      <p:grpSp>
        <p:nvGrpSpPr>
          <p:cNvPr id="172" name="Group 171">
            <a:extLst>
              <a:ext uri="{FF2B5EF4-FFF2-40B4-BE49-F238E27FC236}">
                <a16:creationId xmlns:a16="http://schemas.microsoft.com/office/drawing/2014/main" id="{39A6566B-7C7A-25A2-EA7C-801CFD84BF31}"/>
              </a:ext>
            </a:extLst>
          </p:cNvPr>
          <p:cNvGrpSpPr/>
          <p:nvPr/>
        </p:nvGrpSpPr>
        <p:grpSpPr>
          <a:xfrm>
            <a:off x="474659" y="4129867"/>
            <a:ext cx="5359777" cy="2235227"/>
            <a:chOff x="214309" y="1803889"/>
            <a:chExt cx="5359777" cy="2235227"/>
          </a:xfrm>
        </p:grpSpPr>
        <p:sp>
          <p:nvSpPr>
            <p:cNvPr id="173" name="Freeform 5">
              <a:extLst>
                <a:ext uri="{FF2B5EF4-FFF2-40B4-BE49-F238E27FC236}">
                  <a16:creationId xmlns:a16="http://schemas.microsoft.com/office/drawing/2014/main" id="{0FCC9781-542D-A763-F898-4D9370F1490F}"/>
                </a:ext>
              </a:extLst>
            </p:cNvPr>
            <p:cNvSpPr>
              <a:spLocks noEditPoints="1"/>
            </p:cNvSpPr>
            <p:nvPr/>
          </p:nvSpPr>
          <p:spPr bwMode="auto">
            <a:xfrm>
              <a:off x="2545715" y="1921193"/>
              <a:ext cx="9525" cy="1497012"/>
            </a:xfrm>
            <a:custGeom>
              <a:avLst/>
              <a:gdLst>
                <a:gd name="T0" fmla="*/ 30 w 30"/>
                <a:gd name="T1" fmla="*/ 0 h 4533"/>
                <a:gd name="T2" fmla="*/ 15 w 30"/>
                <a:gd name="T3" fmla="*/ 77 h 4533"/>
                <a:gd name="T4" fmla="*/ 0 w 30"/>
                <a:gd name="T5" fmla="*/ 184 h 4533"/>
                <a:gd name="T6" fmla="*/ 0 w 30"/>
                <a:gd name="T7" fmla="*/ 277 h 4533"/>
                <a:gd name="T8" fmla="*/ 15 w 30"/>
                <a:gd name="T9" fmla="*/ 384 h 4533"/>
                <a:gd name="T10" fmla="*/ 30 w 30"/>
                <a:gd name="T11" fmla="*/ 461 h 4533"/>
                <a:gd name="T12" fmla="*/ 30 w 30"/>
                <a:gd name="T13" fmla="*/ 553 h 4533"/>
                <a:gd name="T14" fmla="*/ 30 w 30"/>
                <a:gd name="T15" fmla="*/ 553 h 4533"/>
                <a:gd name="T16" fmla="*/ 15 w 30"/>
                <a:gd name="T17" fmla="*/ 630 h 4533"/>
                <a:gd name="T18" fmla="*/ 0 w 30"/>
                <a:gd name="T19" fmla="*/ 737 h 4533"/>
                <a:gd name="T20" fmla="*/ 0 w 30"/>
                <a:gd name="T21" fmla="*/ 830 h 4533"/>
                <a:gd name="T22" fmla="*/ 15 w 30"/>
                <a:gd name="T23" fmla="*/ 937 h 4533"/>
                <a:gd name="T24" fmla="*/ 30 w 30"/>
                <a:gd name="T25" fmla="*/ 1014 h 4533"/>
                <a:gd name="T26" fmla="*/ 30 w 30"/>
                <a:gd name="T27" fmla="*/ 1106 h 4533"/>
                <a:gd name="T28" fmla="*/ 30 w 30"/>
                <a:gd name="T29" fmla="*/ 1106 h 4533"/>
                <a:gd name="T30" fmla="*/ 15 w 30"/>
                <a:gd name="T31" fmla="*/ 1183 h 4533"/>
                <a:gd name="T32" fmla="*/ 0 w 30"/>
                <a:gd name="T33" fmla="*/ 1291 h 4533"/>
                <a:gd name="T34" fmla="*/ 0 w 30"/>
                <a:gd name="T35" fmla="*/ 1383 h 4533"/>
                <a:gd name="T36" fmla="*/ 15 w 30"/>
                <a:gd name="T37" fmla="*/ 1490 h 4533"/>
                <a:gd name="T38" fmla="*/ 30 w 30"/>
                <a:gd name="T39" fmla="*/ 1567 h 4533"/>
                <a:gd name="T40" fmla="*/ 30 w 30"/>
                <a:gd name="T41" fmla="*/ 1659 h 4533"/>
                <a:gd name="T42" fmla="*/ 30 w 30"/>
                <a:gd name="T43" fmla="*/ 1659 h 4533"/>
                <a:gd name="T44" fmla="*/ 15 w 30"/>
                <a:gd name="T45" fmla="*/ 1736 h 4533"/>
                <a:gd name="T46" fmla="*/ 0 w 30"/>
                <a:gd name="T47" fmla="*/ 1844 h 4533"/>
                <a:gd name="T48" fmla="*/ 0 w 30"/>
                <a:gd name="T49" fmla="*/ 1936 h 4533"/>
                <a:gd name="T50" fmla="*/ 15 w 30"/>
                <a:gd name="T51" fmla="*/ 2044 h 4533"/>
                <a:gd name="T52" fmla="*/ 30 w 30"/>
                <a:gd name="T53" fmla="*/ 2120 h 4533"/>
                <a:gd name="T54" fmla="*/ 30 w 30"/>
                <a:gd name="T55" fmla="*/ 2213 h 4533"/>
                <a:gd name="T56" fmla="*/ 30 w 30"/>
                <a:gd name="T57" fmla="*/ 2213 h 4533"/>
                <a:gd name="T58" fmla="*/ 15 w 30"/>
                <a:gd name="T59" fmla="*/ 2289 h 4533"/>
                <a:gd name="T60" fmla="*/ 0 w 30"/>
                <a:gd name="T61" fmla="*/ 2397 h 4533"/>
                <a:gd name="T62" fmla="*/ 0 w 30"/>
                <a:gd name="T63" fmla="*/ 2489 h 4533"/>
                <a:gd name="T64" fmla="*/ 15 w 30"/>
                <a:gd name="T65" fmla="*/ 2597 h 4533"/>
                <a:gd name="T66" fmla="*/ 30 w 30"/>
                <a:gd name="T67" fmla="*/ 2674 h 4533"/>
                <a:gd name="T68" fmla="*/ 30 w 30"/>
                <a:gd name="T69" fmla="*/ 2766 h 4533"/>
                <a:gd name="T70" fmla="*/ 30 w 30"/>
                <a:gd name="T71" fmla="*/ 2766 h 4533"/>
                <a:gd name="T72" fmla="*/ 15 w 30"/>
                <a:gd name="T73" fmla="*/ 2842 h 4533"/>
                <a:gd name="T74" fmla="*/ 0 w 30"/>
                <a:gd name="T75" fmla="*/ 2950 h 4533"/>
                <a:gd name="T76" fmla="*/ 0 w 30"/>
                <a:gd name="T77" fmla="*/ 3042 h 4533"/>
                <a:gd name="T78" fmla="*/ 15 w 30"/>
                <a:gd name="T79" fmla="*/ 3150 h 4533"/>
                <a:gd name="T80" fmla="*/ 30 w 30"/>
                <a:gd name="T81" fmla="*/ 3227 h 4533"/>
                <a:gd name="T82" fmla="*/ 30 w 30"/>
                <a:gd name="T83" fmla="*/ 3319 h 4533"/>
                <a:gd name="T84" fmla="*/ 30 w 30"/>
                <a:gd name="T85" fmla="*/ 3319 h 4533"/>
                <a:gd name="T86" fmla="*/ 15 w 30"/>
                <a:gd name="T87" fmla="*/ 3396 h 4533"/>
                <a:gd name="T88" fmla="*/ 0 w 30"/>
                <a:gd name="T89" fmla="*/ 3503 h 4533"/>
                <a:gd name="T90" fmla="*/ 0 w 30"/>
                <a:gd name="T91" fmla="*/ 3595 h 4533"/>
                <a:gd name="T92" fmla="*/ 15 w 30"/>
                <a:gd name="T93" fmla="*/ 3703 h 4533"/>
                <a:gd name="T94" fmla="*/ 30 w 30"/>
                <a:gd name="T95" fmla="*/ 3780 h 4533"/>
                <a:gd name="T96" fmla="*/ 30 w 30"/>
                <a:gd name="T97" fmla="*/ 3872 h 4533"/>
                <a:gd name="T98" fmla="*/ 30 w 30"/>
                <a:gd name="T99" fmla="*/ 3872 h 4533"/>
                <a:gd name="T100" fmla="*/ 15 w 30"/>
                <a:gd name="T101" fmla="*/ 3949 h 4533"/>
                <a:gd name="T102" fmla="*/ 0 w 30"/>
                <a:gd name="T103" fmla="*/ 4056 h 4533"/>
                <a:gd name="T104" fmla="*/ 0 w 30"/>
                <a:gd name="T105" fmla="*/ 4149 h 4533"/>
                <a:gd name="T106" fmla="*/ 15 w 30"/>
                <a:gd name="T107" fmla="*/ 4256 h 4533"/>
                <a:gd name="T108" fmla="*/ 30 w 30"/>
                <a:gd name="T109" fmla="*/ 4333 h 4533"/>
                <a:gd name="T110" fmla="*/ 30 w 30"/>
                <a:gd name="T111" fmla="*/ 4425 h 4533"/>
                <a:gd name="T112" fmla="*/ 30 w 30"/>
                <a:gd name="T113" fmla="*/ 4425 h 4533"/>
                <a:gd name="T114" fmla="*/ 15 w 30"/>
                <a:gd name="T115" fmla="*/ 4502 h 4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 h="4533">
                  <a:moveTo>
                    <a:pt x="30" y="0"/>
                  </a:moveTo>
                  <a:lnTo>
                    <a:pt x="30" y="0"/>
                  </a:lnTo>
                  <a:cubicBezTo>
                    <a:pt x="30" y="8"/>
                    <a:pt x="23" y="15"/>
                    <a:pt x="15" y="15"/>
                  </a:cubicBezTo>
                  <a:cubicBezTo>
                    <a:pt x="7" y="15"/>
                    <a:pt x="0" y="8"/>
                    <a:pt x="0" y="0"/>
                  </a:cubicBezTo>
                  <a:lnTo>
                    <a:pt x="0" y="0"/>
                  </a:lnTo>
                  <a:lnTo>
                    <a:pt x="30" y="0"/>
                  </a:lnTo>
                  <a:close/>
                  <a:moveTo>
                    <a:pt x="30" y="92"/>
                  </a:moveTo>
                  <a:lnTo>
                    <a:pt x="30" y="92"/>
                  </a:lnTo>
                  <a:cubicBezTo>
                    <a:pt x="30" y="101"/>
                    <a:pt x="23" y="108"/>
                    <a:pt x="15" y="108"/>
                  </a:cubicBezTo>
                  <a:cubicBezTo>
                    <a:pt x="7" y="108"/>
                    <a:pt x="0" y="101"/>
                    <a:pt x="0" y="92"/>
                  </a:cubicBezTo>
                  <a:lnTo>
                    <a:pt x="0" y="92"/>
                  </a:lnTo>
                  <a:cubicBezTo>
                    <a:pt x="0" y="84"/>
                    <a:pt x="7" y="77"/>
                    <a:pt x="15" y="77"/>
                  </a:cubicBezTo>
                  <a:cubicBezTo>
                    <a:pt x="23" y="77"/>
                    <a:pt x="30" y="84"/>
                    <a:pt x="30" y="92"/>
                  </a:cubicBezTo>
                  <a:close/>
                  <a:moveTo>
                    <a:pt x="30" y="184"/>
                  </a:moveTo>
                  <a:lnTo>
                    <a:pt x="30" y="184"/>
                  </a:lnTo>
                  <a:cubicBezTo>
                    <a:pt x="30" y="193"/>
                    <a:pt x="23" y="200"/>
                    <a:pt x="15" y="200"/>
                  </a:cubicBezTo>
                  <a:cubicBezTo>
                    <a:pt x="7" y="200"/>
                    <a:pt x="0" y="193"/>
                    <a:pt x="0" y="184"/>
                  </a:cubicBezTo>
                  <a:lnTo>
                    <a:pt x="0" y="184"/>
                  </a:lnTo>
                  <a:cubicBezTo>
                    <a:pt x="0" y="176"/>
                    <a:pt x="7" y="169"/>
                    <a:pt x="15" y="169"/>
                  </a:cubicBezTo>
                  <a:cubicBezTo>
                    <a:pt x="23" y="169"/>
                    <a:pt x="30" y="176"/>
                    <a:pt x="30" y="184"/>
                  </a:cubicBezTo>
                  <a:close/>
                  <a:moveTo>
                    <a:pt x="30" y="277"/>
                  </a:moveTo>
                  <a:lnTo>
                    <a:pt x="30" y="277"/>
                  </a:lnTo>
                  <a:cubicBezTo>
                    <a:pt x="30" y="285"/>
                    <a:pt x="23" y="292"/>
                    <a:pt x="15" y="292"/>
                  </a:cubicBezTo>
                  <a:cubicBezTo>
                    <a:pt x="7" y="292"/>
                    <a:pt x="0" y="285"/>
                    <a:pt x="0" y="277"/>
                  </a:cubicBezTo>
                  <a:lnTo>
                    <a:pt x="0" y="277"/>
                  </a:lnTo>
                  <a:cubicBezTo>
                    <a:pt x="0" y="268"/>
                    <a:pt x="7" y="261"/>
                    <a:pt x="15" y="261"/>
                  </a:cubicBezTo>
                  <a:cubicBezTo>
                    <a:pt x="23" y="261"/>
                    <a:pt x="30" y="268"/>
                    <a:pt x="30" y="277"/>
                  </a:cubicBezTo>
                  <a:close/>
                  <a:moveTo>
                    <a:pt x="30" y="369"/>
                  </a:moveTo>
                  <a:lnTo>
                    <a:pt x="30" y="369"/>
                  </a:lnTo>
                  <a:cubicBezTo>
                    <a:pt x="30" y="377"/>
                    <a:pt x="23" y="384"/>
                    <a:pt x="15" y="384"/>
                  </a:cubicBezTo>
                  <a:cubicBezTo>
                    <a:pt x="7" y="384"/>
                    <a:pt x="0" y="377"/>
                    <a:pt x="0" y="369"/>
                  </a:cubicBezTo>
                  <a:lnTo>
                    <a:pt x="0" y="369"/>
                  </a:lnTo>
                  <a:cubicBezTo>
                    <a:pt x="0" y="360"/>
                    <a:pt x="7" y="353"/>
                    <a:pt x="15" y="353"/>
                  </a:cubicBezTo>
                  <a:cubicBezTo>
                    <a:pt x="23" y="353"/>
                    <a:pt x="30" y="360"/>
                    <a:pt x="30" y="369"/>
                  </a:cubicBezTo>
                  <a:close/>
                  <a:moveTo>
                    <a:pt x="30" y="461"/>
                  </a:moveTo>
                  <a:lnTo>
                    <a:pt x="30" y="461"/>
                  </a:lnTo>
                  <a:cubicBezTo>
                    <a:pt x="30" y="469"/>
                    <a:pt x="23" y="476"/>
                    <a:pt x="15" y="476"/>
                  </a:cubicBezTo>
                  <a:cubicBezTo>
                    <a:pt x="7" y="476"/>
                    <a:pt x="0" y="469"/>
                    <a:pt x="0" y="461"/>
                  </a:cubicBezTo>
                  <a:lnTo>
                    <a:pt x="0" y="461"/>
                  </a:lnTo>
                  <a:cubicBezTo>
                    <a:pt x="0" y="452"/>
                    <a:pt x="7" y="446"/>
                    <a:pt x="15" y="446"/>
                  </a:cubicBezTo>
                  <a:cubicBezTo>
                    <a:pt x="23" y="446"/>
                    <a:pt x="30" y="452"/>
                    <a:pt x="30" y="461"/>
                  </a:cubicBezTo>
                  <a:close/>
                  <a:moveTo>
                    <a:pt x="30" y="553"/>
                  </a:moveTo>
                  <a:lnTo>
                    <a:pt x="30" y="553"/>
                  </a:lnTo>
                  <a:cubicBezTo>
                    <a:pt x="30" y="562"/>
                    <a:pt x="23" y="568"/>
                    <a:pt x="15" y="568"/>
                  </a:cubicBezTo>
                  <a:cubicBezTo>
                    <a:pt x="7" y="568"/>
                    <a:pt x="0" y="562"/>
                    <a:pt x="0" y="553"/>
                  </a:cubicBezTo>
                  <a:lnTo>
                    <a:pt x="0" y="553"/>
                  </a:lnTo>
                  <a:cubicBezTo>
                    <a:pt x="0" y="545"/>
                    <a:pt x="7" y="538"/>
                    <a:pt x="15" y="538"/>
                  </a:cubicBezTo>
                  <a:cubicBezTo>
                    <a:pt x="23" y="538"/>
                    <a:pt x="30" y="545"/>
                    <a:pt x="30" y="553"/>
                  </a:cubicBezTo>
                  <a:close/>
                  <a:moveTo>
                    <a:pt x="30" y="645"/>
                  </a:moveTo>
                  <a:lnTo>
                    <a:pt x="30" y="645"/>
                  </a:lnTo>
                  <a:cubicBezTo>
                    <a:pt x="30" y="654"/>
                    <a:pt x="23" y="661"/>
                    <a:pt x="15" y="661"/>
                  </a:cubicBezTo>
                  <a:cubicBezTo>
                    <a:pt x="7" y="661"/>
                    <a:pt x="0" y="654"/>
                    <a:pt x="0" y="645"/>
                  </a:cubicBezTo>
                  <a:lnTo>
                    <a:pt x="0" y="645"/>
                  </a:lnTo>
                  <a:cubicBezTo>
                    <a:pt x="0" y="637"/>
                    <a:pt x="7" y="630"/>
                    <a:pt x="15" y="630"/>
                  </a:cubicBezTo>
                  <a:cubicBezTo>
                    <a:pt x="23" y="630"/>
                    <a:pt x="30" y="637"/>
                    <a:pt x="30" y="645"/>
                  </a:cubicBezTo>
                  <a:close/>
                  <a:moveTo>
                    <a:pt x="30" y="737"/>
                  </a:moveTo>
                  <a:lnTo>
                    <a:pt x="30" y="738"/>
                  </a:lnTo>
                  <a:cubicBezTo>
                    <a:pt x="30" y="746"/>
                    <a:pt x="23" y="753"/>
                    <a:pt x="15" y="753"/>
                  </a:cubicBezTo>
                  <a:cubicBezTo>
                    <a:pt x="7" y="753"/>
                    <a:pt x="0" y="746"/>
                    <a:pt x="0" y="738"/>
                  </a:cubicBezTo>
                  <a:lnTo>
                    <a:pt x="0" y="737"/>
                  </a:lnTo>
                  <a:cubicBezTo>
                    <a:pt x="0" y="729"/>
                    <a:pt x="7" y="722"/>
                    <a:pt x="15" y="722"/>
                  </a:cubicBezTo>
                  <a:cubicBezTo>
                    <a:pt x="23" y="722"/>
                    <a:pt x="30" y="729"/>
                    <a:pt x="30" y="737"/>
                  </a:cubicBezTo>
                  <a:close/>
                  <a:moveTo>
                    <a:pt x="30" y="830"/>
                  </a:moveTo>
                  <a:lnTo>
                    <a:pt x="30" y="830"/>
                  </a:lnTo>
                  <a:cubicBezTo>
                    <a:pt x="30" y="838"/>
                    <a:pt x="23" y="845"/>
                    <a:pt x="15" y="845"/>
                  </a:cubicBezTo>
                  <a:cubicBezTo>
                    <a:pt x="7" y="845"/>
                    <a:pt x="0" y="838"/>
                    <a:pt x="0" y="830"/>
                  </a:cubicBezTo>
                  <a:lnTo>
                    <a:pt x="0" y="830"/>
                  </a:lnTo>
                  <a:cubicBezTo>
                    <a:pt x="0" y="821"/>
                    <a:pt x="7" y="814"/>
                    <a:pt x="15" y="814"/>
                  </a:cubicBezTo>
                  <a:cubicBezTo>
                    <a:pt x="23" y="814"/>
                    <a:pt x="30" y="821"/>
                    <a:pt x="30" y="830"/>
                  </a:cubicBezTo>
                  <a:close/>
                  <a:moveTo>
                    <a:pt x="30" y="922"/>
                  </a:moveTo>
                  <a:lnTo>
                    <a:pt x="30" y="922"/>
                  </a:lnTo>
                  <a:cubicBezTo>
                    <a:pt x="30" y="930"/>
                    <a:pt x="23" y="937"/>
                    <a:pt x="15" y="937"/>
                  </a:cubicBezTo>
                  <a:cubicBezTo>
                    <a:pt x="7" y="937"/>
                    <a:pt x="0" y="930"/>
                    <a:pt x="0" y="922"/>
                  </a:cubicBezTo>
                  <a:lnTo>
                    <a:pt x="0" y="922"/>
                  </a:lnTo>
                  <a:cubicBezTo>
                    <a:pt x="0" y="913"/>
                    <a:pt x="7" y="906"/>
                    <a:pt x="15" y="906"/>
                  </a:cubicBezTo>
                  <a:cubicBezTo>
                    <a:pt x="23" y="906"/>
                    <a:pt x="30" y="913"/>
                    <a:pt x="30" y="922"/>
                  </a:cubicBezTo>
                  <a:close/>
                  <a:moveTo>
                    <a:pt x="30" y="1014"/>
                  </a:moveTo>
                  <a:lnTo>
                    <a:pt x="30" y="1014"/>
                  </a:lnTo>
                  <a:cubicBezTo>
                    <a:pt x="30" y="1023"/>
                    <a:pt x="23" y="1029"/>
                    <a:pt x="15" y="1029"/>
                  </a:cubicBezTo>
                  <a:cubicBezTo>
                    <a:pt x="7" y="1029"/>
                    <a:pt x="0" y="1023"/>
                    <a:pt x="0" y="1014"/>
                  </a:cubicBezTo>
                  <a:lnTo>
                    <a:pt x="0" y="1014"/>
                  </a:lnTo>
                  <a:cubicBezTo>
                    <a:pt x="0" y="1006"/>
                    <a:pt x="7" y="999"/>
                    <a:pt x="15" y="999"/>
                  </a:cubicBezTo>
                  <a:cubicBezTo>
                    <a:pt x="23" y="999"/>
                    <a:pt x="30" y="1006"/>
                    <a:pt x="30" y="1014"/>
                  </a:cubicBezTo>
                  <a:close/>
                  <a:moveTo>
                    <a:pt x="30" y="1106"/>
                  </a:moveTo>
                  <a:lnTo>
                    <a:pt x="30" y="1106"/>
                  </a:lnTo>
                  <a:cubicBezTo>
                    <a:pt x="30" y="1115"/>
                    <a:pt x="23" y="1122"/>
                    <a:pt x="15" y="1122"/>
                  </a:cubicBezTo>
                  <a:cubicBezTo>
                    <a:pt x="7" y="1122"/>
                    <a:pt x="0" y="1115"/>
                    <a:pt x="0" y="1106"/>
                  </a:cubicBezTo>
                  <a:lnTo>
                    <a:pt x="0" y="1106"/>
                  </a:lnTo>
                  <a:cubicBezTo>
                    <a:pt x="0" y="1098"/>
                    <a:pt x="7" y="1091"/>
                    <a:pt x="15" y="1091"/>
                  </a:cubicBezTo>
                  <a:cubicBezTo>
                    <a:pt x="23" y="1091"/>
                    <a:pt x="30" y="1098"/>
                    <a:pt x="30" y="1106"/>
                  </a:cubicBezTo>
                  <a:close/>
                  <a:moveTo>
                    <a:pt x="30" y="1198"/>
                  </a:moveTo>
                  <a:lnTo>
                    <a:pt x="30" y="1198"/>
                  </a:lnTo>
                  <a:cubicBezTo>
                    <a:pt x="30" y="1207"/>
                    <a:pt x="23" y="1214"/>
                    <a:pt x="15" y="1214"/>
                  </a:cubicBezTo>
                  <a:cubicBezTo>
                    <a:pt x="7" y="1214"/>
                    <a:pt x="0" y="1207"/>
                    <a:pt x="0" y="1198"/>
                  </a:cubicBezTo>
                  <a:lnTo>
                    <a:pt x="0" y="1198"/>
                  </a:lnTo>
                  <a:cubicBezTo>
                    <a:pt x="0" y="1190"/>
                    <a:pt x="7" y="1183"/>
                    <a:pt x="15" y="1183"/>
                  </a:cubicBezTo>
                  <a:cubicBezTo>
                    <a:pt x="23" y="1183"/>
                    <a:pt x="30" y="1190"/>
                    <a:pt x="30" y="1198"/>
                  </a:cubicBezTo>
                  <a:close/>
                  <a:moveTo>
                    <a:pt x="30" y="1291"/>
                  </a:moveTo>
                  <a:lnTo>
                    <a:pt x="30" y="1291"/>
                  </a:lnTo>
                  <a:cubicBezTo>
                    <a:pt x="30" y="1299"/>
                    <a:pt x="23" y="1306"/>
                    <a:pt x="15" y="1306"/>
                  </a:cubicBezTo>
                  <a:cubicBezTo>
                    <a:pt x="7" y="1306"/>
                    <a:pt x="0" y="1299"/>
                    <a:pt x="0" y="1291"/>
                  </a:cubicBezTo>
                  <a:lnTo>
                    <a:pt x="0" y="1291"/>
                  </a:lnTo>
                  <a:cubicBezTo>
                    <a:pt x="0" y="1282"/>
                    <a:pt x="7" y="1275"/>
                    <a:pt x="15" y="1275"/>
                  </a:cubicBezTo>
                  <a:cubicBezTo>
                    <a:pt x="23" y="1275"/>
                    <a:pt x="30" y="1282"/>
                    <a:pt x="30" y="1291"/>
                  </a:cubicBezTo>
                  <a:close/>
                  <a:moveTo>
                    <a:pt x="30" y="1383"/>
                  </a:moveTo>
                  <a:lnTo>
                    <a:pt x="30" y="1383"/>
                  </a:lnTo>
                  <a:cubicBezTo>
                    <a:pt x="30" y="1391"/>
                    <a:pt x="23" y="1398"/>
                    <a:pt x="15" y="1398"/>
                  </a:cubicBezTo>
                  <a:cubicBezTo>
                    <a:pt x="7" y="1398"/>
                    <a:pt x="0" y="1391"/>
                    <a:pt x="0" y="1383"/>
                  </a:cubicBezTo>
                  <a:lnTo>
                    <a:pt x="0" y="1383"/>
                  </a:lnTo>
                  <a:cubicBezTo>
                    <a:pt x="0" y="1374"/>
                    <a:pt x="7" y="1367"/>
                    <a:pt x="15" y="1367"/>
                  </a:cubicBezTo>
                  <a:cubicBezTo>
                    <a:pt x="23" y="1367"/>
                    <a:pt x="30" y="1374"/>
                    <a:pt x="30" y="1383"/>
                  </a:cubicBezTo>
                  <a:close/>
                  <a:moveTo>
                    <a:pt x="30" y="1475"/>
                  </a:moveTo>
                  <a:lnTo>
                    <a:pt x="30" y="1475"/>
                  </a:lnTo>
                  <a:cubicBezTo>
                    <a:pt x="30" y="1484"/>
                    <a:pt x="23" y="1490"/>
                    <a:pt x="15" y="1490"/>
                  </a:cubicBezTo>
                  <a:cubicBezTo>
                    <a:pt x="7" y="1490"/>
                    <a:pt x="0" y="1484"/>
                    <a:pt x="0" y="1475"/>
                  </a:cubicBezTo>
                  <a:lnTo>
                    <a:pt x="0" y="1475"/>
                  </a:lnTo>
                  <a:cubicBezTo>
                    <a:pt x="0" y="1467"/>
                    <a:pt x="7" y="1460"/>
                    <a:pt x="15" y="1460"/>
                  </a:cubicBezTo>
                  <a:cubicBezTo>
                    <a:pt x="23" y="1460"/>
                    <a:pt x="30" y="1467"/>
                    <a:pt x="30" y="1475"/>
                  </a:cubicBezTo>
                  <a:close/>
                  <a:moveTo>
                    <a:pt x="30" y="1567"/>
                  </a:moveTo>
                  <a:lnTo>
                    <a:pt x="30" y="1567"/>
                  </a:lnTo>
                  <a:cubicBezTo>
                    <a:pt x="30" y="1576"/>
                    <a:pt x="23" y="1583"/>
                    <a:pt x="15" y="1583"/>
                  </a:cubicBezTo>
                  <a:cubicBezTo>
                    <a:pt x="7" y="1583"/>
                    <a:pt x="0" y="1576"/>
                    <a:pt x="0" y="1567"/>
                  </a:cubicBezTo>
                  <a:lnTo>
                    <a:pt x="0" y="1567"/>
                  </a:lnTo>
                  <a:cubicBezTo>
                    <a:pt x="0" y="1559"/>
                    <a:pt x="7" y="1552"/>
                    <a:pt x="15" y="1552"/>
                  </a:cubicBezTo>
                  <a:cubicBezTo>
                    <a:pt x="23" y="1552"/>
                    <a:pt x="30" y="1559"/>
                    <a:pt x="30" y="1567"/>
                  </a:cubicBezTo>
                  <a:close/>
                  <a:moveTo>
                    <a:pt x="30" y="1659"/>
                  </a:moveTo>
                  <a:lnTo>
                    <a:pt x="30" y="1659"/>
                  </a:lnTo>
                  <a:cubicBezTo>
                    <a:pt x="30" y="1668"/>
                    <a:pt x="23" y="1675"/>
                    <a:pt x="15" y="1675"/>
                  </a:cubicBezTo>
                  <a:cubicBezTo>
                    <a:pt x="7" y="1675"/>
                    <a:pt x="0" y="1668"/>
                    <a:pt x="0" y="1659"/>
                  </a:cubicBezTo>
                  <a:lnTo>
                    <a:pt x="0" y="1659"/>
                  </a:lnTo>
                  <a:cubicBezTo>
                    <a:pt x="0" y="1651"/>
                    <a:pt x="7" y="1644"/>
                    <a:pt x="15" y="1644"/>
                  </a:cubicBezTo>
                  <a:cubicBezTo>
                    <a:pt x="23" y="1644"/>
                    <a:pt x="30" y="1651"/>
                    <a:pt x="30" y="1659"/>
                  </a:cubicBezTo>
                  <a:close/>
                  <a:moveTo>
                    <a:pt x="30" y="1752"/>
                  </a:moveTo>
                  <a:lnTo>
                    <a:pt x="30" y="1752"/>
                  </a:lnTo>
                  <a:cubicBezTo>
                    <a:pt x="30" y="1760"/>
                    <a:pt x="23" y="1767"/>
                    <a:pt x="15" y="1767"/>
                  </a:cubicBezTo>
                  <a:cubicBezTo>
                    <a:pt x="7" y="1767"/>
                    <a:pt x="0" y="1760"/>
                    <a:pt x="0" y="1752"/>
                  </a:cubicBezTo>
                  <a:lnTo>
                    <a:pt x="0" y="1752"/>
                  </a:lnTo>
                  <a:cubicBezTo>
                    <a:pt x="0" y="1743"/>
                    <a:pt x="7" y="1736"/>
                    <a:pt x="15" y="1736"/>
                  </a:cubicBezTo>
                  <a:cubicBezTo>
                    <a:pt x="23" y="1736"/>
                    <a:pt x="30" y="1743"/>
                    <a:pt x="30" y="1752"/>
                  </a:cubicBezTo>
                  <a:close/>
                  <a:moveTo>
                    <a:pt x="30" y="1844"/>
                  </a:moveTo>
                  <a:lnTo>
                    <a:pt x="30" y="1844"/>
                  </a:lnTo>
                  <a:cubicBezTo>
                    <a:pt x="30" y="1852"/>
                    <a:pt x="23" y="1859"/>
                    <a:pt x="15" y="1859"/>
                  </a:cubicBezTo>
                  <a:cubicBezTo>
                    <a:pt x="7" y="1859"/>
                    <a:pt x="0" y="1852"/>
                    <a:pt x="0" y="1844"/>
                  </a:cubicBezTo>
                  <a:lnTo>
                    <a:pt x="0" y="1844"/>
                  </a:lnTo>
                  <a:cubicBezTo>
                    <a:pt x="0" y="1835"/>
                    <a:pt x="7" y="1828"/>
                    <a:pt x="15" y="1828"/>
                  </a:cubicBezTo>
                  <a:cubicBezTo>
                    <a:pt x="23" y="1828"/>
                    <a:pt x="30" y="1835"/>
                    <a:pt x="30" y="1844"/>
                  </a:cubicBezTo>
                  <a:close/>
                  <a:moveTo>
                    <a:pt x="30" y="1936"/>
                  </a:moveTo>
                  <a:lnTo>
                    <a:pt x="30" y="1936"/>
                  </a:lnTo>
                  <a:cubicBezTo>
                    <a:pt x="30" y="1944"/>
                    <a:pt x="23" y="1951"/>
                    <a:pt x="15" y="1951"/>
                  </a:cubicBezTo>
                  <a:cubicBezTo>
                    <a:pt x="7" y="1951"/>
                    <a:pt x="0" y="1944"/>
                    <a:pt x="0" y="1936"/>
                  </a:cubicBezTo>
                  <a:lnTo>
                    <a:pt x="0" y="1936"/>
                  </a:lnTo>
                  <a:cubicBezTo>
                    <a:pt x="0" y="1927"/>
                    <a:pt x="7" y="1921"/>
                    <a:pt x="15" y="1921"/>
                  </a:cubicBezTo>
                  <a:cubicBezTo>
                    <a:pt x="23" y="1921"/>
                    <a:pt x="30" y="1927"/>
                    <a:pt x="30" y="1936"/>
                  </a:cubicBezTo>
                  <a:close/>
                  <a:moveTo>
                    <a:pt x="30" y="2028"/>
                  </a:moveTo>
                  <a:lnTo>
                    <a:pt x="30" y="2028"/>
                  </a:lnTo>
                  <a:cubicBezTo>
                    <a:pt x="30" y="2037"/>
                    <a:pt x="23" y="2044"/>
                    <a:pt x="15" y="2044"/>
                  </a:cubicBezTo>
                  <a:cubicBezTo>
                    <a:pt x="7" y="2044"/>
                    <a:pt x="0" y="2037"/>
                    <a:pt x="0" y="2028"/>
                  </a:cubicBezTo>
                  <a:lnTo>
                    <a:pt x="0" y="2028"/>
                  </a:lnTo>
                  <a:cubicBezTo>
                    <a:pt x="0" y="2020"/>
                    <a:pt x="7" y="2013"/>
                    <a:pt x="15" y="2013"/>
                  </a:cubicBezTo>
                  <a:cubicBezTo>
                    <a:pt x="23" y="2013"/>
                    <a:pt x="30" y="2020"/>
                    <a:pt x="30" y="2028"/>
                  </a:cubicBezTo>
                  <a:close/>
                  <a:moveTo>
                    <a:pt x="30" y="2120"/>
                  </a:moveTo>
                  <a:lnTo>
                    <a:pt x="30" y="2120"/>
                  </a:lnTo>
                  <a:cubicBezTo>
                    <a:pt x="30" y="2129"/>
                    <a:pt x="23" y="2136"/>
                    <a:pt x="15" y="2136"/>
                  </a:cubicBezTo>
                  <a:cubicBezTo>
                    <a:pt x="7" y="2136"/>
                    <a:pt x="0" y="2129"/>
                    <a:pt x="0" y="2120"/>
                  </a:cubicBezTo>
                  <a:lnTo>
                    <a:pt x="0" y="2120"/>
                  </a:lnTo>
                  <a:cubicBezTo>
                    <a:pt x="0" y="2112"/>
                    <a:pt x="7" y="2105"/>
                    <a:pt x="15" y="2105"/>
                  </a:cubicBezTo>
                  <a:cubicBezTo>
                    <a:pt x="23" y="2105"/>
                    <a:pt x="30" y="2112"/>
                    <a:pt x="30" y="2120"/>
                  </a:cubicBezTo>
                  <a:close/>
                  <a:moveTo>
                    <a:pt x="30" y="2213"/>
                  </a:moveTo>
                  <a:lnTo>
                    <a:pt x="30" y="2213"/>
                  </a:lnTo>
                  <a:cubicBezTo>
                    <a:pt x="30" y="2221"/>
                    <a:pt x="23" y="2228"/>
                    <a:pt x="15" y="2228"/>
                  </a:cubicBezTo>
                  <a:cubicBezTo>
                    <a:pt x="7" y="2228"/>
                    <a:pt x="0" y="2221"/>
                    <a:pt x="0" y="2213"/>
                  </a:cubicBezTo>
                  <a:lnTo>
                    <a:pt x="0" y="2213"/>
                  </a:lnTo>
                  <a:cubicBezTo>
                    <a:pt x="0" y="2204"/>
                    <a:pt x="7" y="2197"/>
                    <a:pt x="15" y="2197"/>
                  </a:cubicBezTo>
                  <a:cubicBezTo>
                    <a:pt x="23" y="2197"/>
                    <a:pt x="30" y="2204"/>
                    <a:pt x="30" y="2213"/>
                  </a:cubicBezTo>
                  <a:close/>
                  <a:moveTo>
                    <a:pt x="30" y="2305"/>
                  </a:moveTo>
                  <a:lnTo>
                    <a:pt x="30" y="2305"/>
                  </a:lnTo>
                  <a:cubicBezTo>
                    <a:pt x="30" y="2313"/>
                    <a:pt x="23" y="2320"/>
                    <a:pt x="15" y="2320"/>
                  </a:cubicBezTo>
                  <a:cubicBezTo>
                    <a:pt x="7" y="2320"/>
                    <a:pt x="0" y="2313"/>
                    <a:pt x="0" y="2305"/>
                  </a:cubicBezTo>
                  <a:lnTo>
                    <a:pt x="0" y="2305"/>
                  </a:lnTo>
                  <a:cubicBezTo>
                    <a:pt x="0" y="2296"/>
                    <a:pt x="7" y="2289"/>
                    <a:pt x="15" y="2289"/>
                  </a:cubicBezTo>
                  <a:cubicBezTo>
                    <a:pt x="23" y="2289"/>
                    <a:pt x="30" y="2296"/>
                    <a:pt x="30" y="2305"/>
                  </a:cubicBezTo>
                  <a:close/>
                  <a:moveTo>
                    <a:pt x="30" y="2397"/>
                  </a:moveTo>
                  <a:lnTo>
                    <a:pt x="30" y="2397"/>
                  </a:lnTo>
                  <a:cubicBezTo>
                    <a:pt x="30" y="2405"/>
                    <a:pt x="23" y="2412"/>
                    <a:pt x="15" y="2412"/>
                  </a:cubicBezTo>
                  <a:cubicBezTo>
                    <a:pt x="7" y="2412"/>
                    <a:pt x="0" y="2405"/>
                    <a:pt x="0" y="2397"/>
                  </a:cubicBezTo>
                  <a:lnTo>
                    <a:pt x="0" y="2397"/>
                  </a:lnTo>
                  <a:cubicBezTo>
                    <a:pt x="0" y="2388"/>
                    <a:pt x="7" y="2382"/>
                    <a:pt x="15" y="2382"/>
                  </a:cubicBezTo>
                  <a:cubicBezTo>
                    <a:pt x="23" y="2382"/>
                    <a:pt x="30" y="2388"/>
                    <a:pt x="30" y="2397"/>
                  </a:cubicBezTo>
                  <a:close/>
                  <a:moveTo>
                    <a:pt x="30" y="2489"/>
                  </a:moveTo>
                  <a:lnTo>
                    <a:pt x="30" y="2489"/>
                  </a:lnTo>
                  <a:cubicBezTo>
                    <a:pt x="30" y="2498"/>
                    <a:pt x="23" y="2504"/>
                    <a:pt x="15" y="2504"/>
                  </a:cubicBezTo>
                  <a:cubicBezTo>
                    <a:pt x="7" y="2504"/>
                    <a:pt x="0" y="2498"/>
                    <a:pt x="0" y="2489"/>
                  </a:cubicBezTo>
                  <a:lnTo>
                    <a:pt x="0" y="2489"/>
                  </a:lnTo>
                  <a:cubicBezTo>
                    <a:pt x="0" y="2481"/>
                    <a:pt x="7" y="2474"/>
                    <a:pt x="15" y="2474"/>
                  </a:cubicBezTo>
                  <a:cubicBezTo>
                    <a:pt x="23" y="2474"/>
                    <a:pt x="30" y="2481"/>
                    <a:pt x="30" y="2489"/>
                  </a:cubicBezTo>
                  <a:close/>
                  <a:moveTo>
                    <a:pt x="30" y="2581"/>
                  </a:moveTo>
                  <a:lnTo>
                    <a:pt x="30" y="2581"/>
                  </a:lnTo>
                  <a:cubicBezTo>
                    <a:pt x="30" y="2590"/>
                    <a:pt x="23" y="2597"/>
                    <a:pt x="15" y="2597"/>
                  </a:cubicBezTo>
                  <a:cubicBezTo>
                    <a:pt x="7" y="2597"/>
                    <a:pt x="0" y="2590"/>
                    <a:pt x="0" y="2581"/>
                  </a:cubicBezTo>
                  <a:lnTo>
                    <a:pt x="0" y="2581"/>
                  </a:lnTo>
                  <a:cubicBezTo>
                    <a:pt x="0" y="2573"/>
                    <a:pt x="7" y="2566"/>
                    <a:pt x="15" y="2566"/>
                  </a:cubicBezTo>
                  <a:cubicBezTo>
                    <a:pt x="23" y="2566"/>
                    <a:pt x="30" y="2573"/>
                    <a:pt x="30" y="2581"/>
                  </a:cubicBezTo>
                  <a:close/>
                  <a:moveTo>
                    <a:pt x="30" y="2673"/>
                  </a:moveTo>
                  <a:lnTo>
                    <a:pt x="30" y="2674"/>
                  </a:lnTo>
                  <a:cubicBezTo>
                    <a:pt x="30" y="2682"/>
                    <a:pt x="23" y="2689"/>
                    <a:pt x="15" y="2689"/>
                  </a:cubicBezTo>
                  <a:cubicBezTo>
                    <a:pt x="7" y="2689"/>
                    <a:pt x="0" y="2682"/>
                    <a:pt x="0" y="2674"/>
                  </a:cubicBezTo>
                  <a:lnTo>
                    <a:pt x="0" y="2673"/>
                  </a:lnTo>
                  <a:cubicBezTo>
                    <a:pt x="0" y="2665"/>
                    <a:pt x="7" y="2658"/>
                    <a:pt x="15" y="2658"/>
                  </a:cubicBezTo>
                  <a:cubicBezTo>
                    <a:pt x="23" y="2658"/>
                    <a:pt x="30" y="2665"/>
                    <a:pt x="30" y="2673"/>
                  </a:cubicBezTo>
                  <a:close/>
                  <a:moveTo>
                    <a:pt x="30" y="2766"/>
                  </a:moveTo>
                  <a:lnTo>
                    <a:pt x="30" y="2766"/>
                  </a:lnTo>
                  <a:cubicBezTo>
                    <a:pt x="30" y="2774"/>
                    <a:pt x="23" y="2781"/>
                    <a:pt x="15" y="2781"/>
                  </a:cubicBezTo>
                  <a:cubicBezTo>
                    <a:pt x="7" y="2781"/>
                    <a:pt x="0" y="2774"/>
                    <a:pt x="0" y="2766"/>
                  </a:cubicBezTo>
                  <a:lnTo>
                    <a:pt x="0" y="2766"/>
                  </a:lnTo>
                  <a:cubicBezTo>
                    <a:pt x="0" y="2757"/>
                    <a:pt x="7" y="2750"/>
                    <a:pt x="15" y="2750"/>
                  </a:cubicBezTo>
                  <a:cubicBezTo>
                    <a:pt x="23" y="2750"/>
                    <a:pt x="30" y="2757"/>
                    <a:pt x="30" y="2766"/>
                  </a:cubicBezTo>
                  <a:close/>
                  <a:moveTo>
                    <a:pt x="30" y="2858"/>
                  </a:moveTo>
                  <a:lnTo>
                    <a:pt x="30" y="2858"/>
                  </a:lnTo>
                  <a:cubicBezTo>
                    <a:pt x="30" y="2866"/>
                    <a:pt x="23" y="2873"/>
                    <a:pt x="15" y="2873"/>
                  </a:cubicBezTo>
                  <a:cubicBezTo>
                    <a:pt x="7" y="2873"/>
                    <a:pt x="0" y="2866"/>
                    <a:pt x="0" y="2858"/>
                  </a:cubicBezTo>
                  <a:lnTo>
                    <a:pt x="0" y="2858"/>
                  </a:lnTo>
                  <a:cubicBezTo>
                    <a:pt x="0" y="2849"/>
                    <a:pt x="7" y="2842"/>
                    <a:pt x="15" y="2842"/>
                  </a:cubicBezTo>
                  <a:cubicBezTo>
                    <a:pt x="23" y="2842"/>
                    <a:pt x="30" y="2849"/>
                    <a:pt x="30" y="2858"/>
                  </a:cubicBezTo>
                  <a:close/>
                  <a:moveTo>
                    <a:pt x="30" y="2950"/>
                  </a:moveTo>
                  <a:lnTo>
                    <a:pt x="30" y="2950"/>
                  </a:lnTo>
                  <a:cubicBezTo>
                    <a:pt x="30" y="2959"/>
                    <a:pt x="23" y="2965"/>
                    <a:pt x="15" y="2965"/>
                  </a:cubicBezTo>
                  <a:cubicBezTo>
                    <a:pt x="7" y="2965"/>
                    <a:pt x="0" y="2959"/>
                    <a:pt x="0" y="2950"/>
                  </a:cubicBezTo>
                  <a:lnTo>
                    <a:pt x="0" y="2950"/>
                  </a:lnTo>
                  <a:cubicBezTo>
                    <a:pt x="0" y="2942"/>
                    <a:pt x="7" y="2935"/>
                    <a:pt x="15" y="2935"/>
                  </a:cubicBezTo>
                  <a:cubicBezTo>
                    <a:pt x="23" y="2935"/>
                    <a:pt x="30" y="2942"/>
                    <a:pt x="30" y="2950"/>
                  </a:cubicBezTo>
                  <a:close/>
                  <a:moveTo>
                    <a:pt x="30" y="3042"/>
                  </a:moveTo>
                  <a:lnTo>
                    <a:pt x="30" y="3042"/>
                  </a:lnTo>
                  <a:cubicBezTo>
                    <a:pt x="30" y="3051"/>
                    <a:pt x="23" y="3058"/>
                    <a:pt x="15" y="3058"/>
                  </a:cubicBezTo>
                  <a:cubicBezTo>
                    <a:pt x="7" y="3058"/>
                    <a:pt x="0" y="3051"/>
                    <a:pt x="0" y="3042"/>
                  </a:cubicBezTo>
                  <a:lnTo>
                    <a:pt x="0" y="3042"/>
                  </a:lnTo>
                  <a:cubicBezTo>
                    <a:pt x="0" y="3034"/>
                    <a:pt x="7" y="3027"/>
                    <a:pt x="15" y="3027"/>
                  </a:cubicBezTo>
                  <a:cubicBezTo>
                    <a:pt x="23" y="3027"/>
                    <a:pt x="30" y="3034"/>
                    <a:pt x="30" y="3042"/>
                  </a:cubicBezTo>
                  <a:close/>
                  <a:moveTo>
                    <a:pt x="30" y="3134"/>
                  </a:moveTo>
                  <a:lnTo>
                    <a:pt x="30" y="3134"/>
                  </a:lnTo>
                  <a:cubicBezTo>
                    <a:pt x="30" y="3143"/>
                    <a:pt x="23" y="3150"/>
                    <a:pt x="15" y="3150"/>
                  </a:cubicBezTo>
                  <a:cubicBezTo>
                    <a:pt x="7" y="3150"/>
                    <a:pt x="0" y="3143"/>
                    <a:pt x="0" y="3134"/>
                  </a:cubicBezTo>
                  <a:lnTo>
                    <a:pt x="0" y="3134"/>
                  </a:lnTo>
                  <a:cubicBezTo>
                    <a:pt x="0" y="3126"/>
                    <a:pt x="7" y="3119"/>
                    <a:pt x="15" y="3119"/>
                  </a:cubicBezTo>
                  <a:cubicBezTo>
                    <a:pt x="23" y="3119"/>
                    <a:pt x="30" y="3126"/>
                    <a:pt x="30" y="3134"/>
                  </a:cubicBezTo>
                  <a:close/>
                  <a:moveTo>
                    <a:pt x="30" y="3227"/>
                  </a:moveTo>
                  <a:lnTo>
                    <a:pt x="30" y="3227"/>
                  </a:lnTo>
                  <a:cubicBezTo>
                    <a:pt x="30" y="3235"/>
                    <a:pt x="23" y="3242"/>
                    <a:pt x="15" y="3242"/>
                  </a:cubicBezTo>
                  <a:cubicBezTo>
                    <a:pt x="7" y="3242"/>
                    <a:pt x="0" y="3235"/>
                    <a:pt x="0" y="3227"/>
                  </a:cubicBezTo>
                  <a:lnTo>
                    <a:pt x="0" y="3227"/>
                  </a:lnTo>
                  <a:cubicBezTo>
                    <a:pt x="0" y="3218"/>
                    <a:pt x="7" y="3211"/>
                    <a:pt x="15" y="3211"/>
                  </a:cubicBezTo>
                  <a:cubicBezTo>
                    <a:pt x="23" y="3211"/>
                    <a:pt x="30" y="3218"/>
                    <a:pt x="30" y="3227"/>
                  </a:cubicBezTo>
                  <a:close/>
                  <a:moveTo>
                    <a:pt x="30" y="3319"/>
                  </a:moveTo>
                  <a:lnTo>
                    <a:pt x="30" y="3319"/>
                  </a:lnTo>
                  <a:cubicBezTo>
                    <a:pt x="30" y="3327"/>
                    <a:pt x="23" y="3334"/>
                    <a:pt x="15" y="3334"/>
                  </a:cubicBezTo>
                  <a:cubicBezTo>
                    <a:pt x="7" y="3334"/>
                    <a:pt x="0" y="3327"/>
                    <a:pt x="0" y="3319"/>
                  </a:cubicBezTo>
                  <a:lnTo>
                    <a:pt x="0" y="3319"/>
                  </a:lnTo>
                  <a:cubicBezTo>
                    <a:pt x="0" y="3310"/>
                    <a:pt x="7" y="3303"/>
                    <a:pt x="15" y="3303"/>
                  </a:cubicBezTo>
                  <a:cubicBezTo>
                    <a:pt x="23" y="3303"/>
                    <a:pt x="30" y="3310"/>
                    <a:pt x="30" y="3319"/>
                  </a:cubicBezTo>
                  <a:close/>
                  <a:moveTo>
                    <a:pt x="30" y="3411"/>
                  </a:moveTo>
                  <a:lnTo>
                    <a:pt x="30" y="3411"/>
                  </a:lnTo>
                  <a:cubicBezTo>
                    <a:pt x="30" y="3420"/>
                    <a:pt x="23" y="3426"/>
                    <a:pt x="15" y="3426"/>
                  </a:cubicBezTo>
                  <a:cubicBezTo>
                    <a:pt x="7" y="3426"/>
                    <a:pt x="0" y="3420"/>
                    <a:pt x="0" y="3411"/>
                  </a:cubicBezTo>
                  <a:lnTo>
                    <a:pt x="0" y="3411"/>
                  </a:lnTo>
                  <a:cubicBezTo>
                    <a:pt x="0" y="3403"/>
                    <a:pt x="7" y="3396"/>
                    <a:pt x="15" y="3396"/>
                  </a:cubicBezTo>
                  <a:cubicBezTo>
                    <a:pt x="23" y="3396"/>
                    <a:pt x="30" y="3403"/>
                    <a:pt x="30" y="3411"/>
                  </a:cubicBezTo>
                  <a:close/>
                  <a:moveTo>
                    <a:pt x="30" y="3503"/>
                  </a:moveTo>
                  <a:lnTo>
                    <a:pt x="30" y="3503"/>
                  </a:lnTo>
                  <a:cubicBezTo>
                    <a:pt x="30" y="3512"/>
                    <a:pt x="23" y="3519"/>
                    <a:pt x="15" y="3519"/>
                  </a:cubicBezTo>
                  <a:cubicBezTo>
                    <a:pt x="7" y="3519"/>
                    <a:pt x="0" y="3512"/>
                    <a:pt x="0" y="3503"/>
                  </a:cubicBezTo>
                  <a:lnTo>
                    <a:pt x="0" y="3503"/>
                  </a:lnTo>
                  <a:cubicBezTo>
                    <a:pt x="0" y="3495"/>
                    <a:pt x="7" y="3488"/>
                    <a:pt x="15" y="3488"/>
                  </a:cubicBezTo>
                  <a:cubicBezTo>
                    <a:pt x="23" y="3488"/>
                    <a:pt x="30" y="3495"/>
                    <a:pt x="30" y="3503"/>
                  </a:cubicBezTo>
                  <a:close/>
                  <a:moveTo>
                    <a:pt x="30" y="3595"/>
                  </a:moveTo>
                  <a:lnTo>
                    <a:pt x="30" y="3595"/>
                  </a:lnTo>
                  <a:cubicBezTo>
                    <a:pt x="30" y="3604"/>
                    <a:pt x="23" y="3611"/>
                    <a:pt x="15" y="3611"/>
                  </a:cubicBezTo>
                  <a:cubicBezTo>
                    <a:pt x="7" y="3611"/>
                    <a:pt x="0" y="3604"/>
                    <a:pt x="0" y="3595"/>
                  </a:cubicBezTo>
                  <a:lnTo>
                    <a:pt x="0" y="3595"/>
                  </a:lnTo>
                  <a:cubicBezTo>
                    <a:pt x="0" y="3587"/>
                    <a:pt x="7" y="3580"/>
                    <a:pt x="15" y="3580"/>
                  </a:cubicBezTo>
                  <a:cubicBezTo>
                    <a:pt x="23" y="3580"/>
                    <a:pt x="30" y="3587"/>
                    <a:pt x="30" y="3595"/>
                  </a:cubicBezTo>
                  <a:close/>
                  <a:moveTo>
                    <a:pt x="30" y="3688"/>
                  </a:moveTo>
                  <a:lnTo>
                    <a:pt x="30" y="3688"/>
                  </a:lnTo>
                  <a:cubicBezTo>
                    <a:pt x="30" y="3696"/>
                    <a:pt x="23" y="3703"/>
                    <a:pt x="15" y="3703"/>
                  </a:cubicBezTo>
                  <a:cubicBezTo>
                    <a:pt x="7" y="3703"/>
                    <a:pt x="0" y="3696"/>
                    <a:pt x="0" y="3688"/>
                  </a:cubicBezTo>
                  <a:lnTo>
                    <a:pt x="0" y="3688"/>
                  </a:lnTo>
                  <a:cubicBezTo>
                    <a:pt x="0" y="3679"/>
                    <a:pt x="7" y="3672"/>
                    <a:pt x="15" y="3672"/>
                  </a:cubicBezTo>
                  <a:cubicBezTo>
                    <a:pt x="23" y="3672"/>
                    <a:pt x="30" y="3679"/>
                    <a:pt x="30" y="3688"/>
                  </a:cubicBezTo>
                  <a:close/>
                  <a:moveTo>
                    <a:pt x="30" y="3780"/>
                  </a:moveTo>
                  <a:lnTo>
                    <a:pt x="30" y="3780"/>
                  </a:lnTo>
                  <a:cubicBezTo>
                    <a:pt x="30" y="3788"/>
                    <a:pt x="23" y="3795"/>
                    <a:pt x="15" y="3795"/>
                  </a:cubicBezTo>
                  <a:cubicBezTo>
                    <a:pt x="7" y="3795"/>
                    <a:pt x="0" y="3788"/>
                    <a:pt x="0" y="3780"/>
                  </a:cubicBezTo>
                  <a:lnTo>
                    <a:pt x="0" y="3780"/>
                  </a:lnTo>
                  <a:cubicBezTo>
                    <a:pt x="0" y="3771"/>
                    <a:pt x="7" y="3764"/>
                    <a:pt x="15" y="3764"/>
                  </a:cubicBezTo>
                  <a:cubicBezTo>
                    <a:pt x="23" y="3764"/>
                    <a:pt x="30" y="3771"/>
                    <a:pt x="30" y="3780"/>
                  </a:cubicBezTo>
                  <a:close/>
                  <a:moveTo>
                    <a:pt x="30" y="3872"/>
                  </a:moveTo>
                  <a:lnTo>
                    <a:pt x="30" y="3872"/>
                  </a:lnTo>
                  <a:cubicBezTo>
                    <a:pt x="30" y="3880"/>
                    <a:pt x="23" y="3887"/>
                    <a:pt x="15" y="3887"/>
                  </a:cubicBezTo>
                  <a:cubicBezTo>
                    <a:pt x="7" y="3887"/>
                    <a:pt x="0" y="3880"/>
                    <a:pt x="0" y="3872"/>
                  </a:cubicBezTo>
                  <a:lnTo>
                    <a:pt x="0" y="3872"/>
                  </a:lnTo>
                  <a:cubicBezTo>
                    <a:pt x="0" y="3863"/>
                    <a:pt x="7" y="3857"/>
                    <a:pt x="15" y="3857"/>
                  </a:cubicBezTo>
                  <a:cubicBezTo>
                    <a:pt x="23" y="3857"/>
                    <a:pt x="30" y="3863"/>
                    <a:pt x="30" y="3872"/>
                  </a:cubicBezTo>
                  <a:close/>
                  <a:moveTo>
                    <a:pt x="30" y="3964"/>
                  </a:moveTo>
                  <a:lnTo>
                    <a:pt x="30" y="3964"/>
                  </a:lnTo>
                  <a:cubicBezTo>
                    <a:pt x="30" y="3973"/>
                    <a:pt x="23" y="3980"/>
                    <a:pt x="15" y="3980"/>
                  </a:cubicBezTo>
                  <a:cubicBezTo>
                    <a:pt x="7" y="3980"/>
                    <a:pt x="0" y="3973"/>
                    <a:pt x="0" y="3964"/>
                  </a:cubicBezTo>
                  <a:lnTo>
                    <a:pt x="0" y="3964"/>
                  </a:lnTo>
                  <a:cubicBezTo>
                    <a:pt x="0" y="3956"/>
                    <a:pt x="7" y="3949"/>
                    <a:pt x="15" y="3949"/>
                  </a:cubicBezTo>
                  <a:cubicBezTo>
                    <a:pt x="23" y="3949"/>
                    <a:pt x="30" y="3956"/>
                    <a:pt x="30" y="3964"/>
                  </a:cubicBezTo>
                  <a:close/>
                  <a:moveTo>
                    <a:pt x="30" y="4056"/>
                  </a:moveTo>
                  <a:lnTo>
                    <a:pt x="30" y="4056"/>
                  </a:lnTo>
                  <a:cubicBezTo>
                    <a:pt x="30" y="4065"/>
                    <a:pt x="23" y="4072"/>
                    <a:pt x="15" y="4072"/>
                  </a:cubicBezTo>
                  <a:cubicBezTo>
                    <a:pt x="7" y="4072"/>
                    <a:pt x="0" y="4065"/>
                    <a:pt x="0" y="4056"/>
                  </a:cubicBezTo>
                  <a:lnTo>
                    <a:pt x="0" y="4056"/>
                  </a:lnTo>
                  <a:cubicBezTo>
                    <a:pt x="0" y="4048"/>
                    <a:pt x="7" y="4041"/>
                    <a:pt x="15" y="4041"/>
                  </a:cubicBezTo>
                  <a:cubicBezTo>
                    <a:pt x="23" y="4041"/>
                    <a:pt x="30" y="4048"/>
                    <a:pt x="30" y="4056"/>
                  </a:cubicBezTo>
                  <a:close/>
                  <a:moveTo>
                    <a:pt x="30" y="4149"/>
                  </a:moveTo>
                  <a:lnTo>
                    <a:pt x="30" y="4149"/>
                  </a:lnTo>
                  <a:cubicBezTo>
                    <a:pt x="30" y="4157"/>
                    <a:pt x="23" y="4164"/>
                    <a:pt x="15" y="4164"/>
                  </a:cubicBezTo>
                  <a:cubicBezTo>
                    <a:pt x="7" y="4164"/>
                    <a:pt x="0" y="4157"/>
                    <a:pt x="0" y="4149"/>
                  </a:cubicBezTo>
                  <a:lnTo>
                    <a:pt x="0" y="4149"/>
                  </a:lnTo>
                  <a:cubicBezTo>
                    <a:pt x="0" y="4140"/>
                    <a:pt x="7" y="4133"/>
                    <a:pt x="15" y="4133"/>
                  </a:cubicBezTo>
                  <a:cubicBezTo>
                    <a:pt x="23" y="4133"/>
                    <a:pt x="30" y="4140"/>
                    <a:pt x="30" y="4149"/>
                  </a:cubicBezTo>
                  <a:close/>
                  <a:moveTo>
                    <a:pt x="30" y="4241"/>
                  </a:moveTo>
                  <a:lnTo>
                    <a:pt x="30" y="4241"/>
                  </a:lnTo>
                  <a:cubicBezTo>
                    <a:pt x="30" y="4249"/>
                    <a:pt x="23" y="4256"/>
                    <a:pt x="15" y="4256"/>
                  </a:cubicBezTo>
                  <a:cubicBezTo>
                    <a:pt x="7" y="4256"/>
                    <a:pt x="0" y="4249"/>
                    <a:pt x="0" y="4241"/>
                  </a:cubicBezTo>
                  <a:lnTo>
                    <a:pt x="0" y="4241"/>
                  </a:lnTo>
                  <a:cubicBezTo>
                    <a:pt x="0" y="4232"/>
                    <a:pt x="7" y="4225"/>
                    <a:pt x="15" y="4225"/>
                  </a:cubicBezTo>
                  <a:cubicBezTo>
                    <a:pt x="23" y="4225"/>
                    <a:pt x="30" y="4232"/>
                    <a:pt x="30" y="4241"/>
                  </a:cubicBezTo>
                  <a:close/>
                  <a:moveTo>
                    <a:pt x="30" y="4333"/>
                  </a:moveTo>
                  <a:lnTo>
                    <a:pt x="30" y="4333"/>
                  </a:lnTo>
                  <a:cubicBezTo>
                    <a:pt x="30" y="4341"/>
                    <a:pt x="23" y="4348"/>
                    <a:pt x="15" y="4348"/>
                  </a:cubicBezTo>
                  <a:cubicBezTo>
                    <a:pt x="7" y="4348"/>
                    <a:pt x="0" y="4341"/>
                    <a:pt x="0" y="4333"/>
                  </a:cubicBezTo>
                  <a:lnTo>
                    <a:pt x="0" y="4333"/>
                  </a:lnTo>
                  <a:cubicBezTo>
                    <a:pt x="0" y="4324"/>
                    <a:pt x="7" y="4318"/>
                    <a:pt x="15" y="4318"/>
                  </a:cubicBezTo>
                  <a:cubicBezTo>
                    <a:pt x="23" y="4318"/>
                    <a:pt x="30" y="4324"/>
                    <a:pt x="30" y="4333"/>
                  </a:cubicBezTo>
                  <a:close/>
                  <a:moveTo>
                    <a:pt x="30" y="4425"/>
                  </a:moveTo>
                  <a:lnTo>
                    <a:pt x="30" y="4425"/>
                  </a:lnTo>
                  <a:cubicBezTo>
                    <a:pt x="30" y="4434"/>
                    <a:pt x="23" y="4440"/>
                    <a:pt x="15" y="4440"/>
                  </a:cubicBezTo>
                  <a:cubicBezTo>
                    <a:pt x="7" y="4440"/>
                    <a:pt x="0" y="4434"/>
                    <a:pt x="0" y="4425"/>
                  </a:cubicBezTo>
                  <a:lnTo>
                    <a:pt x="0" y="4425"/>
                  </a:lnTo>
                  <a:cubicBezTo>
                    <a:pt x="0" y="4417"/>
                    <a:pt x="7" y="4410"/>
                    <a:pt x="15" y="4410"/>
                  </a:cubicBezTo>
                  <a:cubicBezTo>
                    <a:pt x="23" y="4410"/>
                    <a:pt x="30" y="4417"/>
                    <a:pt x="30" y="4425"/>
                  </a:cubicBezTo>
                  <a:close/>
                  <a:moveTo>
                    <a:pt x="30" y="4517"/>
                  </a:moveTo>
                  <a:lnTo>
                    <a:pt x="30" y="4517"/>
                  </a:lnTo>
                  <a:cubicBezTo>
                    <a:pt x="30" y="4526"/>
                    <a:pt x="23" y="4533"/>
                    <a:pt x="15" y="4533"/>
                  </a:cubicBezTo>
                  <a:cubicBezTo>
                    <a:pt x="7" y="4533"/>
                    <a:pt x="0" y="4526"/>
                    <a:pt x="0" y="4517"/>
                  </a:cubicBezTo>
                  <a:lnTo>
                    <a:pt x="0" y="4517"/>
                  </a:lnTo>
                  <a:cubicBezTo>
                    <a:pt x="0" y="4509"/>
                    <a:pt x="7" y="4502"/>
                    <a:pt x="15" y="4502"/>
                  </a:cubicBezTo>
                  <a:cubicBezTo>
                    <a:pt x="23" y="4502"/>
                    <a:pt x="30" y="4509"/>
                    <a:pt x="30" y="4517"/>
                  </a:cubicBez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GB"/>
            </a:p>
          </p:txBody>
        </p:sp>
        <p:sp>
          <p:nvSpPr>
            <p:cNvPr id="174" name="Freeform 6">
              <a:extLst>
                <a:ext uri="{FF2B5EF4-FFF2-40B4-BE49-F238E27FC236}">
                  <a16:creationId xmlns:a16="http://schemas.microsoft.com/office/drawing/2014/main" id="{248EEBF5-3AA0-CD8E-BB8A-7F50BA30ECC3}"/>
                </a:ext>
              </a:extLst>
            </p:cNvPr>
            <p:cNvSpPr>
              <a:spLocks noEditPoints="1"/>
            </p:cNvSpPr>
            <p:nvPr/>
          </p:nvSpPr>
          <p:spPr bwMode="auto">
            <a:xfrm>
              <a:off x="4021138" y="1921193"/>
              <a:ext cx="11113" cy="1497012"/>
            </a:xfrm>
            <a:custGeom>
              <a:avLst/>
              <a:gdLst>
                <a:gd name="T0" fmla="*/ 30 w 30"/>
                <a:gd name="T1" fmla="*/ 0 h 4533"/>
                <a:gd name="T2" fmla="*/ 15 w 30"/>
                <a:gd name="T3" fmla="*/ 77 h 4533"/>
                <a:gd name="T4" fmla="*/ 0 w 30"/>
                <a:gd name="T5" fmla="*/ 184 h 4533"/>
                <a:gd name="T6" fmla="*/ 0 w 30"/>
                <a:gd name="T7" fmla="*/ 277 h 4533"/>
                <a:gd name="T8" fmla="*/ 15 w 30"/>
                <a:gd name="T9" fmla="*/ 384 h 4533"/>
                <a:gd name="T10" fmla="*/ 30 w 30"/>
                <a:gd name="T11" fmla="*/ 461 h 4533"/>
                <a:gd name="T12" fmla="*/ 30 w 30"/>
                <a:gd name="T13" fmla="*/ 553 h 4533"/>
                <a:gd name="T14" fmla="*/ 30 w 30"/>
                <a:gd name="T15" fmla="*/ 553 h 4533"/>
                <a:gd name="T16" fmla="*/ 15 w 30"/>
                <a:gd name="T17" fmla="*/ 630 h 4533"/>
                <a:gd name="T18" fmla="*/ 0 w 30"/>
                <a:gd name="T19" fmla="*/ 737 h 4533"/>
                <a:gd name="T20" fmla="*/ 0 w 30"/>
                <a:gd name="T21" fmla="*/ 830 h 4533"/>
                <a:gd name="T22" fmla="*/ 15 w 30"/>
                <a:gd name="T23" fmla="*/ 937 h 4533"/>
                <a:gd name="T24" fmla="*/ 30 w 30"/>
                <a:gd name="T25" fmla="*/ 1014 h 4533"/>
                <a:gd name="T26" fmla="*/ 30 w 30"/>
                <a:gd name="T27" fmla="*/ 1106 h 4533"/>
                <a:gd name="T28" fmla="*/ 30 w 30"/>
                <a:gd name="T29" fmla="*/ 1106 h 4533"/>
                <a:gd name="T30" fmla="*/ 15 w 30"/>
                <a:gd name="T31" fmla="*/ 1183 h 4533"/>
                <a:gd name="T32" fmla="*/ 0 w 30"/>
                <a:gd name="T33" fmla="*/ 1291 h 4533"/>
                <a:gd name="T34" fmla="*/ 0 w 30"/>
                <a:gd name="T35" fmla="*/ 1383 h 4533"/>
                <a:gd name="T36" fmla="*/ 15 w 30"/>
                <a:gd name="T37" fmla="*/ 1490 h 4533"/>
                <a:gd name="T38" fmla="*/ 30 w 30"/>
                <a:gd name="T39" fmla="*/ 1567 h 4533"/>
                <a:gd name="T40" fmla="*/ 30 w 30"/>
                <a:gd name="T41" fmla="*/ 1659 h 4533"/>
                <a:gd name="T42" fmla="*/ 30 w 30"/>
                <a:gd name="T43" fmla="*/ 1659 h 4533"/>
                <a:gd name="T44" fmla="*/ 15 w 30"/>
                <a:gd name="T45" fmla="*/ 1736 h 4533"/>
                <a:gd name="T46" fmla="*/ 0 w 30"/>
                <a:gd name="T47" fmla="*/ 1844 h 4533"/>
                <a:gd name="T48" fmla="*/ 0 w 30"/>
                <a:gd name="T49" fmla="*/ 1936 h 4533"/>
                <a:gd name="T50" fmla="*/ 15 w 30"/>
                <a:gd name="T51" fmla="*/ 2044 h 4533"/>
                <a:gd name="T52" fmla="*/ 30 w 30"/>
                <a:gd name="T53" fmla="*/ 2120 h 4533"/>
                <a:gd name="T54" fmla="*/ 30 w 30"/>
                <a:gd name="T55" fmla="*/ 2213 h 4533"/>
                <a:gd name="T56" fmla="*/ 30 w 30"/>
                <a:gd name="T57" fmla="*/ 2213 h 4533"/>
                <a:gd name="T58" fmla="*/ 15 w 30"/>
                <a:gd name="T59" fmla="*/ 2289 h 4533"/>
                <a:gd name="T60" fmla="*/ 0 w 30"/>
                <a:gd name="T61" fmla="*/ 2397 h 4533"/>
                <a:gd name="T62" fmla="*/ 0 w 30"/>
                <a:gd name="T63" fmla="*/ 2489 h 4533"/>
                <a:gd name="T64" fmla="*/ 15 w 30"/>
                <a:gd name="T65" fmla="*/ 2597 h 4533"/>
                <a:gd name="T66" fmla="*/ 30 w 30"/>
                <a:gd name="T67" fmla="*/ 2674 h 4533"/>
                <a:gd name="T68" fmla="*/ 30 w 30"/>
                <a:gd name="T69" fmla="*/ 2766 h 4533"/>
                <a:gd name="T70" fmla="*/ 30 w 30"/>
                <a:gd name="T71" fmla="*/ 2766 h 4533"/>
                <a:gd name="T72" fmla="*/ 15 w 30"/>
                <a:gd name="T73" fmla="*/ 2842 h 4533"/>
                <a:gd name="T74" fmla="*/ 0 w 30"/>
                <a:gd name="T75" fmla="*/ 2950 h 4533"/>
                <a:gd name="T76" fmla="*/ 0 w 30"/>
                <a:gd name="T77" fmla="*/ 3042 h 4533"/>
                <a:gd name="T78" fmla="*/ 15 w 30"/>
                <a:gd name="T79" fmla="*/ 3150 h 4533"/>
                <a:gd name="T80" fmla="*/ 30 w 30"/>
                <a:gd name="T81" fmla="*/ 3227 h 4533"/>
                <a:gd name="T82" fmla="*/ 30 w 30"/>
                <a:gd name="T83" fmla="*/ 3319 h 4533"/>
                <a:gd name="T84" fmla="*/ 30 w 30"/>
                <a:gd name="T85" fmla="*/ 3319 h 4533"/>
                <a:gd name="T86" fmla="*/ 15 w 30"/>
                <a:gd name="T87" fmla="*/ 3396 h 4533"/>
                <a:gd name="T88" fmla="*/ 0 w 30"/>
                <a:gd name="T89" fmla="*/ 3503 h 4533"/>
                <a:gd name="T90" fmla="*/ 0 w 30"/>
                <a:gd name="T91" fmla="*/ 3595 h 4533"/>
                <a:gd name="T92" fmla="*/ 15 w 30"/>
                <a:gd name="T93" fmla="*/ 3703 h 4533"/>
                <a:gd name="T94" fmla="*/ 30 w 30"/>
                <a:gd name="T95" fmla="*/ 3780 h 4533"/>
                <a:gd name="T96" fmla="*/ 30 w 30"/>
                <a:gd name="T97" fmla="*/ 3872 h 4533"/>
                <a:gd name="T98" fmla="*/ 30 w 30"/>
                <a:gd name="T99" fmla="*/ 3872 h 4533"/>
                <a:gd name="T100" fmla="*/ 15 w 30"/>
                <a:gd name="T101" fmla="*/ 3949 h 4533"/>
                <a:gd name="T102" fmla="*/ 0 w 30"/>
                <a:gd name="T103" fmla="*/ 4056 h 4533"/>
                <a:gd name="T104" fmla="*/ 0 w 30"/>
                <a:gd name="T105" fmla="*/ 4149 h 4533"/>
                <a:gd name="T106" fmla="*/ 15 w 30"/>
                <a:gd name="T107" fmla="*/ 4256 h 4533"/>
                <a:gd name="T108" fmla="*/ 30 w 30"/>
                <a:gd name="T109" fmla="*/ 4333 h 4533"/>
                <a:gd name="T110" fmla="*/ 30 w 30"/>
                <a:gd name="T111" fmla="*/ 4425 h 4533"/>
                <a:gd name="T112" fmla="*/ 30 w 30"/>
                <a:gd name="T113" fmla="*/ 4425 h 4533"/>
                <a:gd name="T114" fmla="*/ 15 w 30"/>
                <a:gd name="T115" fmla="*/ 4502 h 4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 h="4533">
                  <a:moveTo>
                    <a:pt x="30" y="0"/>
                  </a:moveTo>
                  <a:lnTo>
                    <a:pt x="30" y="0"/>
                  </a:lnTo>
                  <a:cubicBezTo>
                    <a:pt x="30" y="8"/>
                    <a:pt x="23" y="15"/>
                    <a:pt x="15" y="15"/>
                  </a:cubicBezTo>
                  <a:cubicBezTo>
                    <a:pt x="6" y="15"/>
                    <a:pt x="0" y="8"/>
                    <a:pt x="0" y="0"/>
                  </a:cubicBezTo>
                  <a:lnTo>
                    <a:pt x="0" y="0"/>
                  </a:lnTo>
                  <a:lnTo>
                    <a:pt x="30" y="0"/>
                  </a:lnTo>
                  <a:close/>
                  <a:moveTo>
                    <a:pt x="30" y="92"/>
                  </a:moveTo>
                  <a:lnTo>
                    <a:pt x="30" y="92"/>
                  </a:lnTo>
                  <a:cubicBezTo>
                    <a:pt x="30" y="101"/>
                    <a:pt x="23" y="108"/>
                    <a:pt x="15" y="108"/>
                  </a:cubicBezTo>
                  <a:cubicBezTo>
                    <a:pt x="6" y="108"/>
                    <a:pt x="0" y="101"/>
                    <a:pt x="0" y="92"/>
                  </a:cubicBezTo>
                  <a:lnTo>
                    <a:pt x="0" y="92"/>
                  </a:lnTo>
                  <a:cubicBezTo>
                    <a:pt x="0" y="84"/>
                    <a:pt x="6" y="77"/>
                    <a:pt x="15" y="77"/>
                  </a:cubicBezTo>
                  <a:cubicBezTo>
                    <a:pt x="23" y="77"/>
                    <a:pt x="30" y="84"/>
                    <a:pt x="30" y="92"/>
                  </a:cubicBezTo>
                  <a:close/>
                  <a:moveTo>
                    <a:pt x="30" y="184"/>
                  </a:moveTo>
                  <a:lnTo>
                    <a:pt x="30" y="184"/>
                  </a:lnTo>
                  <a:cubicBezTo>
                    <a:pt x="30" y="193"/>
                    <a:pt x="23" y="200"/>
                    <a:pt x="15" y="200"/>
                  </a:cubicBezTo>
                  <a:cubicBezTo>
                    <a:pt x="6" y="200"/>
                    <a:pt x="0" y="193"/>
                    <a:pt x="0" y="184"/>
                  </a:cubicBezTo>
                  <a:lnTo>
                    <a:pt x="0" y="184"/>
                  </a:lnTo>
                  <a:cubicBezTo>
                    <a:pt x="0" y="176"/>
                    <a:pt x="6" y="169"/>
                    <a:pt x="15" y="169"/>
                  </a:cubicBezTo>
                  <a:cubicBezTo>
                    <a:pt x="23" y="169"/>
                    <a:pt x="30" y="176"/>
                    <a:pt x="30" y="184"/>
                  </a:cubicBezTo>
                  <a:close/>
                  <a:moveTo>
                    <a:pt x="30" y="277"/>
                  </a:moveTo>
                  <a:lnTo>
                    <a:pt x="30" y="277"/>
                  </a:lnTo>
                  <a:cubicBezTo>
                    <a:pt x="30" y="285"/>
                    <a:pt x="23" y="292"/>
                    <a:pt x="15" y="292"/>
                  </a:cubicBezTo>
                  <a:cubicBezTo>
                    <a:pt x="6" y="292"/>
                    <a:pt x="0" y="285"/>
                    <a:pt x="0" y="277"/>
                  </a:cubicBezTo>
                  <a:lnTo>
                    <a:pt x="0" y="277"/>
                  </a:lnTo>
                  <a:cubicBezTo>
                    <a:pt x="0" y="268"/>
                    <a:pt x="6" y="261"/>
                    <a:pt x="15" y="261"/>
                  </a:cubicBezTo>
                  <a:cubicBezTo>
                    <a:pt x="23" y="261"/>
                    <a:pt x="30" y="268"/>
                    <a:pt x="30" y="277"/>
                  </a:cubicBezTo>
                  <a:close/>
                  <a:moveTo>
                    <a:pt x="30" y="369"/>
                  </a:moveTo>
                  <a:lnTo>
                    <a:pt x="30" y="369"/>
                  </a:lnTo>
                  <a:cubicBezTo>
                    <a:pt x="30" y="377"/>
                    <a:pt x="23" y="384"/>
                    <a:pt x="15" y="384"/>
                  </a:cubicBezTo>
                  <a:cubicBezTo>
                    <a:pt x="6" y="384"/>
                    <a:pt x="0" y="377"/>
                    <a:pt x="0" y="369"/>
                  </a:cubicBezTo>
                  <a:lnTo>
                    <a:pt x="0" y="369"/>
                  </a:lnTo>
                  <a:cubicBezTo>
                    <a:pt x="0" y="360"/>
                    <a:pt x="6" y="353"/>
                    <a:pt x="15" y="353"/>
                  </a:cubicBezTo>
                  <a:cubicBezTo>
                    <a:pt x="23" y="353"/>
                    <a:pt x="30" y="360"/>
                    <a:pt x="30" y="369"/>
                  </a:cubicBezTo>
                  <a:close/>
                  <a:moveTo>
                    <a:pt x="30" y="461"/>
                  </a:moveTo>
                  <a:lnTo>
                    <a:pt x="30" y="461"/>
                  </a:lnTo>
                  <a:cubicBezTo>
                    <a:pt x="30" y="469"/>
                    <a:pt x="23" y="476"/>
                    <a:pt x="15" y="476"/>
                  </a:cubicBezTo>
                  <a:cubicBezTo>
                    <a:pt x="6" y="476"/>
                    <a:pt x="0" y="469"/>
                    <a:pt x="0" y="461"/>
                  </a:cubicBezTo>
                  <a:lnTo>
                    <a:pt x="0" y="461"/>
                  </a:lnTo>
                  <a:cubicBezTo>
                    <a:pt x="0" y="452"/>
                    <a:pt x="6" y="446"/>
                    <a:pt x="15" y="446"/>
                  </a:cubicBezTo>
                  <a:cubicBezTo>
                    <a:pt x="23" y="446"/>
                    <a:pt x="30" y="452"/>
                    <a:pt x="30" y="461"/>
                  </a:cubicBezTo>
                  <a:close/>
                  <a:moveTo>
                    <a:pt x="30" y="553"/>
                  </a:moveTo>
                  <a:lnTo>
                    <a:pt x="30" y="553"/>
                  </a:lnTo>
                  <a:cubicBezTo>
                    <a:pt x="30" y="562"/>
                    <a:pt x="23" y="568"/>
                    <a:pt x="15" y="568"/>
                  </a:cubicBezTo>
                  <a:cubicBezTo>
                    <a:pt x="6" y="568"/>
                    <a:pt x="0" y="562"/>
                    <a:pt x="0" y="553"/>
                  </a:cubicBezTo>
                  <a:lnTo>
                    <a:pt x="0" y="553"/>
                  </a:lnTo>
                  <a:cubicBezTo>
                    <a:pt x="0" y="545"/>
                    <a:pt x="6" y="538"/>
                    <a:pt x="15" y="538"/>
                  </a:cubicBezTo>
                  <a:cubicBezTo>
                    <a:pt x="23" y="538"/>
                    <a:pt x="30" y="545"/>
                    <a:pt x="30" y="553"/>
                  </a:cubicBezTo>
                  <a:close/>
                  <a:moveTo>
                    <a:pt x="30" y="645"/>
                  </a:moveTo>
                  <a:lnTo>
                    <a:pt x="30" y="645"/>
                  </a:lnTo>
                  <a:cubicBezTo>
                    <a:pt x="30" y="654"/>
                    <a:pt x="23" y="661"/>
                    <a:pt x="15" y="661"/>
                  </a:cubicBezTo>
                  <a:cubicBezTo>
                    <a:pt x="6" y="661"/>
                    <a:pt x="0" y="654"/>
                    <a:pt x="0" y="645"/>
                  </a:cubicBezTo>
                  <a:lnTo>
                    <a:pt x="0" y="645"/>
                  </a:lnTo>
                  <a:cubicBezTo>
                    <a:pt x="0" y="637"/>
                    <a:pt x="6" y="630"/>
                    <a:pt x="15" y="630"/>
                  </a:cubicBezTo>
                  <a:cubicBezTo>
                    <a:pt x="23" y="630"/>
                    <a:pt x="30" y="637"/>
                    <a:pt x="30" y="645"/>
                  </a:cubicBezTo>
                  <a:close/>
                  <a:moveTo>
                    <a:pt x="30" y="737"/>
                  </a:moveTo>
                  <a:lnTo>
                    <a:pt x="30" y="738"/>
                  </a:lnTo>
                  <a:cubicBezTo>
                    <a:pt x="30" y="746"/>
                    <a:pt x="23" y="753"/>
                    <a:pt x="15" y="753"/>
                  </a:cubicBezTo>
                  <a:cubicBezTo>
                    <a:pt x="6" y="753"/>
                    <a:pt x="0" y="746"/>
                    <a:pt x="0" y="738"/>
                  </a:cubicBezTo>
                  <a:lnTo>
                    <a:pt x="0" y="737"/>
                  </a:lnTo>
                  <a:cubicBezTo>
                    <a:pt x="0" y="729"/>
                    <a:pt x="6" y="722"/>
                    <a:pt x="15" y="722"/>
                  </a:cubicBezTo>
                  <a:cubicBezTo>
                    <a:pt x="23" y="722"/>
                    <a:pt x="30" y="729"/>
                    <a:pt x="30" y="737"/>
                  </a:cubicBezTo>
                  <a:close/>
                  <a:moveTo>
                    <a:pt x="30" y="830"/>
                  </a:moveTo>
                  <a:lnTo>
                    <a:pt x="30" y="830"/>
                  </a:lnTo>
                  <a:cubicBezTo>
                    <a:pt x="30" y="838"/>
                    <a:pt x="23" y="845"/>
                    <a:pt x="15" y="845"/>
                  </a:cubicBezTo>
                  <a:cubicBezTo>
                    <a:pt x="6" y="845"/>
                    <a:pt x="0" y="838"/>
                    <a:pt x="0" y="830"/>
                  </a:cubicBezTo>
                  <a:lnTo>
                    <a:pt x="0" y="830"/>
                  </a:lnTo>
                  <a:cubicBezTo>
                    <a:pt x="0" y="821"/>
                    <a:pt x="6" y="814"/>
                    <a:pt x="15" y="814"/>
                  </a:cubicBezTo>
                  <a:cubicBezTo>
                    <a:pt x="23" y="814"/>
                    <a:pt x="30" y="821"/>
                    <a:pt x="30" y="830"/>
                  </a:cubicBezTo>
                  <a:close/>
                  <a:moveTo>
                    <a:pt x="30" y="922"/>
                  </a:moveTo>
                  <a:lnTo>
                    <a:pt x="30" y="922"/>
                  </a:lnTo>
                  <a:cubicBezTo>
                    <a:pt x="30" y="930"/>
                    <a:pt x="23" y="937"/>
                    <a:pt x="15" y="937"/>
                  </a:cubicBezTo>
                  <a:cubicBezTo>
                    <a:pt x="6" y="937"/>
                    <a:pt x="0" y="930"/>
                    <a:pt x="0" y="922"/>
                  </a:cubicBezTo>
                  <a:lnTo>
                    <a:pt x="0" y="922"/>
                  </a:lnTo>
                  <a:cubicBezTo>
                    <a:pt x="0" y="913"/>
                    <a:pt x="6" y="906"/>
                    <a:pt x="15" y="906"/>
                  </a:cubicBezTo>
                  <a:cubicBezTo>
                    <a:pt x="23" y="906"/>
                    <a:pt x="30" y="913"/>
                    <a:pt x="30" y="922"/>
                  </a:cubicBezTo>
                  <a:close/>
                  <a:moveTo>
                    <a:pt x="30" y="1014"/>
                  </a:moveTo>
                  <a:lnTo>
                    <a:pt x="30" y="1014"/>
                  </a:lnTo>
                  <a:cubicBezTo>
                    <a:pt x="30" y="1023"/>
                    <a:pt x="23" y="1029"/>
                    <a:pt x="15" y="1029"/>
                  </a:cubicBezTo>
                  <a:cubicBezTo>
                    <a:pt x="6" y="1029"/>
                    <a:pt x="0" y="1023"/>
                    <a:pt x="0" y="1014"/>
                  </a:cubicBezTo>
                  <a:lnTo>
                    <a:pt x="0" y="1014"/>
                  </a:lnTo>
                  <a:cubicBezTo>
                    <a:pt x="0" y="1006"/>
                    <a:pt x="6" y="999"/>
                    <a:pt x="15" y="999"/>
                  </a:cubicBezTo>
                  <a:cubicBezTo>
                    <a:pt x="23" y="999"/>
                    <a:pt x="30" y="1006"/>
                    <a:pt x="30" y="1014"/>
                  </a:cubicBezTo>
                  <a:close/>
                  <a:moveTo>
                    <a:pt x="30" y="1106"/>
                  </a:moveTo>
                  <a:lnTo>
                    <a:pt x="30" y="1106"/>
                  </a:lnTo>
                  <a:cubicBezTo>
                    <a:pt x="30" y="1115"/>
                    <a:pt x="23" y="1122"/>
                    <a:pt x="15" y="1122"/>
                  </a:cubicBezTo>
                  <a:cubicBezTo>
                    <a:pt x="6" y="1122"/>
                    <a:pt x="0" y="1115"/>
                    <a:pt x="0" y="1106"/>
                  </a:cubicBezTo>
                  <a:lnTo>
                    <a:pt x="0" y="1106"/>
                  </a:lnTo>
                  <a:cubicBezTo>
                    <a:pt x="0" y="1098"/>
                    <a:pt x="6" y="1091"/>
                    <a:pt x="15" y="1091"/>
                  </a:cubicBezTo>
                  <a:cubicBezTo>
                    <a:pt x="23" y="1091"/>
                    <a:pt x="30" y="1098"/>
                    <a:pt x="30" y="1106"/>
                  </a:cubicBezTo>
                  <a:close/>
                  <a:moveTo>
                    <a:pt x="30" y="1198"/>
                  </a:moveTo>
                  <a:lnTo>
                    <a:pt x="30" y="1198"/>
                  </a:lnTo>
                  <a:cubicBezTo>
                    <a:pt x="30" y="1207"/>
                    <a:pt x="23" y="1214"/>
                    <a:pt x="15" y="1214"/>
                  </a:cubicBezTo>
                  <a:cubicBezTo>
                    <a:pt x="6" y="1214"/>
                    <a:pt x="0" y="1207"/>
                    <a:pt x="0" y="1198"/>
                  </a:cubicBezTo>
                  <a:lnTo>
                    <a:pt x="0" y="1198"/>
                  </a:lnTo>
                  <a:cubicBezTo>
                    <a:pt x="0" y="1190"/>
                    <a:pt x="6" y="1183"/>
                    <a:pt x="15" y="1183"/>
                  </a:cubicBezTo>
                  <a:cubicBezTo>
                    <a:pt x="23" y="1183"/>
                    <a:pt x="30" y="1190"/>
                    <a:pt x="30" y="1198"/>
                  </a:cubicBezTo>
                  <a:close/>
                  <a:moveTo>
                    <a:pt x="30" y="1291"/>
                  </a:moveTo>
                  <a:lnTo>
                    <a:pt x="30" y="1291"/>
                  </a:lnTo>
                  <a:cubicBezTo>
                    <a:pt x="30" y="1299"/>
                    <a:pt x="23" y="1306"/>
                    <a:pt x="15" y="1306"/>
                  </a:cubicBezTo>
                  <a:cubicBezTo>
                    <a:pt x="6" y="1306"/>
                    <a:pt x="0" y="1299"/>
                    <a:pt x="0" y="1291"/>
                  </a:cubicBezTo>
                  <a:lnTo>
                    <a:pt x="0" y="1291"/>
                  </a:lnTo>
                  <a:cubicBezTo>
                    <a:pt x="0" y="1282"/>
                    <a:pt x="6" y="1275"/>
                    <a:pt x="15" y="1275"/>
                  </a:cubicBezTo>
                  <a:cubicBezTo>
                    <a:pt x="23" y="1275"/>
                    <a:pt x="30" y="1282"/>
                    <a:pt x="30" y="1291"/>
                  </a:cubicBezTo>
                  <a:close/>
                  <a:moveTo>
                    <a:pt x="30" y="1383"/>
                  </a:moveTo>
                  <a:lnTo>
                    <a:pt x="30" y="1383"/>
                  </a:lnTo>
                  <a:cubicBezTo>
                    <a:pt x="30" y="1391"/>
                    <a:pt x="23" y="1398"/>
                    <a:pt x="15" y="1398"/>
                  </a:cubicBezTo>
                  <a:cubicBezTo>
                    <a:pt x="6" y="1398"/>
                    <a:pt x="0" y="1391"/>
                    <a:pt x="0" y="1383"/>
                  </a:cubicBezTo>
                  <a:lnTo>
                    <a:pt x="0" y="1383"/>
                  </a:lnTo>
                  <a:cubicBezTo>
                    <a:pt x="0" y="1374"/>
                    <a:pt x="6" y="1367"/>
                    <a:pt x="15" y="1367"/>
                  </a:cubicBezTo>
                  <a:cubicBezTo>
                    <a:pt x="23" y="1367"/>
                    <a:pt x="30" y="1374"/>
                    <a:pt x="30" y="1383"/>
                  </a:cubicBezTo>
                  <a:close/>
                  <a:moveTo>
                    <a:pt x="30" y="1475"/>
                  </a:moveTo>
                  <a:lnTo>
                    <a:pt x="30" y="1475"/>
                  </a:lnTo>
                  <a:cubicBezTo>
                    <a:pt x="30" y="1484"/>
                    <a:pt x="23" y="1490"/>
                    <a:pt x="15" y="1490"/>
                  </a:cubicBezTo>
                  <a:cubicBezTo>
                    <a:pt x="6" y="1490"/>
                    <a:pt x="0" y="1484"/>
                    <a:pt x="0" y="1475"/>
                  </a:cubicBezTo>
                  <a:lnTo>
                    <a:pt x="0" y="1475"/>
                  </a:lnTo>
                  <a:cubicBezTo>
                    <a:pt x="0" y="1467"/>
                    <a:pt x="6" y="1460"/>
                    <a:pt x="15" y="1460"/>
                  </a:cubicBezTo>
                  <a:cubicBezTo>
                    <a:pt x="23" y="1460"/>
                    <a:pt x="30" y="1467"/>
                    <a:pt x="30" y="1475"/>
                  </a:cubicBezTo>
                  <a:close/>
                  <a:moveTo>
                    <a:pt x="30" y="1567"/>
                  </a:moveTo>
                  <a:lnTo>
                    <a:pt x="30" y="1567"/>
                  </a:lnTo>
                  <a:cubicBezTo>
                    <a:pt x="30" y="1576"/>
                    <a:pt x="23" y="1583"/>
                    <a:pt x="15" y="1583"/>
                  </a:cubicBezTo>
                  <a:cubicBezTo>
                    <a:pt x="6" y="1583"/>
                    <a:pt x="0" y="1576"/>
                    <a:pt x="0" y="1567"/>
                  </a:cubicBezTo>
                  <a:lnTo>
                    <a:pt x="0" y="1567"/>
                  </a:lnTo>
                  <a:cubicBezTo>
                    <a:pt x="0" y="1559"/>
                    <a:pt x="6" y="1552"/>
                    <a:pt x="15" y="1552"/>
                  </a:cubicBezTo>
                  <a:cubicBezTo>
                    <a:pt x="23" y="1552"/>
                    <a:pt x="30" y="1559"/>
                    <a:pt x="30" y="1567"/>
                  </a:cubicBezTo>
                  <a:close/>
                  <a:moveTo>
                    <a:pt x="30" y="1659"/>
                  </a:moveTo>
                  <a:lnTo>
                    <a:pt x="30" y="1659"/>
                  </a:lnTo>
                  <a:cubicBezTo>
                    <a:pt x="30" y="1668"/>
                    <a:pt x="23" y="1675"/>
                    <a:pt x="15" y="1675"/>
                  </a:cubicBezTo>
                  <a:cubicBezTo>
                    <a:pt x="6" y="1675"/>
                    <a:pt x="0" y="1668"/>
                    <a:pt x="0" y="1659"/>
                  </a:cubicBezTo>
                  <a:lnTo>
                    <a:pt x="0" y="1659"/>
                  </a:lnTo>
                  <a:cubicBezTo>
                    <a:pt x="0" y="1651"/>
                    <a:pt x="6" y="1644"/>
                    <a:pt x="15" y="1644"/>
                  </a:cubicBezTo>
                  <a:cubicBezTo>
                    <a:pt x="23" y="1644"/>
                    <a:pt x="30" y="1651"/>
                    <a:pt x="30" y="1659"/>
                  </a:cubicBezTo>
                  <a:close/>
                  <a:moveTo>
                    <a:pt x="30" y="1752"/>
                  </a:moveTo>
                  <a:lnTo>
                    <a:pt x="30" y="1752"/>
                  </a:lnTo>
                  <a:cubicBezTo>
                    <a:pt x="30" y="1760"/>
                    <a:pt x="23" y="1767"/>
                    <a:pt x="15" y="1767"/>
                  </a:cubicBezTo>
                  <a:cubicBezTo>
                    <a:pt x="6" y="1767"/>
                    <a:pt x="0" y="1760"/>
                    <a:pt x="0" y="1752"/>
                  </a:cubicBezTo>
                  <a:lnTo>
                    <a:pt x="0" y="1752"/>
                  </a:lnTo>
                  <a:cubicBezTo>
                    <a:pt x="0" y="1743"/>
                    <a:pt x="6" y="1736"/>
                    <a:pt x="15" y="1736"/>
                  </a:cubicBezTo>
                  <a:cubicBezTo>
                    <a:pt x="23" y="1736"/>
                    <a:pt x="30" y="1743"/>
                    <a:pt x="30" y="1752"/>
                  </a:cubicBezTo>
                  <a:close/>
                  <a:moveTo>
                    <a:pt x="30" y="1844"/>
                  </a:moveTo>
                  <a:lnTo>
                    <a:pt x="30" y="1844"/>
                  </a:lnTo>
                  <a:cubicBezTo>
                    <a:pt x="30" y="1852"/>
                    <a:pt x="23" y="1859"/>
                    <a:pt x="15" y="1859"/>
                  </a:cubicBezTo>
                  <a:cubicBezTo>
                    <a:pt x="6" y="1859"/>
                    <a:pt x="0" y="1852"/>
                    <a:pt x="0" y="1844"/>
                  </a:cubicBezTo>
                  <a:lnTo>
                    <a:pt x="0" y="1844"/>
                  </a:lnTo>
                  <a:cubicBezTo>
                    <a:pt x="0" y="1835"/>
                    <a:pt x="6" y="1828"/>
                    <a:pt x="15" y="1828"/>
                  </a:cubicBezTo>
                  <a:cubicBezTo>
                    <a:pt x="23" y="1828"/>
                    <a:pt x="30" y="1835"/>
                    <a:pt x="30" y="1844"/>
                  </a:cubicBezTo>
                  <a:close/>
                  <a:moveTo>
                    <a:pt x="30" y="1936"/>
                  </a:moveTo>
                  <a:lnTo>
                    <a:pt x="30" y="1936"/>
                  </a:lnTo>
                  <a:cubicBezTo>
                    <a:pt x="30" y="1944"/>
                    <a:pt x="23" y="1951"/>
                    <a:pt x="15" y="1951"/>
                  </a:cubicBezTo>
                  <a:cubicBezTo>
                    <a:pt x="6" y="1951"/>
                    <a:pt x="0" y="1944"/>
                    <a:pt x="0" y="1936"/>
                  </a:cubicBezTo>
                  <a:lnTo>
                    <a:pt x="0" y="1936"/>
                  </a:lnTo>
                  <a:cubicBezTo>
                    <a:pt x="0" y="1927"/>
                    <a:pt x="6" y="1921"/>
                    <a:pt x="15" y="1921"/>
                  </a:cubicBezTo>
                  <a:cubicBezTo>
                    <a:pt x="23" y="1921"/>
                    <a:pt x="30" y="1927"/>
                    <a:pt x="30" y="1936"/>
                  </a:cubicBezTo>
                  <a:close/>
                  <a:moveTo>
                    <a:pt x="30" y="2028"/>
                  </a:moveTo>
                  <a:lnTo>
                    <a:pt x="30" y="2028"/>
                  </a:lnTo>
                  <a:cubicBezTo>
                    <a:pt x="30" y="2037"/>
                    <a:pt x="23" y="2044"/>
                    <a:pt x="15" y="2044"/>
                  </a:cubicBezTo>
                  <a:cubicBezTo>
                    <a:pt x="6" y="2044"/>
                    <a:pt x="0" y="2037"/>
                    <a:pt x="0" y="2028"/>
                  </a:cubicBezTo>
                  <a:lnTo>
                    <a:pt x="0" y="2028"/>
                  </a:lnTo>
                  <a:cubicBezTo>
                    <a:pt x="0" y="2020"/>
                    <a:pt x="6" y="2013"/>
                    <a:pt x="15" y="2013"/>
                  </a:cubicBezTo>
                  <a:cubicBezTo>
                    <a:pt x="23" y="2013"/>
                    <a:pt x="30" y="2020"/>
                    <a:pt x="30" y="2028"/>
                  </a:cubicBezTo>
                  <a:close/>
                  <a:moveTo>
                    <a:pt x="30" y="2120"/>
                  </a:moveTo>
                  <a:lnTo>
                    <a:pt x="30" y="2120"/>
                  </a:lnTo>
                  <a:cubicBezTo>
                    <a:pt x="30" y="2129"/>
                    <a:pt x="23" y="2136"/>
                    <a:pt x="15" y="2136"/>
                  </a:cubicBezTo>
                  <a:cubicBezTo>
                    <a:pt x="6" y="2136"/>
                    <a:pt x="0" y="2129"/>
                    <a:pt x="0" y="2120"/>
                  </a:cubicBezTo>
                  <a:lnTo>
                    <a:pt x="0" y="2120"/>
                  </a:lnTo>
                  <a:cubicBezTo>
                    <a:pt x="0" y="2112"/>
                    <a:pt x="6" y="2105"/>
                    <a:pt x="15" y="2105"/>
                  </a:cubicBezTo>
                  <a:cubicBezTo>
                    <a:pt x="23" y="2105"/>
                    <a:pt x="30" y="2112"/>
                    <a:pt x="30" y="2120"/>
                  </a:cubicBezTo>
                  <a:close/>
                  <a:moveTo>
                    <a:pt x="30" y="2213"/>
                  </a:moveTo>
                  <a:lnTo>
                    <a:pt x="30" y="2213"/>
                  </a:lnTo>
                  <a:cubicBezTo>
                    <a:pt x="30" y="2221"/>
                    <a:pt x="23" y="2228"/>
                    <a:pt x="15" y="2228"/>
                  </a:cubicBezTo>
                  <a:cubicBezTo>
                    <a:pt x="6" y="2228"/>
                    <a:pt x="0" y="2221"/>
                    <a:pt x="0" y="2213"/>
                  </a:cubicBezTo>
                  <a:lnTo>
                    <a:pt x="0" y="2213"/>
                  </a:lnTo>
                  <a:cubicBezTo>
                    <a:pt x="0" y="2204"/>
                    <a:pt x="6" y="2197"/>
                    <a:pt x="15" y="2197"/>
                  </a:cubicBezTo>
                  <a:cubicBezTo>
                    <a:pt x="23" y="2197"/>
                    <a:pt x="30" y="2204"/>
                    <a:pt x="30" y="2213"/>
                  </a:cubicBezTo>
                  <a:close/>
                  <a:moveTo>
                    <a:pt x="30" y="2305"/>
                  </a:moveTo>
                  <a:lnTo>
                    <a:pt x="30" y="2305"/>
                  </a:lnTo>
                  <a:cubicBezTo>
                    <a:pt x="30" y="2313"/>
                    <a:pt x="23" y="2320"/>
                    <a:pt x="15" y="2320"/>
                  </a:cubicBezTo>
                  <a:cubicBezTo>
                    <a:pt x="6" y="2320"/>
                    <a:pt x="0" y="2313"/>
                    <a:pt x="0" y="2305"/>
                  </a:cubicBezTo>
                  <a:lnTo>
                    <a:pt x="0" y="2305"/>
                  </a:lnTo>
                  <a:cubicBezTo>
                    <a:pt x="0" y="2296"/>
                    <a:pt x="6" y="2289"/>
                    <a:pt x="15" y="2289"/>
                  </a:cubicBezTo>
                  <a:cubicBezTo>
                    <a:pt x="23" y="2289"/>
                    <a:pt x="30" y="2296"/>
                    <a:pt x="30" y="2305"/>
                  </a:cubicBezTo>
                  <a:close/>
                  <a:moveTo>
                    <a:pt x="30" y="2397"/>
                  </a:moveTo>
                  <a:lnTo>
                    <a:pt x="30" y="2397"/>
                  </a:lnTo>
                  <a:cubicBezTo>
                    <a:pt x="30" y="2405"/>
                    <a:pt x="23" y="2412"/>
                    <a:pt x="15" y="2412"/>
                  </a:cubicBezTo>
                  <a:cubicBezTo>
                    <a:pt x="6" y="2412"/>
                    <a:pt x="0" y="2405"/>
                    <a:pt x="0" y="2397"/>
                  </a:cubicBezTo>
                  <a:lnTo>
                    <a:pt x="0" y="2397"/>
                  </a:lnTo>
                  <a:cubicBezTo>
                    <a:pt x="0" y="2388"/>
                    <a:pt x="6" y="2382"/>
                    <a:pt x="15" y="2382"/>
                  </a:cubicBezTo>
                  <a:cubicBezTo>
                    <a:pt x="23" y="2382"/>
                    <a:pt x="30" y="2388"/>
                    <a:pt x="30" y="2397"/>
                  </a:cubicBezTo>
                  <a:close/>
                  <a:moveTo>
                    <a:pt x="30" y="2489"/>
                  </a:moveTo>
                  <a:lnTo>
                    <a:pt x="30" y="2489"/>
                  </a:lnTo>
                  <a:cubicBezTo>
                    <a:pt x="30" y="2498"/>
                    <a:pt x="23" y="2504"/>
                    <a:pt x="15" y="2504"/>
                  </a:cubicBezTo>
                  <a:cubicBezTo>
                    <a:pt x="6" y="2504"/>
                    <a:pt x="0" y="2498"/>
                    <a:pt x="0" y="2489"/>
                  </a:cubicBezTo>
                  <a:lnTo>
                    <a:pt x="0" y="2489"/>
                  </a:lnTo>
                  <a:cubicBezTo>
                    <a:pt x="0" y="2481"/>
                    <a:pt x="6" y="2474"/>
                    <a:pt x="15" y="2474"/>
                  </a:cubicBezTo>
                  <a:cubicBezTo>
                    <a:pt x="23" y="2474"/>
                    <a:pt x="30" y="2481"/>
                    <a:pt x="30" y="2489"/>
                  </a:cubicBezTo>
                  <a:close/>
                  <a:moveTo>
                    <a:pt x="30" y="2581"/>
                  </a:moveTo>
                  <a:lnTo>
                    <a:pt x="30" y="2581"/>
                  </a:lnTo>
                  <a:cubicBezTo>
                    <a:pt x="30" y="2590"/>
                    <a:pt x="23" y="2597"/>
                    <a:pt x="15" y="2597"/>
                  </a:cubicBezTo>
                  <a:cubicBezTo>
                    <a:pt x="6" y="2597"/>
                    <a:pt x="0" y="2590"/>
                    <a:pt x="0" y="2581"/>
                  </a:cubicBezTo>
                  <a:lnTo>
                    <a:pt x="0" y="2581"/>
                  </a:lnTo>
                  <a:cubicBezTo>
                    <a:pt x="0" y="2573"/>
                    <a:pt x="6" y="2566"/>
                    <a:pt x="15" y="2566"/>
                  </a:cubicBezTo>
                  <a:cubicBezTo>
                    <a:pt x="23" y="2566"/>
                    <a:pt x="30" y="2573"/>
                    <a:pt x="30" y="2581"/>
                  </a:cubicBezTo>
                  <a:close/>
                  <a:moveTo>
                    <a:pt x="30" y="2673"/>
                  </a:moveTo>
                  <a:lnTo>
                    <a:pt x="30" y="2674"/>
                  </a:lnTo>
                  <a:cubicBezTo>
                    <a:pt x="30" y="2682"/>
                    <a:pt x="23" y="2689"/>
                    <a:pt x="15" y="2689"/>
                  </a:cubicBezTo>
                  <a:cubicBezTo>
                    <a:pt x="6" y="2689"/>
                    <a:pt x="0" y="2682"/>
                    <a:pt x="0" y="2674"/>
                  </a:cubicBezTo>
                  <a:lnTo>
                    <a:pt x="0" y="2673"/>
                  </a:lnTo>
                  <a:cubicBezTo>
                    <a:pt x="0" y="2665"/>
                    <a:pt x="6" y="2658"/>
                    <a:pt x="15" y="2658"/>
                  </a:cubicBezTo>
                  <a:cubicBezTo>
                    <a:pt x="23" y="2658"/>
                    <a:pt x="30" y="2665"/>
                    <a:pt x="30" y="2673"/>
                  </a:cubicBezTo>
                  <a:close/>
                  <a:moveTo>
                    <a:pt x="30" y="2766"/>
                  </a:moveTo>
                  <a:lnTo>
                    <a:pt x="30" y="2766"/>
                  </a:lnTo>
                  <a:cubicBezTo>
                    <a:pt x="30" y="2774"/>
                    <a:pt x="23" y="2781"/>
                    <a:pt x="15" y="2781"/>
                  </a:cubicBezTo>
                  <a:cubicBezTo>
                    <a:pt x="6" y="2781"/>
                    <a:pt x="0" y="2774"/>
                    <a:pt x="0" y="2766"/>
                  </a:cubicBezTo>
                  <a:lnTo>
                    <a:pt x="0" y="2766"/>
                  </a:lnTo>
                  <a:cubicBezTo>
                    <a:pt x="0" y="2757"/>
                    <a:pt x="6" y="2750"/>
                    <a:pt x="15" y="2750"/>
                  </a:cubicBezTo>
                  <a:cubicBezTo>
                    <a:pt x="23" y="2750"/>
                    <a:pt x="30" y="2757"/>
                    <a:pt x="30" y="2766"/>
                  </a:cubicBezTo>
                  <a:close/>
                  <a:moveTo>
                    <a:pt x="30" y="2858"/>
                  </a:moveTo>
                  <a:lnTo>
                    <a:pt x="30" y="2858"/>
                  </a:lnTo>
                  <a:cubicBezTo>
                    <a:pt x="30" y="2866"/>
                    <a:pt x="23" y="2873"/>
                    <a:pt x="15" y="2873"/>
                  </a:cubicBezTo>
                  <a:cubicBezTo>
                    <a:pt x="6" y="2873"/>
                    <a:pt x="0" y="2866"/>
                    <a:pt x="0" y="2858"/>
                  </a:cubicBezTo>
                  <a:lnTo>
                    <a:pt x="0" y="2858"/>
                  </a:lnTo>
                  <a:cubicBezTo>
                    <a:pt x="0" y="2849"/>
                    <a:pt x="6" y="2842"/>
                    <a:pt x="15" y="2842"/>
                  </a:cubicBezTo>
                  <a:cubicBezTo>
                    <a:pt x="23" y="2842"/>
                    <a:pt x="30" y="2849"/>
                    <a:pt x="30" y="2858"/>
                  </a:cubicBezTo>
                  <a:close/>
                  <a:moveTo>
                    <a:pt x="30" y="2950"/>
                  </a:moveTo>
                  <a:lnTo>
                    <a:pt x="30" y="2950"/>
                  </a:lnTo>
                  <a:cubicBezTo>
                    <a:pt x="30" y="2959"/>
                    <a:pt x="23" y="2965"/>
                    <a:pt x="15" y="2965"/>
                  </a:cubicBezTo>
                  <a:cubicBezTo>
                    <a:pt x="6" y="2965"/>
                    <a:pt x="0" y="2959"/>
                    <a:pt x="0" y="2950"/>
                  </a:cubicBezTo>
                  <a:lnTo>
                    <a:pt x="0" y="2950"/>
                  </a:lnTo>
                  <a:cubicBezTo>
                    <a:pt x="0" y="2942"/>
                    <a:pt x="6" y="2935"/>
                    <a:pt x="15" y="2935"/>
                  </a:cubicBezTo>
                  <a:cubicBezTo>
                    <a:pt x="23" y="2935"/>
                    <a:pt x="30" y="2942"/>
                    <a:pt x="30" y="2950"/>
                  </a:cubicBezTo>
                  <a:close/>
                  <a:moveTo>
                    <a:pt x="30" y="3042"/>
                  </a:moveTo>
                  <a:lnTo>
                    <a:pt x="30" y="3042"/>
                  </a:lnTo>
                  <a:cubicBezTo>
                    <a:pt x="30" y="3051"/>
                    <a:pt x="23" y="3058"/>
                    <a:pt x="15" y="3058"/>
                  </a:cubicBezTo>
                  <a:cubicBezTo>
                    <a:pt x="6" y="3058"/>
                    <a:pt x="0" y="3051"/>
                    <a:pt x="0" y="3042"/>
                  </a:cubicBezTo>
                  <a:lnTo>
                    <a:pt x="0" y="3042"/>
                  </a:lnTo>
                  <a:cubicBezTo>
                    <a:pt x="0" y="3034"/>
                    <a:pt x="6" y="3027"/>
                    <a:pt x="15" y="3027"/>
                  </a:cubicBezTo>
                  <a:cubicBezTo>
                    <a:pt x="23" y="3027"/>
                    <a:pt x="30" y="3034"/>
                    <a:pt x="30" y="3042"/>
                  </a:cubicBezTo>
                  <a:close/>
                  <a:moveTo>
                    <a:pt x="30" y="3134"/>
                  </a:moveTo>
                  <a:lnTo>
                    <a:pt x="30" y="3134"/>
                  </a:lnTo>
                  <a:cubicBezTo>
                    <a:pt x="30" y="3143"/>
                    <a:pt x="23" y="3150"/>
                    <a:pt x="15" y="3150"/>
                  </a:cubicBezTo>
                  <a:cubicBezTo>
                    <a:pt x="6" y="3150"/>
                    <a:pt x="0" y="3143"/>
                    <a:pt x="0" y="3134"/>
                  </a:cubicBezTo>
                  <a:lnTo>
                    <a:pt x="0" y="3134"/>
                  </a:lnTo>
                  <a:cubicBezTo>
                    <a:pt x="0" y="3126"/>
                    <a:pt x="6" y="3119"/>
                    <a:pt x="15" y="3119"/>
                  </a:cubicBezTo>
                  <a:cubicBezTo>
                    <a:pt x="23" y="3119"/>
                    <a:pt x="30" y="3126"/>
                    <a:pt x="30" y="3134"/>
                  </a:cubicBezTo>
                  <a:close/>
                  <a:moveTo>
                    <a:pt x="30" y="3227"/>
                  </a:moveTo>
                  <a:lnTo>
                    <a:pt x="30" y="3227"/>
                  </a:lnTo>
                  <a:cubicBezTo>
                    <a:pt x="30" y="3235"/>
                    <a:pt x="23" y="3242"/>
                    <a:pt x="15" y="3242"/>
                  </a:cubicBezTo>
                  <a:cubicBezTo>
                    <a:pt x="6" y="3242"/>
                    <a:pt x="0" y="3235"/>
                    <a:pt x="0" y="3227"/>
                  </a:cubicBezTo>
                  <a:lnTo>
                    <a:pt x="0" y="3227"/>
                  </a:lnTo>
                  <a:cubicBezTo>
                    <a:pt x="0" y="3218"/>
                    <a:pt x="6" y="3211"/>
                    <a:pt x="15" y="3211"/>
                  </a:cubicBezTo>
                  <a:cubicBezTo>
                    <a:pt x="23" y="3211"/>
                    <a:pt x="30" y="3218"/>
                    <a:pt x="30" y="3227"/>
                  </a:cubicBezTo>
                  <a:close/>
                  <a:moveTo>
                    <a:pt x="30" y="3319"/>
                  </a:moveTo>
                  <a:lnTo>
                    <a:pt x="30" y="3319"/>
                  </a:lnTo>
                  <a:cubicBezTo>
                    <a:pt x="30" y="3327"/>
                    <a:pt x="23" y="3334"/>
                    <a:pt x="15" y="3334"/>
                  </a:cubicBezTo>
                  <a:cubicBezTo>
                    <a:pt x="6" y="3334"/>
                    <a:pt x="0" y="3327"/>
                    <a:pt x="0" y="3319"/>
                  </a:cubicBezTo>
                  <a:lnTo>
                    <a:pt x="0" y="3319"/>
                  </a:lnTo>
                  <a:cubicBezTo>
                    <a:pt x="0" y="3310"/>
                    <a:pt x="6" y="3303"/>
                    <a:pt x="15" y="3303"/>
                  </a:cubicBezTo>
                  <a:cubicBezTo>
                    <a:pt x="23" y="3303"/>
                    <a:pt x="30" y="3310"/>
                    <a:pt x="30" y="3319"/>
                  </a:cubicBezTo>
                  <a:close/>
                  <a:moveTo>
                    <a:pt x="30" y="3411"/>
                  </a:moveTo>
                  <a:lnTo>
                    <a:pt x="30" y="3411"/>
                  </a:lnTo>
                  <a:cubicBezTo>
                    <a:pt x="30" y="3420"/>
                    <a:pt x="23" y="3426"/>
                    <a:pt x="15" y="3426"/>
                  </a:cubicBezTo>
                  <a:cubicBezTo>
                    <a:pt x="6" y="3426"/>
                    <a:pt x="0" y="3420"/>
                    <a:pt x="0" y="3411"/>
                  </a:cubicBezTo>
                  <a:lnTo>
                    <a:pt x="0" y="3411"/>
                  </a:lnTo>
                  <a:cubicBezTo>
                    <a:pt x="0" y="3403"/>
                    <a:pt x="6" y="3396"/>
                    <a:pt x="15" y="3396"/>
                  </a:cubicBezTo>
                  <a:cubicBezTo>
                    <a:pt x="23" y="3396"/>
                    <a:pt x="30" y="3403"/>
                    <a:pt x="30" y="3411"/>
                  </a:cubicBezTo>
                  <a:close/>
                  <a:moveTo>
                    <a:pt x="30" y="3503"/>
                  </a:moveTo>
                  <a:lnTo>
                    <a:pt x="30" y="3503"/>
                  </a:lnTo>
                  <a:cubicBezTo>
                    <a:pt x="30" y="3512"/>
                    <a:pt x="23" y="3519"/>
                    <a:pt x="15" y="3519"/>
                  </a:cubicBezTo>
                  <a:cubicBezTo>
                    <a:pt x="6" y="3519"/>
                    <a:pt x="0" y="3512"/>
                    <a:pt x="0" y="3503"/>
                  </a:cubicBezTo>
                  <a:lnTo>
                    <a:pt x="0" y="3503"/>
                  </a:lnTo>
                  <a:cubicBezTo>
                    <a:pt x="0" y="3495"/>
                    <a:pt x="6" y="3488"/>
                    <a:pt x="15" y="3488"/>
                  </a:cubicBezTo>
                  <a:cubicBezTo>
                    <a:pt x="23" y="3488"/>
                    <a:pt x="30" y="3495"/>
                    <a:pt x="30" y="3503"/>
                  </a:cubicBezTo>
                  <a:close/>
                  <a:moveTo>
                    <a:pt x="30" y="3595"/>
                  </a:moveTo>
                  <a:lnTo>
                    <a:pt x="30" y="3595"/>
                  </a:lnTo>
                  <a:cubicBezTo>
                    <a:pt x="30" y="3604"/>
                    <a:pt x="23" y="3611"/>
                    <a:pt x="15" y="3611"/>
                  </a:cubicBezTo>
                  <a:cubicBezTo>
                    <a:pt x="6" y="3611"/>
                    <a:pt x="0" y="3604"/>
                    <a:pt x="0" y="3595"/>
                  </a:cubicBezTo>
                  <a:lnTo>
                    <a:pt x="0" y="3595"/>
                  </a:lnTo>
                  <a:cubicBezTo>
                    <a:pt x="0" y="3587"/>
                    <a:pt x="6" y="3580"/>
                    <a:pt x="15" y="3580"/>
                  </a:cubicBezTo>
                  <a:cubicBezTo>
                    <a:pt x="23" y="3580"/>
                    <a:pt x="30" y="3587"/>
                    <a:pt x="30" y="3595"/>
                  </a:cubicBezTo>
                  <a:close/>
                  <a:moveTo>
                    <a:pt x="30" y="3688"/>
                  </a:moveTo>
                  <a:lnTo>
                    <a:pt x="30" y="3688"/>
                  </a:lnTo>
                  <a:cubicBezTo>
                    <a:pt x="30" y="3696"/>
                    <a:pt x="23" y="3703"/>
                    <a:pt x="15" y="3703"/>
                  </a:cubicBezTo>
                  <a:cubicBezTo>
                    <a:pt x="6" y="3703"/>
                    <a:pt x="0" y="3696"/>
                    <a:pt x="0" y="3688"/>
                  </a:cubicBezTo>
                  <a:lnTo>
                    <a:pt x="0" y="3688"/>
                  </a:lnTo>
                  <a:cubicBezTo>
                    <a:pt x="0" y="3679"/>
                    <a:pt x="6" y="3672"/>
                    <a:pt x="15" y="3672"/>
                  </a:cubicBezTo>
                  <a:cubicBezTo>
                    <a:pt x="23" y="3672"/>
                    <a:pt x="30" y="3679"/>
                    <a:pt x="30" y="3688"/>
                  </a:cubicBezTo>
                  <a:close/>
                  <a:moveTo>
                    <a:pt x="30" y="3780"/>
                  </a:moveTo>
                  <a:lnTo>
                    <a:pt x="30" y="3780"/>
                  </a:lnTo>
                  <a:cubicBezTo>
                    <a:pt x="30" y="3788"/>
                    <a:pt x="23" y="3795"/>
                    <a:pt x="15" y="3795"/>
                  </a:cubicBezTo>
                  <a:cubicBezTo>
                    <a:pt x="6" y="3795"/>
                    <a:pt x="0" y="3788"/>
                    <a:pt x="0" y="3780"/>
                  </a:cubicBezTo>
                  <a:lnTo>
                    <a:pt x="0" y="3780"/>
                  </a:lnTo>
                  <a:cubicBezTo>
                    <a:pt x="0" y="3771"/>
                    <a:pt x="6" y="3764"/>
                    <a:pt x="15" y="3764"/>
                  </a:cubicBezTo>
                  <a:cubicBezTo>
                    <a:pt x="23" y="3764"/>
                    <a:pt x="30" y="3771"/>
                    <a:pt x="30" y="3780"/>
                  </a:cubicBezTo>
                  <a:close/>
                  <a:moveTo>
                    <a:pt x="30" y="3872"/>
                  </a:moveTo>
                  <a:lnTo>
                    <a:pt x="30" y="3872"/>
                  </a:lnTo>
                  <a:cubicBezTo>
                    <a:pt x="30" y="3880"/>
                    <a:pt x="23" y="3887"/>
                    <a:pt x="15" y="3887"/>
                  </a:cubicBezTo>
                  <a:cubicBezTo>
                    <a:pt x="6" y="3887"/>
                    <a:pt x="0" y="3880"/>
                    <a:pt x="0" y="3872"/>
                  </a:cubicBezTo>
                  <a:lnTo>
                    <a:pt x="0" y="3872"/>
                  </a:lnTo>
                  <a:cubicBezTo>
                    <a:pt x="0" y="3863"/>
                    <a:pt x="6" y="3857"/>
                    <a:pt x="15" y="3857"/>
                  </a:cubicBezTo>
                  <a:cubicBezTo>
                    <a:pt x="23" y="3857"/>
                    <a:pt x="30" y="3863"/>
                    <a:pt x="30" y="3872"/>
                  </a:cubicBezTo>
                  <a:close/>
                  <a:moveTo>
                    <a:pt x="30" y="3964"/>
                  </a:moveTo>
                  <a:lnTo>
                    <a:pt x="30" y="3964"/>
                  </a:lnTo>
                  <a:cubicBezTo>
                    <a:pt x="30" y="3973"/>
                    <a:pt x="23" y="3980"/>
                    <a:pt x="15" y="3980"/>
                  </a:cubicBezTo>
                  <a:cubicBezTo>
                    <a:pt x="6" y="3980"/>
                    <a:pt x="0" y="3973"/>
                    <a:pt x="0" y="3964"/>
                  </a:cubicBezTo>
                  <a:lnTo>
                    <a:pt x="0" y="3964"/>
                  </a:lnTo>
                  <a:cubicBezTo>
                    <a:pt x="0" y="3956"/>
                    <a:pt x="6" y="3949"/>
                    <a:pt x="15" y="3949"/>
                  </a:cubicBezTo>
                  <a:cubicBezTo>
                    <a:pt x="23" y="3949"/>
                    <a:pt x="30" y="3956"/>
                    <a:pt x="30" y="3964"/>
                  </a:cubicBezTo>
                  <a:close/>
                  <a:moveTo>
                    <a:pt x="30" y="4056"/>
                  </a:moveTo>
                  <a:lnTo>
                    <a:pt x="30" y="4056"/>
                  </a:lnTo>
                  <a:cubicBezTo>
                    <a:pt x="30" y="4065"/>
                    <a:pt x="23" y="4072"/>
                    <a:pt x="15" y="4072"/>
                  </a:cubicBezTo>
                  <a:cubicBezTo>
                    <a:pt x="6" y="4072"/>
                    <a:pt x="0" y="4065"/>
                    <a:pt x="0" y="4056"/>
                  </a:cubicBezTo>
                  <a:lnTo>
                    <a:pt x="0" y="4056"/>
                  </a:lnTo>
                  <a:cubicBezTo>
                    <a:pt x="0" y="4048"/>
                    <a:pt x="6" y="4041"/>
                    <a:pt x="15" y="4041"/>
                  </a:cubicBezTo>
                  <a:cubicBezTo>
                    <a:pt x="23" y="4041"/>
                    <a:pt x="30" y="4048"/>
                    <a:pt x="30" y="4056"/>
                  </a:cubicBezTo>
                  <a:close/>
                  <a:moveTo>
                    <a:pt x="30" y="4149"/>
                  </a:moveTo>
                  <a:lnTo>
                    <a:pt x="30" y="4149"/>
                  </a:lnTo>
                  <a:cubicBezTo>
                    <a:pt x="30" y="4157"/>
                    <a:pt x="23" y="4164"/>
                    <a:pt x="15" y="4164"/>
                  </a:cubicBezTo>
                  <a:cubicBezTo>
                    <a:pt x="6" y="4164"/>
                    <a:pt x="0" y="4157"/>
                    <a:pt x="0" y="4149"/>
                  </a:cubicBezTo>
                  <a:lnTo>
                    <a:pt x="0" y="4149"/>
                  </a:lnTo>
                  <a:cubicBezTo>
                    <a:pt x="0" y="4140"/>
                    <a:pt x="6" y="4133"/>
                    <a:pt x="15" y="4133"/>
                  </a:cubicBezTo>
                  <a:cubicBezTo>
                    <a:pt x="23" y="4133"/>
                    <a:pt x="30" y="4140"/>
                    <a:pt x="30" y="4149"/>
                  </a:cubicBezTo>
                  <a:close/>
                  <a:moveTo>
                    <a:pt x="30" y="4241"/>
                  </a:moveTo>
                  <a:lnTo>
                    <a:pt x="30" y="4241"/>
                  </a:lnTo>
                  <a:cubicBezTo>
                    <a:pt x="30" y="4249"/>
                    <a:pt x="23" y="4256"/>
                    <a:pt x="15" y="4256"/>
                  </a:cubicBezTo>
                  <a:cubicBezTo>
                    <a:pt x="6" y="4256"/>
                    <a:pt x="0" y="4249"/>
                    <a:pt x="0" y="4241"/>
                  </a:cubicBezTo>
                  <a:lnTo>
                    <a:pt x="0" y="4241"/>
                  </a:lnTo>
                  <a:cubicBezTo>
                    <a:pt x="0" y="4232"/>
                    <a:pt x="6" y="4225"/>
                    <a:pt x="15" y="4225"/>
                  </a:cubicBezTo>
                  <a:cubicBezTo>
                    <a:pt x="23" y="4225"/>
                    <a:pt x="30" y="4232"/>
                    <a:pt x="30" y="4241"/>
                  </a:cubicBezTo>
                  <a:close/>
                  <a:moveTo>
                    <a:pt x="30" y="4333"/>
                  </a:moveTo>
                  <a:lnTo>
                    <a:pt x="30" y="4333"/>
                  </a:lnTo>
                  <a:cubicBezTo>
                    <a:pt x="30" y="4341"/>
                    <a:pt x="23" y="4348"/>
                    <a:pt x="15" y="4348"/>
                  </a:cubicBezTo>
                  <a:cubicBezTo>
                    <a:pt x="6" y="4348"/>
                    <a:pt x="0" y="4341"/>
                    <a:pt x="0" y="4333"/>
                  </a:cubicBezTo>
                  <a:lnTo>
                    <a:pt x="0" y="4333"/>
                  </a:lnTo>
                  <a:cubicBezTo>
                    <a:pt x="0" y="4324"/>
                    <a:pt x="6" y="4318"/>
                    <a:pt x="15" y="4318"/>
                  </a:cubicBezTo>
                  <a:cubicBezTo>
                    <a:pt x="23" y="4318"/>
                    <a:pt x="30" y="4324"/>
                    <a:pt x="30" y="4333"/>
                  </a:cubicBezTo>
                  <a:close/>
                  <a:moveTo>
                    <a:pt x="30" y="4425"/>
                  </a:moveTo>
                  <a:lnTo>
                    <a:pt x="30" y="4425"/>
                  </a:lnTo>
                  <a:cubicBezTo>
                    <a:pt x="30" y="4434"/>
                    <a:pt x="23" y="4440"/>
                    <a:pt x="15" y="4440"/>
                  </a:cubicBezTo>
                  <a:cubicBezTo>
                    <a:pt x="6" y="4440"/>
                    <a:pt x="0" y="4434"/>
                    <a:pt x="0" y="4425"/>
                  </a:cubicBezTo>
                  <a:lnTo>
                    <a:pt x="0" y="4425"/>
                  </a:lnTo>
                  <a:cubicBezTo>
                    <a:pt x="0" y="4417"/>
                    <a:pt x="6" y="4410"/>
                    <a:pt x="15" y="4410"/>
                  </a:cubicBezTo>
                  <a:cubicBezTo>
                    <a:pt x="23" y="4410"/>
                    <a:pt x="30" y="4417"/>
                    <a:pt x="30" y="4425"/>
                  </a:cubicBezTo>
                  <a:close/>
                  <a:moveTo>
                    <a:pt x="30" y="4517"/>
                  </a:moveTo>
                  <a:lnTo>
                    <a:pt x="30" y="4517"/>
                  </a:lnTo>
                  <a:cubicBezTo>
                    <a:pt x="30" y="4526"/>
                    <a:pt x="23" y="4533"/>
                    <a:pt x="15" y="4533"/>
                  </a:cubicBezTo>
                  <a:cubicBezTo>
                    <a:pt x="6" y="4533"/>
                    <a:pt x="0" y="4526"/>
                    <a:pt x="0" y="4517"/>
                  </a:cubicBezTo>
                  <a:lnTo>
                    <a:pt x="0" y="4517"/>
                  </a:lnTo>
                  <a:cubicBezTo>
                    <a:pt x="0" y="4509"/>
                    <a:pt x="6" y="4502"/>
                    <a:pt x="15" y="4502"/>
                  </a:cubicBezTo>
                  <a:cubicBezTo>
                    <a:pt x="23" y="4502"/>
                    <a:pt x="30" y="4509"/>
                    <a:pt x="30" y="4517"/>
                  </a:cubicBez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GB"/>
            </a:p>
          </p:txBody>
        </p:sp>
        <p:sp>
          <p:nvSpPr>
            <p:cNvPr id="175" name="Freeform 7">
              <a:extLst>
                <a:ext uri="{FF2B5EF4-FFF2-40B4-BE49-F238E27FC236}">
                  <a16:creationId xmlns:a16="http://schemas.microsoft.com/office/drawing/2014/main" id="{CD0319FC-71A3-A685-6BA8-87F6979BBD77}"/>
                </a:ext>
              </a:extLst>
            </p:cNvPr>
            <p:cNvSpPr>
              <a:spLocks noEditPoints="1"/>
            </p:cNvSpPr>
            <p:nvPr/>
          </p:nvSpPr>
          <p:spPr bwMode="auto">
            <a:xfrm>
              <a:off x="1075055" y="2684780"/>
              <a:ext cx="4392613" cy="9525"/>
            </a:xfrm>
            <a:custGeom>
              <a:avLst/>
              <a:gdLst>
                <a:gd name="T0" fmla="*/ 184 w 12277"/>
                <a:gd name="T1" fmla="*/ 0 h 30"/>
                <a:gd name="T2" fmla="*/ 384 w 12277"/>
                <a:gd name="T3" fmla="*/ 15 h 30"/>
                <a:gd name="T4" fmla="*/ 553 w 12277"/>
                <a:gd name="T5" fmla="*/ 30 h 30"/>
                <a:gd name="T6" fmla="*/ 738 w 12277"/>
                <a:gd name="T7" fmla="*/ 30 h 30"/>
                <a:gd name="T8" fmla="*/ 907 w 12277"/>
                <a:gd name="T9" fmla="*/ 15 h 30"/>
                <a:gd name="T10" fmla="*/ 1106 w 12277"/>
                <a:gd name="T11" fmla="*/ 0 h 30"/>
                <a:gd name="T12" fmla="*/ 1383 w 12277"/>
                <a:gd name="T13" fmla="*/ 0 h 30"/>
                <a:gd name="T14" fmla="*/ 1567 w 12277"/>
                <a:gd name="T15" fmla="*/ 0 h 30"/>
                <a:gd name="T16" fmla="*/ 1767 w 12277"/>
                <a:gd name="T17" fmla="*/ 15 h 30"/>
                <a:gd name="T18" fmla="*/ 1936 w 12277"/>
                <a:gd name="T19" fmla="*/ 30 h 30"/>
                <a:gd name="T20" fmla="*/ 2120 w 12277"/>
                <a:gd name="T21" fmla="*/ 30 h 30"/>
                <a:gd name="T22" fmla="*/ 2289 w 12277"/>
                <a:gd name="T23" fmla="*/ 15 h 30"/>
                <a:gd name="T24" fmla="*/ 2489 w 12277"/>
                <a:gd name="T25" fmla="*/ 0 h 30"/>
                <a:gd name="T26" fmla="*/ 2766 w 12277"/>
                <a:gd name="T27" fmla="*/ 0 h 30"/>
                <a:gd name="T28" fmla="*/ 2950 w 12277"/>
                <a:gd name="T29" fmla="*/ 0 h 30"/>
                <a:gd name="T30" fmla="*/ 3150 w 12277"/>
                <a:gd name="T31" fmla="*/ 15 h 30"/>
                <a:gd name="T32" fmla="*/ 3319 w 12277"/>
                <a:gd name="T33" fmla="*/ 30 h 30"/>
                <a:gd name="T34" fmla="*/ 3503 w 12277"/>
                <a:gd name="T35" fmla="*/ 30 h 30"/>
                <a:gd name="T36" fmla="*/ 3672 w 12277"/>
                <a:gd name="T37" fmla="*/ 15 h 30"/>
                <a:gd name="T38" fmla="*/ 3872 w 12277"/>
                <a:gd name="T39" fmla="*/ 0 h 30"/>
                <a:gd name="T40" fmla="*/ 4149 w 12277"/>
                <a:gd name="T41" fmla="*/ 0 h 30"/>
                <a:gd name="T42" fmla="*/ 4333 w 12277"/>
                <a:gd name="T43" fmla="*/ 0 h 30"/>
                <a:gd name="T44" fmla="*/ 4533 w 12277"/>
                <a:gd name="T45" fmla="*/ 15 h 30"/>
                <a:gd name="T46" fmla="*/ 4702 w 12277"/>
                <a:gd name="T47" fmla="*/ 30 h 30"/>
                <a:gd name="T48" fmla="*/ 4886 w 12277"/>
                <a:gd name="T49" fmla="*/ 30 h 30"/>
                <a:gd name="T50" fmla="*/ 5055 w 12277"/>
                <a:gd name="T51" fmla="*/ 15 h 30"/>
                <a:gd name="T52" fmla="*/ 5255 w 12277"/>
                <a:gd name="T53" fmla="*/ 0 h 30"/>
                <a:gd name="T54" fmla="*/ 5531 w 12277"/>
                <a:gd name="T55" fmla="*/ 0 h 30"/>
                <a:gd name="T56" fmla="*/ 5716 w 12277"/>
                <a:gd name="T57" fmla="*/ 0 h 30"/>
                <a:gd name="T58" fmla="*/ 5916 w 12277"/>
                <a:gd name="T59" fmla="*/ 15 h 30"/>
                <a:gd name="T60" fmla="*/ 6085 w 12277"/>
                <a:gd name="T61" fmla="*/ 30 h 30"/>
                <a:gd name="T62" fmla="*/ 6269 w 12277"/>
                <a:gd name="T63" fmla="*/ 30 h 30"/>
                <a:gd name="T64" fmla="*/ 6438 w 12277"/>
                <a:gd name="T65" fmla="*/ 15 h 30"/>
                <a:gd name="T66" fmla="*/ 6638 w 12277"/>
                <a:gd name="T67" fmla="*/ 0 h 30"/>
                <a:gd name="T68" fmla="*/ 6914 w 12277"/>
                <a:gd name="T69" fmla="*/ 0 h 30"/>
                <a:gd name="T70" fmla="*/ 7099 w 12277"/>
                <a:gd name="T71" fmla="*/ 0 h 30"/>
                <a:gd name="T72" fmla="*/ 7298 w 12277"/>
                <a:gd name="T73" fmla="*/ 15 h 30"/>
                <a:gd name="T74" fmla="*/ 7467 w 12277"/>
                <a:gd name="T75" fmla="*/ 30 h 30"/>
                <a:gd name="T76" fmla="*/ 7652 w 12277"/>
                <a:gd name="T77" fmla="*/ 30 h 30"/>
                <a:gd name="T78" fmla="*/ 7821 w 12277"/>
                <a:gd name="T79" fmla="*/ 15 h 30"/>
                <a:gd name="T80" fmla="*/ 8021 w 12277"/>
                <a:gd name="T81" fmla="*/ 0 h 30"/>
                <a:gd name="T82" fmla="*/ 8297 w 12277"/>
                <a:gd name="T83" fmla="*/ 0 h 30"/>
                <a:gd name="T84" fmla="*/ 8482 w 12277"/>
                <a:gd name="T85" fmla="*/ 0 h 30"/>
                <a:gd name="T86" fmla="*/ 8681 w 12277"/>
                <a:gd name="T87" fmla="*/ 15 h 30"/>
                <a:gd name="T88" fmla="*/ 8850 w 12277"/>
                <a:gd name="T89" fmla="*/ 30 h 30"/>
                <a:gd name="T90" fmla="*/ 9035 w 12277"/>
                <a:gd name="T91" fmla="*/ 30 h 30"/>
                <a:gd name="T92" fmla="*/ 9204 w 12277"/>
                <a:gd name="T93" fmla="*/ 15 h 30"/>
                <a:gd name="T94" fmla="*/ 9403 w 12277"/>
                <a:gd name="T95" fmla="*/ 0 h 30"/>
                <a:gd name="T96" fmla="*/ 9680 w 12277"/>
                <a:gd name="T97" fmla="*/ 0 h 30"/>
                <a:gd name="T98" fmla="*/ 9864 w 12277"/>
                <a:gd name="T99" fmla="*/ 0 h 30"/>
                <a:gd name="T100" fmla="*/ 10064 w 12277"/>
                <a:gd name="T101" fmla="*/ 15 h 30"/>
                <a:gd name="T102" fmla="*/ 10233 w 12277"/>
                <a:gd name="T103" fmla="*/ 30 h 30"/>
                <a:gd name="T104" fmla="*/ 10418 w 12277"/>
                <a:gd name="T105" fmla="*/ 30 h 30"/>
                <a:gd name="T106" fmla="*/ 10587 w 12277"/>
                <a:gd name="T107" fmla="*/ 15 h 30"/>
                <a:gd name="T108" fmla="*/ 10786 w 12277"/>
                <a:gd name="T109" fmla="*/ 0 h 30"/>
                <a:gd name="T110" fmla="*/ 11063 w 12277"/>
                <a:gd name="T111" fmla="*/ 0 h 30"/>
                <a:gd name="T112" fmla="*/ 11247 w 12277"/>
                <a:gd name="T113" fmla="*/ 0 h 30"/>
                <a:gd name="T114" fmla="*/ 11447 w 12277"/>
                <a:gd name="T115" fmla="*/ 15 h 30"/>
                <a:gd name="T116" fmla="*/ 11616 w 12277"/>
                <a:gd name="T117" fmla="*/ 30 h 30"/>
                <a:gd name="T118" fmla="*/ 11800 w 12277"/>
                <a:gd name="T119" fmla="*/ 30 h 30"/>
                <a:gd name="T120" fmla="*/ 11969 w 12277"/>
                <a:gd name="T121" fmla="*/ 15 h 30"/>
                <a:gd name="T122" fmla="*/ 12169 w 12277"/>
                <a:gd name="T12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77" h="30">
                  <a:moveTo>
                    <a:pt x="0" y="0"/>
                  </a:moveTo>
                  <a:lnTo>
                    <a:pt x="0" y="0"/>
                  </a:lnTo>
                  <a:cubicBezTo>
                    <a:pt x="9" y="0"/>
                    <a:pt x="15" y="7"/>
                    <a:pt x="15" y="15"/>
                  </a:cubicBezTo>
                  <a:cubicBezTo>
                    <a:pt x="15" y="23"/>
                    <a:pt x="9" y="30"/>
                    <a:pt x="0" y="30"/>
                  </a:cubicBezTo>
                  <a:lnTo>
                    <a:pt x="0" y="30"/>
                  </a:lnTo>
                  <a:lnTo>
                    <a:pt x="0" y="0"/>
                  </a:lnTo>
                  <a:close/>
                  <a:moveTo>
                    <a:pt x="92" y="0"/>
                  </a:moveTo>
                  <a:lnTo>
                    <a:pt x="92" y="0"/>
                  </a:lnTo>
                  <a:cubicBezTo>
                    <a:pt x="101" y="0"/>
                    <a:pt x="108" y="7"/>
                    <a:pt x="108" y="15"/>
                  </a:cubicBezTo>
                  <a:cubicBezTo>
                    <a:pt x="108" y="23"/>
                    <a:pt x="101" y="30"/>
                    <a:pt x="92" y="30"/>
                  </a:cubicBezTo>
                  <a:lnTo>
                    <a:pt x="92" y="30"/>
                  </a:lnTo>
                  <a:cubicBezTo>
                    <a:pt x="84" y="30"/>
                    <a:pt x="77" y="23"/>
                    <a:pt x="77" y="15"/>
                  </a:cubicBezTo>
                  <a:cubicBezTo>
                    <a:pt x="77" y="7"/>
                    <a:pt x="84" y="0"/>
                    <a:pt x="92" y="0"/>
                  </a:cubicBezTo>
                  <a:close/>
                  <a:moveTo>
                    <a:pt x="184" y="0"/>
                  </a:moveTo>
                  <a:lnTo>
                    <a:pt x="184" y="0"/>
                  </a:lnTo>
                  <a:cubicBezTo>
                    <a:pt x="193" y="0"/>
                    <a:pt x="200" y="7"/>
                    <a:pt x="200" y="15"/>
                  </a:cubicBezTo>
                  <a:cubicBezTo>
                    <a:pt x="200" y="23"/>
                    <a:pt x="193" y="30"/>
                    <a:pt x="184" y="30"/>
                  </a:cubicBezTo>
                  <a:lnTo>
                    <a:pt x="184" y="30"/>
                  </a:lnTo>
                  <a:cubicBezTo>
                    <a:pt x="176" y="30"/>
                    <a:pt x="169" y="23"/>
                    <a:pt x="169" y="15"/>
                  </a:cubicBezTo>
                  <a:cubicBezTo>
                    <a:pt x="169" y="7"/>
                    <a:pt x="176" y="0"/>
                    <a:pt x="184" y="0"/>
                  </a:cubicBezTo>
                  <a:close/>
                  <a:moveTo>
                    <a:pt x="277" y="0"/>
                  </a:moveTo>
                  <a:lnTo>
                    <a:pt x="277" y="0"/>
                  </a:lnTo>
                  <a:cubicBezTo>
                    <a:pt x="285" y="0"/>
                    <a:pt x="292" y="7"/>
                    <a:pt x="292" y="15"/>
                  </a:cubicBezTo>
                  <a:cubicBezTo>
                    <a:pt x="292" y="23"/>
                    <a:pt x="285" y="30"/>
                    <a:pt x="277" y="30"/>
                  </a:cubicBezTo>
                  <a:lnTo>
                    <a:pt x="277" y="30"/>
                  </a:lnTo>
                  <a:cubicBezTo>
                    <a:pt x="268" y="30"/>
                    <a:pt x="261" y="23"/>
                    <a:pt x="261" y="15"/>
                  </a:cubicBezTo>
                  <a:cubicBezTo>
                    <a:pt x="261" y="7"/>
                    <a:pt x="268" y="0"/>
                    <a:pt x="277" y="0"/>
                  </a:cubicBezTo>
                  <a:close/>
                  <a:moveTo>
                    <a:pt x="369" y="0"/>
                  </a:moveTo>
                  <a:lnTo>
                    <a:pt x="369" y="0"/>
                  </a:lnTo>
                  <a:cubicBezTo>
                    <a:pt x="377" y="0"/>
                    <a:pt x="384" y="7"/>
                    <a:pt x="384" y="15"/>
                  </a:cubicBezTo>
                  <a:cubicBezTo>
                    <a:pt x="384" y="23"/>
                    <a:pt x="377" y="30"/>
                    <a:pt x="369" y="30"/>
                  </a:cubicBezTo>
                  <a:lnTo>
                    <a:pt x="369" y="30"/>
                  </a:lnTo>
                  <a:cubicBezTo>
                    <a:pt x="360" y="30"/>
                    <a:pt x="353" y="23"/>
                    <a:pt x="353" y="15"/>
                  </a:cubicBezTo>
                  <a:cubicBezTo>
                    <a:pt x="353" y="7"/>
                    <a:pt x="360" y="0"/>
                    <a:pt x="369" y="0"/>
                  </a:cubicBezTo>
                  <a:close/>
                  <a:moveTo>
                    <a:pt x="461" y="0"/>
                  </a:moveTo>
                  <a:lnTo>
                    <a:pt x="461" y="0"/>
                  </a:lnTo>
                  <a:cubicBezTo>
                    <a:pt x="469" y="0"/>
                    <a:pt x="476" y="7"/>
                    <a:pt x="476" y="15"/>
                  </a:cubicBezTo>
                  <a:cubicBezTo>
                    <a:pt x="476" y="23"/>
                    <a:pt x="469" y="30"/>
                    <a:pt x="461" y="30"/>
                  </a:cubicBezTo>
                  <a:lnTo>
                    <a:pt x="461" y="30"/>
                  </a:lnTo>
                  <a:cubicBezTo>
                    <a:pt x="452" y="30"/>
                    <a:pt x="446" y="23"/>
                    <a:pt x="446" y="15"/>
                  </a:cubicBezTo>
                  <a:cubicBezTo>
                    <a:pt x="446" y="7"/>
                    <a:pt x="452" y="0"/>
                    <a:pt x="461" y="0"/>
                  </a:cubicBezTo>
                  <a:close/>
                  <a:moveTo>
                    <a:pt x="553" y="0"/>
                  </a:moveTo>
                  <a:lnTo>
                    <a:pt x="553" y="0"/>
                  </a:lnTo>
                  <a:cubicBezTo>
                    <a:pt x="562" y="0"/>
                    <a:pt x="569" y="7"/>
                    <a:pt x="569" y="15"/>
                  </a:cubicBezTo>
                  <a:cubicBezTo>
                    <a:pt x="569" y="23"/>
                    <a:pt x="562" y="30"/>
                    <a:pt x="553" y="30"/>
                  </a:cubicBezTo>
                  <a:lnTo>
                    <a:pt x="553" y="30"/>
                  </a:lnTo>
                  <a:cubicBezTo>
                    <a:pt x="545" y="30"/>
                    <a:pt x="538" y="23"/>
                    <a:pt x="538" y="15"/>
                  </a:cubicBezTo>
                  <a:cubicBezTo>
                    <a:pt x="538" y="7"/>
                    <a:pt x="545" y="0"/>
                    <a:pt x="553" y="0"/>
                  </a:cubicBezTo>
                  <a:close/>
                  <a:moveTo>
                    <a:pt x="645" y="0"/>
                  </a:moveTo>
                  <a:lnTo>
                    <a:pt x="645" y="0"/>
                  </a:lnTo>
                  <a:cubicBezTo>
                    <a:pt x="654" y="0"/>
                    <a:pt x="661" y="7"/>
                    <a:pt x="661" y="15"/>
                  </a:cubicBezTo>
                  <a:cubicBezTo>
                    <a:pt x="661" y="23"/>
                    <a:pt x="654" y="30"/>
                    <a:pt x="645" y="30"/>
                  </a:cubicBezTo>
                  <a:lnTo>
                    <a:pt x="645" y="30"/>
                  </a:lnTo>
                  <a:cubicBezTo>
                    <a:pt x="637" y="30"/>
                    <a:pt x="630" y="23"/>
                    <a:pt x="630" y="15"/>
                  </a:cubicBezTo>
                  <a:cubicBezTo>
                    <a:pt x="630" y="7"/>
                    <a:pt x="637" y="0"/>
                    <a:pt x="645" y="0"/>
                  </a:cubicBezTo>
                  <a:close/>
                  <a:moveTo>
                    <a:pt x="738" y="0"/>
                  </a:moveTo>
                  <a:lnTo>
                    <a:pt x="738" y="0"/>
                  </a:lnTo>
                  <a:cubicBezTo>
                    <a:pt x="746" y="0"/>
                    <a:pt x="753" y="7"/>
                    <a:pt x="753" y="15"/>
                  </a:cubicBezTo>
                  <a:cubicBezTo>
                    <a:pt x="753" y="23"/>
                    <a:pt x="746" y="30"/>
                    <a:pt x="738" y="30"/>
                  </a:cubicBezTo>
                  <a:lnTo>
                    <a:pt x="738" y="30"/>
                  </a:lnTo>
                  <a:cubicBezTo>
                    <a:pt x="729" y="30"/>
                    <a:pt x="722" y="23"/>
                    <a:pt x="722" y="15"/>
                  </a:cubicBezTo>
                  <a:cubicBezTo>
                    <a:pt x="722" y="7"/>
                    <a:pt x="729" y="0"/>
                    <a:pt x="738" y="0"/>
                  </a:cubicBezTo>
                  <a:close/>
                  <a:moveTo>
                    <a:pt x="830" y="0"/>
                  </a:moveTo>
                  <a:lnTo>
                    <a:pt x="830" y="0"/>
                  </a:lnTo>
                  <a:cubicBezTo>
                    <a:pt x="838" y="0"/>
                    <a:pt x="845" y="7"/>
                    <a:pt x="845" y="15"/>
                  </a:cubicBezTo>
                  <a:cubicBezTo>
                    <a:pt x="845" y="23"/>
                    <a:pt x="838" y="30"/>
                    <a:pt x="830" y="30"/>
                  </a:cubicBezTo>
                  <a:lnTo>
                    <a:pt x="830" y="30"/>
                  </a:lnTo>
                  <a:cubicBezTo>
                    <a:pt x="821" y="30"/>
                    <a:pt x="814" y="23"/>
                    <a:pt x="814" y="15"/>
                  </a:cubicBezTo>
                  <a:cubicBezTo>
                    <a:pt x="814" y="7"/>
                    <a:pt x="821" y="0"/>
                    <a:pt x="830" y="0"/>
                  </a:cubicBezTo>
                  <a:close/>
                  <a:moveTo>
                    <a:pt x="922" y="0"/>
                  </a:moveTo>
                  <a:lnTo>
                    <a:pt x="922" y="0"/>
                  </a:lnTo>
                  <a:cubicBezTo>
                    <a:pt x="930" y="0"/>
                    <a:pt x="937" y="7"/>
                    <a:pt x="937" y="15"/>
                  </a:cubicBezTo>
                  <a:cubicBezTo>
                    <a:pt x="937" y="23"/>
                    <a:pt x="930" y="30"/>
                    <a:pt x="922" y="30"/>
                  </a:cubicBezTo>
                  <a:lnTo>
                    <a:pt x="922" y="30"/>
                  </a:lnTo>
                  <a:cubicBezTo>
                    <a:pt x="913" y="30"/>
                    <a:pt x="907" y="23"/>
                    <a:pt x="907" y="15"/>
                  </a:cubicBezTo>
                  <a:cubicBezTo>
                    <a:pt x="907" y="7"/>
                    <a:pt x="913" y="0"/>
                    <a:pt x="922" y="0"/>
                  </a:cubicBezTo>
                  <a:close/>
                  <a:moveTo>
                    <a:pt x="1014" y="0"/>
                  </a:moveTo>
                  <a:lnTo>
                    <a:pt x="1014" y="0"/>
                  </a:lnTo>
                  <a:cubicBezTo>
                    <a:pt x="1023" y="0"/>
                    <a:pt x="1029" y="7"/>
                    <a:pt x="1029" y="15"/>
                  </a:cubicBezTo>
                  <a:cubicBezTo>
                    <a:pt x="1029" y="23"/>
                    <a:pt x="1023" y="30"/>
                    <a:pt x="1014" y="30"/>
                  </a:cubicBezTo>
                  <a:lnTo>
                    <a:pt x="1014" y="30"/>
                  </a:lnTo>
                  <a:cubicBezTo>
                    <a:pt x="1006" y="30"/>
                    <a:pt x="999" y="23"/>
                    <a:pt x="999" y="15"/>
                  </a:cubicBezTo>
                  <a:cubicBezTo>
                    <a:pt x="999" y="7"/>
                    <a:pt x="1006" y="0"/>
                    <a:pt x="1014" y="0"/>
                  </a:cubicBezTo>
                  <a:close/>
                  <a:moveTo>
                    <a:pt x="1106" y="0"/>
                  </a:moveTo>
                  <a:lnTo>
                    <a:pt x="1106" y="0"/>
                  </a:lnTo>
                  <a:cubicBezTo>
                    <a:pt x="1115" y="0"/>
                    <a:pt x="1122" y="7"/>
                    <a:pt x="1122" y="15"/>
                  </a:cubicBezTo>
                  <a:cubicBezTo>
                    <a:pt x="1122" y="23"/>
                    <a:pt x="1115" y="30"/>
                    <a:pt x="1106" y="30"/>
                  </a:cubicBezTo>
                  <a:lnTo>
                    <a:pt x="1106" y="30"/>
                  </a:lnTo>
                  <a:cubicBezTo>
                    <a:pt x="1098" y="30"/>
                    <a:pt x="1091" y="23"/>
                    <a:pt x="1091" y="15"/>
                  </a:cubicBezTo>
                  <a:cubicBezTo>
                    <a:pt x="1091" y="7"/>
                    <a:pt x="1098" y="0"/>
                    <a:pt x="1106" y="0"/>
                  </a:cubicBezTo>
                  <a:close/>
                  <a:moveTo>
                    <a:pt x="1198" y="0"/>
                  </a:moveTo>
                  <a:lnTo>
                    <a:pt x="1198" y="0"/>
                  </a:lnTo>
                  <a:cubicBezTo>
                    <a:pt x="1207" y="0"/>
                    <a:pt x="1214" y="7"/>
                    <a:pt x="1214" y="15"/>
                  </a:cubicBezTo>
                  <a:cubicBezTo>
                    <a:pt x="1214" y="23"/>
                    <a:pt x="1207" y="30"/>
                    <a:pt x="1198" y="30"/>
                  </a:cubicBezTo>
                  <a:lnTo>
                    <a:pt x="1198" y="30"/>
                  </a:lnTo>
                  <a:cubicBezTo>
                    <a:pt x="1190" y="30"/>
                    <a:pt x="1183" y="23"/>
                    <a:pt x="1183" y="15"/>
                  </a:cubicBezTo>
                  <a:cubicBezTo>
                    <a:pt x="1183" y="7"/>
                    <a:pt x="1190" y="0"/>
                    <a:pt x="1198" y="0"/>
                  </a:cubicBezTo>
                  <a:close/>
                  <a:moveTo>
                    <a:pt x="1291" y="0"/>
                  </a:moveTo>
                  <a:lnTo>
                    <a:pt x="1291" y="0"/>
                  </a:lnTo>
                  <a:cubicBezTo>
                    <a:pt x="1299" y="0"/>
                    <a:pt x="1306" y="7"/>
                    <a:pt x="1306" y="15"/>
                  </a:cubicBezTo>
                  <a:cubicBezTo>
                    <a:pt x="1306" y="23"/>
                    <a:pt x="1299" y="30"/>
                    <a:pt x="1291" y="30"/>
                  </a:cubicBezTo>
                  <a:lnTo>
                    <a:pt x="1291" y="30"/>
                  </a:lnTo>
                  <a:cubicBezTo>
                    <a:pt x="1282" y="30"/>
                    <a:pt x="1275" y="23"/>
                    <a:pt x="1275" y="15"/>
                  </a:cubicBezTo>
                  <a:cubicBezTo>
                    <a:pt x="1275" y="7"/>
                    <a:pt x="1282" y="0"/>
                    <a:pt x="1291" y="0"/>
                  </a:cubicBezTo>
                  <a:close/>
                  <a:moveTo>
                    <a:pt x="1383" y="0"/>
                  </a:moveTo>
                  <a:lnTo>
                    <a:pt x="1383" y="0"/>
                  </a:lnTo>
                  <a:cubicBezTo>
                    <a:pt x="1391" y="0"/>
                    <a:pt x="1398" y="7"/>
                    <a:pt x="1398" y="15"/>
                  </a:cubicBezTo>
                  <a:cubicBezTo>
                    <a:pt x="1398" y="23"/>
                    <a:pt x="1391" y="30"/>
                    <a:pt x="1383" y="30"/>
                  </a:cubicBezTo>
                  <a:lnTo>
                    <a:pt x="1383" y="30"/>
                  </a:lnTo>
                  <a:cubicBezTo>
                    <a:pt x="1374" y="30"/>
                    <a:pt x="1367" y="23"/>
                    <a:pt x="1367" y="15"/>
                  </a:cubicBezTo>
                  <a:cubicBezTo>
                    <a:pt x="1367" y="7"/>
                    <a:pt x="1374" y="0"/>
                    <a:pt x="1383" y="0"/>
                  </a:cubicBezTo>
                  <a:close/>
                  <a:moveTo>
                    <a:pt x="1475" y="0"/>
                  </a:moveTo>
                  <a:lnTo>
                    <a:pt x="1475" y="0"/>
                  </a:lnTo>
                  <a:cubicBezTo>
                    <a:pt x="1484" y="0"/>
                    <a:pt x="1490" y="7"/>
                    <a:pt x="1490" y="15"/>
                  </a:cubicBezTo>
                  <a:cubicBezTo>
                    <a:pt x="1490" y="23"/>
                    <a:pt x="1484" y="30"/>
                    <a:pt x="1475" y="30"/>
                  </a:cubicBezTo>
                  <a:lnTo>
                    <a:pt x="1475" y="30"/>
                  </a:lnTo>
                  <a:cubicBezTo>
                    <a:pt x="1467" y="30"/>
                    <a:pt x="1460" y="23"/>
                    <a:pt x="1460" y="15"/>
                  </a:cubicBezTo>
                  <a:cubicBezTo>
                    <a:pt x="1460" y="7"/>
                    <a:pt x="1467" y="0"/>
                    <a:pt x="1475" y="0"/>
                  </a:cubicBezTo>
                  <a:close/>
                  <a:moveTo>
                    <a:pt x="1567" y="0"/>
                  </a:moveTo>
                  <a:lnTo>
                    <a:pt x="1567" y="0"/>
                  </a:lnTo>
                  <a:cubicBezTo>
                    <a:pt x="1576" y="0"/>
                    <a:pt x="1583" y="7"/>
                    <a:pt x="1583" y="15"/>
                  </a:cubicBezTo>
                  <a:cubicBezTo>
                    <a:pt x="1583" y="23"/>
                    <a:pt x="1576" y="30"/>
                    <a:pt x="1567" y="30"/>
                  </a:cubicBezTo>
                  <a:lnTo>
                    <a:pt x="1567" y="30"/>
                  </a:lnTo>
                  <a:cubicBezTo>
                    <a:pt x="1559" y="30"/>
                    <a:pt x="1552" y="23"/>
                    <a:pt x="1552" y="15"/>
                  </a:cubicBezTo>
                  <a:cubicBezTo>
                    <a:pt x="1552" y="7"/>
                    <a:pt x="1559" y="0"/>
                    <a:pt x="1567" y="0"/>
                  </a:cubicBezTo>
                  <a:close/>
                  <a:moveTo>
                    <a:pt x="1659" y="0"/>
                  </a:moveTo>
                  <a:lnTo>
                    <a:pt x="1659" y="0"/>
                  </a:lnTo>
                  <a:cubicBezTo>
                    <a:pt x="1668" y="0"/>
                    <a:pt x="1675" y="7"/>
                    <a:pt x="1675" y="15"/>
                  </a:cubicBezTo>
                  <a:cubicBezTo>
                    <a:pt x="1675" y="23"/>
                    <a:pt x="1668" y="30"/>
                    <a:pt x="1659" y="30"/>
                  </a:cubicBezTo>
                  <a:lnTo>
                    <a:pt x="1659" y="30"/>
                  </a:lnTo>
                  <a:cubicBezTo>
                    <a:pt x="1651" y="30"/>
                    <a:pt x="1644" y="23"/>
                    <a:pt x="1644" y="15"/>
                  </a:cubicBezTo>
                  <a:cubicBezTo>
                    <a:pt x="1644" y="7"/>
                    <a:pt x="1651" y="0"/>
                    <a:pt x="1659" y="0"/>
                  </a:cubicBezTo>
                  <a:close/>
                  <a:moveTo>
                    <a:pt x="1752" y="0"/>
                  </a:moveTo>
                  <a:lnTo>
                    <a:pt x="1752" y="0"/>
                  </a:lnTo>
                  <a:cubicBezTo>
                    <a:pt x="1760" y="0"/>
                    <a:pt x="1767" y="7"/>
                    <a:pt x="1767" y="15"/>
                  </a:cubicBezTo>
                  <a:cubicBezTo>
                    <a:pt x="1767" y="23"/>
                    <a:pt x="1760" y="30"/>
                    <a:pt x="1752" y="30"/>
                  </a:cubicBezTo>
                  <a:lnTo>
                    <a:pt x="1752" y="30"/>
                  </a:lnTo>
                  <a:cubicBezTo>
                    <a:pt x="1743" y="30"/>
                    <a:pt x="1736" y="23"/>
                    <a:pt x="1736" y="15"/>
                  </a:cubicBezTo>
                  <a:cubicBezTo>
                    <a:pt x="1736" y="7"/>
                    <a:pt x="1743" y="0"/>
                    <a:pt x="1752" y="0"/>
                  </a:cubicBezTo>
                  <a:close/>
                  <a:moveTo>
                    <a:pt x="1844" y="0"/>
                  </a:moveTo>
                  <a:lnTo>
                    <a:pt x="1844" y="0"/>
                  </a:lnTo>
                  <a:cubicBezTo>
                    <a:pt x="1852" y="0"/>
                    <a:pt x="1859" y="7"/>
                    <a:pt x="1859" y="15"/>
                  </a:cubicBezTo>
                  <a:cubicBezTo>
                    <a:pt x="1859" y="23"/>
                    <a:pt x="1852" y="30"/>
                    <a:pt x="1844" y="30"/>
                  </a:cubicBezTo>
                  <a:lnTo>
                    <a:pt x="1844" y="30"/>
                  </a:lnTo>
                  <a:cubicBezTo>
                    <a:pt x="1835" y="30"/>
                    <a:pt x="1828" y="23"/>
                    <a:pt x="1828" y="15"/>
                  </a:cubicBezTo>
                  <a:cubicBezTo>
                    <a:pt x="1828" y="7"/>
                    <a:pt x="1835" y="0"/>
                    <a:pt x="1844" y="0"/>
                  </a:cubicBezTo>
                  <a:close/>
                  <a:moveTo>
                    <a:pt x="1936" y="0"/>
                  </a:moveTo>
                  <a:lnTo>
                    <a:pt x="1936" y="0"/>
                  </a:lnTo>
                  <a:cubicBezTo>
                    <a:pt x="1945" y="0"/>
                    <a:pt x="1951" y="7"/>
                    <a:pt x="1951" y="15"/>
                  </a:cubicBezTo>
                  <a:cubicBezTo>
                    <a:pt x="1951" y="23"/>
                    <a:pt x="1945" y="30"/>
                    <a:pt x="1936" y="30"/>
                  </a:cubicBezTo>
                  <a:lnTo>
                    <a:pt x="1936" y="30"/>
                  </a:lnTo>
                  <a:cubicBezTo>
                    <a:pt x="1928" y="30"/>
                    <a:pt x="1921" y="23"/>
                    <a:pt x="1921" y="15"/>
                  </a:cubicBezTo>
                  <a:cubicBezTo>
                    <a:pt x="1921" y="7"/>
                    <a:pt x="1928" y="0"/>
                    <a:pt x="1936" y="0"/>
                  </a:cubicBezTo>
                  <a:close/>
                  <a:moveTo>
                    <a:pt x="2028" y="0"/>
                  </a:moveTo>
                  <a:lnTo>
                    <a:pt x="2028" y="0"/>
                  </a:lnTo>
                  <a:cubicBezTo>
                    <a:pt x="2037" y="0"/>
                    <a:pt x="2044" y="7"/>
                    <a:pt x="2044" y="15"/>
                  </a:cubicBezTo>
                  <a:cubicBezTo>
                    <a:pt x="2044" y="23"/>
                    <a:pt x="2037" y="30"/>
                    <a:pt x="2028" y="30"/>
                  </a:cubicBezTo>
                  <a:lnTo>
                    <a:pt x="2028" y="30"/>
                  </a:lnTo>
                  <a:cubicBezTo>
                    <a:pt x="2020" y="30"/>
                    <a:pt x="2013" y="23"/>
                    <a:pt x="2013" y="15"/>
                  </a:cubicBezTo>
                  <a:cubicBezTo>
                    <a:pt x="2013" y="7"/>
                    <a:pt x="2020" y="0"/>
                    <a:pt x="2028" y="0"/>
                  </a:cubicBezTo>
                  <a:close/>
                  <a:moveTo>
                    <a:pt x="2120" y="0"/>
                  </a:moveTo>
                  <a:lnTo>
                    <a:pt x="2120" y="0"/>
                  </a:lnTo>
                  <a:cubicBezTo>
                    <a:pt x="2129" y="0"/>
                    <a:pt x="2136" y="7"/>
                    <a:pt x="2136" y="15"/>
                  </a:cubicBezTo>
                  <a:cubicBezTo>
                    <a:pt x="2136" y="23"/>
                    <a:pt x="2129" y="30"/>
                    <a:pt x="2120" y="30"/>
                  </a:cubicBezTo>
                  <a:lnTo>
                    <a:pt x="2120" y="30"/>
                  </a:lnTo>
                  <a:cubicBezTo>
                    <a:pt x="2112" y="30"/>
                    <a:pt x="2105" y="23"/>
                    <a:pt x="2105" y="15"/>
                  </a:cubicBezTo>
                  <a:cubicBezTo>
                    <a:pt x="2105" y="7"/>
                    <a:pt x="2112" y="0"/>
                    <a:pt x="2120" y="0"/>
                  </a:cubicBezTo>
                  <a:close/>
                  <a:moveTo>
                    <a:pt x="2213" y="0"/>
                  </a:moveTo>
                  <a:lnTo>
                    <a:pt x="2213" y="0"/>
                  </a:lnTo>
                  <a:cubicBezTo>
                    <a:pt x="2221" y="0"/>
                    <a:pt x="2228" y="7"/>
                    <a:pt x="2228" y="15"/>
                  </a:cubicBezTo>
                  <a:cubicBezTo>
                    <a:pt x="2228" y="23"/>
                    <a:pt x="2221" y="30"/>
                    <a:pt x="2213" y="30"/>
                  </a:cubicBezTo>
                  <a:lnTo>
                    <a:pt x="2213" y="30"/>
                  </a:lnTo>
                  <a:cubicBezTo>
                    <a:pt x="2204" y="30"/>
                    <a:pt x="2197" y="23"/>
                    <a:pt x="2197" y="15"/>
                  </a:cubicBezTo>
                  <a:cubicBezTo>
                    <a:pt x="2197" y="7"/>
                    <a:pt x="2204" y="0"/>
                    <a:pt x="2213" y="0"/>
                  </a:cubicBezTo>
                  <a:close/>
                  <a:moveTo>
                    <a:pt x="2305" y="0"/>
                  </a:moveTo>
                  <a:lnTo>
                    <a:pt x="2305" y="0"/>
                  </a:lnTo>
                  <a:cubicBezTo>
                    <a:pt x="2313" y="0"/>
                    <a:pt x="2320" y="7"/>
                    <a:pt x="2320" y="15"/>
                  </a:cubicBezTo>
                  <a:cubicBezTo>
                    <a:pt x="2320" y="23"/>
                    <a:pt x="2313" y="30"/>
                    <a:pt x="2305" y="30"/>
                  </a:cubicBezTo>
                  <a:lnTo>
                    <a:pt x="2305" y="30"/>
                  </a:lnTo>
                  <a:cubicBezTo>
                    <a:pt x="2296" y="30"/>
                    <a:pt x="2289" y="23"/>
                    <a:pt x="2289" y="15"/>
                  </a:cubicBezTo>
                  <a:cubicBezTo>
                    <a:pt x="2289" y="7"/>
                    <a:pt x="2296" y="0"/>
                    <a:pt x="2305" y="0"/>
                  </a:cubicBezTo>
                  <a:close/>
                  <a:moveTo>
                    <a:pt x="2397" y="0"/>
                  </a:moveTo>
                  <a:lnTo>
                    <a:pt x="2397" y="0"/>
                  </a:lnTo>
                  <a:cubicBezTo>
                    <a:pt x="2405" y="0"/>
                    <a:pt x="2412" y="7"/>
                    <a:pt x="2412" y="15"/>
                  </a:cubicBezTo>
                  <a:cubicBezTo>
                    <a:pt x="2412" y="23"/>
                    <a:pt x="2405" y="30"/>
                    <a:pt x="2397" y="30"/>
                  </a:cubicBezTo>
                  <a:lnTo>
                    <a:pt x="2397" y="30"/>
                  </a:lnTo>
                  <a:cubicBezTo>
                    <a:pt x="2388" y="30"/>
                    <a:pt x="2382" y="23"/>
                    <a:pt x="2382" y="15"/>
                  </a:cubicBezTo>
                  <a:cubicBezTo>
                    <a:pt x="2382" y="7"/>
                    <a:pt x="2388" y="0"/>
                    <a:pt x="2397" y="0"/>
                  </a:cubicBezTo>
                  <a:close/>
                  <a:moveTo>
                    <a:pt x="2489" y="0"/>
                  </a:moveTo>
                  <a:lnTo>
                    <a:pt x="2489" y="0"/>
                  </a:lnTo>
                  <a:cubicBezTo>
                    <a:pt x="2498" y="0"/>
                    <a:pt x="2505" y="7"/>
                    <a:pt x="2505" y="15"/>
                  </a:cubicBezTo>
                  <a:cubicBezTo>
                    <a:pt x="2505" y="23"/>
                    <a:pt x="2498" y="30"/>
                    <a:pt x="2489" y="30"/>
                  </a:cubicBezTo>
                  <a:lnTo>
                    <a:pt x="2489" y="30"/>
                  </a:lnTo>
                  <a:cubicBezTo>
                    <a:pt x="2481" y="30"/>
                    <a:pt x="2474" y="23"/>
                    <a:pt x="2474" y="15"/>
                  </a:cubicBezTo>
                  <a:cubicBezTo>
                    <a:pt x="2474" y="7"/>
                    <a:pt x="2481" y="0"/>
                    <a:pt x="2489" y="0"/>
                  </a:cubicBezTo>
                  <a:close/>
                  <a:moveTo>
                    <a:pt x="2581" y="0"/>
                  </a:moveTo>
                  <a:lnTo>
                    <a:pt x="2581" y="0"/>
                  </a:lnTo>
                  <a:cubicBezTo>
                    <a:pt x="2590" y="0"/>
                    <a:pt x="2597" y="7"/>
                    <a:pt x="2597" y="15"/>
                  </a:cubicBezTo>
                  <a:cubicBezTo>
                    <a:pt x="2597" y="23"/>
                    <a:pt x="2590" y="30"/>
                    <a:pt x="2581" y="30"/>
                  </a:cubicBezTo>
                  <a:lnTo>
                    <a:pt x="2581" y="30"/>
                  </a:lnTo>
                  <a:cubicBezTo>
                    <a:pt x="2573" y="30"/>
                    <a:pt x="2566" y="23"/>
                    <a:pt x="2566" y="15"/>
                  </a:cubicBezTo>
                  <a:cubicBezTo>
                    <a:pt x="2566" y="7"/>
                    <a:pt x="2573" y="0"/>
                    <a:pt x="2581" y="0"/>
                  </a:cubicBezTo>
                  <a:close/>
                  <a:moveTo>
                    <a:pt x="2674" y="0"/>
                  </a:moveTo>
                  <a:lnTo>
                    <a:pt x="2674" y="0"/>
                  </a:lnTo>
                  <a:cubicBezTo>
                    <a:pt x="2682" y="0"/>
                    <a:pt x="2689" y="7"/>
                    <a:pt x="2689" y="15"/>
                  </a:cubicBezTo>
                  <a:cubicBezTo>
                    <a:pt x="2689" y="23"/>
                    <a:pt x="2682" y="30"/>
                    <a:pt x="2674" y="30"/>
                  </a:cubicBezTo>
                  <a:lnTo>
                    <a:pt x="2674" y="30"/>
                  </a:lnTo>
                  <a:cubicBezTo>
                    <a:pt x="2665" y="30"/>
                    <a:pt x="2658" y="23"/>
                    <a:pt x="2658" y="15"/>
                  </a:cubicBezTo>
                  <a:cubicBezTo>
                    <a:pt x="2658" y="7"/>
                    <a:pt x="2665" y="0"/>
                    <a:pt x="2674" y="0"/>
                  </a:cubicBezTo>
                  <a:close/>
                  <a:moveTo>
                    <a:pt x="2766" y="0"/>
                  </a:moveTo>
                  <a:lnTo>
                    <a:pt x="2766" y="0"/>
                  </a:lnTo>
                  <a:cubicBezTo>
                    <a:pt x="2774" y="0"/>
                    <a:pt x="2781" y="7"/>
                    <a:pt x="2781" y="15"/>
                  </a:cubicBezTo>
                  <a:cubicBezTo>
                    <a:pt x="2781" y="23"/>
                    <a:pt x="2774" y="30"/>
                    <a:pt x="2766" y="30"/>
                  </a:cubicBezTo>
                  <a:lnTo>
                    <a:pt x="2766" y="30"/>
                  </a:lnTo>
                  <a:cubicBezTo>
                    <a:pt x="2757" y="30"/>
                    <a:pt x="2750" y="23"/>
                    <a:pt x="2750" y="15"/>
                  </a:cubicBezTo>
                  <a:cubicBezTo>
                    <a:pt x="2750" y="7"/>
                    <a:pt x="2757" y="0"/>
                    <a:pt x="2766" y="0"/>
                  </a:cubicBezTo>
                  <a:close/>
                  <a:moveTo>
                    <a:pt x="2858" y="0"/>
                  </a:moveTo>
                  <a:lnTo>
                    <a:pt x="2858" y="0"/>
                  </a:lnTo>
                  <a:cubicBezTo>
                    <a:pt x="2866" y="0"/>
                    <a:pt x="2873" y="7"/>
                    <a:pt x="2873" y="15"/>
                  </a:cubicBezTo>
                  <a:cubicBezTo>
                    <a:pt x="2873" y="23"/>
                    <a:pt x="2866" y="30"/>
                    <a:pt x="2858" y="30"/>
                  </a:cubicBezTo>
                  <a:lnTo>
                    <a:pt x="2858" y="30"/>
                  </a:lnTo>
                  <a:cubicBezTo>
                    <a:pt x="2849" y="30"/>
                    <a:pt x="2843" y="23"/>
                    <a:pt x="2843" y="15"/>
                  </a:cubicBezTo>
                  <a:cubicBezTo>
                    <a:pt x="2843" y="7"/>
                    <a:pt x="2849" y="0"/>
                    <a:pt x="2858" y="0"/>
                  </a:cubicBezTo>
                  <a:close/>
                  <a:moveTo>
                    <a:pt x="2950" y="0"/>
                  </a:moveTo>
                  <a:lnTo>
                    <a:pt x="2950" y="0"/>
                  </a:lnTo>
                  <a:cubicBezTo>
                    <a:pt x="2959" y="0"/>
                    <a:pt x="2965" y="7"/>
                    <a:pt x="2965" y="15"/>
                  </a:cubicBezTo>
                  <a:cubicBezTo>
                    <a:pt x="2965" y="23"/>
                    <a:pt x="2959" y="30"/>
                    <a:pt x="2950" y="30"/>
                  </a:cubicBezTo>
                  <a:lnTo>
                    <a:pt x="2950" y="30"/>
                  </a:lnTo>
                  <a:cubicBezTo>
                    <a:pt x="2942" y="30"/>
                    <a:pt x="2935" y="23"/>
                    <a:pt x="2935" y="15"/>
                  </a:cubicBezTo>
                  <a:cubicBezTo>
                    <a:pt x="2935" y="7"/>
                    <a:pt x="2942" y="0"/>
                    <a:pt x="2950" y="0"/>
                  </a:cubicBezTo>
                  <a:close/>
                  <a:moveTo>
                    <a:pt x="3042" y="0"/>
                  </a:moveTo>
                  <a:lnTo>
                    <a:pt x="3042" y="0"/>
                  </a:lnTo>
                  <a:cubicBezTo>
                    <a:pt x="3051" y="0"/>
                    <a:pt x="3058" y="7"/>
                    <a:pt x="3058" y="15"/>
                  </a:cubicBezTo>
                  <a:cubicBezTo>
                    <a:pt x="3058" y="23"/>
                    <a:pt x="3051" y="30"/>
                    <a:pt x="3042" y="30"/>
                  </a:cubicBezTo>
                  <a:lnTo>
                    <a:pt x="3042" y="30"/>
                  </a:lnTo>
                  <a:cubicBezTo>
                    <a:pt x="3034" y="30"/>
                    <a:pt x="3027" y="23"/>
                    <a:pt x="3027" y="15"/>
                  </a:cubicBezTo>
                  <a:cubicBezTo>
                    <a:pt x="3027" y="7"/>
                    <a:pt x="3034" y="0"/>
                    <a:pt x="3042" y="0"/>
                  </a:cubicBezTo>
                  <a:close/>
                  <a:moveTo>
                    <a:pt x="3134" y="0"/>
                  </a:moveTo>
                  <a:lnTo>
                    <a:pt x="3134" y="0"/>
                  </a:lnTo>
                  <a:cubicBezTo>
                    <a:pt x="3143" y="0"/>
                    <a:pt x="3150" y="7"/>
                    <a:pt x="3150" y="15"/>
                  </a:cubicBezTo>
                  <a:cubicBezTo>
                    <a:pt x="3150" y="23"/>
                    <a:pt x="3143" y="30"/>
                    <a:pt x="3134" y="30"/>
                  </a:cubicBezTo>
                  <a:lnTo>
                    <a:pt x="3134" y="30"/>
                  </a:lnTo>
                  <a:cubicBezTo>
                    <a:pt x="3126" y="30"/>
                    <a:pt x="3119" y="23"/>
                    <a:pt x="3119" y="15"/>
                  </a:cubicBezTo>
                  <a:cubicBezTo>
                    <a:pt x="3119" y="7"/>
                    <a:pt x="3126" y="0"/>
                    <a:pt x="3134" y="0"/>
                  </a:cubicBezTo>
                  <a:close/>
                  <a:moveTo>
                    <a:pt x="3227" y="0"/>
                  </a:moveTo>
                  <a:lnTo>
                    <a:pt x="3227" y="0"/>
                  </a:lnTo>
                  <a:cubicBezTo>
                    <a:pt x="3235" y="0"/>
                    <a:pt x="3242" y="7"/>
                    <a:pt x="3242" y="15"/>
                  </a:cubicBezTo>
                  <a:cubicBezTo>
                    <a:pt x="3242" y="23"/>
                    <a:pt x="3235" y="30"/>
                    <a:pt x="3227" y="30"/>
                  </a:cubicBezTo>
                  <a:lnTo>
                    <a:pt x="3227" y="30"/>
                  </a:lnTo>
                  <a:cubicBezTo>
                    <a:pt x="3218" y="30"/>
                    <a:pt x="3211" y="23"/>
                    <a:pt x="3211" y="15"/>
                  </a:cubicBezTo>
                  <a:cubicBezTo>
                    <a:pt x="3211" y="7"/>
                    <a:pt x="3218" y="0"/>
                    <a:pt x="3227" y="0"/>
                  </a:cubicBezTo>
                  <a:close/>
                  <a:moveTo>
                    <a:pt x="3319" y="0"/>
                  </a:moveTo>
                  <a:lnTo>
                    <a:pt x="3319" y="0"/>
                  </a:lnTo>
                  <a:cubicBezTo>
                    <a:pt x="3327" y="0"/>
                    <a:pt x="3334" y="7"/>
                    <a:pt x="3334" y="15"/>
                  </a:cubicBezTo>
                  <a:cubicBezTo>
                    <a:pt x="3334" y="23"/>
                    <a:pt x="3327" y="30"/>
                    <a:pt x="3319" y="30"/>
                  </a:cubicBezTo>
                  <a:lnTo>
                    <a:pt x="3319" y="30"/>
                  </a:lnTo>
                  <a:cubicBezTo>
                    <a:pt x="3310" y="30"/>
                    <a:pt x="3303" y="23"/>
                    <a:pt x="3303" y="15"/>
                  </a:cubicBezTo>
                  <a:cubicBezTo>
                    <a:pt x="3303" y="7"/>
                    <a:pt x="3310" y="0"/>
                    <a:pt x="3319" y="0"/>
                  </a:cubicBezTo>
                  <a:close/>
                  <a:moveTo>
                    <a:pt x="3411" y="0"/>
                  </a:moveTo>
                  <a:lnTo>
                    <a:pt x="3411" y="0"/>
                  </a:lnTo>
                  <a:cubicBezTo>
                    <a:pt x="3420" y="0"/>
                    <a:pt x="3426" y="7"/>
                    <a:pt x="3426" y="15"/>
                  </a:cubicBezTo>
                  <a:cubicBezTo>
                    <a:pt x="3426" y="23"/>
                    <a:pt x="3420" y="30"/>
                    <a:pt x="3411" y="30"/>
                  </a:cubicBezTo>
                  <a:lnTo>
                    <a:pt x="3411" y="30"/>
                  </a:lnTo>
                  <a:cubicBezTo>
                    <a:pt x="3403" y="30"/>
                    <a:pt x="3396" y="23"/>
                    <a:pt x="3396" y="15"/>
                  </a:cubicBezTo>
                  <a:cubicBezTo>
                    <a:pt x="3396" y="7"/>
                    <a:pt x="3403" y="0"/>
                    <a:pt x="3411" y="0"/>
                  </a:cubicBezTo>
                  <a:close/>
                  <a:moveTo>
                    <a:pt x="3503" y="0"/>
                  </a:moveTo>
                  <a:lnTo>
                    <a:pt x="3503" y="0"/>
                  </a:lnTo>
                  <a:cubicBezTo>
                    <a:pt x="3512" y="0"/>
                    <a:pt x="3519" y="7"/>
                    <a:pt x="3519" y="15"/>
                  </a:cubicBezTo>
                  <a:cubicBezTo>
                    <a:pt x="3519" y="23"/>
                    <a:pt x="3512" y="30"/>
                    <a:pt x="3503" y="30"/>
                  </a:cubicBezTo>
                  <a:lnTo>
                    <a:pt x="3503" y="30"/>
                  </a:lnTo>
                  <a:cubicBezTo>
                    <a:pt x="3495" y="30"/>
                    <a:pt x="3488" y="23"/>
                    <a:pt x="3488" y="15"/>
                  </a:cubicBezTo>
                  <a:cubicBezTo>
                    <a:pt x="3488" y="7"/>
                    <a:pt x="3495" y="0"/>
                    <a:pt x="3503" y="0"/>
                  </a:cubicBezTo>
                  <a:close/>
                  <a:moveTo>
                    <a:pt x="3595" y="0"/>
                  </a:moveTo>
                  <a:lnTo>
                    <a:pt x="3595" y="0"/>
                  </a:lnTo>
                  <a:cubicBezTo>
                    <a:pt x="3604" y="0"/>
                    <a:pt x="3611" y="7"/>
                    <a:pt x="3611" y="15"/>
                  </a:cubicBezTo>
                  <a:cubicBezTo>
                    <a:pt x="3611" y="23"/>
                    <a:pt x="3604" y="30"/>
                    <a:pt x="3595" y="30"/>
                  </a:cubicBezTo>
                  <a:lnTo>
                    <a:pt x="3595" y="30"/>
                  </a:lnTo>
                  <a:cubicBezTo>
                    <a:pt x="3587" y="30"/>
                    <a:pt x="3580" y="23"/>
                    <a:pt x="3580" y="15"/>
                  </a:cubicBezTo>
                  <a:cubicBezTo>
                    <a:pt x="3580" y="7"/>
                    <a:pt x="3587" y="0"/>
                    <a:pt x="3595" y="0"/>
                  </a:cubicBezTo>
                  <a:close/>
                  <a:moveTo>
                    <a:pt x="3688" y="0"/>
                  </a:moveTo>
                  <a:lnTo>
                    <a:pt x="3688" y="0"/>
                  </a:lnTo>
                  <a:cubicBezTo>
                    <a:pt x="3696" y="0"/>
                    <a:pt x="3703" y="7"/>
                    <a:pt x="3703" y="15"/>
                  </a:cubicBezTo>
                  <a:cubicBezTo>
                    <a:pt x="3703" y="23"/>
                    <a:pt x="3696" y="30"/>
                    <a:pt x="3688" y="30"/>
                  </a:cubicBezTo>
                  <a:lnTo>
                    <a:pt x="3688" y="30"/>
                  </a:lnTo>
                  <a:cubicBezTo>
                    <a:pt x="3679" y="30"/>
                    <a:pt x="3672" y="23"/>
                    <a:pt x="3672" y="15"/>
                  </a:cubicBezTo>
                  <a:cubicBezTo>
                    <a:pt x="3672" y="7"/>
                    <a:pt x="3679" y="0"/>
                    <a:pt x="3688" y="0"/>
                  </a:cubicBezTo>
                  <a:close/>
                  <a:moveTo>
                    <a:pt x="3780" y="0"/>
                  </a:moveTo>
                  <a:lnTo>
                    <a:pt x="3780" y="0"/>
                  </a:lnTo>
                  <a:cubicBezTo>
                    <a:pt x="3788" y="0"/>
                    <a:pt x="3795" y="7"/>
                    <a:pt x="3795" y="15"/>
                  </a:cubicBezTo>
                  <a:cubicBezTo>
                    <a:pt x="3795" y="23"/>
                    <a:pt x="3788" y="30"/>
                    <a:pt x="3780" y="30"/>
                  </a:cubicBezTo>
                  <a:lnTo>
                    <a:pt x="3780" y="30"/>
                  </a:lnTo>
                  <a:cubicBezTo>
                    <a:pt x="3771" y="30"/>
                    <a:pt x="3764" y="23"/>
                    <a:pt x="3764" y="15"/>
                  </a:cubicBezTo>
                  <a:cubicBezTo>
                    <a:pt x="3764" y="7"/>
                    <a:pt x="3771" y="0"/>
                    <a:pt x="3780" y="0"/>
                  </a:cubicBezTo>
                  <a:close/>
                  <a:moveTo>
                    <a:pt x="3872" y="0"/>
                  </a:moveTo>
                  <a:lnTo>
                    <a:pt x="3872" y="0"/>
                  </a:lnTo>
                  <a:cubicBezTo>
                    <a:pt x="3881" y="0"/>
                    <a:pt x="3887" y="7"/>
                    <a:pt x="3887" y="15"/>
                  </a:cubicBezTo>
                  <a:cubicBezTo>
                    <a:pt x="3887" y="23"/>
                    <a:pt x="3881" y="30"/>
                    <a:pt x="3872" y="30"/>
                  </a:cubicBezTo>
                  <a:lnTo>
                    <a:pt x="3872" y="30"/>
                  </a:lnTo>
                  <a:cubicBezTo>
                    <a:pt x="3864" y="30"/>
                    <a:pt x="3857" y="23"/>
                    <a:pt x="3857" y="15"/>
                  </a:cubicBezTo>
                  <a:cubicBezTo>
                    <a:pt x="3857" y="7"/>
                    <a:pt x="3864" y="0"/>
                    <a:pt x="3872" y="0"/>
                  </a:cubicBezTo>
                  <a:close/>
                  <a:moveTo>
                    <a:pt x="3964" y="0"/>
                  </a:moveTo>
                  <a:lnTo>
                    <a:pt x="3964" y="0"/>
                  </a:lnTo>
                  <a:cubicBezTo>
                    <a:pt x="3973" y="0"/>
                    <a:pt x="3980" y="7"/>
                    <a:pt x="3980" y="15"/>
                  </a:cubicBezTo>
                  <a:cubicBezTo>
                    <a:pt x="3980" y="23"/>
                    <a:pt x="3973" y="30"/>
                    <a:pt x="3964" y="30"/>
                  </a:cubicBezTo>
                  <a:lnTo>
                    <a:pt x="3964" y="30"/>
                  </a:lnTo>
                  <a:cubicBezTo>
                    <a:pt x="3956" y="30"/>
                    <a:pt x="3949" y="23"/>
                    <a:pt x="3949" y="15"/>
                  </a:cubicBezTo>
                  <a:cubicBezTo>
                    <a:pt x="3949" y="7"/>
                    <a:pt x="3956" y="0"/>
                    <a:pt x="3964" y="0"/>
                  </a:cubicBezTo>
                  <a:close/>
                  <a:moveTo>
                    <a:pt x="4056" y="0"/>
                  </a:moveTo>
                  <a:lnTo>
                    <a:pt x="4056" y="0"/>
                  </a:lnTo>
                  <a:cubicBezTo>
                    <a:pt x="4065" y="0"/>
                    <a:pt x="4072" y="7"/>
                    <a:pt x="4072" y="15"/>
                  </a:cubicBezTo>
                  <a:cubicBezTo>
                    <a:pt x="4072" y="23"/>
                    <a:pt x="4065" y="30"/>
                    <a:pt x="4056" y="30"/>
                  </a:cubicBezTo>
                  <a:lnTo>
                    <a:pt x="4056" y="30"/>
                  </a:lnTo>
                  <a:cubicBezTo>
                    <a:pt x="4048" y="30"/>
                    <a:pt x="4041" y="23"/>
                    <a:pt x="4041" y="15"/>
                  </a:cubicBezTo>
                  <a:cubicBezTo>
                    <a:pt x="4041" y="7"/>
                    <a:pt x="4048" y="0"/>
                    <a:pt x="4056" y="0"/>
                  </a:cubicBezTo>
                  <a:close/>
                  <a:moveTo>
                    <a:pt x="4149" y="0"/>
                  </a:moveTo>
                  <a:lnTo>
                    <a:pt x="4149" y="0"/>
                  </a:lnTo>
                  <a:cubicBezTo>
                    <a:pt x="4157" y="0"/>
                    <a:pt x="4164" y="7"/>
                    <a:pt x="4164" y="15"/>
                  </a:cubicBezTo>
                  <a:cubicBezTo>
                    <a:pt x="4164" y="23"/>
                    <a:pt x="4157" y="30"/>
                    <a:pt x="4149" y="30"/>
                  </a:cubicBezTo>
                  <a:lnTo>
                    <a:pt x="4149" y="30"/>
                  </a:lnTo>
                  <a:cubicBezTo>
                    <a:pt x="4140" y="30"/>
                    <a:pt x="4133" y="23"/>
                    <a:pt x="4133" y="15"/>
                  </a:cubicBezTo>
                  <a:cubicBezTo>
                    <a:pt x="4133" y="7"/>
                    <a:pt x="4140" y="0"/>
                    <a:pt x="4149" y="0"/>
                  </a:cubicBezTo>
                  <a:close/>
                  <a:moveTo>
                    <a:pt x="4241" y="0"/>
                  </a:moveTo>
                  <a:lnTo>
                    <a:pt x="4241" y="0"/>
                  </a:lnTo>
                  <a:cubicBezTo>
                    <a:pt x="4249" y="0"/>
                    <a:pt x="4256" y="7"/>
                    <a:pt x="4256" y="15"/>
                  </a:cubicBezTo>
                  <a:cubicBezTo>
                    <a:pt x="4256" y="23"/>
                    <a:pt x="4249" y="30"/>
                    <a:pt x="4241" y="30"/>
                  </a:cubicBezTo>
                  <a:lnTo>
                    <a:pt x="4241" y="30"/>
                  </a:lnTo>
                  <a:cubicBezTo>
                    <a:pt x="4232" y="30"/>
                    <a:pt x="4225" y="23"/>
                    <a:pt x="4225" y="15"/>
                  </a:cubicBezTo>
                  <a:cubicBezTo>
                    <a:pt x="4225" y="7"/>
                    <a:pt x="4232" y="0"/>
                    <a:pt x="4241" y="0"/>
                  </a:cubicBezTo>
                  <a:close/>
                  <a:moveTo>
                    <a:pt x="4333" y="0"/>
                  </a:moveTo>
                  <a:lnTo>
                    <a:pt x="4333" y="0"/>
                  </a:lnTo>
                  <a:cubicBezTo>
                    <a:pt x="4341" y="0"/>
                    <a:pt x="4348" y="7"/>
                    <a:pt x="4348" y="15"/>
                  </a:cubicBezTo>
                  <a:cubicBezTo>
                    <a:pt x="4348" y="23"/>
                    <a:pt x="4341" y="30"/>
                    <a:pt x="4333" y="30"/>
                  </a:cubicBezTo>
                  <a:lnTo>
                    <a:pt x="4333" y="30"/>
                  </a:lnTo>
                  <a:cubicBezTo>
                    <a:pt x="4324" y="30"/>
                    <a:pt x="4318" y="23"/>
                    <a:pt x="4318" y="15"/>
                  </a:cubicBezTo>
                  <a:cubicBezTo>
                    <a:pt x="4318" y="7"/>
                    <a:pt x="4324" y="0"/>
                    <a:pt x="4333" y="0"/>
                  </a:cubicBezTo>
                  <a:close/>
                  <a:moveTo>
                    <a:pt x="4425" y="0"/>
                  </a:moveTo>
                  <a:lnTo>
                    <a:pt x="4425" y="0"/>
                  </a:lnTo>
                  <a:cubicBezTo>
                    <a:pt x="4434" y="0"/>
                    <a:pt x="4441" y="7"/>
                    <a:pt x="4441" y="15"/>
                  </a:cubicBezTo>
                  <a:cubicBezTo>
                    <a:pt x="4441" y="23"/>
                    <a:pt x="4434" y="30"/>
                    <a:pt x="4425" y="30"/>
                  </a:cubicBezTo>
                  <a:lnTo>
                    <a:pt x="4425" y="30"/>
                  </a:lnTo>
                  <a:cubicBezTo>
                    <a:pt x="4417" y="30"/>
                    <a:pt x="4410" y="23"/>
                    <a:pt x="4410" y="15"/>
                  </a:cubicBezTo>
                  <a:cubicBezTo>
                    <a:pt x="4410" y="7"/>
                    <a:pt x="4417" y="0"/>
                    <a:pt x="4425" y="0"/>
                  </a:cubicBezTo>
                  <a:close/>
                  <a:moveTo>
                    <a:pt x="4517" y="0"/>
                  </a:moveTo>
                  <a:lnTo>
                    <a:pt x="4517" y="0"/>
                  </a:lnTo>
                  <a:cubicBezTo>
                    <a:pt x="4526" y="0"/>
                    <a:pt x="4533" y="7"/>
                    <a:pt x="4533" y="15"/>
                  </a:cubicBezTo>
                  <a:cubicBezTo>
                    <a:pt x="4533" y="23"/>
                    <a:pt x="4526" y="30"/>
                    <a:pt x="4517" y="30"/>
                  </a:cubicBezTo>
                  <a:lnTo>
                    <a:pt x="4517" y="30"/>
                  </a:lnTo>
                  <a:cubicBezTo>
                    <a:pt x="4509" y="30"/>
                    <a:pt x="4502" y="23"/>
                    <a:pt x="4502" y="15"/>
                  </a:cubicBezTo>
                  <a:cubicBezTo>
                    <a:pt x="4502" y="7"/>
                    <a:pt x="4509" y="0"/>
                    <a:pt x="4517" y="0"/>
                  </a:cubicBezTo>
                  <a:close/>
                  <a:moveTo>
                    <a:pt x="4610" y="0"/>
                  </a:moveTo>
                  <a:lnTo>
                    <a:pt x="4610" y="0"/>
                  </a:lnTo>
                  <a:cubicBezTo>
                    <a:pt x="4618" y="0"/>
                    <a:pt x="4625" y="7"/>
                    <a:pt x="4625" y="15"/>
                  </a:cubicBezTo>
                  <a:cubicBezTo>
                    <a:pt x="4625" y="23"/>
                    <a:pt x="4618" y="30"/>
                    <a:pt x="4610" y="30"/>
                  </a:cubicBezTo>
                  <a:lnTo>
                    <a:pt x="4610" y="30"/>
                  </a:lnTo>
                  <a:cubicBezTo>
                    <a:pt x="4601" y="30"/>
                    <a:pt x="4594" y="23"/>
                    <a:pt x="4594" y="15"/>
                  </a:cubicBezTo>
                  <a:cubicBezTo>
                    <a:pt x="4594" y="7"/>
                    <a:pt x="4601" y="0"/>
                    <a:pt x="4610" y="0"/>
                  </a:cubicBezTo>
                  <a:close/>
                  <a:moveTo>
                    <a:pt x="4702" y="0"/>
                  </a:moveTo>
                  <a:lnTo>
                    <a:pt x="4702" y="0"/>
                  </a:lnTo>
                  <a:cubicBezTo>
                    <a:pt x="4710" y="0"/>
                    <a:pt x="4717" y="7"/>
                    <a:pt x="4717" y="15"/>
                  </a:cubicBezTo>
                  <a:cubicBezTo>
                    <a:pt x="4717" y="23"/>
                    <a:pt x="4710" y="30"/>
                    <a:pt x="4702" y="30"/>
                  </a:cubicBezTo>
                  <a:lnTo>
                    <a:pt x="4702" y="30"/>
                  </a:lnTo>
                  <a:cubicBezTo>
                    <a:pt x="4693" y="30"/>
                    <a:pt x="4686" y="23"/>
                    <a:pt x="4686" y="15"/>
                  </a:cubicBezTo>
                  <a:cubicBezTo>
                    <a:pt x="4686" y="7"/>
                    <a:pt x="4693" y="0"/>
                    <a:pt x="4702" y="0"/>
                  </a:cubicBezTo>
                  <a:close/>
                  <a:moveTo>
                    <a:pt x="4794" y="0"/>
                  </a:moveTo>
                  <a:lnTo>
                    <a:pt x="4794" y="0"/>
                  </a:lnTo>
                  <a:cubicBezTo>
                    <a:pt x="4802" y="0"/>
                    <a:pt x="4809" y="7"/>
                    <a:pt x="4809" y="15"/>
                  </a:cubicBezTo>
                  <a:cubicBezTo>
                    <a:pt x="4809" y="23"/>
                    <a:pt x="4802" y="30"/>
                    <a:pt x="4794" y="30"/>
                  </a:cubicBezTo>
                  <a:lnTo>
                    <a:pt x="4794" y="30"/>
                  </a:lnTo>
                  <a:cubicBezTo>
                    <a:pt x="4785" y="30"/>
                    <a:pt x="4779" y="23"/>
                    <a:pt x="4779" y="15"/>
                  </a:cubicBezTo>
                  <a:cubicBezTo>
                    <a:pt x="4779" y="7"/>
                    <a:pt x="4785" y="0"/>
                    <a:pt x="4794" y="0"/>
                  </a:cubicBezTo>
                  <a:close/>
                  <a:moveTo>
                    <a:pt x="4886" y="0"/>
                  </a:moveTo>
                  <a:lnTo>
                    <a:pt x="4886" y="0"/>
                  </a:lnTo>
                  <a:cubicBezTo>
                    <a:pt x="4895" y="0"/>
                    <a:pt x="4901" y="7"/>
                    <a:pt x="4901" y="15"/>
                  </a:cubicBezTo>
                  <a:cubicBezTo>
                    <a:pt x="4901" y="23"/>
                    <a:pt x="4895" y="30"/>
                    <a:pt x="4886" y="30"/>
                  </a:cubicBezTo>
                  <a:lnTo>
                    <a:pt x="4886" y="30"/>
                  </a:lnTo>
                  <a:cubicBezTo>
                    <a:pt x="4878" y="30"/>
                    <a:pt x="4871" y="23"/>
                    <a:pt x="4871" y="15"/>
                  </a:cubicBezTo>
                  <a:cubicBezTo>
                    <a:pt x="4871" y="7"/>
                    <a:pt x="4878" y="0"/>
                    <a:pt x="4886" y="0"/>
                  </a:cubicBezTo>
                  <a:close/>
                  <a:moveTo>
                    <a:pt x="4978" y="0"/>
                  </a:moveTo>
                  <a:lnTo>
                    <a:pt x="4978" y="0"/>
                  </a:lnTo>
                  <a:cubicBezTo>
                    <a:pt x="4987" y="0"/>
                    <a:pt x="4994" y="7"/>
                    <a:pt x="4994" y="15"/>
                  </a:cubicBezTo>
                  <a:cubicBezTo>
                    <a:pt x="4994" y="23"/>
                    <a:pt x="4987" y="30"/>
                    <a:pt x="4978" y="30"/>
                  </a:cubicBezTo>
                  <a:lnTo>
                    <a:pt x="4978" y="30"/>
                  </a:lnTo>
                  <a:cubicBezTo>
                    <a:pt x="4970" y="30"/>
                    <a:pt x="4963" y="23"/>
                    <a:pt x="4963" y="15"/>
                  </a:cubicBezTo>
                  <a:cubicBezTo>
                    <a:pt x="4963" y="7"/>
                    <a:pt x="4970" y="0"/>
                    <a:pt x="4978" y="0"/>
                  </a:cubicBezTo>
                  <a:close/>
                  <a:moveTo>
                    <a:pt x="5070" y="0"/>
                  </a:moveTo>
                  <a:lnTo>
                    <a:pt x="5071" y="0"/>
                  </a:lnTo>
                  <a:cubicBezTo>
                    <a:pt x="5079" y="0"/>
                    <a:pt x="5086" y="7"/>
                    <a:pt x="5086" y="15"/>
                  </a:cubicBezTo>
                  <a:cubicBezTo>
                    <a:pt x="5086" y="23"/>
                    <a:pt x="5079" y="30"/>
                    <a:pt x="5071" y="30"/>
                  </a:cubicBezTo>
                  <a:lnTo>
                    <a:pt x="5070" y="30"/>
                  </a:lnTo>
                  <a:cubicBezTo>
                    <a:pt x="5062" y="30"/>
                    <a:pt x="5055" y="23"/>
                    <a:pt x="5055" y="15"/>
                  </a:cubicBezTo>
                  <a:cubicBezTo>
                    <a:pt x="5055" y="7"/>
                    <a:pt x="5062" y="0"/>
                    <a:pt x="5070" y="0"/>
                  </a:cubicBezTo>
                  <a:close/>
                  <a:moveTo>
                    <a:pt x="5163" y="0"/>
                  </a:moveTo>
                  <a:lnTo>
                    <a:pt x="5163" y="0"/>
                  </a:lnTo>
                  <a:cubicBezTo>
                    <a:pt x="5171" y="0"/>
                    <a:pt x="5178" y="7"/>
                    <a:pt x="5178" y="15"/>
                  </a:cubicBezTo>
                  <a:cubicBezTo>
                    <a:pt x="5178" y="23"/>
                    <a:pt x="5171" y="30"/>
                    <a:pt x="5163" y="30"/>
                  </a:cubicBezTo>
                  <a:lnTo>
                    <a:pt x="5163" y="30"/>
                  </a:lnTo>
                  <a:cubicBezTo>
                    <a:pt x="5154" y="30"/>
                    <a:pt x="5147" y="23"/>
                    <a:pt x="5147" y="15"/>
                  </a:cubicBezTo>
                  <a:cubicBezTo>
                    <a:pt x="5147" y="7"/>
                    <a:pt x="5154" y="0"/>
                    <a:pt x="5163" y="0"/>
                  </a:cubicBezTo>
                  <a:close/>
                  <a:moveTo>
                    <a:pt x="5255" y="0"/>
                  </a:moveTo>
                  <a:lnTo>
                    <a:pt x="5255" y="0"/>
                  </a:lnTo>
                  <a:cubicBezTo>
                    <a:pt x="5263" y="0"/>
                    <a:pt x="5270" y="7"/>
                    <a:pt x="5270" y="15"/>
                  </a:cubicBezTo>
                  <a:cubicBezTo>
                    <a:pt x="5270" y="23"/>
                    <a:pt x="5263" y="30"/>
                    <a:pt x="5255" y="30"/>
                  </a:cubicBezTo>
                  <a:lnTo>
                    <a:pt x="5255" y="30"/>
                  </a:lnTo>
                  <a:cubicBezTo>
                    <a:pt x="5246" y="30"/>
                    <a:pt x="5239" y="23"/>
                    <a:pt x="5239" y="15"/>
                  </a:cubicBezTo>
                  <a:cubicBezTo>
                    <a:pt x="5239" y="7"/>
                    <a:pt x="5246" y="0"/>
                    <a:pt x="5255" y="0"/>
                  </a:cubicBezTo>
                  <a:close/>
                  <a:moveTo>
                    <a:pt x="5347" y="0"/>
                  </a:moveTo>
                  <a:lnTo>
                    <a:pt x="5347" y="0"/>
                  </a:lnTo>
                  <a:cubicBezTo>
                    <a:pt x="5356" y="0"/>
                    <a:pt x="5362" y="7"/>
                    <a:pt x="5362" y="15"/>
                  </a:cubicBezTo>
                  <a:cubicBezTo>
                    <a:pt x="5362" y="23"/>
                    <a:pt x="5356" y="30"/>
                    <a:pt x="5347" y="30"/>
                  </a:cubicBezTo>
                  <a:lnTo>
                    <a:pt x="5347" y="30"/>
                  </a:lnTo>
                  <a:cubicBezTo>
                    <a:pt x="5339" y="30"/>
                    <a:pt x="5332" y="23"/>
                    <a:pt x="5332" y="15"/>
                  </a:cubicBezTo>
                  <a:cubicBezTo>
                    <a:pt x="5332" y="7"/>
                    <a:pt x="5339" y="0"/>
                    <a:pt x="5347" y="0"/>
                  </a:cubicBezTo>
                  <a:close/>
                  <a:moveTo>
                    <a:pt x="5439" y="0"/>
                  </a:moveTo>
                  <a:lnTo>
                    <a:pt x="5439" y="0"/>
                  </a:lnTo>
                  <a:cubicBezTo>
                    <a:pt x="5448" y="0"/>
                    <a:pt x="5455" y="7"/>
                    <a:pt x="5455" y="15"/>
                  </a:cubicBezTo>
                  <a:cubicBezTo>
                    <a:pt x="5455" y="23"/>
                    <a:pt x="5448" y="30"/>
                    <a:pt x="5439" y="30"/>
                  </a:cubicBezTo>
                  <a:lnTo>
                    <a:pt x="5439" y="30"/>
                  </a:lnTo>
                  <a:cubicBezTo>
                    <a:pt x="5431" y="30"/>
                    <a:pt x="5424" y="23"/>
                    <a:pt x="5424" y="15"/>
                  </a:cubicBezTo>
                  <a:cubicBezTo>
                    <a:pt x="5424" y="7"/>
                    <a:pt x="5431" y="0"/>
                    <a:pt x="5439" y="0"/>
                  </a:cubicBezTo>
                  <a:close/>
                  <a:moveTo>
                    <a:pt x="5531" y="0"/>
                  </a:moveTo>
                  <a:lnTo>
                    <a:pt x="5531" y="0"/>
                  </a:lnTo>
                  <a:cubicBezTo>
                    <a:pt x="5540" y="0"/>
                    <a:pt x="5547" y="7"/>
                    <a:pt x="5547" y="15"/>
                  </a:cubicBezTo>
                  <a:cubicBezTo>
                    <a:pt x="5547" y="23"/>
                    <a:pt x="5540" y="30"/>
                    <a:pt x="5531" y="30"/>
                  </a:cubicBezTo>
                  <a:lnTo>
                    <a:pt x="5531" y="30"/>
                  </a:lnTo>
                  <a:cubicBezTo>
                    <a:pt x="5523" y="30"/>
                    <a:pt x="5516" y="23"/>
                    <a:pt x="5516" y="15"/>
                  </a:cubicBezTo>
                  <a:cubicBezTo>
                    <a:pt x="5516" y="7"/>
                    <a:pt x="5523" y="0"/>
                    <a:pt x="5531" y="0"/>
                  </a:cubicBezTo>
                  <a:close/>
                  <a:moveTo>
                    <a:pt x="5624" y="0"/>
                  </a:moveTo>
                  <a:lnTo>
                    <a:pt x="5624" y="0"/>
                  </a:lnTo>
                  <a:cubicBezTo>
                    <a:pt x="5632" y="0"/>
                    <a:pt x="5639" y="7"/>
                    <a:pt x="5639" y="15"/>
                  </a:cubicBezTo>
                  <a:cubicBezTo>
                    <a:pt x="5639" y="23"/>
                    <a:pt x="5632" y="30"/>
                    <a:pt x="5624" y="30"/>
                  </a:cubicBezTo>
                  <a:lnTo>
                    <a:pt x="5624" y="30"/>
                  </a:lnTo>
                  <a:cubicBezTo>
                    <a:pt x="5615" y="30"/>
                    <a:pt x="5608" y="23"/>
                    <a:pt x="5608" y="15"/>
                  </a:cubicBezTo>
                  <a:cubicBezTo>
                    <a:pt x="5608" y="7"/>
                    <a:pt x="5615" y="0"/>
                    <a:pt x="5624" y="0"/>
                  </a:cubicBezTo>
                  <a:close/>
                  <a:moveTo>
                    <a:pt x="5716" y="0"/>
                  </a:moveTo>
                  <a:lnTo>
                    <a:pt x="5716" y="0"/>
                  </a:lnTo>
                  <a:cubicBezTo>
                    <a:pt x="5724" y="0"/>
                    <a:pt x="5731" y="7"/>
                    <a:pt x="5731" y="15"/>
                  </a:cubicBezTo>
                  <a:cubicBezTo>
                    <a:pt x="5731" y="23"/>
                    <a:pt x="5724" y="30"/>
                    <a:pt x="5716" y="30"/>
                  </a:cubicBezTo>
                  <a:lnTo>
                    <a:pt x="5716" y="30"/>
                  </a:lnTo>
                  <a:cubicBezTo>
                    <a:pt x="5707" y="30"/>
                    <a:pt x="5700" y="23"/>
                    <a:pt x="5700" y="15"/>
                  </a:cubicBezTo>
                  <a:cubicBezTo>
                    <a:pt x="5700" y="7"/>
                    <a:pt x="5707" y="0"/>
                    <a:pt x="5716" y="0"/>
                  </a:cubicBezTo>
                  <a:close/>
                  <a:moveTo>
                    <a:pt x="5808" y="0"/>
                  </a:moveTo>
                  <a:lnTo>
                    <a:pt x="5808" y="0"/>
                  </a:lnTo>
                  <a:cubicBezTo>
                    <a:pt x="5817" y="0"/>
                    <a:pt x="5823" y="7"/>
                    <a:pt x="5823" y="15"/>
                  </a:cubicBezTo>
                  <a:cubicBezTo>
                    <a:pt x="5823" y="23"/>
                    <a:pt x="5817" y="30"/>
                    <a:pt x="5808" y="30"/>
                  </a:cubicBezTo>
                  <a:lnTo>
                    <a:pt x="5808" y="30"/>
                  </a:lnTo>
                  <a:cubicBezTo>
                    <a:pt x="5800" y="30"/>
                    <a:pt x="5793" y="23"/>
                    <a:pt x="5793" y="15"/>
                  </a:cubicBezTo>
                  <a:cubicBezTo>
                    <a:pt x="5793" y="7"/>
                    <a:pt x="5800" y="0"/>
                    <a:pt x="5808" y="0"/>
                  </a:cubicBezTo>
                  <a:close/>
                  <a:moveTo>
                    <a:pt x="5900" y="0"/>
                  </a:moveTo>
                  <a:lnTo>
                    <a:pt x="5900" y="0"/>
                  </a:lnTo>
                  <a:cubicBezTo>
                    <a:pt x="5909" y="0"/>
                    <a:pt x="5916" y="7"/>
                    <a:pt x="5916" y="15"/>
                  </a:cubicBezTo>
                  <a:cubicBezTo>
                    <a:pt x="5916" y="23"/>
                    <a:pt x="5909" y="30"/>
                    <a:pt x="5900" y="30"/>
                  </a:cubicBezTo>
                  <a:lnTo>
                    <a:pt x="5900" y="30"/>
                  </a:lnTo>
                  <a:cubicBezTo>
                    <a:pt x="5892" y="30"/>
                    <a:pt x="5885" y="23"/>
                    <a:pt x="5885" y="15"/>
                  </a:cubicBezTo>
                  <a:cubicBezTo>
                    <a:pt x="5885" y="7"/>
                    <a:pt x="5892" y="0"/>
                    <a:pt x="5900" y="0"/>
                  </a:cubicBezTo>
                  <a:close/>
                  <a:moveTo>
                    <a:pt x="5992" y="0"/>
                  </a:moveTo>
                  <a:lnTo>
                    <a:pt x="5992" y="0"/>
                  </a:lnTo>
                  <a:cubicBezTo>
                    <a:pt x="6001" y="0"/>
                    <a:pt x="6008" y="7"/>
                    <a:pt x="6008" y="15"/>
                  </a:cubicBezTo>
                  <a:cubicBezTo>
                    <a:pt x="6008" y="23"/>
                    <a:pt x="6001" y="30"/>
                    <a:pt x="5992" y="30"/>
                  </a:cubicBezTo>
                  <a:lnTo>
                    <a:pt x="5992" y="30"/>
                  </a:lnTo>
                  <a:cubicBezTo>
                    <a:pt x="5984" y="30"/>
                    <a:pt x="5977" y="23"/>
                    <a:pt x="5977" y="15"/>
                  </a:cubicBezTo>
                  <a:cubicBezTo>
                    <a:pt x="5977" y="7"/>
                    <a:pt x="5984" y="0"/>
                    <a:pt x="5992" y="0"/>
                  </a:cubicBezTo>
                  <a:close/>
                  <a:moveTo>
                    <a:pt x="6085" y="0"/>
                  </a:moveTo>
                  <a:lnTo>
                    <a:pt x="6085" y="0"/>
                  </a:lnTo>
                  <a:cubicBezTo>
                    <a:pt x="6093" y="0"/>
                    <a:pt x="6100" y="7"/>
                    <a:pt x="6100" y="15"/>
                  </a:cubicBezTo>
                  <a:cubicBezTo>
                    <a:pt x="6100" y="23"/>
                    <a:pt x="6093" y="30"/>
                    <a:pt x="6085" y="30"/>
                  </a:cubicBezTo>
                  <a:lnTo>
                    <a:pt x="6085" y="30"/>
                  </a:lnTo>
                  <a:cubicBezTo>
                    <a:pt x="6076" y="30"/>
                    <a:pt x="6069" y="23"/>
                    <a:pt x="6069" y="15"/>
                  </a:cubicBezTo>
                  <a:cubicBezTo>
                    <a:pt x="6069" y="7"/>
                    <a:pt x="6076" y="0"/>
                    <a:pt x="6085" y="0"/>
                  </a:cubicBezTo>
                  <a:close/>
                  <a:moveTo>
                    <a:pt x="6177" y="0"/>
                  </a:moveTo>
                  <a:lnTo>
                    <a:pt x="6177" y="0"/>
                  </a:lnTo>
                  <a:cubicBezTo>
                    <a:pt x="6185" y="0"/>
                    <a:pt x="6192" y="7"/>
                    <a:pt x="6192" y="15"/>
                  </a:cubicBezTo>
                  <a:cubicBezTo>
                    <a:pt x="6192" y="23"/>
                    <a:pt x="6185" y="30"/>
                    <a:pt x="6177" y="30"/>
                  </a:cubicBezTo>
                  <a:lnTo>
                    <a:pt x="6177" y="30"/>
                  </a:lnTo>
                  <a:cubicBezTo>
                    <a:pt x="6168" y="30"/>
                    <a:pt x="6161" y="23"/>
                    <a:pt x="6161" y="15"/>
                  </a:cubicBezTo>
                  <a:cubicBezTo>
                    <a:pt x="6161" y="7"/>
                    <a:pt x="6168" y="0"/>
                    <a:pt x="6177" y="0"/>
                  </a:cubicBezTo>
                  <a:close/>
                  <a:moveTo>
                    <a:pt x="6269" y="0"/>
                  </a:moveTo>
                  <a:lnTo>
                    <a:pt x="6269" y="0"/>
                  </a:lnTo>
                  <a:cubicBezTo>
                    <a:pt x="6277" y="0"/>
                    <a:pt x="6284" y="7"/>
                    <a:pt x="6284" y="15"/>
                  </a:cubicBezTo>
                  <a:cubicBezTo>
                    <a:pt x="6284" y="23"/>
                    <a:pt x="6277" y="30"/>
                    <a:pt x="6269" y="30"/>
                  </a:cubicBezTo>
                  <a:lnTo>
                    <a:pt x="6269" y="30"/>
                  </a:lnTo>
                  <a:cubicBezTo>
                    <a:pt x="6260" y="30"/>
                    <a:pt x="6254" y="23"/>
                    <a:pt x="6254" y="15"/>
                  </a:cubicBezTo>
                  <a:cubicBezTo>
                    <a:pt x="6254" y="7"/>
                    <a:pt x="6260" y="0"/>
                    <a:pt x="6269" y="0"/>
                  </a:cubicBezTo>
                  <a:close/>
                  <a:moveTo>
                    <a:pt x="6361" y="0"/>
                  </a:moveTo>
                  <a:lnTo>
                    <a:pt x="6361" y="0"/>
                  </a:lnTo>
                  <a:cubicBezTo>
                    <a:pt x="6370" y="0"/>
                    <a:pt x="6377" y="7"/>
                    <a:pt x="6377" y="15"/>
                  </a:cubicBezTo>
                  <a:cubicBezTo>
                    <a:pt x="6377" y="23"/>
                    <a:pt x="6370" y="30"/>
                    <a:pt x="6361" y="30"/>
                  </a:cubicBezTo>
                  <a:lnTo>
                    <a:pt x="6361" y="30"/>
                  </a:lnTo>
                  <a:cubicBezTo>
                    <a:pt x="6353" y="30"/>
                    <a:pt x="6346" y="23"/>
                    <a:pt x="6346" y="15"/>
                  </a:cubicBezTo>
                  <a:cubicBezTo>
                    <a:pt x="6346" y="7"/>
                    <a:pt x="6353" y="0"/>
                    <a:pt x="6361" y="0"/>
                  </a:cubicBezTo>
                  <a:close/>
                  <a:moveTo>
                    <a:pt x="6453" y="0"/>
                  </a:moveTo>
                  <a:lnTo>
                    <a:pt x="6453" y="0"/>
                  </a:lnTo>
                  <a:cubicBezTo>
                    <a:pt x="6462" y="0"/>
                    <a:pt x="6469" y="7"/>
                    <a:pt x="6469" y="15"/>
                  </a:cubicBezTo>
                  <a:cubicBezTo>
                    <a:pt x="6469" y="23"/>
                    <a:pt x="6462" y="30"/>
                    <a:pt x="6453" y="30"/>
                  </a:cubicBezTo>
                  <a:lnTo>
                    <a:pt x="6453" y="30"/>
                  </a:lnTo>
                  <a:cubicBezTo>
                    <a:pt x="6445" y="30"/>
                    <a:pt x="6438" y="23"/>
                    <a:pt x="6438" y="15"/>
                  </a:cubicBezTo>
                  <a:cubicBezTo>
                    <a:pt x="6438" y="7"/>
                    <a:pt x="6445" y="0"/>
                    <a:pt x="6453" y="0"/>
                  </a:cubicBezTo>
                  <a:close/>
                  <a:moveTo>
                    <a:pt x="6546" y="0"/>
                  </a:moveTo>
                  <a:lnTo>
                    <a:pt x="6546" y="0"/>
                  </a:lnTo>
                  <a:cubicBezTo>
                    <a:pt x="6554" y="0"/>
                    <a:pt x="6561" y="7"/>
                    <a:pt x="6561" y="15"/>
                  </a:cubicBezTo>
                  <a:cubicBezTo>
                    <a:pt x="6561" y="23"/>
                    <a:pt x="6554" y="30"/>
                    <a:pt x="6546" y="30"/>
                  </a:cubicBezTo>
                  <a:lnTo>
                    <a:pt x="6546" y="30"/>
                  </a:lnTo>
                  <a:cubicBezTo>
                    <a:pt x="6537" y="30"/>
                    <a:pt x="6530" y="23"/>
                    <a:pt x="6530" y="15"/>
                  </a:cubicBezTo>
                  <a:cubicBezTo>
                    <a:pt x="6530" y="7"/>
                    <a:pt x="6537" y="0"/>
                    <a:pt x="6546" y="0"/>
                  </a:cubicBezTo>
                  <a:close/>
                  <a:moveTo>
                    <a:pt x="6638" y="0"/>
                  </a:moveTo>
                  <a:lnTo>
                    <a:pt x="6638" y="0"/>
                  </a:lnTo>
                  <a:cubicBezTo>
                    <a:pt x="6646" y="0"/>
                    <a:pt x="6653" y="7"/>
                    <a:pt x="6653" y="15"/>
                  </a:cubicBezTo>
                  <a:cubicBezTo>
                    <a:pt x="6653" y="23"/>
                    <a:pt x="6646" y="30"/>
                    <a:pt x="6638" y="30"/>
                  </a:cubicBezTo>
                  <a:lnTo>
                    <a:pt x="6638" y="30"/>
                  </a:lnTo>
                  <a:cubicBezTo>
                    <a:pt x="6629" y="30"/>
                    <a:pt x="6622" y="23"/>
                    <a:pt x="6622" y="15"/>
                  </a:cubicBezTo>
                  <a:cubicBezTo>
                    <a:pt x="6622" y="7"/>
                    <a:pt x="6629" y="0"/>
                    <a:pt x="6638" y="0"/>
                  </a:cubicBezTo>
                  <a:close/>
                  <a:moveTo>
                    <a:pt x="6730" y="0"/>
                  </a:moveTo>
                  <a:lnTo>
                    <a:pt x="6730" y="0"/>
                  </a:lnTo>
                  <a:cubicBezTo>
                    <a:pt x="6738" y="0"/>
                    <a:pt x="6745" y="7"/>
                    <a:pt x="6745" y="15"/>
                  </a:cubicBezTo>
                  <a:cubicBezTo>
                    <a:pt x="6745" y="23"/>
                    <a:pt x="6738" y="30"/>
                    <a:pt x="6730" y="30"/>
                  </a:cubicBezTo>
                  <a:lnTo>
                    <a:pt x="6730" y="30"/>
                  </a:lnTo>
                  <a:cubicBezTo>
                    <a:pt x="6721" y="30"/>
                    <a:pt x="6715" y="23"/>
                    <a:pt x="6715" y="15"/>
                  </a:cubicBezTo>
                  <a:cubicBezTo>
                    <a:pt x="6715" y="7"/>
                    <a:pt x="6721" y="0"/>
                    <a:pt x="6730" y="0"/>
                  </a:cubicBezTo>
                  <a:close/>
                  <a:moveTo>
                    <a:pt x="6822" y="0"/>
                  </a:moveTo>
                  <a:lnTo>
                    <a:pt x="6822" y="0"/>
                  </a:lnTo>
                  <a:cubicBezTo>
                    <a:pt x="6831" y="0"/>
                    <a:pt x="6837" y="7"/>
                    <a:pt x="6837" y="15"/>
                  </a:cubicBezTo>
                  <a:cubicBezTo>
                    <a:pt x="6837" y="23"/>
                    <a:pt x="6831" y="30"/>
                    <a:pt x="6822" y="30"/>
                  </a:cubicBezTo>
                  <a:lnTo>
                    <a:pt x="6822" y="30"/>
                  </a:lnTo>
                  <a:cubicBezTo>
                    <a:pt x="6814" y="30"/>
                    <a:pt x="6807" y="23"/>
                    <a:pt x="6807" y="15"/>
                  </a:cubicBezTo>
                  <a:cubicBezTo>
                    <a:pt x="6807" y="7"/>
                    <a:pt x="6814" y="0"/>
                    <a:pt x="6822" y="0"/>
                  </a:cubicBezTo>
                  <a:close/>
                  <a:moveTo>
                    <a:pt x="6914" y="0"/>
                  </a:moveTo>
                  <a:lnTo>
                    <a:pt x="6914" y="0"/>
                  </a:lnTo>
                  <a:cubicBezTo>
                    <a:pt x="6923" y="0"/>
                    <a:pt x="6930" y="7"/>
                    <a:pt x="6930" y="15"/>
                  </a:cubicBezTo>
                  <a:cubicBezTo>
                    <a:pt x="6930" y="23"/>
                    <a:pt x="6923" y="30"/>
                    <a:pt x="6914" y="30"/>
                  </a:cubicBezTo>
                  <a:lnTo>
                    <a:pt x="6914" y="30"/>
                  </a:lnTo>
                  <a:cubicBezTo>
                    <a:pt x="6906" y="30"/>
                    <a:pt x="6899" y="23"/>
                    <a:pt x="6899" y="15"/>
                  </a:cubicBezTo>
                  <a:cubicBezTo>
                    <a:pt x="6899" y="7"/>
                    <a:pt x="6906" y="0"/>
                    <a:pt x="6914" y="0"/>
                  </a:cubicBezTo>
                  <a:close/>
                  <a:moveTo>
                    <a:pt x="7006" y="0"/>
                  </a:moveTo>
                  <a:lnTo>
                    <a:pt x="7007" y="0"/>
                  </a:lnTo>
                  <a:cubicBezTo>
                    <a:pt x="7015" y="0"/>
                    <a:pt x="7022" y="7"/>
                    <a:pt x="7022" y="15"/>
                  </a:cubicBezTo>
                  <a:cubicBezTo>
                    <a:pt x="7022" y="23"/>
                    <a:pt x="7015" y="30"/>
                    <a:pt x="7007" y="30"/>
                  </a:cubicBezTo>
                  <a:lnTo>
                    <a:pt x="7006" y="30"/>
                  </a:lnTo>
                  <a:cubicBezTo>
                    <a:pt x="6998" y="30"/>
                    <a:pt x="6991" y="23"/>
                    <a:pt x="6991" y="15"/>
                  </a:cubicBezTo>
                  <a:cubicBezTo>
                    <a:pt x="6991" y="7"/>
                    <a:pt x="6998" y="0"/>
                    <a:pt x="7006" y="0"/>
                  </a:cubicBezTo>
                  <a:close/>
                  <a:moveTo>
                    <a:pt x="7099" y="0"/>
                  </a:moveTo>
                  <a:lnTo>
                    <a:pt x="7099" y="0"/>
                  </a:lnTo>
                  <a:cubicBezTo>
                    <a:pt x="7107" y="0"/>
                    <a:pt x="7114" y="7"/>
                    <a:pt x="7114" y="15"/>
                  </a:cubicBezTo>
                  <a:cubicBezTo>
                    <a:pt x="7114" y="23"/>
                    <a:pt x="7107" y="30"/>
                    <a:pt x="7099" y="30"/>
                  </a:cubicBezTo>
                  <a:lnTo>
                    <a:pt x="7099" y="30"/>
                  </a:lnTo>
                  <a:cubicBezTo>
                    <a:pt x="7090" y="30"/>
                    <a:pt x="7083" y="23"/>
                    <a:pt x="7083" y="15"/>
                  </a:cubicBezTo>
                  <a:cubicBezTo>
                    <a:pt x="7083" y="7"/>
                    <a:pt x="7090" y="0"/>
                    <a:pt x="7099" y="0"/>
                  </a:cubicBezTo>
                  <a:close/>
                  <a:moveTo>
                    <a:pt x="7191" y="0"/>
                  </a:moveTo>
                  <a:lnTo>
                    <a:pt x="7191" y="0"/>
                  </a:lnTo>
                  <a:cubicBezTo>
                    <a:pt x="7199" y="0"/>
                    <a:pt x="7206" y="7"/>
                    <a:pt x="7206" y="15"/>
                  </a:cubicBezTo>
                  <a:cubicBezTo>
                    <a:pt x="7206" y="23"/>
                    <a:pt x="7199" y="30"/>
                    <a:pt x="7191" y="30"/>
                  </a:cubicBezTo>
                  <a:lnTo>
                    <a:pt x="7191" y="30"/>
                  </a:lnTo>
                  <a:cubicBezTo>
                    <a:pt x="7182" y="30"/>
                    <a:pt x="7176" y="23"/>
                    <a:pt x="7176" y="15"/>
                  </a:cubicBezTo>
                  <a:cubicBezTo>
                    <a:pt x="7176" y="7"/>
                    <a:pt x="7182" y="0"/>
                    <a:pt x="7191" y="0"/>
                  </a:cubicBezTo>
                  <a:close/>
                  <a:moveTo>
                    <a:pt x="7283" y="0"/>
                  </a:moveTo>
                  <a:lnTo>
                    <a:pt x="7283" y="0"/>
                  </a:lnTo>
                  <a:cubicBezTo>
                    <a:pt x="7292" y="0"/>
                    <a:pt x="7298" y="7"/>
                    <a:pt x="7298" y="15"/>
                  </a:cubicBezTo>
                  <a:cubicBezTo>
                    <a:pt x="7298" y="23"/>
                    <a:pt x="7292" y="30"/>
                    <a:pt x="7283" y="30"/>
                  </a:cubicBezTo>
                  <a:lnTo>
                    <a:pt x="7283" y="30"/>
                  </a:lnTo>
                  <a:cubicBezTo>
                    <a:pt x="7275" y="30"/>
                    <a:pt x="7268" y="23"/>
                    <a:pt x="7268" y="15"/>
                  </a:cubicBezTo>
                  <a:cubicBezTo>
                    <a:pt x="7268" y="7"/>
                    <a:pt x="7275" y="0"/>
                    <a:pt x="7283" y="0"/>
                  </a:cubicBezTo>
                  <a:close/>
                  <a:moveTo>
                    <a:pt x="7375" y="0"/>
                  </a:moveTo>
                  <a:lnTo>
                    <a:pt x="7375" y="0"/>
                  </a:lnTo>
                  <a:cubicBezTo>
                    <a:pt x="7384" y="0"/>
                    <a:pt x="7391" y="7"/>
                    <a:pt x="7391" y="15"/>
                  </a:cubicBezTo>
                  <a:cubicBezTo>
                    <a:pt x="7391" y="23"/>
                    <a:pt x="7384" y="30"/>
                    <a:pt x="7375" y="30"/>
                  </a:cubicBezTo>
                  <a:lnTo>
                    <a:pt x="7375" y="30"/>
                  </a:lnTo>
                  <a:cubicBezTo>
                    <a:pt x="7367" y="30"/>
                    <a:pt x="7360" y="23"/>
                    <a:pt x="7360" y="15"/>
                  </a:cubicBezTo>
                  <a:cubicBezTo>
                    <a:pt x="7360" y="7"/>
                    <a:pt x="7367" y="0"/>
                    <a:pt x="7375" y="0"/>
                  </a:cubicBezTo>
                  <a:close/>
                  <a:moveTo>
                    <a:pt x="7467" y="0"/>
                  </a:moveTo>
                  <a:lnTo>
                    <a:pt x="7467" y="0"/>
                  </a:lnTo>
                  <a:cubicBezTo>
                    <a:pt x="7476" y="0"/>
                    <a:pt x="7483" y="7"/>
                    <a:pt x="7483" y="15"/>
                  </a:cubicBezTo>
                  <a:cubicBezTo>
                    <a:pt x="7483" y="23"/>
                    <a:pt x="7476" y="30"/>
                    <a:pt x="7467" y="30"/>
                  </a:cubicBezTo>
                  <a:lnTo>
                    <a:pt x="7467" y="30"/>
                  </a:lnTo>
                  <a:cubicBezTo>
                    <a:pt x="7459" y="30"/>
                    <a:pt x="7452" y="23"/>
                    <a:pt x="7452" y="15"/>
                  </a:cubicBezTo>
                  <a:cubicBezTo>
                    <a:pt x="7452" y="7"/>
                    <a:pt x="7459" y="0"/>
                    <a:pt x="7467" y="0"/>
                  </a:cubicBezTo>
                  <a:close/>
                  <a:moveTo>
                    <a:pt x="7560" y="0"/>
                  </a:moveTo>
                  <a:lnTo>
                    <a:pt x="7560" y="0"/>
                  </a:lnTo>
                  <a:cubicBezTo>
                    <a:pt x="7568" y="0"/>
                    <a:pt x="7575" y="7"/>
                    <a:pt x="7575" y="15"/>
                  </a:cubicBezTo>
                  <a:cubicBezTo>
                    <a:pt x="7575" y="23"/>
                    <a:pt x="7568" y="30"/>
                    <a:pt x="7560" y="30"/>
                  </a:cubicBezTo>
                  <a:lnTo>
                    <a:pt x="7560" y="30"/>
                  </a:lnTo>
                  <a:cubicBezTo>
                    <a:pt x="7551" y="30"/>
                    <a:pt x="7544" y="23"/>
                    <a:pt x="7544" y="15"/>
                  </a:cubicBezTo>
                  <a:cubicBezTo>
                    <a:pt x="7544" y="7"/>
                    <a:pt x="7551" y="0"/>
                    <a:pt x="7560" y="0"/>
                  </a:cubicBezTo>
                  <a:close/>
                  <a:moveTo>
                    <a:pt x="7652" y="0"/>
                  </a:moveTo>
                  <a:lnTo>
                    <a:pt x="7652" y="0"/>
                  </a:lnTo>
                  <a:cubicBezTo>
                    <a:pt x="7660" y="0"/>
                    <a:pt x="7667" y="7"/>
                    <a:pt x="7667" y="15"/>
                  </a:cubicBezTo>
                  <a:cubicBezTo>
                    <a:pt x="7667" y="23"/>
                    <a:pt x="7660" y="30"/>
                    <a:pt x="7652" y="30"/>
                  </a:cubicBezTo>
                  <a:lnTo>
                    <a:pt x="7652" y="30"/>
                  </a:lnTo>
                  <a:cubicBezTo>
                    <a:pt x="7643" y="30"/>
                    <a:pt x="7636" y="23"/>
                    <a:pt x="7636" y="15"/>
                  </a:cubicBezTo>
                  <a:cubicBezTo>
                    <a:pt x="7636" y="7"/>
                    <a:pt x="7643" y="0"/>
                    <a:pt x="7652" y="0"/>
                  </a:cubicBezTo>
                  <a:close/>
                  <a:moveTo>
                    <a:pt x="7744" y="0"/>
                  </a:moveTo>
                  <a:lnTo>
                    <a:pt x="7744" y="0"/>
                  </a:lnTo>
                  <a:cubicBezTo>
                    <a:pt x="7753" y="0"/>
                    <a:pt x="7759" y="7"/>
                    <a:pt x="7759" y="15"/>
                  </a:cubicBezTo>
                  <a:cubicBezTo>
                    <a:pt x="7759" y="23"/>
                    <a:pt x="7753" y="30"/>
                    <a:pt x="7744" y="30"/>
                  </a:cubicBezTo>
                  <a:lnTo>
                    <a:pt x="7744" y="30"/>
                  </a:lnTo>
                  <a:cubicBezTo>
                    <a:pt x="7736" y="30"/>
                    <a:pt x="7729" y="23"/>
                    <a:pt x="7729" y="15"/>
                  </a:cubicBezTo>
                  <a:cubicBezTo>
                    <a:pt x="7729" y="7"/>
                    <a:pt x="7736" y="0"/>
                    <a:pt x="7744" y="0"/>
                  </a:cubicBezTo>
                  <a:close/>
                  <a:moveTo>
                    <a:pt x="7836" y="0"/>
                  </a:moveTo>
                  <a:lnTo>
                    <a:pt x="7836" y="0"/>
                  </a:lnTo>
                  <a:cubicBezTo>
                    <a:pt x="7845" y="0"/>
                    <a:pt x="7852" y="7"/>
                    <a:pt x="7852" y="15"/>
                  </a:cubicBezTo>
                  <a:cubicBezTo>
                    <a:pt x="7852" y="23"/>
                    <a:pt x="7845" y="30"/>
                    <a:pt x="7836" y="30"/>
                  </a:cubicBezTo>
                  <a:lnTo>
                    <a:pt x="7836" y="30"/>
                  </a:lnTo>
                  <a:cubicBezTo>
                    <a:pt x="7828" y="30"/>
                    <a:pt x="7821" y="23"/>
                    <a:pt x="7821" y="15"/>
                  </a:cubicBezTo>
                  <a:cubicBezTo>
                    <a:pt x="7821" y="7"/>
                    <a:pt x="7828" y="0"/>
                    <a:pt x="7836" y="0"/>
                  </a:cubicBezTo>
                  <a:close/>
                  <a:moveTo>
                    <a:pt x="7928" y="0"/>
                  </a:moveTo>
                  <a:lnTo>
                    <a:pt x="7928" y="0"/>
                  </a:lnTo>
                  <a:cubicBezTo>
                    <a:pt x="7937" y="0"/>
                    <a:pt x="7944" y="7"/>
                    <a:pt x="7944" y="15"/>
                  </a:cubicBezTo>
                  <a:cubicBezTo>
                    <a:pt x="7944" y="23"/>
                    <a:pt x="7937" y="30"/>
                    <a:pt x="7928" y="30"/>
                  </a:cubicBezTo>
                  <a:lnTo>
                    <a:pt x="7928" y="30"/>
                  </a:lnTo>
                  <a:cubicBezTo>
                    <a:pt x="7920" y="30"/>
                    <a:pt x="7913" y="23"/>
                    <a:pt x="7913" y="15"/>
                  </a:cubicBezTo>
                  <a:cubicBezTo>
                    <a:pt x="7913" y="7"/>
                    <a:pt x="7920" y="0"/>
                    <a:pt x="7928" y="0"/>
                  </a:cubicBezTo>
                  <a:close/>
                  <a:moveTo>
                    <a:pt x="8021" y="0"/>
                  </a:moveTo>
                  <a:lnTo>
                    <a:pt x="8021" y="0"/>
                  </a:lnTo>
                  <a:cubicBezTo>
                    <a:pt x="8029" y="0"/>
                    <a:pt x="8036" y="7"/>
                    <a:pt x="8036" y="15"/>
                  </a:cubicBezTo>
                  <a:cubicBezTo>
                    <a:pt x="8036" y="23"/>
                    <a:pt x="8029" y="30"/>
                    <a:pt x="8021" y="30"/>
                  </a:cubicBezTo>
                  <a:lnTo>
                    <a:pt x="8021" y="30"/>
                  </a:lnTo>
                  <a:cubicBezTo>
                    <a:pt x="8012" y="30"/>
                    <a:pt x="8005" y="23"/>
                    <a:pt x="8005" y="15"/>
                  </a:cubicBezTo>
                  <a:cubicBezTo>
                    <a:pt x="8005" y="7"/>
                    <a:pt x="8012" y="0"/>
                    <a:pt x="8021" y="0"/>
                  </a:cubicBezTo>
                  <a:close/>
                  <a:moveTo>
                    <a:pt x="8113" y="0"/>
                  </a:moveTo>
                  <a:lnTo>
                    <a:pt x="8113" y="0"/>
                  </a:lnTo>
                  <a:cubicBezTo>
                    <a:pt x="8121" y="0"/>
                    <a:pt x="8128" y="7"/>
                    <a:pt x="8128" y="15"/>
                  </a:cubicBezTo>
                  <a:cubicBezTo>
                    <a:pt x="8128" y="23"/>
                    <a:pt x="8121" y="30"/>
                    <a:pt x="8113" y="30"/>
                  </a:cubicBezTo>
                  <a:lnTo>
                    <a:pt x="8113" y="30"/>
                  </a:lnTo>
                  <a:cubicBezTo>
                    <a:pt x="8104" y="30"/>
                    <a:pt x="8097" y="23"/>
                    <a:pt x="8097" y="15"/>
                  </a:cubicBezTo>
                  <a:cubicBezTo>
                    <a:pt x="8097" y="7"/>
                    <a:pt x="8104" y="0"/>
                    <a:pt x="8113" y="0"/>
                  </a:cubicBezTo>
                  <a:close/>
                  <a:moveTo>
                    <a:pt x="8205" y="0"/>
                  </a:moveTo>
                  <a:lnTo>
                    <a:pt x="8205" y="0"/>
                  </a:lnTo>
                  <a:cubicBezTo>
                    <a:pt x="8213" y="0"/>
                    <a:pt x="8220" y="7"/>
                    <a:pt x="8220" y="15"/>
                  </a:cubicBezTo>
                  <a:cubicBezTo>
                    <a:pt x="8220" y="23"/>
                    <a:pt x="8213" y="30"/>
                    <a:pt x="8205" y="30"/>
                  </a:cubicBezTo>
                  <a:lnTo>
                    <a:pt x="8205" y="30"/>
                  </a:lnTo>
                  <a:cubicBezTo>
                    <a:pt x="8196" y="30"/>
                    <a:pt x="8190" y="23"/>
                    <a:pt x="8190" y="15"/>
                  </a:cubicBezTo>
                  <a:cubicBezTo>
                    <a:pt x="8190" y="7"/>
                    <a:pt x="8196" y="0"/>
                    <a:pt x="8205" y="0"/>
                  </a:cubicBezTo>
                  <a:close/>
                  <a:moveTo>
                    <a:pt x="8297" y="0"/>
                  </a:moveTo>
                  <a:lnTo>
                    <a:pt x="8297" y="0"/>
                  </a:lnTo>
                  <a:cubicBezTo>
                    <a:pt x="8306" y="0"/>
                    <a:pt x="8313" y="7"/>
                    <a:pt x="8313" y="15"/>
                  </a:cubicBezTo>
                  <a:cubicBezTo>
                    <a:pt x="8313" y="23"/>
                    <a:pt x="8306" y="30"/>
                    <a:pt x="8297" y="30"/>
                  </a:cubicBezTo>
                  <a:lnTo>
                    <a:pt x="8297" y="30"/>
                  </a:lnTo>
                  <a:cubicBezTo>
                    <a:pt x="8289" y="30"/>
                    <a:pt x="8282" y="23"/>
                    <a:pt x="8282" y="15"/>
                  </a:cubicBezTo>
                  <a:cubicBezTo>
                    <a:pt x="8282" y="7"/>
                    <a:pt x="8289" y="0"/>
                    <a:pt x="8297" y="0"/>
                  </a:cubicBezTo>
                  <a:close/>
                  <a:moveTo>
                    <a:pt x="8389" y="0"/>
                  </a:moveTo>
                  <a:lnTo>
                    <a:pt x="8389" y="0"/>
                  </a:lnTo>
                  <a:cubicBezTo>
                    <a:pt x="8398" y="0"/>
                    <a:pt x="8405" y="7"/>
                    <a:pt x="8405" y="15"/>
                  </a:cubicBezTo>
                  <a:cubicBezTo>
                    <a:pt x="8405" y="23"/>
                    <a:pt x="8398" y="30"/>
                    <a:pt x="8389" y="30"/>
                  </a:cubicBezTo>
                  <a:lnTo>
                    <a:pt x="8389" y="30"/>
                  </a:lnTo>
                  <a:cubicBezTo>
                    <a:pt x="8381" y="30"/>
                    <a:pt x="8374" y="23"/>
                    <a:pt x="8374" y="15"/>
                  </a:cubicBezTo>
                  <a:cubicBezTo>
                    <a:pt x="8374" y="7"/>
                    <a:pt x="8381" y="0"/>
                    <a:pt x="8389" y="0"/>
                  </a:cubicBezTo>
                  <a:close/>
                  <a:moveTo>
                    <a:pt x="8482" y="0"/>
                  </a:moveTo>
                  <a:lnTo>
                    <a:pt x="8482" y="0"/>
                  </a:lnTo>
                  <a:cubicBezTo>
                    <a:pt x="8490" y="0"/>
                    <a:pt x="8497" y="7"/>
                    <a:pt x="8497" y="15"/>
                  </a:cubicBezTo>
                  <a:cubicBezTo>
                    <a:pt x="8497" y="23"/>
                    <a:pt x="8490" y="30"/>
                    <a:pt x="8482" y="30"/>
                  </a:cubicBezTo>
                  <a:lnTo>
                    <a:pt x="8482" y="30"/>
                  </a:lnTo>
                  <a:cubicBezTo>
                    <a:pt x="8473" y="30"/>
                    <a:pt x="8466" y="23"/>
                    <a:pt x="8466" y="15"/>
                  </a:cubicBezTo>
                  <a:cubicBezTo>
                    <a:pt x="8466" y="7"/>
                    <a:pt x="8473" y="0"/>
                    <a:pt x="8482" y="0"/>
                  </a:cubicBezTo>
                  <a:close/>
                  <a:moveTo>
                    <a:pt x="8574" y="0"/>
                  </a:moveTo>
                  <a:lnTo>
                    <a:pt x="8574" y="0"/>
                  </a:lnTo>
                  <a:cubicBezTo>
                    <a:pt x="8582" y="0"/>
                    <a:pt x="8589" y="7"/>
                    <a:pt x="8589" y="15"/>
                  </a:cubicBezTo>
                  <a:cubicBezTo>
                    <a:pt x="8589" y="23"/>
                    <a:pt x="8582" y="30"/>
                    <a:pt x="8574" y="30"/>
                  </a:cubicBezTo>
                  <a:lnTo>
                    <a:pt x="8574" y="30"/>
                  </a:lnTo>
                  <a:cubicBezTo>
                    <a:pt x="8565" y="30"/>
                    <a:pt x="8558" y="23"/>
                    <a:pt x="8558" y="15"/>
                  </a:cubicBezTo>
                  <a:cubicBezTo>
                    <a:pt x="8558" y="7"/>
                    <a:pt x="8565" y="0"/>
                    <a:pt x="8574" y="0"/>
                  </a:cubicBezTo>
                  <a:close/>
                  <a:moveTo>
                    <a:pt x="8666" y="0"/>
                  </a:moveTo>
                  <a:lnTo>
                    <a:pt x="8666" y="0"/>
                  </a:lnTo>
                  <a:cubicBezTo>
                    <a:pt x="8674" y="0"/>
                    <a:pt x="8681" y="7"/>
                    <a:pt x="8681" y="15"/>
                  </a:cubicBezTo>
                  <a:cubicBezTo>
                    <a:pt x="8681" y="23"/>
                    <a:pt x="8674" y="30"/>
                    <a:pt x="8666" y="30"/>
                  </a:cubicBezTo>
                  <a:lnTo>
                    <a:pt x="8666" y="30"/>
                  </a:lnTo>
                  <a:cubicBezTo>
                    <a:pt x="8657" y="30"/>
                    <a:pt x="8651" y="23"/>
                    <a:pt x="8651" y="15"/>
                  </a:cubicBezTo>
                  <a:cubicBezTo>
                    <a:pt x="8651" y="7"/>
                    <a:pt x="8657" y="0"/>
                    <a:pt x="8666" y="0"/>
                  </a:cubicBezTo>
                  <a:close/>
                  <a:moveTo>
                    <a:pt x="8758" y="0"/>
                  </a:moveTo>
                  <a:lnTo>
                    <a:pt x="8758" y="0"/>
                  </a:lnTo>
                  <a:cubicBezTo>
                    <a:pt x="8767" y="0"/>
                    <a:pt x="8773" y="7"/>
                    <a:pt x="8773" y="15"/>
                  </a:cubicBezTo>
                  <a:cubicBezTo>
                    <a:pt x="8773" y="23"/>
                    <a:pt x="8767" y="30"/>
                    <a:pt x="8758" y="30"/>
                  </a:cubicBezTo>
                  <a:lnTo>
                    <a:pt x="8758" y="30"/>
                  </a:lnTo>
                  <a:cubicBezTo>
                    <a:pt x="8750" y="30"/>
                    <a:pt x="8743" y="23"/>
                    <a:pt x="8743" y="15"/>
                  </a:cubicBezTo>
                  <a:cubicBezTo>
                    <a:pt x="8743" y="7"/>
                    <a:pt x="8750" y="0"/>
                    <a:pt x="8758" y="0"/>
                  </a:cubicBezTo>
                  <a:close/>
                  <a:moveTo>
                    <a:pt x="8850" y="0"/>
                  </a:moveTo>
                  <a:lnTo>
                    <a:pt x="8850" y="0"/>
                  </a:lnTo>
                  <a:cubicBezTo>
                    <a:pt x="8859" y="0"/>
                    <a:pt x="8866" y="7"/>
                    <a:pt x="8866" y="15"/>
                  </a:cubicBezTo>
                  <a:cubicBezTo>
                    <a:pt x="8866" y="23"/>
                    <a:pt x="8859" y="30"/>
                    <a:pt x="8850" y="30"/>
                  </a:cubicBezTo>
                  <a:lnTo>
                    <a:pt x="8850" y="30"/>
                  </a:lnTo>
                  <a:cubicBezTo>
                    <a:pt x="8842" y="30"/>
                    <a:pt x="8835" y="23"/>
                    <a:pt x="8835" y="15"/>
                  </a:cubicBezTo>
                  <a:cubicBezTo>
                    <a:pt x="8835" y="7"/>
                    <a:pt x="8842" y="0"/>
                    <a:pt x="8850" y="0"/>
                  </a:cubicBezTo>
                  <a:close/>
                  <a:moveTo>
                    <a:pt x="8942" y="0"/>
                  </a:moveTo>
                  <a:lnTo>
                    <a:pt x="8943" y="0"/>
                  </a:lnTo>
                  <a:cubicBezTo>
                    <a:pt x="8951" y="0"/>
                    <a:pt x="8958" y="7"/>
                    <a:pt x="8958" y="15"/>
                  </a:cubicBezTo>
                  <a:cubicBezTo>
                    <a:pt x="8958" y="23"/>
                    <a:pt x="8951" y="30"/>
                    <a:pt x="8943" y="30"/>
                  </a:cubicBezTo>
                  <a:lnTo>
                    <a:pt x="8942" y="30"/>
                  </a:lnTo>
                  <a:cubicBezTo>
                    <a:pt x="8934" y="30"/>
                    <a:pt x="8927" y="23"/>
                    <a:pt x="8927" y="15"/>
                  </a:cubicBezTo>
                  <a:cubicBezTo>
                    <a:pt x="8927" y="7"/>
                    <a:pt x="8934" y="0"/>
                    <a:pt x="8942" y="0"/>
                  </a:cubicBezTo>
                  <a:close/>
                  <a:moveTo>
                    <a:pt x="9035" y="0"/>
                  </a:moveTo>
                  <a:lnTo>
                    <a:pt x="9035" y="0"/>
                  </a:lnTo>
                  <a:cubicBezTo>
                    <a:pt x="9043" y="0"/>
                    <a:pt x="9050" y="7"/>
                    <a:pt x="9050" y="15"/>
                  </a:cubicBezTo>
                  <a:cubicBezTo>
                    <a:pt x="9050" y="23"/>
                    <a:pt x="9043" y="30"/>
                    <a:pt x="9035" y="30"/>
                  </a:cubicBezTo>
                  <a:lnTo>
                    <a:pt x="9035" y="30"/>
                  </a:lnTo>
                  <a:cubicBezTo>
                    <a:pt x="9026" y="30"/>
                    <a:pt x="9019" y="23"/>
                    <a:pt x="9019" y="15"/>
                  </a:cubicBezTo>
                  <a:cubicBezTo>
                    <a:pt x="9019" y="7"/>
                    <a:pt x="9026" y="0"/>
                    <a:pt x="9035" y="0"/>
                  </a:cubicBezTo>
                  <a:close/>
                  <a:moveTo>
                    <a:pt x="9127" y="0"/>
                  </a:moveTo>
                  <a:lnTo>
                    <a:pt x="9127" y="0"/>
                  </a:lnTo>
                  <a:cubicBezTo>
                    <a:pt x="9135" y="0"/>
                    <a:pt x="9142" y="7"/>
                    <a:pt x="9142" y="15"/>
                  </a:cubicBezTo>
                  <a:cubicBezTo>
                    <a:pt x="9142" y="23"/>
                    <a:pt x="9135" y="30"/>
                    <a:pt x="9127" y="30"/>
                  </a:cubicBezTo>
                  <a:lnTo>
                    <a:pt x="9127" y="30"/>
                  </a:lnTo>
                  <a:cubicBezTo>
                    <a:pt x="9118" y="30"/>
                    <a:pt x="9112" y="23"/>
                    <a:pt x="9112" y="15"/>
                  </a:cubicBezTo>
                  <a:cubicBezTo>
                    <a:pt x="9112" y="7"/>
                    <a:pt x="9118" y="0"/>
                    <a:pt x="9127" y="0"/>
                  </a:cubicBezTo>
                  <a:close/>
                  <a:moveTo>
                    <a:pt x="9219" y="0"/>
                  </a:moveTo>
                  <a:lnTo>
                    <a:pt x="9219" y="0"/>
                  </a:lnTo>
                  <a:cubicBezTo>
                    <a:pt x="9228" y="0"/>
                    <a:pt x="9234" y="7"/>
                    <a:pt x="9234" y="15"/>
                  </a:cubicBezTo>
                  <a:cubicBezTo>
                    <a:pt x="9234" y="23"/>
                    <a:pt x="9228" y="30"/>
                    <a:pt x="9219" y="30"/>
                  </a:cubicBezTo>
                  <a:lnTo>
                    <a:pt x="9219" y="30"/>
                  </a:lnTo>
                  <a:cubicBezTo>
                    <a:pt x="9211" y="30"/>
                    <a:pt x="9204" y="23"/>
                    <a:pt x="9204" y="15"/>
                  </a:cubicBezTo>
                  <a:cubicBezTo>
                    <a:pt x="9204" y="7"/>
                    <a:pt x="9211" y="0"/>
                    <a:pt x="9219" y="0"/>
                  </a:cubicBezTo>
                  <a:close/>
                  <a:moveTo>
                    <a:pt x="9311" y="0"/>
                  </a:moveTo>
                  <a:lnTo>
                    <a:pt x="9311" y="0"/>
                  </a:lnTo>
                  <a:cubicBezTo>
                    <a:pt x="9320" y="0"/>
                    <a:pt x="9327" y="7"/>
                    <a:pt x="9327" y="15"/>
                  </a:cubicBezTo>
                  <a:cubicBezTo>
                    <a:pt x="9327" y="23"/>
                    <a:pt x="9320" y="30"/>
                    <a:pt x="9311" y="30"/>
                  </a:cubicBezTo>
                  <a:lnTo>
                    <a:pt x="9311" y="30"/>
                  </a:lnTo>
                  <a:cubicBezTo>
                    <a:pt x="9303" y="30"/>
                    <a:pt x="9296" y="23"/>
                    <a:pt x="9296" y="15"/>
                  </a:cubicBezTo>
                  <a:cubicBezTo>
                    <a:pt x="9296" y="7"/>
                    <a:pt x="9303" y="0"/>
                    <a:pt x="9311" y="0"/>
                  </a:cubicBezTo>
                  <a:close/>
                  <a:moveTo>
                    <a:pt x="9403" y="0"/>
                  </a:moveTo>
                  <a:lnTo>
                    <a:pt x="9403" y="0"/>
                  </a:lnTo>
                  <a:cubicBezTo>
                    <a:pt x="9412" y="0"/>
                    <a:pt x="9419" y="7"/>
                    <a:pt x="9419" y="15"/>
                  </a:cubicBezTo>
                  <a:cubicBezTo>
                    <a:pt x="9419" y="23"/>
                    <a:pt x="9412" y="30"/>
                    <a:pt x="9403" y="30"/>
                  </a:cubicBezTo>
                  <a:lnTo>
                    <a:pt x="9403" y="30"/>
                  </a:lnTo>
                  <a:cubicBezTo>
                    <a:pt x="9395" y="30"/>
                    <a:pt x="9388" y="23"/>
                    <a:pt x="9388" y="15"/>
                  </a:cubicBezTo>
                  <a:cubicBezTo>
                    <a:pt x="9388" y="7"/>
                    <a:pt x="9395" y="0"/>
                    <a:pt x="9403" y="0"/>
                  </a:cubicBezTo>
                  <a:close/>
                  <a:moveTo>
                    <a:pt x="9496" y="0"/>
                  </a:moveTo>
                  <a:lnTo>
                    <a:pt x="9496" y="0"/>
                  </a:lnTo>
                  <a:cubicBezTo>
                    <a:pt x="9504" y="0"/>
                    <a:pt x="9511" y="7"/>
                    <a:pt x="9511" y="15"/>
                  </a:cubicBezTo>
                  <a:cubicBezTo>
                    <a:pt x="9511" y="23"/>
                    <a:pt x="9504" y="30"/>
                    <a:pt x="9496" y="30"/>
                  </a:cubicBezTo>
                  <a:lnTo>
                    <a:pt x="9496" y="30"/>
                  </a:lnTo>
                  <a:cubicBezTo>
                    <a:pt x="9487" y="30"/>
                    <a:pt x="9480" y="23"/>
                    <a:pt x="9480" y="15"/>
                  </a:cubicBezTo>
                  <a:cubicBezTo>
                    <a:pt x="9480" y="7"/>
                    <a:pt x="9487" y="0"/>
                    <a:pt x="9496" y="0"/>
                  </a:cubicBezTo>
                  <a:close/>
                  <a:moveTo>
                    <a:pt x="9588" y="0"/>
                  </a:moveTo>
                  <a:lnTo>
                    <a:pt x="9588" y="0"/>
                  </a:lnTo>
                  <a:cubicBezTo>
                    <a:pt x="9596" y="0"/>
                    <a:pt x="9603" y="7"/>
                    <a:pt x="9603" y="15"/>
                  </a:cubicBezTo>
                  <a:cubicBezTo>
                    <a:pt x="9603" y="23"/>
                    <a:pt x="9596" y="30"/>
                    <a:pt x="9588" y="30"/>
                  </a:cubicBezTo>
                  <a:lnTo>
                    <a:pt x="9588" y="30"/>
                  </a:lnTo>
                  <a:cubicBezTo>
                    <a:pt x="9579" y="30"/>
                    <a:pt x="9572" y="23"/>
                    <a:pt x="9572" y="15"/>
                  </a:cubicBezTo>
                  <a:cubicBezTo>
                    <a:pt x="9572" y="7"/>
                    <a:pt x="9579" y="0"/>
                    <a:pt x="9588" y="0"/>
                  </a:cubicBezTo>
                  <a:close/>
                  <a:moveTo>
                    <a:pt x="9680" y="0"/>
                  </a:moveTo>
                  <a:lnTo>
                    <a:pt x="9680" y="0"/>
                  </a:lnTo>
                  <a:cubicBezTo>
                    <a:pt x="9689" y="0"/>
                    <a:pt x="9695" y="7"/>
                    <a:pt x="9695" y="15"/>
                  </a:cubicBezTo>
                  <a:cubicBezTo>
                    <a:pt x="9695" y="23"/>
                    <a:pt x="9689" y="30"/>
                    <a:pt x="9680" y="30"/>
                  </a:cubicBezTo>
                  <a:lnTo>
                    <a:pt x="9680" y="30"/>
                  </a:lnTo>
                  <a:cubicBezTo>
                    <a:pt x="9672" y="30"/>
                    <a:pt x="9665" y="23"/>
                    <a:pt x="9665" y="15"/>
                  </a:cubicBezTo>
                  <a:cubicBezTo>
                    <a:pt x="9665" y="7"/>
                    <a:pt x="9672" y="0"/>
                    <a:pt x="9680" y="0"/>
                  </a:cubicBezTo>
                  <a:close/>
                  <a:moveTo>
                    <a:pt x="9772" y="0"/>
                  </a:moveTo>
                  <a:lnTo>
                    <a:pt x="9772" y="0"/>
                  </a:lnTo>
                  <a:cubicBezTo>
                    <a:pt x="9781" y="0"/>
                    <a:pt x="9788" y="7"/>
                    <a:pt x="9788" y="15"/>
                  </a:cubicBezTo>
                  <a:cubicBezTo>
                    <a:pt x="9788" y="23"/>
                    <a:pt x="9781" y="30"/>
                    <a:pt x="9772" y="30"/>
                  </a:cubicBezTo>
                  <a:lnTo>
                    <a:pt x="9772" y="30"/>
                  </a:lnTo>
                  <a:cubicBezTo>
                    <a:pt x="9764" y="30"/>
                    <a:pt x="9757" y="23"/>
                    <a:pt x="9757" y="15"/>
                  </a:cubicBezTo>
                  <a:cubicBezTo>
                    <a:pt x="9757" y="7"/>
                    <a:pt x="9764" y="0"/>
                    <a:pt x="9772" y="0"/>
                  </a:cubicBezTo>
                  <a:close/>
                  <a:moveTo>
                    <a:pt x="9864" y="0"/>
                  </a:moveTo>
                  <a:lnTo>
                    <a:pt x="9864" y="0"/>
                  </a:lnTo>
                  <a:cubicBezTo>
                    <a:pt x="9873" y="0"/>
                    <a:pt x="9880" y="7"/>
                    <a:pt x="9880" y="15"/>
                  </a:cubicBezTo>
                  <a:cubicBezTo>
                    <a:pt x="9880" y="23"/>
                    <a:pt x="9873" y="30"/>
                    <a:pt x="9864" y="30"/>
                  </a:cubicBezTo>
                  <a:lnTo>
                    <a:pt x="9864" y="30"/>
                  </a:lnTo>
                  <a:cubicBezTo>
                    <a:pt x="9856" y="30"/>
                    <a:pt x="9849" y="23"/>
                    <a:pt x="9849" y="15"/>
                  </a:cubicBezTo>
                  <a:cubicBezTo>
                    <a:pt x="9849" y="7"/>
                    <a:pt x="9856" y="0"/>
                    <a:pt x="9864" y="0"/>
                  </a:cubicBezTo>
                  <a:close/>
                  <a:moveTo>
                    <a:pt x="9957" y="0"/>
                  </a:moveTo>
                  <a:lnTo>
                    <a:pt x="9957" y="0"/>
                  </a:lnTo>
                  <a:cubicBezTo>
                    <a:pt x="9965" y="0"/>
                    <a:pt x="9972" y="7"/>
                    <a:pt x="9972" y="15"/>
                  </a:cubicBezTo>
                  <a:cubicBezTo>
                    <a:pt x="9972" y="23"/>
                    <a:pt x="9965" y="30"/>
                    <a:pt x="9957" y="30"/>
                  </a:cubicBezTo>
                  <a:lnTo>
                    <a:pt x="9957" y="30"/>
                  </a:lnTo>
                  <a:cubicBezTo>
                    <a:pt x="9948" y="30"/>
                    <a:pt x="9941" y="23"/>
                    <a:pt x="9941" y="15"/>
                  </a:cubicBezTo>
                  <a:cubicBezTo>
                    <a:pt x="9941" y="7"/>
                    <a:pt x="9948" y="0"/>
                    <a:pt x="9957" y="0"/>
                  </a:cubicBezTo>
                  <a:close/>
                  <a:moveTo>
                    <a:pt x="10049" y="0"/>
                  </a:moveTo>
                  <a:lnTo>
                    <a:pt x="10049" y="0"/>
                  </a:lnTo>
                  <a:cubicBezTo>
                    <a:pt x="10057" y="0"/>
                    <a:pt x="10064" y="7"/>
                    <a:pt x="10064" y="15"/>
                  </a:cubicBezTo>
                  <a:cubicBezTo>
                    <a:pt x="10064" y="23"/>
                    <a:pt x="10057" y="30"/>
                    <a:pt x="10049" y="30"/>
                  </a:cubicBezTo>
                  <a:lnTo>
                    <a:pt x="10049" y="30"/>
                  </a:lnTo>
                  <a:cubicBezTo>
                    <a:pt x="10040" y="30"/>
                    <a:pt x="10033" y="23"/>
                    <a:pt x="10033" y="15"/>
                  </a:cubicBezTo>
                  <a:cubicBezTo>
                    <a:pt x="10033" y="7"/>
                    <a:pt x="10040" y="0"/>
                    <a:pt x="10049" y="0"/>
                  </a:cubicBezTo>
                  <a:close/>
                  <a:moveTo>
                    <a:pt x="10141" y="0"/>
                  </a:moveTo>
                  <a:lnTo>
                    <a:pt x="10141" y="0"/>
                  </a:lnTo>
                  <a:cubicBezTo>
                    <a:pt x="10149" y="0"/>
                    <a:pt x="10156" y="7"/>
                    <a:pt x="10156" y="15"/>
                  </a:cubicBezTo>
                  <a:cubicBezTo>
                    <a:pt x="10156" y="23"/>
                    <a:pt x="10149" y="30"/>
                    <a:pt x="10141" y="30"/>
                  </a:cubicBezTo>
                  <a:lnTo>
                    <a:pt x="10141" y="30"/>
                  </a:lnTo>
                  <a:cubicBezTo>
                    <a:pt x="10132" y="30"/>
                    <a:pt x="10126" y="23"/>
                    <a:pt x="10126" y="15"/>
                  </a:cubicBezTo>
                  <a:cubicBezTo>
                    <a:pt x="10126" y="7"/>
                    <a:pt x="10132" y="0"/>
                    <a:pt x="10141" y="0"/>
                  </a:cubicBezTo>
                  <a:close/>
                  <a:moveTo>
                    <a:pt x="10233" y="0"/>
                  </a:moveTo>
                  <a:lnTo>
                    <a:pt x="10233" y="0"/>
                  </a:lnTo>
                  <a:cubicBezTo>
                    <a:pt x="10242" y="0"/>
                    <a:pt x="10249" y="7"/>
                    <a:pt x="10249" y="15"/>
                  </a:cubicBezTo>
                  <a:cubicBezTo>
                    <a:pt x="10249" y="23"/>
                    <a:pt x="10242" y="30"/>
                    <a:pt x="10233" y="30"/>
                  </a:cubicBezTo>
                  <a:lnTo>
                    <a:pt x="10233" y="30"/>
                  </a:lnTo>
                  <a:cubicBezTo>
                    <a:pt x="10225" y="30"/>
                    <a:pt x="10218" y="23"/>
                    <a:pt x="10218" y="15"/>
                  </a:cubicBezTo>
                  <a:cubicBezTo>
                    <a:pt x="10218" y="7"/>
                    <a:pt x="10225" y="0"/>
                    <a:pt x="10233" y="0"/>
                  </a:cubicBezTo>
                  <a:close/>
                  <a:moveTo>
                    <a:pt x="10325" y="0"/>
                  </a:moveTo>
                  <a:lnTo>
                    <a:pt x="10325" y="0"/>
                  </a:lnTo>
                  <a:cubicBezTo>
                    <a:pt x="10334" y="0"/>
                    <a:pt x="10341" y="7"/>
                    <a:pt x="10341" y="15"/>
                  </a:cubicBezTo>
                  <a:cubicBezTo>
                    <a:pt x="10341" y="23"/>
                    <a:pt x="10334" y="30"/>
                    <a:pt x="10325" y="30"/>
                  </a:cubicBezTo>
                  <a:lnTo>
                    <a:pt x="10325" y="30"/>
                  </a:lnTo>
                  <a:cubicBezTo>
                    <a:pt x="10317" y="30"/>
                    <a:pt x="10310" y="23"/>
                    <a:pt x="10310" y="15"/>
                  </a:cubicBezTo>
                  <a:cubicBezTo>
                    <a:pt x="10310" y="7"/>
                    <a:pt x="10317" y="0"/>
                    <a:pt x="10325" y="0"/>
                  </a:cubicBezTo>
                  <a:close/>
                  <a:moveTo>
                    <a:pt x="10418" y="0"/>
                  </a:moveTo>
                  <a:lnTo>
                    <a:pt x="10418" y="0"/>
                  </a:lnTo>
                  <a:cubicBezTo>
                    <a:pt x="10426" y="0"/>
                    <a:pt x="10433" y="7"/>
                    <a:pt x="10433" y="15"/>
                  </a:cubicBezTo>
                  <a:cubicBezTo>
                    <a:pt x="10433" y="23"/>
                    <a:pt x="10426" y="30"/>
                    <a:pt x="10418" y="30"/>
                  </a:cubicBezTo>
                  <a:lnTo>
                    <a:pt x="10418" y="30"/>
                  </a:lnTo>
                  <a:cubicBezTo>
                    <a:pt x="10409" y="30"/>
                    <a:pt x="10402" y="23"/>
                    <a:pt x="10402" y="15"/>
                  </a:cubicBezTo>
                  <a:cubicBezTo>
                    <a:pt x="10402" y="7"/>
                    <a:pt x="10409" y="0"/>
                    <a:pt x="10418" y="0"/>
                  </a:cubicBezTo>
                  <a:close/>
                  <a:moveTo>
                    <a:pt x="10510" y="0"/>
                  </a:moveTo>
                  <a:lnTo>
                    <a:pt x="10510" y="0"/>
                  </a:lnTo>
                  <a:cubicBezTo>
                    <a:pt x="10518" y="0"/>
                    <a:pt x="10525" y="7"/>
                    <a:pt x="10525" y="15"/>
                  </a:cubicBezTo>
                  <a:cubicBezTo>
                    <a:pt x="10525" y="23"/>
                    <a:pt x="10518" y="30"/>
                    <a:pt x="10510" y="30"/>
                  </a:cubicBezTo>
                  <a:lnTo>
                    <a:pt x="10510" y="30"/>
                  </a:lnTo>
                  <a:cubicBezTo>
                    <a:pt x="10501" y="30"/>
                    <a:pt x="10494" y="23"/>
                    <a:pt x="10494" y="15"/>
                  </a:cubicBezTo>
                  <a:cubicBezTo>
                    <a:pt x="10494" y="7"/>
                    <a:pt x="10501" y="0"/>
                    <a:pt x="10510" y="0"/>
                  </a:cubicBezTo>
                  <a:close/>
                  <a:moveTo>
                    <a:pt x="10602" y="0"/>
                  </a:moveTo>
                  <a:lnTo>
                    <a:pt x="10602" y="0"/>
                  </a:lnTo>
                  <a:cubicBezTo>
                    <a:pt x="10610" y="0"/>
                    <a:pt x="10617" y="7"/>
                    <a:pt x="10617" y="15"/>
                  </a:cubicBezTo>
                  <a:cubicBezTo>
                    <a:pt x="10617" y="23"/>
                    <a:pt x="10610" y="30"/>
                    <a:pt x="10602" y="30"/>
                  </a:cubicBezTo>
                  <a:lnTo>
                    <a:pt x="10602" y="30"/>
                  </a:lnTo>
                  <a:cubicBezTo>
                    <a:pt x="10593" y="30"/>
                    <a:pt x="10587" y="23"/>
                    <a:pt x="10587" y="15"/>
                  </a:cubicBezTo>
                  <a:cubicBezTo>
                    <a:pt x="10587" y="7"/>
                    <a:pt x="10593" y="0"/>
                    <a:pt x="10602" y="0"/>
                  </a:cubicBezTo>
                  <a:close/>
                  <a:moveTo>
                    <a:pt x="10694" y="0"/>
                  </a:moveTo>
                  <a:lnTo>
                    <a:pt x="10694" y="0"/>
                  </a:lnTo>
                  <a:cubicBezTo>
                    <a:pt x="10703" y="0"/>
                    <a:pt x="10710" y="7"/>
                    <a:pt x="10710" y="15"/>
                  </a:cubicBezTo>
                  <a:cubicBezTo>
                    <a:pt x="10710" y="23"/>
                    <a:pt x="10703" y="30"/>
                    <a:pt x="10694" y="30"/>
                  </a:cubicBezTo>
                  <a:lnTo>
                    <a:pt x="10694" y="30"/>
                  </a:lnTo>
                  <a:cubicBezTo>
                    <a:pt x="10686" y="30"/>
                    <a:pt x="10679" y="23"/>
                    <a:pt x="10679" y="15"/>
                  </a:cubicBezTo>
                  <a:cubicBezTo>
                    <a:pt x="10679" y="7"/>
                    <a:pt x="10686" y="0"/>
                    <a:pt x="10694" y="0"/>
                  </a:cubicBezTo>
                  <a:close/>
                  <a:moveTo>
                    <a:pt x="10786" y="0"/>
                  </a:moveTo>
                  <a:lnTo>
                    <a:pt x="10786" y="0"/>
                  </a:lnTo>
                  <a:cubicBezTo>
                    <a:pt x="10795" y="0"/>
                    <a:pt x="10802" y="7"/>
                    <a:pt x="10802" y="15"/>
                  </a:cubicBezTo>
                  <a:cubicBezTo>
                    <a:pt x="10802" y="23"/>
                    <a:pt x="10795" y="30"/>
                    <a:pt x="10786" y="30"/>
                  </a:cubicBezTo>
                  <a:lnTo>
                    <a:pt x="10786" y="30"/>
                  </a:lnTo>
                  <a:cubicBezTo>
                    <a:pt x="10778" y="30"/>
                    <a:pt x="10771" y="23"/>
                    <a:pt x="10771" y="15"/>
                  </a:cubicBezTo>
                  <a:cubicBezTo>
                    <a:pt x="10771" y="7"/>
                    <a:pt x="10778" y="0"/>
                    <a:pt x="10786" y="0"/>
                  </a:cubicBezTo>
                  <a:close/>
                  <a:moveTo>
                    <a:pt x="10878" y="0"/>
                  </a:moveTo>
                  <a:lnTo>
                    <a:pt x="10879" y="0"/>
                  </a:lnTo>
                  <a:cubicBezTo>
                    <a:pt x="10887" y="0"/>
                    <a:pt x="10894" y="7"/>
                    <a:pt x="10894" y="15"/>
                  </a:cubicBezTo>
                  <a:cubicBezTo>
                    <a:pt x="10894" y="23"/>
                    <a:pt x="10887" y="30"/>
                    <a:pt x="10879" y="30"/>
                  </a:cubicBezTo>
                  <a:lnTo>
                    <a:pt x="10878" y="30"/>
                  </a:lnTo>
                  <a:cubicBezTo>
                    <a:pt x="10870" y="30"/>
                    <a:pt x="10863" y="23"/>
                    <a:pt x="10863" y="15"/>
                  </a:cubicBezTo>
                  <a:cubicBezTo>
                    <a:pt x="10863" y="7"/>
                    <a:pt x="10870" y="0"/>
                    <a:pt x="10878" y="0"/>
                  </a:cubicBezTo>
                  <a:close/>
                  <a:moveTo>
                    <a:pt x="10971" y="0"/>
                  </a:moveTo>
                  <a:lnTo>
                    <a:pt x="10971" y="0"/>
                  </a:lnTo>
                  <a:cubicBezTo>
                    <a:pt x="10979" y="0"/>
                    <a:pt x="10986" y="7"/>
                    <a:pt x="10986" y="15"/>
                  </a:cubicBezTo>
                  <a:cubicBezTo>
                    <a:pt x="10986" y="23"/>
                    <a:pt x="10979" y="30"/>
                    <a:pt x="10971" y="30"/>
                  </a:cubicBezTo>
                  <a:lnTo>
                    <a:pt x="10971" y="30"/>
                  </a:lnTo>
                  <a:cubicBezTo>
                    <a:pt x="10962" y="30"/>
                    <a:pt x="10955" y="23"/>
                    <a:pt x="10955" y="15"/>
                  </a:cubicBezTo>
                  <a:cubicBezTo>
                    <a:pt x="10955" y="7"/>
                    <a:pt x="10962" y="0"/>
                    <a:pt x="10971" y="0"/>
                  </a:cubicBezTo>
                  <a:close/>
                  <a:moveTo>
                    <a:pt x="11063" y="0"/>
                  </a:moveTo>
                  <a:lnTo>
                    <a:pt x="11063" y="0"/>
                  </a:lnTo>
                  <a:cubicBezTo>
                    <a:pt x="11071" y="0"/>
                    <a:pt x="11078" y="7"/>
                    <a:pt x="11078" y="15"/>
                  </a:cubicBezTo>
                  <a:cubicBezTo>
                    <a:pt x="11078" y="23"/>
                    <a:pt x="11071" y="30"/>
                    <a:pt x="11063" y="30"/>
                  </a:cubicBezTo>
                  <a:lnTo>
                    <a:pt x="11063" y="30"/>
                  </a:lnTo>
                  <a:cubicBezTo>
                    <a:pt x="11054" y="30"/>
                    <a:pt x="11048" y="23"/>
                    <a:pt x="11048" y="15"/>
                  </a:cubicBezTo>
                  <a:cubicBezTo>
                    <a:pt x="11048" y="7"/>
                    <a:pt x="11054" y="0"/>
                    <a:pt x="11063" y="0"/>
                  </a:cubicBezTo>
                  <a:close/>
                  <a:moveTo>
                    <a:pt x="11155" y="0"/>
                  </a:moveTo>
                  <a:lnTo>
                    <a:pt x="11155" y="0"/>
                  </a:lnTo>
                  <a:cubicBezTo>
                    <a:pt x="11164" y="0"/>
                    <a:pt x="11170" y="7"/>
                    <a:pt x="11170" y="15"/>
                  </a:cubicBezTo>
                  <a:cubicBezTo>
                    <a:pt x="11170" y="23"/>
                    <a:pt x="11164" y="30"/>
                    <a:pt x="11155" y="30"/>
                  </a:cubicBezTo>
                  <a:lnTo>
                    <a:pt x="11155" y="30"/>
                  </a:lnTo>
                  <a:cubicBezTo>
                    <a:pt x="11147" y="30"/>
                    <a:pt x="11140" y="23"/>
                    <a:pt x="11140" y="15"/>
                  </a:cubicBezTo>
                  <a:cubicBezTo>
                    <a:pt x="11140" y="7"/>
                    <a:pt x="11147" y="0"/>
                    <a:pt x="11155" y="0"/>
                  </a:cubicBezTo>
                  <a:close/>
                  <a:moveTo>
                    <a:pt x="11247" y="0"/>
                  </a:moveTo>
                  <a:lnTo>
                    <a:pt x="11247" y="0"/>
                  </a:lnTo>
                  <a:cubicBezTo>
                    <a:pt x="11256" y="0"/>
                    <a:pt x="11263" y="7"/>
                    <a:pt x="11263" y="15"/>
                  </a:cubicBezTo>
                  <a:cubicBezTo>
                    <a:pt x="11263" y="23"/>
                    <a:pt x="11256" y="30"/>
                    <a:pt x="11247" y="30"/>
                  </a:cubicBezTo>
                  <a:lnTo>
                    <a:pt x="11247" y="30"/>
                  </a:lnTo>
                  <a:cubicBezTo>
                    <a:pt x="11239" y="30"/>
                    <a:pt x="11232" y="23"/>
                    <a:pt x="11232" y="15"/>
                  </a:cubicBezTo>
                  <a:cubicBezTo>
                    <a:pt x="11232" y="7"/>
                    <a:pt x="11239" y="0"/>
                    <a:pt x="11247" y="0"/>
                  </a:cubicBezTo>
                  <a:close/>
                  <a:moveTo>
                    <a:pt x="11339" y="0"/>
                  </a:moveTo>
                  <a:lnTo>
                    <a:pt x="11339" y="0"/>
                  </a:lnTo>
                  <a:cubicBezTo>
                    <a:pt x="11348" y="0"/>
                    <a:pt x="11355" y="7"/>
                    <a:pt x="11355" y="15"/>
                  </a:cubicBezTo>
                  <a:cubicBezTo>
                    <a:pt x="11355" y="23"/>
                    <a:pt x="11348" y="30"/>
                    <a:pt x="11339" y="30"/>
                  </a:cubicBezTo>
                  <a:lnTo>
                    <a:pt x="11339" y="30"/>
                  </a:lnTo>
                  <a:cubicBezTo>
                    <a:pt x="11331" y="30"/>
                    <a:pt x="11324" y="23"/>
                    <a:pt x="11324" y="15"/>
                  </a:cubicBezTo>
                  <a:cubicBezTo>
                    <a:pt x="11324" y="7"/>
                    <a:pt x="11331" y="0"/>
                    <a:pt x="11339" y="0"/>
                  </a:cubicBezTo>
                  <a:close/>
                  <a:moveTo>
                    <a:pt x="11432" y="0"/>
                  </a:moveTo>
                  <a:lnTo>
                    <a:pt x="11432" y="0"/>
                  </a:lnTo>
                  <a:cubicBezTo>
                    <a:pt x="11440" y="0"/>
                    <a:pt x="11447" y="7"/>
                    <a:pt x="11447" y="15"/>
                  </a:cubicBezTo>
                  <a:cubicBezTo>
                    <a:pt x="11447" y="23"/>
                    <a:pt x="11440" y="30"/>
                    <a:pt x="11432" y="30"/>
                  </a:cubicBezTo>
                  <a:lnTo>
                    <a:pt x="11432" y="30"/>
                  </a:lnTo>
                  <a:cubicBezTo>
                    <a:pt x="11423" y="30"/>
                    <a:pt x="11416" y="23"/>
                    <a:pt x="11416" y="15"/>
                  </a:cubicBezTo>
                  <a:cubicBezTo>
                    <a:pt x="11416" y="7"/>
                    <a:pt x="11423" y="0"/>
                    <a:pt x="11432" y="0"/>
                  </a:cubicBezTo>
                  <a:close/>
                  <a:moveTo>
                    <a:pt x="11524" y="0"/>
                  </a:moveTo>
                  <a:lnTo>
                    <a:pt x="11524" y="0"/>
                  </a:lnTo>
                  <a:cubicBezTo>
                    <a:pt x="11532" y="0"/>
                    <a:pt x="11539" y="7"/>
                    <a:pt x="11539" y="15"/>
                  </a:cubicBezTo>
                  <a:cubicBezTo>
                    <a:pt x="11539" y="23"/>
                    <a:pt x="11532" y="30"/>
                    <a:pt x="11524" y="30"/>
                  </a:cubicBezTo>
                  <a:lnTo>
                    <a:pt x="11524" y="30"/>
                  </a:lnTo>
                  <a:cubicBezTo>
                    <a:pt x="11515" y="30"/>
                    <a:pt x="11508" y="23"/>
                    <a:pt x="11508" y="15"/>
                  </a:cubicBezTo>
                  <a:cubicBezTo>
                    <a:pt x="11508" y="7"/>
                    <a:pt x="11515" y="0"/>
                    <a:pt x="11524" y="0"/>
                  </a:cubicBezTo>
                  <a:close/>
                  <a:moveTo>
                    <a:pt x="11616" y="0"/>
                  </a:moveTo>
                  <a:lnTo>
                    <a:pt x="11616" y="0"/>
                  </a:lnTo>
                  <a:cubicBezTo>
                    <a:pt x="11625" y="0"/>
                    <a:pt x="11631" y="7"/>
                    <a:pt x="11631" y="15"/>
                  </a:cubicBezTo>
                  <a:cubicBezTo>
                    <a:pt x="11631" y="23"/>
                    <a:pt x="11625" y="30"/>
                    <a:pt x="11616" y="30"/>
                  </a:cubicBezTo>
                  <a:lnTo>
                    <a:pt x="11616" y="30"/>
                  </a:lnTo>
                  <a:cubicBezTo>
                    <a:pt x="11608" y="30"/>
                    <a:pt x="11601" y="23"/>
                    <a:pt x="11601" y="15"/>
                  </a:cubicBezTo>
                  <a:cubicBezTo>
                    <a:pt x="11601" y="7"/>
                    <a:pt x="11608" y="0"/>
                    <a:pt x="11616" y="0"/>
                  </a:cubicBezTo>
                  <a:close/>
                  <a:moveTo>
                    <a:pt x="11708" y="0"/>
                  </a:moveTo>
                  <a:lnTo>
                    <a:pt x="11708" y="0"/>
                  </a:lnTo>
                  <a:cubicBezTo>
                    <a:pt x="11717" y="0"/>
                    <a:pt x="11724" y="7"/>
                    <a:pt x="11724" y="15"/>
                  </a:cubicBezTo>
                  <a:cubicBezTo>
                    <a:pt x="11724" y="23"/>
                    <a:pt x="11717" y="30"/>
                    <a:pt x="11708" y="30"/>
                  </a:cubicBezTo>
                  <a:lnTo>
                    <a:pt x="11708" y="30"/>
                  </a:lnTo>
                  <a:cubicBezTo>
                    <a:pt x="11700" y="30"/>
                    <a:pt x="11693" y="23"/>
                    <a:pt x="11693" y="15"/>
                  </a:cubicBezTo>
                  <a:cubicBezTo>
                    <a:pt x="11693" y="7"/>
                    <a:pt x="11700" y="0"/>
                    <a:pt x="11708" y="0"/>
                  </a:cubicBezTo>
                  <a:close/>
                  <a:moveTo>
                    <a:pt x="11800" y="0"/>
                  </a:moveTo>
                  <a:lnTo>
                    <a:pt x="11800" y="0"/>
                  </a:lnTo>
                  <a:cubicBezTo>
                    <a:pt x="11809" y="0"/>
                    <a:pt x="11816" y="7"/>
                    <a:pt x="11816" y="15"/>
                  </a:cubicBezTo>
                  <a:cubicBezTo>
                    <a:pt x="11816" y="23"/>
                    <a:pt x="11809" y="30"/>
                    <a:pt x="11800" y="30"/>
                  </a:cubicBezTo>
                  <a:lnTo>
                    <a:pt x="11800" y="30"/>
                  </a:lnTo>
                  <a:cubicBezTo>
                    <a:pt x="11792" y="30"/>
                    <a:pt x="11785" y="23"/>
                    <a:pt x="11785" y="15"/>
                  </a:cubicBezTo>
                  <a:cubicBezTo>
                    <a:pt x="11785" y="7"/>
                    <a:pt x="11792" y="0"/>
                    <a:pt x="11800" y="0"/>
                  </a:cubicBezTo>
                  <a:close/>
                  <a:moveTo>
                    <a:pt x="11893" y="0"/>
                  </a:moveTo>
                  <a:lnTo>
                    <a:pt x="11893" y="0"/>
                  </a:lnTo>
                  <a:cubicBezTo>
                    <a:pt x="11901" y="0"/>
                    <a:pt x="11908" y="7"/>
                    <a:pt x="11908" y="15"/>
                  </a:cubicBezTo>
                  <a:cubicBezTo>
                    <a:pt x="11908" y="23"/>
                    <a:pt x="11901" y="30"/>
                    <a:pt x="11893" y="30"/>
                  </a:cubicBezTo>
                  <a:lnTo>
                    <a:pt x="11893" y="30"/>
                  </a:lnTo>
                  <a:cubicBezTo>
                    <a:pt x="11884" y="30"/>
                    <a:pt x="11877" y="23"/>
                    <a:pt x="11877" y="15"/>
                  </a:cubicBezTo>
                  <a:cubicBezTo>
                    <a:pt x="11877" y="7"/>
                    <a:pt x="11884" y="0"/>
                    <a:pt x="11893" y="0"/>
                  </a:cubicBezTo>
                  <a:close/>
                  <a:moveTo>
                    <a:pt x="11985" y="0"/>
                  </a:moveTo>
                  <a:lnTo>
                    <a:pt x="11985" y="0"/>
                  </a:lnTo>
                  <a:cubicBezTo>
                    <a:pt x="11993" y="0"/>
                    <a:pt x="12000" y="7"/>
                    <a:pt x="12000" y="15"/>
                  </a:cubicBezTo>
                  <a:cubicBezTo>
                    <a:pt x="12000" y="23"/>
                    <a:pt x="11993" y="30"/>
                    <a:pt x="11985" y="30"/>
                  </a:cubicBezTo>
                  <a:lnTo>
                    <a:pt x="11985" y="30"/>
                  </a:lnTo>
                  <a:cubicBezTo>
                    <a:pt x="11976" y="30"/>
                    <a:pt x="11969" y="23"/>
                    <a:pt x="11969" y="15"/>
                  </a:cubicBezTo>
                  <a:cubicBezTo>
                    <a:pt x="11969" y="7"/>
                    <a:pt x="11976" y="0"/>
                    <a:pt x="11985" y="0"/>
                  </a:cubicBezTo>
                  <a:close/>
                  <a:moveTo>
                    <a:pt x="12077" y="0"/>
                  </a:moveTo>
                  <a:lnTo>
                    <a:pt x="12077" y="0"/>
                  </a:lnTo>
                  <a:cubicBezTo>
                    <a:pt x="12086" y="0"/>
                    <a:pt x="12092" y="7"/>
                    <a:pt x="12092" y="15"/>
                  </a:cubicBezTo>
                  <a:cubicBezTo>
                    <a:pt x="12092" y="23"/>
                    <a:pt x="12086" y="30"/>
                    <a:pt x="12077" y="30"/>
                  </a:cubicBezTo>
                  <a:lnTo>
                    <a:pt x="12077" y="30"/>
                  </a:lnTo>
                  <a:cubicBezTo>
                    <a:pt x="12069" y="30"/>
                    <a:pt x="12062" y="23"/>
                    <a:pt x="12062" y="15"/>
                  </a:cubicBezTo>
                  <a:cubicBezTo>
                    <a:pt x="12062" y="7"/>
                    <a:pt x="12069" y="0"/>
                    <a:pt x="12077" y="0"/>
                  </a:cubicBezTo>
                  <a:close/>
                  <a:moveTo>
                    <a:pt x="12169" y="0"/>
                  </a:moveTo>
                  <a:lnTo>
                    <a:pt x="12169" y="0"/>
                  </a:lnTo>
                  <a:cubicBezTo>
                    <a:pt x="12178" y="0"/>
                    <a:pt x="12185" y="7"/>
                    <a:pt x="12185" y="15"/>
                  </a:cubicBezTo>
                  <a:cubicBezTo>
                    <a:pt x="12185" y="23"/>
                    <a:pt x="12178" y="30"/>
                    <a:pt x="12169" y="30"/>
                  </a:cubicBezTo>
                  <a:lnTo>
                    <a:pt x="12169" y="30"/>
                  </a:lnTo>
                  <a:cubicBezTo>
                    <a:pt x="12161" y="30"/>
                    <a:pt x="12154" y="23"/>
                    <a:pt x="12154" y="15"/>
                  </a:cubicBezTo>
                  <a:cubicBezTo>
                    <a:pt x="12154" y="7"/>
                    <a:pt x="12161" y="0"/>
                    <a:pt x="12169" y="0"/>
                  </a:cubicBezTo>
                  <a:close/>
                  <a:moveTo>
                    <a:pt x="12261" y="0"/>
                  </a:moveTo>
                  <a:lnTo>
                    <a:pt x="12261" y="0"/>
                  </a:lnTo>
                  <a:cubicBezTo>
                    <a:pt x="12270" y="0"/>
                    <a:pt x="12277" y="7"/>
                    <a:pt x="12277" y="15"/>
                  </a:cubicBezTo>
                  <a:cubicBezTo>
                    <a:pt x="12277" y="23"/>
                    <a:pt x="12270" y="30"/>
                    <a:pt x="12261" y="30"/>
                  </a:cubicBezTo>
                  <a:lnTo>
                    <a:pt x="12261" y="30"/>
                  </a:lnTo>
                  <a:cubicBezTo>
                    <a:pt x="12253" y="30"/>
                    <a:pt x="12246" y="23"/>
                    <a:pt x="12246" y="15"/>
                  </a:cubicBezTo>
                  <a:cubicBezTo>
                    <a:pt x="12246" y="7"/>
                    <a:pt x="12253" y="0"/>
                    <a:pt x="12261" y="0"/>
                  </a:cubicBez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GB"/>
            </a:p>
          </p:txBody>
        </p:sp>
        <p:grpSp>
          <p:nvGrpSpPr>
            <p:cNvPr id="176" name="Group 175">
              <a:extLst>
                <a:ext uri="{FF2B5EF4-FFF2-40B4-BE49-F238E27FC236}">
                  <a16:creationId xmlns:a16="http://schemas.microsoft.com/office/drawing/2014/main" id="{85B140FA-492B-7432-AFBA-7D4579A32F42}"/>
                </a:ext>
              </a:extLst>
            </p:cNvPr>
            <p:cNvGrpSpPr/>
            <p:nvPr/>
          </p:nvGrpSpPr>
          <p:grpSpPr>
            <a:xfrm>
              <a:off x="1041718" y="3526155"/>
              <a:ext cx="4532368" cy="184666"/>
              <a:chOff x="858838" y="3559175"/>
              <a:chExt cx="4532368" cy="184666"/>
            </a:xfrm>
          </p:grpSpPr>
          <p:sp>
            <p:nvSpPr>
              <p:cNvPr id="236" name="Rectangle 8">
                <a:extLst>
                  <a:ext uri="{FF2B5EF4-FFF2-40B4-BE49-F238E27FC236}">
                    <a16:creationId xmlns:a16="http://schemas.microsoft.com/office/drawing/2014/main" id="{8FB6809A-B095-C3EB-5E6F-E860C333C0B6}"/>
                  </a:ext>
                </a:extLst>
              </p:cNvPr>
              <p:cNvSpPr>
                <a:spLocks noChangeArrowheads="1"/>
              </p:cNvSpPr>
              <p:nvPr/>
            </p:nvSpPr>
            <p:spPr bwMode="auto">
              <a:xfrm>
                <a:off x="858838" y="3559175"/>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0</a:t>
                </a:r>
              </a:p>
            </p:txBody>
          </p:sp>
          <p:sp>
            <p:nvSpPr>
              <p:cNvPr id="237" name="Rectangle 9">
                <a:extLst>
                  <a:ext uri="{FF2B5EF4-FFF2-40B4-BE49-F238E27FC236}">
                    <a16:creationId xmlns:a16="http://schemas.microsoft.com/office/drawing/2014/main" id="{5376803F-D950-8B06-C18A-F0C5A320ECCA}"/>
                  </a:ext>
                </a:extLst>
              </p:cNvPr>
              <p:cNvSpPr>
                <a:spLocks noChangeArrowheads="1"/>
              </p:cNvSpPr>
              <p:nvPr/>
            </p:nvSpPr>
            <p:spPr bwMode="auto">
              <a:xfrm>
                <a:off x="1225550" y="3559175"/>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effectLst/>
                    <a:latin typeface="+mn-lt"/>
                  </a:rPr>
                  <a:t>3</a:t>
                </a:r>
              </a:p>
            </p:txBody>
          </p:sp>
          <p:sp>
            <p:nvSpPr>
              <p:cNvPr id="238" name="Rectangle 10">
                <a:extLst>
                  <a:ext uri="{FF2B5EF4-FFF2-40B4-BE49-F238E27FC236}">
                    <a16:creationId xmlns:a16="http://schemas.microsoft.com/office/drawing/2014/main" id="{3E749C36-6F31-238B-96BC-C1A8E6123B80}"/>
                  </a:ext>
                </a:extLst>
              </p:cNvPr>
              <p:cNvSpPr>
                <a:spLocks noChangeArrowheads="1"/>
              </p:cNvSpPr>
              <p:nvPr/>
            </p:nvSpPr>
            <p:spPr bwMode="auto">
              <a:xfrm>
                <a:off x="1592263" y="3559175"/>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6</a:t>
                </a:r>
              </a:p>
            </p:txBody>
          </p:sp>
          <p:sp>
            <p:nvSpPr>
              <p:cNvPr id="239" name="Rectangle 11">
                <a:extLst>
                  <a:ext uri="{FF2B5EF4-FFF2-40B4-BE49-F238E27FC236}">
                    <a16:creationId xmlns:a16="http://schemas.microsoft.com/office/drawing/2014/main" id="{A0FAAF43-95BE-D1CB-042C-792815D1CDB5}"/>
                  </a:ext>
                </a:extLst>
              </p:cNvPr>
              <p:cNvSpPr>
                <a:spLocks noChangeArrowheads="1"/>
              </p:cNvSpPr>
              <p:nvPr/>
            </p:nvSpPr>
            <p:spPr bwMode="auto">
              <a:xfrm>
                <a:off x="1958975" y="3559175"/>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9</a:t>
                </a:r>
              </a:p>
            </p:txBody>
          </p:sp>
          <p:sp>
            <p:nvSpPr>
              <p:cNvPr id="240" name="Rectangle 12">
                <a:extLst>
                  <a:ext uri="{FF2B5EF4-FFF2-40B4-BE49-F238E27FC236}">
                    <a16:creationId xmlns:a16="http://schemas.microsoft.com/office/drawing/2014/main" id="{1345A0B4-81A8-3401-E4EB-8CA7CC4DE06B}"/>
                  </a:ext>
                </a:extLst>
              </p:cNvPr>
              <p:cNvSpPr>
                <a:spLocks noChangeArrowheads="1"/>
              </p:cNvSpPr>
              <p:nvPr/>
            </p:nvSpPr>
            <p:spPr bwMode="auto">
              <a:xfrm>
                <a:off x="2290763"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12</a:t>
                </a:r>
              </a:p>
            </p:txBody>
          </p:sp>
          <p:sp>
            <p:nvSpPr>
              <p:cNvPr id="241" name="Rectangle 13">
                <a:extLst>
                  <a:ext uri="{FF2B5EF4-FFF2-40B4-BE49-F238E27FC236}">
                    <a16:creationId xmlns:a16="http://schemas.microsoft.com/office/drawing/2014/main" id="{E0F3B8B5-5CFC-15E4-3161-35AAC6DD7781}"/>
                  </a:ext>
                </a:extLst>
              </p:cNvPr>
              <p:cNvSpPr>
                <a:spLocks noChangeArrowheads="1"/>
              </p:cNvSpPr>
              <p:nvPr/>
            </p:nvSpPr>
            <p:spPr bwMode="auto">
              <a:xfrm>
                <a:off x="2655888"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15</a:t>
                </a:r>
              </a:p>
            </p:txBody>
          </p:sp>
          <p:sp>
            <p:nvSpPr>
              <p:cNvPr id="242" name="Rectangle 14">
                <a:extLst>
                  <a:ext uri="{FF2B5EF4-FFF2-40B4-BE49-F238E27FC236}">
                    <a16:creationId xmlns:a16="http://schemas.microsoft.com/office/drawing/2014/main" id="{FACBC145-0458-E987-DE19-9346A9EB9BD6}"/>
                  </a:ext>
                </a:extLst>
              </p:cNvPr>
              <p:cNvSpPr>
                <a:spLocks noChangeArrowheads="1"/>
              </p:cNvSpPr>
              <p:nvPr/>
            </p:nvSpPr>
            <p:spPr bwMode="auto">
              <a:xfrm>
                <a:off x="3022600"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18</a:t>
                </a:r>
              </a:p>
            </p:txBody>
          </p:sp>
          <p:sp>
            <p:nvSpPr>
              <p:cNvPr id="243" name="Rectangle 15">
                <a:extLst>
                  <a:ext uri="{FF2B5EF4-FFF2-40B4-BE49-F238E27FC236}">
                    <a16:creationId xmlns:a16="http://schemas.microsoft.com/office/drawing/2014/main" id="{F49E392C-34F8-A364-556A-227E37D1D023}"/>
                  </a:ext>
                </a:extLst>
              </p:cNvPr>
              <p:cNvSpPr>
                <a:spLocks noChangeArrowheads="1"/>
              </p:cNvSpPr>
              <p:nvPr/>
            </p:nvSpPr>
            <p:spPr bwMode="auto">
              <a:xfrm>
                <a:off x="3389313"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21</a:t>
                </a:r>
              </a:p>
            </p:txBody>
          </p:sp>
          <p:sp>
            <p:nvSpPr>
              <p:cNvPr id="244" name="Rectangle 16">
                <a:extLst>
                  <a:ext uri="{FF2B5EF4-FFF2-40B4-BE49-F238E27FC236}">
                    <a16:creationId xmlns:a16="http://schemas.microsoft.com/office/drawing/2014/main" id="{DF5E375A-1B8E-4911-8EBA-7A8254374406}"/>
                  </a:ext>
                </a:extLst>
              </p:cNvPr>
              <p:cNvSpPr>
                <a:spLocks noChangeArrowheads="1"/>
              </p:cNvSpPr>
              <p:nvPr/>
            </p:nvSpPr>
            <p:spPr bwMode="auto">
              <a:xfrm>
                <a:off x="3756025"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24</a:t>
                </a:r>
              </a:p>
            </p:txBody>
          </p:sp>
          <p:sp>
            <p:nvSpPr>
              <p:cNvPr id="245" name="Rectangle 17">
                <a:extLst>
                  <a:ext uri="{FF2B5EF4-FFF2-40B4-BE49-F238E27FC236}">
                    <a16:creationId xmlns:a16="http://schemas.microsoft.com/office/drawing/2014/main" id="{70EA7305-09F8-7375-66AF-CFA15A5AF841}"/>
                  </a:ext>
                </a:extLst>
              </p:cNvPr>
              <p:cNvSpPr>
                <a:spLocks noChangeArrowheads="1"/>
              </p:cNvSpPr>
              <p:nvPr/>
            </p:nvSpPr>
            <p:spPr bwMode="auto">
              <a:xfrm>
                <a:off x="4122738"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27</a:t>
                </a:r>
              </a:p>
            </p:txBody>
          </p:sp>
          <p:sp>
            <p:nvSpPr>
              <p:cNvPr id="246" name="Rectangle 18">
                <a:extLst>
                  <a:ext uri="{FF2B5EF4-FFF2-40B4-BE49-F238E27FC236}">
                    <a16:creationId xmlns:a16="http://schemas.microsoft.com/office/drawing/2014/main" id="{834BED0E-6C0F-6787-A121-AAF642548340}"/>
                  </a:ext>
                </a:extLst>
              </p:cNvPr>
              <p:cNvSpPr>
                <a:spLocks noChangeArrowheads="1"/>
              </p:cNvSpPr>
              <p:nvPr/>
            </p:nvSpPr>
            <p:spPr bwMode="auto">
              <a:xfrm>
                <a:off x="4487863"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30</a:t>
                </a:r>
              </a:p>
            </p:txBody>
          </p:sp>
          <p:sp>
            <p:nvSpPr>
              <p:cNvPr id="247" name="Rectangle 19">
                <a:extLst>
                  <a:ext uri="{FF2B5EF4-FFF2-40B4-BE49-F238E27FC236}">
                    <a16:creationId xmlns:a16="http://schemas.microsoft.com/office/drawing/2014/main" id="{995FE6CF-63A0-5683-AFA8-F55E721BDAA5}"/>
                  </a:ext>
                </a:extLst>
              </p:cNvPr>
              <p:cNvSpPr>
                <a:spLocks noChangeArrowheads="1"/>
              </p:cNvSpPr>
              <p:nvPr/>
            </p:nvSpPr>
            <p:spPr bwMode="auto">
              <a:xfrm>
                <a:off x="4854575"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33</a:t>
                </a:r>
              </a:p>
            </p:txBody>
          </p:sp>
          <p:sp>
            <p:nvSpPr>
              <p:cNvPr id="248" name="Rectangle 20">
                <a:extLst>
                  <a:ext uri="{FF2B5EF4-FFF2-40B4-BE49-F238E27FC236}">
                    <a16:creationId xmlns:a16="http://schemas.microsoft.com/office/drawing/2014/main" id="{887F7BA1-B3CC-4E1D-ADB1-E75C50DA3FE4}"/>
                  </a:ext>
                </a:extLst>
              </p:cNvPr>
              <p:cNvSpPr>
                <a:spLocks noChangeArrowheads="1"/>
              </p:cNvSpPr>
              <p:nvPr/>
            </p:nvSpPr>
            <p:spPr bwMode="auto">
              <a:xfrm>
                <a:off x="5221288"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effectLst/>
                    <a:latin typeface="+mn-lt"/>
                  </a:rPr>
                  <a:t>36</a:t>
                </a:r>
              </a:p>
            </p:txBody>
          </p:sp>
        </p:grpSp>
        <p:sp>
          <p:nvSpPr>
            <p:cNvPr id="177" name="Rectangle 99">
              <a:extLst>
                <a:ext uri="{FF2B5EF4-FFF2-40B4-BE49-F238E27FC236}">
                  <a16:creationId xmlns:a16="http://schemas.microsoft.com/office/drawing/2014/main" id="{4C139C85-A30B-81DE-849F-DF743A90EF1F}"/>
                </a:ext>
              </a:extLst>
            </p:cNvPr>
            <p:cNvSpPr>
              <a:spLocks noChangeArrowheads="1"/>
            </p:cNvSpPr>
            <p:nvPr/>
          </p:nvSpPr>
          <p:spPr bwMode="auto">
            <a:xfrm>
              <a:off x="2882988" y="3682048"/>
              <a:ext cx="93134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smtClean="0">
                  <a:ln>
                    <a:noFill/>
                  </a:ln>
                  <a:effectLst/>
                  <a:latin typeface="+mn-lt"/>
                </a:rPr>
                <a:t>Time, months</a:t>
              </a:r>
              <a:endParaRPr kumimoji="0" lang="en-US" altLang="en-US" sz="1200" i="0" u="none" strike="noStrike" cap="none" normalizeH="0" baseline="0" dirty="0">
                <a:ln>
                  <a:noFill/>
                </a:ln>
                <a:effectLst/>
                <a:latin typeface="+mn-lt"/>
              </a:endParaRPr>
            </a:p>
          </p:txBody>
        </p:sp>
        <p:sp>
          <p:nvSpPr>
            <p:cNvPr id="178" name="Rectangle 120">
              <a:extLst>
                <a:ext uri="{FF2B5EF4-FFF2-40B4-BE49-F238E27FC236}">
                  <a16:creationId xmlns:a16="http://schemas.microsoft.com/office/drawing/2014/main" id="{AEDFCB54-AC9C-ECBF-FFCE-8F96327044A9}"/>
                </a:ext>
              </a:extLst>
            </p:cNvPr>
            <p:cNvSpPr>
              <a:spLocks noChangeArrowheads="1"/>
            </p:cNvSpPr>
            <p:nvPr/>
          </p:nvSpPr>
          <p:spPr bwMode="auto">
            <a:xfrm>
              <a:off x="214309" y="3656966"/>
              <a:ext cx="69249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effectLst/>
                  <a:latin typeface="+mn-lt"/>
                </a:rPr>
                <a:t>No. </a:t>
              </a:r>
              <a:r>
                <a:rPr kumimoji="0" lang="en-US" altLang="en-US" sz="1200" i="0" u="none" strike="noStrike" cap="none" normalizeH="0" baseline="0" dirty="0" smtClean="0">
                  <a:ln>
                    <a:noFill/>
                  </a:ln>
                  <a:effectLst/>
                  <a:latin typeface="+mn-lt"/>
                </a:rPr>
                <a:t>at risk</a:t>
              </a:r>
              <a:endParaRPr kumimoji="0" lang="en-US" altLang="en-US" sz="1200" i="0" u="none" strike="noStrike" cap="none" normalizeH="0" baseline="0" dirty="0">
                <a:ln>
                  <a:noFill/>
                </a:ln>
                <a:effectLst/>
                <a:latin typeface="+mn-lt"/>
              </a:endParaRPr>
            </a:p>
          </p:txBody>
        </p:sp>
        <p:sp>
          <p:nvSpPr>
            <p:cNvPr id="179" name="Rectangle 121">
              <a:extLst>
                <a:ext uri="{FF2B5EF4-FFF2-40B4-BE49-F238E27FC236}">
                  <a16:creationId xmlns:a16="http://schemas.microsoft.com/office/drawing/2014/main" id="{FDE796AC-5D3F-4F47-667A-3378FA400F30}"/>
                </a:ext>
              </a:extLst>
            </p:cNvPr>
            <p:cNvSpPr>
              <a:spLocks noChangeArrowheads="1"/>
            </p:cNvSpPr>
            <p:nvPr/>
          </p:nvSpPr>
          <p:spPr bwMode="auto">
            <a:xfrm>
              <a:off x="959168" y="3869790"/>
              <a:ext cx="220663"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80" name="Rectangle 122">
              <a:extLst>
                <a:ext uri="{FF2B5EF4-FFF2-40B4-BE49-F238E27FC236}">
                  <a16:creationId xmlns:a16="http://schemas.microsoft.com/office/drawing/2014/main" id="{34099EBE-241A-37F6-48B1-68C620A81300}"/>
                </a:ext>
              </a:extLst>
            </p:cNvPr>
            <p:cNvSpPr>
              <a:spLocks noChangeArrowheads="1"/>
            </p:cNvSpPr>
            <p:nvPr/>
          </p:nvSpPr>
          <p:spPr bwMode="auto">
            <a:xfrm>
              <a:off x="979805" y="3854450"/>
              <a:ext cx="25487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accent1"/>
                  </a:solidFill>
                  <a:effectLst/>
                  <a:latin typeface="+mn-lt"/>
                </a:rPr>
                <a:t>112</a:t>
              </a:r>
            </a:p>
          </p:txBody>
        </p:sp>
        <p:sp>
          <p:nvSpPr>
            <p:cNvPr id="181" name="Rectangle 123">
              <a:extLst>
                <a:ext uri="{FF2B5EF4-FFF2-40B4-BE49-F238E27FC236}">
                  <a16:creationId xmlns:a16="http://schemas.microsoft.com/office/drawing/2014/main" id="{A136E3D6-BF13-D3E0-B548-93BB9985BBAD}"/>
                </a:ext>
              </a:extLst>
            </p:cNvPr>
            <p:cNvSpPr>
              <a:spLocks noChangeArrowheads="1"/>
            </p:cNvSpPr>
            <p:nvPr/>
          </p:nvSpPr>
          <p:spPr bwMode="auto">
            <a:xfrm>
              <a:off x="2087880" y="3869790"/>
              <a:ext cx="166688"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82" name="Rectangle 124">
              <a:extLst>
                <a:ext uri="{FF2B5EF4-FFF2-40B4-BE49-F238E27FC236}">
                  <a16:creationId xmlns:a16="http://schemas.microsoft.com/office/drawing/2014/main" id="{D11DB51B-01E1-9992-FA48-05EEEC477D98}"/>
                </a:ext>
              </a:extLst>
            </p:cNvPr>
            <p:cNvSpPr>
              <a:spLocks noChangeArrowheads="1"/>
            </p:cNvSpPr>
            <p:nvPr/>
          </p:nvSpPr>
          <p:spPr bwMode="auto">
            <a:xfrm>
              <a:off x="2113280" y="385445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1"/>
                  </a:solidFill>
                  <a:effectLst/>
                  <a:latin typeface="+mn-lt"/>
                </a:rPr>
                <a:t>70</a:t>
              </a:r>
            </a:p>
          </p:txBody>
        </p:sp>
        <p:sp>
          <p:nvSpPr>
            <p:cNvPr id="183" name="Rectangle 125">
              <a:extLst>
                <a:ext uri="{FF2B5EF4-FFF2-40B4-BE49-F238E27FC236}">
                  <a16:creationId xmlns:a16="http://schemas.microsoft.com/office/drawing/2014/main" id="{09DEBBD8-BC5E-7156-83E3-953B5467C8C9}"/>
                </a:ext>
              </a:extLst>
            </p:cNvPr>
            <p:cNvSpPr>
              <a:spLocks noChangeArrowheads="1"/>
            </p:cNvSpPr>
            <p:nvPr/>
          </p:nvSpPr>
          <p:spPr bwMode="auto">
            <a:xfrm>
              <a:off x="3199130" y="3869790"/>
              <a:ext cx="165100"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84" name="Rectangle 126">
              <a:extLst>
                <a:ext uri="{FF2B5EF4-FFF2-40B4-BE49-F238E27FC236}">
                  <a16:creationId xmlns:a16="http://schemas.microsoft.com/office/drawing/2014/main" id="{F6A8241D-DB2E-5A81-8740-C6FAD4109A0A}"/>
                </a:ext>
              </a:extLst>
            </p:cNvPr>
            <p:cNvSpPr>
              <a:spLocks noChangeArrowheads="1"/>
            </p:cNvSpPr>
            <p:nvPr/>
          </p:nvSpPr>
          <p:spPr bwMode="auto">
            <a:xfrm>
              <a:off x="3222943" y="385445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1"/>
                  </a:solidFill>
                  <a:effectLst/>
                  <a:latin typeface="+mn-lt"/>
                </a:rPr>
                <a:t>42</a:t>
              </a:r>
            </a:p>
          </p:txBody>
        </p:sp>
        <p:sp>
          <p:nvSpPr>
            <p:cNvPr id="185" name="Rectangle 127">
              <a:extLst>
                <a:ext uri="{FF2B5EF4-FFF2-40B4-BE49-F238E27FC236}">
                  <a16:creationId xmlns:a16="http://schemas.microsoft.com/office/drawing/2014/main" id="{3FEBF48D-632B-2714-A972-3E232924BE2A}"/>
                </a:ext>
              </a:extLst>
            </p:cNvPr>
            <p:cNvSpPr>
              <a:spLocks noChangeArrowheads="1"/>
            </p:cNvSpPr>
            <p:nvPr/>
          </p:nvSpPr>
          <p:spPr bwMode="auto">
            <a:xfrm>
              <a:off x="5420043" y="3869790"/>
              <a:ext cx="111125"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chemeClr val="accent1"/>
                </a:solidFill>
              </a:endParaRPr>
            </a:p>
          </p:txBody>
        </p:sp>
        <p:sp>
          <p:nvSpPr>
            <p:cNvPr id="186" name="Rectangle 128">
              <a:extLst>
                <a:ext uri="{FF2B5EF4-FFF2-40B4-BE49-F238E27FC236}">
                  <a16:creationId xmlns:a16="http://schemas.microsoft.com/office/drawing/2014/main" id="{59FAA170-F69F-FEC9-BA12-DABA15A698AB}"/>
                </a:ext>
              </a:extLst>
            </p:cNvPr>
            <p:cNvSpPr>
              <a:spLocks noChangeArrowheads="1"/>
            </p:cNvSpPr>
            <p:nvPr/>
          </p:nvSpPr>
          <p:spPr bwMode="auto">
            <a:xfrm>
              <a:off x="5443855" y="3854450"/>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rgbClr val="00A2E1"/>
                  </a:solidFill>
                  <a:effectLst/>
                  <a:latin typeface="+mn-lt"/>
                </a:rPr>
                <a:t>0</a:t>
              </a:r>
            </a:p>
          </p:txBody>
        </p:sp>
        <p:sp>
          <p:nvSpPr>
            <p:cNvPr id="187" name="Rectangle 129">
              <a:extLst>
                <a:ext uri="{FF2B5EF4-FFF2-40B4-BE49-F238E27FC236}">
                  <a16:creationId xmlns:a16="http://schemas.microsoft.com/office/drawing/2014/main" id="{8279F972-F462-28DD-0BB3-39ED7382E34F}"/>
                </a:ext>
              </a:extLst>
            </p:cNvPr>
            <p:cNvSpPr>
              <a:spLocks noChangeArrowheads="1"/>
            </p:cNvSpPr>
            <p:nvPr/>
          </p:nvSpPr>
          <p:spPr bwMode="auto">
            <a:xfrm>
              <a:off x="1322705" y="3869790"/>
              <a:ext cx="242888"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88" name="Rectangle 130">
              <a:extLst>
                <a:ext uri="{FF2B5EF4-FFF2-40B4-BE49-F238E27FC236}">
                  <a16:creationId xmlns:a16="http://schemas.microsoft.com/office/drawing/2014/main" id="{5D1B88A5-B655-A76D-6013-F0B5A6533E6F}"/>
                </a:ext>
              </a:extLst>
            </p:cNvPr>
            <p:cNvSpPr>
              <a:spLocks noChangeArrowheads="1"/>
            </p:cNvSpPr>
            <p:nvPr/>
          </p:nvSpPr>
          <p:spPr bwMode="auto">
            <a:xfrm>
              <a:off x="1344930" y="385445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1"/>
                  </a:solidFill>
                  <a:effectLst/>
                  <a:latin typeface="+mn-lt"/>
                </a:rPr>
                <a:t>93</a:t>
              </a:r>
            </a:p>
          </p:txBody>
        </p:sp>
        <p:sp>
          <p:nvSpPr>
            <p:cNvPr id="189" name="Rectangle 131">
              <a:extLst>
                <a:ext uri="{FF2B5EF4-FFF2-40B4-BE49-F238E27FC236}">
                  <a16:creationId xmlns:a16="http://schemas.microsoft.com/office/drawing/2014/main" id="{F25A40C4-EAFD-D85B-2718-05DE6C063997}"/>
                </a:ext>
              </a:extLst>
            </p:cNvPr>
            <p:cNvSpPr>
              <a:spLocks noChangeArrowheads="1"/>
            </p:cNvSpPr>
            <p:nvPr/>
          </p:nvSpPr>
          <p:spPr bwMode="auto">
            <a:xfrm>
              <a:off x="2462530" y="3869790"/>
              <a:ext cx="165100"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90" name="Rectangle 132">
              <a:extLst>
                <a:ext uri="{FF2B5EF4-FFF2-40B4-BE49-F238E27FC236}">
                  <a16:creationId xmlns:a16="http://schemas.microsoft.com/office/drawing/2014/main" id="{F0934710-8840-4D04-E1EE-1968983E0027}"/>
                </a:ext>
              </a:extLst>
            </p:cNvPr>
            <p:cNvSpPr>
              <a:spLocks noChangeArrowheads="1"/>
            </p:cNvSpPr>
            <p:nvPr/>
          </p:nvSpPr>
          <p:spPr bwMode="auto">
            <a:xfrm>
              <a:off x="2484755" y="385445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1"/>
                  </a:solidFill>
                  <a:effectLst/>
                  <a:latin typeface="+mn-lt"/>
                </a:rPr>
                <a:t>60</a:t>
              </a:r>
            </a:p>
          </p:txBody>
        </p:sp>
        <p:sp>
          <p:nvSpPr>
            <p:cNvPr id="191" name="Rectangle 133">
              <a:extLst>
                <a:ext uri="{FF2B5EF4-FFF2-40B4-BE49-F238E27FC236}">
                  <a16:creationId xmlns:a16="http://schemas.microsoft.com/office/drawing/2014/main" id="{3AF6F778-DBFF-4181-99EE-A7CFBF7238B6}"/>
                </a:ext>
              </a:extLst>
            </p:cNvPr>
            <p:cNvSpPr>
              <a:spLocks noChangeArrowheads="1"/>
            </p:cNvSpPr>
            <p:nvPr/>
          </p:nvSpPr>
          <p:spPr bwMode="auto">
            <a:xfrm>
              <a:off x="5053330" y="3869790"/>
              <a:ext cx="104775"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92" name="Rectangle 134">
              <a:extLst>
                <a:ext uri="{FF2B5EF4-FFF2-40B4-BE49-F238E27FC236}">
                  <a16:creationId xmlns:a16="http://schemas.microsoft.com/office/drawing/2014/main" id="{2E2FDBC0-2486-FBDC-29C3-F01A1D7DBDED}"/>
                </a:ext>
              </a:extLst>
            </p:cNvPr>
            <p:cNvSpPr>
              <a:spLocks noChangeArrowheads="1"/>
            </p:cNvSpPr>
            <p:nvPr/>
          </p:nvSpPr>
          <p:spPr bwMode="auto">
            <a:xfrm>
              <a:off x="5072380" y="3854450"/>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1"/>
                  </a:solidFill>
                  <a:effectLst/>
                  <a:latin typeface="+mn-lt"/>
                </a:rPr>
                <a:t>1</a:t>
              </a:r>
            </a:p>
          </p:txBody>
        </p:sp>
        <p:sp>
          <p:nvSpPr>
            <p:cNvPr id="193" name="Rectangle 135">
              <a:extLst>
                <a:ext uri="{FF2B5EF4-FFF2-40B4-BE49-F238E27FC236}">
                  <a16:creationId xmlns:a16="http://schemas.microsoft.com/office/drawing/2014/main" id="{F1903E0B-0A25-A40B-8AF4-BEC73D66B728}"/>
                </a:ext>
              </a:extLst>
            </p:cNvPr>
            <p:cNvSpPr>
              <a:spLocks noChangeArrowheads="1"/>
            </p:cNvSpPr>
            <p:nvPr/>
          </p:nvSpPr>
          <p:spPr bwMode="auto">
            <a:xfrm>
              <a:off x="359093" y="3869790"/>
              <a:ext cx="488950"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94" name="Rectangle 136">
              <a:extLst>
                <a:ext uri="{FF2B5EF4-FFF2-40B4-BE49-F238E27FC236}">
                  <a16:creationId xmlns:a16="http://schemas.microsoft.com/office/drawing/2014/main" id="{7675A638-86DE-0F7C-8054-0D788F9CB466}"/>
                </a:ext>
              </a:extLst>
            </p:cNvPr>
            <p:cNvSpPr>
              <a:spLocks noChangeArrowheads="1"/>
            </p:cNvSpPr>
            <p:nvPr/>
          </p:nvSpPr>
          <p:spPr bwMode="auto">
            <a:xfrm>
              <a:off x="300951" y="3854450"/>
              <a:ext cx="60593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solidFill>
                    <a:schemeClr val="accent1"/>
                  </a:solidFill>
                  <a:effectLst/>
                  <a:latin typeface="+mn-lt"/>
                </a:rPr>
                <a:t>Cohort A</a:t>
              </a:r>
            </a:p>
          </p:txBody>
        </p:sp>
        <p:sp>
          <p:nvSpPr>
            <p:cNvPr id="195" name="Rectangle 137">
              <a:extLst>
                <a:ext uri="{FF2B5EF4-FFF2-40B4-BE49-F238E27FC236}">
                  <a16:creationId xmlns:a16="http://schemas.microsoft.com/office/drawing/2014/main" id="{FE64C095-7527-C272-CAE7-9D80AD9AA00F}"/>
                </a:ext>
              </a:extLst>
            </p:cNvPr>
            <p:cNvSpPr>
              <a:spLocks noChangeArrowheads="1"/>
            </p:cNvSpPr>
            <p:nvPr/>
          </p:nvSpPr>
          <p:spPr bwMode="auto">
            <a:xfrm>
              <a:off x="3549968" y="3869790"/>
              <a:ext cx="166688"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96" name="Rectangle 138">
              <a:extLst>
                <a:ext uri="{FF2B5EF4-FFF2-40B4-BE49-F238E27FC236}">
                  <a16:creationId xmlns:a16="http://schemas.microsoft.com/office/drawing/2014/main" id="{D731F840-9CCF-8E5F-E822-E9F26C649370}"/>
                </a:ext>
              </a:extLst>
            </p:cNvPr>
            <p:cNvSpPr>
              <a:spLocks noChangeArrowheads="1"/>
            </p:cNvSpPr>
            <p:nvPr/>
          </p:nvSpPr>
          <p:spPr bwMode="auto">
            <a:xfrm>
              <a:off x="3572193" y="385445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1"/>
                  </a:solidFill>
                  <a:effectLst/>
                  <a:latin typeface="+mn-lt"/>
                </a:rPr>
                <a:t>40</a:t>
              </a:r>
            </a:p>
          </p:txBody>
        </p:sp>
        <p:sp>
          <p:nvSpPr>
            <p:cNvPr id="197" name="Rectangle 139">
              <a:extLst>
                <a:ext uri="{FF2B5EF4-FFF2-40B4-BE49-F238E27FC236}">
                  <a16:creationId xmlns:a16="http://schemas.microsoft.com/office/drawing/2014/main" id="{53B22CF9-4A23-3536-9D85-2CEC469C9EF7}"/>
                </a:ext>
              </a:extLst>
            </p:cNvPr>
            <p:cNvSpPr>
              <a:spLocks noChangeArrowheads="1"/>
            </p:cNvSpPr>
            <p:nvPr/>
          </p:nvSpPr>
          <p:spPr bwMode="auto">
            <a:xfrm>
              <a:off x="4288155" y="3869790"/>
              <a:ext cx="166688"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198" name="Rectangle 140">
              <a:extLst>
                <a:ext uri="{FF2B5EF4-FFF2-40B4-BE49-F238E27FC236}">
                  <a16:creationId xmlns:a16="http://schemas.microsoft.com/office/drawing/2014/main" id="{D91CF8C7-0EB2-9BAF-32EB-611FB7AB14B2}"/>
                </a:ext>
              </a:extLst>
            </p:cNvPr>
            <p:cNvSpPr>
              <a:spLocks noChangeArrowheads="1"/>
            </p:cNvSpPr>
            <p:nvPr/>
          </p:nvSpPr>
          <p:spPr bwMode="auto">
            <a:xfrm>
              <a:off x="4310380" y="385445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1"/>
                  </a:solidFill>
                  <a:effectLst/>
                  <a:latin typeface="+mn-lt"/>
                </a:rPr>
                <a:t>22</a:t>
              </a:r>
            </a:p>
          </p:txBody>
        </p:sp>
        <p:sp>
          <p:nvSpPr>
            <p:cNvPr id="199" name="Rectangle 145">
              <a:extLst>
                <a:ext uri="{FF2B5EF4-FFF2-40B4-BE49-F238E27FC236}">
                  <a16:creationId xmlns:a16="http://schemas.microsoft.com/office/drawing/2014/main" id="{E4BBD7AD-5615-C6EA-268D-6E4E337ADCE7}"/>
                </a:ext>
              </a:extLst>
            </p:cNvPr>
            <p:cNvSpPr>
              <a:spLocks noChangeArrowheads="1"/>
            </p:cNvSpPr>
            <p:nvPr/>
          </p:nvSpPr>
          <p:spPr bwMode="auto">
            <a:xfrm>
              <a:off x="1725930" y="3869790"/>
              <a:ext cx="166688"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200" name="Rectangle 146">
              <a:extLst>
                <a:ext uri="{FF2B5EF4-FFF2-40B4-BE49-F238E27FC236}">
                  <a16:creationId xmlns:a16="http://schemas.microsoft.com/office/drawing/2014/main" id="{7003C0FA-087F-E2BE-ED1B-7AC9FD58A26F}"/>
                </a:ext>
              </a:extLst>
            </p:cNvPr>
            <p:cNvSpPr>
              <a:spLocks noChangeArrowheads="1"/>
            </p:cNvSpPr>
            <p:nvPr/>
          </p:nvSpPr>
          <p:spPr bwMode="auto">
            <a:xfrm>
              <a:off x="1746568" y="385445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1"/>
                  </a:solidFill>
                  <a:effectLst/>
                  <a:latin typeface="+mn-lt"/>
                </a:rPr>
                <a:t>82</a:t>
              </a:r>
            </a:p>
          </p:txBody>
        </p:sp>
        <p:sp>
          <p:nvSpPr>
            <p:cNvPr id="201" name="Rectangle 147">
              <a:extLst>
                <a:ext uri="{FF2B5EF4-FFF2-40B4-BE49-F238E27FC236}">
                  <a16:creationId xmlns:a16="http://schemas.microsoft.com/office/drawing/2014/main" id="{91345368-B9C3-0E05-673F-EC7931DFE8AC}"/>
                </a:ext>
              </a:extLst>
            </p:cNvPr>
            <p:cNvSpPr>
              <a:spLocks noChangeArrowheads="1"/>
            </p:cNvSpPr>
            <p:nvPr/>
          </p:nvSpPr>
          <p:spPr bwMode="auto">
            <a:xfrm>
              <a:off x="2832418" y="3869790"/>
              <a:ext cx="166688"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202" name="Rectangle 148">
              <a:extLst>
                <a:ext uri="{FF2B5EF4-FFF2-40B4-BE49-F238E27FC236}">
                  <a16:creationId xmlns:a16="http://schemas.microsoft.com/office/drawing/2014/main" id="{E6A03736-1674-B0DB-AF8A-634629B2A1FB}"/>
                </a:ext>
              </a:extLst>
            </p:cNvPr>
            <p:cNvSpPr>
              <a:spLocks noChangeArrowheads="1"/>
            </p:cNvSpPr>
            <p:nvPr/>
          </p:nvSpPr>
          <p:spPr bwMode="auto">
            <a:xfrm>
              <a:off x="2856230" y="385445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1"/>
                  </a:solidFill>
                  <a:effectLst/>
                  <a:latin typeface="+mn-lt"/>
                </a:rPr>
                <a:t>53</a:t>
              </a:r>
            </a:p>
          </p:txBody>
        </p:sp>
        <p:sp>
          <p:nvSpPr>
            <p:cNvPr id="203" name="Rectangle 149">
              <a:extLst>
                <a:ext uri="{FF2B5EF4-FFF2-40B4-BE49-F238E27FC236}">
                  <a16:creationId xmlns:a16="http://schemas.microsoft.com/office/drawing/2014/main" id="{6B15D381-A9C5-A0D4-9322-F46564E04A82}"/>
                </a:ext>
              </a:extLst>
            </p:cNvPr>
            <p:cNvSpPr>
              <a:spLocks noChangeArrowheads="1"/>
            </p:cNvSpPr>
            <p:nvPr/>
          </p:nvSpPr>
          <p:spPr bwMode="auto">
            <a:xfrm>
              <a:off x="3915093" y="3869790"/>
              <a:ext cx="165100"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204" name="Rectangle 150">
              <a:extLst>
                <a:ext uri="{FF2B5EF4-FFF2-40B4-BE49-F238E27FC236}">
                  <a16:creationId xmlns:a16="http://schemas.microsoft.com/office/drawing/2014/main" id="{A6C49C4D-1374-71B0-C61C-A384A8D8EDB1}"/>
                </a:ext>
              </a:extLst>
            </p:cNvPr>
            <p:cNvSpPr>
              <a:spLocks noChangeArrowheads="1"/>
            </p:cNvSpPr>
            <p:nvPr/>
          </p:nvSpPr>
          <p:spPr bwMode="auto">
            <a:xfrm>
              <a:off x="3938905" y="385445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1"/>
                  </a:solidFill>
                  <a:effectLst/>
                  <a:latin typeface="+mn-lt"/>
                </a:rPr>
                <a:t>34</a:t>
              </a:r>
            </a:p>
          </p:txBody>
        </p:sp>
        <p:sp>
          <p:nvSpPr>
            <p:cNvPr id="205" name="Rectangle 151">
              <a:extLst>
                <a:ext uri="{FF2B5EF4-FFF2-40B4-BE49-F238E27FC236}">
                  <a16:creationId xmlns:a16="http://schemas.microsoft.com/office/drawing/2014/main" id="{18A593C2-AB8B-22CC-B8C0-BF5EB36C4BC8}"/>
                </a:ext>
              </a:extLst>
            </p:cNvPr>
            <p:cNvSpPr>
              <a:spLocks noChangeArrowheads="1"/>
            </p:cNvSpPr>
            <p:nvPr/>
          </p:nvSpPr>
          <p:spPr bwMode="auto">
            <a:xfrm>
              <a:off x="4656455" y="3869790"/>
              <a:ext cx="166688"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A2E1"/>
                </a:solidFill>
              </a:endParaRPr>
            </a:p>
          </p:txBody>
        </p:sp>
        <p:sp>
          <p:nvSpPr>
            <p:cNvPr id="206" name="Rectangle 152">
              <a:extLst>
                <a:ext uri="{FF2B5EF4-FFF2-40B4-BE49-F238E27FC236}">
                  <a16:creationId xmlns:a16="http://schemas.microsoft.com/office/drawing/2014/main" id="{DC170FA0-5CBE-2E48-78C3-8BC1FD968F7B}"/>
                </a:ext>
              </a:extLst>
            </p:cNvPr>
            <p:cNvSpPr>
              <a:spLocks noChangeArrowheads="1"/>
            </p:cNvSpPr>
            <p:nvPr/>
          </p:nvSpPr>
          <p:spPr bwMode="auto">
            <a:xfrm>
              <a:off x="4677093" y="385445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1"/>
                  </a:solidFill>
                  <a:effectLst/>
                  <a:latin typeface="+mn-lt"/>
                </a:rPr>
                <a:t>11</a:t>
              </a:r>
            </a:p>
          </p:txBody>
        </p:sp>
        <p:sp>
          <p:nvSpPr>
            <p:cNvPr id="207" name="Freeform 21">
              <a:extLst>
                <a:ext uri="{FF2B5EF4-FFF2-40B4-BE49-F238E27FC236}">
                  <a16:creationId xmlns:a16="http://schemas.microsoft.com/office/drawing/2014/main" id="{3D96A05E-A213-6162-9EAD-5C22E8BB6862}"/>
                </a:ext>
              </a:extLst>
            </p:cNvPr>
            <p:cNvSpPr>
              <a:spLocks/>
            </p:cNvSpPr>
            <p:nvPr/>
          </p:nvSpPr>
          <p:spPr bwMode="auto">
            <a:xfrm>
              <a:off x="1076622" y="1942224"/>
              <a:ext cx="4413039" cy="1512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endParaRPr>
            </a:p>
          </p:txBody>
        </p:sp>
        <p:grpSp>
          <p:nvGrpSpPr>
            <p:cNvPr id="208" name="Group 207">
              <a:extLst>
                <a:ext uri="{FF2B5EF4-FFF2-40B4-BE49-F238E27FC236}">
                  <a16:creationId xmlns:a16="http://schemas.microsoft.com/office/drawing/2014/main" id="{78A1C72D-624A-FC91-4A50-5798C860EAD8}"/>
                </a:ext>
              </a:extLst>
            </p:cNvPr>
            <p:cNvGrpSpPr/>
            <p:nvPr/>
          </p:nvGrpSpPr>
          <p:grpSpPr>
            <a:xfrm>
              <a:off x="318150" y="1803889"/>
              <a:ext cx="764505" cy="1787004"/>
              <a:chOff x="135270" y="1874405"/>
              <a:chExt cx="764505" cy="1806221"/>
            </a:xfrm>
          </p:grpSpPr>
          <p:sp>
            <p:nvSpPr>
              <p:cNvPr id="223" name="TextBox 222">
                <a:extLst>
                  <a:ext uri="{FF2B5EF4-FFF2-40B4-BE49-F238E27FC236}">
                    <a16:creationId xmlns:a16="http://schemas.microsoft.com/office/drawing/2014/main" id="{F57E1969-2D3D-F921-C30C-4E51B3503168}"/>
                  </a:ext>
                </a:extLst>
              </p:cNvPr>
              <p:cNvSpPr txBox="1"/>
              <p:nvPr/>
            </p:nvSpPr>
            <p:spPr>
              <a:xfrm rot="16200000">
                <a:off x="-321851" y="2563607"/>
                <a:ext cx="1375908" cy="461665"/>
              </a:xfrm>
              <a:prstGeom prst="rect">
                <a:avLst/>
              </a:prstGeom>
              <a:noFill/>
            </p:spPr>
            <p:txBody>
              <a:bodyPr wrap="none" rtlCol="0">
                <a:spAutoFit/>
              </a:bodyPr>
              <a:lstStyle/>
              <a:p>
                <a:pPr algn="ctr" fontAlgn="base">
                  <a:spcBef>
                    <a:spcPct val="0"/>
                  </a:spcBef>
                  <a:spcAft>
                    <a:spcPct val="0"/>
                  </a:spcAft>
                </a:pPr>
                <a:r>
                  <a:rPr lang="en-GB" sz="1200" dirty="0">
                    <a:solidFill>
                      <a:schemeClr val="tx1"/>
                    </a:solidFill>
                    <a:cs typeface="Arial" panose="020B0604020202020204" pitchFamily="34" charset="0"/>
                  </a:rPr>
                  <a:t>Progression-free</a:t>
                </a:r>
              </a:p>
              <a:p>
                <a:pPr algn="ctr" fontAlgn="base">
                  <a:spcBef>
                    <a:spcPct val="0"/>
                  </a:spcBef>
                  <a:spcAft>
                    <a:spcPct val="0"/>
                  </a:spcAft>
                </a:pPr>
                <a:r>
                  <a:rPr lang="en-GB" sz="1200" dirty="0">
                    <a:solidFill>
                      <a:schemeClr val="tx1"/>
                    </a:solidFill>
                    <a:cs typeface="Arial" panose="020B0604020202020204" pitchFamily="34" charset="0"/>
                  </a:rPr>
                  <a:t> survival, %</a:t>
                </a:r>
              </a:p>
            </p:txBody>
          </p:sp>
          <p:sp>
            <p:nvSpPr>
              <p:cNvPr id="224" name="TextBox 223">
                <a:extLst>
                  <a:ext uri="{FF2B5EF4-FFF2-40B4-BE49-F238E27FC236}">
                    <a16:creationId xmlns:a16="http://schemas.microsoft.com/office/drawing/2014/main" id="{BF6394A7-8A59-3F94-AE47-98A62BD63EDB}"/>
                  </a:ext>
                </a:extLst>
              </p:cNvPr>
              <p:cNvSpPr txBox="1"/>
              <p:nvPr/>
            </p:nvSpPr>
            <p:spPr>
              <a:xfrm>
                <a:off x="416041" y="1874405"/>
                <a:ext cx="439544"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100</a:t>
                </a:r>
              </a:p>
            </p:txBody>
          </p:sp>
          <p:sp>
            <p:nvSpPr>
              <p:cNvPr id="225" name="Line 6">
                <a:extLst>
                  <a:ext uri="{FF2B5EF4-FFF2-40B4-BE49-F238E27FC236}">
                    <a16:creationId xmlns:a16="http://schemas.microsoft.com/office/drawing/2014/main" id="{C8206DD3-CD61-3B85-EF17-7A5D2DC78276}"/>
                  </a:ext>
                </a:extLst>
              </p:cNvPr>
              <p:cNvSpPr>
                <a:spLocks noChangeShapeType="1"/>
              </p:cNvSpPr>
              <p:nvPr/>
            </p:nvSpPr>
            <p:spPr bwMode="auto">
              <a:xfrm>
                <a:off x="813541" y="2016052"/>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226" name="Line 7">
                <a:extLst>
                  <a:ext uri="{FF2B5EF4-FFF2-40B4-BE49-F238E27FC236}">
                    <a16:creationId xmlns:a16="http://schemas.microsoft.com/office/drawing/2014/main" id="{6805F57D-214B-6312-B905-D8CDECEBB2DC}"/>
                  </a:ext>
                </a:extLst>
              </p:cNvPr>
              <p:cNvSpPr>
                <a:spLocks noChangeShapeType="1"/>
              </p:cNvSpPr>
              <p:nvPr/>
            </p:nvSpPr>
            <p:spPr bwMode="auto">
              <a:xfrm>
                <a:off x="813541" y="2328545"/>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227" name="Line 8">
                <a:extLst>
                  <a:ext uri="{FF2B5EF4-FFF2-40B4-BE49-F238E27FC236}">
                    <a16:creationId xmlns:a16="http://schemas.microsoft.com/office/drawing/2014/main" id="{43CE2E16-EAE7-FD4F-438C-57E41A1B2FEB}"/>
                  </a:ext>
                </a:extLst>
              </p:cNvPr>
              <p:cNvSpPr>
                <a:spLocks noChangeShapeType="1"/>
              </p:cNvSpPr>
              <p:nvPr/>
            </p:nvSpPr>
            <p:spPr bwMode="auto">
              <a:xfrm>
                <a:off x="813541" y="2627008"/>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228" name="Line 9">
                <a:extLst>
                  <a:ext uri="{FF2B5EF4-FFF2-40B4-BE49-F238E27FC236}">
                    <a16:creationId xmlns:a16="http://schemas.microsoft.com/office/drawing/2014/main" id="{296503CB-B9F8-DE1B-7DD2-911E9AC67DDA}"/>
                  </a:ext>
                </a:extLst>
              </p:cNvPr>
              <p:cNvSpPr>
                <a:spLocks noChangeShapeType="1"/>
              </p:cNvSpPr>
              <p:nvPr/>
            </p:nvSpPr>
            <p:spPr bwMode="auto">
              <a:xfrm>
                <a:off x="813541" y="2935116"/>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229" name="Line 10">
                <a:extLst>
                  <a:ext uri="{FF2B5EF4-FFF2-40B4-BE49-F238E27FC236}">
                    <a16:creationId xmlns:a16="http://schemas.microsoft.com/office/drawing/2014/main" id="{056080FF-CAD1-B2DE-4262-2174B27D99E2}"/>
                  </a:ext>
                </a:extLst>
              </p:cNvPr>
              <p:cNvSpPr>
                <a:spLocks noChangeShapeType="1"/>
              </p:cNvSpPr>
              <p:nvPr/>
            </p:nvSpPr>
            <p:spPr bwMode="auto">
              <a:xfrm>
                <a:off x="813541" y="3236795"/>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230" name="Line 11">
                <a:extLst>
                  <a:ext uri="{FF2B5EF4-FFF2-40B4-BE49-F238E27FC236}">
                    <a16:creationId xmlns:a16="http://schemas.microsoft.com/office/drawing/2014/main" id="{E2275309-954D-191A-1099-1E2F569D08AC}"/>
                  </a:ext>
                </a:extLst>
              </p:cNvPr>
              <p:cNvSpPr>
                <a:spLocks noChangeShapeType="1"/>
              </p:cNvSpPr>
              <p:nvPr/>
            </p:nvSpPr>
            <p:spPr bwMode="auto">
              <a:xfrm>
                <a:off x="813541" y="3541689"/>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231" name="TextBox 230">
                <a:extLst>
                  <a:ext uri="{FF2B5EF4-FFF2-40B4-BE49-F238E27FC236}">
                    <a16:creationId xmlns:a16="http://schemas.microsoft.com/office/drawing/2014/main" id="{E6A1F47B-DA2E-E14C-3C77-FC8D5734F92F}"/>
                  </a:ext>
                </a:extLst>
              </p:cNvPr>
              <p:cNvSpPr txBox="1"/>
              <p:nvPr/>
            </p:nvSpPr>
            <p:spPr>
              <a:xfrm>
                <a:off x="501006" y="2188054"/>
                <a:ext cx="354584"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80</a:t>
                </a:r>
              </a:p>
            </p:txBody>
          </p:sp>
          <p:sp>
            <p:nvSpPr>
              <p:cNvPr id="232" name="TextBox 231">
                <a:extLst>
                  <a:ext uri="{FF2B5EF4-FFF2-40B4-BE49-F238E27FC236}">
                    <a16:creationId xmlns:a16="http://schemas.microsoft.com/office/drawing/2014/main" id="{FC447130-E76A-37BB-EFCE-F042F9CB0182}"/>
                  </a:ext>
                </a:extLst>
              </p:cNvPr>
              <p:cNvSpPr txBox="1"/>
              <p:nvPr/>
            </p:nvSpPr>
            <p:spPr>
              <a:xfrm>
                <a:off x="501006" y="2486380"/>
                <a:ext cx="354584"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60</a:t>
                </a:r>
              </a:p>
            </p:txBody>
          </p:sp>
          <p:sp>
            <p:nvSpPr>
              <p:cNvPr id="233" name="TextBox 232">
                <a:extLst>
                  <a:ext uri="{FF2B5EF4-FFF2-40B4-BE49-F238E27FC236}">
                    <a16:creationId xmlns:a16="http://schemas.microsoft.com/office/drawing/2014/main" id="{F01321DA-7D8A-1AB2-EAB5-C1F9619D554F}"/>
                  </a:ext>
                </a:extLst>
              </p:cNvPr>
              <p:cNvSpPr txBox="1"/>
              <p:nvPr/>
            </p:nvSpPr>
            <p:spPr>
              <a:xfrm>
                <a:off x="501006" y="2794352"/>
                <a:ext cx="354584"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40</a:t>
                </a:r>
              </a:p>
            </p:txBody>
          </p:sp>
          <p:sp>
            <p:nvSpPr>
              <p:cNvPr id="234" name="TextBox 233">
                <a:extLst>
                  <a:ext uri="{FF2B5EF4-FFF2-40B4-BE49-F238E27FC236}">
                    <a16:creationId xmlns:a16="http://schemas.microsoft.com/office/drawing/2014/main" id="{35294D9C-632E-71B9-985F-01831A31CC49}"/>
                  </a:ext>
                </a:extLst>
              </p:cNvPr>
              <p:cNvSpPr txBox="1"/>
              <p:nvPr/>
            </p:nvSpPr>
            <p:spPr>
              <a:xfrm>
                <a:off x="501006" y="3095893"/>
                <a:ext cx="354584"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20</a:t>
                </a:r>
              </a:p>
            </p:txBody>
          </p:sp>
          <p:sp>
            <p:nvSpPr>
              <p:cNvPr id="235" name="TextBox 234">
                <a:extLst>
                  <a:ext uri="{FF2B5EF4-FFF2-40B4-BE49-F238E27FC236}">
                    <a16:creationId xmlns:a16="http://schemas.microsoft.com/office/drawing/2014/main" id="{8205163A-F09D-F4EA-D7A0-B49C8BA8EE05}"/>
                  </a:ext>
                </a:extLst>
              </p:cNvPr>
              <p:cNvSpPr txBox="1"/>
              <p:nvPr/>
            </p:nvSpPr>
            <p:spPr>
              <a:xfrm>
                <a:off x="585973" y="3400648"/>
                <a:ext cx="269625"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0</a:t>
                </a:r>
              </a:p>
            </p:txBody>
          </p:sp>
        </p:grpSp>
        <p:grpSp>
          <p:nvGrpSpPr>
            <p:cNvPr id="209" name="Group 208">
              <a:extLst>
                <a:ext uri="{FF2B5EF4-FFF2-40B4-BE49-F238E27FC236}">
                  <a16:creationId xmlns:a16="http://schemas.microsoft.com/office/drawing/2014/main" id="{7570B5ED-FF14-D831-1851-BC7E170207E3}"/>
                </a:ext>
              </a:extLst>
            </p:cNvPr>
            <p:cNvGrpSpPr/>
            <p:nvPr/>
          </p:nvGrpSpPr>
          <p:grpSpPr>
            <a:xfrm>
              <a:off x="1079191" y="3456886"/>
              <a:ext cx="4410000" cy="72000"/>
              <a:chOff x="1563061" y="5471106"/>
              <a:chExt cx="4507644" cy="72000"/>
            </a:xfrm>
          </p:grpSpPr>
          <p:sp>
            <p:nvSpPr>
              <p:cNvPr id="210" name="Line 21">
                <a:extLst>
                  <a:ext uri="{FF2B5EF4-FFF2-40B4-BE49-F238E27FC236}">
                    <a16:creationId xmlns:a16="http://schemas.microsoft.com/office/drawing/2014/main" id="{F15C31F0-D61F-3FB1-EE10-9F2C0122437D}"/>
                  </a:ext>
                </a:extLst>
              </p:cNvPr>
              <p:cNvSpPr>
                <a:spLocks noChangeShapeType="1"/>
              </p:cNvSpPr>
              <p:nvPr/>
            </p:nvSpPr>
            <p:spPr bwMode="auto">
              <a:xfrm>
                <a:off x="6070705"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11" name="Line 21">
                <a:extLst>
                  <a:ext uri="{FF2B5EF4-FFF2-40B4-BE49-F238E27FC236}">
                    <a16:creationId xmlns:a16="http://schemas.microsoft.com/office/drawing/2014/main" id="{F747BF3D-DB88-68CC-B0F4-98F6D53324C3}"/>
                  </a:ext>
                </a:extLst>
              </p:cNvPr>
              <p:cNvSpPr>
                <a:spLocks noChangeShapeType="1"/>
              </p:cNvSpPr>
              <p:nvPr/>
            </p:nvSpPr>
            <p:spPr bwMode="auto">
              <a:xfrm>
                <a:off x="5695068"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12" name="Line 21">
                <a:extLst>
                  <a:ext uri="{FF2B5EF4-FFF2-40B4-BE49-F238E27FC236}">
                    <a16:creationId xmlns:a16="http://schemas.microsoft.com/office/drawing/2014/main" id="{1BAB82B8-38E9-5F0D-2050-E652C60891B9}"/>
                  </a:ext>
                </a:extLst>
              </p:cNvPr>
              <p:cNvSpPr>
                <a:spLocks noChangeShapeType="1"/>
              </p:cNvSpPr>
              <p:nvPr/>
            </p:nvSpPr>
            <p:spPr bwMode="auto">
              <a:xfrm>
                <a:off x="5319431"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13" name="Line 21">
                <a:extLst>
                  <a:ext uri="{FF2B5EF4-FFF2-40B4-BE49-F238E27FC236}">
                    <a16:creationId xmlns:a16="http://schemas.microsoft.com/office/drawing/2014/main" id="{D88DFFB3-6030-1657-EBFD-9B79F730C9DC}"/>
                  </a:ext>
                </a:extLst>
              </p:cNvPr>
              <p:cNvSpPr>
                <a:spLocks noChangeShapeType="1"/>
              </p:cNvSpPr>
              <p:nvPr/>
            </p:nvSpPr>
            <p:spPr bwMode="auto">
              <a:xfrm>
                <a:off x="4943794"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14" name="Line 21">
                <a:extLst>
                  <a:ext uri="{FF2B5EF4-FFF2-40B4-BE49-F238E27FC236}">
                    <a16:creationId xmlns:a16="http://schemas.microsoft.com/office/drawing/2014/main" id="{C9438E32-453B-96F7-AC69-06A149C83AAB}"/>
                  </a:ext>
                </a:extLst>
              </p:cNvPr>
              <p:cNvSpPr>
                <a:spLocks noChangeShapeType="1"/>
              </p:cNvSpPr>
              <p:nvPr/>
            </p:nvSpPr>
            <p:spPr bwMode="auto">
              <a:xfrm>
                <a:off x="4568157"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15" name="Line 21">
                <a:extLst>
                  <a:ext uri="{FF2B5EF4-FFF2-40B4-BE49-F238E27FC236}">
                    <a16:creationId xmlns:a16="http://schemas.microsoft.com/office/drawing/2014/main" id="{B243E29E-BC21-40DD-9714-5C2C3B5C9B8D}"/>
                  </a:ext>
                </a:extLst>
              </p:cNvPr>
              <p:cNvSpPr>
                <a:spLocks noChangeShapeType="1"/>
              </p:cNvSpPr>
              <p:nvPr/>
            </p:nvSpPr>
            <p:spPr bwMode="auto">
              <a:xfrm>
                <a:off x="4192520"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16" name="Line 21">
                <a:extLst>
                  <a:ext uri="{FF2B5EF4-FFF2-40B4-BE49-F238E27FC236}">
                    <a16:creationId xmlns:a16="http://schemas.microsoft.com/office/drawing/2014/main" id="{4AACF8F2-1E76-A38A-4C0E-30CDA6C042D6}"/>
                  </a:ext>
                </a:extLst>
              </p:cNvPr>
              <p:cNvSpPr>
                <a:spLocks noChangeShapeType="1"/>
              </p:cNvSpPr>
              <p:nvPr/>
            </p:nvSpPr>
            <p:spPr bwMode="auto">
              <a:xfrm>
                <a:off x="3816883"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17" name="Line 21">
                <a:extLst>
                  <a:ext uri="{FF2B5EF4-FFF2-40B4-BE49-F238E27FC236}">
                    <a16:creationId xmlns:a16="http://schemas.microsoft.com/office/drawing/2014/main" id="{333A9CC6-42A3-25AF-BD74-28E555EE088E}"/>
                  </a:ext>
                </a:extLst>
              </p:cNvPr>
              <p:cNvSpPr>
                <a:spLocks noChangeShapeType="1"/>
              </p:cNvSpPr>
              <p:nvPr/>
            </p:nvSpPr>
            <p:spPr bwMode="auto">
              <a:xfrm>
                <a:off x="3441246"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18" name="Line 21">
                <a:extLst>
                  <a:ext uri="{FF2B5EF4-FFF2-40B4-BE49-F238E27FC236}">
                    <a16:creationId xmlns:a16="http://schemas.microsoft.com/office/drawing/2014/main" id="{DB16AED1-7601-9203-5BEF-ACF127E7C630}"/>
                  </a:ext>
                </a:extLst>
              </p:cNvPr>
              <p:cNvSpPr>
                <a:spLocks noChangeShapeType="1"/>
              </p:cNvSpPr>
              <p:nvPr/>
            </p:nvSpPr>
            <p:spPr bwMode="auto">
              <a:xfrm>
                <a:off x="3065609"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19" name="Line 21">
                <a:extLst>
                  <a:ext uri="{FF2B5EF4-FFF2-40B4-BE49-F238E27FC236}">
                    <a16:creationId xmlns:a16="http://schemas.microsoft.com/office/drawing/2014/main" id="{57F02CFF-34F5-375B-9A1D-4493C3B754BD}"/>
                  </a:ext>
                </a:extLst>
              </p:cNvPr>
              <p:cNvSpPr>
                <a:spLocks noChangeShapeType="1"/>
              </p:cNvSpPr>
              <p:nvPr/>
            </p:nvSpPr>
            <p:spPr bwMode="auto">
              <a:xfrm>
                <a:off x="2689972"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20" name="Line 21">
                <a:extLst>
                  <a:ext uri="{FF2B5EF4-FFF2-40B4-BE49-F238E27FC236}">
                    <a16:creationId xmlns:a16="http://schemas.microsoft.com/office/drawing/2014/main" id="{7DED8CA5-BA79-D8D3-0D7B-9813CBB4AFF0}"/>
                  </a:ext>
                </a:extLst>
              </p:cNvPr>
              <p:cNvSpPr>
                <a:spLocks noChangeShapeType="1"/>
              </p:cNvSpPr>
              <p:nvPr/>
            </p:nvSpPr>
            <p:spPr bwMode="auto">
              <a:xfrm>
                <a:off x="2314335"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21" name="Line 21">
                <a:extLst>
                  <a:ext uri="{FF2B5EF4-FFF2-40B4-BE49-F238E27FC236}">
                    <a16:creationId xmlns:a16="http://schemas.microsoft.com/office/drawing/2014/main" id="{723332CC-57F6-A94B-7116-26A7BD0F5C79}"/>
                  </a:ext>
                </a:extLst>
              </p:cNvPr>
              <p:cNvSpPr>
                <a:spLocks noChangeShapeType="1"/>
              </p:cNvSpPr>
              <p:nvPr/>
            </p:nvSpPr>
            <p:spPr bwMode="auto">
              <a:xfrm>
                <a:off x="1938698"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22" name="Line 21">
                <a:extLst>
                  <a:ext uri="{FF2B5EF4-FFF2-40B4-BE49-F238E27FC236}">
                    <a16:creationId xmlns:a16="http://schemas.microsoft.com/office/drawing/2014/main" id="{BD874E38-BFC4-F5EA-F5D4-847A7AD6DD68}"/>
                  </a:ext>
                </a:extLst>
              </p:cNvPr>
              <p:cNvSpPr>
                <a:spLocks noChangeShapeType="1"/>
              </p:cNvSpPr>
              <p:nvPr/>
            </p:nvSpPr>
            <p:spPr bwMode="auto">
              <a:xfrm>
                <a:off x="1563061"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grpSp>
      </p:grpSp>
      <p:grpSp>
        <p:nvGrpSpPr>
          <p:cNvPr id="249" name="Group 248">
            <a:extLst>
              <a:ext uri="{FF2B5EF4-FFF2-40B4-BE49-F238E27FC236}">
                <a16:creationId xmlns:a16="http://schemas.microsoft.com/office/drawing/2014/main" id="{B7D2861D-8905-201D-AF23-0D181F98DA15}"/>
              </a:ext>
            </a:extLst>
          </p:cNvPr>
          <p:cNvGrpSpPr/>
          <p:nvPr/>
        </p:nvGrpSpPr>
        <p:grpSpPr>
          <a:xfrm>
            <a:off x="1348570" y="4216448"/>
            <a:ext cx="4214813" cy="862013"/>
            <a:chOff x="1088220" y="4368848"/>
            <a:chExt cx="4214813" cy="862013"/>
          </a:xfrm>
        </p:grpSpPr>
        <p:sp>
          <p:nvSpPr>
            <p:cNvPr id="250" name="Line 34">
              <a:extLst>
                <a:ext uri="{FF2B5EF4-FFF2-40B4-BE49-F238E27FC236}">
                  <a16:creationId xmlns:a16="http://schemas.microsoft.com/office/drawing/2014/main" id="{202F6DC7-7AF2-0081-AE32-163D057D16DA}"/>
                </a:ext>
              </a:extLst>
            </p:cNvPr>
            <p:cNvSpPr>
              <a:spLocks noChangeShapeType="1"/>
            </p:cNvSpPr>
            <p:nvPr/>
          </p:nvSpPr>
          <p:spPr bwMode="auto">
            <a:xfrm>
              <a:off x="1092982" y="436884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51" name="Line 35">
              <a:extLst>
                <a:ext uri="{FF2B5EF4-FFF2-40B4-BE49-F238E27FC236}">
                  <a16:creationId xmlns:a16="http://schemas.microsoft.com/office/drawing/2014/main" id="{D48F330E-4CAB-8556-5407-490FB0035E4B}"/>
                </a:ext>
              </a:extLst>
            </p:cNvPr>
            <p:cNvSpPr>
              <a:spLocks noChangeShapeType="1"/>
            </p:cNvSpPr>
            <p:nvPr/>
          </p:nvSpPr>
          <p:spPr bwMode="auto">
            <a:xfrm>
              <a:off x="1092982" y="436884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52" name="Line 36">
              <a:extLst>
                <a:ext uri="{FF2B5EF4-FFF2-40B4-BE49-F238E27FC236}">
                  <a16:creationId xmlns:a16="http://schemas.microsoft.com/office/drawing/2014/main" id="{E1EE8B4E-A38E-1140-A562-468A87A61CE5}"/>
                </a:ext>
              </a:extLst>
            </p:cNvPr>
            <p:cNvSpPr>
              <a:spLocks noChangeShapeType="1"/>
            </p:cNvSpPr>
            <p:nvPr/>
          </p:nvSpPr>
          <p:spPr bwMode="auto">
            <a:xfrm>
              <a:off x="1092982" y="436884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53" name="Line 37">
              <a:extLst>
                <a:ext uri="{FF2B5EF4-FFF2-40B4-BE49-F238E27FC236}">
                  <a16:creationId xmlns:a16="http://schemas.microsoft.com/office/drawing/2014/main" id="{6590D4B4-9965-15F5-AF8E-E925C93EDCE9}"/>
                </a:ext>
              </a:extLst>
            </p:cNvPr>
            <p:cNvSpPr>
              <a:spLocks noChangeShapeType="1"/>
            </p:cNvSpPr>
            <p:nvPr/>
          </p:nvSpPr>
          <p:spPr bwMode="auto">
            <a:xfrm>
              <a:off x="1092982" y="436884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54" name="Line 38">
              <a:extLst>
                <a:ext uri="{FF2B5EF4-FFF2-40B4-BE49-F238E27FC236}">
                  <a16:creationId xmlns:a16="http://schemas.microsoft.com/office/drawing/2014/main" id="{CE8CE9FF-1486-CFC7-30EE-3FA110305F3A}"/>
                </a:ext>
              </a:extLst>
            </p:cNvPr>
            <p:cNvSpPr>
              <a:spLocks noChangeShapeType="1"/>
            </p:cNvSpPr>
            <p:nvPr/>
          </p:nvSpPr>
          <p:spPr bwMode="auto">
            <a:xfrm>
              <a:off x="1092982" y="436884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55" name="Line 39">
              <a:extLst>
                <a:ext uri="{FF2B5EF4-FFF2-40B4-BE49-F238E27FC236}">
                  <a16:creationId xmlns:a16="http://schemas.microsoft.com/office/drawing/2014/main" id="{7BACE1EC-1401-29F5-54AE-4DA399CA768F}"/>
                </a:ext>
              </a:extLst>
            </p:cNvPr>
            <p:cNvSpPr>
              <a:spLocks noChangeShapeType="1"/>
            </p:cNvSpPr>
            <p:nvPr/>
          </p:nvSpPr>
          <p:spPr bwMode="auto">
            <a:xfrm>
              <a:off x="1092982" y="436884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56" name="Line 40">
              <a:extLst>
                <a:ext uri="{FF2B5EF4-FFF2-40B4-BE49-F238E27FC236}">
                  <a16:creationId xmlns:a16="http://schemas.microsoft.com/office/drawing/2014/main" id="{8771BFC5-59F1-DA1A-5A3A-AA4394F72FDA}"/>
                </a:ext>
              </a:extLst>
            </p:cNvPr>
            <p:cNvSpPr>
              <a:spLocks noChangeShapeType="1"/>
            </p:cNvSpPr>
            <p:nvPr/>
          </p:nvSpPr>
          <p:spPr bwMode="auto">
            <a:xfrm>
              <a:off x="1092982" y="436884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57" name="Line 41">
              <a:extLst>
                <a:ext uri="{FF2B5EF4-FFF2-40B4-BE49-F238E27FC236}">
                  <a16:creationId xmlns:a16="http://schemas.microsoft.com/office/drawing/2014/main" id="{25DDDD70-8CE0-65DD-77CB-CB3B96FA96E9}"/>
                </a:ext>
              </a:extLst>
            </p:cNvPr>
            <p:cNvSpPr>
              <a:spLocks noChangeShapeType="1"/>
            </p:cNvSpPr>
            <p:nvPr/>
          </p:nvSpPr>
          <p:spPr bwMode="auto">
            <a:xfrm>
              <a:off x="1092982" y="436884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58" name="Line 42">
              <a:extLst>
                <a:ext uri="{FF2B5EF4-FFF2-40B4-BE49-F238E27FC236}">
                  <a16:creationId xmlns:a16="http://schemas.microsoft.com/office/drawing/2014/main" id="{023F489A-AE76-B383-FA43-5199B87E3917}"/>
                </a:ext>
              </a:extLst>
            </p:cNvPr>
            <p:cNvSpPr>
              <a:spLocks noChangeShapeType="1"/>
            </p:cNvSpPr>
            <p:nvPr/>
          </p:nvSpPr>
          <p:spPr bwMode="auto">
            <a:xfrm>
              <a:off x="1145370" y="436884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59" name="Line 43">
              <a:extLst>
                <a:ext uri="{FF2B5EF4-FFF2-40B4-BE49-F238E27FC236}">
                  <a16:creationId xmlns:a16="http://schemas.microsoft.com/office/drawing/2014/main" id="{A76E0216-E55B-CB5E-042A-3D85C1082422}"/>
                </a:ext>
              </a:extLst>
            </p:cNvPr>
            <p:cNvSpPr>
              <a:spLocks noChangeShapeType="1"/>
            </p:cNvSpPr>
            <p:nvPr/>
          </p:nvSpPr>
          <p:spPr bwMode="auto">
            <a:xfrm>
              <a:off x="1316820" y="4427586"/>
              <a:ext cx="0" cy="52388"/>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0" name="Line 44">
              <a:extLst>
                <a:ext uri="{FF2B5EF4-FFF2-40B4-BE49-F238E27FC236}">
                  <a16:creationId xmlns:a16="http://schemas.microsoft.com/office/drawing/2014/main" id="{AE1B38D8-3B10-6B58-DD2E-5CA141A7B388}"/>
                </a:ext>
              </a:extLst>
            </p:cNvPr>
            <p:cNvSpPr>
              <a:spLocks noChangeShapeType="1"/>
            </p:cNvSpPr>
            <p:nvPr/>
          </p:nvSpPr>
          <p:spPr bwMode="auto">
            <a:xfrm>
              <a:off x="1316820" y="4427586"/>
              <a:ext cx="0" cy="52388"/>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1" name="Line 45">
              <a:extLst>
                <a:ext uri="{FF2B5EF4-FFF2-40B4-BE49-F238E27FC236}">
                  <a16:creationId xmlns:a16="http://schemas.microsoft.com/office/drawing/2014/main" id="{F8FDA9BA-80DE-C45C-EA5A-032DD6E9A21A}"/>
                </a:ext>
              </a:extLst>
            </p:cNvPr>
            <p:cNvSpPr>
              <a:spLocks noChangeShapeType="1"/>
            </p:cNvSpPr>
            <p:nvPr/>
          </p:nvSpPr>
          <p:spPr bwMode="auto">
            <a:xfrm>
              <a:off x="1345395" y="4427586"/>
              <a:ext cx="0" cy="52388"/>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2" name="Line 46">
              <a:extLst>
                <a:ext uri="{FF2B5EF4-FFF2-40B4-BE49-F238E27FC236}">
                  <a16:creationId xmlns:a16="http://schemas.microsoft.com/office/drawing/2014/main" id="{F8A3DA82-E27A-7700-4361-07BAF36F9B87}"/>
                </a:ext>
              </a:extLst>
            </p:cNvPr>
            <p:cNvSpPr>
              <a:spLocks noChangeShapeType="1"/>
            </p:cNvSpPr>
            <p:nvPr/>
          </p:nvSpPr>
          <p:spPr bwMode="auto">
            <a:xfrm>
              <a:off x="1605745" y="4549823"/>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3" name="Line 47">
              <a:extLst>
                <a:ext uri="{FF2B5EF4-FFF2-40B4-BE49-F238E27FC236}">
                  <a16:creationId xmlns:a16="http://schemas.microsoft.com/office/drawing/2014/main" id="{59FB3F3D-6C4C-00E7-1366-1D4707C99ADA}"/>
                </a:ext>
              </a:extLst>
            </p:cNvPr>
            <p:cNvSpPr>
              <a:spLocks noChangeShapeType="1"/>
            </p:cNvSpPr>
            <p:nvPr/>
          </p:nvSpPr>
          <p:spPr bwMode="auto">
            <a:xfrm>
              <a:off x="1842282" y="467364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4" name="Line 48">
              <a:extLst>
                <a:ext uri="{FF2B5EF4-FFF2-40B4-BE49-F238E27FC236}">
                  <a16:creationId xmlns:a16="http://schemas.microsoft.com/office/drawing/2014/main" id="{F0D4E399-47B1-9225-980F-749818D405B9}"/>
                </a:ext>
              </a:extLst>
            </p:cNvPr>
            <p:cNvSpPr>
              <a:spLocks noChangeShapeType="1"/>
            </p:cNvSpPr>
            <p:nvPr/>
          </p:nvSpPr>
          <p:spPr bwMode="auto">
            <a:xfrm>
              <a:off x="1850220" y="467364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5" name="Line 49">
              <a:extLst>
                <a:ext uri="{FF2B5EF4-FFF2-40B4-BE49-F238E27FC236}">
                  <a16:creationId xmlns:a16="http://schemas.microsoft.com/office/drawing/2014/main" id="{8C201E2E-48A6-F13C-B567-8918343A77D4}"/>
                </a:ext>
              </a:extLst>
            </p:cNvPr>
            <p:cNvSpPr>
              <a:spLocks noChangeShapeType="1"/>
            </p:cNvSpPr>
            <p:nvPr/>
          </p:nvSpPr>
          <p:spPr bwMode="auto">
            <a:xfrm>
              <a:off x="1962932" y="4721273"/>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6" name="Line 50">
              <a:extLst>
                <a:ext uri="{FF2B5EF4-FFF2-40B4-BE49-F238E27FC236}">
                  <a16:creationId xmlns:a16="http://schemas.microsoft.com/office/drawing/2014/main" id="{C212F858-4D89-A66C-B833-776249152F2A}"/>
                </a:ext>
              </a:extLst>
            </p:cNvPr>
            <p:cNvSpPr>
              <a:spLocks noChangeShapeType="1"/>
            </p:cNvSpPr>
            <p:nvPr/>
          </p:nvSpPr>
          <p:spPr bwMode="auto">
            <a:xfrm>
              <a:off x="2355045" y="483239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7" name="Line 51">
              <a:extLst>
                <a:ext uri="{FF2B5EF4-FFF2-40B4-BE49-F238E27FC236}">
                  <a16:creationId xmlns:a16="http://schemas.microsoft.com/office/drawing/2014/main" id="{D95EDC4F-0453-7B18-37E6-5E1D1BC9DBCB}"/>
                </a:ext>
              </a:extLst>
            </p:cNvPr>
            <p:cNvSpPr>
              <a:spLocks noChangeShapeType="1"/>
            </p:cNvSpPr>
            <p:nvPr/>
          </p:nvSpPr>
          <p:spPr bwMode="auto">
            <a:xfrm>
              <a:off x="2355045" y="483239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8" name="Line 52">
              <a:extLst>
                <a:ext uri="{FF2B5EF4-FFF2-40B4-BE49-F238E27FC236}">
                  <a16:creationId xmlns:a16="http://schemas.microsoft.com/office/drawing/2014/main" id="{F601AC2D-BA26-A5BC-815B-75FE58AD0D94}"/>
                </a:ext>
              </a:extLst>
            </p:cNvPr>
            <p:cNvSpPr>
              <a:spLocks noChangeShapeType="1"/>
            </p:cNvSpPr>
            <p:nvPr/>
          </p:nvSpPr>
          <p:spPr bwMode="auto">
            <a:xfrm>
              <a:off x="2359807" y="4849861"/>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9" name="Line 53">
              <a:extLst>
                <a:ext uri="{FF2B5EF4-FFF2-40B4-BE49-F238E27FC236}">
                  <a16:creationId xmlns:a16="http://schemas.microsoft.com/office/drawing/2014/main" id="{1BEFD552-404F-240B-F8DB-45F047C8DB69}"/>
                </a:ext>
              </a:extLst>
            </p:cNvPr>
            <p:cNvSpPr>
              <a:spLocks noChangeShapeType="1"/>
            </p:cNvSpPr>
            <p:nvPr/>
          </p:nvSpPr>
          <p:spPr bwMode="auto">
            <a:xfrm>
              <a:off x="2496332" y="4865736"/>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70" name="Line 54">
              <a:extLst>
                <a:ext uri="{FF2B5EF4-FFF2-40B4-BE49-F238E27FC236}">
                  <a16:creationId xmlns:a16="http://schemas.microsoft.com/office/drawing/2014/main" id="{DA86753A-61D1-5E05-D917-83EB4AAF51C9}"/>
                </a:ext>
              </a:extLst>
            </p:cNvPr>
            <p:cNvSpPr>
              <a:spLocks noChangeShapeType="1"/>
            </p:cNvSpPr>
            <p:nvPr/>
          </p:nvSpPr>
          <p:spPr bwMode="auto">
            <a:xfrm>
              <a:off x="2612220" y="4883198"/>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71" name="Line 55">
              <a:extLst>
                <a:ext uri="{FF2B5EF4-FFF2-40B4-BE49-F238E27FC236}">
                  <a16:creationId xmlns:a16="http://schemas.microsoft.com/office/drawing/2014/main" id="{88F9627A-8D62-7A6D-5028-38156002A3E6}"/>
                </a:ext>
              </a:extLst>
            </p:cNvPr>
            <p:cNvSpPr>
              <a:spLocks noChangeShapeType="1"/>
            </p:cNvSpPr>
            <p:nvPr/>
          </p:nvSpPr>
          <p:spPr bwMode="auto">
            <a:xfrm>
              <a:off x="2632857" y="4900661"/>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72" name="Line 56">
              <a:extLst>
                <a:ext uri="{FF2B5EF4-FFF2-40B4-BE49-F238E27FC236}">
                  <a16:creationId xmlns:a16="http://schemas.microsoft.com/office/drawing/2014/main" id="{5FE19F6C-B5AE-BA17-32E8-A7926E797F13}"/>
                </a:ext>
              </a:extLst>
            </p:cNvPr>
            <p:cNvSpPr>
              <a:spLocks noChangeShapeType="1"/>
            </p:cNvSpPr>
            <p:nvPr/>
          </p:nvSpPr>
          <p:spPr bwMode="auto">
            <a:xfrm>
              <a:off x="2801132" y="4900661"/>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73" name="Line 57">
              <a:extLst>
                <a:ext uri="{FF2B5EF4-FFF2-40B4-BE49-F238E27FC236}">
                  <a16:creationId xmlns:a16="http://schemas.microsoft.com/office/drawing/2014/main" id="{5AF5BFF2-B373-E24F-C128-E91D419A22B1}"/>
                </a:ext>
              </a:extLst>
            </p:cNvPr>
            <p:cNvSpPr>
              <a:spLocks noChangeShapeType="1"/>
            </p:cNvSpPr>
            <p:nvPr/>
          </p:nvSpPr>
          <p:spPr bwMode="auto">
            <a:xfrm>
              <a:off x="2861457" y="4900661"/>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74" name="Line 58">
              <a:extLst>
                <a:ext uri="{FF2B5EF4-FFF2-40B4-BE49-F238E27FC236}">
                  <a16:creationId xmlns:a16="http://schemas.microsoft.com/office/drawing/2014/main" id="{671D47C9-4F6F-9DAD-FFA9-658614E442B0}"/>
                </a:ext>
              </a:extLst>
            </p:cNvPr>
            <p:cNvSpPr>
              <a:spLocks noChangeShapeType="1"/>
            </p:cNvSpPr>
            <p:nvPr/>
          </p:nvSpPr>
          <p:spPr bwMode="auto">
            <a:xfrm>
              <a:off x="2920195" y="4918123"/>
              <a:ext cx="0" cy="52388"/>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75" name="Line 59">
              <a:extLst>
                <a:ext uri="{FF2B5EF4-FFF2-40B4-BE49-F238E27FC236}">
                  <a16:creationId xmlns:a16="http://schemas.microsoft.com/office/drawing/2014/main" id="{5A8483B5-72CB-4C63-72AC-145296E5DB40}"/>
                </a:ext>
              </a:extLst>
            </p:cNvPr>
            <p:cNvSpPr>
              <a:spLocks noChangeShapeType="1"/>
            </p:cNvSpPr>
            <p:nvPr/>
          </p:nvSpPr>
          <p:spPr bwMode="auto">
            <a:xfrm>
              <a:off x="2920195" y="4918123"/>
              <a:ext cx="0" cy="52388"/>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76" name="Line 60">
              <a:extLst>
                <a:ext uri="{FF2B5EF4-FFF2-40B4-BE49-F238E27FC236}">
                  <a16:creationId xmlns:a16="http://schemas.microsoft.com/office/drawing/2014/main" id="{016C38C9-0DE5-7EAF-90C1-B30DC28109A9}"/>
                </a:ext>
              </a:extLst>
            </p:cNvPr>
            <p:cNvSpPr>
              <a:spLocks noChangeShapeType="1"/>
            </p:cNvSpPr>
            <p:nvPr/>
          </p:nvSpPr>
          <p:spPr bwMode="auto">
            <a:xfrm>
              <a:off x="2940832" y="4918123"/>
              <a:ext cx="0" cy="52388"/>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77" name="Line 61">
              <a:extLst>
                <a:ext uri="{FF2B5EF4-FFF2-40B4-BE49-F238E27FC236}">
                  <a16:creationId xmlns:a16="http://schemas.microsoft.com/office/drawing/2014/main" id="{0DBDB2EA-5A22-06EE-AD32-50DFD1EEDA42}"/>
                </a:ext>
              </a:extLst>
            </p:cNvPr>
            <p:cNvSpPr>
              <a:spLocks noChangeShapeType="1"/>
            </p:cNvSpPr>
            <p:nvPr/>
          </p:nvSpPr>
          <p:spPr bwMode="auto">
            <a:xfrm>
              <a:off x="2945595" y="4918123"/>
              <a:ext cx="0" cy="52388"/>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78" name="Line 62">
              <a:extLst>
                <a:ext uri="{FF2B5EF4-FFF2-40B4-BE49-F238E27FC236}">
                  <a16:creationId xmlns:a16="http://schemas.microsoft.com/office/drawing/2014/main" id="{1EBDB7A6-A707-3A92-2256-E511C7FB6C87}"/>
                </a:ext>
              </a:extLst>
            </p:cNvPr>
            <p:cNvSpPr>
              <a:spLocks noChangeShapeType="1"/>
            </p:cNvSpPr>
            <p:nvPr/>
          </p:nvSpPr>
          <p:spPr bwMode="auto">
            <a:xfrm>
              <a:off x="2972582" y="4938761"/>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79" name="Line 63">
              <a:extLst>
                <a:ext uri="{FF2B5EF4-FFF2-40B4-BE49-F238E27FC236}">
                  <a16:creationId xmlns:a16="http://schemas.microsoft.com/office/drawing/2014/main" id="{E93EE33C-8762-18BC-4269-8D888D240D8B}"/>
                </a:ext>
              </a:extLst>
            </p:cNvPr>
            <p:cNvSpPr>
              <a:spLocks noChangeShapeType="1"/>
            </p:cNvSpPr>
            <p:nvPr/>
          </p:nvSpPr>
          <p:spPr bwMode="auto">
            <a:xfrm>
              <a:off x="3271032" y="4980036"/>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80" name="Line 64">
              <a:extLst>
                <a:ext uri="{FF2B5EF4-FFF2-40B4-BE49-F238E27FC236}">
                  <a16:creationId xmlns:a16="http://schemas.microsoft.com/office/drawing/2014/main" id="{5EC322F3-E89C-BDE2-9A3E-4A2FDE5E510A}"/>
                </a:ext>
              </a:extLst>
            </p:cNvPr>
            <p:cNvSpPr>
              <a:spLocks noChangeShapeType="1"/>
            </p:cNvSpPr>
            <p:nvPr/>
          </p:nvSpPr>
          <p:spPr bwMode="auto">
            <a:xfrm>
              <a:off x="3274207" y="4980036"/>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81" name="Line 65">
              <a:extLst>
                <a:ext uri="{FF2B5EF4-FFF2-40B4-BE49-F238E27FC236}">
                  <a16:creationId xmlns:a16="http://schemas.microsoft.com/office/drawing/2014/main" id="{421C134D-C49D-BF14-8BA5-57827E077CA6}"/>
                </a:ext>
              </a:extLst>
            </p:cNvPr>
            <p:cNvSpPr>
              <a:spLocks noChangeShapeType="1"/>
            </p:cNvSpPr>
            <p:nvPr/>
          </p:nvSpPr>
          <p:spPr bwMode="auto">
            <a:xfrm>
              <a:off x="3282145" y="4980036"/>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82" name="Line 66">
              <a:extLst>
                <a:ext uri="{FF2B5EF4-FFF2-40B4-BE49-F238E27FC236}">
                  <a16:creationId xmlns:a16="http://schemas.microsoft.com/office/drawing/2014/main" id="{12DB3BAB-CC37-0EB1-5E31-B72CD2EA51A4}"/>
                </a:ext>
              </a:extLst>
            </p:cNvPr>
            <p:cNvSpPr>
              <a:spLocks noChangeShapeType="1"/>
            </p:cNvSpPr>
            <p:nvPr/>
          </p:nvSpPr>
          <p:spPr bwMode="auto">
            <a:xfrm>
              <a:off x="3309132" y="4980036"/>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83" name="Line 67">
              <a:extLst>
                <a:ext uri="{FF2B5EF4-FFF2-40B4-BE49-F238E27FC236}">
                  <a16:creationId xmlns:a16="http://schemas.microsoft.com/office/drawing/2014/main" id="{BD493849-BCB9-01E1-1412-EAF13B5F4CBF}"/>
                </a:ext>
              </a:extLst>
            </p:cNvPr>
            <p:cNvSpPr>
              <a:spLocks noChangeShapeType="1"/>
            </p:cNvSpPr>
            <p:nvPr/>
          </p:nvSpPr>
          <p:spPr bwMode="auto">
            <a:xfrm>
              <a:off x="3634570" y="4980036"/>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84" name="Line 68">
              <a:extLst>
                <a:ext uri="{FF2B5EF4-FFF2-40B4-BE49-F238E27FC236}">
                  <a16:creationId xmlns:a16="http://schemas.microsoft.com/office/drawing/2014/main" id="{C00F75FA-09B9-DCCC-88BC-1CAE88441E07}"/>
                </a:ext>
              </a:extLst>
            </p:cNvPr>
            <p:cNvSpPr>
              <a:spLocks noChangeShapeType="1"/>
            </p:cNvSpPr>
            <p:nvPr/>
          </p:nvSpPr>
          <p:spPr bwMode="auto">
            <a:xfrm>
              <a:off x="3955245" y="5024486"/>
              <a:ext cx="0" cy="52388"/>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85" name="Line 69">
              <a:extLst>
                <a:ext uri="{FF2B5EF4-FFF2-40B4-BE49-F238E27FC236}">
                  <a16:creationId xmlns:a16="http://schemas.microsoft.com/office/drawing/2014/main" id="{21D676B9-BEDD-ECA5-795F-97C9EFBE2F7C}"/>
                </a:ext>
              </a:extLst>
            </p:cNvPr>
            <p:cNvSpPr>
              <a:spLocks noChangeShapeType="1"/>
            </p:cNvSpPr>
            <p:nvPr/>
          </p:nvSpPr>
          <p:spPr bwMode="auto">
            <a:xfrm>
              <a:off x="3955245" y="5024486"/>
              <a:ext cx="0" cy="52388"/>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86" name="Line 70">
              <a:extLst>
                <a:ext uri="{FF2B5EF4-FFF2-40B4-BE49-F238E27FC236}">
                  <a16:creationId xmlns:a16="http://schemas.microsoft.com/office/drawing/2014/main" id="{50B6B6BF-5E74-841B-E4C0-E5DE7DB9848A}"/>
                </a:ext>
              </a:extLst>
            </p:cNvPr>
            <p:cNvSpPr>
              <a:spLocks noChangeShapeType="1"/>
            </p:cNvSpPr>
            <p:nvPr/>
          </p:nvSpPr>
          <p:spPr bwMode="auto">
            <a:xfrm>
              <a:off x="3960007" y="5024486"/>
              <a:ext cx="0" cy="52388"/>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87" name="Line 71">
              <a:extLst>
                <a:ext uri="{FF2B5EF4-FFF2-40B4-BE49-F238E27FC236}">
                  <a16:creationId xmlns:a16="http://schemas.microsoft.com/office/drawing/2014/main" id="{6BF21D96-8B3E-1B1F-41EA-3EADDA6AD190}"/>
                </a:ext>
              </a:extLst>
            </p:cNvPr>
            <p:cNvSpPr>
              <a:spLocks noChangeShapeType="1"/>
            </p:cNvSpPr>
            <p:nvPr/>
          </p:nvSpPr>
          <p:spPr bwMode="auto">
            <a:xfrm>
              <a:off x="4096532" y="5073698"/>
              <a:ext cx="0" cy="52388"/>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88" name="Line 72">
              <a:extLst>
                <a:ext uri="{FF2B5EF4-FFF2-40B4-BE49-F238E27FC236}">
                  <a16:creationId xmlns:a16="http://schemas.microsoft.com/office/drawing/2014/main" id="{848F91D6-A586-5549-092B-5373D9B0653C}"/>
                </a:ext>
              </a:extLst>
            </p:cNvPr>
            <p:cNvSpPr>
              <a:spLocks noChangeShapeType="1"/>
            </p:cNvSpPr>
            <p:nvPr/>
          </p:nvSpPr>
          <p:spPr bwMode="auto">
            <a:xfrm>
              <a:off x="4264807" y="5073698"/>
              <a:ext cx="0" cy="52388"/>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89" name="Line 73">
              <a:extLst>
                <a:ext uri="{FF2B5EF4-FFF2-40B4-BE49-F238E27FC236}">
                  <a16:creationId xmlns:a16="http://schemas.microsoft.com/office/drawing/2014/main" id="{86E9C185-B782-E808-5196-568971517F4C}"/>
                </a:ext>
              </a:extLst>
            </p:cNvPr>
            <p:cNvSpPr>
              <a:spLocks noChangeShapeType="1"/>
            </p:cNvSpPr>
            <p:nvPr/>
          </p:nvSpPr>
          <p:spPr bwMode="auto">
            <a:xfrm>
              <a:off x="4283857" y="5073698"/>
              <a:ext cx="0" cy="52388"/>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0" name="Line 74">
              <a:extLst>
                <a:ext uri="{FF2B5EF4-FFF2-40B4-BE49-F238E27FC236}">
                  <a16:creationId xmlns:a16="http://schemas.microsoft.com/office/drawing/2014/main" id="{27002B2C-F06D-65C6-BE2C-5D2F5624FAAD}"/>
                </a:ext>
              </a:extLst>
            </p:cNvPr>
            <p:cNvSpPr>
              <a:spLocks noChangeShapeType="1"/>
            </p:cNvSpPr>
            <p:nvPr/>
          </p:nvSpPr>
          <p:spPr bwMode="auto">
            <a:xfrm>
              <a:off x="4288620" y="5073698"/>
              <a:ext cx="0" cy="52388"/>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1" name="Line 75">
              <a:extLst>
                <a:ext uri="{FF2B5EF4-FFF2-40B4-BE49-F238E27FC236}">
                  <a16:creationId xmlns:a16="http://schemas.microsoft.com/office/drawing/2014/main" id="{93D63CB9-FB7D-E61A-F7B7-51868DD5705A}"/>
                </a:ext>
              </a:extLst>
            </p:cNvPr>
            <p:cNvSpPr>
              <a:spLocks noChangeShapeType="1"/>
            </p:cNvSpPr>
            <p:nvPr/>
          </p:nvSpPr>
          <p:spPr bwMode="auto">
            <a:xfrm>
              <a:off x="4293382" y="5073698"/>
              <a:ext cx="0" cy="52388"/>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2" name="Line 76">
              <a:extLst>
                <a:ext uri="{FF2B5EF4-FFF2-40B4-BE49-F238E27FC236}">
                  <a16:creationId xmlns:a16="http://schemas.microsoft.com/office/drawing/2014/main" id="{CEE42F82-F2C7-A01C-6054-0AB40114D1FE}"/>
                </a:ext>
              </a:extLst>
            </p:cNvPr>
            <p:cNvSpPr>
              <a:spLocks noChangeShapeType="1"/>
            </p:cNvSpPr>
            <p:nvPr/>
          </p:nvSpPr>
          <p:spPr bwMode="auto">
            <a:xfrm>
              <a:off x="4293382" y="5073698"/>
              <a:ext cx="0" cy="52388"/>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3" name="Line 77">
              <a:extLst>
                <a:ext uri="{FF2B5EF4-FFF2-40B4-BE49-F238E27FC236}">
                  <a16:creationId xmlns:a16="http://schemas.microsoft.com/office/drawing/2014/main" id="{C52F06AA-1577-3AC3-3AB8-4C90C2BBD49F}"/>
                </a:ext>
              </a:extLst>
            </p:cNvPr>
            <p:cNvSpPr>
              <a:spLocks noChangeShapeType="1"/>
            </p:cNvSpPr>
            <p:nvPr/>
          </p:nvSpPr>
          <p:spPr bwMode="auto">
            <a:xfrm>
              <a:off x="4293382" y="5073698"/>
              <a:ext cx="0" cy="52388"/>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4" name="Line 78">
              <a:extLst>
                <a:ext uri="{FF2B5EF4-FFF2-40B4-BE49-F238E27FC236}">
                  <a16:creationId xmlns:a16="http://schemas.microsoft.com/office/drawing/2014/main" id="{D9423323-8D5B-A2B7-4DC2-583F33EE8515}"/>
                </a:ext>
              </a:extLst>
            </p:cNvPr>
            <p:cNvSpPr>
              <a:spLocks noChangeShapeType="1"/>
            </p:cNvSpPr>
            <p:nvPr/>
          </p:nvSpPr>
          <p:spPr bwMode="auto">
            <a:xfrm>
              <a:off x="4296557" y="5073698"/>
              <a:ext cx="0" cy="52388"/>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5" name="Line 79">
              <a:extLst>
                <a:ext uri="{FF2B5EF4-FFF2-40B4-BE49-F238E27FC236}">
                  <a16:creationId xmlns:a16="http://schemas.microsoft.com/office/drawing/2014/main" id="{DEDF0FD4-E53E-8395-EEE0-74B646D45FA8}"/>
                </a:ext>
              </a:extLst>
            </p:cNvPr>
            <p:cNvSpPr>
              <a:spLocks noChangeShapeType="1"/>
            </p:cNvSpPr>
            <p:nvPr/>
          </p:nvSpPr>
          <p:spPr bwMode="auto">
            <a:xfrm>
              <a:off x="4299732" y="5073698"/>
              <a:ext cx="0" cy="52388"/>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6" name="Line 80">
              <a:extLst>
                <a:ext uri="{FF2B5EF4-FFF2-40B4-BE49-F238E27FC236}">
                  <a16:creationId xmlns:a16="http://schemas.microsoft.com/office/drawing/2014/main" id="{6EF5F218-4865-7B20-873D-03E5FC448114}"/>
                </a:ext>
              </a:extLst>
            </p:cNvPr>
            <p:cNvSpPr>
              <a:spLocks noChangeShapeType="1"/>
            </p:cNvSpPr>
            <p:nvPr/>
          </p:nvSpPr>
          <p:spPr bwMode="auto">
            <a:xfrm>
              <a:off x="4325132" y="5108623"/>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7" name="Line 81">
              <a:extLst>
                <a:ext uri="{FF2B5EF4-FFF2-40B4-BE49-F238E27FC236}">
                  <a16:creationId xmlns:a16="http://schemas.microsoft.com/office/drawing/2014/main" id="{DE5001A5-3A4E-14AE-AE0C-9CF5B4A76052}"/>
                </a:ext>
              </a:extLst>
            </p:cNvPr>
            <p:cNvSpPr>
              <a:spLocks noChangeShapeType="1"/>
            </p:cNvSpPr>
            <p:nvPr/>
          </p:nvSpPr>
          <p:spPr bwMode="auto">
            <a:xfrm>
              <a:off x="4393395" y="5108623"/>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8" name="Line 82">
              <a:extLst>
                <a:ext uri="{FF2B5EF4-FFF2-40B4-BE49-F238E27FC236}">
                  <a16:creationId xmlns:a16="http://schemas.microsoft.com/office/drawing/2014/main" id="{5D1ADD78-D49B-8173-1C1C-90D4EF8FC277}"/>
                </a:ext>
              </a:extLst>
            </p:cNvPr>
            <p:cNvSpPr>
              <a:spLocks noChangeShapeType="1"/>
            </p:cNvSpPr>
            <p:nvPr/>
          </p:nvSpPr>
          <p:spPr bwMode="auto">
            <a:xfrm>
              <a:off x="4569607" y="5108623"/>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99" name="Line 83">
              <a:extLst>
                <a:ext uri="{FF2B5EF4-FFF2-40B4-BE49-F238E27FC236}">
                  <a16:creationId xmlns:a16="http://schemas.microsoft.com/office/drawing/2014/main" id="{88EB0017-6D96-60FD-1CAB-9E8785817B50}"/>
                </a:ext>
              </a:extLst>
            </p:cNvPr>
            <p:cNvSpPr>
              <a:spLocks noChangeShapeType="1"/>
            </p:cNvSpPr>
            <p:nvPr/>
          </p:nvSpPr>
          <p:spPr bwMode="auto">
            <a:xfrm>
              <a:off x="4577545" y="5108623"/>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00" name="Line 84">
              <a:extLst>
                <a:ext uri="{FF2B5EF4-FFF2-40B4-BE49-F238E27FC236}">
                  <a16:creationId xmlns:a16="http://schemas.microsoft.com/office/drawing/2014/main" id="{FA725624-9EDC-1F2C-2616-1BFAEC6AE082}"/>
                </a:ext>
              </a:extLst>
            </p:cNvPr>
            <p:cNvSpPr>
              <a:spLocks noChangeShapeType="1"/>
            </p:cNvSpPr>
            <p:nvPr/>
          </p:nvSpPr>
          <p:spPr bwMode="auto">
            <a:xfrm>
              <a:off x="4601357" y="5108623"/>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01" name="Line 85">
              <a:extLst>
                <a:ext uri="{FF2B5EF4-FFF2-40B4-BE49-F238E27FC236}">
                  <a16:creationId xmlns:a16="http://schemas.microsoft.com/office/drawing/2014/main" id="{22591511-C35A-F66F-FCAC-EAF80A06EA4D}"/>
                </a:ext>
              </a:extLst>
            </p:cNvPr>
            <p:cNvSpPr>
              <a:spLocks noChangeShapeType="1"/>
            </p:cNvSpPr>
            <p:nvPr/>
          </p:nvSpPr>
          <p:spPr bwMode="auto">
            <a:xfrm>
              <a:off x="4629932" y="5108623"/>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02" name="Line 86">
              <a:extLst>
                <a:ext uri="{FF2B5EF4-FFF2-40B4-BE49-F238E27FC236}">
                  <a16:creationId xmlns:a16="http://schemas.microsoft.com/office/drawing/2014/main" id="{095215C6-6E8F-8CBF-6A4A-9AC095777717}"/>
                </a:ext>
              </a:extLst>
            </p:cNvPr>
            <p:cNvSpPr>
              <a:spLocks noChangeShapeType="1"/>
            </p:cNvSpPr>
            <p:nvPr/>
          </p:nvSpPr>
          <p:spPr bwMode="auto">
            <a:xfrm>
              <a:off x="4645807" y="5108623"/>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03" name="Line 87">
              <a:extLst>
                <a:ext uri="{FF2B5EF4-FFF2-40B4-BE49-F238E27FC236}">
                  <a16:creationId xmlns:a16="http://schemas.microsoft.com/office/drawing/2014/main" id="{166D06B1-D402-FD41-D2D4-270043870A2A}"/>
                </a:ext>
              </a:extLst>
            </p:cNvPr>
            <p:cNvSpPr>
              <a:spLocks noChangeShapeType="1"/>
            </p:cNvSpPr>
            <p:nvPr/>
          </p:nvSpPr>
          <p:spPr bwMode="auto">
            <a:xfrm>
              <a:off x="4677557" y="5108623"/>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04" name="Line 88">
              <a:extLst>
                <a:ext uri="{FF2B5EF4-FFF2-40B4-BE49-F238E27FC236}">
                  <a16:creationId xmlns:a16="http://schemas.microsoft.com/office/drawing/2014/main" id="{6E5BC310-7716-433F-8A58-B200BAAB0898}"/>
                </a:ext>
              </a:extLst>
            </p:cNvPr>
            <p:cNvSpPr>
              <a:spLocks noChangeShapeType="1"/>
            </p:cNvSpPr>
            <p:nvPr/>
          </p:nvSpPr>
          <p:spPr bwMode="auto">
            <a:xfrm>
              <a:off x="4701370" y="5108623"/>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05" name="Line 89">
              <a:extLst>
                <a:ext uri="{FF2B5EF4-FFF2-40B4-BE49-F238E27FC236}">
                  <a16:creationId xmlns:a16="http://schemas.microsoft.com/office/drawing/2014/main" id="{F88D18CB-19A2-63B6-1511-99198B0C928D}"/>
                </a:ext>
              </a:extLst>
            </p:cNvPr>
            <p:cNvSpPr>
              <a:spLocks noChangeShapeType="1"/>
            </p:cNvSpPr>
            <p:nvPr/>
          </p:nvSpPr>
          <p:spPr bwMode="auto">
            <a:xfrm>
              <a:off x="4706132" y="5108623"/>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06" name="Line 90">
              <a:extLst>
                <a:ext uri="{FF2B5EF4-FFF2-40B4-BE49-F238E27FC236}">
                  <a16:creationId xmlns:a16="http://schemas.microsoft.com/office/drawing/2014/main" id="{76CA9713-70B6-9C14-4545-10CC544C309E}"/>
                </a:ext>
              </a:extLst>
            </p:cNvPr>
            <p:cNvSpPr>
              <a:spLocks noChangeShapeType="1"/>
            </p:cNvSpPr>
            <p:nvPr/>
          </p:nvSpPr>
          <p:spPr bwMode="auto">
            <a:xfrm>
              <a:off x="4722007" y="5108623"/>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07" name="Line 91">
              <a:extLst>
                <a:ext uri="{FF2B5EF4-FFF2-40B4-BE49-F238E27FC236}">
                  <a16:creationId xmlns:a16="http://schemas.microsoft.com/office/drawing/2014/main" id="{085F0157-B301-A586-7392-87B7492EC8D5}"/>
                </a:ext>
              </a:extLst>
            </p:cNvPr>
            <p:cNvSpPr>
              <a:spLocks noChangeShapeType="1"/>
            </p:cNvSpPr>
            <p:nvPr/>
          </p:nvSpPr>
          <p:spPr bwMode="auto">
            <a:xfrm>
              <a:off x="4725182" y="5108623"/>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08" name="Line 92">
              <a:extLst>
                <a:ext uri="{FF2B5EF4-FFF2-40B4-BE49-F238E27FC236}">
                  <a16:creationId xmlns:a16="http://schemas.microsoft.com/office/drawing/2014/main" id="{E08D60A0-840F-30C8-32AA-D9E3DD7A418F}"/>
                </a:ext>
              </a:extLst>
            </p:cNvPr>
            <p:cNvSpPr>
              <a:spLocks noChangeShapeType="1"/>
            </p:cNvSpPr>
            <p:nvPr/>
          </p:nvSpPr>
          <p:spPr bwMode="auto">
            <a:xfrm>
              <a:off x="4845832" y="5180061"/>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09" name="Line 93">
              <a:extLst>
                <a:ext uri="{FF2B5EF4-FFF2-40B4-BE49-F238E27FC236}">
                  <a16:creationId xmlns:a16="http://schemas.microsoft.com/office/drawing/2014/main" id="{9221EFBA-82C5-FD9D-7909-6805F24F9BAA}"/>
                </a:ext>
              </a:extLst>
            </p:cNvPr>
            <p:cNvSpPr>
              <a:spLocks noChangeShapeType="1"/>
            </p:cNvSpPr>
            <p:nvPr/>
          </p:nvSpPr>
          <p:spPr bwMode="auto">
            <a:xfrm>
              <a:off x="4890282" y="5180061"/>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0" name="Line 94">
              <a:extLst>
                <a:ext uri="{FF2B5EF4-FFF2-40B4-BE49-F238E27FC236}">
                  <a16:creationId xmlns:a16="http://schemas.microsoft.com/office/drawing/2014/main" id="{2B44D56C-FE98-F1D6-DCAD-D2588D63F870}"/>
                </a:ext>
              </a:extLst>
            </p:cNvPr>
            <p:cNvSpPr>
              <a:spLocks noChangeShapeType="1"/>
            </p:cNvSpPr>
            <p:nvPr/>
          </p:nvSpPr>
          <p:spPr bwMode="auto">
            <a:xfrm>
              <a:off x="4937907" y="5180061"/>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1" name="Line 95">
              <a:extLst>
                <a:ext uri="{FF2B5EF4-FFF2-40B4-BE49-F238E27FC236}">
                  <a16:creationId xmlns:a16="http://schemas.microsoft.com/office/drawing/2014/main" id="{FEAD1CFB-C5E4-C160-965A-2703B75ED93A}"/>
                </a:ext>
              </a:extLst>
            </p:cNvPr>
            <p:cNvSpPr>
              <a:spLocks noChangeShapeType="1"/>
            </p:cNvSpPr>
            <p:nvPr/>
          </p:nvSpPr>
          <p:spPr bwMode="auto">
            <a:xfrm>
              <a:off x="4941082" y="5180061"/>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2" name="Line 96">
              <a:extLst>
                <a:ext uri="{FF2B5EF4-FFF2-40B4-BE49-F238E27FC236}">
                  <a16:creationId xmlns:a16="http://schemas.microsoft.com/office/drawing/2014/main" id="{AF1FC60E-EE7F-0F68-C341-021701E4AF92}"/>
                </a:ext>
              </a:extLst>
            </p:cNvPr>
            <p:cNvSpPr>
              <a:spLocks noChangeShapeType="1"/>
            </p:cNvSpPr>
            <p:nvPr/>
          </p:nvSpPr>
          <p:spPr bwMode="auto">
            <a:xfrm>
              <a:off x="4950607" y="5180061"/>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3" name="Line 97">
              <a:extLst>
                <a:ext uri="{FF2B5EF4-FFF2-40B4-BE49-F238E27FC236}">
                  <a16:creationId xmlns:a16="http://schemas.microsoft.com/office/drawing/2014/main" id="{55C7FA02-3477-930E-A982-7B36A4B270F7}"/>
                </a:ext>
              </a:extLst>
            </p:cNvPr>
            <p:cNvSpPr>
              <a:spLocks noChangeShapeType="1"/>
            </p:cNvSpPr>
            <p:nvPr/>
          </p:nvSpPr>
          <p:spPr bwMode="auto">
            <a:xfrm>
              <a:off x="4966482" y="5180061"/>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4" name="Line 98">
              <a:extLst>
                <a:ext uri="{FF2B5EF4-FFF2-40B4-BE49-F238E27FC236}">
                  <a16:creationId xmlns:a16="http://schemas.microsoft.com/office/drawing/2014/main" id="{CEFF3A82-4318-24DB-ACE4-FD96EF4BB8BD}"/>
                </a:ext>
              </a:extLst>
            </p:cNvPr>
            <p:cNvSpPr>
              <a:spLocks noChangeShapeType="1"/>
            </p:cNvSpPr>
            <p:nvPr/>
          </p:nvSpPr>
          <p:spPr bwMode="auto">
            <a:xfrm>
              <a:off x="4966482" y="5180061"/>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5" name="Line 99">
              <a:extLst>
                <a:ext uri="{FF2B5EF4-FFF2-40B4-BE49-F238E27FC236}">
                  <a16:creationId xmlns:a16="http://schemas.microsoft.com/office/drawing/2014/main" id="{0AF6C3B6-79FB-5FF6-0219-AD83F66FC8BC}"/>
                </a:ext>
              </a:extLst>
            </p:cNvPr>
            <p:cNvSpPr>
              <a:spLocks noChangeShapeType="1"/>
            </p:cNvSpPr>
            <p:nvPr/>
          </p:nvSpPr>
          <p:spPr bwMode="auto">
            <a:xfrm>
              <a:off x="4966482" y="5180061"/>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6" name="Line 100">
              <a:extLst>
                <a:ext uri="{FF2B5EF4-FFF2-40B4-BE49-F238E27FC236}">
                  <a16:creationId xmlns:a16="http://schemas.microsoft.com/office/drawing/2014/main" id="{569AD4EA-859F-CCCC-EE08-A82CE7AD9248}"/>
                </a:ext>
              </a:extLst>
            </p:cNvPr>
            <p:cNvSpPr>
              <a:spLocks noChangeShapeType="1"/>
            </p:cNvSpPr>
            <p:nvPr/>
          </p:nvSpPr>
          <p:spPr bwMode="auto">
            <a:xfrm>
              <a:off x="5017282" y="5180061"/>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7" name="Line 101">
              <a:extLst>
                <a:ext uri="{FF2B5EF4-FFF2-40B4-BE49-F238E27FC236}">
                  <a16:creationId xmlns:a16="http://schemas.microsoft.com/office/drawing/2014/main" id="{6B3E2F0F-7D8F-FBAD-2427-9477EA30ACF3}"/>
                </a:ext>
              </a:extLst>
            </p:cNvPr>
            <p:cNvSpPr>
              <a:spLocks noChangeShapeType="1"/>
            </p:cNvSpPr>
            <p:nvPr/>
          </p:nvSpPr>
          <p:spPr bwMode="auto">
            <a:xfrm>
              <a:off x="5303032" y="5180061"/>
              <a:ext cx="0" cy="50800"/>
            </a:xfrm>
            <a:prstGeom prst="line">
              <a:avLst/>
            </a:pr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8" name="Freeform 102">
              <a:extLst>
                <a:ext uri="{FF2B5EF4-FFF2-40B4-BE49-F238E27FC236}">
                  <a16:creationId xmlns:a16="http://schemas.microsoft.com/office/drawing/2014/main" id="{BC3F1225-54EB-D85F-6F80-CF8BAA3DD33D}"/>
                </a:ext>
              </a:extLst>
            </p:cNvPr>
            <p:cNvSpPr>
              <a:spLocks/>
            </p:cNvSpPr>
            <p:nvPr/>
          </p:nvSpPr>
          <p:spPr bwMode="auto">
            <a:xfrm>
              <a:off x="1088220" y="4419648"/>
              <a:ext cx="4214813" cy="811213"/>
            </a:xfrm>
            <a:custGeom>
              <a:avLst/>
              <a:gdLst>
                <a:gd name="T0" fmla="*/ 3 w 2655"/>
                <a:gd name="T1" fmla="*/ 0 h 511"/>
                <a:gd name="T2" fmla="*/ 36 w 2655"/>
                <a:gd name="T3" fmla="*/ 0 h 511"/>
                <a:gd name="T4" fmla="*/ 63 w 2655"/>
                <a:gd name="T5" fmla="*/ 19 h 511"/>
                <a:gd name="T6" fmla="*/ 137 w 2655"/>
                <a:gd name="T7" fmla="*/ 28 h 511"/>
                <a:gd name="T8" fmla="*/ 144 w 2655"/>
                <a:gd name="T9" fmla="*/ 38 h 511"/>
                <a:gd name="T10" fmla="*/ 172 w 2655"/>
                <a:gd name="T11" fmla="*/ 47 h 511"/>
                <a:gd name="T12" fmla="*/ 215 w 2655"/>
                <a:gd name="T13" fmla="*/ 57 h 511"/>
                <a:gd name="T14" fmla="*/ 248 w 2655"/>
                <a:gd name="T15" fmla="*/ 76 h 511"/>
                <a:gd name="T16" fmla="*/ 321 w 2655"/>
                <a:gd name="T17" fmla="*/ 86 h 511"/>
                <a:gd name="T18" fmla="*/ 326 w 2655"/>
                <a:gd name="T19" fmla="*/ 104 h 511"/>
                <a:gd name="T20" fmla="*/ 336 w 2655"/>
                <a:gd name="T21" fmla="*/ 124 h 511"/>
                <a:gd name="T22" fmla="*/ 422 w 2655"/>
                <a:gd name="T23" fmla="*/ 134 h 511"/>
                <a:gd name="T24" fmla="*/ 455 w 2655"/>
                <a:gd name="T25" fmla="*/ 153 h 511"/>
                <a:gd name="T26" fmla="*/ 462 w 2655"/>
                <a:gd name="T27" fmla="*/ 173 h 511"/>
                <a:gd name="T28" fmla="*/ 468 w 2655"/>
                <a:gd name="T29" fmla="*/ 192 h 511"/>
                <a:gd name="T30" fmla="*/ 480 w 2655"/>
                <a:gd name="T31" fmla="*/ 192 h 511"/>
                <a:gd name="T32" fmla="*/ 480 w 2655"/>
                <a:gd name="T33" fmla="*/ 202 h 511"/>
                <a:gd name="T34" fmla="*/ 490 w 2655"/>
                <a:gd name="T35" fmla="*/ 222 h 511"/>
                <a:gd name="T36" fmla="*/ 586 w 2655"/>
                <a:gd name="T37" fmla="*/ 222 h 511"/>
                <a:gd name="T38" fmla="*/ 639 w 2655"/>
                <a:gd name="T39" fmla="*/ 242 h 511"/>
                <a:gd name="T40" fmla="*/ 743 w 2655"/>
                <a:gd name="T41" fmla="*/ 262 h 511"/>
                <a:gd name="T42" fmla="*/ 798 w 2655"/>
                <a:gd name="T43" fmla="*/ 272 h 511"/>
                <a:gd name="T44" fmla="*/ 798 w 2655"/>
                <a:gd name="T45" fmla="*/ 292 h 511"/>
                <a:gd name="T46" fmla="*/ 874 w 2655"/>
                <a:gd name="T47" fmla="*/ 313 h 511"/>
                <a:gd name="T48" fmla="*/ 927 w 2655"/>
                <a:gd name="T49" fmla="*/ 313 h 511"/>
                <a:gd name="T50" fmla="*/ 960 w 2655"/>
                <a:gd name="T51" fmla="*/ 324 h 511"/>
                <a:gd name="T52" fmla="*/ 973 w 2655"/>
                <a:gd name="T53" fmla="*/ 335 h 511"/>
                <a:gd name="T54" fmla="*/ 1117 w 2655"/>
                <a:gd name="T55" fmla="*/ 335 h 511"/>
                <a:gd name="T56" fmla="*/ 1147 w 2655"/>
                <a:gd name="T57" fmla="*/ 347 h 511"/>
                <a:gd name="T58" fmla="*/ 1167 w 2655"/>
                <a:gd name="T59" fmla="*/ 347 h 511"/>
                <a:gd name="T60" fmla="*/ 1187 w 2655"/>
                <a:gd name="T61" fmla="*/ 359 h 511"/>
                <a:gd name="T62" fmla="*/ 1195 w 2655"/>
                <a:gd name="T63" fmla="*/ 372 h 511"/>
                <a:gd name="T64" fmla="*/ 1375 w 2655"/>
                <a:gd name="T65" fmla="*/ 385 h 511"/>
                <a:gd name="T66" fmla="*/ 1399 w 2655"/>
                <a:gd name="T67" fmla="*/ 385 h 511"/>
                <a:gd name="T68" fmla="*/ 1604 w 2655"/>
                <a:gd name="T69" fmla="*/ 385 h 511"/>
                <a:gd name="T70" fmla="*/ 1748 w 2655"/>
                <a:gd name="T71" fmla="*/ 414 h 511"/>
                <a:gd name="T72" fmla="*/ 1809 w 2655"/>
                <a:gd name="T73" fmla="*/ 414 h 511"/>
                <a:gd name="T74" fmla="*/ 1819 w 2655"/>
                <a:gd name="T75" fmla="*/ 429 h 511"/>
                <a:gd name="T76" fmla="*/ 1895 w 2655"/>
                <a:gd name="T77" fmla="*/ 445 h 511"/>
                <a:gd name="T78" fmla="*/ 2013 w 2655"/>
                <a:gd name="T79" fmla="*/ 445 h 511"/>
                <a:gd name="T80" fmla="*/ 2016 w 2655"/>
                <a:gd name="T81" fmla="*/ 445 h 511"/>
                <a:gd name="T82" fmla="*/ 2023 w 2655"/>
                <a:gd name="T83" fmla="*/ 445 h 511"/>
                <a:gd name="T84" fmla="*/ 2039 w 2655"/>
                <a:gd name="T85" fmla="*/ 466 h 511"/>
                <a:gd name="T86" fmla="*/ 2082 w 2655"/>
                <a:gd name="T87" fmla="*/ 466 h 511"/>
                <a:gd name="T88" fmla="*/ 2198 w 2655"/>
                <a:gd name="T89" fmla="*/ 466 h 511"/>
                <a:gd name="T90" fmla="*/ 2231 w 2655"/>
                <a:gd name="T91" fmla="*/ 466 h 511"/>
                <a:gd name="T92" fmla="*/ 2241 w 2655"/>
                <a:gd name="T93" fmla="*/ 466 h 511"/>
                <a:gd name="T94" fmla="*/ 2276 w 2655"/>
                <a:gd name="T95" fmla="*/ 466 h 511"/>
                <a:gd name="T96" fmla="*/ 2289 w 2655"/>
                <a:gd name="T97" fmla="*/ 466 h 511"/>
                <a:gd name="T98" fmla="*/ 2291 w 2655"/>
                <a:gd name="T99" fmla="*/ 466 h 511"/>
                <a:gd name="T100" fmla="*/ 2367 w 2655"/>
                <a:gd name="T101" fmla="*/ 511 h 511"/>
                <a:gd name="T102" fmla="*/ 2425 w 2655"/>
                <a:gd name="T103" fmla="*/ 511 h 511"/>
                <a:gd name="T104" fmla="*/ 2427 w 2655"/>
                <a:gd name="T105" fmla="*/ 511 h 511"/>
                <a:gd name="T106" fmla="*/ 2443 w 2655"/>
                <a:gd name="T107" fmla="*/ 511 h 511"/>
                <a:gd name="T108" fmla="*/ 2655 w 2655"/>
                <a:gd name="T109" fmla="*/ 511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55" h="511">
                  <a:moveTo>
                    <a:pt x="0" y="0"/>
                  </a:moveTo>
                  <a:lnTo>
                    <a:pt x="0" y="0"/>
                  </a:lnTo>
                  <a:lnTo>
                    <a:pt x="0" y="0"/>
                  </a:lnTo>
                  <a:lnTo>
                    <a:pt x="0" y="0"/>
                  </a:lnTo>
                  <a:lnTo>
                    <a:pt x="3" y="0"/>
                  </a:lnTo>
                  <a:lnTo>
                    <a:pt x="3" y="0"/>
                  </a:lnTo>
                  <a:lnTo>
                    <a:pt x="3" y="0"/>
                  </a:lnTo>
                  <a:lnTo>
                    <a:pt x="36" y="0"/>
                  </a:lnTo>
                  <a:lnTo>
                    <a:pt x="36" y="0"/>
                  </a:lnTo>
                  <a:lnTo>
                    <a:pt x="36" y="0"/>
                  </a:lnTo>
                  <a:lnTo>
                    <a:pt x="51" y="0"/>
                  </a:lnTo>
                  <a:lnTo>
                    <a:pt x="51" y="10"/>
                  </a:lnTo>
                  <a:lnTo>
                    <a:pt x="51" y="10"/>
                  </a:lnTo>
                  <a:lnTo>
                    <a:pt x="63" y="10"/>
                  </a:lnTo>
                  <a:lnTo>
                    <a:pt x="63" y="19"/>
                  </a:lnTo>
                  <a:lnTo>
                    <a:pt x="63" y="19"/>
                  </a:lnTo>
                  <a:lnTo>
                    <a:pt x="99" y="19"/>
                  </a:lnTo>
                  <a:lnTo>
                    <a:pt x="99" y="28"/>
                  </a:lnTo>
                  <a:lnTo>
                    <a:pt x="99" y="28"/>
                  </a:lnTo>
                  <a:lnTo>
                    <a:pt x="137" y="28"/>
                  </a:lnTo>
                  <a:lnTo>
                    <a:pt x="137" y="38"/>
                  </a:lnTo>
                  <a:lnTo>
                    <a:pt x="137" y="38"/>
                  </a:lnTo>
                  <a:lnTo>
                    <a:pt x="144" y="38"/>
                  </a:lnTo>
                  <a:lnTo>
                    <a:pt x="144" y="38"/>
                  </a:lnTo>
                  <a:lnTo>
                    <a:pt x="144" y="38"/>
                  </a:lnTo>
                  <a:lnTo>
                    <a:pt x="162" y="38"/>
                  </a:lnTo>
                  <a:lnTo>
                    <a:pt x="162" y="38"/>
                  </a:lnTo>
                  <a:lnTo>
                    <a:pt x="162" y="38"/>
                  </a:lnTo>
                  <a:lnTo>
                    <a:pt x="172" y="38"/>
                  </a:lnTo>
                  <a:lnTo>
                    <a:pt x="172" y="47"/>
                  </a:lnTo>
                  <a:lnTo>
                    <a:pt x="172" y="47"/>
                  </a:lnTo>
                  <a:lnTo>
                    <a:pt x="187" y="47"/>
                  </a:lnTo>
                  <a:lnTo>
                    <a:pt x="187" y="57"/>
                  </a:lnTo>
                  <a:lnTo>
                    <a:pt x="187" y="57"/>
                  </a:lnTo>
                  <a:lnTo>
                    <a:pt x="215" y="57"/>
                  </a:lnTo>
                  <a:lnTo>
                    <a:pt x="215" y="66"/>
                  </a:lnTo>
                  <a:lnTo>
                    <a:pt x="215" y="66"/>
                  </a:lnTo>
                  <a:lnTo>
                    <a:pt x="248" y="66"/>
                  </a:lnTo>
                  <a:lnTo>
                    <a:pt x="248" y="76"/>
                  </a:lnTo>
                  <a:lnTo>
                    <a:pt x="248" y="76"/>
                  </a:lnTo>
                  <a:lnTo>
                    <a:pt x="303" y="76"/>
                  </a:lnTo>
                  <a:lnTo>
                    <a:pt x="303" y="86"/>
                  </a:lnTo>
                  <a:lnTo>
                    <a:pt x="303" y="86"/>
                  </a:lnTo>
                  <a:lnTo>
                    <a:pt x="321" y="86"/>
                  </a:lnTo>
                  <a:lnTo>
                    <a:pt x="321" y="86"/>
                  </a:lnTo>
                  <a:lnTo>
                    <a:pt x="321" y="86"/>
                  </a:lnTo>
                  <a:lnTo>
                    <a:pt x="321" y="86"/>
                  </a:lnTo>
                  <a:lnTo>
                    <a:pt x="321" y="104"/>
                  </a:lnTo>
                  <a:lnTo>
                    <a:pt x="321" y="104"/>
                  </a:lnTo>
                  <a:lnTo>
                    <a:pt x="326" y="104"/>
                  </a:lnTo>
                  <a:lnTo>
                    <a:pt x="326" y="114"/>
                  </a:lnTo>
                  <a:lnTo>
                    <a:pt x="326" y="114"/>
                  </a:lnTo>
                  <a:lnTo>
                    <a:pt x="336" y="114"/>
                  </a:lnTo>
                  <a:lnTo>
                    <a:pt x="336" y="124"/>
                  </a:lnTo>
                  <a:lnTo>
                    <a:pt x="336" y="124"/>
                  </a:lnTo>
                  <a:lnTo>
                    <a:pt x="339" y="124"/>
                  </a:lnTo>
                  <a:lnTo>
                    <a:pt x="339" y="134"/>
                  </a:lnTo>
                  <a:lnTo>
                    <a:pt x="339" y="134"/>
                  </a:lnTo>
                  <a:lnTo>
                    <a:pt x="422" y="134"/>
                  </a:lnTo>
                  <a:lnTo>
                    <a:pt x="422" y="134"/>
                  </a:lnTo>
                  <a:lnTo>
                    <a:pt x="422" y="134"/>
                  </a:lnTo>
                  <a:lnTo>
                    <a:pt x="422" y="134"/>
                  </a:lnTo>
                  <a:lnTo>
                    <a:pt x="422" y="153"/>
                  </a:lnTo>
                  <a:lnTo>
                    <a:pt x="422" y="153"/>
                  </a:lnTo>
                  <a:lnTo>
                    <a:pt x="455" y="153"/>
                  </a:lnTo>
                  <a:lnTo>
                    <a:pt x="455" y="163"/>
                  </a:lnTo>
                  <a:lnTo>
                    <a:pt x="455" y="163"/>
                  </a:lnTo>
                  <a:lnTo>
                    <a:pt x="462" y="163"/>
                  </a:lnTo>
                  <a:lnTo>
                    <a:pt x="462" y="173"/>
                  </a:lnTo>
                  <a:lnTo>
                    <a:pt x="462" y="173"/>
                  </a:lnTo>
                  <a:lnTo>
                    <a:pt x="465" y="173"/>
                  </a:lnTo>
                  <a:lnTo>
                    <a:pt x="465" y="183"/>
                  </a:lnTo>
                  <a:lnTo>
                    <a:pt x="465" y="183"/>
                  </a:lnTo>
                  <a:lnTo>
                    <a:pt x="468" y="183"/>
                  </a:lnTo>
                  <a:lnTo>
                    <a:pt x="468" y="192"/>
                  </a:lnTo>
                  <a:lnTo>
                    <a:pt x="468" y="192"/>
                  </a:lnTo>
                  <a:lnTo>
                    <a:pt x="475" y="192"/>
                  </a:lnTo>
                  <a:lnTo>
                    <a:pt x="475" y="192"/>
                  </a:lnTo>
                  <a:lnTo>
                    <a:pt x="475" y="192"/>
                  </a:lnTo>
                  <a:lnTo>
                    <a:pt x="480" y="192"/>
                  </a:lnTo>
                  <a:lnTo>
                    <a:pt x="480" y="192"/>
                  </a:lnTo>
                  <a:lnTo>
                    <a:pt x="480" y="192"/>
                  </a:lnTo>
                  <a:lnTo>
                    <a:pt x="480" y="192"/>
                  </a:lnTo>
                  <a:lnTo>
                    <a:pt x="480" y="202"/>
                  </a:lnTo>
                  <a:lnTo>
                    <a:pt x="480" y="202"/>
                  </a:lnTo>
                  <a:lnTo>
                    <a:pt x="485" y="202"/>
                  </a:lnTo>
                  <a:lnTo>
                    <a:pt x="485" y="212"/>
                  </a:lnTo>
                  <a:lnTo>
                    <a:pt x="485" y="212"/>
                  </a:lnTo>
                  <a:lnTo>
                    <a:pt x="490" y="212"/>
                  </a:lnTo>
                  <a:lnTo>
                    <a:pt x="490" y="222"/>
                  </a:lnTo>
                  <a:lnTo>
                    <a:pt x="490" y="222"/>
                  </a:lnTo>
                  <a:lnTo>
                    <a:pt x="551" y="222"/>
                  </a:lnTo>
                  <a:lnTo>
                    <a:pt x="551" y="222"/>
                  </a:lnTo>
                  <a:lnTo>
                    <a:pt x="551" y="222"/>
                  </a:lnTo>
                  <a:lnTo>
                    <a:pt x="586" y="222"/>
                  </a:lnTo>
                  <a:lnTo>
                    <a:pt x="586" y="232"/>
                  </a:lnTo>
                  <a:lnTo>
                    <a:pt x="586" y="232"/>
                  </a:lnTo>
                  <a:lnTo>
                    <a:pt x="639" y="232"/>
                  </a:lnTo>
                  <a:lnTo>
                    <a:pt x="639" y="242"/>
                  </a:lnTo>
                  <a:lnTo>
                    <a:pt x="639" y="242"/>
                  </a:lnTo>
                  <a:lnTo>
                    <a:pt x="654" y="242"/>
                  </a:lnTo>
                  <a:lnTo>
                    <a:pt x="654" y="252"/>
                  </a:lnTo>
                  <a:lnTo>
                    <a:pt x="654" y="252"/>
                  </a:lnTo>
                  <a:lnTo>
                    <a:pt x="743" y="252"/>
                  </a:lnTo>
                  <a:lnTo>
                    <a:pt x="743" y="262"/>
                  </a:lnTo>
                  <a:lnTo>
                    <a:pt x="743" y="262"/>
                  </a:lnTo>
                  <a:lnTo>
                    <a:pt x="768" y="262"/>
                  </a:lnTo>
                  <a:lnTo>
                    <a:pt x="768" y="272"/>
                  </a:lnTo>
                  <a:lnTo>
                    <a:pt x="768" y="272"/>
                  </a:lnTo>
                  <a:lnTo>
                    <a:pt x="798" y="272"/>
                  </a:lnTo>
                  <a:lnTo>
                    <a:pt x="798" y="272"/>
                  </a:lnTo>
                  <a:lnTo>
                    <a:pt x="798" y="272"/>
                  </a:lnTo>
                  <a:lnTo>
                    <a:pt x="798" y="272"/>
                  </a:lnTo>
                  <a:lnTo>
                    <a:pt x="798" y="292"/>
                  </a:lnTo>
                  <a:lnTo>
                    <a:pt x="798" y="292"/>
                  </a:lnTo>
                  <a:lnTo>
                    <a:pt x="801" y="292"/>
                  </a:lnTo>
                  <a:lnTo>
                    <a:pt x="801" y="303"/>
                  </a:lnTo>
                  <a:lnTo>
                    <a:pt x="801" y="303"/>
                  </a:lnTo>
                  <a:lnTo>
                    <a:pt x="874" y="303"/>
                  </a:lnTo>
                  <a:lnTo>
                    <a:pt x="874" y="313"/>
                  </a:lnTo>
                  <a:lnTo>
                    <a:pt x="874" y="313"/>
                  </a:lnTo>
                  <a:lnTo>
                    <a:pt x="887" y="313"/>
                  </a:lnTo>
                  <a:lnTo>
                    <a:pt x="887" y="313"/>
                  </a:lnTo>
                  <a:lnTo>
                    <a:pt x="887" y="313"/>
                  </a:lnTo>
                  <a:lnTo>
                    <a:pt x="927" y="313"/>
                  </a:lnTo>
                  <a:lnTo>
                    <a:pt x="927" y="324"/>
                  </a:lnTo>
                  <a:lnTo>
                    <a:pt x="927" y="324"/>
                  </a:lnTo>
                  <a:lnTo>
                    <a:pt x="960" y="324"/>
                  </a:lnTo>
                  <a:lnTo>
                    <a:pt x="960" y="324"/>
                  </a:lnTo>
                  <a:lnTo>
                    <a:pt x="960" y="324"/>
                  </a:lnTo>
                  <a:lnTo>
                    <a:pt x="960" y="324"/>
                  </a:lnTo>
                  <a:lnTo>
                    <a:pt x="960" y="335"/>
                  </a:lnTo>
                  <a:lnTo>
                    <a:pt x="960" y="335"/>
                  </a:lnTo>
                  <a:lnTo>
                    <a:pt x="973" y="335"/>
                  </a:lnTo>
                  <a:lnTo>
                    <a:pt x="973" y="335"/>
                  </a:lnTo>
                  <a:lnTo>
                    <a:pt x="973" y="335"/>
                  </a:lnTo>
                  <a:lnTo>
                    <a:pt x="1079" y="335"/>
                  </a:lnTo>
                  <a:lnTo>
                    <a:pt x="1079" y="335"/>
                  </a:lnTo>
                  <a:lnTo>
                    <a:pt x="1079" y="335"/>
                  </a:lnTo>
                  <a:lnTo>
                    <a:pt x="1117" y="335"/>
                  </a:lnTo>
                  <a:lnTo>
                    <a:pt x="1117" y="335"/>
                  </a:lnTo>
                  <a:lnTo>
                    <a:pt x="1117" y="335"/>
                  </a:lnTo>
                  <a:lnTo>
                    <a:pt x="1147" y="335"/>
                  </a:lnTo>
                  <a:lnTo>
                    <a:pt x="1147" y="347"/>
                  </a:lnTo>
                  <a:lnTo>
                    <a:pt x="1147" y="347"/>
                  </a:lnTo>
                  <a:lnTo>
                    <a:pt x="1154" y="347"/>
                  </a:lnTo>
                  <a:lnTo>
                    <a:pt x="1154" y="347"/>
                  </a:lnTo>
                  <a:lnTo>
                    <a:pt x="1154" y="347"/>
                  </a:lnTo>
                  <a:lnTo>
                    <a:pt x="1167" y="347"/>
                  </a:lnTo>
                  <a:lnTo>
                    <a:pt x="1167" y="347"/>
                  </a:lnTo>
                  <a:lnTo>
                    <a:pt x="1170" y="347"/>
                  </a:lnTo>
                  <a:lnTo>
                    <a:pt x="1180" y="347"/>
                  </a:lnTo>
                  <a:lnTo>
                    <a:pt x="1180" y="359"/>
                  </a:lnTo>
                  <a:lnTo>
                    <a:pt x="1180" y="359"/>
                  </a:lnTo>
                  <a:lnTo>
                    <a:pt x="1187" y="359"/>
                  </a:lnTo>
                  <a:lnTo>
                    <a:pt x="1187" y="359"/>
                  </a:lnTo>
                  <a:lnTo>
                    <a:pt x="1187" y="359"/>
                  </a:lnTo>
                  <a:lnTo>
                    <a:pt x="1195" y="359"/>
                  </a:lnTo>
                  <a:lnTo>
                    <a:pt x="1195" y="372"/>
                  </a:lnTo>
                  <a:lnTo>
                    <a:pt x="1195" y="372"/>
                  </a:lnTo>
                  <a:lnTo>
                    <a:pt x="1273" y="372"/>
                  </a:lnTo>
                  <a:lnTo>
                    <a:pt x="1273" y="385"/>
                  </a:lnTo>
                  <a:lnTo>
                    <a:pt x="1273" y="385"/>
                  </a:lnTo>
                  <a:lnTo>
                    <a:pt x="1375" y="385"/>
                  </a:lnTo>
                  <a:lnTo>
                    <a:pt x="1375" y="385"/>
                  </a:lnTo>
                  <a:lnTo>
                    <a:pt x="1377" y="385"/>
                  </a:lnTo>
                  <a:lnTo>
                    <a:pt x="1382" y="385"/>
                  </a:lnTo>
                  <a:lnTo>
                    <a:pt x="1382" y="385"/>
                  </a:lnTo>
                  <a:lnTo>
                    <a:pt x="1382" y="385"/>
                  </a:lnTo>
                  <a:lnTo>
                    <a:pt x="1399" y="385"/>
                  </a:lnTo>
                  <a:lnTo>
                    <a:pt x="1399" y="385"/>
                  </a:lnTo>
                  <a:lnTo>
                    <a:pt x="1399" y="385"/>
                  </a:lnTo>
                  <a:lnTo>
                    <a:pt x="1604" y="385"/>
                  </a:lnTo>
                  <a:lnTo>
                    <a:pt x="1604" y="385"/>
                  </a:lnTo>
                  <a:lnTo>
                    <a:pt x="1604" y="385"/>
                  </a:lnTo>
                  <a:lnTo>
                    <a:pt x="1715" y="385"/>
                  </a:lnTo>
                  <a:lnTo>
                    <a:pt x="1715" y="399"/>
                  </a:lnTo>
                  <a:lnTo>
                    <a:pt x="1715" y="399"/>
                  </a:lnTo>
                  <a:lnTo>
                    <a:pt x="1748" y="399"/>
                  </a:lnTo>
                  <a:lnTo>
                    <a:pt x="1748" y="414"/>
                  </a:lnTo>
                  <a:lnTo>
                    <a:pt x="1748" y="414"/>
                  </a:lnTo>
                  <a:lnTo>
                    <a:pt x="1806" y="414"/>
                  </a:lnTo>
                  <a:lnTo>
                    <a:pt x="1806" y="414"/>
                  </a:lnTo>
                  <a:lnTo>
                    <a:pt x="1806" y="414"/>
                  </a:lnTo>
                  <a:lnTo>
                    <a:pt x="1809" y="414"/>
                  </a:lnTo>
                  <a:lnTo>
                    <a:pt x="1809" y="414"/>
                  </a:lnTo>
                  <a:lnTo>
                    <a:pt x="1809" y="414"/>
                  </a:lnTo>
                  <a:lnTo>
                    <a:pt x="1819" y="414"/>
                  </a:lnTo>
                  <a:lnTo>
                    <a:pt x="1819" y="429"/>
                  </a:lnTo>
                  <a:lnTo>
                    <a:pt x="1819" y="429"/>
                  </a:lnTo>
                  <a:lnTo>
                    <a:pt x="1847" y="429"/>
                  </a:lnTo>
                  <a:lnTo>
                    <a:pt x="1847" y="445"/>
                  </a:lnTo>
                  <a:lnTo>
                    <a:pt x="1847" y="445"/>
                  </a:lnTo>
                  <a:lnTo>
                    <a:pt x="1895" y="445"/>
                  </a:lnTo>
                  <a:lnTo>
                    <a:pt x="1895" y="445"/>
                  </a:lnTo>
                  <a:lnTo>
                    <a:pt x="1895" y="445"/>
                  </a:lnTo>
                  <a:lnTo>
                    <a:pt x="2001" y="445"/>
                  </a:lnTo>
                  <a:lnTo>
                    <a:pt x="2001" y="445"/>
                  </a:lnTo>
                  <a:lnTo>
                    <a:pt x="2001" y="445"/>
                  </a:lnTo>
                  <a:lnTo>
                    <a:pt x="2013" y="445"/>
                  </a:lnTo>
                  <a:lnTo>
                    <a:pt x="2013" y="445"/>
                  </a:lnTo>
                  <a:lnTo>
                    <a:pt x="2013" y="445"/>
                  </a:lnTo>
                  <a:lnTo>
                    <a:pt x="2016" y="445"/>
                  </a:lnTo>
                  <a:lnTo>
                    <a:pt x="2016" y="445"/>
                  </a:lnTo>
                  <a:lnTo>
                    <a:pt x="2016" y="445"/>
                  </a:lnTo>
                  <a:lnTo>
                    <a:pt x="2019" y="445"/>
                  </a:lnTo>
                  <a:lnTo>
                    <a:pt x="2019" y="445"/>
                  </a:lnTo>
                  <a:lnTo>
                    <a:pt x="2021" y="445"/>
                  </a:lnTo>
                  <a:lnTo>
                    <a:pt x="2023" y="445"/>
                  </a:lnTo>
                  <a:lnTo>
                    <a:pt x="2023" y="445"/>
                  </a:lnTo>
                  <a:lnTo>
                    <a:pt x="2023" y="445"/>
                  </a:lnTo>
                  <a:lnTo>
                    <a:pt x="2036" y="445"/>
                  </a:lnTo>
                  <a:lnTo>
                    <a:pt x="2036" y="466"/>
                  </a:lnTo>
                  <a:lnTo>
                    <a:pt x="2036" y="466"/>
                  </a:lnTo>
                  <a:lnTo>
                    <a:pt x="2039" y="466"/>
                  </a:lnTo>
                  <a:lnTo>
                    <a:pt x="2039" y="466"/>
                  </a:lnTo>
                  <a:lnTo>
                    <a:pt x="2039" y="466"/>
                  </a:lnTo>
                  <a:lnTo>
                    <a:pt x="2082" y="466"/>
                  </a:lnTo>
                  <a:lnTo>
                    <a:pt x="2082" y="466"/>
                  </a:lnTo>
                  <a:lnTo>
                    <a:pt x="2082" y="466"/>
                  </a:lnTo>
                  <a:lnTo>
                    <a:pt x="2193" y="466"/>
                  </a:lnTo>
                  <a:lnTo>
                    <a:pt x="2193" y="466"/>
                  </a:lnTo>
                  <a:lnTo>
                    <a:pt x="2193" y="466"/>
                  </a:lnTo>
                  <a:lnTo>
                    <a:pt x="2198" y="466"/>
                  </a:lnTo>
                  <a:lnTo>
                    <a:pt x="2198" y="466"/>
                  </a:lnTo>
                  <a:lnTo>
                    <a:pt x="2198" y="466"/>
                  </a:lnTo>
                  <a:lnTo>
                    <a:pt x="2213" y="466"/>
                  </a:lnTo>
                  <a:lnTo>
                    <a:pt x="2213" y="466"/>
                  </a:lnTo>
                  <a:lnTo>
                    <a:pt x="2213" y="466"/>
                  </a:lnTo>
                  <a:lnTo>
                    <a:pt x="2231" y="466"/>
                  </a:lnTo>
                  <a:lnTo>
                    <a:pt x="2231" y="466"/>
                  </a:lnTo>
                  <a:lnTo>
                    <a:pt x="2231" y="466"/>
                  </a:lnTo>
                  <a:lnTo>
                    <a:pt x="2241" y="466"/>
                  </a:lnTo>
                  <a:lnTo>
                    <a:pt x="2241" y="466"/>
                  </a:lnTo>
                  <a:lnTo>
                    <a:pt x="2241" y="466"/>
                  </a:lnTo>
                  <a:lnTo>
                    <a:pt x="2261" y="466"/>
                  </a:lnTo>
                  <a:lnTo>
                    <a:pt x="2261" y="466"/>
                  </a:lnTo>
                  <a:lnTo>
                    <a:pt x="2261" y="466"/>
                  </a:lnTo>
                  <a:lnTo>
                    <a:pt x="2276" y="466"/>
                  </a:lnTo>
                  <a:lnTo>
                    <a:pt x="2276" y="466"/>
                  </a:lnTo>
                  <a:lnTo>
                    <a:pt x="2276" y="466"/>
                  </a:lnTo>
                  <a:lnTo>
                    <a:pt x="2279" y="466"/>
                  </a:lnTo>
                  <a:lnTo>
                    <a:pt x="2279" y="466"/>
                  </a:lnTo>
                  <a:lnTo>
                    <a:pt x="2279" y="466"/>
                  </a:lnTo>
                  <a:lnTo>
                    <a:pt x="2289" y="466"/>
                  </a:lnTo>
                  <a:lnTo>
                    <a:pt x="2289" y="466"/>
                  </a:lnTo>
                  <a:lnTo>
                    <a:pt x="2289" y="466"/>
                  </a:lnTo>
                  <a:lnTo>
                    <a:pt x="2291" y="466"/>
                  </a:lnTo>
                  <a:lnTo>
                    <a:pt x="2291" y="466"/>
                  </a:lnTo>
                  <a:lnTo>
                    <a:pt x="2291" y="466"/>
                  </a:lnTo>
                  <a:lnTo>
                    <a:pt x="2354" y="466"/>
                  </a:lnTo>
                  <a:lnTo>
                    <a:pt x="2354" y="511"/>
                  </a:lnTo>
                  <a:lnTo>
                    <a:pt x="2354" y="511"/>
                  </a:lnTo>
                  <a:lnTo>
                    <a:pt x="2367" y="511"/>
                  </a:lnTo>
                  <a:lnTo>
                    <a:pt x="2367" y="511"/>
                  </a:lnTo>
                  <a:lnTo>
                    <a:pt x="2367" y="511"/>
                  </a:lnTo>
                  <a:lnTo>
                    <a:pt x="2395" y="511"/>
                  </a:lnTo>
                  <a:lnTo>
                    <a:pt x="2395" y="511"/>
                  </a:lnTo>
                  <a:lnTo>
                    <a:pt x="2395" y="511"/>
                  </a:lnTo>
                  <a:lnTo>
                    <a:pt x="2425" y="511"/>
                  </a:lnTo>
                  <a:lnTo>
                    <a:pt x="2425" y="511"/>
                  </a:lnTo>
                  <a:lnTo>
                    <a:pt x="2425" y="511"/>
                  </a:lnTo>
                  <a:lnTo>
                    <a:pt x="2427" y="511"/>
                  </a:lnTo>
                  <a:lnTo>
                    <a:pt x="2427" y="511"/>
                  </a:lnTo>
                  <a:lnTo>
                    <a:pt x="2427" y="511"/>
                  </a:lnTo>
                  <a:lnTo>
                    <a:pt x="2433" y="511"/>
                  </a:lnTo>
                  <a:lnTo>
                    <a:pt x="2433" y="511"/>
                  </a:lnTo>
                  <a:lnTo>
                    <a:pt x="2433" y="511"/>
                  </a:lnTo>
                  <a:lnTo>
                    <a:pt x="2443" y="511"/>
                  </a:lnTo>
                  <a:lnTo>
                    <a:pt x="2443" y="511"/>
                  </a:lnTo>
                  <a:lnTo>
                    <a:pt x="2443" y="511"/>
                  </a:lnTo>
                  <a:lnTo>
                    <a:pt x="2475" y="511"/>
                  </a:lnTo>
                  <a:lnTo>
                    <a:pt x="2475" y="511"/>
                  </a:lnTo>
                  <a:lnTo>
                    <a:pt x="2475" y="511"/>
                  </a:lnTo>
                  <a:lnTo>
                    <a:pt x="2655" y="511"/>
                  </a:lnTo>
                  <a:lnTo>
                    <a:pt x="2655" y="511"/>
                  </a:lnTo>
                </a:path>
              </a:pathLst>
            </a:custGeom>
            <a:noFill/>
            <a:ln w="158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sp>
        <p:nvSpPr>
          <p:cNvPr id="319" name="Rectangle 155">
            <a:extLst>
              <a:ext uri="{FF2B5EF4-FFF2-40B4-BE49-F238E27FC236}">
                <a16:creationId xmlns:a16="http://schemas.microsoft.com/office/drawing/2014/main" id="{13A397DD-0B3B-5B7F-2718-442FD69FDB56}"/>
              </a:ext>
            </a:extLst>
          </p:cNvPr>
          <p:cNvSpPr>
            <a:spLocks noChangeArrowheads="1"/>
          </p:cNvSpPr>
          <p:nvPr/>
        </p:nvSpPr>
        <p:spPr bwMode="auto">
          <a:xfrm>
            <a:off x="2867490" y="4539346"/>
            <a:ext cx="43441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solidFill>
                  <a:srgbClr val="00A2E1"/>
                </a:solidFill>
                <a:effectLst/>
                <a:latin typeface="Arial" panose="020B0604020202020204" pitchFamily="34" charset="0"/>
              </a:rPr>
              <a:t>67.3%</a:t>
            </a:r>
          </a:p>
        </p:txBody>
      </p:sp>
      <p:sp>
        <p:nvSpPr>
          <p:cNvPr id="320" name="Rectangle 157">
            <a:extLst>
              <a:ext uri="{FF2B5EF4-FFF2-40B4-BE49-F238E27FC236}">
                <a16:creationId xmlns:a16="http://schemas.microsoft.com/office/drawing/2014/main" id="{F97E78DB-0D69-CF31-B8E9-1C993A05BA32}"/>
              </a:ext>
            </a:extLst>
          </p:cNvPr>
          <p:cNvSpPr>
            <a:spLocks noChangeArrowheads="1"/>
          </p:cNvSpPr>
          <p:nvPr/>
        </p:nvSpPr>
        <p:spPr bwMode="auto">
          <a:xfrm>
            <a:off x="4384505" y="4609513"/>
            <a:ext cx="43441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solidFill>
                  <a:srgbClr val="00A2E1"/>
                </a:solidFill>
                <a:effectLst/>
                <a:latin typeface="Arial" panose="020B0604020202020204" pitchFamily="34" charset="0"/>
              </a:rPr>
              <a:t>55.3%</a:t>
            </a:r>
          </a:p>
        </p:txBody>
      </p:sp>
      <p:sp>
        <p:nvSpPr>
          <p:cNvPr id="321" name="Rectangle 386">
            <a:extLst>
              <a:ext uri="{FF2B5EF4-FFF2-40B4-BE49-F238E27FC236}">
                <a16:creationId xmlns:a16="http://schemas.microsoft.com/office/drawing/2014/main" id="{41AE3ED2-50BD-C341-39EF-28E0EE4D0AC4}"/>
              </a:ext>
            </a:extLst>
          </p:cNvPr>
          <p:cNvSpPr>
            <a:spLocks noChangeArrowheads="1"/>
          </p:cNvSpPr>
          <p:nvPr/>
        </p:nvSpPr>
        <p:spPr bwMode="auto">
          <a:xfrm>
            <a:off x="9632950" y="1185863"/>
            <a:ext cx="76200" cy="3730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nvGrpSpPr>
          <p:cNvPr id="322" name="Group 321">
            <a:extLst>
              <a:ext uri="{FF2B5EF4-FFF2-40B4-BE49-F238E27FC236}">
                <a16:creationId xmlns:a16="http://schemas.microsoft.com/office/drawing/2014/main" id="{4D83FDE8-DB1F-887A-35D2-326514044C41}"/>
              </a:ext>
            </a:extLst>
          </p:cNvPr>
          <p:cNvGrpSpPr/>
          <p:nvPr/>
        </p:nvGrpSpPr>
        <p:grpSpPr>
          <a:xfrm>
            <a:off x="6303809" y="4129867"/>
            <a:ext cx="5332444" cy="2235227"/>
            <a:chOff x="6043459" y="4129867"/>
            <a:chExt cx="5332444" cy="2235227"/>
          </a:xfrm>
        </p:grpSpPr>
        <p:grpSp>
          <p:nvGrpSpPr>
            <p:cNvPr id="323" name="Group 322">
              <a:extLst>
                <a:ext uri="{FF2B5EF4-FFF2-40B4-BE49-F238E27FC236}">
                  <a16:creationId xmlns:a16="http://schemas.microsoft.com/office/drawing/2014/main" id="{0CE61811-26D0-1868-2364-F5A95265864E}"/>
                </a:ext>
              </a:extLst>
            </p:cNvPr>
            <p:cNvGrpSpPr/>
            <p:nvPr/>
          </p:nvGrpSpPr>
          <p:grpSpPr>
            <a:xfrm>
              <a:off x="6043459" y="4129867"/>
              <a:ext cx="5332444" cy="2235227"/>
              <a:chOff x="11836247" y="3459307"/>
              <a:chExt cx="5332444" cy="2235227"/>
            </a:xfrm>
          </p:grpSpPr>
          <p:sp>
            <p:nvSpPr>
              <p:cNvPr id="388" name="Freeform 5">
                <a:extLst>
                  <a:ext uri="{FF2B5EF4-FFF2-40B4-BE49-F238E27FC236}">
                    <a16:creationId xmlns:a16="http://schemas.microsoft.com/office/drawing/2014/main" id="{31FF5AAA-06CA-D38C-1439-B98BC7B1722E}"/>
                  </a:ext>
                </a:extLst>
              </p:cNvPr>
              <p:cNvSpPr>
                <a:spLocks noEditPoints="1"/>
              </p:cNvSpPr>
              <p:nvPr/>
            </p:nvSpPr>
            <p:spPr bwMode="auto">
              <a:xfrm>
                <a:off x="14140320" y="3576611"/>
                <a:ext cx="9525" cy="1497012"/>
              </a:xfrm>
              <a:custGeom>
                <a:avLst/>
                <a:gdLst>
                  <a:gd name="T0" fmla="*/ 30 w 30"/>
                  <a:gd name="T1" fmla="*/ 0 h 4533"/>
                  <a:gd name="T2" fmla="*/ 15 w 30"/>
                  <a:gd name="T3" fmla="*/ 77 h 4533"/>
                  <a:gd name="T4" fmla="*/ 0 w 30"/>
                  <a:gd name="T5" fmla="*/ 184 h 4533"/>
                  <a:gd name="T6" fmla="*/ 0 w 30"/>
                  <a:gd name="T7" fmla="*/ 277 h 4533"/>
                  <a:gd name="T8" fmla="*/ 15 w 30"/>
                  <a:gd name="T9" fmla="*/ 384 h 4533"/>
                  <a:gd name="T10" fmla="*/ 30 w 30"/>
                  <a:gd name="T11" fmla="*/ 461 h 4533"/>
                  <a:gd name="T12" fmla="*/ 30 w 30"/>
                  <a:gd name="T13" fmla="*/ 553 h 4533"/>
                  <a:gd name="T14" fmla="*/ 30 w 30"/>
                  <a:gd name="T15" fmla="*/ 553 h 4533"/>
                  <a:gd name="T16" fmla="*/ 15 w 30"/>
                  <a:gd name="T17" fmla="*/ 630 h 4533"/>
                  <a:gd name="T18" fmla="*/ 0 w 30"/>
                  <a:gd name="T19" fmla="*/ 737 h 4533"/>
                  <a:gd name="T20" fmla="*/ 0 w 30"/>
                  <a:gd name="T21" fmla="*/ 830 h 4533"/>
                  <a:gd name="T22" fmla="*/ 15 w 30"/>
                  <a:gd name="T23" fmla="*/ 937 h 4533"/>
                  <a:gd name="T24" fmla="*/ 30 w 30"/>
                  <a:gd name="T25" fmla="*/ 1014 h 4533"/>
                  <a:gd name="T26" fmla="*/ 30 w 30"/>
                  <a:gd name="T27" fmla="*/ 1106 h 4533"/>
                  <a:gd name="T28" fmla="*/ 30 w 30"/>
                  <a:gd name="T29" fmla="*/ 1106 h 4533"/>
                  <a:gd name="T30" fmla="*/ 15 w 30"/>
                  <a:gd name="T31" fmla="*/ 1183 h 4533"/>
                  <a:gd name="T32" fmla="*/ 0 w 30"/>
                  <a:gd name="T33" fmla="*/ 1291 h 4533"/>
                  <a:gd name="T34" fmla="*/ 0 w 30"/>
                  <a:gd name="T35" fmla="*/ 1383 h 4533"/>
                  <a:gd name="T36" fmla="*/ 15 w 30"/>
                  <a:gd name="T37" fmla="*/ 1490 h 4533"/>
                  <a:gd name="T38" fmla="*/ 30 w 30"/>
                  <a:gd name="T39" fmla="*/ 1567 h 4533"/>
                  <a:gd name="T40" fmla="*/ 30 w 30"/>
                  <a:gd name="T41" fmla="*/ 1659 h 4533"/>
                  <a:gd name="T42" fmla="*/ 30 w 30"/>
                  <a:gd name="T43" fmla="*/ 1659 h 4533"/>
                  <a:gd name="T44" fmla="*/ 15 w 30"/>
                  <a:gd name="T45" fmla="*/ 1736 h 4533"/>
                  <a:gd name="T46" fmla="*/ 0 w 30"/>
                  <a:gd name="T47" fmla="*/ 1844 h 4533"/>
                  <a:gd name="T48" fmla="*/ 0 w 30"/>
                  <a:gd name="T49" fmla="*/ 1936 h 4533"/>
                  <a:gd name="T50" fmla="*/ 15 w 30"/>
                  <a:gd name="T51" fmla="*/ 2044 h 4533"/>
                  <a:gd name="T52" fmla="*/ 30 w 30"/>
                  <a:gd name="T53" fmla="*/ 2120 h 4533"/>
                  <a:gd name="T54" fmla="*/ 30 w 30"/>
                  <a:gd name="T55" fmla="*/ 2213 h 4533"/>
                  <a:gd name="T56" fmla="*/ 30 w 30"/>
                  <a:gd name="T57" fmla="*/ 2213 h 4533"/>
                  <a:gd name="T58" fmla="*/ 15 w 30"/>
                  <a:gd name="T59" fmla="*/ 2289 h 4533"/>
                  <a:gd name="T60" fmla="*/ 0 w 30"/>
                  <a:gd name="T61" fmla="*/ 2397 h 4533"/>
                  <a:gd name="T62" fmla="*/ 0 w 30"/>
                  <a:gd name="T63" fmla="*/ 2489 h 4533"/>
                  <a:gd name="T64" fmla="*/ 15 w 30"/>
                  <a:gd name="T65" fmla="*/ 2597 h 4533"/>
                  <a:gd name="T66" fmla="*/ 30 w 30"/>
                  <a:gd name="T67" fmla="*/ 2674 h 4533"/>
                  <a:gd name="T68" fmla="*/ 30 w 30"/>
                  <a:gd name="T69" fmla="*/ 2766 h 4533"/>
                  <a:gd name="T70" fmla="*/ 30 w 30"/>
                  <a:gd name="T71" fmla="*/ 2766 h 4533"/>
                  <a:gd name="T72" fmla="*/ 15 w 30"/>
                  <a:gd name="T73" fmla="*/ 2842 h 4533"/>
                  <a:gd name="T74" fmla="*/ 0 w 30"/>
                  <a:gd name="T75" fmla="*/ 2950 h 4533"/>
                  <a:gd name="T76" fmla="*/ 0 w 30"/>
                  <a:gd name="T77" fmla="*/ 3042 h 4533"/>
                  <a:gd name="T78" fmla="*/ 15 w 30"/>
                  <a:gd name="T79" fmla="*/ 3150 h 4533"/>
                  <a:gd name="T80" fmla="*/ 30 w 30"/>
                  <a:gd name="T81" fmla="*/ 3227 h 4533"/>
                  <a:gd name="T82" fmla="*/ 30 w 30"/>
                  <a:gd name="T83" fmla="*/ 3319 h 4533"/>
                  <a:gd name="T84" fmla="*/ 30 w 30"/>
                  <a:gd name="T85" fmla="*/ 3319 h 4533"/>
                  <a:gd name="T86" fmla="*/ 15 w 30"/>
                  <a:gd name="T87" fmla="*/ 3396 h 4533"/>
                  <a:gd name="T88" fmla="*/ 0 w 30"/>
                  <a:gd name="T89" fmla="*/ 3503 h 4533"/>
                  <a:gd name="T90" fmla="*/ 0 w 30"/>
                  <a:gd name="T91" fmla="*/ 3595 h 4533"/>
                  <a:gd name="T92" fmla="*/ 15 w 30"/>
                  <a:gd name="T93" fmla="*/ 3703 h 4533"/>
                  <a:gd name="T94" fmla="*/ 30 w 30"/>
                  <a:gd name="T95" fmla="*/ 3780 h 4533"/>
                  <a:gd name="T96" fmla="*/ 30 w 30"/>
                  <a:gd name="T97" fmla="*/ 3872 h 4533"/>
                  <a:gd name="T98" fmla="*/ 30 w 30"/>
                  <a:gd name="T99" fmla="*/ 3872 h 4533"/>
                  <a:gd name="T100" fmla="*/ 15 w 30"/>
                  <a:gd name="T101" fmla="*/ 3949 h 4533"/>
                  <a:gd name="T102" fmla="*/ 0 w 30"/>
                  <a:gd name="T103" fmla="*/ 4056 h 4533"/>
                  <a:gd name="T104" fmla="*/ 0 w 30"/>
                  <a:gd name="T105" fmla="*/ 4149 h 4533"/>
                  <a:gd name="T106" fmla="*/ 15 w 30"/>
                  <a:gd name="T107" fmla="*/ 4256 h 4533"/>
                  <a:gd name="T108" fmla="*/ 30 w 30"/>
                  <a:gd name="T109" fmla="*/ 4333 h 4533"/>
                  <a:gd name="T110" fmla="*/ 30 w 30"/>
                  <a:gd name="T111" fmla="*/ 4425 h 4533"/>
                  <a:gd name="T112" fmla="*/ 30 w 30"/>
                  <a:gd name="T113" fmla="*/ 4425 h 4533"/>
                  <a:gd name="T114" fmla="*/ 15 w 30"/>
                  <a:gd name="T115" fmla="*/ 4502 h 4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 h="4533">
                    <a:moveTo>
                      <a:pt x="30" y="0"/>
                    </a:moveTo>
                    <a:lnTo>
                      <a:pt x="30" y="0"/>
                    </a:lnTo>
                    <a:cubicBezTo>
                      <a:pt x="30" y="8"/>
                      <a:pt x="23" y="15"/>
                      <a:pt x="15" y="15"/>
                    </a:cubicBezTo>
                    <a:cubicBezTo>
                      <a:pt x="7" y="15"/>
                      <a:pt x="0" y="8"/>
                      <a:pt x="0" y="0"/>
                    </a:cubicBezTo>
                    <a:lnTo>
                      <a:pt x="0" y="0"/>
                    </a:lnTo>
                    <a:lnTo>
                      <a:pt x="30" y="0"/>
                    </a:lnTo>
                    <a:close/>
                    <a:moveTo>
                      <a:pt x="30" y="92"/>
                    </a:moveTo>
                    <a:lnTo>
                      <a:pt x="30" y="92"/>
                    </a:lnTo>
                    <a:cubicBezTo>
                      <a:pt x="30" y="101"/>
                      <a:pt x="23" y="108"/>
                      <a:pt x="15" y="108"/>
                    </a:cubicBezTo>
                    <a:cubicBezTo>
                      <a:pt x="7" y="108"/>
                      <a:pt x="0" y="101"/>
                      <a:pt x="0" y="92"/>
                    </a:cubicBezTo>
                    <a:lnTo>
                      <a:pt x="0" y="92"/>
                    </a:lnTo>
                    <a:cubicBezTo>
                      <a:pt x="0" y="84"/>
                      <a:pt x="7" y="77"/>
                      <a:pt x="15" y="77"/>
                    </a:cubicBezTo>
                    <a:cubicBezTo>
                      <a:pt x="23" y="77"/>
                      <a:pt x="30" y="84"/>
                      <a:pt x="30" y="92"/>
                    </a:cubicBezTo>
                    <a:close/>
                    <a:moveTo>
                      <a:pt x="30" y="184"/>
                    </a:moveTo>
                    <a:lnTo>
                      <a:pt x="30" y="184"/>
                    </a:lnTo>
                    <a:cubicBezTo>
                      <a:pt x="30" y="193"/>
                      <a:pt x="23" y="200"/>
                      <a:pt x="15" y="200"/>
                    </a:cubicBezTo>
                    <a:cubicBezTo>
                      <a:pt x="7" y="200"/>
                      <a:pt x="0" y="193"/>
                      <a:pt x="0" y="184"/>
                    </a:cubicBezTo>
                    <a:lnTo>
                      <a:pt x="0" y="184"/>
                    </a:lnTo>
                    <a:cubicBezTo>
                      <a:pt x="0" y="176"/>
                      <a:pt x="7" y="169"/>
                      <a:pt x="15" y="169"/>
                    </a:cubicBezTo>
                    <a:cubicBezTo>
                      <a:pt x="23" y="169"/>
                      <a:pt x="30" y="176"/>
                      <a:pt x="30" y="184"/>
                    </a:cubicBezTo>
                    <a:close/>
                    <a:moveTo>
                      <a:pt x="30" y="277"/>
                    </a:moveTo>
                    <a:lnTo>
                      <a:pt x="30" y="277"/>
                    </a:lnTo>
                    <a:cubicBezTo>
                      <a:pt x="30" y="285"/>
                      <a:pt x="23" y="292"/>
                      <a:pt x="15" y="292"/>
                    </a:cubicBezTo>
                    <a:cubicBezTo>
                      <a:pt x="7" y="292"/>
                      <a:pt x="0" y="285"/>
                      <a:pt x="0" y="277"/>
                    </a:cubicBezTo>
                    <a:lnTo>
                      <a:pt x="0" y="277"/>
                    </a:lnTo>
                    <a:cubicBezTo>
                      <a:pt x="0" y="268"/>
                      <a:pt x="7" y="261"/>
                      <a:pt x="15" y="261"/>
                    </a:cubicBezTo>
                    <a:cubicBezTo>
                      <a:pt x="23" y="261"/>
                      <a:pt x="30" y="268"/>
                      <a:pt x="30" y="277"/>
                    </a:cubicBezTo>
                    <a:close/>
                    <a:moveTo>
                      <a:pt x="30" y="369"/>
                    </a:moveTo>
                    <a:lnTo>
                      <a:pt x="30" y="369"/>
                    </a:lnTo>
                    <a:cubicBezTo>
                      <a:pt x="30" y="377"/>
                      <a:pt x="23" y="384"/>
                      <a:pt x="15" y="384"/>
                    </a:cubicBezTo>
                    <a:cubicBezTo>
                      <a:pt x="7" y="384"/>
                      <a:pt x="0" y="377"/>
                      <a:pt x="0" y="369"/>
                    </a:cubicBezTo>
                    <a:lnTo>
                      <a:pt x="0" y="369"/>
                    </a:lnTo>
                    <a:cubicBezTo>
                      <a:pt x="0" y="360"/>
                      <a:pt x="7" y="353"/>
                      <a:pt x="15" y="353"/>
                    </a:cubicBezTo>
                    <a:cubicBezTo>
                      <a:pt x="23" y="353"/>
                      <a:pt x="30" y="360"/>
                      <a:pt x="30" y="369"/>
                    </a:cubicBezTo>
                    <a:close/>
                    <a:moveTo>
                      <a:pt x="30" y="461"/>
                    </a:moveTo>
                    <a:lnTo>
                      <a:pt x="30" y="461"/>
                    </a:lnTo>
                    <a:cubicBezTo>
                      <a:pt x="30" y="469"/>
                      <a:pt x="23" y="476"/>
                      <a:pt x="15" y="476"/>
                    </a:cubicBezTo>
                    <a:cubicBezTo>
                      <a:pt x="7" y="476"/>
                      <a:pt x="0" y="469"/>
                      <a:pt x="0" y="461"/>
                    </a:cubicBezTo>
                    <a:lnTo>
                      <a:pt x="0" y="461"/>
                    </a:lnTo>
                    <a:cubicBezTo>
                      <a:pt x="0" y="452"/>
                      <a:pt x="7" y="446"/>
                      <a:pt x="15" y="446"/>
                    </a:cubicBezTo>
                    <a:cubicBezTo>
                      <a:pt x="23" y="446"/>
                      <a:pt x="30" y="452"/>
                      <a:pt x="30" y="461"/>
                    </a:cubicBezTo>
                    <a:close/>
                    <a:moveTo>
                      <a:pt x="30" y="553"/>
                    </a:moveTo>
                    <a:lnTo>
                      <a:pt x="30" y="553"/>
                    </a:lnTo>
                    <a:cubicBezTo>
                      <a:pt x="30" y="562"/>
                      <a:pt x="23" y="568"/>
                      <a:pt x="15" y="568"/>
                    </a:cubicBezTo>
                    <a:cubicBezTo>
                      <a:pt x="7" y="568"/>
                      <a:pt x="0" y="562"/>
                      <a:pt x="0" y="553"/>
                    </a:cubicBezTo>
                    <a:lnTo>
                      <a:pt x="0" y="553"/>
                    </a:lnTo>
                    <a:cubicBezTo>
                      <a:pt x="0" y="545"/>
                      <a:pt x="7" y="538"/>
                      <a:pt x="15" y="538"/>
                    </a:cubicBezTo>
                    <a:cubicBezTo>
                      <a:pt x="23" y="538"/>
                      <a:pt x="30" y="545"/>
                      <a:pt x="30" y="553"/>
                    </a:cubicBezTo>
                    <a:close/>
                    <a:moveTo>
                      <a:pt x="30" y="645"/>
                    </a:moveTo>
                    <a:lnTo>
                      <a:pt x="30" y="645"/>
                    </a:lnTo>
                    <a:cubicBezTo>
                      <a:pt x="30" y="654"/>
                      <a:pt x="23" y="661"/>
                      <a:pt x="15" y="661"/>
                    </a:cubicBezTo>
                    <a:cubicBezTo>
                      <a:pt x="7" y="661"/>
                      <a:pt x="0" y="654"/>
                      <a:pt x="0" y="645"/>
                    </a:cubicBezTo>
                    <a:lnTo>
                      <a:pt x="0" y="645"/>
                    </a:lnTo>
                    <a:cubicBezTo>
                      <a:pt x="0" y="637"/>
                      <a:pt x="7" y="630"/>
                      <a:pt x="15" y="630"/>
                    </a:cubicBezTo>
                    <a:cubicBezTo>
                      <a:pt x="23" y="630"/>
                      <a:pt x="30" y="637"/>
                      <a:pt x="30" y="645"/>
                    </a:cubicBezTo>
                    <a:close/>
                    <a:moveTo>
                      <a:pt x="30" y="737"/>
                    </a:moveTo>
                    <a:lnTo>
                      <a:pt x="30" y="738"/>
                    </a:lnTo>
                    <a:cubicBezTo>
                      <a:pt x="30" y="746"/>
                      <a:pt x="23" y="753"/>
                      <a:pt x="15" y="753"/>
                    </a:cubicBezTo>
                    <a:cubicBezTo>
                      <a:pt x="7" y="753"/>
                      <a:pt x="0" y="746"/>
                      <a:pt x="0" y="738"/>
                    </a:cubicBezTo>
                    <a:lnTo>
                      <a:pt x="0" y="737"/>
                    </a:lnTo>
                    <a:cubicBezTo>
                      <a:pt x="0" y="729"/>
                      <a:pt x="7" y="722"/>
                      <a:pt x="15" y="722"/>
                    </a:cubicBezTo>
                    <a:cubicBezTo>
                      <a:pt x="23" y="722"/>
                      <a:pt x="30" y="729"/>
                      <a:pt x="30" y="737"/>
                    </a:cubicBezTo>
                    <a:close/>
                    <a:moveTo>
                      <a:pt x="30" y="830"/>
                    </a:moveTo>
                    <a:lnTo>
                      <a:pt x="30" y="830"/>
                    </a:lnTo>
                    <a:cubicBezTo>
                      <a:pt x="30" y="838"/>
                      <a:pt x="23" y="845"/>
                      <a:pt x="15" y="845"/>
                    </a:cubicBezTo>
                    <a:cubicBezTo>
                      <a:pt x="7" y="845"/>
                      <a:pt x="0" y="838"/>
                      <a:pt x="0" y="830"/>
                    </a:cubicBezTo>
                    <a:lnTo>
                      <a:pt x="0" y="830"/>
                    </a:lnTo>
                    <a:cubicBezTo>
                      <a:pt x="0" y="821"/>
                      <a:pt x="7" y="814"/>
                      <a:pt x="15" y="814"/>
                    </a:cubicBezTo>
                    <a:cubicBezTo>
                      <a:pt x="23" y="814"/>
                      <a:pt x="30" y="821"/>
                      <a:pt x="30" y="830"/>
                    </a:cubicBezTo>
                    <a:close/>
                    <a:moveTo>
                      <a:pt x="30" y="922"/>
                    </a:moveTo>
                    <a:lnTo>
                      <a:pt x="30" y="922"/>
                    </a:lnTo>
                    <a:cubicBezTo>
                      <a:pt x="30" y="930"/>
                      <a:pt x="23" y="937"/>
                      <a:pt x="15" y="937"/>
                    </a:cubicBezTo>
                    <a:cubicBezTo>
                      <a:pt x="7" y="937"/>
                      <a:pt x="0" y="930"/>
                      <a:pt x="0" y="922"/>
                    </a:cubicBezTo>
                    <a:lnTo>
                      <a:pt x="0" y="922"/>
                    </a:lnTo>
                    <a:cubicBezTo>
                      <a:pt x="0" y="913"/>
                      <a:pt x="7" y="906"/>
                      <a:pt x="15" y="906"/>
                    </a:cubicBezTo>
                    <a:cubicBezTo>
                      <a:pt x="23" y="906"/>
                      <a:pt x="30" y="913"/>
                      <a:pt x="30" y="922"/>
                    </a:cubicBezTo>
                    <a:close/>
                    <a:moveTo>
                      <a:pt x="30" y="1014"/>
                    </a:moveTo>
                    <a:lnTo>
                      <a:pt x="30" y="1014"/>
                    </a:lnTo>
                    <a:cubicBezTo>
                      <a:pt x="30" y="1023"/>
                      <a:pt x="23" y="1029"/>
                      <a:pt x="15" y="1029"/>
                    </a:cubicBezTo>
                    <a:cubicBezTo>
                      <a:pt x="7" y="1029"/>
                      <a:pt x="0" y="1023"/>
                      <a:pt x="0" y="1014"/>
                    </a:cubicBezTo>
                    <a:lnTo>
                      <a:pt x="0" y="1014"/>
                    </a:lnTo>
                    <a:cubicBezTo>
                      <a:pt x="0" y="1006"/>
                      <a:pt x="7" y="999"/>
                      <a:pt x="15" y="999"/>
                    </a:cubicBezTo>
                    <a:cubicBezTo>
                      <a:pt x="23" y="999"/>
                      <a:pt x="30" y="1006"/>
                      <a:pt x="30" y="1014"/>
                    </a:cubicBezTo>
                    <a:close/>
                    <a:moveTo>
                      <a:pt x="30" y="1106"/>
                    </a:moveTo>
                    <a:lnTo>
                      <a:pt x="30" y="1106"/>
                    </a:lnTo>
                    <a:cubicBezTo>
                      <a:pt x="30" y="1115"/>
                      <a:pt x="23" y="1122"/>
                      <a:pt x="15" y="1122"/>
                    </a:cubicBezTo>
                    <a:cubicBezTo>
                      <a:pt x="7" y="1122"/>
                      <a:pt x="0" y="1115"/>
                      <a:pt x="0" y="1106"/>
                    </a:cubicBezTo>
                    <a:lnTo>
                      <a:pt x="0" y="1106"/>
                    </a:lnTo>
                    <a:cubicBezTo>
                      <a:pt x="0" y="1098"/>
                      <a:pt x="7" y="1091"/>
                      <a:pt x="15" y="1091"/>
                    </a:cubicBezTo>
                    <a:cubicBezTo>
                      <a:pt x="23" y="1091"/>
                      <a:pt x="30" y="1098"/>
                      <a:pt x="30" y="1106"/>
                    </a:cubicBezTo>
                    <a:close/>
                    <a:moveTo>
                      <a:pt x="30" y="1198"/>
                    </a:moveTo>
                    <a:lnTo>
                      <a:pt x="30" y="1198"/>
                    </a:lnTo>
                    <a:cubicBezTo>
                      <a:pt x="30" y="1207"/>
                      <a:pt x="23" y="1214"/>
                      <a:pt x="15" y="1214"/>
                    </a:cubicBezTo>
                    <a:cubicBezTo>
                      <a:pt x="7" y="1214"/>
                      <a:pt x="0" y="1207"/>
                      <a:pt x="0" y="1198"/>
                    </a:cubicBezTo>
                    <a:lnTo>
                      <a:pt x="0" y="1198"/>
                    </a:lnTo>
                    <a:cubicBezTo>
                      <a:pt x="0" y="1190"/>
                      <a:pt x="7" y="1183"/>
                      <a:pt x="15" y="1183"/>
                    </a:cubicBezTo>
                    <a:cubicBezTo>
                      <a:pt x="23" y="1183"/>
                      <a:pt x="30" y="1190"/>
                      <a:pt x="30" y="1198"/>
                    </a:cubicBezTo>
                    <a:close/>
                    <a:moveTo>
                      <a:pt x="30" y="1291"/>
                    </a:moveTo>
                    <a:lnTo>
                      <a:pt x="30" y="1291"/>
                    </a:lnTo>
                    <a:cubicBezTo>
                      <a:pt x="30" y="1299"/>
                      <a:pt x="23" y="1306"/>
                      <a:pt x="15" y="1306"/>
                    </a:cubicBezTo>
                    <a:cubicBezTo>
                      <a:pt x="7" y="1306"/>
                      <a:pt x="0" y="1299"/>
                      <a:pt x="0" y="1291"/>
                    </a:cubicBezTo>
                    <a:lnTo>
                      <a:pt x="0" y="1291"/>
                    </a:lnTo>
                    <a:cubicBezTo>
                      <a:pt x="0" y="1282"/>
                      <a:pt x="7" y="1275"/>
                      <a:pt x="15" y="1275"/>
                    </a:cubicBezTo>
                    <a:cubicBezTo>
                      <a:pt x="23" y="1275"/>
                      <a:pt x="30" y="1282"/>
                      <a:pt x="30" y="1291"/>
                    </a:cubicBezTo>
                    <a:close/>
                    <a:moveTo>
                      <a:pt x="30" y="1383"/>
                    </a:moveTo>
                    <a:lnTo>
                      <a:pt x="30" y="1383"/>
                    </a:lnTo>
                    <a:cubicBezTo>
                      <a:pt x="30" y="1391"/>
                      <a:pt x="23" y="1398"/>
                      <a:pt x="15" y="1398"/>
                    </a:cubicBezTo>
                    <a:cubicBezTo>
                      <a:pt x="7" y="1398"/>
                      <a:pt x="0" y="1391"/>
                      <a:pt x="0" y="1383"/>
                    </a:cubicBezTo>
                    <a:lnTo>
                      <a:pt x="0" y="1383"/>
                    </a:lnTo>
                    <a:cubicBezTo>
                      <a:pt x="0" y="1374"/>
                      <a:pt x="7" y="1367"/>
                      <a:pt x="15" y="1367"/>
                    </a:cubicBezTo>
                    <a:cubicBezTo>
                      <a:pt x="23" y="1367"/>
                      <a:pt x="30" y="1374"/>
                      <a:pt x="30" y="1383"/>
                    </a:cubicBezTo>
                    <a:close/>
                    <a:moveTo>
                      <a:pt x="30" y="1475"/>
                    </a:moveTo>
                    <a:lnTo>
                      <a:pt x="30" y="1475"/>
                    </a:lnTo>
                    <a:cubicBezTo>
                      <a:pt x="30" y="1484"/>
                      <a:pt x="23" y="1490"/>
                      <a:pt x="15" y="1490"/>
                    </a:cubicBezTo>
                    <a:cubicBezTo>
                      <a:pt x="7" y="1490"/>
                      <a:pt x="0" y="1484"/>
                      <a:pt x="0" y="1475"/>
                    </a:cubicBezTo>
                    <a:lnTo>
                      <a:pt x="0" y="1475"/>
                    </a:lnTo>
                    <a:cubicBezTo>
                      <a:pt x="0" y="1467"/>
                      <a:pt x="7" y="1460"/>
                      <a:pt x="15" y="1460"/>
                    </a:cubicBezTo>
                    <a:cubicBezTo>
                      <a:pt x="23" y="1460"/>
                      <a:pt x="30" y="1467"/>
                      <a:pt x="30" y="1475"/>
                    </a:cubicBezTo>
                    <a:close/>
                    <a:moveTo>
                      <a:pt x="30" y="1567"/>
                    </a:moveTo>
                    <a:lnTo>
                      <a:pt x="30" y="1567"/>
                    </a:lnTo>
                    <a:cubicBezTo>
                      <a:pt x="30" y="1576"/>
                      <a:pt x="23" y="1583"/>
                      <a:pt x="15" y="1583"/>
                    </a:cubicBezTo>
                    <a:cubicBezTo>
                      <a:pt x="7" y="1583"/>
                      <a:pt x="0" y="1576"/>
                      <a:pt x="0" y="1567"/>
                    </a:cubicBezTo>
                    <a:lnTo>
                      <a:pt x="0" y="1567"/>
                    </a:lnTo>
                    <a:cubicBezTo>
                      <a:pt x="0" y="1559"/>
                      <a:pt x="7" y="1552"/>
                      <a:pt x="15" y="1552"/>
                    </a:cubicBezTo>
                    <a:cubicBezTo>
                      <a:pt x="23" y="1552"/>
                      <a:pt x="30" y="1559"/>
                      <a:pt x="30" y="1567"/>
                    </a:cubicBezTo>
                    <a:close/>
                    <a:moveTo>
                      <a:pt x="30" y="1659"/>
                    </a:moveTo>
                    <a:lnTo>
                      <a:pt x="30" y="1659"/>
                    </a:lnTo>
                    <a:cubicBezTo>
                      <a:pt x="30" y="1668"/>
                      <a:pt x="23" y="1675"/>
                      <a:pt x="15" y="1675"/>
                    </a:cubicBezTo>
                    <a:cubicBezTo>
                      <a:pt x="7" y="1675"/>
                      <a:pt x="0" y="1668"/>
                      <a:pt x="0" y="1659"/>
                    </a:cubicBezTo>
                    <a:lnTo>
                      <a:pt x="0" y="1659"/>
                    </a:lnTo>
                    <a:cubicBezTo>
                      <a:pt x="0" y="1651"/>
                      <a:pt x="7" y="1644"/>
                      <a:pt x="15" y="1644"/>
                    </a:cubicBezTo>
                    <a:cubicBezTo>
                      <a:pt x="23" y="1644"/>
                      <a:pt x="30" y="1651"/>
                      <a:pt x="30" y="1659"/>
                    </a:cubicBezTo>
                    <a:close/>
                    <a:moveTo>
                      <a:pt x="30" y="1752"/>
                    </a:moveTo>
                    <a:lnTo>
                      <a:pt x="30" y="1752"/>
                    </a:lnTo>
                    <a:cubicBezTo>
                      <a:pt x="30" y="1760"/>
                      <a:pt x="23" y="1767"/>
                      <a:pt x="15" y="1767"/>
                    </a:cubicBezTo>
                    <a:cubicBezTo>
                      <a:pt x="7" y="1767"/>
                      <a:pt x="0" y="1760"/>
                      <a:pt x="0" y="1752"/>
                    </a:cubicBezTo>
                    <a:lnTo>
                      <a:pt x="0" y="1752"/>
                    </a:lnTo>
                    <a:cubicBezTo>
                      <a:pt x="0" y="1743"/>
                      <a:pt x="7" y="1736"/>
                      <a:pt x="15" y="1736"/>
                    </a:cubicBezTo>
                    <a:cubicBezTo>
                      <a:pt x="23" y="1736"/>
                      <a:pt x="30" y="1743"/>
                      <a:pt x="30" y="1752"/>
                    </a:cubicBezTo>
                    <a:close/>
                    <a:moveTo>
                      <a:pt x="30" y="1844"/>
                    </a:moveTo>
                    <a:lnTo>
                      <a:pt x="30" y="1844"/>
                    </a:lnTo>
                    <a:cubicBezTo>
                      <a:pt x="30" y="1852"/>
                      <a:pt x="23" y="1859"/>
                      <a:pt x="15" y="1859"/>
                    </a:cubicBezTo>
                    <a:cubicBezTo>
                      <a:pt x="7" y="1859"/>
                      <a:pt x="0" y="1852"/>
                      <a:pt x="0" y="1844"/>
                    </a:cubicBezTo>
                    <a:lnTo>
                      <a:pt x="0" y="1844"/>
                    </a:lnTo>
                    <a:cubicBezTo>
                      <a:pt x="0" y="1835"/>
                      <a:pt x="7" y="1828"/>
                      <a:pt x="15" y="1828"/>
                    </a:cubicBezTo>
                    <a:cubicBezTo>
                      <a:pt x="23" y="1828"/>
                      <a:pt x="30" y="1835"/>
                      <a:pt x="30" y="1844"/>
                    </a:cubicBezTo>
                    <a:close/>
                    <a:moveTo>
                      <a:pt x="30" y="1936"/>
                    </a:moveTo>
                    <a:lnTo>
                      <a:pt x="30" y="1936"/>
                    </a:lnTo>
                    <a:cubicBezTo>
                      <a:pt x="30" y="1944"/>
                      <a:pt x="23" y="1951"/>
                      <a:pt x="15" y="1951"/>
                    </a:cubicBezTo>
                    <a:cubicBezTo>
                      <a:pt x="7" y="1951"/>
                      <a:pt x="0" y="1944"/>
                      <a:pt x="0" y="1936"/>
                    </a:cubicBezTo>
                    <a:lnTo>
                      <a:pt x="0" y="1936"/>
                    </a:lnTo>
                    <a:cubicBezTo>
                      <a:pt x="0" y="1927"/>
                      <a:pt x="7" y="1921"/>
                      <a:pt x="15" y="1921"/>
                    </a:cubicBezTo>
                    <a:cubicBezTo>
                      <a:pt x="23" y="1921"/>
                      <a:pt x="30" y="1927"/>
                      <a:pt x="30" y="1936"/>
                    </a:cubicBezTo>
                    <a:close/>
                    <a:moveTo>
                      <a:pt x="30" y="2028"/>
                    </a:moveTo>
                    <a:lnTo>
                      <a:pt x="30" y="2028"/>
                    </a:lnTo>
                    <a:cubicBezTo>
                      <a:pt x="30" y="2037"/>
                      <a:pt x="23" y="2044"/>
                      <a:pt x="15" y="2044"/>
                    </a:cubicBezTo>
                    <a:cubicBezTo>
                      <a:pt x="7" y="2044"/>
                      <a:pt x="0" y="2037"/>
                      <a:pt x="0" y="2028"/>
                    </a:cubicBezTo>
                    <a:lnTo>
                      <a:pt x="0" y="2028"/>
                    </a:lnTo>
                    <a:cubicBezTo>
                      <a:pt x="0" y="2020"/>
                      <a:pt x="7" y="2013"/>
                      <a:pt x="15" y="2013"/>
                    </a:cubicBezTo>
                    <a:cubicBezTo>
                      <a:pt x="23" y="2013"/>
                      <a:pt x="30" y="2020"/>
                      <a:pt x="30" y="2028"/>
                    </a:cubicBezTo>
                    <a:close/>
                    <a:moveTo>
                      <a:pt x="30" y="2120"/>
                    </a:moveTo>
                    <a:lnTo>
                      <a:pt x="30" y="2120"/>
                    </a:lnTo>
                    <a:cubicBezTo>
                      <a:pt x="30" y="2129"/>
                      <a:pt x="23" y="2136"/>
                      <a:pt x="15" y="2136"/>
                    </a:cubicBezTo>
                    <a:cubicBezTo>
                      <a:pt x="7" y="2136"/>
                      <a:pt x="0" y="2129"/>
                      <a:pt x="0" y="2120"/>
                    </a:cubicBezTo>
                    <a:lnTo>
                      <a:pt x="0" y="2120"/>
                    </a:lnTo>
                    <a:cubicBezTo>
                      <a:pt x="0" y="2112"/>
                      <a:pt x="7" y="2105"/>
                      <a:pt x="15" y="2105"/>
                    </a:cubicBezTo>
                    <a:cubicBezTo>
                      <a:pt x="23" y="2105"/>
                      <a:pt x="30" y="2112"/>
                      <a:pt x="30" y="2120"/>
                    </a:cubicBezTo>
                    <a:close/>
                    <a:moveTo>
                      <a:pt x="30" y="2213"/>
                    </a:moveTo>
                    <a:lnTo>
                      <a:pt x="30" y="2213"/>
                    </a:lnTo>
                    <a:cubicBezTo>
                      <a:pt x="30" y="2221"/>
                      <a:pt x="23" y="2228"/>
                      <a:pt x="15" y="2228"/>
                    </a:cubicBezTo>
                    <a:cubicBezTo>
                      <a:pt x="7" y="2228"/>
                      <a:pt x="0" y="2221"/>
                      <a:pt x="0" y="2213"/>
                    </a:cubicBezTo>
                    <a:lnTo>
                      <a:pt x="0" y="2213"/>
                    </a:lnTo>
                    <a:cubicBezTo>
                      <a:pt x="0" y="2204"/>
                      <a:pt x="7" y="2197"/>
                      <a:pt x="15" y="2197"/>
                    </a:cubicBezTo>
                    <a:cubicBezTo>
                      <a:pt x="23" y="2197"/>
                      <a:pt x="30" y="2204"/>
                      <a:pt x="30" y="2213"/>
                    </a:cubicBezTo>
                    <a:close/>
                    <a:moveTo>
                      <a:pt x="30" y="2305"/>
                    </a:moveTo>
                    <a:lnTo>
                      <a:pt x="30" y="2305"/>
                    </a:lnTo>
                    <a:cubicBezTo>
                      <a:pt x="30" y="2313"/>
                      <a:pt x="23" y="2320"/>
                      <a:pt x="15" y="2320"/>
                    </a:cubicBezTo>
                    <a:cubicBezTo>
                      <a:pt x="7" y="2320"/>
                      <a:pt x="0" y="2313"/>
                      <a:pt x="0" y="2305"/>
                    </a:cubicBezTo>
                    <a:lnTo>
                      <a:pt x="0" y="2305"/>
                    </a:lnTo>
                    <a:cubicBezTo>
                      <a:pt x="0" y="2296"/>
                      <a:pt x="7" y="2289"/>
                      <a:pt x="15" y="2289"/>
                    </a:cubicBezTo>
                    <a:cubicBezTo>
                      <a:pt x="23" y="2289"/>
                      <a:pt x="30" y="2296"/>
                      <a:pt x="30" y="2305"/>
                    </a:cubicBezTo>
                    <a:close/>
                    <a:moveTo>
                      <a:pt x="30" y="2397"/>
                    </a:moveTo>
                    <a:lnTo>
                      <a:pt x="30" y="2397"/>
                    </a:lnTo>
                    <a:cubicBezTo>
                      <a:pt x="30" y="2405"/>
                      <a:pt x="23" y="2412"/>
                      <a:pt x="15" y="2412"/>
                    </a:cubicBezTo>
                    <a:cubicBezTo>
                      <a:pt x="7" y="2412"/>
                      <a:pt x="0" y="2405"/>
                      <a:pt x="0" y="2397"/>
                    </a:cubicBezTo>
                    <a:lnTo>
                      <a:pt x="0" y="2397"/>
                    </a:lnTo>
                    <a:cubicBezTo>
                      <a:pt x="0" y="2388"/>
                      <a:pt x="7" y="2382"/>
                      <a:pt x="15" y="2382"/>
                    </a:cubicBezTo>
                    <a:cubicBezTo>
                      <a:pt x="23" y="2382"/>
                      <a:pt x="30" y="2388"/>
                      <a:pt x="30" y="2397"/>
                    </a:cubicBezTo>
                    <a:close/>
                    <a:moveTo>
                      <a:pt x="30" y="2489"/>
                    </a:moveTo>
                    <a:lnTo>
                      <a:pt x="30" y="2489"/>
                    </a:lnTo>
                    <a:cubicBezTo>
                      <a:pt x="30" y="2498"/>
                      <a:pt x="23" y="2504"/>
                      <a:pt x="15" y="2504"/>
                    </a:cubicBezTo>
                    <a:cubicBezTo>
                      <a:pt x="7" y="2504"/>
                      <a:pt x="0" y="2498"/>
                      <a:pt x="0" y="2489"/>
                    </a:cubicBezTo>
                    <a:lnTo>
                      <a:pt x="0" y="2489"/>
                    </a:lnTo>
                    <a:cubicBezTo>
                      <a:pt x="0" y="2481"/>
                      <a:pt x="7" y="2474"/>
                      <a:pt x="15" y="2474"/>
                    </a:cubicBezTo>
                    <a:cubicBezTo>
                      <a:pt x="23" y="2474"/>
                      <a:pt x="30" y="2481"/>
                      <a:pt x="30" y="2489"/>
                    </a:cubicBezTo>
                    <a:close/>
                    <a:moveTo>
                      <a:pt x="30" y="2581"/>
                    </a:moveTo>
                    <a:lnTo>
                      <a:pt x="30" y="2581"/>
                    </a:lnTo>
                    <a:cubicBezTo>
                      <a:pt x="30" y="2590"/>
                      <a:pt x="23" y="2597"/>
                      <a:pt x="15" y="2597"/>
                    </a:cubicBezTo>
                    <a:cubicBezTo>
                      <a:pt x="7" y="2597"/>
                      <a:pt x="0" y="2590"/>
                      <a:pt x="0" y="2581"/>
                    </a:cubicBezTo>
                    <a:lnTo>
                      <a:pt x="0" y="2581"/>
                    </a:lnTo>
                    <a:cubicBezTo>
                      <a:pt x="0" y="2573"/>
                      <a:pt x="7" y="2566"/>
                      <a:pt x="15" y="2566"/>
                    </a:cubicBezTo>
                    <a:cubicBezTo>
                      <a:pt x="23" y="2566"/>
                      <a:pt x="30" y="2573"/>
                      <a:pt x="30" y="2581"/>
                    </a:cubicBezTo>
                    <a:close/>
                    <a:moveTo>
                      <a:pt x="30" y="2673"/>
                    </a:moveTo>
                    <a:lnTo>
                      <a:pt x="30" y="2674"/>
                    </a:lnTo>
                    <a:cubicBezTo>
                      <a:pt x="30" y="2682"/>
                      <a:pt x="23" y="2689"/>
                      <a:pt x="15" y="2689"/>
                    </a:cubicBezTo>
                    <a:cubicBezTo>
                      <a:pt x="7" y="2689"/>
                      <a:pt x="0" y="2682"/>
                      <a:pt x="0" y="2674"/>
                    </a:cubicBezTo>
                    <a:lnTo>
                      <a:pt x="0" y="2673"/>
                    </a:lnTo>
                    <a:cubicBezTo>
                      <a:pt x="0" y="2665"/>
                      <a:pt x="7" y="2658"/>
                      <a:pt x="15" y="2658"/>
                    </a:cubicBezTo>
                    <a:cubicBezTo>
                      <a:pt x="23" y="2658"/>
                      <a:pt x="30" y="2665"/>
                      <a:pt x="30" y="2673"/>
                    </a:cubicBezTo>
                    <a:close/>
                    <a:moveTo>
                      <a:pt x="30" y="2766"/>
                    </a:moveTo>
                    <a:lnTo>
                      <a:pt x="30" y="2766"/>
                    </a:lnTo>
                    <a:cubicBezTo>
                      <a:pt x="30" y="2774"/>
                      <a:pt x="23" y="2781"/>
                      <a:pt x="15" y="2781"/>
                    </a:cubicBezTo>
                    <a:cubicBezTo>
                      <a:pt x="7" y="2781"/>
                      <a:pt x="0" y="2774"/>
                      <a:pt x="0" y="2766"/>
                    </a:cubicBezTo>
                    <a:lnTo>
                      <a:pt x="0" y="2766"/>
                    </a:lnTo>
                    <a:cubicBezTo>
                      <a:pt x="0" y="2757"/>
                      <a:pt x="7" y="2750"/>
                      <a:pt x="15" y="2750"/>
                    </a:cubicBezTo>
                    <a:cubicBezTo>
                      <a:pt x="23" y="2750"/>
                      <a:pt x="30" y="2757"/>
                      <a:pt x="30" y="2766"/>
                    </a:cubicBezTo>
                    <a:close/>
                    <a:moveTo>
                      <a:pt x="30" y="2858"/>
                    </a:moveTo>
                    <a:lnTo>
                      <a:pt x="30" y="2858"/>
                    </a:lnTo>
                    <a:cubicBezTo>
                      <a:pt x="30" y="2866"/>
                      <a:pt x="23" y="2873"/>
                      <a:pt x="15" y="2873"/>
                    </a:cubicBezTo>
                    <a:cubicBezTo>
                      <a:pt x="7" y="2873"/>
                      <a:pt x="0" y="2866"/>
                      <a:pt x="0" y="2858"/>
                    </a:cubicBezTo>
                    <a:lnTo>
                      <a:pt x="0" y="2858"/>
                    </a:lnTo>
                    <a:cubicBezTo>
                      <a:pt x="0" y="2849"/>
                      <a:pt x="7" y="2842"/>
                      <a:pt x="15" y="2842"/>
                    </a:cubicBezTo>
                    <a:cubicBezTo>
                      <a:pt x="23" y="2842"/>
                      <a:pt x="30" y="2849"/>
                      <a:pt x="30" y="2858"/>
                    </a:cubicBezTo>
                    <a:close/>
                    <a:moveTo>
                      <a:pt x="30" y="2950"/>
                    </a:moveTo>
                    <a:lnTo>
                      <a:pt x="30" y="2950"/>
                    </a:lnTo>
                    <a:cubicBezTo>
                      <a:pt x="30" y="2959"/>
                      <a:pt x="23" y="2965"/>
                      <a:pt x="15" y="2965"/>
                    </a:cubicBezTo>
                    <a:cubicBezTo>
                      <a:pt x="7" y="2965"/>
                      <a:pt x="0" y="2959"/>
                      <a:pt x="0" y="2950"/>
                    </a:cubicBezTo>
                    <a:lnTo>
                      <a:pt x="0" y="2950"/>
                    </a:lnTo>
                    <a:cubicBezTo>
                      <a:pt x="0" y="2942"/>
                      <a:pt x="7" y="2935"/>
                      <a:pt x="15" y="2935"/>
                    </a:cubicBezTo>
                    <a:cubicBezTo>
                      <a:pt x="23" y="2935"/>
                      <a:pt x="30" y="2942"/>
                      <a:pt x="30" y="2950"/>
                    </a:cubicBezTo>
                    <a:close/>
                    <a:moveTo>
                      <a:pt x="30" y="3042"/>
                    </a:moveTo>
                    <a:lnTo>
                      <a:pt x="30" y="3042"/>
                    </a:lnTo>
                    <a:cubicBezTo>
                      <a:pt x="30" y="3051"/>
                      <a:pt x="23" y="3058"/>
                      <a:pt x="15" y="3058"/>
                    </a:cubicBezTo>
                    <a:cubicBezTo>
                      <a:pt x="7" y="3058"/>
                      <a:pt x="0" y="3051"/>
                      <a:pt x="0" y="3042"/>
                    </a:cubicBezTo>
                    <a:lnTo>
                      <a:pt x="0" y="3042"/>
                    </a:lnTo>
                    <a:cubicBezTo>
                      <a:pt x="0" y="3034"/>
                      <a:pt x="7" y="3027"/>
                      <a:pt x="15" y="3027"/>
                    </a:cubicBezTo>
                    <a:cubicBezTo>
                      <a:pt x="23" y="3027"/>
                      <a:pt x="30" y="3034"/>
                      <a:pt x="30" y="3042"/>
                    </a:cubicBezTo>
                    <a:close/>
                    <a:moveTo>
                      <a:pt x="30" y="3134"/>
                    </a:moveTo>
                    <a:lnTo>
                      <a:pt x="30" y="3134"/>
                    </a:lnTo>
                    <a:cubicBezTo>
                      <a:pt x="30" y="3143"/>
                      <a:pt x="23" y="3150"/>
                      <a:pt x="15" y="3150"/>
                    </a:cubicBezTo>
                    <a:cubicBezTo>
                      <a:pt x="7" y="3150"/>
                      <a:pt x="0" y="3143"/>
                      <a:pt x="0" y="3134"/>
                    </a:cubicBezTo>
                    <a:lnTo>
                      <a:pt x="0" y="3134"/>
                    </a:lnTo>
                    <a:cubicBezTo>
                      <a:pt x="0" y="3126"/>
                      <a:pt x="7" y="3119"/>
                      <a:pt x="15" y="3119"/>
                    </a:cubicBezTo>
                    <a:cubicBezTo>
                      <a:pt x="23" y="3119"/>
                      <a:pt x="30" y="3126"/>
                      <a:pt x="30" y="3134"/>
                    </a:cubicBezTo>
                    <a:close/>
                    <a:moveTo>
                      <a:pt x="30" y="3227"/>
                    </a:moveTo>
                    <a:lnTo>
                      <a:pt x="30" y="3227"/>
                    </a:lnTo>
                    <a:cubicBezTo>
                      <a:pt x="30" y="3235"/>
                      <a:pt x="23" y="3242"/>
                      <a:pt x="15" y="3242"/>
                    </a:cubicBezTo>
                    <a:cubicBezTo>
                      <a:pt x="7" y="3242"/>
                      <a:pt x="0" y="3235"/>
                      <a:pt x="0" y="3227"/>
                    </a:cubicBezTo>
                    <a:lnTo>
                      <a:pt x="0" y="3227"/>
                    </a:lnTo>
                    <a:cubicBezTo>
                      <a:pt x="0" y="3218"/>
                      <a:pt x="7" y="3211"/>
                      <a:pt x="15" y="3211"/>
                    </a:cubicBezTo>
                    <a:cubicBezTo>
                      <a:pt x="23" y="3211"/>
                      <a:pt x="30" y="3218"/>
                      <a:pt x="30" y="3227"/>
                    </a:cubicBezTo>
                    <a:close/>
                    <a:moveTo>
                      <a:pt x="30" y="3319"/>
                    </a:moveTo>
                    <a:lnTo>
                      <a:pt x="30" y="3319"/>
                    </a:lnTo>
                    <a:cubicBezTo>
                      <a:pt x="30" y="3327"/>
                      <a:pt x="23" y="3334"/>
                      <a:pt x="15" y="3334"/>
                    </a:cubicBezTo>
                    <a:cubicBezTo>
                      <a:pt x="7" y="3334"/>
                      <a:pt x="0" y="3327"/>
                      <a:pt x="0" y="3319"/>
                    </a:cubicBezTo>
                    <a:lnTo>
                      <a:pt x="0" y="3319"/>
                    </a:lnTo>
                    <a:cubicBezTo>
                      <a:pt x="0" y="3310"/>
                      <a:pt x="7" y="3303"/>
                      <a:pt x="15" y="3303"/>
                    </a:cubicBezTo>
                    <a:cubicBezTo>
                      <a:pt x="23" y="3303"/>
                      <a:pt x="30" y="3310"/>
                      <a:pt x="30" y="3319"/>
                    </a:cubicBezTo>
                    <a:close/>
                    <a:moveTo>
                      <a:pt x="30" y="3411"/>
                    </a:moveTo>
                    <a:lnTo>
                      <a:pt x="30" y="3411"/>
                    </a:lnTo>
                    <a:cubicBezTo>
                      <a:pt x="30" y="3420"/>
                      <a:pt x="23" y="3426"/>
                      <a:pt x="15" y="3426"/>
                    </a:cubicBezTo>
                    <a:cubicBezTo>
                      <a:pt x="7" y="3426"/>
                      <a:pt x="0" y="3420"/>
                      <a:pt x="0" y="3411"/>
                    </a:cubicBezTo>
                    <a:lnTo>
                      <a:pt x="0" y="3411"/>
                    </a:lnTo>
                    <a:cubicBezTo>
                      <a:pt x="0" y="3403"/>
                      <a:pt x="7" y="3396"/>
                      <a:pt x="15" y="3396"/>
                    </a:cubicBezTo>
                    <a:cubicBezTo>
                      <a:pt x="23" y="3396"/>
                      <a:pt x="30" y="3403"/>
                      <a:pt x="30" y="3411"/>
                    </a:cubicBezTo>
                    <a:close/>
                    <a:moveTo>
                      <a:pt x="30" y="3503"/>
                    </a:moveTo>
                    <a:lnTo>
                      <a:pt x="30" y="3503"/>
                    </a:lnTo>
                    <a:cubicBezTo>
                      <a:pt x="30" y="3512"/>
                      <a:pt x="23" y="3519"/>
                      <a:pt x="15" y="3519"/>
                    </a:cubicBezTo>
                    <a:cubicBezTo>
                      <a:pt x="7" y="3519"/>
                      <a:pt x="0" y="3512"/>
                      <a:pt x="0" y="3503"/>
                    </a:cubicBezTo>
                    <a:lnTo>
                      <a:pt x="0" y="3503"/>
                    </a:lnTo>
                    <a:cubicBezTo>
                      <a:pt x="0" y="3495"/>
                      <a:pt x="7" y="3488"/>
                      <a:pt x="15" y="3488"/>
                    </a:cubicBezTo>
                    <a:cubicBezTo>
                      <a:pt x="23" y="3488"/>
                      <a:pt x="30" y="3495"/>
                      <a:pt x="30" y="3503"/>
                    </a:cubicBezTo>
                    <a:close/>
                    <a:moveTo>
                      <a:pt x="30" y="3595"/>
                    </a:moveTo>
                    <a:lnTo>
                      <a:pt x="30" y="3595"/>
                    </a:lnTo>
                    <a:cubicBezTo>
                      <a:pt x="30" y="3604"/>
                      <a:pt x="23" y="3611"/>
                      <a:pt x="15" y="3611"/>
                    </a:cubicBezTo>
                    <a:cubicBezTo>
                      <a:pt x="7" y="3611"/>
                      <a:pt x="0" y="3604"/>
                      <a:pt x="0" y="3595"/>
                    </a:cubicBezTo>
                    <a:lnTo>
                      <a:pt x="0" y="3595"/>
                    </a:lnTo>
                    <a:cubicBezTo>
                      <a:pt x="0" y="3587"/>
                      <a:pt x="7" y="3580"/>
                      <a:pt x="15" y="3580"/>
                    </a:cubicBezTo>
                    <a:cubicBezTo>
                      <a:pt x="23" y="3580"/>
                      <a:pt x="30" y="3587"/>
                      <a:pt x="30" y="3595"/>
                    </a:cubicBezTo>
                    <a:close/>
                    <a:moveTo>
                      <a:pt x="30" y="3688"/>
                    </a:moveTo>
                    <a:lnTo>
                      <a:pt x="30" y="3688"/>
                    </a:lnTo>
                    <a:cubicBezTo>
                      <a:pt x="30" y="3696"/>
                      <a:pt x="23" y="3703"/>
                      <a:pt x="15" y="3703"/>
                    </a:cubicBezTo>
                    <a:cubicBezTo>
                      <a:pt x="7" y="3703"/>
                      <a:pt x="0" y="3696"/>
                      <a:pt x="0" y="3688"/>
                    </a:cubicBezTo>
                    <a:lnTo>
                      <a:pt x="0" y="3688"/>
                    </a:lnTo>
                    <a:cubicBezTo>
                      <a:pt x="0" y="3679"/>
                      <a:pt x="7" y="3672"/>
                      <a:pt x="15" y="3672"/>
                    </a:cubicBezTo>
                    <a:cubicBezTo>
                      <a:pt x="23" y="3672"/>
                      <a:pt x="30" y="3679"/>
                      <a:pt x="30" y="3688"/>
                    </a:cubicBezTo>
                    <a:close/>
                    <a:moveTo>
                      <a:pt x="30" y="3780"/>
                    </a:moveTo>
                    <a:lnTo>
                      <a:pt x="30" y="3780"/>
                    </a:lnTo>
                    <a:cubicBezTo>
                      <a:pt x="30" y="3788"/>
                      <a:pt x="23" y="3795"/>
                      <a:pt x="15" y="3795"/>
                    </a:cubicBezTo>
                    <a:cubicBezTo>
                      <a:pt x="7" y="3795"/>
                      <a:pt x="0" y="3788"/>
                      <a:pt x="0" y="3780"/>
                    </a:cubicBezTo>
                    <a:lnTo>
                      <a:pt x="0" y="3780"/>
                    </a:lnTo>
                    <a:cubicBezTo>
                      <a:pt x="0" y="3771"/>
                      <a:pt x="7" y="3764"/>
                      <a:pt x="15" y="3764"/>
                    </a:cubicBezTo>
                    <a:cubicBezTo>
                      <a:pt x="23" y="3764"/>
                      <a:pt x="30" y="3771"/>
                      <a:pt x="30" y="3780"/>
                    </a:cubicBezTo>
                    <a:close/>
                    <a:moveTo>
                      <a:pt x="30" y="3872"/>
                    </a:moveTo>
                    <a:lnTo>
                      <a:pt x="30" y="3872"/>
                    </a:lnTo>
                    <a:cubicBezTo>
                      <a:pt x="30" y="3880"/>
                      <a:pt x="23" y="3887"/>
                      <a:pt x="15" y="3887"/>
                    </a:cubicBezTo>
                    <a:cubicBezTo>
                      <a:pt x="7" y="3887"/>
                      <a:pt x="0" y="3880"/>
                      <a:pt x="0" y="3872"/>
                    </a:cubicBezTo>
                    <a:lnTo>
                      <a:pt x="0" y="3872"/>
                    </a:lnTo>
                    <a:cubicBezTo>
                      <a:pt x="0" y="3863"/>
                      <a:pt x="7" y="3857"/>
                      <a:pt x="15" y="3857"/>
                    </a:cubicBezTo>
                    <a:cubicBezTo>
                      <a:pt x="23" y="3857"/>
                      <a:pt x="30" y="3863"/>
                      <a:pt x="30" y="3872"/>
                    </a:cubicBezTo>
                    <a:close/>
                    <a:moveTo>
                      <a:pt x="30" y="3964"/>
                    </a:moveTo>
                    <a:lnTo>
                      <a:pt x="30" y="3964"/>
                    </a:lnTo>
                    <a:cubicBezTo>
                      <a:pt x="30" y="3973"/>
                      <a:pt x="23" y="3980"/>
                      <a:pt x="15" y="3980"/>
                    </a:cubicBezTo>
                    <a:cubicBezTo>
                      <a:pt x="7" y="3980"/>
                      <a:pt x="0" y="3973"/>
                      <a:pt x="0" y="3964"/>
                    </a:cubicBezTo>
                    <a:lnTo>
                      <a:pt x="0" y="3964"/>
                    </a:lnTo>
                    <a:cubicBezTo>
                      <a:pt x="0" y="3956"/>
                      <a:pt x="7" y="3949"/>
                      <a:pt x="15" y="3949"/>
                    </a:cubicBezTo>
                    <a:cubicBezTo>
                      <a:pt x="23" y="3949"/>
                      <a:pt x="30" y="3956"/>
                      <a:pt x="30" y="3964"/>
                    </a:cubicBezTo>
                    <a:close/>
                    <a:moveTo>
                      <a:pt x="30" y="4056"/>
                    </a:moveTo>
                    <a:lnTo>
                      <a:pt x="30" y="4056"/>
                    </a:lnTo>
                    <a:cubicBezTo>
                      <a:pt x="30" y="4065"/>
                      <a:pt x="23" y="4072"/>
                      <a:pt x="15" y="4072"/>
                    </a:cubicBezTo>
                    <a:cubicBezTo>
                      <a:pt x="7" y="4072"/>
                      <a:pt x="0" y="4065"/>
                      <a:pt x="0" y="4056"/>
                    </a:cubicBezTo>
                    <a:lnTo>
                      <a:pt x="0" y="4056"/>
                    </a:lnTo>
                    <a:cubicBezTo>
                      <a:pt x="0" y="4048"/>
                      <a:pt x="7" y="4041"/>
                      <a:pt x="15" y="4041"/>
                    </a:cubicBezTo>
                    <a:cubicBezTo>
                      <a:pt x="23" y="4041"/>
                      <a:pt x="30" y="4048"/>
                      <a:pt x="30" y="4056"/>
                    </a:cubicBezTo>
                    <a:close/>
                    <a:moveTo>
                      <a:pt x="30" y="4149"/>
                    </a:moveTo>
                    <a:lnTo>
                      <a:pt x="30" y="4149"/>
                    </a:lnTo>
                    <a:cubicBezTo>
                      <a:pt x="30" y="4157"/>
                      <a:pt x="23" y="4164"/>
                      <a:pt x="15" y="4164"/>
                    </a:cubicBezTo>
                    <a:cubicBezTo>
                      <a:pt x="7" y="4164"/>
                      <a:pt x="0" y="4157"/>
                      <a:pt x="0" y="4149"/>
                    </a:cubicBezTo>
                    <a:lnTo>
                      <a:pt x="0" y="4149"/>
                    </a:lnTo>
                    <a:cubicBezTo>
                      <a:pt x="0" y="4140"/>
                      <a:pt x="7" y="4133"/>
                      <a:pt x="15" y="4133"/>
                    </a:cubicBezTo>
                    <a:cubicBezTo>
                      <a:pt x="23" y="4133"/>
                      <a:pt x="30" y="4140"/>
                      <a:pt x="30" y="4149"/>
                    </a:cubicBezTo>
                    <a:close/>
                    <a:moveTo>
                      <a:pt x="30" y="4241"/>
                    </a:moveTo>
                    <a:lnTo>
                      <a:pt x="30" y="4241"/>
                    </a:lnTo>
                    <a:cubicBezTo>
                      <a:pt x="30" y="4249"/>
                      <a:pt x="23" y="4256"/>
                      <a:pt x="15" y="4256"/>
                    </a:cubicBezTo>
                    <a:cubicBezTo>
                      <a:pt x="7" y="4256"/>
                      <a:pt x="0" y="4249"/>
                      <a:pt x="0" y="4241"/>
                    </a:cubicBezTo>
                    <a:lnTo>
                      <a:pt x="0" y="4241"/>
                    </a:lnTo>
                    <a:cubicBezTo>
                      <a:pt x="0" y="4232"/>
                      <a:pt x="7" y="4225"/>
                      <a:pt x="15" y="4225"/>
                    </a:cubicBezTo>
                    <a:cubicBezTo>
                      <a:pt x="23" y="4225"/>
                      <a:pt x="30" y="4232"/>
                      <a:pt x="30" y="4241"/>
                    </a:cubicBezTo>
                    <a:close/>
                    <a:moveTo>
                      <a:pt x="30" y="4333"/>
                    </a:moveTo>
                    <a:lnTo>
                      <a:pt x="30" y="4333"/>
                    </a:lnTo>
                    <a:cubicBezTo>
                      <a:pt x="30" y="4341"/>
                      <a:pt x="23" y="4348"/>
                      <a:pt x="15" y="4348"/>
                    </a:cubicBezTo>
                    <a:cubicBezTo>
                      <a:pt x="7" y="4348"/>
                      <a:pt x="0" y="4341"/>
                      <a:pt x="0" y="4333"/>
                    </a:cubicBezTo>
                    <a:lnTo>
                      <a:pt x="0" y="4333"/>
                    </a:lnTo>
                    <a:cubicBezTo>
                      <a:pt x="0" y="4324"/>
                      <a:pt x="7" y="4318"/>
                      <a:pt x="15" y="4318"/>
                    </a:cubicBezTo>
                    <a:cubicBezTo>
                      <a:pt x="23" y="4318"/>
                      <a:pt x="30" y="4324"/>
                      <a:pt x="30" y="4333"/>
                    </a:cubicBezTo>
                    <a:close/>
                    <a:moveTo>
                      <a:pt x="30" y="4425"/>
                    </a:moveTo>
                    <a:lnTo>
                      <a:pt x="30" y="4425"/>
                    </a:lnTo>
                    <a:cubicBezTo>
                      <a:pt x="30" y="4434"/>
                      <a:pt x="23" y="4440"/>
                      <a:pt x="15" y="4440"/>
                    </a:cubicBezTo>
                    <a:cubicBezTo>
                      <a:pt x="7" y="4440"/>
                      <a:pt x="0" y="4434"/>
                      <a:pt x="0" y="4425"/>
                    </a:cubicBezTo>
                    <a:lnTo>
                      <a:pt x="0" y="4425"/>
                    </a:lnTo>
                    <a:cubicBezTo>
                      <a:pt x="0" y="4417"/>
                      <a:pt x="7" y="4410"/>
                      <a:pt x="15" y="4410"/>
                    </a:cubicBezTo>
                    <a:cubicBezTo>
                      <a:pt x="23" y="4410"/>
                      <a:pt x="30" y="4417"/>
                      <a:pt x="30" y="4425"/>
                    </a:cubicBezTo>
                    <a:close/>
                    <a:moveTo>
                      <a:pt x="30" y="4517"/>
                    </a:moveTo>
                    <a:lnTo>
                      <a:pt x="30" y="4517"/>
                    </a:lnTo>
                    <a:cubicBezTo>
                      <a:pt x="30" y="4526"/>
                      <a:pt x="23" y="4533"/>
                      <a:pt x="15" y="4533"/>
                    </a:cubicBezTo>
                    <a:cubicBezTo>
                      <a:pt x="7" y="4533"/>
                      <a:pt x="0" y="4526"/>
                      <a:pt x="0" y="4517"/>
                    </a:cubicBezTo>
                    <a:lnTo>
                      <a:pt x="0" y="4517"/>
                    </a:lnTo>
                    <a:cubicBezTo>
                      <a:pt x="0" y="4509"/>
                      <a:pt x="7" y="4502"/>
                      <a:pt x="15" y="4502"/>
                    </a:cubicBezTo>
                    <a:cubicBezTo>
                      <a:pt x="23" y="4502"/>
                      <a:pt x="30" y="4509"/>
                      <a:pt x="30" y="4517"/>
                    </a:cubicBez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GB"/>
              </a:p>
            </p:txBody>
          </p:sp>
          <p:sp>
            <p:nvSpPr>
              <p:cNvPr id="389" name="Freeform 6">
                <a:extLst>
                  <a:ext uri="{FF2B5EF4-FFF2-40B4-BE49-F238E27FC236}">
                    <a16:creationId xmlns:a16="http://schemas.microsoft.com/office/drawing/2014/main" id="{007F2986-4310-7172-C0E3-29029E154673}"/>
                  </a:ext>
                </a:extLst>
              </p:cNvPr>
              <p:cNvSpPr>
                <a:spLocks noEditPoints="1"/>
              </p:cNvSpPr>
              <p:nvPr/>
            </p:nvSpPr>
            <p:spPr bwMode="auto">
              <a:xfrm>
                <a:off x="15615743" y="3576611"/>
                <a:ext cx="11113" cy="1497012"/>
              </a:xfrm>
              <a:custGeom>
                <a:avLst/>
                <a:gdLst>
                  <a:gd name="T0" fmla="*/ 30 w 30"/>
                  <a:gd name="T1" fmla="*/ 0 h 4533"/>
                  <a:gd name="T2" fmla="*/ 15 w 30"/>
                  <a:gd name="T3" fmla="*/ 77 h 4533"/>
                  <a:gd name="T4" fmla="*/ 0 w 30"/>
                  <a:gd name="T5" fmla="*/ 184 h 4533"/>
                  <a:gd name="T6" fmla="*/ 0 w 30"/>
                  <a:gd name="T7" fmla="*/ 277 h 4533"/>
                  <a:gd name="T8" fmla="*/ 15 w 30"/>
                  <a:gd name="T9" fmla="*/ 384 h 4533"/>
                  <a:gd name="T10" fmla="*/ 30 w 30"/>
                  <a:gd name="T11" fmla="*/ 461 h 4533"/>
                  <a:gd name="T12" fmla="*/ 30 w 30"/>
                  <a:gd name="T13" fmla="*/ 553 h 4533"/>
                  <a:gd name="T14" fmla="*/ 30 w 30"/>
                  <a:gd name="T15" fmla="*/ 553 h 4533"/>
                  <a:gd name="T16" fmla="*/ 15 w 30"/>
                  <a:gd name="T17" fmla="*/ 630 h 4533"/>
                  <a:gd name="T18" fmla="*/ 0 w 30"/>
                  <a:gd name="T19" fmla="*/ 737 h 4533"/>
                  <a:gd name="T20" fmla="*/ 0 w 30"/>
                  <a:gd name="T21" fmla="*/ 830 h 4533"/>
                  <a:gd name="T22" fmla="*/ 15 w 30"/>
                  <a:gd name="T23" fmla="*/ 937 h 4533"/>
                  <a:gd name="T24" fmla="*/ 30 w 30"/>
                  <a:gd name="T25" fmla="*/ 1014 h 4533"/>
                  <a:gd name="T26" fmla="*/ 30 w 30"/>
                  <a:gd name="T27" fmla="*/ 1106 h 4533"/>
                  <a:gd name="T28" fmla="*/ 30 w 30"/>
                  <a:gd name="T29" fmla="*/ 1106 h 4533"/>
                  <a:gd name="T30" fmla="*/ 15 w 30"/>
                  <a:gd name="T31" fmla="*/ 1183 h 4533"/>
                  <a:gd name="T32" fmla="*/ 0 w 30"/>
                  <a:gd name="T33" fmla="*/ 1291 h 4533"/>
                  <a:gd name="T34" fmla="*/ 0 w 30"/>
                  <a:gd name="T35" fmla="*/ 1383 h 4533"/>
                  <a:gd name="T36" fmla="*/ 15 w 30"/>
                  <a:gd name="T37" fmla="*/ 1490 h 4533"/>
                  <a:gd name="T38" fmla="*/ 30 w 30"/>
                  <a:gd name="T39" fmla="*/ 1567 h 4533"/>
                  <a:gd name="T40" fmla="*/ 30 w 30"/>
                  <a:gd name="T41" fmla="*/ 1659 h 4533"/>
                  <a:gd name="T42" fmla="*/ 30 w 30"/>
                  <a:gd name="T43" fmla="*/ 1659 h 4533"/>
                  <a:gd name="T44" fmla="*/ 15 w 30"/>
                  <a:gd name="T45" fmla="*/ 1736 h 4533"/>
                  <a:gd name="T46" fmla="*/ 0 w 30"/>
                  <a:gd name="T47" fmla="*/ 1844 h 4533"/>
                  <a:gd name="T48" fmla="*/ 0 w 30"/>
                  <a:gd name="T49" fmla="*/ 1936 h 4533"/>
                  <a:gd name="T50" fmla="*/ 15 w 30"/>
                  <a:gd name="T51" fmla="*/ 2044 h 4533"/>
                  <a:gd name="T52" fmla="*/ 30 w 30"/>
                  <a:gd name="T53" fmla="*/ 2120 h 4533"/>
                  <a:gd name="T54" fmla="*/ 30 w 30"/>
                  <a:gd name="T55" fmla="*/ 2213 h 4533"/>
                  <a:gd name="T56" fmla="*/ 30 w 30"/>
                  <a:gd name="T57" fmla="*/ 2213 h 4533"/>
                  <a:gd name="T58" fmla="*/ 15 w 30"/>
                  <a:gd name="T59" fmla="*/ 2289 h 4533"/>
                  <a:gd name="T60" fmla="*/ 0 w 30"/>
                  <a:gd name="T61" fmla="*/ 2397 h 4533"/>
                  <a:gd name="T62" fmla="*/ 0 w 30"/>
                  <a:gd name="T63" fmla="*/ 2489 h 4533"/>
                  <a:gd name="T64" fmla="*/ 15 w 30"/>
                  <a:gd name="T65" fmla="*/ 2597 h 4533"/>
                  <a:gd name="T66" fmla="*/ 30 w 30"/>
                  <a:gd name="T67" fmla="*/ 2674 h 4533"/>
                  <a:gd name="T68" fmla="*/ 30 w 30"/>
                  <a:gd name="T69" fmla="*/ 2766 h 4533"/>
                  <a:gd name="T70" fmla="*/ 30 w 30"/>
                  <a:gd name="T71" fmla="*/ 2766 h 4533"/>
                  <a:gd name="T72" fmla="*/ 15 w 30"/>
                  <a:gd name="T73" fmla="*/ 2842 h 4533"/>
                  <a:gd name="T74" fmla="*/ 0 w 30"/>
                  <a:gd name="T75" fmla="*/ 2950 h 4533"/>
                  <a:gd name="T76" fmla="*/ 0 w 30"/>
                  <a:gd name="T77" fmla="*/ 3042 h 4533"/>
                  <a:gd name="T78" fmla="*/ 15 w 30"/>
                  <a:gd name="T79" fmla="*/ 3150 h 4533"/>
                  <a:gd name="T80" fmla="*/ 30 w 30"/>
                  <a:gd name="T81" fmla="*/ 3227 h 4533"/>
                  <a:gd name="T82" fmla="*/ 30 w 30"/>
                  <a:gd name="T83" fmla="*/ 3319 h 4533"/>
                  <a:gd name="T84" fmla="*/ 30 w 30"/>
                  <a:gd name="T85" fmla="*/ 3319 h 4533"/>
                  <a:gd name="T86" fmla="*/ 15 w 30"/>
                  <a:gd name="T87" fmla="*/ 3396 h 4533"/>
                  <a:gd name="T88" fmla="*/ 0 w 30"/>
                  <a:gd name="T89" fmla="*/ 3503 h 4533"/>
                  <a:gd name="T90" fmla="*/ 0 w 30"/>
                  <a:gd name="T91" fmla="*/ 3595 h 4533"/>
                  <a:gd name="T92" fmla="*/ 15 w 30"/>
                  <a:gd name="T93" fmla="*/ 3703 h 4533"/>
                  <a:gd name="T94" fmla="*/ 30 w 30"/>
                  <a:gd name="T95" fmla="*/ 3780 h 4533"/>
                  <a:gd name="T96" fmla="*/ 30 w 30"/>
                  <a:gd name="T97" fmla="*/ 3872 h 4533"/>
                  <a:gd name="T98" fmla="*/ 30 w 30"/>
                  <a:gd name="T99" fmla="*/ 3872 h 4533"/>
                  <a:gd name="T100" fmla="*/ 15 w 30"/>
                  <a:gd name="T101" fmla="*/ 3949 h 4533"/>
                  <a:gd name="T102" fmla="*/ 0 w 30"/>
                  <a:gd name="T103" fmla="*/ 4056 h 4533"/>
                  <a:gd name="T104" fmla="*/ 0 w 30"/>
                  <a:gd name="T105" fmla="*/ 4149 h 4533"/>
                  <a:gd name="T106" fmla="*/ 15 w 30"/>
                  <a:gd name="T107" fmla="*/ 4256 h 4533"/>
                  <a:gd name="T108" fmla="*/ 30 w 30"/>
                  <a:gd name="T109" fmla="*/ 4333 h 4533"/>
                  <a:gd name="T110" fmla="*/ 30 w 30"/>
                  <a:gd name="T111" fmla="*/ 4425 h 4533"/>
                  <a:gd name="T112" fmla="*/ 30 w 30"/>
                  <a:gd name="T113" fmla="*/ 4425 h 4533"/>
                  <a:gd name="T114" fmla="*/ 15 w 30"/>
                  <a:gd name="T115" fmla="*/ 4502 h 4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 h="4533">
                    <a:moveTo>
                      <a:pt x="30" y="0"/>
                    </a:moveTo>
                    <a:lnTo>
                      <a:pt x="30" y="0"/>
                    </a:lnTo>
                    <a:cubicBezTo>
                      <a:pt x="30" y="8"/>
                      <a:pt x="23" y="15"/>
                      <a:pt x="15" y="15"/>
                    </a:cubicBezTo>
                    <a:cubicBezTo>
                      <a:pt x="6" y="15"/>
                      <a:pt x="0" y="8"/>
                      <a:pt x="0" y="0"/>
                    </a:cubicBezTo>
                    <a:lnTo>
                      <a:pt x="0" y="0"/>
                    </a:lnTo>
                    <a:lnTo>
                      <a:pt x="30" y="0"/>
                    </a:lnTo>
                    <a:close/>
                    <a:moveTo>
                      <a:pt x="30" y="92"/>
                    </a:moveTo>
                    <a:lnTo>
                      <a:pt x="30" y="92"/>
                    </a:lnTo>
                    <a:cubicBezTo>
                      <a:pt x="30" y="101"/>
                      <a:pt x="23" y="108"/>
                      <a:pt x="15" y="108"/>
                    </a:cubicBezTo>
                    <a:cubicBezTo>
                      <a:pt x="6" y="108"/>
                      <a:pt x="0" y="101"/>
                      <a:pt x="0" y="92"/>
                    </a:cubicBezTo>
                    <a:lnTo>
                      <a:pt x="0" y="92"/>
                    </a:lnTo>
                    <a:cubicBezTo>
                      <a:pt x="0" y="84"/>
                      <a:pt x="6" y="77"/>
                      <a:pt x="15" y="77"/>
                    </a:cubicBezTo>
                    <a:cubicBezTo>
                      <a:pt x="23" y="77"/>
                      <a:pt x="30" y="84"/>
                      <a:pt x="30" y="92"/>
                    </a:cubicBezTo>
                    <a:close/>
                    <a:moveTo>
                      <a:pt x="30" y="184"/>
                    </a:moveTo>
                    <a:lnTo>
                      <a:pt x="30" y="184"/>
                    </a:lnTo>
                    <a:cubicBezTo>
                      <a:pt x="30" y="193"/>
                      <a:pt x="23" y="200"/>
                      <a:pt x="15" y="200"/>
                    </a:cubicBezTo>
                    <a:cubicBezTo>
                      <a:pt x="6" y="200"/>
                      <a:pt x="0" y="193"/>
                      <a:pt x="0" y="184"/>
                    </a:cubicBezTo>
                    <a:lnTo>
                      <a:pt x="0" y="184"/>
                    </a:lnTo>
                    <a:cubicBezTo>
                      <a:pt x="0" y="176"/>
                      <a:pt x="6" y="169"/>
                      <a:pt x="15" y="169"/>
                    </a:cubicBezTo>
                    <a:cubicBezTo>
                      <a:pt x="23" y="169"/>
                      <a:pt x="30" y="176"/>
                      <a:pt x="30" y="184"/>
                    </a:cubicBezTo>
                    <a:close/>
                    <a:moveTo>
                      <a:pt x="30" y="277"/>
                    </a:moveTo>
                    <a:lnTo>
                      <a:pt x="30" y="277"/>
                    </a:lnTo>
                    <a:cubicBezTo>
                      <a:pt x="30" y="285"/>
                      <a:pt x="23" y="292"/>
                      <a:pt x="15" y="292"/>
                    </a:cubicBezTo>
                    <a:cubicBezTo>
                      <a:pt x="6" y="292"/>
                      <a:pt x="0" y="285"/>
                      <a:pt x="0" y="277"/>
                    </a:cubicBezTo>
                    <a:lnTo>
                      <a:pt x="0" y="277"/>
                    </a:lnTo>
                    <a:cubicBezTo>
                      <a:pt x="0" y="268"/>
                      <a:pt x="6" y="261"/>
                      <a:pt x="15" y="261"/>
                    </a:cubicBezTo>
                    <a:cubicBezTo>
                      <a:pt x="23" y="261"/>
                      <a:pt x="30" y="268"/>
                      <a:pt x="30" y="277"/>
                    </a:cubicBezTo>
                    <a:close/>
                    <a:moveTo>
                      <a:pt x="30" y="369"/>
                    </a:moveTo>
                    <a:lnTo>
                      <a:pt x="30" y="369"/>
                    </a:lnTo>
                    <a:cubicBezTo>
                      <a:pt x="30" y="377"/>
                      <a:pt x="23" y="384"/>
                      <a:pt x="15" y="384"/>
                    </a:cubicBezTo>
                    <a:cubicBezTo>
                      <a:pt x="6" y="384"/>
                      <a:pt x="0" y="377"/>
                      <a:pt x="0" y="369"/>
                    </a:cubicBezTo>
                    <a:lnTo>
                      <a:pt x="0" y="369"/>
                    </a:lnTo>
                    <a:cubicBezTo>
                      <a:pt x="0" y="360"/>
                      <a:pt x="6" y="353"/>
                      <a:pt x="15" y="353"/>
                    </a:cubicBezTo>
                    <a:cubicBezTo>
                      <a:pt x="23" y="353"/>
                      <a:pt x="30" y="360"/>
                      <a:pt x="30" y="369"/>
                    </a:cubicBezTo>
                    <a:close/>
                    <a:moveTo>
                      <a:pt x="30" y="461"/>
                    </a:moveTo>
                    <a:lnTo>
                      <a:pt x="30" y="461"/>
                    </a:lnTo>
                    <a:cubicBezTo>
                      <a:pt x="30" y="469"/>
                      <a:pt x="23" y="476"/>
                      <a:pt x="15" y="476"/>
                    </a:cubicBezTo>
                    <a:cubicBezTo>
                      <a:pt x="6" y="476"/>
                      <a:pt x="0" y="469"/>
                      <a:pt x="0" y="461"/>
                    </a:cubicBezTo>
                    <a:lnTo>
                      <a:pt x="0" y="461"/>
                    </a:lnTo>
                    <a:cubicBezTo>
                      <a:pt x="0" y="452"/>
                      <a:pt x="6" y="446"/>
                      <a:pt x="15" y="446"/>
                    </a:cubicBezTo>
                    <a:cubicBezTo>
                      <a:pt x="23" y="446"/>
                      <a:pt x="30" y="452"/>
                      <a:pt x="30" y="461"/>
                    </a:cubicBezTo>
                    <a:close/>
                    <a:moveTo>
                      <a:pt x="30" y="553"/>
                    </a:moveTo>
                    <a:lnTo>
                      <a:pt x="30" y="553"/>
                    </a:lnTo>
                    <a:cubicBezTo>
                      <a:pt x="30" y="562"/>
                      <a:pt x="23" y="568"/>
                      <a:pt x="15" y="568"/>
                    </a:cubicBezTo>
                    <a:cubicBezTo>
                      <a:pt x="6" y="568"/>
                      <a:pt x="0" y="562"/>
                      <a:pt x="0" y="553"/>
                    </a:cubicBezTo>
                    <a:lnTo>
                      <a:pt x="0" y="553"/>
                    </a:lnTo>
                    <a:cubicBezTo>
                      <a:pt x="0" y="545"/>
                      <a:pt x="6" y="538"/>
                      <a:pt x="15" y="538"/>
                    </a:cubicBezTo>
                    <a:cubicBezTo>
                      <a:pt x="23" y="538"/>
                      <a:pt x="30" y="545"/>
                      <a:pt x="30" y="553"/>
                    </a:cubicBezTo>
                    <a:close/>
                    <a:moveTo>
                      <a:pt x="30" y="645"/>
                    </a:moveTo>
                    <a:lnTo>
                      <a:pt x="30" y="645"/>
                    </a:lnTo>
                    <a:cubicBezTo>
                      <a:pt x="30" y="654"/>
                      <a:pt x="23" y="661"/>
                      <a:pt x="15" y="661"/>
                    </a:cubicBezTo>
                    <a:cubicBezTo>
                      <a:pt x="6" y="661"/>
                      <a:pt x="0" y="654"/>
                      <a:pt x="0" y="645"/>
                    </a:cubicBezTo>
                    <a:lnTo>
                      <a:pt x="0" y="645"/>
                    </a:lnTo>
                    <a:cubicBezTo>
                      <a:pt x="0" y="637"/>
                      <a:pt x="6" y="630"/>
                      <a:pt x="15" y="630"/>
                    </a:cubicBezTo>
                    <a:cubicBezTo>
                      <a:pt x="23" y="630"/>
                      <a:pt x="30" y="637"/>
                      <a:pt x="30" y="645"/>
                    </a:cubicBezTo>
                    <a:close/>
                    <a:moveTo>
                      <a:pt x="30" y="737"/>
                    </a:moveTo>
                    <a:lnTo>
                      <a:pt x="30" y="738"/>
                    </a:lnTo>
                    <a:cubicBezTo>
                      <a:pt x="30" y="746"/>
                      <a:pt x="23" y="753"/>
                      <a:pt x="15" y="753"/>
                    </a:cubicBezTo>
                    <a:cubicBezTo>
                      <a:pt x="6" y="753"/>
                      <a:pt x="0" y="746"/>
                      <a:pt x="0" y="738"/>
                    </a:cubicBezTo>
                    <a:lnTo>
                      <a:pt x="0" y="737"/>
                    </a:lnTo>
                    <a:cubicBezTo>
                      <a:pt x="0" y="729"/>
                      <a:pt x="6" y="722"/>
                      <a:pt x="15" y="722"/>
                    </a:cubicBezTo>
                    <a:cubicBezTo>
                      <a:pt x="23" y="722"/>
                      <a:pt x="30" y="729"/>
                      <a:pt x="30" y="737"/>
                    </a:cubicBezTo>
                    <a:close/>
                    <a:moveTo>
                      <a:pt x="30" y="830"/>
                    </a:moveTo>
                    <a:lnTo>
                      <a:pt x="30" y="830"/>
                    </a:lnTo>
                    <a:cubicBezTo>
                      <a:pt x="30" y="838"/>
                      <a:pt x="23" y="845"/>
                      <a:pt x="15" y="845"/>
                    </a:cubicBezTo>
                    <a:cubicBezTo>
                      <a:pt x="6" y="845"/>
                      <a:pt x="0" y="838"/>
                      <a:pt x="0" y="830"/>
                    </a:cubicBezTo>
                    <a:lnTo>
                      <a:pt x="0" y="830"/>
                    </a:lnTo>
                    <a:cubicBezTo>
                      <a:pt x="0" y="821"/>
                      <a:pt x="6" y="814"/>
                      <a:pt x="15" y="814"/>
                    </a:cubicBezTo>
                    <a:cubicBezTo>
                      <a:pt x="23" y="814"/>
                      <a:pt x="30" y="821"/>
                      <a:pt x="30" y="830"/>
                    </a:cubicBezTo>
                    <a:close/>
                    <a:moveTo>
                      <a:pt x="30" y="922"/>
                    </a:moveTo>
                    <a:lnTo>
                      <a:pt x="30" y="922"/>
                    </a:lnTo>
                    <a:cubicBezTo>
                      <a:pt x="30" y="930"/>
                      <a:pt x="23" y="937"/>
                      <a:pt x="15" y="937"/>
                    </a:cubicBezTo>
                    <a:cubicBezTo>
                      <a:pt x="6" y="937"/>
                      <a:pt x="0" y="930"/>
                      <a:pt x="0" y="922"/>
                    </a:cubicBezTo>
                    <a:lnTo>
                      <a:pt x="0" y="922"/>
                    </a:lnTo>
                    <a:cubicBezTo>
                      <a:pt x="0" y="913"/>
                      <a:pt x="6" y="906"/>
                      <a:pt x="15" y="906"/>
                    </a:cubicBezTo>
                    <a:cubicBezTo>
                      <a:pt x="23" y="906"/>
                      <a:pt x="30" y="913"/>
                      <a:pt x="30" y="922"/>
                    </a:cubicBezTo>
                    <a:close/>
                    <a:moveTo>
                      <a:pt x="30" y="1014"/>
                    </a:moveTo>
                    <a:lnTo>
                      <a:pt x="30" y="1014"/>
                    </a:lnTo>
                    <a:cubicBezTo>
                      <a:pt x="30" y="1023"/>
                      <a:pt x="23" y="1029"/>
                      <a:pt x="15" y="1029"/>
                    </a:cubicBezTo>
                    <a:cubicBezTo>
                      <a:pt x="6" y="1029"/>
                      <a:pt x="0" y="1023"/>
                      <a:pt x="0" y="1014"/>
                    </a:cubicBezTo>
                    <a:lnTo>
                      <a:pt x="0" y="1014"/>
                    </a:lnTo>
                    <a:cubicBezTo>
                      <a:pt x="0" y="1006"/>
                      <a:pt x="6" y="999"/>
                      <a:pt x="15" y="999"/>
                    </a:cubicBezTo>
                    <a:cubicBezTo>
                      <a:pt x="23" y="999"/>
                      <a:pt x="30" y="1006"/>
                      <a:pt x="30" y="1014"/>
                    </a:cubicBezTo>
                    <a:close/>
                    <a:moveTo>
                      <a:pt x="30" y="1106"/>
                    </a:moveTo>
                    <a:lnTo>
                      <a:pt x="30" y="1106"/>
                    </a:lnTo>
                    <a:cubicBezTo>
                      <a:pt x="30" y="1115"/>
                      <a:pt x="23" y="1122"/>
                      <a:pt x="15" y="1122"/>
                    </a:cubicBezTo>
                    <a:cubicBezTo>
                      <a:pt x="6" y="1122"/>
                      <a:pt x="0" y="1115"/>
                      <a:pt x="0" y="1106"/>
                    </a:cubicBezTo>
                    <a:lnTo>
                      <a:pt x="0" y="1106"/>
                    </a:lnTo>
                    <a:cubicBezTo>
                      <a:pt x="0" y="1098"/>
                      <a:pt x="6" y="1091"/>
                      <a:pt x="15" y="1091"/>
                    </a:cubicBezTo>
                    <a:cubicBezTo>
                      <a:pt x="23" y="1091"/>
                      <a:pt x="30" y="1098"/>
                      <a:pt x="30" y="1106"/>
                    </a:cubicBezTo>
                    <a:close/>
                    <a:moveTo>
                      <a:pt x="30" y="1198"/>
                    </a:moveTo>
                    <a:lnTo>
                      <a:pt x="30" y="1198"/>
                    </a:lnTo>
                    <a:cubicBezTo>
                      <a:pt x="30" y="1207"/>
                      <a:pt x="23" y="1214"/>
                      <a:pt x="15" y="1214"/>
                    </a:cubicBezTo>
                    <a:cubicBezTo>
                      <a:pt x="6" y="1214"/>
                      <a:pt x="0" y="1207"/>
                      <a:pt x="0" y="1198"/>
                    </a:cubicBezTo>
                    <a:lnTo>
                      <a:pt x="0" y="1198"/>
                    </a:lnTo>
                    <a:cubicBezTo>
                      <a:pt x="0" y="1190"/>
                      <a:pt x="6" y="1183"/>
                      <a:pt x="15" y="1183"/>
                    </a:cubicBezTo>
                    <a:cubicBezTo>
                      <a:pt x="23" y="1183"/>
                      <a:pt x="30" y="1190"/>
                      <a:pt x="30" y="1198"/>
                    </a:cubicBezTo>
                    <a:close/>
                    <a:moveTo>
                      <a:pt x="30" y="1291"/>
                    </a:moveTo>
                    <a:lnTo>
                      <a:pt x="30" y="1291"/>
                    </a:lnTo>
                    <a:cubicBezTo>
                      <a:pt x="30" y="1299"/>
                      <a:pt x="23" y="1306"/>
                      <a:pt x="15" y="1306"/>
                    </a:cubicBezTo>
                    <a:cubicBezTo>
                      <a:pt x="6" y="1306"/>
                      <a:pt x="0" y="1299"/>
                      <a:pt x="0" y="1291"/>
                    </a:cubicBezTo>
                    <a:lnTo>
                      <a:pt x="0" y="1291"/>
                    </a:lnTo>
                    <a:cubicBezTo>
                      <a:pt x="0" y="1282"/>
                      <a:pt x="6" y="1275"/>
                      <a:pt x="15" y="1275"/>
                    </a:cubicBezTo>
                    <a:cubicBezTo>
                      <a:pt x="23" y="1275"/>
                      <a:pt x="30" y="1282"/>
                      <a:pt x="30" y="1291"/>
                    </a:cubicBezTo>
                    <a:close/>
                    <a:moveTo>
                      <a:pt x="30" y="1383"/>
                    </a:moveTo>
                    <a:lnTo>
                      <a:pt x="30" y="1383"/>
                    </a:lnTo>
                    <a:cubicBezTo>
                      <a:pt x="30" y="1391"/>
                      <a:pt x="23" y="1398"/>
                      <a:pt x="15" y="1398"/>
                    </a:cubicBezTo>
                    <a:cubicBezTo>
                      <a:pt x="6" y="1398"/>
                      <a:pt x="0" y="1391"/>
                      <a:pt x="0" y="1383"/>
                    </a:cubicBezTo>
                    <a:lnTo>
                      <a:pt x="0" y="1383"/>
                    </a:lnTo>
                    <a:cubicBezTo>
                      <a:pt x="0" y="1374"/>
                      <a:pt x="6" y="1367"/>
                      <a:pt x="15" y="1367"/>
                    </a:cubicBezTo>
                    <a:cubicBezTo>
                      <a:pt x="23" y="1367"/>
                      <a:pt x="30" y="1374"/>
                      <a:pt x="30" y="1383"/>
                    </a:cubicBezTo>
                    <a:close/>
                    <a:moveTo>
                      <a:pt x="30" y="1475"/>
                    </a:moveTo>
                    <a:lnTo>
                      <a:pt x="30" y="1475"/>
                    </a:lnTo>
                    <a:cubicBezTo>
                      <a:pt x="30" y="1484"/>
                      <a:pt x="23" y="1490"/>
                      <a:pt x="15" y="1490"/>
                    </a:cubicBezTo>
                    <a:cubicBezTo>
                      <a:pt x="6" y="1490"/>
                      <a:pt x="0" y="1484"/>
                      <a:pt x="0" y="1475"/>
                    </a:cubicBezTo>
                    <a:lnTo>
                      <a:pt x="0" y="1475"/>
                    </a:lnTo>
                    <a:cubicBezTo>
                      <a:pt x="0" y="1467"/>
                      <a:pt x="6" y="1460"/>
                      <a:pt x="15" y="1460"/>
                    </a:cubicBezTo>
                    <a:cubicBezTo>
                      <a:pt x="23" y="1460"/>
                      <a:pt x="30" y="1467"/>
                      <a:pt x="30" y="1475"/>
                    </a:cubicBezTo>
                    <a:close/>
                    <a:moveTo>
                      <a:pt x="30" y="1567"/>
                    </a:moveTo>
                    <a:lnTo>
                      <a:pt x="30" y="1567"/>
                    </a:lnTo>
                    <a:cubicBezTo>
                      <a:pt x="30" y="1576"/>
                      <a:pt x="23" y="1583"/>
                      <a:pt x="15" y="1583"/>
                    </a:cubicBezTo>
                    <a:cubicBezTo>
                      <a:pt x="6" y="1583"/>
                      <a:pt x="0" y="1576"/>
                      <a:pt x="0" y="1567"/>
                    </a:cubicBezTo>
                    <a:lnTo>
                      <a:pt x="0" y="1567"/>
                    </a:lnTo>
                    <a:cubicBezTo>
                      <a:pt x="0" y="1559"/>
                      <a:pt x="6" y="1552"/>
                      <a:pt x="15" y="1552"/>
                    </a:cubicBezTo>
                    <a:cubicBezTo>
                      <a:pt x="23" y="1552"/>
                      <a:pt x="30" y="1559"/>
                      <a:pt x="30" y="1567"/>
                    </a:cubicBezTo>
                    <a:close/>
                    <a:moveTo>
                      <a:pt x="30" y="1659"/>
                    </a:moveTo>
                    <a:lnTo>
                      <a:pt x="30" y="1659"/>
                    </a:lnTo>
                    <a:cubicBezTo>
                      <a:pt x="30" y="1668"/>
                      <a:pt x="23" y="1675"/>
                      <a:pt x="15" y="1675"/>
                    </a:cubicBezTo>
                    <a:cubicBezTo>
                      <a:pt x="6" y="1675"/>
                      <a:pt x="0" y="1668"/>
                      <a:pt x="0" y="1659"/>
                    </a:cubicBezTo>
                    <a:lnTo>
                      <a:pt x="0" y="1659"/>
                    </a:lnTo>
                    <a:cubicBezTo>
                      <a:pt x="0" y="1651"/>
                      <a:pt x="6" y="1644"/>
                      <a:pt x="15" y="1644"/>
                    </a:cubicBezTo>
                    <a:cubicBezTo>
                      <a:pt x="23" y="1644"/>
                      <a:pt x="30" y="1651"/>
                      <a:pt x="30" y="1659"/>
                    </a:cubicBezTo>
                    <a:close/>
                    <a:moveTo>
                      <a:pt x="30" y="1752"/>
                    </a:moveTo>
                    <a:lnTo>
                      <a:pt x="30" y="1752"/>
                    </a:lnTo>
                    <a:cubicBezTo>
                      <a:pt x="30" y="1760"/>
                      <a:pt x="23" y="1767"/>
                      <a:pt x="15" y="1767"/>
                    </a:cubicBezTo>
                    <a:cubicBezTo>
                      <a:pt x="6" y="1767"/>
                      <a:pt x="0" y="1760"/>
                      <a:pt x="0" y="1752"/>
                    </a:cubicBezTo>
                    <a:lnTo>
                      <a:pt x="0" y="1752"/>
                    </a:lnTo>
                    <a:cubicBezTo>
                      <a:pt x="0" y="1743"/>
                      <a:pt x="6" y="1736"/>
                      <a:pt x="15" y="1736"/>
                    </a:cubicBezTo>
                    <a:cubicBezTo>
                      <a:pt x="23" y="1736"/>
                      <a:pt x="30" y="1743"/>
                      <a:pt x="30" y="1752"/>
                    </a:cubicBezTo>
                    <a:close/>
                    <a:moveTo>
                      <a:pt x="30" y="1844"/>
                    </a:moveTo>
                    <a:lnTo>
                      <a:pt x="30" y="1844"/>
                    </a:lnTo>
                    <a:cubicBezTo>
                      <a:pt x="30" y="1852"/>
                      <a:pt x="23" y="1859"/>
                      <a:pt x="15" y="1859"/>
                    </a:cubicBezTo>
                    <a:cubicBezTo>
                      <a:pt x="6" y="1859"/>
                      <a:pt x="0" y="1852"/>
                      <a:pt x="0" y="1844"/>
                    </a:cubicBezTo>
                    <a:lnTo>
                      <a:pt x="0" y="1844"/>
                    </a:lnTo>
                    <a:cubicBezTo>
                      <a:pt x="0" y="1835"/>
                      <a:pt x="6" y="1828"/>
                      <a:pt x="15" y="1828"/>
                    </a:cubicBezTo>
                    <a:cubicBezTo>
                      <a:pt x="23" y="1828"/>
                      <a:pt x="30" y="1835"/>
                      <a:pt x="30" y="1844"/>
                    </a:cubicBezTo>
                    <a:close/>
                    <a:moveTo>
                      <a:pt x="30" y="1936"/>
                    </a:moveTo>
                    <a:lnTo>
                      <a:pt x="30" y="1936"/>
                    </a:lnTo>
                    <a:cubicBezTo>
                      <a:pt x="30" y="1944"/>
                      <a:pt x="23" y="1951"/>
                      <a:pt x="15" y="1951"/>
                    </a:cubicBezTo>
                    <a:cubicBezTo>
                      <a:pt x="6" y="1951"/>
                      <a:pt x="0" y="1944"/>
                      <a:pt x="0" y="1936"/>
                    </a:cubicBezTo>
                    <a:lnTo>
                      <a:pt x="0" y="1936"/>
                    </a:lnTo>
                    <a:cubicBezTo>
                      <a:pt x="0" y="1927"/>
                      <a:pt x="6" y="1921"/>
                      <a:pt x="15" y="1921"/>
                    </a:cubicBezTo>
                    <a:cubicBezTo>
                      <a:pt x="23" y="1921"/>
                      <a:pt x="30" y="1927"/>
                      <a:pt x="30" y="1936"/>
                    </a:cubicBezTo>
                    <a:close/>
                    <a:moveTo>
                      <a:pt x="30" y="2028"/>
                    </a:moveTo>
                    <a:lnTo>
                      <a:pt x="30" y="2028"/>
                    </a:lnTo>
                    <a:cubicBezTo>
                      <a:pt x="30" y="2037"/>
                      <a:pt x="23" y="2044"/>
                      <a:pt x="15" y="2044"/>
                    </a:cubicBezTo>
                    <a:cubicBezTo>
                      <a:pt x="6" y="2044"/>
                      <a:pt x="0" y="2037"/>
                      <a:pt x="0" y="2028"/>
                    </a:cubicBezTo>
                    <a:lnTo>
                      <a:pt x="0" y="2028"/>
                    </a:lnTo>
                    <a:cubicBezTo>
                      <a:pt x="0" y="2020"/>
                      <a:pt x="6" y="2013"/>
                      <a:pt x="15" y="2013"/>
                    </a:cubicBezTo>
                    <a:cubicBezTo>
                      <a:pt x="23" y="2013"/>
                      <a:pt x="30" y="2020"/>
                      <a:pt x="30" y="2028"/>
                    </a:cubicBezTo>
                    <a:close/>
                    <a:moveTo>
                      <a:pt x="30" y="2120"/>
                    </a:moveTo>
                    <a:lnTo>
                      <a:pt x="30" y="2120"/>
                    </a:lnTo>
                    <a:cubicBezTo>
                      <a:pt x="30" y="2129"/>
                      <a:pt x="23" y="2136"/>
                      <a:pt x="15" y="2136"/>
                    </a:cubicBezTo>
                    <a:cubicBezTo>
                      <a:pt x="6" y="2136"/>
                      <a:pt x="0" y="2129"/>
                      <a:pt x="0" y="2120"/>
                    </a:cubicBezTo>
                    <a:lnTo>
                      <a:pt x="0" y="2120"/>
                    </a:lnTo>
                    <a:cubicBezTo>
                      <a:pt x="0" y="2112"/>
                      <a:pt x="6" y="2105"/>
                      <a:pt x="15" y="2105"/>
                    </a:cubicBezTo>
                    <a:cubicBezTo>
                      <a:pt x="23" y="2105"/>
                      <a:pt x="30" y="2112"/>
                      <a:pt x="30" y="2120"/>
                    </a:cubicBezTo>
                    <a:close/>
                    <a:moveTo>
                      <a:pt x="30" y="2213"/>
                    </a:moveTo>
                    <a:lnTo>
                      <a:pt x="30" y="2213"/>
                    </a:lnTo>
                    <a:cubicBezTo>
                      <a:pt x="30" y="2221"/>
                      <a:pt x="23" y="2228"/>
                      <a:pt x="15" y="2228"/>
                    </a:cubicBezTo>
                    <a:cubicBezTo>
                      <a:pt x="6" y="2228"/>
                      <a:pt x="0" y="2221"/>
                      <a:pt x="0" y="2213"/>
                    </a:cubicBezTo>
                    <a:lnTo>
                      <a:pt x="0" y="2213"/>
                    </a:lnTo>
                    <a:cubicBezTo>
                      <a:pt x="0" y="2204"/>
                      <a:pt x="6" y="2197"/>
                      <a:pt x="15" y="2197"/>
                    </a:cubicBezTo>
                    <a:cubicBezTo>
                      <a:pt x="23" y="2197"/>
                      <a:pt x="30" y="2204"/>
                      <a:pt x="30" y="2213"/>
                    </a:cubicBezTo>
                    <a:close/>
                    <a:moveTo>
                      <a:pt x="30" y="2305"/>
                    </a:moveTo>
                    <a:lnTo>
                      <a:pt x="30" y="2305"/>
                    </a:lnTo>
                    <a:cubicBezTo>
                      <a:pt x="30" y="2313"/>
                      <a:pt x="23" y="2320"/>
                      <a:pt x="15" y="2320"/>
                    </a:cubicBezTo>
                    <a:cubicBezTo>
                      <a:pt x="6" y="2320"/>
                      <a:pt x="0" y="2313"/>
                      <a:pt x="0" y="2305"/>
                    </a:cubicBezTo>
                    <a:lnTo>
                      <a:pt x="0" y="2305"/>
                    </a:lnTo>
                    <a:cubicBezTo>
                      <a:pt x="0" y="2296"/>
                      <a:pt x="6" y="2289"/>
                      <a:pt x="15" y="2289"/>
                    </a:cubicBezTo>
                    <a:cubicBezTo>
                      <a:pt x="23" y="2289"/>
                      <a:pt x="30" y="2296"/>
                      <a:pt x="30" y="2305"/>
                    </a:cubicBezTo>
                    <a:close/>
                    <a:moveTo>
                      <a:pt x="30" y="2397"/>
                    </a:moveTo>
                    <a:lnTo>
                      <a:pt x="30" y="2397"/>
                    </a:lnTo>
                    <a:cubicBezTo>
                      <a:pt x="30" y="2405"/>
                      <a:pt x="23" y="2412"/>
                      <a:pt x="15" y="2412"/>
                    </a:cubicBezTo>
                    <a:cubicBezTo>
                      <a:pt x="6" y="2412"/>
                      <a:pt x="0" y="2405"/>
                      <a:pt x="0" y="2397"/>
                    </a:cubicBezTo>
                    <a:lnTo>
                      <a:pt x="0" y="2397"/>
                    </a:lnTo>
                    <a:cubicBezTo>
                      <a:pt x="0" y="2388"/>
                      <a:pt x="6" y="2382"/>
                      <a:pt x="15" y="2382"/>
                    </a:cubicBezTo>
                    <a:cubicBezTo>
                      <a:pt x="23" y="2382"/>
                      <a:pt x="30" y="2388"/>
                      <a:pt x="30" y="2397"/>
                    </a:cubicBezTo>
                    <a:close/>
                    <a:moveTo>
                      <a:pt x="30" y="2489"/>
                    </a:moveTo>
                    <a:lnTo>
                      <a:pt x="30" y="2489"/>
                    </a:lnTo>
                    <a:cubicBezTo>
                      <a:pt x="30" y="2498"/>
                      <a:pt x="23" y="2504"/>
                      <a:pt x="15" y="2504"/>
                    </a:cubicBezTo>
                    <a:cubicBezTo>
                      <a:pt x="6" y="2504"/>
                      <a:pt x="0" y="2498"/>
                      <a:pt x="0" y="2489"/>
                    </a:cubicBezTo>
                    <a:lnTo>
                      <a:pt x="0" y="2489"/>
                    </a:lnTo>
                    <a:cubicBezTo>
                      <a:pt x="0" y="2481"/>
                      <a:pt x="6" y="2474"/>
                      <a:pt x="15" y="2474"/>
                    </a:cubicBezTo>
                    <a:cubicBezTo>
                      <a:pt x="23" y="2474"/>
                      <a:pt x="30" y="2481"/>
                      <a:pt x="30" y="2489"/>
                    </a:cubicBezTo>
                    <a:close/>
                    <a:moveTo>
                      <a:pt x="30" y="2581"/>
                    </a:moveTo>
                    <a:lnTo>
                      <a:pt x="30" y="2581"/>
                    </a:lnTo>
                    <a:cubicBezTo>
                      <a:pt x="30" y="2590"/>
                      <a:pt x="23" y="2597"/>
                      <a:pt x="15" y="2597"/>
                    </a:cubicBezTo>
                    <a:cubicBezTo>
                      <a:pt x="6" y="2597"/>
                      <a:pt x="0" y="2590"/>
                      <a:pt x="0" y="2581"/>
                    </a:cubicBezTo>
                    <a:lnTo>
                      <a:pt x="0" y="2581"/>
                    </a:lnTo>
                    <a:cubicBezTo>
                      <a:pt x="0" y="2573"/>
                      <a:pt x="6" y="2566"/>
                      <a:pt x="15" y="2566"/>
                    </a:cubicBezTo>
                    <a:cubicBezTo>
                      <a:pt x="23" y="2566"/>
                      <a:pt x="30" y="2573"/>
                      <a:pt x="30" y="2581"/>
                    </a:cubicBezTo>
                    <a:close/>
                    <a:moveTo>
                      <a:pt x="30" y="2673"/>
                    </a:moveTo>
                    <a:lnTo>
                      <a:pt x="30" y="2674"/>
                    </a:lnTo>
                    <a:cubicBezTo>
                      <a:pt x="30" y="2682"/>
                      <a:pt x="23" y="2689"/>
                      <a:pt x="15" y="2689"/>
                    </a:cubicBezTo>
                    <a:cubicBezTo>
                      <a:pt x="6" y="2689"/>
                      <a:pt x="0" y="2682"/>
                      <a:pt x="0" y="2674"/>
                    </a:cubicBezTo>
                    <a:lnTo>
                      <a:pt x="0" y="2673"/>
                    </a:lnTo>
                    <a:cubicBezTo>
                      <a:pt x="0" y="2665"/>
                      <a:pt x="6" y="2658"/>
                      <a:pt x="15" y="2658"/>
                    </a:cubicBezTo>
                    <a:cubicBezTo>
                      <a:pt x="23" y="2658"/>
                      <a:pt x="30" y="2665"/>
                      <a:pt x="30" y="2673"/>
                    </a:cubicBezTo>
                    <a:close/>
                    <a:moveTo>
                      <a:pt x="30" y="2766"/>
                    </a:moveTo>
                    <a:lnTo>
                      <a:pt x="30" y="2766"/>
                    </a:lnTo>
                    <a:cubicBezTo>
                      <a:pt x="30" y="2774"/>
                      <a:pt x="23" y="2781"/>
                      <a:pt x="15" y="2781"/>
                    </a:cubicBezTo>
                    <a:cubicBezTo>
                      <a:pt x="6" y="2781"/>
                      <a:pt x="0" y="2774"/>
                      <a:pt x="0" y="2766"/>
                    </a:cubicBezTo>
                    <a:lnTo>
                      <a:pt x="0" y="2766"/>
                    </a:lnTo>
                    <a:cubicBezTo>
                      <a:pt x="0" y="2757"/>
                      <a:pt x="6" y="2750"/>
                      <a:pt x="15" y="2750"/>
                    </a:cubicBezTo>
                    <a:cubicBezTo>
                      <a:pt x="23" y="2750"/>
                      <a:pt x="30" y="2757"/>
                      <a:pt x="30" y="2766"/>
                    </a:cubicBezTo>
                    <a:close/>
                    <a:moveTo>
                      <a:pt x="30" y="2858"/>
                    </a:moveTo>
                    <a:lnTo>
                      <a:pt x="30" y="2858"/>
                    </a:lnTo>
                    <a:cubicBezTo>
                      <a:pt x="30" y="2866"/>
                      <a:pt x="23" y="2873"/>
                      <a:pt x="15" y="2873"/>
                    </a:cubicBezTo>
                    <a:cubicBezTo>
                      <a:pt x="6" y="2873"/>
                      <a:pt x="0" y="2866"/>
                      <a:pt x="0" y="2858"/>
                    </a:cubicBezTo>
                    <a:lnTo>
                      <a:pt x="0" y="2858"/>
                    </a:lnTo>
                    <a:cubicBezTo>
                      <a:pt x="0" y="2849"/>
                      <a:pt x="6" y="2842"/>
                      <a:pt x="15" y="2842"/>
                    </a:cubicBezTo>
                    <a:cubicBezTo>
                      <a:pt x="23" y="2842"/>
                      <a:pt x="30" y="2849"/>
                      <a:pt x="30" y="2858"/>
                    </a:cubicBezTo>
                    <a:close/>
                    <a:moveTo>
                      <a:pt x="30" y="2950"/>
                    </a:moveTo>
                    <a:lnTo>
                      <a:pt x="30" y="2950"/>
                    </a:lnTo>
                    <a:cubicBezTo>
                      <a:pt x="30" y="2959"/>
                      <a:pt x="23" y="2965"/>
                      <a:pt x="15" y="2965"/>
                    </a:cubicBezTo>
                    <a:cubicBezTo>
                      <a:pt x="6" y="2965"/>
                      <a:pt x="0" y="2959"/>
                      <a:pt x="0" y="2950"/>
                    </a:cubicBezTo>
                    <a:lnTo>
                      <a:pt x="0" y="2950"/>
                    </a:lnTo>
                    <a:cubicBezTo>
                      <a:pt x="0" y="2942"/>
                      <a:pt x="6" y="2935"/>
                      <a:pt x="15" y="2935"/>
                    </a:cubicBezTo>
                    <a:cubicBezTo>
                      <a:pt x="23" y="2935"/>
                      <a:pt x="30" y="2942"/>
                      <a:pt x="30" y="2950"/>
                    </a:cubicBezTo>
                    <a:close/>
                    <a:moveTo>
                      <a:pt x="30" y="3042"/>
                    </a:moveTo>
                    <a:lnTo>
                      <a:pt x="30" y="3042"/>
                    </a:lnTo>
                    <a:cubicBezTo>
                      <a:pt x="30" y="3051"/>
                      <a:pt x="23" y="3058"/>
                      <a:pt x="15" y="3058"/>
                    </a:cubicBezTo>
                    <a:cubicBezTo>
                      <a:pt x="6" y="3058"/>
                      <a:pt x="0" y="3051"/>
                      <a:pt x="0" y="3042"/>
                    </a:cubicBezTo>
                    <a:lnTo>
                      <a:pt x="0" y="3042"/>
                    </a:lnTo>
                    <a:cubicBezTo>
                      <a:pt x="0" y="3034"/>
                      <a:pt x="6" y="3027"/>
                      <a:pt x="15" y="3027"/>
                    </a:cubicBezTo>
                    <a:cubicBezTo>
                      <a:pt x="23" y="3027"/>
                      <a:pt x="30" y="3034"/>
                      <a:pt x="30" y="3042"/>
                    </a:cubicBezTo>
                    <a:close/>
                    <a:moveTo>
                      <a:pt x="30" y="3134"/>
                    </a:moveTo>
                    <a:lnTo>
                      <a:pt x="30" y="3134"/>
                    </a:lnTo>
                    <a:cubicBezTo>
                      <a:pt x="30" y="3143"/>
                      <a:pt x="23" y="3150"/>
                      <a:pt x="15" y="3150"/>
                    </a:cubicBezTo>
                    <a:cubicBezTo>
                      <a:pt x="6" y="3150"/>
                      <a:pt x="0" y="3143"/>
                      <a:pt x="0" y="3134"/>
                    </a:cubicBezTo>
                    <a:lnTo>
                      <a:pt x="0" y="3134"/>
                    </a:lnTo>
                    <a:cubicBezTo>
                      <a:pt x="0" y="3126"/>
                      <a:pt x="6" y="3119"/>
                      <a:pt x="15" y="3119"/>
                    </a:cubicBezTo>
                    <a:cubicBezTo>
                      <a:pt x="23" y="3119"/>
                      <a:pt x="30" y="3126"/>
                      <a:pt x="30" y="3134"/>
                    </a:cubicBezTo>
                    <a:close/>
                    <a:moveTo>
                      <a:pt x="30" y="3227"/>
                    </a:moveTo>
                    <a:lnTo>
                      <a:pt x="30" y="3227"/>
                    </a:lnTo>
                    <a:cubicBezTo>
                      <a:pt x="30" y="3235"/>
                      <a:pt x="23" y="3242"/>
                      <a:pt x="15" y="3242"/>
                    </a:cubicBezTo>
                    <a:cubicBezTo>
                      <a:pt x="6" y="3242"/>
                      <a:pt x="0" y="3235"/>
                      <a:pt x="0" y="3227"/>
                    </a:cubicBezTo>
                    <a:lnTo>
                      <a:pt x="0" y="3227"/>
                    </a:lnTo>
                    <a:cubicBezTo>
                      <a:pt x="0" y="3218"/>
                      <a:pt x="6" y="3211"/>
                      <a:pt x="15" y="3211"/>
                    </a:cubicBezTo>
                    <a:cubicBezTo>
                      <a:pt x="23" y="3211"/>
                      <a:pt x="30" y="3218"/>
                      <a:pt x="30" y="3227"/>
                    </a:cubicBezTo>
                    <a:close/>
                    <a:moveTo>
                      <a:pt x="30" y="3319"/>
                    </a:moveTo>
                    <a:lnTo>
                      <a:pt x="30" y="3319"/>
                    </a:lnTo>
                    <a:cubicBezTo>
                      <a:pt x="30" y="3327"/>
                      <a:pt x="23" y="3334"/>
                      <a:pt x="15" y="3334"/>
                    </a:cubicBezTo>
                    <a:cubicBezTo>
                      <a:pt x="6" y="3334"/>
                      <a:pt x="0" y="3327"/>
                      <a:pt x="0" y="3319"/>
                    </a:cubicBezTo>
                    <a:lnTo>
                      <a:pt x="0" y="3319"/>
                    </a:lnTo>
                    <a:cubicBezTo>
                      <a:pt x="0" y="3310"/>
                      <a:pt x="6" y="3303"/>
                      <a:pt x="15" y="3303"/>
                    </a:cubicBezTo>
                    <a:cubicBezTo>
                      <a:pt x="23" y="3303"/>
                      <a:pt x="30" y="3310"/>
                      <a:pt x="30" y="3319"/>
                    </a:cubicBezTo>
                    <a:close/>
                    <a:moveTo>
                      <a:pt x="30" y="3411"/>
                    </a:moveTo>
                    <a:lnTo>
                      <a:pt x="30" y="3411"/>
                    </a:lnTo>
                    <a:cubicBezTo>
                      <a:pt x="30" y="3420"/>
                      <a:pt x="23" y="3426"/>
                      <a:pt x="15" y="3426"/>
                    </a:cubicBezTo>
                    <a:cubicBezTo>
                      <a:pt x="6" y="3426"/>
                      <a:pt x="0" y="3420"/>
                      <a:pt x="0" y="3411"/>
                    </a:cubicBezTo>
                    <a:lnTo>
                      <a:pt x="0" y="3411"/>
                    </a:lnTo>
                    <a:cubicBezTo>
                      <a:pt x="0" y="3403"/>
                      <a:pt x="6" y="3396"/>
                      <a:pt x="15" y="3396"/>
                    </a:cubicBezTo>
                    <a:cubicBezTo>
                      <a:pt x="23" y="3396"/>
                      <a:pt x="30" y="3403"/>
                      <a:pt x="30" y="3411"/>
                    </a:cubicBezTo>
                    <a:close/>
                    <a:moveTo>
                      <a:pt x="30" y="3503"/>
                    </a:moveTo>
                    <a:lnTo>
                      <a:pt x="30" y="3503"/>
                    </a:lnTo>
                    <a:cubicBezTo>
                      <a:pt x="30" y="3512"/>
                      <a:pt x="23" y="3519"/>
                      <a:pt x="15" y="3519"/>
                    </a:cubicBezTo>
                    <a:cubicBezTo>
                      <a:pt x="6" y="3519"/>
                      <a:pt x="0" y="3512"/>
                      <a:pt x="0" y="3503"/>
                    </a:cubicBezTo>
                    <a:lnTo>
                      <a:pt x="0" y="3503"/>
                    </a:lnTo>
                    <a:cubicBezTo>
                      <a:pt x="0" y="3495"/>
                      <a:pt x="6" y="3488"/>
                      <a:pt x="15" y="3488"/>
                    </a:cubicBezTo>
                    <a:cubicBezTo>
                      <a:pt x="23" y="3488"/>
                      <a:pt x="30" y="3495"/>
                      <a:pt x="30" y="3503"/>
                    </a:cubicBezTo>
                    <a:close/>
                    <a:moveTo>
                      <a:pt x="30" y="3595"/>
                    </a:moveTo>
                    <a:lnTo>
                      <a:pt x="30" y="3595"/>
                    </a:lnTo>
                    <a:cubicBezTo>
                      <a:pt x="30" y="3604"/>
                      <a:pt x="23" y="3611"/>
                      <a:pt x="15" y="3611"/>
                    </a:cubicBezTo>
                    <a:cubicBezTo>
                      <a:pt x="6" y="3611"/>
                      <a:pt x="0" y="3604"/>
                      <a:pt x="0" y="3595"/>
                    </a:cubicBezTo>
                    <a:lnTo>
                      <a:pt x="0" y="3595"/>
                    </a:lnTo>
                    <a:cubicBezTo>
                      <a:pt x="0" y="3587"/>
                      <a:pt x="6" y="3580"/>
                      <a:pt x="15" y="3580"/>
                    </a:cubicBezTo>
                    <a:cubicBezTo>
                      <a:pt x="23" y="3580"/>
                      <a:pt x="30" y="3587"/>
                      <a:pt x="30" y="3595"/>
                    </a:cubicBezTo>
                    <a:close/>
                    <a:moveTo>
                      <a:pt x="30" y="3688"/>
                    </a:moveTo>
                    <a:lnTo>
                      <a:pt x="30" y="3688"/>
                    </a:lnTo>
                    <a:cubicBezTo>
                      <a:pt x="30" y="3696"/>
                      <a:pt x="23" y="3703"/>
                      <a:pt x="15" y="3703"/>
                    </a:cubicBezTo>
                    <a:cubicBezTo>
                      <a:pt x="6" y="3703"/>
                      <a:pt x="0" y="3696"/>
                      <a:pt x="0" y="3688"/>
                    </a:cubicBezTo>
                    <a:lnTo>
                      <a:pt x="0" y="3688"/>
                    </a:lnTo>
                    <a:cubicBezTo>
                      <a:pt x="0" y="3679"/>
                      <a:pt x="6" y="3672"/>
                      <a:pt x="15" y="3672"/>
                    </a:cubicBezTo>
                    <a:cubicBezTo>
                      <a:pt x="23" y="3672"/>
                      <a:pt x="30" y="3679"/>
                      <a:pt x="30" y="3688"/>
                    </a:cubicBezTo>
                    <a:close/>
                    <a:moveTo>
                      <a:pt x="30" y="3780"/>
                    </a:moveTo>
                    <a:lnTo>
                      <a:pt x="30" y="3780"/>
                    </a:lnTo>
                    <a:cubicBezTo>
                      <a:pt x="30" y="3788"/>
                      <a:pt x="23" y="3795"/>
                      <a:pt x="15" y="3795"/>
                    </a:cubicBezTo>
                    <a:cubicBezTo>
                      <a:pt x="6" y="3795"/>
                      <a:pt x="0" y="3788"/>
                      <a:pt x="0" y="3780"/>
                    </a:cubicBezTo>
                    <a:lnTo>
                      <a:pt x="0" y="3780"/>
                    </a:lnTo>
                    <a:cubicBezTo>
                      <a:pt x="0" y="3771"/>
                      <a:pt x="6" y="3764"/>
                      <a:pt x="15" y="3764"/>
                    </a:cubicBezTo>
                    <a:cubicBezTo>
                      <a:pt x="23" y="3764"/>
                      <a:pt x="30" y="3771"/>
                      <a:pt x="30" y="3780"/>
                    </a:cubicBezTo>
                    <a:close/>
                    <a:moveTo>
                      <a:pt x="30" y="3872"/>
                    </a:moveTo>
                    <a:lnTo>
                      <a:pt x="30" y="3872"/>
                    </a:lnTo>
                    <a:cubicBezTo>
                      <a:pt x="30" y="3880"/>
                      <a:pt x="23" y="3887"/>
                      <a:pt x="15" y="3887"/>
                    </a:cubicBezTo>
                    <a:cubicBezTo>
                      <a:pt x="6" y="3887"/>
                      <a:pt x="0" y="3880"/>
                      <a:pt x="0" y="3872"/>
                    </a:cubicBezTo>
                    <a:lnTo>
                      <a:pt x="0" y="3872"/>
                    </a:lnTo>
                    <a:cubicBezTo>
                      <a:pt x="0" y="3863"/>
                      <a:pt x="6" y="3857"/>
                      <a:pt x="15" y="3857"/>
                    </a:cubicBezTo>
                    <a:cubicBezTo>
                      <a:pt x="23" y="3857"/>
                      <a:pt x="30" y="3863"/>
                      <a:pt x="30" y="3872"/>
                    </a:cubicBezTo>
                    <a:close/>
                    <a:moveTo>
                      <a:pt x="30" y="3964"/>
                    </a:moveTo>
                    <a:lnTo>
                      <a:pt x="30" y="3964"/>
                    </a:lnTo>
                    <a:cubicBezTo>
                      <a:pt x="30" y="3973"/>
                      <a:pt x="23" y="3980"/>
                      <a:pt x="15" y="3980"/>
                    </a:cubicBezTo>
                    <a:cubicBezTo>
                      <a:pt x="6" y="3980"/>
                      <a:pt x="0" y="3973"/>
                      <a:pt x="0" y="3964"/>
                    </a:cubicBezTo>
                    <a:lnTo>
                      <a:pt x="0" y="3964"/>
                    </a:lnTo>
                    <a:cubicBezTo>
                      <a:pt x="0" y="3956"/>
                      <a:pt x="6" y="3949"/>
                      <a:pt x="15" y="3949"/>
                    </a:cubicBezTo>
                    <a:cubicBezTo>
                      <a:pt x="23" y="3949"/>
                      <a:pt x="30" y="3956"/>
                      <a:pt x="30" y="3964"/>
                    </a:cubicBezTo>
                    <a:close/>
                    <a:moveTo>
                      <a:pt x="30" y="4056"/>
                    </a:moveTo>
                    <a:lnTo>
                      <a:pt x="30" y="4056"/>
                    </a:lnTo>
                    <a:cubicBezTo>
                      <a:pt x="30" y="4065"/>
                      <a:pt x="23" y="4072"/>
                      <a:pt x="15" y="4072"/>
                    </a:cubicBezTo>
                    <a:cubicBezTo>
                      <a:pt x="6" y="4072"/>
                      <a:pt x="0" y="4065"/>
                      <a:pt x="0" y="4056"/>
                    </a:cubicBezTo>
                    <a:lnTo>
                      <a:pt x="0" y="4056"/>
                    </a:lnTo>
                    <a:cubicBezTo>
                      <a:pt x="0" y="4048"/>
                      <a:pt x="6" y="4041"/>
                      <a:pt x="15" y="4041"/>
                    </a:cubicBezTo>
                    <a:cubicBezTo>
                      <a:pt x="23" y="4041"/>
                      <a:pt x="30" y="4048"/>
                      <a:pt x="30" y="4056"/>
                    </a:cubicBezTo>
                    <a:close/>
                    <a:moveTo>
                      <a:pt x="30" y="4149"/>
                    </a:moveTo>
                    <a:lnTo>
                      <a:pt x="30" y="4149"/>
                    </a:lnTo>
                    <a:cubicBezTo>
                      <a:pt x="30" y="4157"/>
                      <a:pt x="23" y="4164"/>
                      <a:pt x="15" y="4164"/>
                    </a:cubicBezTo>
                    <a:cubicBezTo>
                      <a:pt x="6" y="4164"/>
                      <a:pt x="0" y="4157"/>
                      <a:pt x="0" y="4149"/>
                    </a:cubicBezTo>
                    <a:lnTo>
                      <a:pt x="0" y="4149"/>
                    </a:lnTo>
                    <a:cubicBezTo>
                      <a:pt x="0" y="4140"/>
                      <a:pt x="6" y="4133"/>
                      <a:pt x="15" y="4133"/>
                    </a:cubicBezTo>
                    <a:cubicBezTo>
                      <a:pt x="23" y="4133"/>
                      <a:pt x="30" y="4140"/>
                      <a:pt x="30" y="4149"/>
                    </a:cubicBezTo>
                    <a:close/>
                    <a:moveTo>
                      <a:pt x="30" y="4241"/>
                    </a:moveTo>
                    <a:lnTo>
                      <a:pt x="30" y="4241"/>
                    </a:lnTo>
                    <a:cubicBezTo>
                      <a:pt x="30" y="4249"/>
                      <a:pt x="23" y="4256"/>
                      <a:pt x="15" y="4256"/>
                    </a:cubicBezTo>
                    <a:cubicBezTo>
                      <a:pt x="6" y="4256"/>
                      <a:pt x="0" y="4249"/>
                      <a:pt x="0" y="4241"/>
                    </a:cubicBezTo>
                    <a:lnTo>
                      <a:pt x="0" y="4241"/>
                    </a:lnTo>
                    <a:cubicBezTo>
                      <a:pt x="0" y="4232"/>
                      <a:pt x="6" y="4225"/>
                      <a:pt x="15" y="4225"/>
                    </a:cubicBezTo>
                    <a:cubicBezTo>
                      <a:pt x="23" y="4225"/>
                      <a:pt x="30" y="4232"/>
                      <a:pt x="30" y="4241"/>
                    </a:cubicBezTo>
                    <a:close/>
                    <a:moveTo>
                      <a:pt x="30" y="4333"/>
                    </a:moveTo>
                    <a:lnTo>
                      <a:pt x="30" y="4333"/>
                    </a:lnTo>
                    <a:cubicBezTo>
                      <a:pt x="30" y="4341"/>
                      <a:pt x="23" y="4348"/>
                      <a:pt x="15" y="4348"/>
                    </a:cubicBezTo>
                    <a:cubicBezTo>
                      <a:pt x="6" y="4348"/>
                      <a:pt x="0" y="4341"/>
                      <a:pt x="0" y="4333"/>
                    </a:cubicBezTo>
                    <a:lnTo>
                      <a:pt x="0" y="4333"/>
                    </a:lnTo>
                    <a:cubicBezTo>
                      <a:pt x="0" y="4324"/>
                      <a:pt x="6" y="4318"/>
                      <a:pt x="15" y="4318"/>
                    </a:cubicBezTo>
                    <a:cubicBezTo>
                      <a:pt x="23" y="4318"/>
                      <a:pt x="30" y="4324"/>
                      <a:pt x="30" y="4333"/>
                    </a:cubicBezTo>
                    <a:close/>
                    <a:moveTo>
                      <a:pt x="30" y="4425"/>
                    </a:moveTo>
                    <a:lnTo>
                      <a:pt x="30" y="4425"/>
                    </a:lnTo>
                    <a:cubicBezTo>
                      <a:pt x="30" y="4434"/>
                      <a:pt x="23" y="4440"/>
                      <a:pt x="15" y="4440"/>
                    </a:cubicBezTo>
                    <a:cubicBezTo>
                      <a:pt x="6" y="4440"/>
                      <a:pt x="0" y="4434"/>
                      <a:pt x="0" y="4425"/>
                    </a:cubicBezTo>
                    <a:lnTo>
                      <a:pt x="0" y="4425"/>
                    </a:lnTo>
                    <a:cubicBezTo>
                      <a:pt x="0" y="4417"/>
                      <a:pt x="6" y="4410"/>
                      <a:pt x="15" y="4410"/>
                    </a:cubicBezTo>
                    <a:cubicBezTo>
                      <a:pt x="23" y="4410"/>
                      <a:pt x="30" y="4417"/>
                      <a:pt x="30" y="4425"/>
                    </a:cubicBezTo>
                    <a:close/>
                    <a:moveTo>
                      <a:pt x="30" y="4517"/>
                    </a:moveTo>
                    <a:lnTo>
                      <a:pt x="30" y="4517"/>
                    </a:lnTo>
                    <a:cubicBezTo>
                      <a:pt x="30" y="4526"/>
                      <a:pt x="23" y="4533"/>
                      <a:pt x="15" y="4533"/>
                    </a:cubicBezTo>
                    <a:cubicBezTo>
                      <a:pt x="6" y="4533"/>
                      <a:pt x="0" y="4526"/>
                      <a:pt x="0" y="4517"/>
                    </a:cubicBezTo>
                    <a:lnTo>
                      <a:pt x="0" y="4517"/>
                    </a:lnTo>
                    <a:cubicBezTo>
                      <a:pt x="0" y="4509"/>
                      <a:pt x="6" y="4502"/>
                      <a:pt x="15" y="4502"/>
                    </a:cubicBezTo>
                    <a:cubicBezTo>
                      <a:pt x="23" y="4502"/>
                      <a:pt x="30" y="4509"/>
                      <a:pt x="30" y="4517"/>
                    </a:cubicBez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GB"/>
              </a:p>
            </p:txBody>
          </p:sp>
          <p:sp>
            <p:nvSpPr>
              <p:cNvPr id="390" name="Freeform 7">
                <a:extLst>
                  <a:ext uri="{FF2B5EF4-FFF2-40B4-BE49-F238E27FC236}">
                    <a16:creationId xmlns:a16="http://schemas.microsoft.com/office/drawing/2014/main" id="{39F9F7BB-849C-173B-6F78-DF377E955EB8}"/>
                  </a:ext>
                </a:extLst>
              </p:cNvPr>
              <p:cNvSpPr>
                <a:spLocks noEditPoints="1"/>
              </p:cNvSpPr>
              <p:nvPr/>
            </p:nvSpPr>
            <p:spPr bwMode="auto">
              <a:xfrm>
                <a:off x="12669660" y="4340198"/>
                <a:ext cx="4392613" cy="9525"/>
              </a:xfrm>
              <a:custGeom>
                <a:avLst/>
                <a:gdLst>
                  <a:gd name="T0" fmla="*/ 184 w 12277"/>
                  <a:gd name="T1" fmla="*/ 0 h 30"/>
                  <a:gd name="T2" fmla="*/ 384 w 12277"/>
                  <a:gd name="T3" fmla="*/ 15 h 30"/>
                  <a:gd name="T4" fmla="*/ 553 w 12277"/>
                  <a:gd name="T5" fmla="*/ 30 h 30"/>
                  <a:gd name="T6" fmla="*/ 738 w 12277"/>
                  <a:gd name="T7" fmla="*/ 30 h 30"/>
                  <a:gd name="T8" fmla="*/ 907 w 12277"/>
                  <a:gd name="T9" fmla="*/ 15 h 30"/>
                  <a:gd name="T10" fmla="*/ 1106 w 12277"/>
                  <a:gd name="T11" fmla="*/ 0 h 30"/>
                  <a:gd name="T12" fmla="*/ 1383 w 12277"/>
                  <a:gd name="T13" fmla="*/ 0 h 30"/>
                  <a:gd name="T14" fmla="*/ 1567 w 12277"/>
                  <a:gd name="T15" fmla="*/ 0 h 30"/>
                  <a:gd name="T16" fmla="*/ 1767 w 12277"/>
                  <a:gd name="T17" fmla="*/ 15 h 30"/>
                  <a:gd name="T18" fmla="*/ 1936 w 12277"/>
                  <a:gd name="T19" fmla="*/ 30 h 30"/>
                  <a:gd name="T20" fmla="*/ 2120 w 12277"/>
                  <a:gd name="T21" fmla="*/ 30 h 30"/>
                  <a:gd name="T22" fmla="*/ 2289 w 12277"/>
                  <a:gd name="T23" fmla="*/ 15 h 30"/>
                  <a:gd name="T24" fmla="*/ 2489 w 12277"/>
                  <a:gd name="T25" fmla="*/ 0 h 30"/>
                  <a:gd name="T26" fmla="*/ 2766 w 12277"/>
                  <a:gd name="T27" fmla="*/ 0 h 30"/>
                  <a:gd name="T28" fmla="*/ 2950 w 12277"/>
                  <a:gd name="T29" fmla="*/ 0 h 30"/>
                  <a:gd name="T30" fmla="*/ 3150 w 12277"/>
                  <a:gd name="T31" fmla="*/ 15 h 30"/>
                  <a:gd name="T32" fmla="*/ 3319 w 12277"/>
                  <a:gd name="T33" fmla="*/ 30 h 30"/>
                  <a:gd name="T34" fmla="*/ 3503 w 12277"/>
                  <a:gd name="T35" fmla="*/ 30 h 30"/>
                  <a:gd name="T36" fmla="*/ 3672 w 12277"/>
                  <a:gd name="T37" fmla="*/ 15 h 30"/>
                  <a:gd name="T38" fmla="*/ 3872 w 12277"/>
                  <a:gd name="T39" fmla="*/ 0 h 30"/>
                  <a:gd name="T40" fmla="*/ 4149 w 12277"/>
                  <a:gd name="T41" fmla="*/ 0 h 30"/>
                  <a:gd name="T42" fmla="*/ 4333 w 12277"/>
                  <a:gd name="T43" fmla="*/ 0 h 30"/>
                  <a:gd name="T44" fmla="*/ 4533 w 12277"/>
                  <a:gd name="T45" fmla="*/ 15 h 30"/>
                  <a:gd name="T46" fmla="*/ 4702 w 12277"/>
                  <a:gd name="T47" fmla="*/ 30 h 30"/>
                  <a:gd name="T48" fmla="*/ 4886 w 12277"/>
                  <a:gd name="T49" fmla="*/ 30 h 30"/>
                  <a:gd name="T50" fmla="*/ 5055 w 12277"/>
                  <a:gd name="T51" fmla="*/ 15 h 30"/>
                  <a:gd name="T52" fmla="*/ 5255 w 12277"/>
                  <a:gd name="T53" fmla="*/ 0 h 30"/>
                  <a:gd name="T54" fmla="*/ 5531 w 12277"/>
                  <a:gd name="T55" fmla="*/ 0 h 30"/>
                  <a:gd name="T56" fmla="*/ 5716 w 12277"/>
                  <a:gd name="T57" fmla="*/ 0 h 30"/>
                  <a:gd name="T58" fmla="*/ 5916 w 12277"/>
                  <a:gd name="T59" fmla="*/ 15 h 30"/>
                  <a:gd name="T60" fmla="*/ 6085 w 12277"/>
                  <a:gd name="T61" fmla="*/ 30 h 30"/>
                  <a:gd name="T62" fmla="*/ 6269 w 12277"/>
                  <a:gd name="T63" fmla="*/ 30 h 30"/>
                  <a:gd name="T64" fmla="*/ 6438 w 12277"/>
                  <a:gd name="T65" fmla="*/ 15 h 30"/>
                  <a:gd name="T66" fmla="*/ 6638 w 12277"/>
                  <a:gd name="T67" fmla="*/ 0 h 30"/>
                  <a:gd name="T68" fmla="*/ 6914 w 12277"/>
                  <a:gd name="T69" fmla="*/ 0 h 30"/>
                  <a:gd name="T70" fmla="*/ 7099 w 12277"/>
                  <a:gd name="T71" fmla="*/ 0 h 30"/>
                  <a:gd name="T72" fmla="*/ 7298 w 12277"/>
                  <a:gd name="T73" fmla="*/ 15 h 30"/>
                  <a:gd name="T74" fmla="*/ 7467 w 12277"/>
                  <a:gd name="T75" fmla="*/ 30 h 30"/>
                  <a:gd name="T76" fmla="*/ 7652 w 12277"/>
                  <a:gd name="T77" fmla="*/ 30 h 30"/>
                  <a:gd name="T78" fmla="*/ 7821 w 12277"/>
                  <a:gd name="T79" fmla="*/ 15 h 30"/>
                  <a:gd name="T80" fmla="*/ 8021 w 12277"/>
                  <a:gd name="T81" fmla="*/ 0 h 30"/>
                  <a:gd name="T82" fmla="*/ 8297 w 12277"/>
                  <a:gd name="T83" fmla="*/ 0 h 30"/>
                  <a:gd name="T84" fmla="*/ 8482 w 12277"/>
                  <a:gd name="T85" fmla="*/ 0 h 30"/>
                  <a:gd name="T86" fmla="*/ 8681 w 12277"/>
                  <a:gd name="T87" fmla="*/ 15 h 30"/>
                  <a:gd name="T88" fmla="*/ 8850 w 12277"/>
                  <a:gd name="T89" fmla="*/ 30 h 30"/>
                  <a:gd name="T90" fmla="*/ 9035 w 12277"/>
                  <a:gd name="T91" fmla="*/ 30 h 30"/>
                  <a:gd name="T92" fmla="*/ 9204 w 12277"/>
                  <a:gd name="T93" fmla="*/ 15 h 30"/>
                  <a:gd name="T94" fmla="*/ 9403 w 12277"/>
                  <a:gd name="T95" fmla="*/ 0 h 30"/>
                  <a:gd name="T96" fmla="*/ 9680 w 12277"/>
                  <a:gd name="T97" fmla="*/ 0 h 30"/>
                  <a:gd name="T98" fmla="*/ 9864 w 12277"/>
                  <a:gd name="T99" fmla="*/ 0 h 30"/>
                  <a:gd name="T100" fmla="*/ 10064 w 12277"/>
                  <a:gd name="T101" fmla="*/ 15 h 30"/>
                  <a:gd name="T102" fmla="*/ 10233 w 12277"/>
                  <a:gd name="T103" fmla="*/ 30 h 30"/>
                  <a:gd name="T104" fmla="*/ 10418 w 12277"/>
                  <a:gd name="T105" fmla="*/ 30 h 30"/>
                  <a:gd name="T106" fmla="*/ 10587 w 12277"/>
                  <a:gd name="T107" fmla="*/ 15 h 30"/>
                  <a:gd name="T108" fmla="*/ 10786 w 12277"/>
                  <a:gd name="T109" fmla="*/ 0 h 30"/>
                  <a:gd name="T110" fmla="*/ 11063 w 12277"/>
                  <a:gd name="T111" fmla="*/ 0 h 30"/>
                  <a:gd name="T112" fmla="*/ 11247 w 12277"/>
                  <a:gd name="T113" fmla="*/ 0 h 30"/>
                  <a:gd name="T114" fmla="*/ 11447 w 12277"/>
                  <a:gd name="T115" fmla="*/ 15 h 30"/>
                  <a:gd name="T116" fmla="*/ 11616 w 12277"/>
                  <a:gd name="T117" fmla="*/ 30 h 30"/>
                  <a:gd name="T118" fmla="*/ 11800 w 12277"/>
                  <a:gd name="T119" fmla="*/ 30 h 30"/>
                  <a:gd name="T120" fmla="*/ 11969 w 12277"/>
                  <a:gd name="T121" fmla="*/ 15 h 30"/>
                  <a:gd name="T122" fmla="*/ 12169 w 12277"/>
                  <a:gd name="T12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77" h="30">
                    <a:moveTo>
                      <a:pt x="0" y="0"/>
                    </a:moveTo>
                    <a:lnTo>
                      <a:pt x="0" y="0"/>
                    </a:lnTo>
                    <a:cubicBezTo>
                      <a:pt x="9" y="0"/>
                      <a:pt x="15" y="7"/>
                      <a:pt x="15" y="15"/>
                    </a:cubicBezTo>
                    <a:cubicBezTo>
                      <a:pt x="15" y="23"/>
                      <a:pt x="9" y="30"/>
                      <a:pt x="0" y="30"/>
                    </a:cubicBezTo>
                    <a:lnTo>
                      <a:pt x="0" y="30"/>
                    </a:lnTo>
                    <a:lnTo>
                      <a:pt x="0" y="0"/>
                    </a:lnTo>
                    <a:close/>
                    <a:moveTo>
                      <a:pt x="92" y="0"/>
                    </a:moveTo>
                    <a:lnTo>
                      <a:pt x="92" y="0"/>
                    </a:lnTo>
                    <a:cubicBezTo>
                      <a:pt x="101" y="0"/>
                      <a:pt x="108" y="7"/>
                      <a:pt x="108" y="15"/>
                    </a:cubicBezTo>
                    <a:cubicBezTo>
                      <a:pt x="108" y="23"/>
                      <a:pt x="101" y="30"/>
                      <a:pt x="92" y="30"/>
                    </a:cubicBezTo>
                    <a:lnTo>
                      <a:pt x="92" y="30"/>
                    </a:lnTo>
                    <a:cubicBezTo>
                      <a:pt x="84" y="30"/>
                      <a:pt x="77" y="23"/>
                      <a:pt x="77" y="15"/>
                    </a:cubicBezTo>
                    <a:cubicBezTo>
                      <a:pt x="77" y="7"/>
                      <a:pt x="84" y="0"/>
                      <a:pt x="92" y="0"/>
                    </a:cubicBezTo>
                    <a:close/>
                    <a:moveTo>
                      <a:pt x="184" y="0"/>
                    </a:moveTo>
                    <a:lnTo>
                      <a:pt x="184" y="0"/>
                    </a:lnTo>
                    <a:cubicBezTo>
                      <a:pt x="193" y="0"/>
                      <a:pt x="200" y="7"/>
                      <a:pt x="200" y="15"/>
                    </a:cubicBezTo>
                    <a:cubicBezTo>
                      <a:pt x="200" y="23"/>
                      <a:pt x="193" y="30"/>
                      <a:pt x="184" y="30"/>
                    </a:cubicBezTo>
                    <a:lnTo>
                      <a:pt x="184" y="30"/>
                    </a:lnTo>
                    <a:cubicBezTo>
                      <a:pt x="176" y="30"/>
                      <a:pt x="169" y="23"/>
                      <a:pt x="169" y="15"/>
                    </a:cubicBezTo>
                    <a:cubicBezTo>
                      <a:pt x="169" y="7"/>
                      <a:pt x="176" y="0"/>
                      <a:pt x="184" y="0"/>
                    </a:cubicBezTo>
                    <a:close/>
                    <a:moveTo>
                      <a:pt x="277" y="0"/>
                    </a:moveTo>
                    <a:lnTo>
                      <a:pt x="277" y="0"/>
                    </a:lnTo>
                    <a:cubicBezTo>
                      <a:pt x="285" y="0"/>
                      <a:pt x="292" y="7"/>
                      <a:pt x="292" y="15"/>
                    </a:cubicBezTo>
                    <a:cubicBezTo>
                      <a:pt x="292" y="23"/>
                      <a:pt x="285" y="30"/>
                      <a:pt x="277" y="30"/>
                    </a:cubicBezTo>
                    <a:lnTo>
                      <a:pt x="277" y="30"/>
                    </a:lnTo>
                    <a:cubicBezTo>
                      <a:pt x="268" y="30"/>
                      <a:pt x="261" y="23"/>
                      <a:pt x="261" y="15"/>
                    </a:cubicBezTo>
                    <a:cubicBezTo>
                      <a:pt x="261" y="7"/>
                      <a:pt x="268" y="0"/>
                      <a:pt x="277" y="0"/>
                    </a:cubicBezTo>
                    <a:close/>
                    <a:moveTo>
                      <a:pt x="369" y="0"/>
                    </a:moveTo>
                    <a:lnTo>
                      <a:pt x="369" y="0"/>
                    </a:lnTo>
                    <a:cubicBezTo>
                      <a:pt x="377" y="0"/>
                      <a:pt x="384" y="7"/>
                      <a:pt x="384" y="15"/>
                    </a:cubicBezTo>
                    <a:cubicBezTo>
                      <a:pt x="384" y="23"/>
                      <a:pt x="377" y="30"/>
                      <a:pt x="369" y="30"/>
                    </a:cubicBezTo>
                    <a:lnTo>
                      <a:pt x="369" y="30"/>
                    </a:lnTo>
                    <a:cubicBezTo>
                      <a:pt x="360" y="30"/>
                      <a:pt x="353" y="23"/>
                      <a:pt x="353" y="15"/>
                    </a:cubicBezTo>
                    <a:cubicBezTo>
                      <a:pt x="353" y="7"/>
                      <a:pt x="360" y="0"/>
                      <a:pt x="369" y="0"/>
                    </a:cubicBezTo>
                    <a:close/>
                    <a:moveTo>
                      <a:pt x="461" y="0"/>
                    </a:moveTo>
                    <a:lnTo>
                      <a:pt x="461" y="0"/>
                    </a:lnTo>
                    <a:cubicBezTo>
                      <a:pt x="469" y="0"/>
                      <a:pt x="476" y="7"/>
                      <a:pt x="476" y="15"/>
                    </a:cubicBezTo>
                    <a:cubicBezTo>
                      <a:pt x="476" y="23"/>
                      <a:pt x="469" y="30"/>
                      <a:pt x="461" y="30"/>
                    </a:cubicBezTo>
                    <a:lnTo>
                      <a:pt x="461" y="30"/>
                    </a:lnTo>
                    <a:cubicBezTo>
                      <a:pt x="452" y="30"/>
                      <a:pt x="446" y="23"/>
                      <a:pt x="446" y="15"/>
                    </a:cubicBezTo>
                    <a:cubicBezTo>
                      <a:pt x="446" y="7"/>
                      <a:pt x="452" y="0"/>
                      <a:pt x="461" y="0"/>
                    </a:cubicBezTo>
                    <a:close/>
                    <a:moveTo>
                      <a:pt x="553" y="0"/>
                    </a:moveTo>
                    <a:lnTo>
                      <a:pt x="553" y="0"/>
                    </a:lnTo>
                    <a:cubicBezTo>
                      <a:pt x="562" y="0"/>
                      <a:pt x="569" y="7"/>
                      <a:pt x="569" y="15"/>
                    </a:cubicBezTo>
                    <a:cubicBezTo>
                      <a:pt x="569" y="23"/>
                      <a:pt x="562" y="30"/>
                      <a:pt x="553" y="30"/>
                    </a:cubicBezTo>
                    <a:lnTo>
                      <a:pt x="553" y="30"/>
                    </a:lnTo>
                    <a:cubicBezTo>
                      <a:pt x="545" y="30"/>
                      <a:pt x="538" y="23"/>
                      <a:pt x="538" y="15"/>
                    </a:cubicBezTo>
                    <a:cubicBezTo>
                      <a:pt x="538" y="7"/>
                      <a:pt x="545" y="0"/>
                      <a:pt x="553" y="0"/>
                    </a:cubicBezTo>
                    <a:close/>
                    <a:moveTo>
                      <a:pt x="645" y="0"/>
                    </a:moveTo>
                    <a:lnTo>
                      <a:pt x="645" y="0"/>
                    </a:lnTo>
                    <a:cubicBezTo>
                      <a:pt x="654" y="0"/>
                      <a:pt x="661" y="7"/>
                      <a:pt x="661" y="15"/>
                    </a:cubicBezTo>
                    <a:cubicBezTo>
                      <a:pt x="661" y="23"/>
                      <a:pt x="654" y="30"/>
                      <a:pt x="645" y="30"/>
                    </a:cubicBezTo>
                    <a:lnTo>
                      <a:pt x="645" y="30"/>
                    </a:lnTo>
                    <a:cubicBezTo>
                      <a:pt x="637" y="30"/>
                      <a:pt x="630" y="23"/>
                      <a:pt x="630" y="15"/>
                    </a:cubicBezTo>
                    <a:cubicBezTo>
                      <a:pt x="630" y="7"/>
                      <a:pt x="637" y="0"/>
                      <a:pt x="645" y="0"/>
                    </a:cubicBezTo>
                    <a:close/>
                    <a:moveTo>
                      <a:pt x="738" y="0"/>
                    </a:moveTo>
                    <a:lnTo>
                      <a:pt x="738" y="0"/>
                    </a:lnTo>
                    <a:cubicBezTo>
                      <a:pt x="746" y="0"/>
                      <a:pt x="753" y="7"/>
                      <a:pt x="753" y="15"/>
                    </a:cubicBezTo>
                    <a:cubicBezTo>
                      <a:pt x="753" y="23"/>
                      <a:pt x="746" y="30"/>
                      <a:pt x="738" y="30"/>
                    </a:cubicBezTo>
                    <a:lnTo>
                      <a:pt x="738" y="30"/>
                    </a:lnTo>
                    <a:cubicBezTo>
                      <a:pt x="729" y="30"/>
                      <a:pt x="722" y="23"/>
                      <a:pt x="722" y="15"/>
                    </a:cubicBezTo>
                    <a:cubicBezTo>
                      <a:pt x="722" y="7"/>
                      <a:pt x="729" y="0"/>
                      <a:pt x="738" y="0"/>
                    </a:cubicBezTo>
                    <a:close/>
                    <a:moveTo>
                      <a:pt x="830" y="0"/>
                    </a:moveTo>
                    <a:lnTo>
                      <a:pt x="830" y="0"/>
                    </a:lnTo>
                    <a:cubicBezTo>
                      <a:pt x="838" y="0"/>
                      <a:pt x="845" y="7"/>
                      <a:pt x="845" y="15"/>
                    </a:cubicBezTo>
                    <a:cubicBezTo>
                      <a:pt x="845" y="23"/>
                      <a:pt x="838" y="30"/>
                      <a:pt x="830" y="30"/>
                    </a:cubicBezTo>
                    <a:lnTo>
                      <a:pt x="830" y="30"/>
                    </a:lnTo>
                    <a:cubicBezTo>
                      <a:pt x="821" y="30"/>
                      <a:pt x="814" y="23"/>
                      <a:pt x="814" y="15"/>
                    </a:cubicBezTo>
                    <a:cubicBezTo>
                      <a:pt x="814" y="7"/>
                      <a:pt x="821" y="0"/>
                      <a:pt x="830" y="0"/>
                    </a:cubicBezTo>
                    <a:close/>
                    <a:moveTo>
                      <a:pt x="922" y="0"/>
                    </a:moveTo>
                    <a:lnTo>
                      <a:pt x="922" y="0"/>
                    </a:lnTo>
                    <a:cubicBezTo>
                      <a:pt x="930" y="0"/>
                      <a:pt x="937" y="7"/>
                      <a:pt x="937" y="15"/>
                    </a:cubicBezTo>
                    <a:cubicBezTo>
                      <a:pt x="937" y="23"/>
                      <a:pt x="930" y="30"/>
                      <a:pt x="922" y="30"/>
                    </a:cubicBezTo>
                    <a:lnTo>
                      <a:pt x="922" y="30"/>
                    </a:lnTo>
                    <a:cubicBezTo>
                      <a:pt x="913" y="30"/>
                      <a:pt x="907" y="23"/>
                      <a:pt x="907" y="15"/>
                    </a:cubicBezTo>
                    <a:cubicBezTo>
                      <a:pt x="907" y="7"/>
                      <a:pt x="913" y="0"/>
                      <a:pt x="922" y="0"/>
                    </a:cubicBezTo>
                    <a:close/>
                    <a:moveTo>
                      <a:pt x="1014" y="0"/>
                    </a:moveTo>
                    <a:lnTo>
                      <a:pt x="1014" y="0"/>
                    </a:lnTo>
                    <a:cubicBezTo>
                      <a:pt x="1023" y="0"/>
                      <a:pt x="1029" y="7"/>
                      <a:pt x="1029" y="15"/>
                    </a:cubicBezTo>
                    <a:cubicBezTo>
                      <a:pt x="1029" y="23"/>
                      <a:pt x="1023" y="30"/>
                      <a:pt x="1014" y="30"/>
                    </a:cubicBezTo>
                    <a:lnTo>
                      <a:pt x="1014" y="30"/>
                    </a:lnTo>
                    <a:cubicBezTo>
                      <a:pt x="1006" y="30"/>
                      <a:pt x="999" y="23"/>
                      <a:pt x="999" y="15"/>
                    </a:cubicBezTo>
                    <a:cubicBezTo>
                      <a:pt x="999" y="7"/>
                      <a:pt x="1006" y="0"/>
                      <a:pt x="1014" y="0"/>
                    </a:cubicBezTo>
                    <a:close/>
                    <a:moveTo>
                      <a:pt x="1106" y="0"/>
                    </a:moveTo>
                    <a:lnTo>
                      <a:pt x="1106" y="0"/>
                    </a:lnTo>
                    <a:cubicBezTo>
                      <a:pt x="1115" y="0"/>
                      <a:pt x="1122" y="7"/>
                      <a:pt x="1122" y="15"/>
                    </a:cubicBezTo>
                    <a:cubicBezTo>
                      <a:pt x="1122" y="23"/>
                      <a:pt x="1115" y="30"/>
                      <a:pt x="1106" y="30"/>
                    </a:cubicBezTo>
                    <a:lnTo>
                      <a:pt x="1106" y="30"/>
                    </a:lnTo>
                    <a:cubicBezTo>
                      <a:pt x="1098" y="30"/>
                      <a:pt x="1091" y="23"/>
                      <a:pt x="1091" y="15"/>
                    </a:cubicBezTo>
                    <a:cubicBezTo>
                      <a:pt x="1091" y="7"/>
                      <a:pt x="1098" y="0"/>
                      <a:pt x="1106" y="0"/>
                    </a:cubicBezTo>
                    <a:close/>
                    <a:moveTo>
                      <a:pt x="1198" y="0"/>
                    </a:moveTo>
                    <a:lnTo>
                      <a:pt x="1198" y="0"/>
                    </a:lnTo>
                    <a:cubicBezTo>
                      <a:pt x="1207" y="0"/>
                      <a:pt x="1214" y="7"/>
                      <a:pt x="1214" y="15"/>
                    </a:cubicBezTo>
                    <a:cubicBezTo>
                      <a:pt x="1214" y="23"/>
                      <a:pt x="1207" y="30"/>
                      <a:pt x="1198" y="30"/>
                    </a:cubicBezTo>
                    <a:lnTo>
                      <a:pt x="1198" y="30"/>
                    </a:lnTo>
                    <a:cubicBezTo>
                      <a:pt x="1190" y="30"/>
                      <a:pt x="1183" y="23"/>
                      <a:pt x="1183" y="15"/>
                    </a:cubicBezTo>
                    <a:cubicBezTo>
                      <a:pt x="1183" y="7"/>
                      <a:pt x="1190" y="0"/>
                      <a:pt x="1198" y="0"/>
                    </a:cubicBezTo>
                    <a:close/>
                    <a:moveTo>
                      <a:pt x="1291" y="0"/>
                    </a:moveTo>
                    <a:lnTo>
                      <a:pt x="1291" y="0"/>
                    </a:lnTo>
                    <a:cubicBezTo>
                      <a:pt x="1299" y="0"/>
                      <a:pt x="1306" y="7"/>
                      <a:pt x="1306" y="15"/>
                    </a:cubicBezTo>
                    <a:cubicBezTo>
                      <a:pt x="1306" y="23"/>
                      <a:pt x="1299" y="30"/>
                      <a:pt x="1291" y="30"/>
                    </a:cubicBezTo>
                    <a:lnTo>
                      <a:pt x="1291" y="30"/>
                    </a:lnTo>
                    <a:cubicBezTo>
                      <a:pt x="1282" y="30"/>
                      <a:pt x="1275" y="23"/>
                      <a:pt x="1275" y="15"/>
                    </a:cubicBezTo>
                    <a:cubicBezTo>
                      <a:pt x="1275" y="7"/>
                      <a:pt x="1282" y="0"/>
                      <a:pt x="1291" y="0"/>
                    </a:cubicBezTo>
                    <a:close/>
                    <a:moveTo>
                      <a:pt x="1383" y="0"/>
                    </a:moveTo>
                    <a:lnTo>
                      <a:pt x="1383" y="0"/>
                    </a:lnTo>
                    <a:cubicBezTo>
                      <a:pt x="1391" y="0"/>
                      <a:pt x="1398" y="7"/>
                      <a:pt x="1398" y="15"/>
                    </a:cubicBezTo>
                    <a:cubicBezTo>
                      <a:pt x="1398" y="23"/>
                      <a:pt x="1391" y="30"/>
                      <a:pt x="1383" y="30"/>
                    </a:cubicBezTo>
                    <a:lnTo>
                      <a:pt x="1383" y="30"/>
                    </a:lnTo>
                    <a:cubicBezTo>
                      <a:pt x="1374" y="30"/>
                      <a:pt x="1367" y="23"/>
                      <a:pt x="1367" y="15"/>
                    </a:cubicBezTo>
                    <a:cubicBezTo>
                      <a:pt x="1367" y="7"/>
                      <a:pt x="1374" y="0"/>
                      <a:pt x="1383" y="0"/>
                    </a:cubicBezTo>
                    <a:close/>
                    <a:moveTo>
                      <a:pt x="1475" y="0"/>
                    </a:moveTo>
                    <a:lnTo>
                      <a:pt x="1475" y="0"/>
                    </a:lnTo>
                    <a:cubicBezTo>
                      <a:pt x="1484" y="0"/>
                      <a:pt x="1490" y="7"/>
                      <a:pt x="1490" y="15"/>
                    </a:cubicBezTo>
                    <a:cubicBezTo>
                      <a:pt x="1490" y="23"/>
                      <a:pt x="1484" y="30"/>
                      <a:pt x="1475" y="30"/>
                    </a:cubicBezTo>
                    <a:lnTo>
                      <a:pt x="1475" y="30"/>
                    </a:lnTo>
                    <a:cubicBezTo>
                      <a:pt x="1467" y="30"/>
                      <a:pt x="1460" y="23"/>
                      <a:pt x="1460" y="15"/>
                    </a:cubicBezTo>
                    <a:cubicBezTo>
                      <a:pt x="1460" y="7"/>
                      <a:pt x="1467" y="0"/>
                      <a:pt x="1475" y="0"/>
                    </a:cubicBezTo>
                    <a:close/>
                    <a:moveTo>
                      <a:pt x="1567" y="0"/>
                    </a:moveTo>
                    <a:lnTo>
                      <a:pt x="1567" y="0"/>
                    </a:lnTo>
                    <a:cubicBezTo>
                      <a:pt x="1576" y="0"/>
                      <a:pt x="1583" y="7"/>
                      <a:pt x="1583" y="15"/>
                    </a:cubicBezTo>
                    <a:cubicBezTo>
                      <a:pt x="1583" y="23"/>
                      <a:pt x="1576" y="30"/>
                      <a:pt x="1567" y="30"/>
                    </a:cubicBezTo>
                    <a:lnTo>
                      <a:pt x="1567" y="30"/>
                    </a:lnTo>
                    <a:cubicBezTo>
                      <a:pt x="1559" y="30"/>
                      <a:pt x="1552" y="23"/>
                      <a:pt x="1552" y="15"/>
                    </a:cubicBezTo>
                    <a:cubicBezTo>
                      <a:pt x="1552" y="7"/>
                      <a:pt x="1559" y="0"/>
                      <a:pt x="1567" y="0"/>
                    </a:cubicBezTo>
                    <a:close/>
                    <a:moveTo>
                      <a:pt x="1659" y="0"/>
                    </a:moveTo>
                    <a:lnTo>
                      <a:pt x="1659" y="0"/>
                    </a:lnTo>
                    <a:cubicBezTo>
                      <a:pt x="1668" y="0"/>
                      <a:pt x="1675" y="7"/>
                      <a:pt x="1675" y="15"/>
                    </a:cubicBezTo>
                    <a:cubicBezTo>
                      <a:pt x="1675" y="23"/>
                      <a:pt x="1668" y="30"/>
                      <a:pt x="1659" y="30"/>
                    </a:cubicBezTo>
                    <a:lnTo>
                      <a:pt x="1659" y="30"/>
                    </a:lnTo>
                    <a:cubicBezTo>
                      <a:pt x="1651" y="30"/>
                      <a:pt x="1644" y="23"/>
                      <a:pt x="1644" y="15"/>
                    </a:cubicBezTo>
                    <a:cubicBezTo>
                      <a:pt x="1644" y="7"/>
                      <a:pt x="1651" y="0"/>
                      <a:pt x="1659" y="0"/>
                    </a:cubicBezTo>
                    <a:close/>
                    <a:moveTo>
                      <a:pt x="1752" y="0"/>
                    </a:moveTo>
                    <a:lnTo>
                      <a:pt x="1752" y="0"/>
                    </a:lnTo>
                    <a:cubicBezTo>
                      <a:pt x="1760" y="0"/>
                      <a:pt x="1767" y="7"/>
                      <a:pt x="1767" y="15"/>
                    </a:cubicBezTo>
                    <a:cubicBezTo>
                      <a:pt x="1767" y="23"/>
                      <a:pt x="1760" y="30"/>
                      <a:pt x="1752" y="30"/>
                    </a:cubicBezTo>
                    <a:lnTo>
                      <a:pt x="1752" y="30"/>
                    </a:lnTo>
                    <a:cubicBezTo>
                      <a:pt x="1743" y="30"/>
                      <a:pt x="1736" y="23"/>
                      <a:pt x="1736" y="15"/>
                    </a:cubicBezTo>
                    <a:cubicBezTo>
                      <a:pt x="1736" y="7"/>
                      <a:pt x="1743" y="0"/>
                      <a:pt x="1752" y="0"/>
                    </a:cubicBezTo>
                    <a:close/>
                    <a:moveTo>
                      <a:pt x="1844" y="0"/>
                    </a:moveTo>
                    <a:lnTo>
                      <a:pt x="1844" y="0"/>
                    </a:lnTo>
                    <a:cubicBezTo>
                      <a:pt x="1852" y="0"/>
                      <a:pt x="1859" y="7"/>
                      <a:pt x="1859" y="15"/>
                    </a:cubicBezTo>
                    <a:cubicBezTo>
                      <a:pt x="1859" y="23"/>
                      <a:pt x="1852" y="30"/>
                      <a:pt x="1844" y="30"/>
                    </a:cubicBezTo>
                    <a:lnTo>
                      <a:pt x="1844" y="30"/>
                    </a:lnTo>
                    <a:cubicBezTo>
                      <a:pt x="1835" y="30"/>
                      <a:pt x="1828" y="23"/>
                      <a:pt x="1828" y="15"/>
                    </a:cubicBezTo>
                    <a:cubicBezTo>
                      <a:pt x="1828" y="7"/>
                      <a:pt x="1835" y="0"/>
                      <a:pt x="1844" y="0"/>
                    </a:cubicBezTo>
                    <a:close/>
                    <a:moveTo>
                      <a:pt x="1936" y="0"/>
                    </a:moveTo>
                    <a:lnTo>
                      <a:pt x="1936" y="0"/>
                    </a:lnTo>
                    <a:cubicBezTo>
                      <a:pt x="1945" y="0"/>
                      <a:pt x="1951" y="7"/>
                      <a:pt x="1951" y="15"/>
                    </a:cubicBezTo>
                    <a:cubicBezTo>
                      <a:pt x="1951" y="23"/>
                      <a:pt x="1945" y="30"/>
                      <a:pt x="1936" y="30"/>
                    </a:cubicBezTo>
                    <a:lnTo>
                      <a:pt x="1936" y="30"/>
                    </a:lnTo>
                    <a:cubicBezTo>
                      <a:pt x="1928" y="30"/>
                      <a:pt x="1921" y="23"/>
                      <a:pt x="1921" y="15"/>
                    </a:cubicBezTo>
                    <a:cubicBezTo>
                      <a:pt x="1921" y="7"/>
                      <a:pt x="1928" y="0"/>
                      <a:pt x="1936" y="0"/>
                    </a:cubicBezTo>
                    <a:close/>
                    <a:moveTo>
                      <a:pt x="2028" y="0"/>
                    </a:moveTo>
                    <a:lnTo>
                      <a:pt x="2028" y="0"/>
                    </a:lnTo>
                    <a:cubicBezTo>
                      <a:pt x="2037" y="0"/>
                      <a:pt x="2044" y="7"/>
                      <a:pt x="2044" y="15"/>
                    </a:cubicBezTo>
                    <a:cubicBezTo>
                      <a:pt x="2044" y="23"/>
                      <a:pt x="2037" y="30"/>
                      <a:pt x="2028" y="30"/>
                    </a:cubicBezTo>
                    <a:lnTo>
                      <a:pt x="2028" y="30"/>
                    </a:lnTo>
                    <a:cubicBezTo>
                      <a:pt x="2020" y="30"/>
                      <a:pt x="2013" y="23"/>
                      <a:pt x="2013" y="15"/>
                    </a:cubicBezTo>
                    <a:cubicBezTo>
                      <a:pt x="2013" y="7"/>
                      <a:pt x="2020" y="0"/>
                      <a:pt x="2028" y="0"/>
                    </a:cubicBezTo>
                    <a:close/>
                    <a:moveTo>
                      <a:pt x="2120" y="0"/>
                    </a:moveTo>
                    <a:lnTo>
                      <a:pt x="2120" y="0"/>
                    </a:lnTo>
                    <a:cubicBezTo>
                      <a:pt x="2129" y="0"/>
                      <a:pt x="2136" y="7"/>
                      <a:pt x="2136" y="15"/>
                    </a:cubicBezTo>
                    <a:cubicBezTo>
                      <a:pt x="2136" y="23"/>
                      <a:pt x="2129" y="30"/>
                      <a:pt x="2120" y="30"/>
                    </a:cubicBezTo>
                    <a:lnTo>
                      <a:pt x="2120" y="30"/>
                    </a:lnTo>
                    <a:cubicBezTo>
                      <a:pt x="2112" y="30"/>
                      <a:pt x="2105" y="23"/>
                      <a:pt x="2105" y="15"/>
                    </a:cubicBezTo>
                    <a:cubicBezTo>
                      <a:pt x="2105" y="7"/>
                      <a:pt x="2112" y="0"/>
                      <a:pt x="2120" y="0"/>
                    </a:cubicBezTo>
                    <a:close/>
                    <a:moveTo>
                      <a:pt x="2213" y="0"/>
                    </a:moveTo>
                    <a:lnTo>
                      <a:pt x="2213" y="0"/>
                    </a:lnTo>
                    <a:cubicBezTo>
                      <a:pt x="2221" y="0"/>
                      <a:pt x="2228" y="7"/>
                      <a:pt x="2228" y="15"/>
                    </a:cubicBezTo>
                    <a:cubicBezTo>
                      <a:pt x="2228" y="23"/>
                      <a:pt x="2221" y="30"/>
                      <a:pt x="2213" y="30"/>
                    </a:cubicBezTo>
                    <a:lnTo>
                      <a:pt x="2213" y="30"/>
                    </a:lnTo>
                    <a:cubicBezTo>
                      <a:pt x="2204" y="30"/>
                      <a:pt x="2197" y="23"/>
                      <a:pt x="2197" y="15"/>
                    </a:cubicBezTo>
                    <a:cubicBezTo>
                      <a:pt x="2197" y="7"/>
                      <a:pt x="2204" y="0"/>
                      <a:pt x="2213" y="0"/>
                    </a:cubicBezTo>
                    <a:close/>
                    <a:moveTo>
                      <a:pt x="2305" y="0"/>
                    </a:moveTo>
                    <a:lnTo>
                      <a:pt x="2305" y="0"/>
                    </a:lnTo>
                    <a:cubicBezTo>
                      <a:pt x="2313" y="0"/>
                      <a:pt x="2320" y="7"/>
                      <a:pt x="2320" y="15"/>
                    </a:cubicBezTo>
                    <a:cubicBezTo>
                      <a:pt x="2320" y="23"/>
                      <a:pt x="2313" y="30"/>
                      <a:pt x="2305" y="30"/>
                    </a:cubicBezTo>
                    <a:lnTo>
                      <a:pt x="2305" y="30"/>
                    </a:lnTo>
                    <a:cubicBezTo>
                      <a:pt x="2296" y="30"/>
                      <a:pt x="2289" y="23"/>
                      <a:pt x="2289" y="15"/>
                    </a:cubicBezTo>
                    <a:cubicBezTo>
                      <a:pt x="2289" y="7"/>
                      <a:pt x="2296" y="0"/>
                      <a:pt x="2305" y="0"/>
                    </a:cubicBezTo>
                    <a:close/>
                    <a:moveTo>
                      <a:pt x="2397" y="0"/>
                    </a:moveTo>
                    <a:lnTo>
                      <a:pt x="2397" y="0"/>
                    </a:lnTo>
                    <a:cubicBezTo>
                      <a:pt x="2405" y="0"/>
                      <a:pt x="2412" y="7"/>
                      <a:pt x="2412" y="15"/>
                    </a:cubicBezTo>
                    <a:cubicBezTo>
                      <a:pt x="2412" y="23"/>
                      <a:pt x="2405" y="30"/>
                      <a:pt x="2397" y="30"/>
                    </a:cubicBezTo>
                    <a:lnTo>
                      <a:pt x="2397" y="30"/>
                    </a:lnTo>
                    <a:cubicBezTo>
                      <a:pt x="2388" y="30"/>
                      <a:pt x="2382" y="23"/>
                      <a:pt x="2382" y="15"/>
                    </a:cubicBezTo>
                    <a:cubicBezTo>
                      <a:pt x="2382" y="7"/>
                      <a:pt x="2388" y="0"/>
                      <a:pt x="2397" y="0"/>
                    </a:cubicBezTo>
                    <a:close/>
                    <a:moveTo>
                      <a:pt x="2489" y="0"/>
                    </a:moveTo>
                    <a:lnTo>
                      <a:pt x="2489" y="0"/>
                    </a:lnTo>
                    <a:cubicBezTo>
                      <a:pt x="2498" y="0"/>
                      <a:pt x="2505" y="7"/>
                      <a:pt x="2505" y="15"/>
                    </a:cubicBezTo>
                    <a:cubicBezTo>
                      <a:pt x="2505" y="23"/>
                      <a:pt x="2498" y="30"/>
                      <a:pt x="2489" y="30"/>
                    </a:cubicBezTo>
                    <a:lnTo>
                      <a:pt x="2489" y="30"/>
                    </a:lnTo>
                    <a:cubicBezTo>
                      <a:pt x="2481" y="30"/>
                      <a:pt x="2474" y="23"/>
                      <a:pt x="2474" y="15"/>
                    </a:cubicBezTo>
                    <a:cubicBezTo>
                      <a:pt x="2474" y="7"/>
                      <a:pt x="2481" y="0"/>
                      <a:pt x="2489" y="0"/>
                    </a:cubicBezTo>
                    <a:close/>
                    <a:moveTo>
                      <a:pt x="2581" y="0"/>
                    </a:moveTo>
                    <a:lnTo>
                      <a:pt x="2581" y="0"/>
                    </a:lnTo>
                    <a:cubicBezTo>
                      <a:pt x="2590" y="0"/>
                      <a:pt x="2597" y="7"/>
                      <a:pt x="2597" y="15"/>
                    </a:cubicBezTo>
                    <a:cubicBezTo>
                      <a:pt x="2597" y="23"/>
                      <a:pt x="2590" y="30"/>
                      <a:pt x="2581" y="30"/>
                    </a:cubicBezTo>
                    <a:lnTo>
                      <a:pt x="2581" y="30"/>
                    </a:lnTo>
                    <a:cubicBezTo>
                      <a:pt x="2573" y="30"/>
                      <a:pt x="2566" y="23"/>
                      <a:pt x="2566" y="15"/>
                    </a:cubicBezTo>
                    <a:cubicBezTo>
                      <a:pt x="2566" y="7"/>
                      <a:pt x="2573" y="0"/>
                      <a:pt x="2581" y="0"/>
                    </a:cubicBezTo>
                    <a:close/>
                    <a:moveTo>
                      <a:pt x="2674" y="0"/>
                    </a:moveTo>
                    <a:lnTo>
                      <a:pt x="2674" y="0"/>
                    </a:lnTo>
                    <a:cubicBezTo>
                      <a:pt x="2682" y="0"/>
                      <a:pt x="2689" y="7"/>
                      <a:pt x="2689" y="15"/>
                    </a:cubicBezTo>
                    <a:cubicBezTo>
                      <a:pt x="2689" y="23"/>
                      <a:pt x="2682" y="30"/>
                      <a:pt x="2674" y="30"/>
                    </a:cubicBezTo>
                    <a:lnTo>
                      <a:pt x="2674" y="30"/>
                    </a:lnTo>
                    <a:cubicBezTo>
                      <a:pt x="2665" y="30"/>
                      <a:pt x="2658" y="23"/>
                      <a:pt x="2658" y="15"/>
                    </a:cubicBezTo>
                    <a:cubicBezTo>
                      <a:pt x="2658" y="7"/>
                      <a:pt x="2665" y="0"/>
                      <a:pt x="2674" y="0"/>
                    </a:cubicBezTo>
                    <a:close/>
                    <a:moveTo>
                      <a:pt x="2766" y="0"/>
                    </a:moveTo>
                    <a:lnTo>
                      <a:pt x="2766" y="0"/>
                    </a:lnTo>
                    <a:cubicBezTo>
                      <a:pt x="2774" y="0"/>
                      <a:pt x="2781" y="7"/>
                      <a:pt x="2781" y="15"/>
                    </a:cubicBezTo>
                    <a:cubicBezTo>
                      <a:pt x="2781" y="23"/>
                      <a:pt x="2774" y="30"/>
                      <a:pt x="2766" y="30"/>
                    </a:cubicBezTo>
                    <a:lnTo>
                      <a:pt x="2766" y="30"/>
                    </a:lnTo>
                    <a:cubicBezTo>
                      <a:pt x="2757" y="30"/>
                      <a:pt x="2750" y="23"/>
                      <a:pt x="2750" y="15"/>
                    </a:cubicBezTo>
                    <a:cubicBezTo>
                      <a:pt x="2750" y="7"/>
                      <a:pt x="2757" y="0"/>
                      <a:pt x="2766" y="0"/>
                    </a:cubicBezTo>
                    <a:close/>
                    <a:moveTo>
                      <a:pt x="2858" y="0"/>
                    </a:moveTo>
                    <a:lnTo>
                      <a:pt x="2858" y="0"/>
                    </a:lnTo>
                    <a:cubicBezTo>
                      <a:pt x="2866" y="0"/>
                      <a:pt x="2873" y="7"/>
                      <a:pt x="2873" y="15"/>
                    </a:cubicBezTo>
                    <a:cubicBezTo>
                      <a:pt x="2873" y="23"/>
                      <a:pt x="2866" y="30"/>
                      <a:pt x="2858" y="30"/>
                    </a:cubicBezTo>
                    <a:lnTo>
                      <a:pt x="2858" y="30"/>
                    </a:lnTo>
                    <a:cubicBezTo>
                      <a:pt x="2849" y="30"/>
                      <a:pt x="2843" y="23"/>
                      <a:pt x="2843" y="15"/>
                    </a:cubicBezTo>
                    <a:cubicBezTo>
                      <a:pt x="2843" y="7"/>
                      <a:pt x="2849" y="0"/>
                      <a:pt x="2858" y="0"/>
                    </a:cubicBezTo>
                    <a:close/>
                    <a:moveTo>
                      <a:pt x="2950" y="0"/>
                    </a:moveTo>
                    <a:lnTo>
                      <a:pt x="2950" y="0"/>
                    </a:lnTo>
                    <a:cubicBezTo>
                      <a:pt x="2959" y="0"/>
                      <a:pt x="2965" y="7"/>
                      <a:pt x="2965" y="15"/>
                    </a:cubicBezTo>
                    <a:cubicBezTo>
                      <a:pt x="2965" y="23"/>
                      <a:pt x="2959" y="30"/>
                      <a:pt x="2950" y="30"/>
                    </a:cubicBezTo>
                    <a:lnTo>
                      <a:pt x="2950" y="30"/>
                    </a:lnTo>
                    <a:cubicBezTo>
                      <a:pt x="2942" y="30"/>
                      <a:pt x="2935" y="23"/>
                      <a:pt x="2935" y="15"/>
                    </a:cubicBezTo>
                    <a:cubicBezTo>
                      <a:pt x="2935" y="7"/>
                      <a:pt x="2942" y="0"/>
                      <a:pt x="2950" y="0"/>
                    </a:cubicBezTo>
                    <a:close/>
                    <a:moveTo>
                      <a:pt x="3042" y="0"/>
                    </a:moveTo>
                    <a:lnTo>
                      <a:pt x="3042" y="0"/>
                    </a:lnTo>
                    <a:cubicBezTo>
                      <a:pt x="3051" y="0"/>
                      <a:pt x="3058" y="7"/>
                      <a:pt x="3058" y="15"/>
                    </a:cubicBezTo>
                    <a:cubicBezTo>
                      <a:pt x="3058" y="23"/>
                      <a:pt x="3051" y="30"/>
                      <a:pt x="3042" y="30"/>
                    </a:cubicBezTo>
                    <a:lnTo>
                      <a:pt x="3042" y="30"/>
                    </a:lnTo>
                    <a:cubicBezTo>
                      <a:pt x="3034" y="30"/>
                      <a:pt x="3027" y="23"/>
                      <a:pt x="3027" y="15"/>
                    </a:cubicBezTo>
                    <a:cubicBezTo>
                      <a:pt x="3027" y="7"/>
                      <a:pt x="3034" y="0"/>
                      <a:pt x="3042" y="0"/>
                    </a:cubicBezTo>
                    <a:close/>
                    <a:moveTo>
                      <a:pt x="3134" y="0"/>
                    </a:moveTo>
                    <a:lnTo>
                      <a:pt x="3134" y="0"/>
                    </a:lnTo>
                    <a:cubicBezTo>
                      <a:pt x="3143" y="0"/>
                      <a:pt x="3150" y="7"/>
                      <a:pt x="3150" y="15"/>
                    </a:cubicBezTo>
                    <a:cubicBezTo>
                      <a:pt x="3150" y="23"/>
                      <a:pt x="3143" y="30"/>
                      <a:pt x="3134" y="30"/>
                    </a:cubicBezTo>
                    <a:lnTo>
                      <a:pt x="3134" y="30"/>
                    </a:lnTo>
                    <a:cubicBezTo>
                      <a:pt x="3126" y="30"/>
                      <a:pt x="3119" y="23"/>
                      <a:pt x="3119" y="15"/>
                    </a:cubicBezTo>
                    <a:cubicBezTo>
                      <a:pt x="3119" y="7"/>
                      <a:pt x="3126" y="0"/>
                      <a:pt x="3134" y="0"/>
                    </a:cubicBezTo>
                    <a:close/>
                    <a:moveTo>
                      <a:pt x="3227" y="0"/>
                    </a:moveTo>
                    <a:lnTo>
                      <a:pt x="3227" y="0"/>
                    </a:lnTo>
                    <a:cubicBezTo>
                      <a:pt x="3235" y="0"/>
                      <a:pt x="3242" y="7"/>
                      <a:pt x="3242" y="15"/>
                    </a:cubicBezTo>
                    <a:cubicBezTo>
                      <a:pt x="3242" y="23"/>
                      <a:pt x="3235" y="30"/>
                      <a:pt x="3227" y="30"/>
                    </a:cubicBezTo>
                    <a:lnTo>
                      <a:pt x="3227" y="30"/>
                    </a:lnTo>
                    <a:cubicBezTo>
                      <a:pt x="3218" y="30"/>
                      <a:pt x="3211" y="23"/>
                      <a:pt x="3211" y="15"/>
                    </a:cubicBezTo>
                    <a:cubicBezTo>
                      <a:pt x="3211" y="7"/>
                      <a:pt x="3218" y="0"/>
                      <a:pt x="3227" y="0"/>
                    </a:cubicBezTo>
                    <a:close/>
                    <a:moveTo>
                      <a:pt x="3319" y="0"/>
                    </a:moveTo>
                    <a:lnTo>
                      <a:pt x="3319" y="0"/>
                    </a:lnTo>
                    <a:cubicBezTo>
                      <a:pt x="3327" y="0"/>
                      <a:pt x="3334" y="7"/>
                      <a:pt x="3334" y="15"/>
                    </a:cubicBezTo>
                    <a:cubicBezTo>
                      <a:pt x="3334" y="23"/>
                      <a:pt x="3327" y="30"/>
                      <a:pt x="3319" y="30"/>
                    </a:cubicBezTo>
                    <a:lnTo>
                      <a:pt x="3319" y="30"/>
                    </a:lnTo>
                    <a:cubicBezTo>
                      <a:pt x="3310" y="30"/>
                      <a:pt x="3303" y="23"/>
                      <a:pt x="3303" y="15"/>
                    </a:cubicBezTo>
                    <a:cubicBezTo>
                      <a:pt x="3303" y="7"/>
                      <a:pt x="3310" y="0"/>
                      <a:pt x="3319" y="0"/>
                    </a:cubicBezTo>
                    <a:close/>
                    <a:moveTo>
                      <a:pt x="3411" y="0"/>
                    </a:moveTo>
                    <a:lnTo>
                      <a:pt x="3411" y="0"/>
                    </a:lnTo>
                    <a:cubicBezTo>
                      <a:pt x="3420" y="0"/>
                      <a:pt x="3426" y="7"/>
                      <a:pt x="3426" y="15"/>
                    </a:cubicBezTo>
                    <a:cubicBezTo>
                      <a:pt x="3426" y="23"/>
                      <a:pt x="3420" y="30"/>
                      <a:pt x="3411" y="30"/>
                    </a:cubicBezTo>
                    <a:lnTo>
                      <a:pt x="3411" y="30"/>
                    </a:lnTo>
                    <a:cubicBezTo>
                      <a:pt x="3403" y="30"/>
                      <a:pt x="3396" y="23"/>
                      <a:pt x="3396" y="15"/>
                    </a:cubicBezTo>
                    <a:cubicBezTo>
                      <a:pt x="3396" y="7"/>
                      <a:pt x="3403" y="0"/>
                      <a:pt x="3411" y="0"/>
                    </a:cubicBezTo>
                    <a:close/>
                    <a:moveTo>
                      <a:pt x="3503" y="0"/>
                    </a:moveTo>
                    <a:lnTo>
                      <a:pt x="3503" y="0"/>
                    </a:lnTo>
                    <a:cubicBezTo>
                      <a:pt x="3512" y="0"/>
                      <a:pt x="3519" y="7"/>
                      <a:pt x="3519" y="15"/>
                    </a:cubicBezTo>
                    <a:cubicBezTo>
                      <a:pt x="3519" y="23"/>
                      <a:pt x="3512" y="30"/>
                      <a:pt x="3503" y="30"/>
                    </a:cubicBezTo>
                    <a:lnTo>
                      <a:pt x="3503" y="30"/>
                    </a:lnTo>
                    <a:cubicBezTo>
                      <a:pt x="3495" y="30"/>
                      <a:pt x="3488" y="23"/>
                      <a:pt x="3488" y="15"/>
                    </a:cubicBezTo>
                    <a:cubicBezTo>
                      <a:pt x="3488" y="7"/>
                      <a:pt x="3495" y="0"/>
                      <a:pt x="3503" y="0"/>
                    </a:cubicBezTo>
                    <a:close/>
                    <a:moveTo>
                      <a:pt x="3595" y="0"/>
                    </a:moveTo>
                    <a:lnTo>
                      <a:pt x="3595" y="0"/>
                    </a:lnTo>
                    <a:cubicBezTo>
                      <a:pt x="3604" y="0"/>
                      <a:pt x="3611" y="7"/>
                      <a:pt x="3611" y="15"/>
                    </a:cubicBezTo>
                    <a:cubicBezTo>
                      <a:pt x="3611" y="23"/>
                      <a:pt x="3604" y="30"/>
                      <a:pt x="3595" y="30"/>
                    </a:cubicBezTo>
                    <a:lnTo>
                      <a:pt x="3595" y="30"/>
                    </a:lnTo>
                    <a:cubicBezTo>
                      <a:pt x="3587" y="30"/>
                      <a:pt x="3580" y="23"/>
                      <a:pt x="3580" y="15"/>
                    </a:cubicBezTo>
                    <a:cubicBezTo>
                      <a:pt x="3580" y="7"/>
                      <a:pt x="3587" y="0"/>
                      <a:pt x="3595" y="0"/>
                    </a:cubicBezTo>
                    <a:close/>
                    <a:moveTo>
                      <a:pt x="3688" y="0"/>
                    </a:moveTo>
                    <a:lnTo>
                      <a:pt x="3688" y="0"/>
                    </a:lnTo>
                    <a:cubicBezTo>
                      <a:pt x="3696" y="0"/>
                      <a:pt x="3703" y="7"/>
                      <a:pt x="3703" y="15"/>
                    </a:cubicBezTo>
                    <a:cubicBezTo>
                      <a:pt x="3703" y="23"/>
                      <a:pt x="3696" y="30"/>
                      <a:pt x="3688" y="30"/>
                    </a:cubicBezTo>
                    <a:lnTo>
                      <a:pt x="3688" y="30"/>
                    </a:lnTo>
                    <a:cubicBezTo>
                      <a:pt x="3679" y="30"/>
                      <a:pt x="3672" y="23"/>
                      <a:pt x="3672" y="15"/>
                    </a:cubicBezTo>
                    <a:cubicBezTo>
                      <a:pt x="3672" y="7"/>
                      <a:pt x="3679" y="0"/>
                      <a:pt x="3688" y="0"/>
                    </a:cubicBezTo>
                    <a:close/>
                    <a:moveTo>
                      <a:pt x="3780" y="0"/>
                    </a:moveTo>
                    <a:lnTo>
                      <a:pt x="3780" y="0"/>
                    </a:lnTo>
                    <a:cubicBezTo>
                      <a:pt x="3788" y="0"/>
                      <a:pt x="3795" y="7"/>
                      <a:pt x="3795" y="15"/>
                    </a:cubicBezTo>
                    <a:cubicBezTo>
                      <a:pt x="3795" y="23"/>
                      <a:pt x="3788" y="30"/>
                      <a:pt x="3780" y="30"/>
                    </a:cubicBezTo>
                    <a:lnTo>
                      <a:pt x="3780" y="30"/>
                    </a:lnTo>
                    <a:cubicBezTo>
                      <a:pt x="3771" y="30"/>
                      <a:pt x="3764" y="23"/>
                      <a:pt x="3764" y="15"/>
                    </a:cubicBezTo>
                    <a:cubicBezTo>
                      <a:pt x="3764" y="7"/>
                      <a:pt x="3771" y="0"/>
                      <a:pt x="3780" y="0"/>
                    </a:cubicBezTo>
                    <a:close/>
                    <a:moveTo>
                      <a:pt x="3872" y="0"/>
                    </a:moveTo>
                    <a:lnTo>
                      <a:pt x="3872" y="0"/>
                    </a:lnTo>
                    <a:cubicBezTo>
                      <a:pt x="3881" y="0"/>
                      <a:pt x="3887" y="7"/>
                      <a:pt x="3887" y="15"/>
                    </a:cubicBezTo>
                    <a:cubicBezTo>
                      <a:pt x="3887" y="23"/>
                      <a:pt x="3881" y="30"/>
                      <a:pt x="3872" y="30"/>
                    </a:cubicBezTo>
                    <a:lnTo>
                      <a:pt x="3872" y="30"/>
                    </a:lnTo>
                    <a:cubicBezTo>
                      <a:pt x="3864" y="30"/>
                      <a:pt x="3857" y="23"/>
                      <a:pt x="3857" y="15"/>
                    </a:cubicBezTo>
                    <a:cubicBezTo>
                      <a:pt x="3857" y="7"/>
                      <a:pt x="3864" y="0"/>
                      <a:pt x="3872" y="0"/>
                    </a:cubicBezTo>
                    <a:close/>
                    <a:moveTo>
                      <a:pt x="3964" y="0"/>
                    </a:moveTo>
                    <a:lnTo>
                      <a:pt x="3964" y="0"/>
                    </a:lnTo>
                    <a:cubicBezTo>
                      <a:pt x="3973" y="0"/>
                      <a:pt x="3980" y="7"/>
                      <a:pt x="3980" y="15"/>
                    </a:cubicBezTo>
                    <a:cubicBezTo>
                      <a:pt x="3980" y="23"/>
                      <a:pt x="3973" y="30"/>
                      <a:pt x="3964" y="30"/>
                    </a:cubicBezTo>
                    <a:lnTo>
                      <a:pt x="3964" y="30"/>
                    </a:lnTo>
                    <a:cubicBezTo>
                      <a:pt x="3956" y="30"/>
                      <a:pt x="3949" y="23"/>
                      <a:pt x="3949" y="15"/>
                    </a:cubicBezTo>
                    <a:cubicBezTo>
                      <a:pt x="3949" y="7"/>
                      <a:pt x="3956" y="0"/>
                      <a:pt x="3964" y="0"/>
                    </a:cubicBezTo>
                    <a:close/>
                    <a:moveTo>
                      <a:pt x="4056" y="0"/>
                    </a:moveTo>
                    <a:lnTo>
                      <a:pt x="4056" y="0"/>
                    </a:lnTo>
                    <a:cubicBezTo>
                      <a:pt x="4065" y="0"/>
                      <a:pt x="4072" y="7"/>
                      <a:pt x="4072" y="15"/>
                    </a:cubicBezTo>
                    <a:cubicBezTo>
                      <a:pt x="4072" y="23"/>
                      <a:pt x="4065" y="30"/>
                      <a:pt x="4056" y="30"/>
                    </a:cubicBezTo>
                    <a:lnTo>
                      <a:pt x="4056" y="30"/>
                    </a:lnTo>
                    <a:cubicBezTo>
                      <a:pt x="4048" y="30"/>
                      <a:pt x="4041" y="23"/>
                      <a:pt x="4041" y="15"/>
                    </a:cubicBezTo>
                    <a:cubicBezTo>
                      <a:pt x="4041" y="7"/>
                      <a:pt x="4048" y="0"/>
                      <a:pt x="4056" y="0"/>
                    </a:cubicBezTo>
                    <a:close/>
                    <a:moveTo>
                      <a:pt x="4149" y="0"/>
                    </a:moveTo>
                    <a:lnTo>
                      <a:pt x="4149" y="0"/>
                    </a:lnTo>
                    <a:cubicBezTo>
                      <a:pt x="4157" y="0"/>
                      <a:pt x="4164" y="7"/>
                      <a:pt x="4164" y="15"/>
                    </a:cubicBezTo>
                    <a:cubicBezTo>
                      <a:pt x="4164" y="23"/>
                      <a:pt x="4157" y="30"/>
                      <a:pt x="4149" y="30"/>
                    </a:cubicBezTo>
                    <a:lnTo>
                      <a:pt x="4149" y="30"/>
                    </a:lnTo>
                    <a:cubicBezTo>
                      <a:pt x="4140" y="30"/>
                      <a:pt x="4133" y="23"/>
                      <a:pt x="4133" y="15"/>
                    </a:cubicBezTo>
                    <a:cubicBezTo>
                      <a:pt x="4133" y="7"/>
                      <a:pt x="4140" y="0"/>
                      <a:pt x="4149" y="0"/>
                    </a:cubicBezTo>
                    <a:close/>
                    <a:moveTo>
                      <a:pt x="4241" y="0"/>
                    </a:moveTo>
                    <a:lnTo>
                      <a:pt x="4241" y="0"/>
                    </a:lnTo>
                    <a:cubicBezTo>
                      <a:pt x="4249" y="0"/>
                      <a:pt x="4256" y="7"/>
                      <a:pt x="4256" y="15"/>
                    </a:cubicBezTo>
                    <a:cubicBezTo>
                      <a:pt x="4256" y="23"/>
                      <a:pt x="4249" y="30"/>
                      <a:pt x="4241" y="30"/>
                    </a:cubicBezTo>
                    <a:lnTo>
                      <a:pt x="4241" y="30"/>
                    </a:lnTo>
                    <a:cubicBezTo>
                      <a:pt x="4232" y="30"/>
                      <a:pt x="4225" y="23"/>
                      <a:pt x="4225" y="15"/>
                    </a:cubicBezTo>
                    <a:cubicBezTo>
                      <a:pt x="4225" y="7"/>
                      <a:pt x="4232" y="0"/>
                      <a:pt x="4241" y="0"/>
                    </a:cubicBezTo>
                    <a:close/>
                    <a:moveTo>
                      <a:pt x="4333" y="0"/>
                    </a:moveTo>
                    <a:lnTo>
                      <a:pt x="4333" y="0"/>
                    </a:lnTo>
                    <a:cubicBezTo>
                      <a:pt x="4341" y="0"/>
                      <a:pt x="4348" y="7"/>
                      <a:pt x="4348" y="15"/>
                    </a:cubicBezTo>
                    <a:cubicBezTo>
                      <a:pt x="4348" y="23"/>
                      <a:pt x="4341" y="30"/>
                      <a:pt x="4333" y="30"/>
                    </a:cubicBezTo>
                    <a:lnTo>
                      <a:pt x="4333" y="30"/>
                    </a:lnTo>
                    <a:cubicBezTo>
                      <a:pt x="4324" y="30"/>
                      <a:pt x="4318" y="23"/>
                      <a:pt x="4318" y="15"/>
                    </a:cubicBezTo>
                    <a:cubicBezTo>
                      <a:pt x="4318" y="7"/>
                      <a:pt x="4324" y="0"/>
                      <a:pt x="4333" y="0"/>
                    </a:cubicBezTo>
                    <a:close/>
                    <a:moveTo>
                      <a:pt x="4425" y="0"/>
                    </a:moveTo>
                    <a:lnTo>
                      <a:pt x="4425" y="0"/>
                    </a:lnTo>
                    <a:cubicBezTo>
                      <a:pt x="4434" y="0"/>
                      <a:pt x="4441" y="7"/>
                      <a:pt x="4441" y="15"/>
                    </a:cubicBezTo>
                    <a:cubicBezTo>
                      <a:pt x="4441" y="23"/>
                      <a:pt x="4434" y="30"/>
                      <a:pt x="4425" y="30"/>
                    </a:cubicBezTo>
                    <a:lnTo>
                      <a:pt x="4425" y="30"/>
                    </a:lnTo>
                    <a:cubicBezTo>
                      <a:pt x="4417" y="30"/>
                      <a:pt x="4410" y="23"/>
                      <a:pt x="4410" y="15"/>
                    </a:cubicBezTo>
                    <a:cubicBezTo>
                      <a:pt x="4410" y="7"/>
                      <a:pt x="4417" y="0"/>
                      <a:pt x="4425" y="0"/>
                    </a:cubicBezTo>
                    <a:close/>
                    <a:moveTo>
                      <a:pt x="4517" y="0"/>
                    </a:moveTo>
                    <a:lnTo>
                      <a:pt x="4517" y="0"/>
                    </a:lnTo>
                    <a:cubicBezTo>
                      <a:pt x="4526" y="0"/>
                      <a:pt x="4533" y="7"/>
                      <a:pt x="4533" y="15"/>
                    </a:cubicBezTo>
                    <a:cubicBezTo>
                      <a:pt x="4533" y="23"/>
                      <a:pt x="4526" y="30"/>
                      <a:pt x="4517" y="30"/>
                    </a:cubicBezTo>
                    <a:lnTo>
                      <a:pt x="4517" y="30"/>
                    </a:lnTo>
                    <a:cubicBezTo>
                      <a:pt x="4509" y="30"/>
                      <a:pt x="4502" y="23"/>
                      <a:pt x="4502" y="15"/>
                    </a:cubicBezTo>
                    <a:cubicBezTo>
                      <a:pt x="4502" y="7"/>
                      <a:pt x="4509" y="0"/>
                      <a:pt x="4517" y="0"/>
                    </a:cubicBezTo>
                    <a:close/>
                    <a:moveTo>
                      <a:pt x="4610" y="0"/>
                    </a:moveTo>
                    <a:lnTo>
                      <a:pt x="4610" y="0"/>
                    </a:lnTo>
                    <a:cubicBezTo>
                      <a:pt x="4618" y="0"/>
                      <a:pt x="4625" y="7"/>
                      <a:pt x="4625" y="15"/>
                    </a:cubicBezTo>
                    <a:cubicBezTo>
                      <a:pt x="4625" y="23"/>
                      <a:pt x="4618" y="30"/>
                      <a:pt x="4610" y="30"/>
                    </a:cubicBezTo>
                    <a:lnTo>
                      <a:pt x="4610" y="30"/>
                    </a:lnTo>
                    <a:cubicBezTo>
                      <a:pt x="4601" y="30"/>
                      <a:pt x="4594" y="23"/>
                      <a:pt x="4594" y="15"/>
                    </a:cubicBezTo>
                    <a:cubicBezTo>
                      <a:pt x="4594" y="7"/>
                      <a:pt x="4601" y="0"/>
                      <a:pt x="4610" y="0"/>
                    </a:cubicBezTo>
                    <a:close/>
                    <a:moveTo>
                      <a:pt x="4702" y="0"/>
                    </a:moveTo>
                    <a:lnTo>
                      <a:pt x="4702" y="0"/>
                    </a:lnTo>
                    <a:cubicBezTo>
                      <a:pt x="4710" y="0"/>
                      <a:pt x="4717" y="7"/>
                      <a:pt x="4717" y="15"/>
                    </a:cubicBezTo>
                    <a:cubicBezTo>
                      <a:pt x="4717" y="23"/>
                      <a:pt x="4710" y="30"/>
                      <a:pt x="4702" y="30"/>
                    </a:cubicBezTo>
                    <a:lnTo>
                      <a:pt x="4702" y="30"/>
                    </a:lnTo>
                    <a:cubicBezTo>
                      <a:pt x="4693" y="30"/>
                      <a:pt x="4686" y="23"/>
                      <a:pt x="4686" y="15"/>
                    </a:cubicBezTo>
                    <a:cubicBezTo>
                      <a:pt x="4686" y="7"/>
                      <a:pt x="4693" y="0"/>
                      <a:pt x="4702" y="0"/>
                    </a:cubicBezTo>
                    <a:close/>
                    <a:moveTo>
                      <a:pt x="4794" y="0"/>
                    </a:moveTo>
                    <a:lnTo>
                      <a:pt x="4794" y="0"/>
                    </a:lnTo>
                    <a:cubicBezTo>
                      <a:pt x="4802" y="0"/>
                      <a:pt x="4809" y="7"/>
                      <a:pt x="4809" y="15"/>
                    </a:cubicBezTo>
                    <a:cubicBezTo>
                      <a:pt x="4809" y="23"/>
                      <a:pt x="4802" y="30"/>
                      <a:pt x="4794" y="30"/>
                    </a:cubicBezTo>
                    <a:lnTo>
                      <a:pt x="4794" y="30"/>
                    </a:lnTo>
                    <a:cubicBezTo>
                      <a:pt x="4785" y="30"/>
                      <a:pt x="4779" y="23"/>
                      <a:pt x="4779" y="15"/>
                    </a:cubicBezTo>
                    <a:cubicBezTo>
                      <a:pt x="4779" y="7"/>
                      <a:pt x="4785" y="0"/>
                      <a:pt x="4794" y="0"/>
                    </a:cubicBezTo>
                    <a:close/>
                    <a:moveTo>
                      <a:pt x="4886" y="0"/>
                    </a:moveTo>
                    <a:lnTo>
                      <a:pt x="4886" y="0"/>
                    </a:lnTo>
                    <a:cubicBezTo>
                      <a:pt x="4895" y="0"/>
                      <a:pt x="4901" y="7"/>
                      <a:pt x="4901" y="15"/>
                    </a:cubicBezTo>
                    <a:cubicBezTo>
                      <a:pt x="4901" y="23"/>
                      <a:pt x="4895" y="30"/>
                      <a:pt x="4886" y="30"/>
                    </a:cubicBezTo>
                    <a:lnTo>
                      <a:pt x="4886" y="30"/>
                    </a:lnTo>
                    <a:cubicBezTo>
                      <a:pt x="4878" y="30"/>
                      <a:pt x="4871" y="23"/>
                      <a:pt x="4871" y="15"/>
                    </a:cubicBezTo>
                    <a:cubicBezTo>
                      <a:pt x="4871" y="7"/>
                      <a:pt x="4878" y="0"/>
                      <a:pt x="4886" y="0"/>
                    </a:cubicBezTo>
                    <a:close/>
                    <a:moveTo>
                      <a:pt x="4978" y="0"/>
                    </a:moveTo>
                    <a:lnTo>
                      <a:pt x="4978" y="0"/>
                    </a:lnTo>
                    <a:cubicBezTo>
                      <a:pt x="4987" y="0"/>
                      <a:pt x="4994" y="7"/>
                      <a:pt x="4994" y="15"/>
                    </a:cubicBezTo>
                    <a:cubicBezTo>
                      <a:pt x="4994" y="23"/>
                      <a:pt x="4987" y="30"/>
                      <a:pt x="4978" y="30"/>
                    </a:cubicBezTo>
                    <a:lnTo>
                      <a:pt x="4978" y="30"/>
                    </a:lnTo>
                    <a:cubicBezTo>
                      <a:pt x="4970" y="30"/>
                      <a:pt x="4963" y="23"/>
                      <a:pt x="4963" y="15"/>
                    </a:cubicBezTo>
                    <a:cubicBezTo>
                      <a:pt x="4963" y="7"/>
                      <a:pt x="4970" y="0"/>
                      <a:pt x="4978" y="0"/>
                    </a:cubicBezTo>
                    <a:close/>
                    <a:moveTo>
                      <a:pt x="5070" y="0"/>
                    </a:moveTo>
                    <a:lnTo>
                      <a:pt x="5071" y="0"/>
                    </a:lnTo>
                    <a:cubicBezTo>
                      <a:pt x="5079" y="0"/>
                      <a:pt x="5086" y="7"/>
                      <a:pt x="5086" y="15"/>
                    </a:cubicBezTo>
                    <a:cubicBezTo>
                      <a:pt x="5086" y="23"/>
                      <a:pt x="5079" y="30"/>
                      <a:pt x="5071" y="30"/>
                    </a:cubicBezTo>
                    <a:lnTo>
                      <a:pt x="5070" y="30"/>
                    </a:lnTo>
                    <a:cubicBezTo>
                      <a:pt x="5062" y="30"/>
                      <a:pt x="5055" y="23"/>
                      <a:pt x="5055" y="15"/>
                    </a:cubicBezTo>
                    <a:cubicBezTo>
                      <a:pt x="5055" y="7"/>
                      <a:pt x="5062" y="0"/>
                      <a:pt x="5070" y="0"/>
                    </a:cubicBezTo>
                    <a:close/>
                    <a:moveTo>
                      <a:pt x="5163" y="0"/>
                    </a:moveTo>
                    <a:lnTo>
                      <a:pt x="5163" y="0"/>
                    </a:lnTo>
                    <a:cubicBezTo>
                      <a:pt x="5171" y="0"/>
                      <a:pt x="5178" y="7"/>
                      <a:pt x="5178" y="15"/>
                    </a:cubicBezTo>
                    <a:cubicBezTo>
                      <a:pt x="5178" y="23"/>
                      <a:pt x="5171" y="30"/>
                      <a:pt x="5163" y="30"/>
                    </a:cubicBezTo>
                    <a:lnTo>
                      <a:pt x="5163" y="30"/>
                    </a:lnTo>
                    <a:cubicBezTo>
                      <a:pt x="5154" y="30"/>
                      <a:pt x="5147" y="23"/>
                      <a:pt x="5147" y="15"/>
                    </a:cubicBezTo>
                    <a:cubicBezTo>
                      <a:pt x="5147" y="7"/>
                      <a:pt x="5154" y="0"/>
                      <a:pt x="5163" y="0"/>
                    </a:cubicBezTo>
                    <a:close/>
                    <a:moveTo>
                      <a:pt x="5255" y="0"/>
                    </a:moveTo>
                    <a:lnTo>
                      <a:pt x="5255" y="0"/>
                    </a:lnTo>
                    <a:cubicBezTo>
                      <a:pt x="5263" y="0"/>
                      <a:pt x="5270" y="7"/>
                      <a:pt x="5270" y="15"/>
                    </a:cubicBezTo>
                    <a:cubicBezTo>
                      <a:pt x="5270" y="23"/>
                      <a:pt x="5263" y="30"/>
                      <a:pt x="5255" y="30"/>
                    </a:cubicBezTo>
                    <a:lnTo>
                      <a:pt x="5255" y="30"/>
                    </a:lnTo>
                    <a:cubicBezTo>
                      <a:pt x="5246" y="30"/>
                      <a:pt x="5239" y="23"/>
                      <a:pt x="5239" y="15"/>
                    </a:cubicBezTo>
                    <a:cubicBezTo>
                      <a:pt x="5239" y="7"/>
                      <a:pt x="5246" y="0"/>
                      <a:pt x="5255" y="0"/>
                    </a:cubicBezTo>
                    <a:close/>
                    <a:moveTo>
                      <a:pt x="5347" y="0"/>
                    </a:moveTo>
                    <a:lnTo>
                      <a:pt x="5347" y="0"/>
                    </a:lnTo>
                    <a:cubicBezTo>
                      <a:pt x="5356" y="0"/>
                      <a:pt x="5362" y="7"/>
                      <a:pt x="5362" y="15"/>
                    </a:cubicBezTo>
                    <a:cubicBezTo>
                      <a:pt x="5362" y="23"/>
                      <a:pt x="5356" y="30"/>
                      <a:pt x="5347" y="30"/>
                    </a:cubicBezTo>
                    <a:lnTo>
                      <a:pt x="5347" y="30"/>
                    </a:lnTo>
                    <a:cubicBezTo>
                      <a:pt x="5339" y="30"/>
                      <a:pt x="5332" y="23"/>
                      <a:pt x="5332" y="15"/>
                    </a:cubicBezTo>
                    <a:cubicBezTo>
                      <a:pt x="5332" y="7"/>
                      <a:pt x="5339" y="0"/>
                      <a:pt x="5347" y="0"/>
                    </a:cubicBezTo>
                    <a:close/>
                    <a:moveTo>
                      <a:pt x="5439" y="0"/>
                    </a:moveTo>
                    <a:lnTo>
                      <a:pt x="5439" y="0"/>
                    </a:lnTo>
                    <a:cubicBezTo>
                      <a:pt x="5448" y="0"/>
                      <a:pt x="5455" y="7"/>
                      <a:pt x="5455" y="15"/>
                    </a:cubicBezTo>
                    <a:cubicBezTo>
                      <a:pt x="5455" y="23"/>
                      <a:pt x="5448" y="30"/>
                      <a:pt x="5439" y="30"/>
                    </a:cubicBezTo>
                    <a:lnTo>
                      <a:pt x="5439" y="30"/>
                    </a:lnTo>
                    <a:cubicBezTo>
                      <a:pt x="5431" y="30"/>
                      <a:pt x="5424" y="23"/>
                      <a:pt x="5424" y="15"/>
                    </a:cubicBezTo>
                    <a:cubicBezTo>
                      <a:pt x="5424" y="7"/>
                      <a:pt x="5431" y="0"/>
                      <a:pt x="5439" y="0"/>
                    </a:cubicBezTo>
                    <a:close/>
                    <a:moveTo>
                      <a:pt x="5531" y="0"/>
                    </a:moveTo>
                    <a:lnTo>
                      <a:pt x="5531" y="0"/>
                    </a:lnTo>
                    <a:cubicBezTo>
                      <a:pt x="5540" y="0"/>
                      <a:pt x="5547" y="7"/>
                      <a:pt x="5547" y="15"/>
                    </a:cubicBezTo>
                    <a:cubicBezTo>
                      <a:pt x="5547" y="23"/>
                      <a:pt x="5540" y="30"/>
                      <a:pt x="5531" y="30"/>
                    </a:cubicBezTo>
                    <a:lnTo>
                      <a:pt x="5531" y="30"/>
                    </a:lnTo>
                    <a:cubicBezTo>
                      <a:pt x="5523" y="30"/>
                      <a:pt x="5516" y="23"/>
                      <a:pt x="5516" y="15"/>
                    </a:cubicBezTo>
                    <a:cubicBezTo>
                      <a:pt x="5516" y="7"/>
                      <a:pt x="5523" y="0"/>
                      <a:pt x="5531" y="0"/>
                    </a:cubicBezTo>
                    <a:close/>
                    <a:moveTo>
                      <a:pt x="5624" y="0"/>
                    </a:moveTo>
                    <a:lnTo>
                      <a:pt x="5624" y="0"/>
                    </a:lnTo>
                    <a:cubicBezTo>
                      <a:pt x="5632" y="0"/>
                      <a:pt x="5639" y="7"/>
                      <a:pt x="5639" y="15"/>
                    </a:cubicBezTo>
                    <a:cubicBezTo>
                      <a:pt x="5639" y="23"/>
                      <a:pt x="5632" y="30"/>
                      <a:pt x="5624" y="30"/>
                    </a:cubicBezTo>
                    <a:lnTo>
                      <a:pt x="5624" y="30"/>
                    </a:lnTo>
                    <a:cubicBezTo>
                      <a:pt x="5615" y="30"/>
                      <a:pt x="5608" y="23"/>
                      <a:pt x="5608" y="15"/>
                    </a:cubicBezTo>
                    <a:cubicBezTo>
                      <a:pt x="5608" y="7"/>
                      <a:pt x="5615" y="0"/>
                      <a:pt x="5624" y="0"/>
                    </a:cubicBezTo>
                    <a:close/>
                    <a:moveTo>
                      <a:pt x="5716" y="0"/>
                    </a:moveTo>
                    <a:lnTo>
                      <a:pt x="5716" y="0"/>
                    </a:lnTo>
                    <a:cubicBezTo>
                      <a:pt x="5724" y="0"/>
                      <a:pt x="5731" y="7"/>
                      <a:pt x="5731" y="15"/>
                    </a:cubicBezTo>
                    <a:cubicBezTo>
                      <a:pt x="5731" y="23"/>
                      <a:pt x="5724" y="30"/>
                      <a:pt x="5716" y="30"/>
                    </a:cubicBezTo>
                    <a:lnTo>
                      <a:pt x="5716" y="30"/>
                    </a:lnTo>
                    <a:cubicBezTo>
                      <a:pt x="5707" y="30"/>
                      <a:pt x="5700" y="23"/>
                      <a:pt x="5700" y="15"/>
                    </a:cubicBezTo>
                    <a:cubicBezTo>
                      <a:pt x="5700" y="7"/>
                      <a:pt x="5707" y="0"/>
                      <a:pt x="5716" y="0"/>
                    </a:cubicBezTo>
                    <a:close/>
                    <a:moveTo>
                      <a:pt x="5808" y="0"/>
                    </a:moveTo>
                    <a:lnTo>
                      <a:pt x="5808" y="0"/>
                    </a:lnTo>
                    <a:cubicBezTo>
                      <a:pt x="5817" y="0"/>
                      <a:pt x="5823" y="7"/>
                      <a:pt x="5823" y="15"/>
                    </a:cubicBezTo>
                    <a:cubicBezTo>
                      <a:pt x="5823" y="23"/>
                      <a:pt x="5817" y="30"/>
                      <a:pt x="5808" y="30"/>
                    </a:cubicBezTo>
                    <a:lnTo>
                      <a:pt x="5808" y="30"/>
                    </a:lnTo>
                    <a:cubicBezTo>
                      <a:pt x="5800" y="30"/>
                      <a:pt x="5793" y="23"/>
                      <a:pt x="5793" y="15"/>
                    </a:cubicBezTo>
                    <a:cubicBezTo>
                      <a:pt x="5793" y="7"/>
                      <a:pt x="5800" y="0"/>
                      <a:pt x="5808" y="0"/>
                    </a:cubicBezTo>
                    <a:close/>
                    <a:moveTo>
                      <a:pt x="5900" y="0"/>
                    </a:moveTo>
                    <a:lnTo>
                      <a:pt x="5900" y="0"/>
                    </a:lnTo>
                    <a:cubicBezTo>
                      <a:pt x="5909" y="0"/>
                      <a:pt x="5916" y="7"/>
                      <a:pt x="5916" y="15"/>
                    </a:cubicBezTo>
                    <a:cubicBezTo>
                      <a:pt x="5916" y="23"/>
                      <a:pt x="5909" y="30"/>
                      <a:pt x="5900" y="30"/>
                    </a:cubicBezTo>
                    <a:lnTo>
                      <a:pt x="5900" y="30"/>
                    </a:lnTo>
                    <a:cubicBezTo>
                      <a:pt x="5892" y="30"/>
                      <a:pt x="5885" y="23"/>
                      <a:pt x="5885" y="15"/>
                    </a:cubicBezTo>
                    <a:cubicBezTo>
                      <a:pt x="5885" y="7"/>
                      <a:pt x="5892" y="0"/>
                      <a:pt x="5900" y="0"/>
                    </a:cubicBezTo>
                    <a:close/>
                    <a:moveTo>
                      <a:pt x="5992" y="0"/>
                    </a:moveTo>
                    <a:lnTo>
                      <a:pt x="5992" y="0"/>
                    </a:lnTo>
                    <a:cubicBezTo>
                      <a:pt x="6001" y="0"/>
                      <a:pt x="6008" y="7"/>
                      <a:pt x="6008" y="15"/>
                    </a:cubicBezTo>
                    <a:cubicBezTo>
                      <a:pt x="6008" y="23"/>
                      <a:pt x="6001" y="30"/>
                      <a:pt x="5992" y="30"/>
                    </a:cubicBezTo>
                    <a:lnTo>
                      <a:pt x="5992" y="30"/>
                    </a:lnTo>
                    <a:cubicBezTo>
                      <a:pt x="5984" y="30"/>
                      <a:pt x="5977" y="23"/>
                      <a:pt x="5977" y="15"/>
                    </a:cubicBezTo>
                    <a:cubicBezTo>
                      <a:pt x="5977" y="7"/>
                      <a:pt x="5984" y="0"/>
                      <a:pt x="5992" y="0"/>
                    </a:cubicBezTo>
                    <a:close/>
                    <a:moveTo>
                      <a:pt x="6085" y="0"/>
                    </a:moveTo>
                    <a:lnTo>
                      <a:pt x="6085" y="0"/>
                    </a:lnTo>
                    <a:cubicBezTo>
                      <a:pt x="6093" y="0"/>
                      <a:pt x="6100" y="7"/>
                      <a:pt x="6100" y="15"/>
                    </a:cubicBezTo>
                    <a:cubicBezTo>
                      <a:pt x="6100" y="23"/>
                      <a:pt x="6093" y="30"/>
                      <a:pt x="6085" y="30"/>
                    </a:cubicBezTo>
                    <a:lnTo>
                      <a:pt x="6085" y="30"/>
                    </a:lnTo>
                    <a:cubicBezTo>
                      <a:pt x="6076" y="30"/>
                      <a:pt x="6069" y="23"/>
                      <a:pt x="6069" y="15"/>
                    </a:cubicBezTo>
                    <a:cubicBezTo>
                      <a:pt x="6069" y="7"/>
                      <a:pt x="6076" y="0"/>
                      <a:pt x="6085" y="0"/>
                    </a:cubicBezTo>
                    <a:close/>
                    <a:moveTo>
                      <a:pt x="6177" y="0"/>
                    </a:moveTo>
                    <a:lnTo>
                      <a:pt x="6177" y="0"/>
                    </a:lnTo>
                    <a:cubicBezTo>
                      <a:pt x="6185" y="0"/>
                      <a:pt x="6192" y="7"/>
                      <a:pt x="6192" y="15"/>
                    </a:cubicBezTo>
                    <a:cubicBezTo>
                      <a:pt x="6192" y="23"/>
                      <a:pt x="6185" y="30"/>
                      <a:pt x="6177" y="30"/>
                    </a:cubicBezTo>
                    <a:lnTo>
                      <a:pt x="6177" y="30"/>
                    </a:lnTo>
                    <a:cubicBezTo>
                      <a:pt x="6168" y="30"/>
                      <a:pt x="6161" y="23"/>
                      <a:pt x="6161" y="15"/>
                    </a:cubicBezTo>
                    <a:cubicBezTo>
                      <a:pt x="6161" y="7"/>
                      <a:pt x="6168" y="0"/>
                      <a:pt x="6177" y="0"/>
                    </a:cubicBezTo>
                    <a:close/>
                    <a:moveTo>
                      <a:pt x="6269" y="0"/>
                    </a:moveTo>
                    <a:lnTo>
                      <a:pt x="6269" y="0"/>
                    </a:lnTo>
                    <a:cubicBezTo>
                      <a:pt x="6277" y="0"/>
                      <a:pt x="6284" y="7"/>
                      <a:pt x="6284" y="15"/>
                    </a:cubicBezTo>
                    <a:cubicBezTo>
                      <a:pt x="6284" y="23"/>
                      <a:pt x="6277" y="30"/>
                      <a:pt x="6269" y="30"/>
                    </a:cubicBezTo>
                    <a:lnTo>
                      <a:pt x="6269" y="30"/>
                    </a:lnTo>
                    <a:cubicBezTo>
                      <a:pt x="6260" y="30"/>
                      <a:pt x="6254" y="23"/>
                      <a:pt x="6254" y="15"/>
                    </a:cubicBezTo>
                    <a:cubicBezTo>
                      <a:pt x="6254" y="7"/>
                      <a:pt x="6260" y="0"/>
                      <a:pt x="6269" y="0"/>
                    </a:cubicBezTo>
                    <a:close/>
                    <a:moveTo>
                      <a:pt x="6361" y="0"/>
                    </a:moveTo>
                    <a:lnTo>
                      <a:pt x="6361" y="0"/>
                    </a:lnTo>
                    <a:cubicBezTo>
                      <a:pt x="6370" y="0"/>
                      <a:pt x="6377" y="7"/>
                      <a:pt x="6377" y="15"/>
                    </a:cubicBezTo>
                    <a:cubicBezTo>
                      <a:pt x="6377" y="23"/>
                      <a:pt x="6370" y="30"/>
                      <a:pt x="6361" y="30"/>
                    </a:cubicBezTo>
                    <a:lnTo>
                      <a:pt x="6361" y="30"/>
                    </a:lnTo>
                    <a:cubicBezTo>
                      <a:pt x="6353" y="30"/>
                      <a:pt x="6346" y="23"/>
                      <a:pt x="6346" y="15"/>
                    </a:cubicBezTo>
                    <a:cubicBezTo>
                      <a:pt x="6346" y="7"/>
                      <a:pt x="6353" y="0"/>
                      <a:pt x="6361" y="0"/>
                    </a:cubicBezTo>
                    <a:close/>
                    <a:moveTo>
                      <a:pt x="6453" y="0"/>
                    </a:moveTo>
                    <a:lnTo>
                      <a:pt x="6453" y="0"/>
                    </a:lnTo>
                    <a:cubicBezTo>
                      <a:pt x="6462" y="0"/>
                      <a:pt x="6469" y="7"/>
                      <a:pt x="6469" y="15"/>
                    </a:cubicBezTo>
                    <a:cubicBezTo>
                      <a:pt x="6469" y="23"/>
                      <a:pt x="6462" y="30"/>
                      <a:pt x="6453" y="30"/>
                    </a:cubicBezTo>
                    <a:lnTo>
                      <a:pt x="6453" y="30"/>
                    </a:lnTo>
                    <a:cubicBezTo>
                      <a:pt x="6445" y="30"/>
                      <a:pt x="6438" y="23"/>
                      <a:pt x="6438" y="15"/>
                    </a:cubicBezTo>
                    <a:cubicBezTo>
                      <a:pt x="6438" y="7"/>
                      <a:pt x="6445" y="0"/>
                      <a:pt x="6453" y="0"/>
                    </a:cubicBezTo>
                    <a:close/>
                    <a:moveTo>
                      <a:pt x="6546" y="0"/>
                    </a:moveTo>
                    <a:lnTo>
                      <a:pt x="6546" y="0"/>
                    </a:lnTo>
                    <a:cubicBezTo>
                      <a:pt x="6554" y="0"/>
                      <a:pt x="6561" y="7"/>
                      <a:pt x="6561" y="15"/>
                    </a:cubicBezTo>
                    <a:cubicBezTo>
                      <a:pt x="6561" y="23"/>
                      <a:pt x="6554" y="30"/>
                      <a:pt x="6546" y="30"/>
                    </a:cubicBezTo>
                    <a:lnTo>
                      <a:pt x="6546" y="30"/>
                    </a:lnTo>
                    <a:cubicBezTo>
                      <a:pt x="6537" y="30"/>
                      <a:pt x="6530" y="23"/>
                      <a:pt x="6530" y="15"/>
                    </a:cubicBezTo>
                    <a:cubicBezTo>
                      <a:pt x="6530" y="7"/>
                      <a:pt x="6537" y="0"/>
                      <a:pt x="6546" y="0"/>
                    </a:cubicBezTo>
                    <a:close/>
                    <a:moveTo>
                      <a:pt x="6638" y="0"/>
                    </a:moveTo>
                    <a:lnTo>
                      <a:pt x="6638" y="0"/>
                    </a:lnTo>
                    <a:cubicBezTo>
                      <a:pt x="6646" y="0"/>
                      <a:pt x="6653" y="7"/>
                      <a:pt x="6653" y="15"/>
                    </a:cubicBezTo>
                    <a:cubicBezTo>
                      <a:pt x="6653" y="23"/>
                      <a:pt x="6646" y="30"/>
                      <a:pt x="6638" y="30"/>
                    </a:cubicBezTo>
                    <a:lnTo>
                      <a:pt x="6638" y="30"/>
                    </a:lnTo>
                    <a:cubicBezTo>
                      <a:pt x="6629" y="30"/>
                      <a:pt x="6622" y="23"/>
                      <a:pt x="6622" y="15"/>
                    </a:cubicBezTo>
                    <a:cubicBezTo>
                      <a:pt x="6622" y="7"/>
                      <a:pt x="6629" y="0"/>
                      <a:pt x="6638" y="0"/>
                    </a:cubicBezTo>
                    <a:close/>
                    <a:moveTo>
                      <a:pt x="6730" y="0"/>
                    </a:moveTo>
                    <a:lnTo>
                      <a:pt x="6730" y="0"/>
                    </a:lnTo>
                    <a:cubicBezTo>
                      <a:pt x="6738" y="0"/>
                      <a:pt x="6745" y="7"/>
                      <a:pt x="6745" y="15"/>
                    </a:cubicBezTo>
                    <a:cubicBezTo>
                      <a:pt x="6745" y="23"/>
                      <a:pt x="6738" y="30"/>
                      <a:pt x="6730" y="30"/>
                    </a:cubicBezTo>
                    <a:lnTo>
                      <a:pt x="6730" y="30"/>
                    </a:lnTo>
                    <a:cubicBezTo>
                      <a:pt x="6721" y="30"/>
                      <a:pt x="6715" y="23"/>
                      <a:pt x="6715" y="15"/>
                    </a:cubicBezTo>
                    <a:cubicBezTo>
                      <a:pt x="6715" y="7"/>
                      <a:pt x="6721" y="0"/>
                      <a:pt x="6730" y="0"/>
                    </a:cubicBezTo>
                    <a:close/>
                    <a:moveTo>
                      <a:pt x="6822" y="0"/>
                    </a:moveTo>
                    <a:lnTo>
                      <a:pt x="6822" y="0"/>
                    </a:lnTo>
                    <a:cubicBezTo>
                      <a:pt x="6831" y="0"/>
                      <a:pt x="6837" y="7"/>
                      <a:pt x="6837" y="15"/>
                    </a:cubicBezTo>
                    <a:cubicBezTo>
                      <a:pt x="6837" y="23"/>
                      <a:pt x="6831" y="30"/>
                      <a:pt x="6822" y="30"/>
                    </a:cubicBezTo>
                    <a:lnTo>
                      <a:pt x="6822" y="30"/>
                    </a:lnTo>
                    <a:cubicBezTo>
                      <a:pt x="6814" y="30"/>
                      <a:pt x="6807" y="23"/>
                      <a:pt x="6807" y="15"/>
                    </a:cubicBezTo>
                    <a:cubicBezTo>
                      <a:pt x="6807" y="7"/>
                      <a:pt x="6814" y="0"/>
                      <a:pt x="6822" y="0"/>
                    </a:cubicBezTo>
                    <a:close/>
                    <a:moveTo>
                      <a:pt x="6914" y="0"/>
                    </a:moveTo>
                    <a:lnTo>
                      <a:pt x="6914" y="0"/>
                    </a:lnTo>
                    <a:cubicBezTo>
                      <a:pt x="6923" y="0"/>
                      <a:pt x="6930" y="7"/>
                      <a:pt x="6930" y="15"/>
                    </a:cubicBezTo>
                    <a:cubicBezTo>
                      <a:pt x="6930" y="23"/>
                      <a:pt x="6923" y="30"/>
                      <a:pt x="6914" y="30"/>
                    </a:cubicBezTo>
                    <a:lnTo>
                      <a:pt x="6914" y="30"/>
                    </a:lnTo>
                    <a:cubicBezTo>
                      <a:pt x="6906" y="30"/>
                      <a:pt x="6899" y="23"/>
                      <a:pt x="6899" y="15"/>
                    </a:cubicBezTo>
                    <a:cubicBezTo>
                      <a:pt x="6899" y="7"/>
                      <a:pt x="6906" y="0"/>
                      <a:pt x="6914" y="0"/>
                    </a:cubicBezTo>
                    <a:close/>
                    <a:moveTo>
                      <a:pt x="7006" y="0"/>
                    </a:moveTo>
                    <a:lnTo>
                      <a:pt x="7007" y="0"/>
                    </a:lnTo>
                    <a:cubicBezTo>
                      <a:pt x="7015" y="0"/>
                      <a:pt x="7022" y="7"/>
                      <a:pt x="7022" y="15"/>
                    </a:cubicBezTo>
                    <a:cubicBezTo>
                      <a:pt x="7022" y="23"/>
                      <a:pt x="7015" y="30"/>
                      <a:pt x="7007" y="30"/>
                    </a:cubicBezTo>
                    <a:lnTo>
                      <a:pt x="7006" y="30"/>
                    </a:lnTo>
                    <a:cubicBezTo>
                      <a:pt x="6998" y="30"/>
                      <a:pt x="6991" y="23"/>
                      <a:pt x="6991" y="15"/>
                    </a:cubicBezTo>
                    <a:cubicBezTo>
                      <a:pt x="6991" y="7"/>
                      <a:pt x="6998" y="0"/>
                      <a:pt x="7006" y="0"/>
                    </a:cubicBezTo>
                    <a:close/>
                    <a:moveTo>
                      <a:pt x="7099" y="0"/>
                    </a:moveTo>
                    <a:lnTo>
                      <a:pt x="7099" y="0"/>
                    </a:lnTo>
                    <a:cubicBezTo>
                      <a:pt x="7107" y="0"/>
                      <a:pt x="7114" y="7"/>
                      <a:pt x="7114" y="15"/>
                    </a:cubicBezTo>
                    <a:cubicBezTo>
                      <a:pt x="7114" y="23"/>
                      <a:pt x="7107" y="30"/>
                      <a:pt x="7099" y="30"/>
                    </a:cubicBezTo>
                    <a:lnTo>
                      <a:pt x="7099" y="30"/>
                    </a:lnTo>
                    <a:cubicBezTo>
                      <a:pt x="7090" y="30"/>
                      <a:pt x="7083" y="23"/>
                      <a:pt x="7083" y="15"/>
                    </a:cubicBezTo>
                    <a:cubicBezTo>
                      <a:pt x="7083" y="7"/>
                      <a:pt x="7090" y="0"/>
                      <a:pt x="7099" y="0"/>
                    </a:cubicBezTo>
                    <a:close/>
                    <a:moveTo>
                      <a:pt x="7191" y="0"/>
                    </a:moveTo>
                    <a:lnTo>
                      <a:pt x="7191" y="0"/>
                    </a:lnTo>
                    <a:cubicBezTo>
                      <a:pt x="7199" y="0"/>
                      <a:pt x="7206" y="7"/>
                      <a:pt x="7206" y="15"/>
                    </a:cubicBezTo>
                    <a:cubicBezTo>
                      <a:pt x="7206" y="23"/>
                      <a:pt x="7199" y="30"/>
                      <a:pt x="7191" y="30"/>
                    </a:cubicBezTo>
                    <a:lnTo>
                      <a:pt x="7191" y="30"/>
                    </a:lnTo>
                    <a:cubicBezTo>
                      <a:pt x="7182" y="30"/>
                      <a:pt x="7176" y="23"/>
                      <a:pt x="7176" y="15"/>
                    </a:cubicBezTo>
                    <a:cubicBezTo>
                      <a:pt x="7176" y="7"/>
                      <a:pt x="7182" y="0"/>
                      <a:pt x="7191" y="0"/>
                    </a:cubicBezTo>
                    <a:close/>
                    <a:moveTo>
                      <a:pt x="7283" y="0"/>
                    </a:moveTo>
                    <a:lnTo>
                      <a:pt x="7283" y="0"/>
                    </a:lnTo>
                    <a:cubicBezTo>
                      <a:pt x="7292" y="0"/>
                      <a:pt x="7298" y="7"/>
                      <a:pt x="7298" y="15"/>
                    </a:cubicBezTo>
                    <a:cubicBezTo>
                      <a:pt x="7298" y="23"/>
                      <a:pt x="7292" y="30"/>
                      <a:pt x="7283" y="30"/>
                    </a:cubicBezTo>
                    <a:lnTo>
                      <a:pt x="7283" y="30"/>
                    </a:lnTo>
                    <a:cubicBezTo>
                      <a:pt x="7275" y="30"/>
                      <a:pt x="7268" y="23"/>
                      <a:pt x="7268" y="15"/>
                    </a:cubicBezTo>
                    <a:cubicBezTo>
                      <a:pt x="7268" y="7"/>
                      <a:pt x="7275" y="0"/>
                      <a:pt x="7283" y="0"/>
                    </a:cubicBezTo>
                    <a:close/>
                    <a:moveTo>
                      <a:pt x="7375" y="0"/>
                    </a:moveTo>
                    <a:lnTo>
                      <a:pt x="7375" y="0"/>
                    </a:lnTo>
                    <a:cubicBezTo>
                      <a:pt x="7384" y="0"/>
                      <a:pt x="7391" y="7"/>
                      <a:pt x="7391" y="15"/>
                    </a:cubicBezTo>
                    <a:cubicBezTo>
                      <a:pt x="7391" y="23"/>
                      <a:pt x="7384" y="30"/>
                      <a:pt x="7375" y="30"/>
                    </a:cubicBezTo>
                    <a:lnTo>
                      <a:pt x="7375" y="30"/>
                    </a:lnTo>
                    <a:cubicBezTo>
                      <a:pt x="7367" y="30"/>
                      <a:pt x="7360" y="23"/>
                      <a:pt x="7360" y="15"/>
                    </a:cubicBezTo>
                    <a:cubicBezTo>
                      <a:pt x="7360" y="7"/>
                      <a:pt x="7367" y="0"/>
                      <a:pt x="7375" y="0"/>
                    </a:cubicBezTo>
                    <a:close/>
                    <a:moveTo>
                      <a:pt x="7467" y="0"/>
                    </a:moveTo>
                    <a:lnTo>
                      <a:pt x="7467" y="0"/>
                    </a:lnTo>
                    <a:cubicBezTo>
                      <a:pt x="7476" y="0"/>
                      <a:pt x="7483" y="7"/>
                      <a:pt x="7483" y="15"/>
                    </a:cubicBezTo>
                    <a:cubicBezTo>
                      <a:pt x="7483" y="23"/>
                      <a:pt x="7476" y="30"/>
                      <a:pt x="7467" y="30"/>
                    </a:cubicBezTo>
                    <a:lnTo>
                      <a:pt x="7467" y="30"/>
                    </a:lnTo>
                    <a:cubicBezTo>
                      <a:pt x="7459" y="30"/>
                      <a:pt x="7452" y="23"/>
                      <a:pt x="7452" y="15"/>
                    </a:cubicBezTo>
                    <a:cubicBezTo>
                      <a:pt x="7452" y="7"/>
                      <a:pt x="7459" y="0"/>
                      <a:pt x="7467" y="0"/>
                    </a:cubicBezTo>
                    <a:close/>
                    <a:moveTo>
                      <a:pt x="7560" y="0"/>
                    </a:moveTo>
                    <a:lnTo>
                      <a:pt x="7560" y="0"/>
                    </a:lnTo>
                    <a:cubicBezTo>
                      <a:pt x="7568" y="0"/>
                      <a:pt x="7575" y="7"/>
                      <a:pt x="7575" y="15"/>
                    </a:cubicBezTo>
                    <a:cubicBezTo>
                      <a:pt x="7575" y="23"/>
                      <a:pt x="7568" y="30"/>
                      <a:pt x="7560" y="30"/>
                    </a:cubicBezTo>
                    <a:lnTo>
                      <a:pt x="7560" y="30"/>
                    </a:lnTo>
                    <a:cubicBezTo>
                      <a:pt x="7551" y="30"/>
                      <a:pt x="7544" y="23"/>
                      <a:pt x="7544" y="15"/>
                    </a:cubicBezTo>
                    <a:cubicBezTo>
                      <a:pt x="7544" y="7"/>
                      <a:pt x="7551" y="0"/>
                      <a:pt x="7560" y="0"/>
                    </a:cubicBezTo>
                    <a:close/>
                    <a:moveTo>
                      <a:pt x="7652" y="0"/>
                    </a:moveTo>
                    <a:lnTo>
                      <a:pt x="7652" y="0"/>
                    </a:lnTo>
                    <a:cubicBezTo>
                      <a:pt x="7660" y="0"/>
                      <a:pt x="7667" y="7"/>
                      <a:pt x="7667" y="15"/>
                    </a:cubicBezTo>
                    <a:cubicBezTo>
                      <a:pt x="7667" y="23"/>
                      <a:pt x="7660" y="30"/>
                      <a:pt x="7652" y="30"/>
                    </a:cubicBezTo>
                    <a:lnTo>
                      <a:pt x="7652" y="30"/>
                    </a:lnTo>
                    <a:cubicBezTo>
                      <a:pt x="7643" y="30"/>
                      <a:pt x="7636" y="23"/>
                      <a:pt x="7636" y="15"/>
                    </a:cubicBezTo>
                    <a:cubicBezTo>
                      <a:pt x="7636" y="7"/>
                      <a:pt x="7643" y="0"/>
                      <a:pt x="7652" y="0"/>
                    </a:cubicBezTo>
                    <a:close/>
                    <a:moveTo>
                      <a:pt x="7744" y="0"/>
                    </a:moveTo>
                    <a:lnTo>
                      <a:pt x="7744" y="0"/>
                    </a:lnTo>
                    <a:cubicBezTo>
                      <a:pt x="7753" y="0"/>
                      <a:pt x="7759" y="7"/>
                      <a:pt x="7759" y="15"/>
                    </a:cubicBezTo>
                    <a:cubicBezTo>
                      <a:pt x="7759" y="23"/>
                      <a:pt x="7753" y="30"/>
                      <a:pt x="7744" y="30"/>
                    </a:cubicBezTo>
                    <a:lnTo>
                      <a:pt x="7744" y="30"/>
                    </a:lnTo>
                    <a:cubicBezTo>
                      <a:pt x="7736" y="30"/>
                      <a:pt x="7729" y="23"/>
                      <a:pt x="7729" y="15"/>
                    </a:cubicBezTo>
                    <a:cubicBezTo>
                      <a:pt x="7729" y="7"/>
                      <a:pt x="7736" y="0"/>
                      <a:pt x="7744" y="0"/>
                    </a:cubicBezTo>
                    <a:close/>
                    <a:moveTo>
                      <a:pt x="7836" y="0"/>
                    </a:moveTo>
                    <a:lnTo>
                      <a:pt x="7836" y="0"/>
                    </a:lnTo>
                    <a:cubicBezTo>
                      <a:pt x="7845" y="0"/>
                      <a:pt x="7852" y="7"/>
                      <a:pt x="7852" y="15"/>
                    </a:cubicBezTo>
                    <a:cubicBezTo>
                      <a:pt x="7852" y="23"/>
                      <a:pt x="7845" y="30"/>
                      <a:pt x="7836" y="30"/>
                    </a:cubicBezTo>
                    <a:lnTo>
                      <a:pt x="7836" y="30"/>
                    </a:lnTo>
                    <a:cubicBezTo>
                      <a:pt x="7828" y="30"/>
                      <a:pt x="7821" y="23"/>
                      <a:pt x="7821" y="15"/>
                    </a:cubicBezTo>
                    <a:cubicBezTo>
                      <a:pt x="7821" y="7"/>
                      <a:pt x="7828" y="0"/>
                      <a:pt x="7836" y="0"/>
                    </a:cubicBezTo>
                    <a:close/>
                    <a:moveTo>
                      <a:pt x="7928" y="0"/>
                    </a:moveTo>
                    <a:lnTo>
                      <a:pt x="7928" y="0"/>
                    </a:lnTo>
                    <a:cubicBezTo>
                      <a:pt x="7937" y="0"/>
                      <a:pt x="7944" y="7"/>
                      <a:pt x="7944" y="15"/>
                    </a:cubicBezTo>
                    <a:cubicBezTo>
                      <a:pt x="7944" y="23"/>
                      <a:pt x="7937" y="30"/>
                      <a:pt x="7928" y="30"/>
                    </a:cubicBezTo>
                    <a:lnTo>
                      <a:pt x="7928" y="30"/>
                    </a:lnTo>
                    <a:cubicBezTo>
                      <a:pt x="7920" y="30"/>
                      <a:pt x="7913" y="23"/>
                      <a:pt x="7913" y="15"/>
                    </a:cubicBezTo>
                    <a:cubicBezTo>
                      <a:pt x="7913" y="7"/>
                      <a:pt x="7920" y="0"/>
                      <a:pt x="7928" y="0"/>
                    </a:cubicBezTo>
                    <a:close/>
                    <a:moveTo>
                      <a:pt x="8021" y="0"/>
                    </a:moveTo>
                    <a:lnTo>
                      <a:pt x="8021" y="0"/>
                    </a:lnTo>
                    <a:cubicBezTo>
                      <a:pt x="8029" y="0"/>
                      <a:pt x="8036" y="7"/>
                      <a:pt x="8036" y="15"/>
                    </a:cubicBezTo>
                    <a:cubicBezTo>
                      <a:pt x="8036" y="23"/>
                      <a:pt x="8029" y="30"/>
                      <a:pt x="8021" y="30"/>
                    </a:cubicBezTo>
                    <a:lnTo>
                      <a:pt x="8021" y="30"/>
                    </a:lnTo>
                    <a:cubicBezTo>
                      <a:pt x="8012" y="30"/>
                      <a:pt x="8005" y="23"/>
                      <a:pt x="8005" y="15"/>
                    </a:cubicBezTo>
                    <a:cubicBezTo>
                      <a:pt x="8005" y="7"/>
                      <a:pt x="8012" y="0"/>
                      <a:pt x="8021" y="0"/>
                    </a:cubicBezTo>
                    <a:close/>
                    <a:moveTo>
                      <a:pt x="8113" y="0"/>
                    </a:moveTo>
                    <a:lnTo>
                      <a:pt x="8113" y="0"/>
                    </a:lnTo>
                    <a:cubicBezTo>
                      <a:pt x="8121" y="0"/>
                      <a:pt x="8128" y="7"/>
                      <a:pt x="8128" y="15"/>
                    </a:cubicBezTo>
                    <a:cubicBezTo>
                      <a:pt x="8128" y="23"/>
                      <a:pt x="8121" y="30"/>
                      <a:pt x="8113" y="30"/>
                    </a:cubicBezTo>
                    <a:lnTo>
                      <a:pt x="8113" y="30"/>
                    </a:lnTo>
                    <a:cubicBezTo>
                      <a:pt x="8104" y="30"/>
                      <a:pt x="8097" y="23"/>
                      <a:pt x="8097" y="15"/>
                    </a:cubicBezTo>
                    <a:cubicBezTo>
                      <a:pt x="8097" y="7"/>
                      <a:pt x="8104" y="0"/>
                      <a:pt x="8113" y="0"/>
                    </a:cubicBezTo>
                    <a:close/>
                    <a:moveTo>
                      <a:pt x="8205" y="0"/>
                    </a:moveTo>
                    <a:lnTo>
                      <a:pt x="8205" y="0"/>
                    </a:lnTo>
                    <a:cubicBezTo>
                      <a:pt x="8213" y="0"/>
                      <a:pt x="8220" y="7"/>
                      <a:pt x="8220" y="15"/>
                    </a:cubicBezTo>
                    <a:cubicBezTo>
                      <a:pt x="8220" y="23"/>
                      <a:pt x="8213" y="30"/>
                      <a:pt x="8205" y="30"/>
                    </a:cubicBezTo>
                    <a:lnTo>
                      <a:pt x="8205" y="30"/>
                    </a:lnTo>
                    <a:cubicBezTo>
                      <a:pt x="8196" y="30"/>
                      <a:pt x="8190" y="23"/>
                      <a:pt x="8190" y="15"/>
                    </a:cubicBezTo>
                    <a:cubicBezTo>
                      <a:pt x="8190" y="7"/>
                      <a:pt x="8196" y="0"/>
                      <a:pt x="8205" y="0"/>
                    </a:cubicBezTo>
                    <a:close/>
                    <a:moveTo>
                      <a:pt x="8297" y="0"/>
                    </a:moveTo>
                    <a:lnTo>
                      <a:pt x="8297" y="0"/>
                    </a:lnTo>
                    <a:cubicBezTo>
                      <a:pt x="8306" y="0"/>
                      <a:pt x="8313" y="7"/>
                      <a:pt x="8313" y="15"/>
                    </a:cubicBezTo>
                    <a:cubicBezTo>
                      <a:pt x="8313" y="23"/>
                      <a:pt x="8306" y="30"/>
                      <a:pt x="8297" y="30"/>
                    </a:cubicBezTo>
                    <a:lnTo>
                      <a:pt x="8297" y="30"/>
                    </a:lnTo>
                    <a:cubicBezTo>
                      <a:pt x="8289" y="30"/>
                      <a:pt x="8282" y="23"/>
                      <a:pt x="8282" y="15"/>
                    </a:cubicBezTo>
                    <a:cubicBezTo>
                      <a:pt x="8282" y="7"/>
                      <a:pt x="8289" y="0"/>
                      <a:pt x="8297" y="0"/>
                    </a:cubicBezTo>
                    <a:close/>
                    <a:moveTo>
                      <a:pt x="8389" y="0"/>
                    </a:moveTo>
                    <a:lnTo>
                      <a:pt x="8389" y="0"/>
                    </a:lnTo>
                    <a:cubicBezTo>
                      <a:pt x="8398" y="0"/>
                      <a:pt x="8405" y="7"/>
                      <a:pt x="8405" y="15"/>
                    </a:cubicBezTo>
                    <a:cubicBezTo>
                      <a:pt x="8405" y="23"/>
                      <a:pt x="8398" y="30"/>
                      <a:pt x="8389" y="30"/>
                    </a:cubicBezTo>
                    <a:lnTo>
                      <a:pt x="8389" y="30"/>
                    </a:lnTo>
                    <a:cubicBezTo>
                      <a:pt x="8381" y="30"/>
                      <a:pt x="8374" y="23"/>
                      <a:pt x="8374" y="15"/>
                    </a:cubicBezTo>
                    <a:cubicBezTo>
                      <a:pt x="8374" y="7"/>
                      <a:pt x="8381" y="0"/>
                      <a:pt x="8389" y="0"/>
                    </a:cubicBezTo>
                    <a:close/>
                    <a:moveTo>
                      <a:pt x="8482" y="0"/>
                    </a:moveTo>
                    <a:lnTo>
                      <a:pt x="8482" y="0"/>
                    </a:lnTo>
                    <a:cubicBezTo>
                      <a:pt x="8490" y="0"/>
                      <a:pt x="8497" y="7"/>
                      <a:pt x="8497" y="15"/>
                    </a:cubicBezTo>
                    <a:cubicBezTo>
                      <a:pt x="8497" y="23"/>
                      <a:pt x="8490" y="30"/>
                      <a:pt x="8482" y="30"/>
                    </a:cubicBezTo>
                    <a:lnTo>
                      <a:pt x="8482" y="30"/>
                    </a:lnTo>
                    <a:cubicBezTo>
                      <a:pt x="8473" y="30"/>
                      <a:pt x="8466" y="23"/>
                      <a:pt x="8466" y="15"/>
                    </a:cubicBezTo>
                    <a:cubicBezTo>
                      <a:pt x="8466" y="7"/>
                      <a:pt x="8473" y="0"/>
                      <a:pt x="8482" y="0"/>
                    </a:cubicBezTo>
                    <a:close/>
                    <a:moveTo>
                      <a:pt x="8574" y="0"/>
                    </a:moveTo>
                    <a:lnTo>
                      <a:pt x="8574" y="0"/>
                    </a:lnTo>
                    <a:cubicBezTo>
                      <a:pt x="8582" y="0"/>
                      <a:pt x="8589" y="7"/>
                      <a:pt x="8589" y="15"/>
                    </a:cubicBezTo>
                    <a:cubicBezTo>
                      <a:pt x="8589" y="23"/>
                      <a:pt x="8582" y="30"/>
                      <a:pt x="8574" y="30"/>
                    </a:cubicBezTo>
                    <a:lnTo>
                      <a:pt x="8574" y="30"/>
                    </a:lnTo>
                    <a:cubicBezTo>
                      <a:pt x="8565" y="30"/>
                      <a:pt x="8558" y="23"/>
                      <a:pt x="8558" y="15"/>
                    </a:cubicBezTo>
                    <a:cubicBezTo>
                      <a:pt x="8558" y="7"/>
                      <a:pt x="8565" y="0"/>
                      <a:pt x="8574" y="0"/>
                    </a:cubicBezTo>
                    <a:close/>
                    <a:moveTo>
                      <a:pt x="8666" y="0"/>
                    </a:moveTo>
                    <a:lnTo>
                      <a:pt x="8666" y="0"/>
                    </a:lnTo>
                    <a:cubicBezTo>
                      <a:pt x="8674" y="0"/>
                      <a:pt x="8681" y="7"/>
                      <a:pt x="8681" y="15"/>
                    </a:cubicBezTo>
                    <a:cubicBezTo>
                      <a:pt x="8681" y="23"/>
                      <a:pt x="8674" y="30"/>
                      <a:pt x="8666" y="30"/>
                    </a:cubicBezTo>
                    <a:lnTo>
                      <a:pt x="8666" y="30"/>
                    </a:lnTo>
                    <a:cubicBezTo>
                      <a:pt x="8657" y="30"/>
                      <a:pt x="8651" y="23"/>
                      <a:pt x="8651" y="15"/>
                    </a:cubicBezTo>
                    <a:cubicBezTo>
                      <a:pt x="8651" y="7"/>
                      <a:pt x="8657" y="0"/>
                      <a:pt x="8666" y="0"/>
                    </a:cubicBezTo>
                    <a:close/>
                    <a:moveTo>
                      <a:pt x="8758" y="0"/>
                    </a:moveTo>
                    <a:lnTo>
                      <a:pt x="8758" y="0"/>
                    </a:lnTo>
                    <a:cubicBezTo>
                      <a:pt x="8767" y="0"/>
                      <a:pt x="8773" y="7"/>
                      <a:pt x="8773" y="15"/>
                    </a:cubicBezTo>
                    <a:cubicBezTo>
                      <a:pt x="8773" y="23"/>
                      <a:pt x="8767" y="30"/>
                      <a:pt x="8758" y="30"/>
                    </a:cubicBezTo>
                    <a:lnTo>
                      <a:pt x="8758" y="30"/>
                    </a:lnTo>
                    <a:cubicBezTo>
                      <a:pt x="8750" y="30"/>
                      <a:pt x="8743" y="23"/>
                      <a:pt x="8743" y="15"/>
                    </a:cubicBezTo>
                    <a:cubicBezTo>
                      <a:pt x="8743" y="7"/>
                      <a:pt x="8750" y="0"/>
                      <a:pt x="8758" y="0"/>
                    </a:cubicBezTo>
                    <a:close/>
                    <a:moveTo>
                      <a:pt x="8850" y="0"/>
                    </a:moveTo>
                    <a:lnTo>
                      <a:pt x="8850" y="0"/>
                    </a:lnTo>
                    <a:cubicBezTo>
                      <a:pt x="8859" y="0"/>
                      <a:pt x="8866" y="7"/>
                      <a:pt x="8866" y="15"/>
                    </a:cubicBezTo>
                    <a:cubicBezTo>
                      <a:pt x="8866" y="23"/>
                      <a:pt x="8859" y="30"/>
                      <a:pt x="8850" y="30"/>
                    </a:cubicBezTo>
                    <a:lnTo>
                      <a:pt x="8850" y="30"/>
                    </a:lnTo>
                    <a:cubicBezTo>
                      <a:pt x="8842" y="30"/>
                      <a:pt x="8835" y="23"/>
                      <a:pt x="8835" y="15"/>
                    </a:cubicBezTo>
                    <a:cubicBezTo>
                      <a:pt x="8835" y="7"/>
                      <a:pt x="8842" y="0"/>
                      <a:pt x="8850" y="0"/>
                    </a:cubicBezTo>
                    <a:close/>
                    <a:moveTo>
                      <a:pt x="8942" y="0"/>
                    </a:moveTo>
                    <a:lnTo>
                      <a:pt x="8943" y="0"/>
                    </a:lnTo>
                    <a:cubicBezTo>
                      <a:pt x="8951" y="0"/>
                      <a:pt x="8958" y="7"/>
                      <a:pt x="8958" y="15"/>
                    </a:cubicBezTo>
                    <a:cubicBezTo>
                      <a:pt x="8958" y="23"/>
                      <a:pt x="8951" y="30"/>
                      <a:pt x="8943" y="30"/>
                    </a:cubicBezTo>
                    <a:lnTo>
                      <a:pt x="8942" y="30"/>
                    </a:lnTo>
                    <a:cubicBezTo>
                      <a:pt x="8934" y="30"/>
                      <a:pt x="8927" y="23"/>
                      <a:pt x="8927" y="15"/>
                    </a:cubicBezTo>
                    <a:cubicBezTo>
                      <a:pt x="8927" y="7"/>
                      <a:pt x="8934" y="0"/>
                      <a:pt x="8942" y="0"/>
                    </a:cubicBezTo>
                    <a:close/>
                    <a:moveTo>
                      <a:pt x="9035" y="0"/>
                    </a:moveTo>
                    <a:lnTo>
                      <a:pt x="9035" y="0"/>
                    </a:lnTo>
                    <a:cubicBezTo>
                      <a:pt x="9043" y="0"/>
                      <a:pt x="9050" y="7"/>
                      <a:pt x="9050" y="15"/>
                    </a:cubicBezTo>
                    <a:cubicBezTo>
                      <a:pt x="9050" y="23"/>
                      <a:pt x="9043" y="30"/>
                      <a:pt x="9035" y="30"/>
                    </a:cubicBezTo>
                    <a:lnTo>
                      <a:pt x="9035" y="30"/>
                    </a:lnTo>
                    <a:cubicBezTo>
                      <a:pt x="9026" y="30"/>
                      <a:pt x="9019" y="23"/>
                      <a:pt x="9019" y="15"/>
                    </a:cubicBezTo>
                    <a:cubicBezTo>
                      <a:pt x="9019" y="7"/>
                      <a:pt x="9026" y="0"/>
                      <a:pt x="9035" y="0"/>
                    </a:cubicBezTo>
                    <a:close/>
                    <a:moveTo>
                      <a:pt x="9127" y="0"/>
                    </a:moveTo>
                    <a:lnTo>
                      <a:pt x="9127" y="0"/>
                    </a:lnTo>
                    <a:cubicBezTo>
                      <a:pt x="9135" y="0"/>
                      <a:pt x="9142" y="7"/>
                      <a:pt x="9142" y="15"/>
                    </a:cubicBezTo>
                    <a:cubicBezTo>
                      <a:pt x="9142" y="23"/>
                      <a:pt x="9135" y="30"/>
                      <a:pt x="9127" y="30"/>
                    </a:cubicBezTo>
                    <a:lnTo>
                      <a:pt x="9127" y="30"/>
                    </a:lnTo>
                    <a:cubicBezTo>
                      <a:pt x="9118" y="30"/>
                      <a:pt x="9112" y="23"/>
                      <a:pt x="9112" y="15"/>
                    </a:cubicBezTo>
                    <a:cubicBezTo>
                      <a:pt x="9112" y="7"/>
                      <a:pt x="9118" y="0"/>
                      <a:pt x="9127" y="0"/>
                    </a:cubicBezTo>
                    <a:close/>
                    <a:moveTo>
                      <a:pt x="9219" y="0"/>
                    </a:moveTo>
                    <a:lnTo>
                      <a:pt x="9219" y="0"/>
                    </a:lnTo>
                    <a:cubicBezTo>
                      <a:pt x="9228" y="0"/>
                      <a:pt x="9234" y="7"/>
                      <a:pt x="9234" y="15"/>
                    </a:cubicBezTo>
                    <a:cubicBezTo>
                      <a:pt x="9234" y="23"/>
                      <a:pt x="9228" y="30"/>
                      <a:pt x="9219" y="30"/>
                    </a:cubicBezTo>
                    <a:lnTo>
                      <a:pt x="9219" y="30"/>
                    </a:lnTo>
                    <a:cubicBezTo>
                      <a:pt x="9211" y="30"/>
                      <a:pt x="9204" y="23"/>
                      <a:pt x="9204" y="15"/>
                    </a:cubicBezTo>
                    <a:cubicBezTo>
                      <a:pt x="9204" y="7"/>
                      <a:pt x="9211" y="0"/>
                      <a:pt x="9219" y="0"/>
                    </a:cubicBezTo>
                    <a:close/>
                    <a:moveTo>
                      <a:pt x="9311" y="0"/>
                    </a:moveTo>
                    <a:lnTo>
                      <a:pt x="9311" y="0"/>
                    </a:lnTo>
                    <a:cubicBezTo>
                      <a:pt x="9320" y="0"/>
                      <a:pt x="9327" y="7"/>
                      <a:pt x="9327" y="15"/>
                    </a:cubicBezTo>
                    <a:cubicBezTo>
                      <a:pt x="9327" y="23"/>
                      <a:pt x="9320" y="30"/>
                      <a:pt x="9311" y="30"/>
                    </a:cubicBezTo>
                    <a:lnTo>
                      <a:pt x="9311" y="30"/>
                    </a:lnTo>
                    <a:cubicBezTo>
                      <a:pt x="9303" y="30"/>
                      <a:pt x="9296" y="23"/>
                      <a:pt x="9296" y="15"/>
                    </a:cubicBezTo>
                    <a:cubicBezTo>
                      <a:pt x="9296" y="7"/>
                      <a:pt x="9303" y="0"/>
                      <a:pt x="9311" y="0"/>
                    </a:cubicBezTo>
                    <a:close/>
                    <a:moveTo>
                      <a:pt x="9403" y="0"/>
                    </a:moveTo>
                    <a:lnTo>
                      <a:pt x="9403" y="0"/>
                    </a:lnTo>
                    <a:cubicBezTo>
                      <a:pt x="9412" y="0"/>
                      <a:pt x="9419" y="7"/>
                      <a:pt x="9419" y="15"/>
                    </a:cubicBezTo>
                    <a:cubicBezTo>
                      <a:pt x="9419" y="23"/>
                      <a:pt x="9412" y="30"/>
                      <a:pt x="9403" y="30"/>
                    </a:cubicBezTo>
                    <a:lnTo>
                      <a:pt x="9403" y="30"/>
                    </a:lnTo>
                    <a:cubicBezTo>
                      <a:pt x="9395" y="30"/>
                      <a:pt x="9388" y="23"/>
                      <a:pt x="9388" y="15"/>
                    </a:cubicBezTo>
                    <a:cubicBezTo>
                      <a:pt x="9388" y="7"/>
                      <a:pt x="9395" y="0"/>
                      <a:pt x="9403" y="0"/>
                    </a:cubicBezTo>
                    <a:close/>
                    <a:moveTo>
                      <a:pt x="9496" y="0"/>
                    </a:moveTo>
                    <a:lnTo>
                      <a:pt x="9496" y="0"/>
                    </a:lnTo>
                    <a:cubicBezTo>
                      <a:pt x="9504" y="0"/>
                      <a:pt x="9511" y="7"/>
                      <a:pt x="9511" y="15"/>
                    </a:cubicBezTo>
                    <a:cubicBezTo>
                      <a:pt x="9511" y="23"/>
                      <a:pt x="9504" y="30"/>
                      <a:pt x="9496" y="30"/>
                    </a:cubicBezTo>
                    <a:lnTo>
                      <a:pt x="9496" y="30"/>
                    </a:lnTo>
                    <a:cubicBezTo>
                      <a:pt x="9487" y="30"/>
                      <a:pt x="9480" y="23"/>
                      <a:pt x="9480" y="15"/>
                    </a:cubicBezTo>
                    <a:cubicBezTo>
                      <a:pt x="9480" y="7"/>
                      <a:pt x="9487" y="0"/>
                      <a:pt x="9496" y="0"/>
                    </a:cubicBezTo>
                    <a:close/>
                    <a:moveTo>
                      <a:pt x="9588" y="0"/>
                    </a:moveTo>
                    <a:lnTo>
                      <a:pt x="9588" y="0"/>
                    </a:lnTo>
                    <a:cubicBezTo>
                      <a:pt x="9596" y="0"/>
                      <a:pt x="9603" y="7"/>
                      <a:pt x="9603" y="15"/>
                    </a:cubicBezTo>
                    <a:cubicBezTo>
                      <a:pt x="9603" y="23"/>
                      <a:pt x="9596" y="30"/>
                      <a:pt x="9588" y="30"/>
                    </a:cubicBezTo>
                    <a:lnTo>
                      <a:pt x="9588" y="30"/>
                    </a:lnTo>
                    <a:cubicBezTo>
                      <a:pt x="9579" y="30"/>
                      <a:pt x="9572" y="23"/>
                      <a:pt x="9572" y="15"/>
                    </a:cubicBezTo>
                    <a:cubicBezTo>
                      <a:pt x="9572" y="7"/>
                      <a:pt x="9579" y="0"/>
                      <a:pt x="9588" y="0"/>
                    </a:cubicBezTo>
                    <a:close/>
                    <a:moveTo>
                      <a:pt x="9680" y="0"/>
                    </a:moveTo>
                    <a:lnTo>
                      <a:pt x="9680" y="0"/>
                    </a:lnTo>
                    <a:cubicBezTo>
                      <a:pt x="9689" y="0"/>
                      <a:pt x="9695" y="7"/>
                      <a:pt x="9695" y="15"/>
                    </a:cubicBezTo>
                    <a:cubicBezTo>
                      <a:pt x="9695" y="23"/>
                      <a:pt x="9689" y="30"/>
                      <a:pt x="9680" y="30"/>
                    </a:cubicBezTo>
                    <a:lnTo>
                      <a:pt x="9680" y="30"/>
                    </a:lnTo>
                    <a:cubicBezTo>
                      <a:pt x="9672" y="30"/>
                      <a:pt x="9665" y="23"/>
                      <a:pt x="9665" y="15"/>
                    </a:cubicBezTo>
                    <a:cubicBezTo>
                      <a:pt x="9665" y="7"/>
                      <a:pt x="9672" y="0"/>
                      <a:pt x="9680" y="0"/>
                    </a:cubicBezTo>
                    <a:close/>
                    <a:moveTo>
                      <a:pt x="9772" y="0"/>
                    </a:moveTo>
                    <a:lnTo>
                      <a:pt x="9772" y="0"/>
                    </a:lnTo>
                    <a:cubicBezTo>
                      <a:pt x="9781" y="0"/>
                      <a:pt x="9788" y="7"/>
                      <a:pt x="9788" y="15"/>
                    </a:cubicBezTo>
                    <a:cubicBezTo>
                      <a:pt x="9788" y="23"/>
                      <a:pt x="9781" y="30"/>
                      <a:pt x="9772" y="30"/>
                    </a:cubicBezTo>
                    <a:lnTo>
                      <a:pt x="9772" y="30"/>
                    </a:lnTo>
                    <a:cubicBezTo>
                      <a:pt x="9764" y="30"/>
                      <a:pt x="9757" y="23"/>
                      <a:pt x="9757" y="15"/>
                    </a:cubicBezTo>
                    <a:cubicBezTo>
                      <a:pt x="9757" y="7"/>
                      <a:pt x="9764" y="0"/>
                      <a:pt x="9772" y="0"/>
                    </a:cubicBezTo>
                    <a:close/>
                    <a:moveTo>
                      <a:pt x="9864" y="0"/>
                    </a:moveTo>
                    <a:lnTo>
                      <a:pt x="9864" y="0"/>
                    </a:lnTo>
                    <a:cubicBezTo>
                      <a:pt x="9873" y="0"/>
                      <a:pt x="9880" y="7"/>
                      <a:pt x="9880" y="15"/>
                    </a:cubicBezTo>
                    <a:cubicBezTo>
                      <a:pt x="9880" y="23"/>
                      <a:pt x="9873" y="30"/>
                      <a:pt x="9864" y="30"/>
                    </a:cubicBezTo>
                    <a:lnTo>
                      <a:pt x="9864" y="30"/>
                    </a:lnTo>
                    <a:cubicBezTo>
                      <a:pt x="9856" y="30"/>
                      <a:pt x="9849" y="23"/>
                      <a:pt x="9849" y="15"/>
                    </a:cubicBezTo>
                    <a:cubicBezTo>
                      <a:pt x="9849" y="7"/>
                      <a:pt x="9856" y="0"/>
                      <a:pt x="9864" y="0"/>
                    </a:cubicBezTo>
                    <a:close/>
                    <a:moveTo>
                      <a:pt x="9957" y="0"/>
                    </a:moveTo>
                    <a:lnTo>
                      <a:pt x="9957" y="0"/>
                    </a:lnTo>
                    <a:cubicBezTo>
                      <a:pt x="9965" y="0"/>
                      <a:pt x="9972" y="7"/>
                      <a:pt x="9972" y="15"/>
                    </a:cubicBezTo>
                    <a:cubicBezTo>
                      <a:pt x="9972" y="23"/>
                      <a:pt x="9965" y="30"/>
                      <a:pt x="9957" y="30"/>
                    </a:cubicBezTo>
                    <a:lnTo>
                      <a:pt x="9957" y="30"/>
                    </a:lnTo>
                    <a:cubicBezTo>
                      <a:pt x="9948" y="30"/>
                      <a:pt x="9941" y="23"/>
                      <a:pt x="9941" y="15"/>
                    </a:cubicBezTo>
                    <a:cubicBezTo>
                      <a:pt x="9941" y="7"/>
                      <a:pt x="9948" y="0"/>
                      <a:pt x="9957" y="0"/>
                    </a:cubicBezTo>
                    <a:close/>
                    <a:moveTo>
                      <a:pt x="10049" y="0"/>
                    </a:moveTo>
                    <a:lnTo>
                      <a:pt x="10049" y="0"/>
                    </a:lnTo>
                    <a:cubicBezTo>
                      <a:pt x="10057" y="0"/>
                      <a:pt x="10064" y="7"/>
                      <a:pt x="10064" y="15"/>
                    </a:cubicBezTo>
                    <a:cubicBezTo>
                      <a:pt x="10064" y="23"/>
                      <a:pt x="10057" y="30"/>
                      <a:pt x="10049" y="30"/>
                    </a:cubicBezTo>
                    <a:lnTo>
                      <a:pt x="10049" y="30"/>
                    </a:lnTo>
                    <a:cubicBezTo>
                      <a:pt x="10040" y="30"/>
                      <a:pt x="10033" y="23"/>
                      <a:pt x="10033" y="15"/>
                    </a:cubicBezTo>
                    <a:cubicBezTo>
                      <a:pt x="10033" y="7"/>
                      <a:pt x="10040" y="0"/>
                      <a:pt x="10049" y="0"/>
                    </a:cubicBezTo>
                    <a:close/>
                    <a:moveTo>
                      <a:pt x="10141" y="0"/>
                    </a:moveTo>
                    <a:lnTo>
                      <a:pt x="10141" y="0"/>
                    </a:lnTo>
                    <a:cubicBezTo>
                      <a:pt x="10149" y="0"/>
                      <a:pt x="10156" y="7"/>
                      <a:pt x="10156" y="15"/>
                    </a:cubicBezTo>
                    <a:cubicBezTo>
                      <a:pt x="10156" y="23"/>
                      <a:pt x="10149" y="30"/>
                      <a:pt x="10141" y="30"/>
                    </a:cubicBezTo>
                    <a:lnTo>
                      <a:pt x="10141" y="30"/>
                    </a:lnTo>
                    <a:cubicBezTo>
                      <a:pt x="10132" y="30"/>
                      <a:pt x="10126" y="23"/>
                      <a:pt x="10126" y="15"/>
                    </a:cubicBezTo>
                    <a:cubicBezTo>
                      <a:pt x="10126" y="7"/>
                      <a:pt x="10132" y="0"/>
                      <a:pt x="10141" y="0"/>
                    </a:cubicBezTo>
                    <a:close/>
                    <a:moveTo>
                      <a:pt x="10233" y="0"/>
                    </a:moveTo>
                    <a:lnTo>
                      <a:pt x="10233" y="0"/>
                    </a:lnTo>
                    <a:cubicBezTo>
                      <a:pt x="10242" y="0"/>
                      <a:pt x="10249" y="7"/>
                      <a:pt x="10249" y="15"/>
                    </a:cubicBezTo>
                    <a:cubicBezTo>
                      <a:pt x="10249" y="23"/>
                      <a:pt x="10242" y="30"/>
                      <a:pt x="10233" y="30"/>
                    </a:cubicBezTo>
                    <a:lnTo>
                      <a:pt x="10233" y="30"/>
                    </a:lnTo>
                    <a:cubicBezTo>
                      <a:pt x="10225" y="30"/>
                      <a:pt x="10218" y="23"/>
                      <a:pt x="10218" y="15"/>
                    </a:cubicBezTo>
                    <a:cubicBezTo>
                      <a:pt x="10218" y="7"/>
                      <a:pt x="10225" y="0"/>
                      <a:pt x="10233" y="0"/>
                    </a:cubicBezTo>
                    <a:close/>
                    <a:moveTo>
                      <a:pt x="10325" y="0"/>
                    </a:moveTo>
                    <a:lnTo>
                      <a:pt x="10325" y="0"/>
                    </a:lnTo>
                    <a:cubicBezTo>
                      <a:pt x="10334" y="0"/>
                      <a:pt x="10341" y="7"/>
                      <a:pt x="10341" y="15"/>
                    </a:cubicBezTo>
                    <a:cubicBezTo>
                      <a:pt x="10341" y="23"/>
                      <a:pt x="10334" y="30"/>
                      <a:pt x="10325" y="30"/>
                    </a:cubicBezTo>
                    <a:lnTo>
                      <a:pt x="10325" y="30"/>
                    </a:lnTo>
                    <a:cubicBezTo>
                      <a:pt x="10317" y="30"/>
                      <a:pt x="10310" y="23"/>
                      <a:pt x="10310" y="15"/>
                    </a:cubicBezTo>
                    <a:cubicBezTo>
                      <a:pt x="10310" y="7"/>
                      <a:pt x="10317" y="0"/>
                      <a:pt x="10325" y="0"/>
                    </a:cubicBezTo>
                    <a:close/>
                    <a:moveTo>
                      <a:pt x="10418" y="0"/>
                    </a:moveTo>
                    <a:lnTo>
                      <a:pt x="10418" y="0"/>
                    </a:lnTo>
                    <a:cubicBezTo>
                      <a:pt x="10426" y="0"/>
                      <a:pt x="10433" y="7"/>
                      <a:pt x="10433" y="15"/>
                    </a:cubicBezTo>
                    <a:cubicBezTo>
                      <a:pt x="10433" y="23"/>
                      <a:pt x="10426" y="30"/>
                      <a:pt x="10418" y="30"/>
                    </a:cubicBezTo>
                    <a:lnTo>
                      <a:pt x="10418" y="30"/>
                    </a:lnTo>
                    <a:cubicBezTo>
                      <a:pt x="10409" y="30"/>
                      <a:pt x="10402" y="23"/>
                      <a:pt x="10402" y="15"/>
                    </a:cubicBezTo>
                    <a:cubicBezTo>
                      <a:pt x="10402" y="7"/>
                      <a:pt x="10409" y="0"/>
                      <a:pt x="10418" y="0"/>
                    </a:cubicBezTo>
                    <a:close/>
                    <a:moveTo>
                      <a:pt x="10510" y="0"/>
                    </a:moveTo>
                    <a:lnTo>
                      <a:pt x="10510" y="0"/>
                    </a:lnTo>
                    <a:cubicBezTo>
                      <a:pt x="10518" y="0"/>
                      <a:pt x="10525" y="7"/>
                      <a:pt x="10525" y="15"/>
                    </a:cubicBezTo>
                    <a:cubicBezTo>
                      <a:pt x="10525" y="23"/>
                      <a:pt x="10518" y="30"/>
                      <a:pt x="10510" y="30"/>
                    </a:cubicBezTo>
                    <a:lnTo>
                      <a:pt x="10510" y="30"/>
                    </a:lnTo>
                    <a:cubicBezTo>
                      <a:pt x="10501" y="30"/>
                      <a:pt x="10494" y="23"/>
                      <a:pt x="10494" y="15"/>
                    </a:cubicBezTo>
                    <a:cubicBezTo>
                      <a:pt x="10494" y="7"/>
                      <a:pt x="10501" y="0"/>
                      <a:pt x="10510" y="0"/>
                    </a:cubicBezTo>
                    <a:close/>
                    <a:moveTo>
                      <a:pt x="10602" y="0"/>
                    </a:moveTo>
                    <a:lnTo>
                      <a:pt x="10602" y="0"/>
                    </a:lnTo>
                    <a:cubicBezTo>
                      <a:pt x="10610" y="0"/>
                      <a:pt x="10617" y="7"/>
                      <a:pt x="10617" y="15"/>
                    </a:cubicBezTo>
                    <a:cubicBezTo>
                      <a:pt x="10617" y="23"/>
                      <a:pt x="10610" y="30"/>
                      <a:pt x="10602" y="30"/>
                    </a:cubicBezTo>
                    <a:lnTo>
                      <a:pt x="10602" y="30"/>
                    </a:lnTo>
                    <a:cubicBezTo>
                      <a:pt x="10593" y="30"/>
                      <a:pt x="10587" y="23"/>
                      <a:pt x="10587" y="15"/>
                    </a:cubicBezTo>
                    <a:cubicBezTo>
                      <a:pt x="10587" y="7"/>
                      <a:pt x="10593" y="0"/>
                      <a:pt x="10602" y="0"/>
                    </a:cubicBezTo>
                    <a:close/>
                    <a:moveTo>
                      <a:pt x="10694" y="0"/>
                    </a:moveTo>
                    <a:lnTo>
                      <a:pt x="10694" y="0"/>
                    </a:lnTo>
                    <a:cubicBezTo>
                      <a:pt x="10703" y="0"/>
                      <a:pt x="10710" y="7"/>
                      <a:pt x="10710" y="15"/>
                    </a:cubicBezTo>
                    <a:cubicBezTo>
                      <a:pt x="10710" y="23"/>
                      <a:pt x="10703" y="30"/>
                      <a:pt x="10694" y="30"/>
                    </a:cubicBezTo>
                    <a:lnTo>
                      <a:pt x="10694" y="30"/>
                    </a:lnTo>
                    <a:cubicBezTo>
                      <a:pt x="10686" y="30"/>
                      <a:pt x="10679" y="23"/>
                      <a:pt x="10679" y="15"/>
                    </a:cubicBezTo>
                    <a:cubicBezTo>
                      <a:pt x="10679" y="7"/>
                      <a:pt x="10686" y="0"/>
                      <a:pt x="10694" y="0"/>
                    </a:cubicBezTo>
                    <a:close/>
                    <a:moveTo>
                      <a:pt x="10786" y="0"/>
                    </a:moveTo>
                    <a:lnTo>
                      <a:pt x="10786" y="0"/>
                    </a:lnTo>
                    <a:cubicBezTo>
                      <a:pt x="10795" y="0"/>
                      <a:pt x="10802" y="7"/>
                      <a:pt x="10802" y="15"/>
                    </a:cubicBezTo>
                    <a:cubicBezTo>
                      <a:pt x="10802" y="23"/>
                      <a:pt x="10795" y="30"/>
                      <a:pt x="10786" y="30"/>
                    </a:cubicBezTo>
                    <a:lnTo>
                      <a:pt x="10786" y="30"/>
                    </a:lnTo>
                    <a:cubicBezTo>
                      <a:pt x="10778" y="30"/>
                      <a:pt x="10771" y="23"/>
                      <a:pt x="10771" y="15"/>
                    </a:cubicBezTo>
                    <a:cubicBezTo>
                      <a:pt x="10771" y="7"/>
                      <a:pt x="10778" y="0"/>
                      <a:pt x="10786" y="0"/>
                    </a:cubicBezTo>
                    <a:close/>
                    <a:moveTo>
                      <a:pt x="10878" y="0"/>
                    </a:moveTo>
                    <a:lnTo>
                      <a:pt x="10879" y="0"/>
                    </a:lnTo>
                    <a:cubicBezTo>
                      <a:pt x="10887" y="0"/>
                      <a:pt x="10894" y="7"/>
                      <a:pt x="10894" y="15"/>
                    </a:cubicBezTo>
                    <a:cubicBezTo>
                      <a:pt x="10894" y="23"/>
                      <a:pt x="10887" y="30"/>
                      <a:pt x="10879" y="30"/>
                    </a:cubicBezTo>
                    <a:lnTo>
                      <a:pt x="10878" y="30"/>
                    </a:lnTo>
                    <a:cubicBezTo>
                      <a:pt x="10870" y="30"/>
                      <a:pt x="10863" y="23"/>
                      <a:pt x="10863" y="15"/>
                    </a:cubicBezTo>
                    <a:cubicBezTo>
                      <a:pt x="10863" y="7"/>
                      <a:pt x="10870" y="0"/>
                      <a:pt x="10878" y="0"/>
                    </a:cubicBezTo>
                    <a:close/>
                    <a:moveTo>
                      <a:pt x="10971" y="0"/>
                    </a:moveTo>
                    <a:lnTo>
                      <a:pt x="10971" y="0"/>
                    </a:lnTo>
                    <a:cubicBezTo>
                      <a:pt x="10979" y="0"/>
                      <a:pt x="10986" y="7"/>
                      <a:pt x="10986" y="15"/>
                    </a:cubicBezTo>
                    <a:cubicBezTo>
                      <a:pt x="10986" y="23"/>
                      <a:pt x="10979" y="30"/>
                      <a:pt x="10971" y="30"/>
                    </a:cubicBezTo>
                    <a:lnTo>
                      <a:pt x="10971" y="30"/>
                    </a:lnTo>
                    <a:cubicBezTo>
                      <a:pt x="10962" y="30"/>
                      <a:pt x="10955" y="23"/>
                      <a:pt x="10955" y="15"/>
                    </a:cubicBezTo>
                    <a:cubicBezTo>
                      <a:pt x="10955" y="7"/>
                      <a:pt x="10962" y="0"/>
                      <a:pt x="10971" y="0"/>
                    </a:cubicBezTo>
                    <a:close/>
                    <a:moveTo>
                      <a:pt x="11063" y="0"/>
                    </a:moveTo>
                    <a:lnTo>
                      <a:pt x="11063" y="0"/>
                    </a:lnTo>
                    <a:cubicBezTo>
                      <a:pt x="11071" y="0"/>
                      <a:pt x="11078" y="7"/>
                      <a:pt x="11078" y="15"/>
                    </a:cubicBezTo>
                    <a:cubicBezTo>
                      <a:pt x="11078" y="23"/>
                      <a:pt x="11071" y="30"/>
                      <a:pt x="11063" y="30"/>
                    </a:cubicBezTo>
                    <a:lnTo>
                      <a:pt x="11063" y="30"/>
                    </a:lnTo>
                    <a:cubicBezTo>
                      <a:pt x="11054" y="30"/>
                      <a:pt x="11048" y="23"/>
                      <a:pt x="11048" y="15"/>
                    </a:cubicBezTo>
                    <a:cubicBezTo>
                      <a:pt x="11048" y="7"/>
                      <a:pt x="11054" y="0"/>
                      <a:pt x="11063" y="0"/>
                    </a:cubicBezTo>
                    <a:close/>
                    <a:moveTo>
                      <a:pt x="11155" y="0"/>
                    </a:moveTo>
                    <a:lnTo>
                      <a:pt x="11155" y="0"/>
                    </a:lnTo>
                    <a:cubicBezTo>
                      <a:pt x="11164" y="0"/>
                      <a:pt x="11170" y="7"/>
                      <a:pt x="11170" y="15"/>
                    </a:cubicBezTo>
                    <a:cubicBezTo>
                      <a:pt x="11170" y="23"/>
                      <a:pt x="11164" y="30"/>
                      <a:pt x="11155" y="30"/>
                    </a:cubicBezTo>
                    <a:lnTo>
                      <a:pt x="11155" y="30"/>
                    </a:lnTo>
                    <a:cubicBezTo>
                      <a:pt x="11147" y="30"/>
                      <a:pt x="11140" y="23"/>
                      <a:pt x="11140" y="15"/>
                    </a:cubicBezTo>
                    <a:cubicBezTo>
                      <a:pt x="11140" y="7"/>
                      <a:pt x="11147" y="0"/>
                      <a:pt x="11155" y="0"/>
                    </a:cubicBezTo>
                    <a:close/>
                    <a:moveTo>
                      <a:pt x="11247" y="0"/>
                    </a:moveTo>
                    <a:lnTo>
                      <a:pt x="11247" y="0"/>
                    </a:lnTo>
                    <a:cubicBezTo>
                      <a:pt x="11256" y="0"/>
                      <a:pt x="11263" y="7"/>
                      <a:pt x="11263" y="15"/>
                    </a:cubicBezTo>
                    <a:cubicBezTo>
                      <a:pt x="11263" y="23"/>
                      <a:pt x="11256" y="30"/>
                      <a:pt x="11247" y="30"/>
                    </a:cubicBezTo>
                    <a:lnTo>
                      <a:pt x="11247" y="30"/>
                    </a:lnTo>
                    <a:cubicBezTo>
                      <a:pt x="11239" y="30"/>
                      <a:pt x="11232" y="23"/>
                      <a:pt x="11232" y="15"/>
                    </a:cubicBezTo>
                    <a:cubicBezTo>
                      <a:pt x="11232" y="7"/>
                      <a:pt x="11239" y="0"/>
                      <a:pt x="11247" y="0"/>
                    </a:cubicBezTo>
                    <a:close/>
                    <a:moveTo>
                      <a:pt x="11339" y="0"/>
                    </a:moveTo>
                    <a:lnTo>
                      <a:pt x="11339" y="0"/>
                    </a:lnTo>
                    <a:cubicBezTo>
                      <a:pt x="11348" y="0"/>
                      <a:pt x="11355" y="7"/>
                      <a:pt x="11355" y="15"/>
                    </a:cubicBezTo>
                    <a:cubicBezTo>
                      <a:pt x="11355" y="23"/>
                      <a:pt x="11348" y="30"/>
                      <a:pt x="11339" y="30"/>
                    </a:cubicBezTo>
                    <a:lnTo>
                      <a:pt x="11339" y="30"/>
                    </a:lnTo>
                    <a:cubicBezTo>
                      <a:pt x="11331" y="30"/>
                      <a:pt x="11324" y="23"/>
                      <a:pt x="11324" y="15"/>
                    </a:cubicBezTo>
                    <a:cubicBezTo>
                      <a:pt x="11324" y="7"/>
                      <a:pt x="11331" y="0"/>
                      <a:pt x="11339" y="0"/>
                    </a:cubicBezTo>
                    <a:close/>
                    <a:moveTo>
                      <a:pt x="11432" y="0"/>
                    </a:moveTo>
                    <a:lnTo>
                      <a:pt x="11432" y="0"/>
                    </a:lnTo>
                    <a:cubicBezTo>
                      <a:pt x="11440" y="0"/>
                      <a:pt x="11447" y="7"/>
                      <a:pt x="11447" y="15"/>
                    </a:cubicBezTo>
                    <a:cubicBezTo>
                      <a:pt x="11447" y="23"/>
                      <a:pt x="11440" y="30"/>
                      <a:pt x="11432" y="30"/>
                    </a:cubicBezTo>
                    <a:lnTo>
                      <a:pt x="11432" y="30"/>
                    </a:lnTo>
                    <a:cubicBezTo>
                      <a:pt x="11423" y="30"/>
                      <a:pt x="11416" y="23"/>
                      <a:pt x="11416" y="15"/>
                    </a:cubicBezTo>
                    <a:cubicBezTo>
                      <a:pt x="11416" y="7"/>
                      <a:pt x="11423" y="0"/>
                      <a:pt x="11432" y="0"/>
                    </a:cubicBezTo>
                    <a:close/>
                    <a:moveTo>
                      <a:pt x="11524" y="0"/>
                    </a:moveTo>
                    <a:lnTo>
                      <a:pt x="11524" y="0"/>
                    </a:lnTo>
                    <a:cubicBezTo>
                      <a:pt x="11532" y="0"/>
                      <a:pt x="11539" y="7"/>
                      <a:pt x="11539" y="15"/>
                    </a:cubicBezTo>
                    <a:cubicBezTo>
                      <a:pt x="11539" y="23"/>
                      <a:pt x="11532" y="30"/>
                      <a:pt x="11524" y="30"/>
                    </a:cubicBezTo>
                    <a:lnTo>
                      <a:pt x="11524" y="30"/>
                    </a:lnTo>
                    <a:cubicBezTo>
                      <a:pt x="11515" y="30"/>
                      <a:pt x="11508" y="23"/>
                      <a:pt x="11508" y="15"/>
                    </a:cubicBezTo>
                    <a:cubicBezTo>
                      <a:pt x="11508" y="7"/>
                      <a:pt x="11515" y="0"/>
                      <a:pt x="11524" y="0"/>
                    </a:cubicBezTo>
                    <a:close/>
                    <a:moveTo>
                      <a:pt x="11616" y="0"/>
                    </a:moveTo>
                    <a:lnTo>
                      <a:pt x="11616" y="0"/>
                    </a:lnTo>
                    <a:cubicBezTo>
                      <a:pt x="11625" y="0"/>
                      <a:pt x="11631" y="7"/>
                      <a:pt x="11631" y="15"/>
                    </a:cubicBezTo>
                    <a:cubicBezTo>
                      <a:pt x="11631" y="23"/>
                      <a:pt x="11625" y="30"/>
                      <a:pt x="11616" y="30"/>
                    </a:cubicBezTo>
                    <a:lnTo>
                      <a:pt x="11616" y="30"/>
                    </a:lnTo>
                    <a:cubicBezTo>
                      <a:pt x="11608" y="30"/>
                      <a:pt x="11601" y="23"/>
                      <a:pt x="11601" y="15"/>
                    </a:cubicBezTo>
                    <a:cubicBezTo>
                      <a:pt x="11601" y="7"/>
                      <a:pt x="11608" y="0"/>
                      <a:pt x="11616" y="0"/>
                    </a:cubicBezTo>
                    <a:close/>
                    <a:moveTo>
                      <a:pt x="11708" y="0"/>
                    </a:moveTo>
                    <a:lnTo>
                      <a:pt x="11708" y="0"/>
                    </a:lnTo>
                    <a:cubicBezTo>
                      <a:pt x="11717" y="0"/>
                      <a:pt x="11724" y="7"/>
                      <a:pt x="11724" y="15"/>
                    </a:cubicBezTo>
                    <a:cubicBezTo>
                      <a:pt x="11724" y="23"/>
                      <a:pt x="11717" y="30"/>
                      <a:pt x="11708" y="30"/>
                    </a:cubicBezTo>
                    <a:lnTo>
                      <a:pt x="11708" y="30"/>
                    </a:lnTo>
                    <a:cubicBezTo>
                      <a:pt x="11700" y="30"/>
                      <a:pt x="11693" y="23"/>
                      <a:pt x="11693" y="15"/>
                    </a:cubicBezTo>
                    <a:cubicBezTo>
                      <a:pt x="11693" y="7"/>
                      <a:pt x="11700" y="0"/>
                      <a:pt x="11708" y="0"/>
                    </a:cubicBezTo>
                    <a:close/>
                    <a:moveTo>
                      <a:pt x="11800" y="0"/>
                    </a:moveTo>
                    <a:lnTo>
                      <a:pt x="11800" y="0"/>
                    </a:lnTo>
                    <a:cubicBezTo>
                      <a:pt x="11809" y="0"/>
                      <a:pt x="11816" y="7"/>
                      <a:pt x="11816" y="15"/>
                    </a:cubicBezTo>
                    <a:cubicBezTo>
                      <a:pt x="11816" y="23"/>
                      <a:pt x="11809" y="30"/>
                      <a:pt x="11800" y="30"/>
                    </a:cubicBezTo>
                    <a:lnTo>
                      <a:pt x="11800" y="30"/>
                    </a:lnTo>
                    <a:cubicBezTo>
                      <a:pt x="11792" y="30"/>
                      <a:pt x="11785" y="23"/>
                      <a:pt x="11785" y="15"/>
                    </a:cubicBezTo>
                    <a:cubicBezTo>
                      <a:pt x="11785" y="7"/>
                      <a:pt x="11792" y="0"/>
                      <a:pt x="11800" y="0"/>
                    </a:cubicBezTo>
                    <a:close/>
                    <a:moveTo>
                      <a:pt x="11893" y="0"/>
                    </a:moveTo>
                    <a:lnTo>
                      <a:pt x="11893" y="0"/>
                    </a:lnTo>
                    <a:cubicBezTo>
                      <a:pt x="11901" y="0"/>
                      <a:pt x="11908" y="7"/>
                      <a:pt x="11908" y="15"/>
                    </a:cubicBezTo>
                    <a:cubicBezTo>
                      <a:pt x="11908" y="23"/>
                      <a:pt x="11901" y="30"/>
                      <a:pt x="11893" y="30"/>
                    </a:cubicBezTo>
                    <a:lnTo>
                      <a:pt x="11893" y="30"/>
                    </a:lnTo>
                    <a:cubicBezTo>
                      <a:pt x="11884" y="30"/>
                      <a:pt x="11877" y="23"/>
                      <a:pt x="11877" y="15"/>
                    </a:cubicBezTo>
                    <a:cubicBezTo>
                      <a:pt x="11877" y="7"/>
                      <a:pt x="11884" y="0"/>
                      <a:pt x="11893" y="0"/>
                    </a:cubicBezTo>
                    <a:close/>
                    <a:moveTo>
                      <a:pt x="11985" y="0"/>
                    </a:moveTo>
                    <a:lnTo>
                      <a:pt x="11985" y="0"/>
                    </a:lnTo>
                    <a:cubicBezTo>
                      <a:pt x="11993" y="0"/>
                      <a:pt x="12000" y="7"/>
                      <a:pt x="12000" y="15"/>
                    </a:cubicBezTo>
                    <a:cubicBezTo>
                      <a:pt x="12000" y="23"/>
                      <a:pt x="11993" y="30"/>
                      <a:pt x="11985" y="30"/>
                    </a:cubicBezTo>
                    <a:lnTo>
                      <a:pt x="11985" y="30"/>
                    </a:lnTo>
                    <a:cubicBezTo>
                      <a:pt x="11976" y="30"/>
                      <a:pt x="11969" y="23"/>
                      <a:pt x="11969" y="15"/>
                    </a:cubicBezTo>
                    <a:cubicBezTo>
                      <a:pt x="11969" y="7"/>
                      <a:pt x="11976" y="0"/>
                      <a:pt x="11985" y="0"/>
                    </a:cubicBezTo>
                    <a:close/>
                    <a:moveTo>
                      <a:pt x="12077" y="0"/>
                    </a:moveTo>
                    <a:lnTo>
                      <a:pt x="12077" y="0"/>
                    </a:lnTo>
                    <a:cubicBezTo>
                      <a:pt x="12086" y="0"/>
                      <a:pt x="12092" y="7"/>
                      <a:pt x="12092" y="15"/>
                    </a:cubicBezTo>
                    <a:cubicBezTo>
                      <a:pt x="12092" y="23"/>
                      <a:pt x="12086" y="30"/>
                      <a:pt x="12077" y="30"/>
                    </a:cubicBezTo>
                    <a:lnTo>
                      <a:pt x="12077" y="30"/>
                    </a:lnTo>
                    <a:cubicBezTo>
                      <a:pt x="12069" y="30"/>
                      <a:pt x="12062" y="23"/>
                      <a:pt x="12062" y="15"/>
                    </a:cubicBezTo>
                    <a:cubicBezTo>
                      <a:pt x="12062" y="7"/>
                      <a:pt x="12069" y="0"/>
                      <a:pt x="12077" y="0"/>
                    </a:cubicBezTo>
                    <a:close/>
                    <a:moveTo>
                      <a:pt x="12169" y="0"/>
                    </a:moveTo>
                    <a:lnTo>
                      <a:pt x="12169" y="0"/>
                    </a:lnTo>
                    <a:cubicBezTo>
                      <a:pt x="12178" y="0"/>
                      <a:pt x="12185" y="7"/>
                      <a:pt x="12185" y="15"/>
                    </a:cubicBezTo>
                    <a:cubicBezTo>
                      <a:pt x="12185" y="23"/>
                      <a:pt x="12178" y="30"/>
                      <a:pt x="12169" y="30"/>
                    </a:cubicBezTo>
                    <a:lnTo>
                      <a:pt x="12169" y="30"/>
                    </a:lnTo>
                    <a:cubicBezTo>
                      <a:pt x="12161" y="30"/>
                      <a:pt x="12154" y="23"/>
                      <a:pt x="12154" y="15"/>
                    </a:cubicBezTo>
                    <a:cubicBezTo>
                      <a:pt x="12154" y="7"/>
                      <a:pt x="12161" y="0"/>
                      <a:pt x="12169" y="0"/>
                    </a:cubicBezTo>
                    <a:close/>
                    <a:moveTo>
                      <a:pt x="12261" y="0"/>
                    </a:moveTo>
                    <a:lnTo>
                      <a:pt x="12261" y="0"/>
                    </a:lnTo>
                    <a:cubicBezTo>
                      <a:pt x="12270" y="0"/>
                      <a:pt x="12277" y="7"/>
                      <a:pt x="12277" y="15"/>
                    </a:cubicBezTo>
                    <a:cubicBezTo>
                      <a:pt x="12277" y="23"/>
                      <a:pt x="12270" y="30"/>
                      <a:pt x="12261" y="30"/>
                    </a:cubicBezTo>
                    <a:lnTo>
                      <a:pt x="12261" y="30"/>
                    </a:lnTo>
                    <a:cubicBezTo>
                      <a:pt x="12253" y="30"/>
                      <a:pt x="12246" y="23"/>
                      <a:pt x="12246" y="15"/>
                    </a:cubicBezTo>
                    <a:cubicBezTo>
                      <a:pt x="12246" y="7"/>
                      <a:pt x="12253" y="0"/>
                      <a:pt x="12261" y="0"/>
                    </a:cubicBez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GB"/>
              </a:p>
            </p:txBody>
          </p:sp>
          <p:grpSp>
            <p:nvGrpSpPr>
              <p:cNvPr id="391" name="Group 390">
                <a:extLst>
                  <a:ext uri="{FF2B5EF4-FFF2-40B4-BE49-F238E27FC236}">
                    <a16:creationId xmlns:a16="http://schemas.microsoft.com/office/drawing/2014/main" id="{73321485-74B5-0372-BC0A-36CF831F77E7}"/>
                  </a:ext>
                </a:extLst>
              </p:cNvPr>
              <p:cNvGrpSpPr/>
              <p:nvPr/>
            </p:nvGrpSpPr>
            <p:grpSpPr>
              <a:xfrm>
                <a:off x="12636323" y="5181573"/>
                <a:ext cx="4532368" cy="184666"/>
                <a:chOff x="858838" y="3559175"/>
                <a:chExt cx="4532368" cy="184666"/>
              </a:xfrm>
            </p:grpSpPr>
            <p:sp>
              <p:nvSpPr>
                <p:cNvPr id="437" name="Rectangle 8">
                  <a:extLst>
                    <a:ext uri="{FF2B5EF4-FFF2-40B4-BE49-F238E27FC236}">
                      <a16:creationId xmlns:a16="http://schemas.microsoft.com/office/drawing/2014/main" id="{2CE356FC-1E19-D057-7681-903D9F9C8466}"/>
                    </a:ext>
                  </a:extLst>
                </p:cNvPr>
                <p:cNvSpPr>
                  <a:spLocks noChangeArrowheads="1"/>
                </p:cNvSpPr>
                <p:nvPr/>
              </p:nvSpPr>
              <p:spPr bwMode="auto">
                <a:xfrm>
                  <a:off x="858838" y="3559175"/>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0</a:t>
                  </a:r>
                </a:p>
              </p:txBody>
            </p:sp>
            <p:sp>
              <p:nvSpPr>
                <p:cNvPr id="438" name="Rectangle 9">
                  <a:extLst>
                    <a:ext uri="{FF2B5EF4-FFF2-40B4-BE49-F238E27FC236}">
                      <a16:creationId xmlns:a16="http://schemas.microsoft.com/office/drawing/2014/main" id="{EC7EC203-CB27-52E4-5038-9EEE11A67D8A}"/>
                    </a:ext>
                  </a:extLst>
                </p:cNvPr>
                <p:cNvSpPr>
                  <a:spLocks noChangeArrowheads="1"/>
                </p:cNvSpPr>
                <p:nvPr/>
              </p:nvSpPr>
              <p:spPr bwMode="auto">
                <a:xfrm>
                  <a:off x="1225550" y="3559175"/>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effectLst/>
                      <a:latin typeface="+mn-lt"/>
                    </a:rPr>
                    <a:t>3</a:t>
                  </a:r>
                </a:p>
              </p:txBody>
            </p:sp>
            <p:sp>
              <p:nvSpPr>
                <p:cNvPr id="439" name="Rectangle 10">
                  <a:extLst>
                    <a:ext uri="{FF2B5EF4-FFF2-40B4-BE49-F238E27FC236}">
                      <a16:creationId xmlns:a16="http://schemas.microsoft.com/office/drawing/2014/main" id="{6431A884-A726-FE56-D846-07670F9B8AD0}"/>
                    </a:ext>
                  </a:extLst>
                </p:cNvPr>
                <p:cNvSpPr>
                  <a:spLocks noChangeArrowheads="1"/>
                </p:cNvSpPr>
                <p:nvPr/>
              </p:nvSpPr>
              <p:spPr bwMode="auto">
                <a:xfrm>
                  <a:off x="1592263" y="3559175"/>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6</a:t>
                  </a:r>
                </a:p>
              </p:txBody>
            </p:sp>
            <p:sp>
              <p:nvSpPr>
                <p:cNvPr id="440" name="Rectangle 11">
                  <a:extLst>
                    <a:ext uri="{FF2B5EF4-FFF2-40B4-BE49-F238E27FC236}">
                      <a16:creationId xmlns:a16="http://schemas.microsoft.com/office/drawing/2014/main" id="{1D1312A3-A82A-3F31-0B9D-78BBF527F475}"/>
                    </a:ext>
                  </a:extLst>
                </p:cNvPr>
                <p:cNvSpPr>
                  <a:spLocks noChangeArrowheads="1"/>
                </p:cNvSpPr>
                <p:nvPr/>
              </p:nvSpPr>
              <p:spPr bwMode="auto">
                <a:xfrm>
                  <a:off x="1958975" y="3559175"/>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9</a:t>
                  </a:r>
                </a:p>
              </p:txBody>
            </p:sp>
            <p:sp>
              <p:nvSpPr>
                <p:cNvPr id="441" name="Rectangle 12">
                  <a:extLst>
                    <a:ext uri="{FF2B5EF4-FFF2-40B4-BE49-F238E27FC236}">
                      <a16:creationId xmlns:a16="http://schemas.microsoft.com/office/drawing/2014/main" id="{A0EEDF80-C249-2703-DF84-400DB6A90BA2}"/>
                    </a:ext>
                  </a:extLst>
                </p:cNvPr>
                <p:cNvSpPr>
                  <a:spLocks noChangeArrowheads="1"/>
                </p:cNvSpPr>
                <p:nvPr/>
              </p:nvSpPr>
              <p:spPr bwMode="auto">
                <a:xfrm>
                  <a:off x="2290763"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12</a:t>
                  </a:r>
                </a:p>
              </p:txBody>
            </p:sp>
            <p:sp>
              <p:nvSpPr>
                <p:cNvPr id="442" name="Rectangle 13">
                  <a:extLst>
                    <a:ext uri="{FF2B5EF4-FFF2-40B4-BE49-F238E27FC236}">
                      <a16:creationId xmlns:a16="http://schemas.microsoft.com/office/drawing/2014/main" id="{7326C425-FAED-8540-723D-8D4176104B6E}"/>
                    </a:ext>
                  </a:extLst>
                </p:cNvPr>
                <p:cNvSpPr>
                  <a:spLocks noChangeArrowheads="1"/>
                </p:cNvSpPr>
                <p:nvPr/>
              </p:nvSpPr>
              <p:spPr bwMode="auto">
                <a:xfrm>
                  <a:off x="2655888"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15</a:t>
                  </a:r>
                </a:p>
              </p:txBody>
            </p:sp>
            <p:sp>
              <p:nvSpPr>
                <p:cNvPr id="443" name="Rectangle 14">
                  <a:extLst>
                    <a:ext uri="{FF2B5EF4-FFF2-40B4-BE49-F238E27FC236}">
                      <a16:creationId xmlns:a16="http://schemas.microsoft.com/office/drawing/2014/main" id="{BA2FD859-7482-06A5-34B9-AB7ACBDA7DC5}"/>
                    </a:ext>
                  </a:extLst>
                </p:cNvPr>
                <p:cNvSpPr>
                  <a:spLocks noChangeArrowheads="1"/>
                </p:cNvSpPr>
                <p:nvPr/>
              </p:nvSpPr>
              <p:spPr bwMode="auto">
                <a:xfrm>
                  <a:off x="3022600"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18</a:t>
                  </a:r>
                </a:p>
              </p:txBody>
            </p:sp>
            <p:sp>
              <p:nvSpPr>
                <p:cNvPr id="444" name="Rectangle 15">
                  <a:extLst>
                    <a:ext uri="{FF2B5EF4-FFF2-40B4-BE49-F238E27FC236}">
                      <a16:creationId xmlns:a16="http://schemas.microsoft.com/office/drawing/2014/main" id="{CCF0584B-0F87-E9E0-E876-A62104A53284}"/>
                    </a:ext>
                  </a:extLst>
                </p:cNvPr>
                <p:cNvSpPr>
                  <a:spLocks noChangeArrowheads="1"/>
                </p:cNvSpPr>
                <p:nvPr/>
              </p:nvSpPr>
              <p:spPr bwMode="auto">
                <a:xfrm>
                  <a:off x="3389313"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21</a:t>
                  </a:r>
                </a:p>
              </p:txBody>
            </p:sp>
            <p:sp>
              <p:nvSpPr>
                <p:cNvPr id="445" name="Rectangle 16">
                  <a:extLst>
                    <a:ext uri="{FF2B5EF4-FFF2-40B4-BE49-F238E27FC236}">
                      <a16:creationId xmlns:a16="http://schemas.microsoft.com/office/drawing/2014/main" id="{65E74F1D-084E-C08F-D929-CCE8ACC41E80}"/>
                    </a:ext>
                  </a:extLst>
                </p:cNvPr>
                <p:cNvSpPr>
                  <a:spLocks noChangeArrowheads="1"/>
                </p:cNvSpPr>
                <p:nvPr/>
              </p:nvSpPr>
              <p:spPr bwMode="auto">
                <a:xfrm>
                  <a:off x="3756025"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24</a:t>
                  </a:r>
                </a:p>
              </p:txBody>
            </p:sp>
            <p:sp>
              <p:nvSpPr>
                <p:cNvPr id="446" name="Rectangle 17">
                  <a:extLst>
                    <a:ext uri="{FF2B5EF4-FFF2-40B4-BE49-F238E27FC236}">
                      <a16:creationId xmlns:a16="http://schemas.microsoft.com/office/drawing/2014/main" id="{1777B6B8-7A57-2819-2872-54DA0F787CB0}"/>
                    </a:ext>
                  </a:extLst>
                </p:cNvPr>
                <p:cNvSpPr>
                  <a:spLocks noChangeArrowheads="1"/>
                </p:cNvSpPr>
                <p:nvPr/>
              </p:nvSpPr>
              <p:spPr bwMode="auto">
                <a:xfrm>
                  <a:off x="4122738"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27</a:t>
                  </a:r>
                </a:p>
              </p:txBody>
            </p:sp>
            <p:sp>
              <p:nvSpPr>
                <p:cNvPr id="447" name="Rectangle 18">
                  <a:extLst>
                    <a:ext uri="{FF2B5EF4-FFF2-40B4-BE49-F238E27FC236}">
                      <a16:creationId xmlns:a16="http://schemas.microsoft.com/office/drawing/2014/main" id="{3B6A81D4-62DD-9BF0-6ECD-C8121B43771E}"/>
                    </a:ext>
                  </a:extLst>
                </p:cNvPr>
                <p:cNvSpPr>
                  <a:spLocks noChangeArrowheads="1"/>
                </p:cNvSpPr>
                <p:nvPr/>
              </p:nvSpPr>
              <p:spPr bwMode="auto">
                <a:xfrm>
                  <a:off x="4487863"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30</a:t>
                  </a:r>
                </a:p>
              </p:txBody>
            </p:sp>
            <p:sp>
              <p:nvSpPr>
                <p:cNvPr id="448" name="Rectangle 19">
                  <a:extLst>
                    <a:ext uri="{FF2B5EF4-FFF2-40B4-BE49-F238E27FC236}">
                      <a16:creationId xmlns:a16="http://schemas.microsoft.com/office/drawing/2014/main" id="{E3FBEBE1-3E3E-46C0-0C6C-0091997BDA29}"/>
                    </a:ext>
                  </a:extLst>
                </p:cNvPr>
                <p:cNvSpPr>
                  <a:spLocks noChangeArrowheads="1"/>
                </p:cNvSpPr>
                <p:nvPr/>
              </p:nvSpPr>
              <p:spPr bwMode="auto">
                <a:xfrm>
                  <a:off x="4854575"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33</a:t>
                  </a:r>
                </a:p>
              </p:txBody>
            </p:sp>
            <p:sp>
              <p:nvSpPr>
                <p:cNvPr id="449" name="Rectangle 20">
                  <a:extLst>
                    <a:ext uri="{FF2B5EF4-FFF2-40B4-BE49-F238E27FC236}">
                      <a16:creationId xmlns:a16="http://schemas.microsoft.com/office/drawing/2014/main" id="{5E230EC5-CA82-F97F-0E86-D0CB0B2E815F}"/>
                    </a:ext>
                  </a:extLst>
                </p:cNvPr>
                <p:cNvSpPr>
                  <a:spLocks noChangeArrowheads="1"/>
                </p:cNvSpPr>
                <p:nvPr/>
              </p:nvSpPr>
              <p:spPr bwMode="auto">
                <a:xfrm>
                  <a:off x="5221288"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effectLst/>
                      <a:latin typeface="+mn-lt"/>
                    </a:rPr>
                    <a:t>36</a:t>
                  </a:r>
                </a:p>
              </p:txBody>
            </p:sp>
          </p:grpSp>
          <p:sp>
            <p:nvSpPr>
              <p:cNvPr id="392" name="Rectangle 99">
                <a:extLst>
                  <a:ext uri="{FF2B5EF4-FFF2-40B4-BE49-F238E27FC236}">
                    <a16:creationId xmlns:a16="http://schemas.microsoft.com/office/drawing/2014/main" id="{B49B35ED-3A07-67E7-B7B2-E0A30363EAE7}"/>
                  </a:ext>
                </a:extLst>
              </p:cNvPr>
              <p:cNvSpPr>
                <a:spLocks noChangeArrowheads="1"/>
              </p:cNvSpPr>
              <p:nvPr/>
            </p:nvSpPr>
            <p:spPr bwMode="auto">
              <a:xfrm>
                <a:off x="14477593" y="5337466"/>
                <a:ext cx="93134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smtClean="0">
                    <a:ln>
                      <a:noFill/>
                    </a:ln>
                    <a:effectLst/>
                    <a:latin typeface="+mn-lt"/>
                  </a:rPr>
                  <a:t>Time, months</a:t>
                </a:r>
                <a:endParaRPr kumimoji="0" lang="en-US" altLang="en-US" sz="1200" i="0" u="none" strike="noStrike" cap="none" normalizeH="0" baseline="0" dirty="0">
                  <a:ln>
                    <a:noFill/>
                  </a:ln>
                  <a:effectLst/>
                  <a:latin typeface="+mn-lt"/>
                </a:endParaRPr>
              </a:p>
            </p:txBody>
          </p:sp>
          <p:sp>
            <p:nvSpPr>
              <p:cNvPr id="393" name="Rectangle 120">
                <a:extLst>
                  <a:ext uri="{FF2B5EF4-FFF2-40B4-BE49-F238E27FC236}">
                    <a16:creationId xmlns:a16="http://schemas.microsoft.com/office/drawing/2014/main" id="{6DB941A9-1172-3418-EFE3-91886172CA61}"/>
                  </a:ext>
                </a:extLst>
              </p:cNvPr>
              <p:cNvSpPr>
                <a:spLocks noChangeArrowheads="1"/>
              </p:cNvSpPr>
              <p:nvPr/>
            </p:nvSpPr>
            <p:spPr bwMode="auto">
              <a:xfrm>
                <a:off x="11836247" y="5308159"/>
                <a:ext cx="69249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effectLst/>
                    <a:latin typeface="+mn-lt"/>
                  </a:rPr>
                  <a:t>No. </a:t>
                </a:r>
                <a:r>
                  <a:rPr kumimoji="0" lang="en-US" altLang="en-US" sz="1200" i="0" u="none" strike="noStrike" cap="none" normalizeH="0" baseline="0" dirty="0" smtClean="0">
                    <a:ln>
                      <a:noFill/>
                    </a:ln>
                    <a:effectLst/>
                    <a:latin typeface="+mn-lt"/>
                  </a:rPr>
                  <a:t>at risk</a:t>
                </a:r>
                <a:endParaRPr kumimoji="0" lang="en-US" altLang="en-US" sz="1200" i="0" u="none" strike="noStrike" cap="none" normalizeH="0" baseline="0" dirty="0">
                  <a:ln>
                    <a:noFill/>
                  </a:ln>
                  <a:effectLst/>
                  <a:latin typeface="+mn-lt"/>
                </a:endParaRPr>
              </a:p>
            </p:txBody>
          </p:sp>
          <p:sp>
            <p:nvSpPr>
              <p:cNvPr id="394" name="Rectangle 122">
                <a:extLst>
                  <a:ext uri="{FF2B5EF4-FFF2-40B4-BE49-F238E27FC236}">
                    <a16:creationId xmlns:a16="http://schemas.microsoft.com/office/drawing/2014/main" id="{CD82A8D9-CE98-E613-76C3-6EF29D292E6C}"/>
                  </a:ext>
                </a:extLst>
              </p:cNvPr>
              <p:cNvSpPr>
                <a:spLocks noChangeArrowheads="1"/>
              </p:cNvSpPr>
              <p:nvPr/>
            </p:nvSpPr>
            <p:spPr bwMode="auto">
              <a:xfrm>
                <a:off x="12574410" y="5509868"/>
                <a:ext cx="25487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102</a:t>
                </a:r>
              </a:p>
            </p:txBody>
          </p:sp>
          <p:sp>
            <p:nvSpPr>
              <p:cNvPr id="395" name="Rectangle 124">
                <a:extLst>
                  <a:ext uri="{FF2B5EF4-FFF2-40B4-BE49-F238E27FC236}">
                    <a16:creationId xmlns:a16="http://schemas.microsoft.com/office/drawing/2014/main" id="{D8E39E87-439F-61B7-5805-F25DDF71AA9B}"/>
                  </a:ext>
                </a:extLst>
              </p:cNvPr>
              <p:cNvSpPr>
                <a:spLocks noChangeArrowheads="1"/>
              </p:cNvSpPr>
              <p:nvPr/>
            </p:nvSpPr>
            <p:spPr bwMode="auto">
              <a:xfrm>
                <a:off x="13707885" y="5509868"/>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62</a:t>
                </a:r>
              </a:p>
            </p:txBody>
          </p:sp>
          <p:sp>
            <p:nvSpPr>
              <p:cNvPr id="396" name="Rectangle 126">
                <a:extLst>
                  <a:ext uri="{FF2B5EF4-FFF2-40B4-BE49-F238E27FC236}">
                    <a16:creationId xmlns:a16="http://schemas.microsoft.com/office/drawing/2014/main" id="{F80A4E05-11D3-5272-1F5F-9739B9299309}"/>
                  </a:ext>
                </a:extLst>
              </p:cNvPr>
              <p:cNvSpPr>
                <a:spLocks noChangeArrowheads="1"/>
              </p:cNvSpPr>
              <p:nvPr/>
            </p:nvSpPr>
            <p:spPr bwMode="auto">
              <a:xfrm>
                <a:off x="14817548" y="5509868"/>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33</a:t>
                </a:r>
              </a:p>
            </p:txBody>
          </p:sp>
          <p:sp>
            <p:nvSpPr>
              <p:cNvPr id="397" name="Rectangle 128">
                <a:extLst>
                  <a:ext uri="{FF2B5EF4-FFF2-40B4-BE49-F238E27FC236}">
                    <a16:creationId xmlns:a16="http://schemas.microsoft.com/office/drawing/2014/main" id="{747D5F8B-86BE-D80E-8B84-5FE0C7943BD7}"/>
                  </a:ext>
                </a:extLst>
              </p:cNvPr>
              <p:cNvSpPr>
                <a:spLocks noChangeArrowheads="1"/>
              </p:cNvSpPr>
              <p:nvPr/>
            </p:nvSpPr>
            <p:spPr bwMode="auto">
              <a:xfrm>
                <a:off x="17038460" y="5509868"/>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accent2"/>
                    </a:solidFill>
                    <a:effectLst/>
                    <a:latin typeface="+mn-lt"/>
                  </a:rPr>
                  <a:t>0</a:t>
                </a:r>
              </a:p>
            </p:txBody>
          </p:sp>
          <p:sp>
            <p:nvSpPr>
              <p:cNvPr id="398" name="Rectangle 130">
                <a:extLst>
                  <a:ext uri="{FF2B5EF4-FFF2-40B4-BE49-F238E27FC236}">
                    <a16:creationId xmlns:a16="http://schemas.microsoft.com/office/drawing/2014/main" id="{9955C9B0-884D-112B-7E77-054F0402249B}"/>
                  </a:ext>
                </a:extLst>
              </p:cNvPr>
              <p:cNvSpPr>
                <a:spLocks noChangeArrowheads="1"/>
              </p:cNvSpPr>
              <p:nvPr/>
            </p:nvSpPr>
            <p:spPr bwMode="auto">
              <a:xfrm>
                <a:off x="12939535" y="5509868"/>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93</a:t>
                </a:r>
              </a:p>
            </p:txBody>
          </p:sp>
          <p:sp>
            <p:nvSpPr>
              <p:cNvPr id="399" name="Rectangle 132">
                <a:extLst>
                  <a:ext uri="{FF2B5EF4-FFF2-40B4-BE49-F238E27FC236}">
                    <a16:creationId xmlns:a16="http://schemas.microsoft.com/office/drawing/2014/main" id="{A2EB2B74-BB32-CB1E-0203-C711539BC444}"/>
                  </a:ext>
                </a:extLst>
              </p:cNvPr>
              <p:cNvSpPr>
                <a:spLocks noChangeArrowheads="1"/>
              </p:cNvSpPr>
              <p:nvPr/>
            </p:nvSpPr>
            <p:spPr bwMode="auto">
              <a:xfrm>
                <a:off x="14079360" y="5509868"/>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54</a:t>
                </a:r>
              </a:p>
            </p:txBody>
          </p:sp>
          <p:sp>
            <p:nvSpPr>
              <p:cNvPr id="400" name="Rectangle 134">
                <a:extLst>
                  <a:ext uri="{FF2B5EF4-FFF2-40B4-BE49-F238E27FC236}">
                    <a16:creationId xmlns:a16="http://schemas.microsoft.com/office/drawing/2014/main" id="{03DBB7D9-F5F1-F954-E589-68390F66DDC8}"/>
                  </a:ext>
                </a:extLst>
              </p:cNvPr>
              <p:cNvSpPr>
                <a:spLocks noChangeArrowheads="1"/>
              </p:cNvSpPr>
              <p:nvPr/>
            </p:nvSpPr>
            <p:spPr bwMode="auto">
              <a:xfrm>
                <a:off x="16666985" y="5509868"/>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1</a:t>
                </a:r>
              </a:p>
            </p:txBody>
          </p:sp>
          <p:sp>
            <p:nvSpPr>
              <p:cNvPr id="401" name="Rectangle 138">
                <a:extLst>
                  <a:ext uri="{FF2B5EF4-FFF2-40B4-BE49-F238E27FC236}">
                    <a16:creationId xmlns:a16="http://schemas.microsoft.com/office/drawing/2014/main" id="{35E9B00D-94EC-068F-36D3-5B9F6B3B46FB}"/>
                  </a:ext>
                </a:extLst>
              </p:cNvPr>
              <p:cNvSpPr>
                <a:spLocks noChangeArrowheads="1"/>
              </p:cNvSpPr>
              <p:nvPr/>
            </p:nvSpPr>
            <p:spPr bwMode="auto">
              <a:xfrm>
                <a:off x="15166798" y="5509868"/>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26</a:t>
                </a:r>
              </a:p>
            </p:txBody>
          </p:sp>
          <p:sp>
            <p:nvSpPr>
              <p:cNvPr id="402" name="Rectangle 140">
                <a:extLst>
                  <a:ext uri="{FF2B5EF4-FFF2-40B4-BE49-F238E27FC236}">
                    <a16:creationId xmlns:a16="http://schemas.microsoft.com/office/drawing/2014/main" id="{5E1D2BB1-7859-EEC6-CDB7-712B886BBC86}"/>
                  </a:ext>
                </a:extLst>
              </p:cNvPr>
              <p:cNvSpPr>
                <a:spLocks noChangeArrowheads="1"/>
              </p:cNvSpPr>
              <p:nvPr/>
            </p:nvSpPr>
            <p:spPr bwMode="auto">
              <a:xfrm>
                <a:off x="15904985" y="5509868"/>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13</a:t>
                </a:r>
              </a:p>
            </p:txBody>
          </p:sp>
          <p:sp>
            <p:nvSpPr>
              <p:cNvPr id="403" name="Rectangle 146">
                <a:extLst>
                  <a:ext uri="{FF2B5EF4-FFF2-40B4-BE49-F238E27FC236}">
                    <a16:creationId xmlns:a16="http://schemas.microsoft.com/office/drawing/2014/main" id="{7E4164DA-F8A2-ABC7-D52C-9DA65216CC5E}"/>
                  </a:ext>
                </a:extLst>
              </p:cNvPr>
              <p:cNvSpPr>
                <a:spLocks noChangeArrowheads="1"/>
              </p:cNvSpPr>
              <p:nvPr/>
            </p:nvSpPr>
            <p:spPr bwMode="auto">
              <a:xfrm>
                <a:off x="13341173" y="5509868"/>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79</a:t>
                </a:r>
              </a:p>
            </p:txBody>
          </p:sp>
          <p:sp>
            <p:nvSpPr>
              <p:cNvPr id="404" name="Rectangle 148">
                <a:extLst>
                  <a:ext uri="{FF2B5EF4-FFF2-40B4-BE49-F238E27FC236}">
                    <a16:creationId xmlns:a16="http://schemas.microsoft.com/office/drawing/2014/main" id="{CE5058EA-927F-78A6-1214-06514CB63BB5}"/>
                  </a:ext>
                </a:extLst>
              </p:cNvPr>
              <p:cNvSpPr>
                <a:spLocks noChangeArrowheads="1"/>
              </p:cNvSpPr>
              <p:nvPr/>
            </p:nvSpPr>
            <p:spPr bwMode="auto">
              <a:xfrm>
                <a:off x="14450835" y="5509868"/>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44</a:t>
                </a:r>
              </a:p>
            </p:txBody>
          </p:sp>
          <p:sp>
            <p:nvSpPr>
              <p:cNvPr id="405" name="Rectangle 150">
                <a:extLst>
                  <a:ext uri="{FF2B5EF4-FFF2-40B4-BE49-F238E27FC236}">
                    <a16:creationId xmlns:a16="http://schemas.microsoft.com/office/drawing/2014/main" id="{AE5B6044-F8CE-BD8D-60A0-F540B7678B09}"/>
                  </a:ext>
                </a:extLst>
              </p:cNvPr>
              <p:cNvSpPr>
                <a:spLocks noChangeArrowheads="1"/>
              </p:cNvSpPr>
              <p:nvPr/>
            </p:nvSpPr>
            <p:spPr bwMode="auto">
              <a:xfrm>
                <a:off x="15533510" y="5509868"/>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19</a:t>
                </a:r>
              </a:p>
            </p:txBody>
          </p:sp>
          <p:sp>
            <p:nvSpPr>
              <p:cNvPr id="406" name="Rectangle 152">
                <a:extLst>
                  <a:ext uri="{FF2B5EF4-FFF2-40B4-BE49-F238E27FC236}">
                    <a16:creationId xmlns:a16="http://schemas.microsoft.com/office/drawing/2014/main" id="{A8A82E06-DF1C-F35B-2F03-61A90F15F5AB}"/>
                  </a:ext>
                </a:extLst>
              </p:cNvPr>
              <p:cNvSpPr>
                <a:spLocks noChangeArrowheads="1"/>
              </p:cNvSpPr>
              <p:nvPr/>
            </p:nvSpPr>
            <p:spPr bwMode="auto">
              <a:xfrm>
                <a:off x="16271698" y="5509868"/>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4</a:t>
                </a:r>
              </a:p>
            </p:txBody>
          </p:sp>
          <p:sp>
            <p:nvSpPr>
              <p:cNvPr id="407" name="Freeform 21">
                <a:extLst>
                  <a:ext uri="{FF2B5EF4-FFF2-40B4-BE49-F238E27FC236}">
                    <a16:creationId xmlns:a16="http://schemas.microsoft.com/office/drawing/2014/main" id="{3D65C336-56DC-DBAE-A29D-D35882430102}"/>
                  </a:ext>
                </a:extLst>
              </p:cNvPr>
              <p:cNvSpPr>
                <a:spLocks/>
              </p:cNvSpPr>
              <p:nvPr/>
            </p:nvSpPr>
            <p:spPr bwMode="auto">
              <a:xfrm>
                <a:off x="12671227" y="3597642"/>
                <a:ext cx="4413039" cy="1512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endParaRPr>
              </a:p>
            </p:txBody>
          </p:sp>
          <p:grpSp>
            <p:nvGrpSpPr>
              <p:cNvPr id="408" name="Group 407">
                <a:extLst>
                  <a:ext uri="{FF2B5EF4-FFF2-40B4-BE49-F238E27FC236}">
                    <a16:creationId xmlns:a16="http://schemas.microsoft.com/office/drawing/2014/main" id="{803D7914-E2A7-36A3-03BF-6AA1860AD5BF}"/>
                  </a:ext>
                </a:extLst>
              </p:cNvPr>
              <p:cNvGrpSpPr/>
              <p:nvPr/>
            </p:nvGrpSpPr>
            <p:grpSpPr>
              <a:xfrm>
                <a:off x="11912755" y="3459307"/>
                <a:ext cx="764505" cy="1787004"/>
                <a:chOff x="135270" y="1874405"/>
                <a:chExt cx="764505" cy="1806221"/>
              </a:xfrm>
            </p:grpSpPr>
            <p:sp>
              <p:nvSpPr>
                <p:cNvPr id="424" name="TextBox 423">
                  <a:extLst>
                    <a:ext uri="{FF2B5EF4-FFF2-40B4-BE49-F238E27FC236}">
                      <a16:creationId xmlns:a16="http://schemas.microsoft.com/office/drawing/2014/main" id="{418CA062-8856-7535-3411-8D02FDB1FDA3}"/>
                    </a:ext>
                  </a:extLst>
                </p:cNvPr>
                <p:cNvSpPr txBox="1"/>
                <p:nvPr/>
              </p:nvSpPr>
              <p:spPr>
                <a:xfrm rot="16200000">
                  <a:off x="-321851" y="2563607"/>
                  <a:ext cx="1375908" cy="461665"/>
                </a:xfrm>
                <a:prstGeom prst="rect">
                  <a:avLst/>
                </a:prstGeom>
                <a:noFill/>
              </p:spPr>
              <p:txBody>
                <a:bodyPr wrap="none" rtlCol="0">
                  <a:spAutoFit/>
                </a:bodyPr>
                <a:lstStyle/>
                <a:p>
                  <a:pPr algn="ctr" fontAlgn="base">
                    <a:spcBef>
                      <a:spcPct val="0"/>
                    </a:spcBef>
                    <a:spcAft>
                      <a:spcPct val="0"/>
                    </a:spcAft>
                  </a:pPr>
                  <a:r>
                    <a:rPr lang="en-GB" sz="1200" dirty="0">
                      <a:solidFill>
                        <a:schemeClr val="tx1"/>
                      </a:solidFill>
                      <a:cs typeface="Arial" panose="020B0604020202020204" pitchFamily="34" charset="0"/>
                    </a:rPr>
                    <a:t>Progression-free</a:t>
                  </a:r>
                </a:p>
                <a:p>
                  <a:pPr algn="ctr" fontAlgn="base">
                    <a:spcBef>
                      <a:spcPct val="0"/>
                    </a:spcBef>
                    <a:spcAft>
                      <a:spcPct val="0"/>
                    </a:spcAft>
                  </a:pPr>
                  <a:r>
                    <a:rPr lang="en-GB" sz="1200" dirty="0">
                      <a:solidFill>
                        <a:schemeClr val="tx1"/>
                      </a:solidFill>
                      <a:cs typeface="Arial" panose="020B0604020202020204" pitchFamily="34" charset="0"/>
                    </a:rPr>
                    <a:t> survival, %</a:t>
                  </a:r>
                </a:p>
              </p:txBody>
            </p:sp>
            <p:sp>
              <p:nvSpPr>
                <p:cNvPr id="425" name="TextBox 424">
                  <a:extLst>
                    <a:ext uri="{FF2B5EF4-FFF2-40B4-BE49-F238E27FC236}">
                      <a16:creationId xmlns:a16="http://schemas.microsoft.com/office/drawing/2014/main" id="{9CC7539C-4F1F-FEE2-B7A8-6C42AB8055F2}"/>
                    </a:ext>
                  </a:extLst>
                </p:cNvPr>
                <p:cNvSpPr txBox="1"/>
                <p:nvPr/>
              </p:nvSpPr>
              <p:spPr>
                <a:xfrm>
                  <a:off x="416041" y="1874405"/>
                  <a:ext cx="439544"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100</a:t>
                  </a:r>
                </a:p>
              </p:txBody>
            </p:sp>
            <p:sp>
              <p:nvSpPr>
                <p:cNvPr id="426" name="Line 6">
                  <a:extLst>
                    <a:ext uri="{FF2B5EF4-FFF2-40B4-BE49-F238E27FC236}">
                      <a16:creationId xmlns:a16="http://schemas.microsoft.com/office/drawing/2014/main" id="{D5B8C732-AF98-2800-774D-3F2A66136279}"/>
                    </a:ext>
                  </a:extLst>
                </p:cNvPr>
                <p:cNvSpPr>
                  <a:spLocks noChangeShapeType="1"/>
                </p:cNvSpPr>
                <p:nvPr/>
              </p:nvSpPr>
              <p:spPr bwMode="auto">
                <a:xfrm>
                  <a:off x="813541" y="2016052"/>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427" name="Line 7">
                  <a:extLst>
                    <a:ext uri="{FF2B5EF4-FFF2-40B4-BE49-F238E27FC236}">
                      <a16:creationId xmlns:a16="http://schemas.microsoft.com/office/drawing/2014/main" id="{F4EA208F-A436-732A-D495-A90159F8F1E1}"/>
                    </a:ext>
                  </a:extLst>
                </p:cNvPr>
                <p:cNvSpPr>
                  <a:spLocks noChangeShapeType="1"/>
                </p:cNvSpPr>
                <p:nvPr/>
              </p:nvSpPr>
              <p:spPr bwMode="auto">
                <a:xfrm>
                  <a:off x="813541" y="2328545"/>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428" name="Line 8">
                  <a:extLst>
                    <a:ext uri="{FF2B5EF4-FFF2-40B4-BE49-F238E27FC236}">
                      <a16:creationId xmlns:a16="http://schemas.microsoft.com/office/drawing/2014/main" id="{0ED317D2-A559-F624-7A3C-E364AAA648EF}"/>
                    </a:ext>
                  </a:extLst>
                </p:cNvPr>
                <p:cNvSpPr>
                  <a:spLocks noChangeShapeType="1"/>
                </p:cNvSpPr>
                <p:nvPr/>
              </p:nvSpPr>
              <p:spPr bwMode="auto">
                <a:xfrm>
                  <a:off x="813541" y="2627008"/>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429" name="Line 9">
                  <a:extLst>
                    <a:ext uri="{FF2B5EF4-FFF2-40B4-BE49-F238E27FC236}">
                      <a16:creationId xmlns:a16="http://schemas.microsoft.com/office/drawing/2014/main" id="{C4F1F2EF-F54D-0D72-3218-F8EB70A4A83E}"/>
                    </a:ext>
                  </a:extLst>
                </p:cNvPr>
                <p:cNvSpPr>
                  <a:spLocks noChangeShapeType="1"/>
                </p:cNvSpPr>
                <p:nvPr/>
              </p:nvSpPr>
              <p:spPr bwMode="auto">
                <a:xfrm>
                  <a:off x="813541" y="2935116"/>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430" name="Line 10">
                  <a:extLst>
                    <a:ext uri="{FF2B5EF4-FFF2-40B4-BE49-F238E27FC236}">
                      <a16:creationId xmlns:a16="http://schemas.microsoft.com/office/drawing/2014/main" id="{182C62E1-BE9E-46F7-6338-974A6B97D033}"/>
                    </a:ext>
                  </a:extLst>
                </p:cNvPr>
                <p:cNvSpPr>
                  <a:spLocks noChangeShapeType="1"/>
                </p:cNvSpPr>
                <p:nvPr/>
              </p:nvSpPr>
              <p:spPr bwMode="auto">
                <a:xfrm>
                  <a:off x="813541" y="3236795"/>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431" name="Line 11">
                  <a:extLst>
                    <a:ext uri="{FF2B5EF4-FFF2-40B4-BE49-F238E27FC236}">
                      <a16:creationId xmlns:a16="http://schemas.microsoft.com/office/drawing/2014/main" id="{B756CA42-0519-9589-95B9-F64EC1996536}"/>
                    </a:ext>
                  </a:extLst>
                </p:cNvPr>
                <p:cNvSpPr>
                  <a:spLocks noChangeShapeType="1"/>
                </p:cNvSpPr>
                <p:nvPr/>
              </p:nvSpPr>
              <p:spPr bwMode="auto">
                <a:xfrm>
                  <a:off x="813541" y="3541689"/>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432" name="TextBox 431">
                  <a:extLst>
                    <a:ext uri="{FF2B5EF4-FFF2-40B4-BE49-F238E27FC236}">
                      <a16:creationId xmlns:a16="http://schemas.microsoft.com/office/drawing/2014/main" id="{01F68983-A0F3-042E-E12C-71F91C616A95}"/>
                    </a:ext>
                  </a:extLst>
                </p:cNvPr>
                <p:cNvSpPr txBox="1"/>
                <p:nvPr/>
              </p:nvSpPr>
              <p:spPr>
                <a:xfrm>
                  <a:off x="501006" y="2188054"/>
                  <a:ext cx="354584"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80</a:t>
                  </a:r>
                </a:p>
              </p:txBody>
            </p:sp>
            <p:sp>
              <p:nvSpPr>
                <p:cNvPr id="433" name="TextBox 432">
                  <a:extLst>
                    <a:ext uri="{FF2B5EF4-FFF2-40B4-BE49-F238E27FC236}">
                      <a16:creationId xmlns:a16="http://schemas.microsoft.com/office/drawing/2014/main" id="{5380FB87-6BA5-5C43-7EF5-0F858E742752}"/>
                    </a:ext>
                  </a:extLst>
                </p:cNvPr>
                <p:cNvSpPr txBox="1"/>
                <p:nvPr/>
              </p:nvSpPr>
              <p:spPr>
                <a:xfrm>
                  <a:off x="501006" y="2486380"/>
                  <a:ext cx="354584"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60</a:t>
                  </a:r>
                </a:p>
              </p:txBody>
            </p:sp>
            <p:sp>
              <p:nvSpPr>
                <p:cNvPr id="434" name="TextBox 433">
                  <a:extLst>
                    <a:ext uri="{FF2B5EF4-FFF2-40B4-BE49-F238E27FC236}">
                      <a16:creationId xmlns:a16="http://schemas.microsoft.com/office/drawing/2014/main" id="{11F74A0E-192F-BF34-86E6-49A56F495483}"/>
                    </a:ext>
                  </a:extLst>
                </p:cNvPr>
                <p:cNvSpPr txBox="1"/>
                <p:nvPr/>
              </p:nvSpPr>
              <p:spPr>
                <a:xfrm>
                  <a:off x="501006" y="2794352"/>
                  <a:ext cx="354584"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40</a:t>
                  </a:r>
                </a:p>
              </p:txBody>
            </p:sp>
            <p:sp>
              <p:nvSpPr>
                <p:cNvPr id="435" name="TextBox 434">
                  <a:extLst>
                    <a:ext uri="{FF2B5EF4-FFF2-40B4-BE49-F238E27FC236}">
                      <a16:creationId xmlns:a16="http://schemas.microsoft.com/office/drawing/2014/main" id="{FAACA330-70DA-F943-D59F-66AFB0D3805D}"/>
                    </a:ext>
                  </a:extLst>
                </p:cNvPr>
                <p:cNvSpPr txBox="1"/>
                <p:nvPr/>
              </p:nvSpPr>
              <p:spPr>
                <a:xfrm>
                  <a:off x="501006" y="3095893"/>
                  <a:ext cx="354584"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20</a:t>
                  </a:r>
                </a:p>
              </p:txBody>
            </p:sp>
            <p:sp>
              <p:nvSpPr>
                <p:cNvPr id="436" name="TextBox 435">
                  <a:extLst>
                    <a:ext uri="{FF2B5EF4-FFF2-40B4-BE49-F238E27FC236}">
                      <a16:creationId xmlns:a16="http://schemas.microsoft.com/office/drawing/2014/main" id="{84FFE03E-AE0F-80BF-53B4-5AD26466BB53}"/>
                    </a:ext>
                  </a:extLst>
                </p:cNvPr>
                <p:cNvSpPr txBox="1"/>
                <p:nvPr/>
              </p:nvSpPr>
              <p:spPr>
                <a:xfrm>
                  <a:off x="585973" y="3400648"/>
                  <a:ext cx="269625"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0</a:t>
                  </a:r>
                </a:p>
              </p:txBody>
            </p:sp>
          </p:grpSp>
          <p:grpSp>
            <p:nvGrpSpPr>
              <p:cNvPr id="409" name="Group 408">
                <a:extLst>
                  <a:ext uri="{FF2B5EF4-FFF2-40B4-BE49-F238E27FC236}">
                    <a16:creationId xmlns:a16="http://schemas.microsoft.com/office/drawing/2014/main" id="{929F2901-537E-A40B-6951-0BDC2679C51D}"/>
                  </a:ext>
                </a:extLst>
              </p:cNvPr>
              <p:cNvGrpSpPr/>
              <p:nvPr/>
            </p:nvGrpSpPr>
            <p:grpSpPr>
              <a:xfrm>
                <a:off x="12673796" y="5112304"/>
                <a:ext cx="4410000" cy="72000"/>
                <a:chOff x="1563061" y="5471106"/>
                <a:chExt cx="4507644" cy="72000"/>
              </a:xfrm>
            </p:grpSpPr>
            <p:sp>
              <p:nvSpPr>
                <p:cNvPr id="411" name="Line 21">
                  <a:extLst>
                    <a:ext uri="{FF2B5EF4-FFF2-40B4-BE49-F238E27FC236}">
                      <a16:creationId xmlns:a16="http://schemas.microsoft.com/office/drawing/2014/main" id="{8AC65A75-E84F-092B-6405-A64F38B343C8}"/>
                    </a:ext>
                  </a:extLst>
                </p:cNvPr>
                <p:cNvSpPr>
                  <a:spLocks noChangeShapeType="1"/>
                </p:cNvSpPr>
                <p:nvPr/>
              </p:nvSpPr>
              <p:spPr bwMode="auto">
                <a:xfrm>
                  <a:off x="6070705"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12" name="Line 21">
                  <a:extLst>
                    <a:ext uri="{FF2B5EF4-FFF2-40B4-BE49-F238E27FC236}">
                      <a16:creationId xmlns:a16="http://schemas.microsoft.com/office/drawing/2014/main" id="{4194BA9D-270B-61DD-E801-E1E7C71055AF}"/>
                    </a:ext>
                  </a:extLst>
                </p:cNvPr>
                <p:cNvSpPr>
                  <a:spLocks noChangeShapeType="1"/>
                </p:cNvSpPr>
                <p:nvPr/>
              </p:nvSpPr>
              <p:spPr bwMode="auto">
                <a:xfrm>
                  <a:off x="5695068"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13" name="Line 21">
                  <a:extLst>
                    <a:ext uri="{FF2B5EF4-FFF2-40B4-BE49-F238E27FC236}">
                      <a16:creationId xmlns:a16="http://schemas.microsoft.com/office/drawing/2014/main" id="{3EF619BE-AF76-3222-6324-50D4F1160269}"/>
                    </a:ext>
                  </a:extLst>
                </p:cNvPr>
                <p:cNvSpPr>
                  <a:spLocks noChangeShapeType="1"/>
                </p:cNvSpPr>
                <p:nvPr/>
              </p:nvSpPr>
              <p:spPr bwMode="auto">
                <a:xfrm>
                  <a:off x="5319431"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14" name="Line 21">
                  <a:extLst>
                    <a:ext uri="{FF2B5EF4-FFF2-40B4-BE49-F238E27FC236}">
                      <a16:creationId xmlns:a16="http://schemas.microsoft.com/office/drawing/2014/main" id="{3245E748-3BD2-BEAC-42E8-EDA351C75668}"/>
                    </a:ext>
                  </a:extLst>
                </p:cNvPr>
                <p:cNvSpPr>
                  <a:spLocks noChangeShapeType="1"/>
                </p:cNvSpPr>
                <p:nvPr/>
              </p:nvSpPr>
              <p:spPr bwMode="auto">
                <a:xfrm>
                  <a:off x="4943794"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15" name="Line 21">
                  <a:extLst>
                    <a:ext uri="{FF2B5EF4-FFF2-40B4-BE49-F238E27FC236}">
                      <a16:creationId xmlns:a16="http://schemas.microsoft.com/office/drawing/2014/main" id="{F9AE0E24-8D6B-C2ED-CAA2-11A2C5119160}"/>
                    </a:ext>
                  </a:extLst>
                </p:cNvPr>
                <p:cNvSpPr>
                  <a:spLocks noChangeShapeType="1"/>
                </p:cNvSpPr>
                <p:nvPr/>
              </p:nvSpPr>
              <p:spPr bwMode="auto">
                <a:xfrm>
                  <a:off x="4568157"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16" name="Line 21">
                  <a:extLst>
                    <a:ext uri="{FF2B5EF4-FFF2-40B4-BE49-F238E27FC236}">
                      <a16:creationId xmlns:a16="http://schemas.microsoft.com/office/drawing/2014/main" id="{AFDA5658-278E-5DE7-0E0C-09B2FDC0CDB2}"/>
                    </a:ext>
                  </a:extLst>
                </p:cNvPr>
                <p:cNvSpPr>
                  <a:spLocks noChangeShapeType="1"/>
                </p:cNvSpPr>
                <p:nvPr/>
              </p:nvSpPr>
              <p:spPr bwMode="auto">
                <a:xfrm>
                  <a:off x="4192520"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17" name="Line 21">
                  <a:extLst>
                    <a:ext uri="{FF2B5EF4-FFF2-40B4-BE49-F238E27FC236}">
                      <a16:creationId xmlns:a16="http://schemas.microsoft.com/office/drawing/2014/main" id="{7C9960A1-D98C-60AA-C2DF-0187785C27B2}"/>
                    </a:ext>
                  </a:extLst>
                </p:cNvPr>
                <p:cNvSpPr>
                  <a:spLocks noChangeShapeType="1"/>
                </p:cNvSpPr>
                <p:nvPr/>
              </p:nvSpPr>
              <p:spPr bwMode="auto">
                <a:xfrm>
                  <a:off x="3816883"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18" name="Line 21">
                  <a:extLst>
                    <a:ext uri="{FF2B5EF4-FFF2-40B4-BE49-F238E27FC236}">
                      <a16:creationId xmlns:a16="http://schemas.microsoft.com/office/drawing/2014/main" id="{DD24612A-5756-BB95-E015-005D95CA471B}"/>
                    </a:ext>
                  </a:extLst>
                </p:cNvPr>
                <p:cNvSpPr>
                  <a:spLocks noChangeShapeType="1"/>
                </p:cNvSpPr>
                <p:nvPr/>
              </p:nvSpPr>
              <p:spPr bwMode="auto">
                <a:xfrm>
                  <a:off x="3441246"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19" name="Line 21">
                  <a:extLst>
                    <a:ext uri="{FF2B5EF4-FFF2-40B4-BE49-F238E27FC236}">
                      <a16:creationId xmlns:a16="http://schemas.microsoft.com/office/drawing/2014/main" id="{18F5C096-0F28-473C-AF62-E76D156054E6}"/>
                    </a:ext>
                  </a:extLst>
                </p:cNvPr>
                <p:cNvSpPr>
                  <a:spLocks noChangeShapeType="1"/>
                </p:cNvSpPr>
                <p:nvPr/>
              </p:nvSpPr>
              <p:spPr bwMode="auto">
                <a:xfrm>
                  <a:off x="3065609"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20" name="Line 21">
                  <a:extLst>
                    <a:ext uri="{FF2B5EF4-FFF2-40B4-BE49-F238E27FC236}">
                      <a16:creationId xmlns:a16="http://schemas.microsoft.com/office/drawing/2014/main" id="{974780BA-7258-5EB4-98AC-2A63B046A90B}"/>
                    </a:ext>
                  </a:extLst>
                </p:cNvPr>
                <p:cNvSpPr>
                  <a:spLocks noChangeShapeType="1"/>
                </p:cNvSpPr>
                <p:nvPr/>
              </p:nvSpPr>
              <p:spPr bwMode="auto">
                <a:xfrm>
                  <a:off x="2689972"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21" name="Line 21">
                  <a:extLst>
                    <a:ext uri="{FF2B5EF4-FFF2-40B4-BE49-F238E27FC236}">
                      <a16:creationId xmlns:a16="http://schemas.microsoft.com/office/drawing/2014/main" id="{C02E95BD-78AD-93DF-2310-FBFDCB2E514C}"/>
                    </a:ext>
                  </a:extLst>
                </p:cNvPr>
                <p:cNvSpPr>
                  <a:spLocks noChangeShapeType="1"/>
                </p:cNvSpPr>
                <p:nvPr/>
              </p:nvSpPr>
              <p:spPr bwMode="auto">
                <a:xfrm>
                  <a:off x="2314335"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22" name="Line 21">
                  <a:extLst>
                    <a:ext uri="{FF2B5EF4-FFF2-40B4-BE49-F238E27FC236}">
                      <a16:creationId xmlns:a16="http://schemas.microsoft.com/office/drawing/2014/main" id="{2C0C9C7A-DD5D-49DC-0DC6-18223E793449}"/>
                    </a:ext>
                  </a:extLst>
                </p:cNvPr>
                <p:cNvSpPr>
                  <a:spLocks noChangeShapeType="1"/>
                </p:cNvSpPr>
                <p:nvPr/>
              </p:nvSpPr>
              <p:spPr bwMode="auto">
                <a:xfrm>
                  <a:off x="1938698"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23" name="Line 21">
                  <a:extLst>
                    <a:ext uri="{FF2B5EF4-FFF2-40B4-BE49-F238E27FC236}">
                      <a16:creationId xmlns:a16="http://schemas.microsoft.com/office/drawing/2014/main" id="{F1D4577C-0B70-DC72-3DDB-ADF405BD3351}"/>
                    </a:ext>
                  </a:extLst>
                </p:cNvPr>
                <p:cNvSpPr>
                  <a:spLocks noChangeShapeType="1"/>
                </p:cNvSpPr>
                <p:nvPr/>
              </p:nvSpPr>
              <p:spPr bwMode="auto">
                <a:xfrm>
                  <a:off x="1563061"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grpSp>
          <p:sp>
            <p:nvSpPr>
              <p:cNvPr id="410" name="Rectangle 136">
                <a:extLst>
                  <a:ext uri="{FF2B5EF4-FFF2-40B4-BE49-F238E27FC236}">
                    <a16:creationId xmlns:a16="http://schemas.microsoft.com/office/drawing/2014/main" id="{F3705E5B-216E-4F48-B69F-3FF1804501E3}"/>
                  </a:ext>
                </a:extLst>
              </p:cNvPr>
              <p:cNvSpPr>
                <a:spLocks noChangeArrowheads="1"/>
              </p:cNvSpPr>
              <p:nvPr/>
            </p:nvSpPr>
            <p:spPr bwMode="auto">
              <a:xfrm>
                <a:off x="11895556" y="5509868"/>
                <a:ext cx="60593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solidFill>
                      <a:schemeClr val="accent2"/>
                    </a:solidFill>
                    <a:effectLst/>
                    <a:latin typeface="+mn-lt"/>
                  </a:rPr>
                  <a:t>Cohort B</a:t>
                </a:r>
              </a:p>
            </p:txBody>
          </p:sp>
        </p:grpSp>
        <p:grpSp>
          <p:nvGrpSpPr>
            <p:cNvPr id="324" name="Group 323">
              <a:extLst>
                <a:ext uri="{FF2B5EF4-FFF2-40B4-BE49-F238E27FC236}">
                  <a16:creationId xmlns:a16="http://schemas.microsoft.com/office/drawing/2014/main" id="{5AC8A25F-3E7C-F08C-D2C0-F3EEC3790FC9}"/>
                </a:ext>
              </a:extLst>
            </p:cNvPr>
            <p:cNvGrpSpPr/>
            <p:nvPr/>
          </p:nvGrpSpPr>
          <p:grpSpPr>
            <a:xfrm>
              <a:off x="6824663" y="4217988"/>
              <a:ext cx="4216400" cy="691197"/>
              <a:chOff x="6824663" y="4217988"/>
              <a:chExt cx="4216400" cy="691197"/>
            </a:xfrm>
          </p:grpSpPr>
          <p:sp>
            <p:nvSpPr>
              <p:cNvPr id="325" name="Line 484">
                <a:extLst>
                  <a:ext uri="{FF2B5EF4-FFF2-40B4-BE49-F238E27FC236}">
                    <a16:creationId xmlns:a16="http://schemas.microsoft.com/office/drawing/2014/main" id="{7E423B57-E158-EFB8-2012-CD6C7D319B65}"/>
                  </a:ext>
                </a:extLst>
              </p:cNvPr>
              <p:cNvSpPr>
                <a:spLocks noChangeShapeType="1"/>
              </p:cNvSpPr>
              <p:nvPr/>
            </p:nvSpPr>
            <p:spPr bwMode="auto">
              <a:xfrm>
                <a:off x="7165975" y="4217988"/>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26" name="Line 485">
                <a:extLst>
                  <a:ext uri="{FF2B5EF4-FFF2-40B4-BE49-F238E27FC236}">
                    <a16:creationId xmlns:a16="http://schemas.microsoft.com/office/drawing/2014/main" id="{AAB8C709-C600-5757-568D-E6A8C71C0FF4}"/>
                  </a:ext>
                </a:extLst>
              </p:cNvPr>
              <p:cNvSpPr>
                <a:spLocks noChangeShapeType="1"/>
              </p:cNvSpPr>
              <p:nvPr/>
            </p:nvSpPr>
            <p:spPr bwMode="auto">
              <a:xfrm>
                <a:off x="7305675" y="4287838"/>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27" name="Line 486">
                <a:extLst>
                  <a:ext uri="{FF2B5EF4-FFF2-40B4-BE49-F238E27FC236}">
                    <a16:creationId xmlns:a16="http://schemas.microsoft.com/office/drawing/2014/main" id="{72054619-1FDD-F208-FD2F-FF9DEE8FBCF7}"/>
                  </a:ext>
                </a:extLst>
              </p:cNvPr>
              <p:cNvSpPr>
                <a:spLocks noChangeShapeType="1"/>
              </p:cNvSpPr>
              <p:nvPr/>
            </p:nvSpPr>
            <p:spPr bwMode="auto">
              <a:xfrm>
                <a:off x="7310438" y="4287838"/>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28" name="Line 487">
                <a:extLst>
                  <a:ext uri="{FF2B5EF4-FFF2-40B4-BE49-F238E27FC236}">
                    <a16:creationId xmlns:a16="http://schemas.microsoft.com/office/drawing/2014/main" id="{8639272C-95F1-1D9E-9119-863C9D88288C}"/>
                  </a:ext>
                </a:extLst>
              </p:cNvPr>
              <p:cNvSpPr>
                <a:spLocks noChangeShapeType="1"/>
              </p:cNvSpPr>
              <p:nvPr/>
            </p:nvSpPr>
            <p:spPr bwMode="auto">
              <a:xfrm>
                <a:off x="7321550" y="43227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29" name="Line 488">
                <a:extLst>
                  <a:ext uri="{FF2B5EF4-FFF2-40B4-BE49-F238E27FC236}">
                    <a16:creationId xmlns:a16="http://schemas.microsoft.com/office/drawing/2014/main" id="{EBD7282D-ED8E-137D-1E4D-32E2277D3A0F}"/>
                  </a:ext>
                </a:extLst>
              </p:cNvPr>
              <p:cNvSpPr>
                <a:spLocks noChangeShapeType="1"/>
              </p:cNvSpPr>
              <p:nvPr/>
            </p:nvSpPr>
            <p:spPr bwMode="auto">
              <a:xfrm>
                <a:off x="7639050" y="4483100"/>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30" name="Line 489">
                <a:extLst>
                  <a:ext uri="{FF2B5EF4-FFF2-40B4-BE49-F238E27FC236}">
                    <a16:creationId xmlns:a16="http://schemas.microsoft.com/office/drawing/2014/main" id="{2A3BB9A2-02B2-837B-B65D-6C6A9A56AB5F}"/>
                  </a:ext>
                </a:extLst>
              </p:cNvPr>
              <p:cNvSpPr>
                <a:spLocks noChangeShapeType="1"/>
              </p:cNvSpPr>
              <p:nvPr/>
            </p:nvSpPr>
            <p:spPr bwMode="auto">
              <a:xfrm>
                <a:off x="7807325" y="4521200"/>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31" name="Line 490">
                <a:extLst>
                  <a:ext uri="{FF2B5EF4-FFF2-40B4-BE49-F238E27FC236}">
                    <a16:creationId xmlns:a16="http://schemas.microsoft.com/office/drawing/2014/main" id="{3ACF0259-54E0-65A8-1E0A-75B0333005FE}"/>
                  </a:ext>
                </a:extLst>
              </p:cNvPr>
              <p:cNvSpPr>
                <a:spLocks noChangeShapeType="1"/>
              </p:cNvSpPr>
              <p:nvPr/>
            </p:nvSpPr>
            <p:spPr bwMode="auto">
              <a:xfrm>
                <a:off x="7807325" y="4521200"/>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32" name="Line 491">
                <a:extLst>
                  <a:ext uri="{FF2B5EF4-FFF2-40B4-BE49-F238E27FC236}">
                    <a16:creationId xmlns:a16="http://schemas.microsoft.com/office/drawing/2014/main" id="{F6A2CA4E-1747-F1C6-9FFD-AFF532B4BFC9}"/>
                  </a:ext>
                </a:extLst>
              </p:cNvPr>
              <p:cNvSpPr>
                <a:spLocks noChangeShapeType="1"/>
              </p:cNvSpPr>
              <p:nvPr/>
            </p:nvSpPr>
            <p:spPr bwMode="auto">
              <a:xfrm>
                <a:off x="7823200" y="4540250"/>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33" name="Line 492">
                <a:extLst>
                  <a:ext uri="{FF2B5EF4-FFF2-40B4-BE49-F238E27FC236}">
                    <a16:creationId xmlns:a16="http://schemas.microsoft.com/office/drawing/2014/main" id="{87B8079B-D471-0B5E-5A63-2CE3F586BD71}"/>
                  </a:ext>
                </a:extLst>
              </p:cNvPr>
              <p:cNvSpPr>
                <a:spLocks noChangeShapeType="1"/>
              </p:cNvSpPr>
              <p:nvPr/>
            </p:nvSpPr>
            <p:spPr bwMode="auto">
              <a:xfrm>
                <a:off x="7834313" y="4540250"/>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34" name="Line 493">
                <a:extLst>
                  <a:ext uri="{FF2B5EF4-FFF2-40B4-BE49-F238E27FC236}">
                    <a16:creationId xmlns:a16="http://schemas.microsoft.com/office/drawing/2014/main" id="{B810F098-DB87-38C3-1CA3-744F2727334B}"/>
                  </a:ext>
                </a:extLst>
              </p:cNvPr>
              <p:cNvSpPr>
                <a:spLocks noChangeShapeType="1"/>
              </p:cNvSpPr>
              <p:nvPr/>
            </p:nvSpPr>
            <p:spPr bwMode="auto">
              <a:xfrm>
                <a:off x="7842250" y="4559300"/>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35" name="Line 494">
                <a:extLst>
                  <a:ext uri="{FF2B5EF4-FFF2-40B4-BE49-F238E27FC236}">
                    <a16:creationId xmlns:a16="http://schemas.microsoft.com/office/drawing/2014/main" id="{A7F23B6F-226F-3801-7863-8BAE41D584DB}"/>
                  </a:ext>
                </a:extLst>
              </p:cNvPr>
              <p:cNvSpPr>
                <a:spLocks noChangeShapeType="1"/>
              </p:cNvSpPr>
              <p:nvPr/>
            </p:nvSpPr>
            <p:spPr bwMode="auto">
              <a:xfrm>
                <a:off x="7847013" y="4559300"/>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36" name="Line 495">
                <a:extLst>
                  <a:ext uri="{FF2B5EF4-FFF2-40B4-BE49-F238E27FC236}">
                    <a16:creationId xmlns:a16="http://schemas.microsoft.com/office/drawing/2014/main" id="{CE189AE0-272D-488E-5B45-9CC3967B92FF}"/>
                  </a:ext>
                </a:extLst>
              </p:cNvPr>
              <p:cNvSpPr>
                <a:spLocks noChangeShapeType="1"/>
              </p:cNvSpPr>
              <p:nvPr/>
            </p:nvSpPr>
            <p:spPr bwMode="auto">
              <a:xfrm>
                <a:off x="8059738" y="4657725"/>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37" name="Line 496">
                <a:extLst>
                  <a:ext uri="{FF2B5EF4-FFF2-40B4-BE49-F238E27FC236}">
                    <a16:creationId xmlns:a16="http://schemas.microsoft.com/office/drawing/2014/main" id="{09ECDA04-07BD-40AA-080A-3564F7C631C1}"/>
                  </a:ext>
                </a:extLst>
              </p:cNvPr>
              <p:cNvSpPr>
                <a:spLocks noChangeShapeType="1"/>
              </p:cNvSpPr>
              <p:nvPr/>
            </p:nvSpPr>
            <p:spPr bwMode="auto">
              <a:xfrm>
                <a:off x="8078788" y="4657725"/>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38" name="Line 497">
                <a:extLst>
                  <a:ext uri="{FF2B5EF4-FFF2-40B4-BE49-F238E27FC236}">
                    <a16:creationId xmlns:a16="http://schemas.microsoft.com/office/drawing/2014/main" id="{798CC196-2E71-ACE5-3011-5EB64C17CE16}"/>
                  </a:ext>
                </a:extLst>
              </p:cNvPr>
              <p:cNvSpPr>
                <a:spLocks noChangeShapeType="1"/>
              </p:cNvSpPr>
              <p:nvPr/>
            </p:nvSpPr>
            <p:spPr bwMode="auto">
              <a:xfrm>
                <a:off x="8247063" y="4699000"/>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39" name="Line 498">
                <a:extLst>
                  <a:ext uri="{FF2B5EF4-FFF2-40B4-BE49-F238E27FC236}">
                    <a16:creationId xmlns:a16="http://schemas.microsoft.com/office/drawing/2014/main" id="{8097D4C6-2A5D-A666-7052-E68649313495}"/>
                  </a:ext>
                </a:extLst>
              </p:cNvPr>
              <p:cNvSpPr>
                <a:spLocks noChangeShapeType="1"/>
              </p:cNvSpPr>
              <p:nvPr/>
            </p:nvSpPr>
            <p:spPr bwMode="auto">
              <a:xfrm>
                <a:off x="8339138" y="4762500"/>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40" name="Line 499">
                <a:extLst>
                  <a:ext uri="{FF2B5EF4-FFF2-40B4-BE49-F238E27FC236}">
                    <a16:creationId xmlns:a16="http://schemas.microsoft.com/office/drawing/2014/main" id="{D5141267-D2EC-07ED-DE68-7578BD86CF49}"/>
                  </a:ext>
                </a:extLst>
              </p:cNvPr>
              <p:cNvSpPr>
                <a:spLocks noChangeShapeType="1"/>
              </p:cNvSpPr>
              <p:nvPr/>
            </p:nvSpPr>
            <p:spPr bwMode="auto">
              <a:xfrm>
                <a:off x="8347075" y="4762500"/>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41" name="Line 500">
                <a:extLst>
                  <a:ext uri="{FF2B5EF4-FFF2-40B4-BE49-F238E27FC236}">
                    <a16:creationId xmlns:a16="http://schemas.microsoft.com/office/drawing/2014/main" id="{8A6873F0-59C9-4F23-4906-CFBCA66039A1}"/>
                  </a:ext>
                </a:extLst>
              </p:cNvPr>
              <p:cNvSpPr>
                <a:spLocks noChangeShapeType="1"/>
              </p:cNvSpPr>
              <p:nvPr/>
            </p:nvSpPr>
            <p:spPr bwMode="auto">
              <a:xfrm>
                <a:off x="8351838" y="4762500"/>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42" name="Line 501">
                <a:extLst>
                  <a:ext uri="{FF2B5EF4-FFF2-40B4-BE49-F238E27FC236}">
                    <a16:creationId xmlns:a16="http://schemas.microsoft.com/office/drawing/2014/main" id="{69FE5634-DB28-252C-093F-9266C2E2A71A}"/>
                  </a:ext>
                </a:extLst>
              </p:cNvPr>
              <p:cNvSpPr>
                <a:spLocks noChangeShapeType="1"/>
              </p:cNvSpPr>
              <p:nvPr/>
            </p:nvSpPr>
            <p:spPr bwMode="auto">
              <a:xfrm>
                <a:off x="8355013" y="4762500"/>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43" name="Line 502">
                <a:extLst>
                  <a:ext uri="{FF2B5EF4-FFF2-40B4-BE49-F238E27FC236}">
                    <a16:creationId xmlns:a16="http://schemas.microsoft.com/office/drawing/2014/main" id="{0C33113E-F60F-DC44-974C-FAB31F2D7BDC}"/>
                  </a:ext>
                </a:extLst>
              </p:cNvPr>
              <p:cNvSpPr>
                <a:spLocks noChangeShapeType="1"/>
              </p:cNvSpPr>
              <p:nvPr/>
            </p:nvSpPr>
            <p:spPr bwMode="auto">
              <a:xfrm>
                <a:off x="8596313" y="4784725"/>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44" name="Line 503">
                <a:extLst>
                  <a:ext uri="{FF2B5EF4-FFF2-40B4-BE49-F238E27FC236}">
                    <a16:creationId xmlns:a16="http://schemas.microsoft.com/office/drawing/2014/main" id="{99197104-AAE8-7DED-4496-03F5C9D414FC}"/>
                  </a:ext>
                </a:extLst>
              </p:cNvPr>
              <p:cNvSpPr>
                <a:spLocks noChangeShapeType="1"/>
              </p:cNvSpPr>
              <p:nvPr/>
            </p:nvSpPr>
            <p:spPr bwMode="auto">
              <a:xfrm>
                <a:off x="8599488" y="4784725"/>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45" name="Line 504">
                <a:extLst>
                  <a:ext uri="{FF2B5EF4-FFF2-40B4-BE49-F238E27FC236}">
                    <a16:creationId xmlns:a16="http://schemas.microsoft.com/office/drawing/2014/main" id="{3D7B6698-FCA7-3080-C258-2853A234BB98}"/>
                  </a:ext>
                </a:extLst>
              </p:cNvPr>
              <p:cNvSpPr>
                <a:spLocks noChangeShapeType="1"/>
              </p:cNvSpPr>
              <p:nvPr/>
            </p:nvSpPr>
            <p:spPr bwMode="auto">
              <a:xfrm>
                <a:off x="8656638" y="4784725"/>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46" name="Line 505">
                <a:extLst>
                  <a:ext uri="{FF2B5EF4-FFF2-40B4-BE49-F238E27FC236}">
                    <a16:creationId xmlns:a16="http://schemas.microsoft.com/office/drawing/2014/main" id="{08633E39-527A-8FED-F375-8B5C23A4F7D7}"/>
                  </a:ext>
                </a:extLst>
              </p:cNvPr>
              <p:cNvSpPr>
                <a:spLocks noChangeShapeType="1"/>
              </p:cNvSpPr>
              <p:nvPr/>
            </p:nvSpPr>
            <p:spPr bwMode="auto">
              <a:xfrm>
                <a:off x="8659813" y="4784725"/>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47" name="Line 506">
                <a:extLst>
                  <a:ext uri="{FF2B5EF4-FFF2-40B4-BE49-F238E27FC236}">
                    <a16:creationId xmlns:a16="http://schemas.microsoft.com/office/drawing/2014/main" id="{643532DB-AB42-0774-DD1A-9DC269A87C1E}"/>
                  </a:ext>
                </a:extLst>
              </p:cNvPr>
              <p:cNvSpPr>
                <a:spLocks noChangeShapeType="1"/>
              </p:cNvSpPr>
              <p:nvPr/>
            </p:nvSpPr>
            <p:spPr bwMode="auto">
              <a:xfrm>
                <a:off x="8672513" y="4810125"/>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48" name="Line 507">
                <a:extLst>
                  <a:ext uri="{FF2B5EF4-FFF2-40B4-BE49-F238E27FC236}">
                    <a16:creationId xmlns:a16="http://schemas.microsoft.com/office/drawing/2014/main" id="{6FE0FD10-2D82-1443-2905-DD6EC2F5C743}"/>
                  </a:ext>
                </a:extLst>
              </p:cNvPr>
              <p:cNvSpPr>
                <a:spLocks noChangeShapeType="1"/>
              </p:cNvSpPr>
              <p:nvPr/>
            </p:nvSpPr>
            <p:spPr bwMode="auto">
              <a:xfrm>
                <a:off x="8675688" y="4810125"/>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49" name="Line 508">
                <a:extLst>
                  <a:ext uri="{FF2B5EF4-FFF2-40B4-BE49-F238E27FC236}">
                    <a16:creationId xmlns:a16="http://schemas.microsoft.com/office/drawing/2014/main" id="{A8C0B0C1-783A-C762-D9F1-15B6DE401055}"/>
                  </a:ext>
                </a:extLst>
              </p:cNvPr>
              <p:cNvSpPr>
                <a:spLocks noChangeShapeType="1"/>
              </p:cNvSpPr>
              <p:nvPr/>
            </p:nvSpPr>
            <p:spPr bwMode="auto">
              <a:xfrm>
                <a:off x="8691563" y="4810125"/>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50" name="Line 509">
                <a:extLst>
                  <a:ext uri="{FF2B5EF4-FFF2-40B4-BE49-F238E27FC236}">
                    <a16:creationId xmlns:a16="http://schemas.microsoft.com/office/drawing/2014/main" id="{9616E880-09F0-2251-E582-E31CD0AADC60}"/>
                  </a:ext>
                </a:extLst>
              </p:cNvPr>
              <p:cNvSpPr>
                <a:spLocks noChangeShapeType="1"/>
              </p:cNvSpPr>
              <p:nvPr/>
            </p:nvSpPr>
            <p:spPr bwMode="auto">
              <a:xfrm>
                <a:off x="8985250" y="4810125"/>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51" name="Line 510">
                <a:extLst>
                  <a:ext uri="{FF2B5EF4-FFF2-40B4-BE49-F238E27FC236}">
                    <a16:creationId xmlns:a16="http://schemas.microsoft.com/office/drawing/2014/main" id="{35BF5201-185B-784D-B8C0-7626FF7F013F}"/>
                  </a:ext>
                </a:extLst>
              </p:cNvPr>
              <p:cNvSpPr>
                <a:spLocks noChangeShapeType="1"/>
              </p:cNvSpPr>
              <p:nvPr/>
            </p:nvSpPr>
            <p:spPr bwMode="auto">
              <a:xfrm>
                <a:off x="9009063" y="4810125"/>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52" name="Line 511">
                <a:extLst>
                  <a:ext uri="{FF2B5EF4-FFF2-40B4-BE49-F238E27FC236}">
                    <a16:creationId xmlns:a16="http://schemas.microsoft.com/office/drawing/2014/main" id="{42FA7590-B02C-8632-97A6-599CFB5CD69E}"/>
                  </a:ext>
                </a:extLst>
              </p:cNvPr>
              <p:cNvSpPr>
                <a:spLocks noChangeShapeType="1"/>
              </p:cNvSpPr>
              <p:nvPr/>
            </p:nvSpPr>
            <p:spPr bwMode="auto">
              <a:xfrm>
                <a:off x="9012238" y="4810125"/>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53" name="Line 512">
                <a:extLst>
                  <a:ext uri="{FF2B5EF4-FFF2-40B4-BE49-F238E27FC236}">
                    <a16:creationId xmlns:a16="http://schemas.microsoft.com/office/drawing/2014/main" id="{4C0F71A0-1741-96CB-F138-6F6D2F251BAE}"/>
                  </a:ext>
                </a:extLst>
              </p:cNvPr>
              <p:cNvSpPr>
                <a:spLocks noChangeShapeType="1"/>
              </p:cNvSpPr>
              <p:nvPr/>
            </p:nvSpPr>
            <p:spPr bwMode="auto">
              <a:xfrm>
                <a:off x="9012238" y="4810125"/>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54" name="Line 513">
                <a:extLst>
                  <a:ext uri="{FF2B5EF4-FFF2-40B4-BE49-F238E27FC236}">
                    <a16:creationId xmlns:a16="http://schemas.microsoft.com/office/drawing/2014/main" id="{4A7EAD82-AF1F-7770-F120-039089CF7C56}"/>
                  </a:ext>
                </a:extLst>
              </p:cNvPr>
              <p:cNvSpPr>
                <a:spLocks noChangeShapeType="1"/>
              </p:cNvSpPr>
              <p:nvPr/>
            </p:nvSpPr>
            <p:spPr bwMode="auto">
              <a:xfrm>
                <a:off x="9017000" y="4810125"/>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55" name="Line 514">
                <a:extLst>
                  <a:ext uri="{FF2B5EF4-FFF2-40B4-BE49-F238E27FC236}">
                    <a16:creationId xmlns:a16="http://schemas.microsoft.com/office/drawing/2014/main" id="{CE398FB7-3808-A43A-B84C-B9952E7FC707}"/>
                  </a:ext>
                </a:extLst>
              </p:cNvPr>
              <p:cNvSpPr>
                <a:spLocks noChangeShapeType="1"/>
              </p:cNvSpPr>
              <p:nvPr/>
            </p:nvSpPr>
            <p:spPr bwMode="auto">
              <a:xfrm>
                <a:off x="9072563" y="4810125"/>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56" name="Line 515">
                <a:extLst>
                  <a:ext uri="{FF2B5EF4-FFF2-40B4-BE49-F238E27FC236}">
                    <a16:creationId xmlns:a16="http://schemas.microsoft.com/office/drawing/2014/main" id="{37016D06-9536-1078-60E9-679090697498}"/>
                  </a:ext>
                </a:extLst>
              </p:cNvPr>
              <p:cNvSpPr>
                <a:spLocks noChangeShapeType="1"/>
              </p:cNvSpPr>
              <p:nvPr/>
            </p:nvSpPr>
            <p:spPr bwMode="auto">
              <a:xfrm>
                <a:off x="9309100" y="4810125"/>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57" name="Line 516">
                <a:extLst>
                  <a:ext uri="{FF2B5EF4-FFF2-40B4-BE49-F238E27FC236}">
                    <a16:creationId xmlns:a16="http://schemas.microsoft.com/office/drawing/2014/main" id="{185AA319-4B2C-99A3-EEE1-DEF76F30D33E}"/>
                  </a:ext>
                </a:extLst>
              </p:cNvPr>
              <p:cNvSpPr>
                <a:spLocks noChangeShapeType="1"/>
              </p:cNvSpPr>
              <p:nvPr/>
            </p:nvSpPr>
            <p:spPr bwMode="auto">
              <a:xfrm>
                <a:off x="9329738" y="4810125"/>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58" name="Line 517">
                <a:extLst>
                  <a:ext uri="{FF2B5EF4-FFF2-40B4-BE49-F238E27FC236}">
                    <a16:creationId xmlns:a16="http://schemas.microsoft.com/office/drawing/2014/main" id="{5A9F88C7-3F98-F29A-B04C-C665E67AFB9F}"/>
                  </a:ext>
                </a:extLst>
              </p:cNvPr>
              <p:cNvSpPr>
                <a:spLocks noChangeShapeType="1"/>
              </p:cNvSpPr>
              <p:nvPr/>
            </p:nvSpPr>
            <p:spPr bwMode="auto">
              <a:xfrm>
                <a:off x="9361488"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59" name="Line 518">
                <a:extLst>
                  <a:ext uri="{FF2B5EF4-FFF2-40B4-BE49-F238E27FC236}">
                    <a16:creationId xmlns:a16="http://schemas.microsoft.com/office/drawing/2014/main" id="{43653ADB-32C4-1E65-4D3A-1228C270FD0D}"/>
                  </a:ext>
                </a:extLst>
              </p:cNvPr>
              <p:cNvSpPr>
                <a:spLocks noChangeShapeType="1"/>
              </p:cNvSpPr>
              <p:nvPr/>
            </p:nvSpPr>
            <p:spPr bwMode="auto">
              <a:xfrm>
                <a:off x="9377363"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60" name="Line 519">
                <a:extLst>
                  <a:ext uri="{FF2B5EF4-FFF2-40B4-BE49-F238E27FC236}">
                    <a16:creationId xmlns:a16="http://schemas.microsoft.com/office/drawing/2014/main" id="{F8701BBF-EC88-F081-1A29-9AEA3546E8BB}"/>
                  </a:ext>
                </a:extLst>
              </p:cNvPr>
              <p:cNvSpPr>
                <a:spLocks noChangeShapeType="1"/>
              </p:cNvSpPr>
              <p:nvPr/>
            </p:nvSpPr>
            <p:spPr bwMode="auto">
              <a:xfrm>
                <a:off x="9382125"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61" name="Line 520">
                <a:extLst>
                  <a:ext uri="{FF2B5EF4-FFF2-40B4-BE49-F238E27FC236}">
                    <a16:creationId xmlns:a16="http://schemas.microsoft.com/office/drawing/2014/main" id="{9CC445D7-1DD5-6626-CE4F-419D11DB19B8}"/>
                  </a:ext>
                </a:extLst>
              </p:cNvPr>
              <p:cNvSpPr>
                <a:spLocks noChangeShapeType="1"/>
              </p:cNvSpPr>
              <p:nvPr/>
            </p:nvSpPr>
            <p:spPr bwMode="auto">
              <a:xfrm>
                <a:off x="9666288"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62" name="Line 521">
                <a:extLst>
                  <a:ext uri="{FF2B5EF4-FFF2-40B4-BE49-F238E27FC236}">
                    <a16:creationId xmlns:a16="http://schemas.microsoft.com/office/drawing/2014/main" id="{90910680-810C-01E8-5849-F4ACC0DE2DB8}"/>
                  </a:ext>
                </a:extLst>
              </p:cNvPr>
              <p:cNvSpPr>
                <a:spLocks noChangeShapeType="1"/>
              </p:cNvSpPr>
              <p:nvPr/>
            </p:nvSpPr>
            <p:spPr bwMode="auto">
              <a:xfrm>
                <a:off x="9671050"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63" name="Line 522">
                <a:extLst>
                  <a:ext uri="{FF2B5EF4-FFF2-40B4-BE49-F238E27FC236}">
                    <a16:creationId xmlns:a16="http://schemas.microsoft.com/office/drawing/2014/main" id="{4D14D7F9-D88A-AA33-59E1-8F7EC4460542}"/>
                  </a:ext>
                </a:extLst>
              </p:cNvPr>
              <p:cNvSpPr>
                <a:spLocks noChangeShapeType="1"/>
              </p:cNvSpPr>
              <p:nvPr/>
            </p:nvSpPr>
            <p:spPr bwMode="auto">
              <a:xfrm>
                <a:off x="9677400"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64" name="Line 523">
                <a:extLst>
                  <a:ext uri="{FF2B5EF4-FFF2-40B4-BE49-F238E27FC236}">
                    <a16:creationId xmlns:a16="http://schemas.microsoft.com/office/drawing/2014/main" id="{52A36842-763E-E7EC-E09E-C9EE8ACC0162}"/>
                  </a:ext>
                </a:extLst>
              </p:cNvPr>
              <p:cNvSpPr>
                <a:spLocks noChangeShapeType="1"/>
              </p:cNvSpPr>
              <p:nvPr/>
            </p:nvSpPr>
            <p:spPr bwMode="auto">
              <a:xfrm>
                <a:off x="9685338"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65" name="Line 524">
                <a:extLst>
                  <a:ext uri="{FF2B5EF4-FFF2-40B4-BE49-F238E27FC236}">
                    <a16:creationId xmlns:a16="http://schemas.microsoft.com/office/drawing/2014/main" id="{D8487D88-6112-2020-88FD-6411E4B78D5C}"/>
                  </a:ext>
                </a:extLst>
              </p:cNvPr>
              <p:cNvSpPr>
                <a:spLocks noChangeShapeType="1"/>
              </p:cNvSpPr>
              <p:nvPr/>
            </p:nvSpPr>
            <p:spPr bwMode="auto">
              <a:xfrm>
                <a:off x="9690100"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66" name="Line 525">
                <a:extLst>
                  <a:ext uri="{FF2B5EF4-FFF2-40B4-BE49-F238E27FC236}">
                    <a16:creationId xmlns:a16="http://schemas.microsoft.com/office/drawing/2014/main" id="{4F8D4DD7-1A4F-6E87-8BAF-5906EF9740CF}"/>
                  </a:ext>
                </a:extLst>
              </p:cNvPr>
              <p:cNvSpPr>
                <a:spLocks noChangeShapeType="1"/>
              </p:cNvSpPr>
              <p:nvPr/>
            </p:nvSpPr>
            <p:spPr bwMode="auto">
              <a:xfrm>
                <a:off x="9693275"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67" name="Line 526">
                <a:extLst>
                  <a:ext uri="{FF2B5EF4-FFF2-40B4-BE49-F238E27FC236}">
                    <a16:creationId xmlns:a16="http://schemas.microsoft.com/office/drawing/2014/main" id="{99ED24A0-FA44-FC6B-4B97-CDC64E3C901F}"/>
                  </a:ext>
                </a:extLst>
              </p:cNvPr>
              <p:cNvSpPr>
                <a:spLocks noChangeShapeType="1"/>
              </p:cNvSpPr>
              <p:nvPr/>
            </p:nvSpPr>
            <p:spPr bwMode="auto">
              <a:xfrm>
                <a:off x="9698038"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68" name="Line 527">
                <a:extLst>
                  <a:ext uri="{FF2B5EF4-FFF2-40B4-BE49-F238E27FC236}">
                    <a16:creationId xmlns:a16="http://schemas.microsoft.com/office/drawing/2014/main" id="{D6D28A78-54D1-C0F1-B234-630FB371B84C}"/>
                  </a:ext>
                </a:extLst>
              </p:cNvPr>
              <p:cNvSpPr>
                <a:spLocks noChangeShapeType="1"/>
              </p:cNvSpPr>
              <p:nvPr/>
            </p:nvSpPr>
            <p:spPr bwMode="auto">
              <a:xfrm>
                <a:off x="9974263"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69" name="Line 528">
                <a:extLst>
                  <a:ext uri="{FF2B5EF4-FFF2-40B4-BE49-F238E27FC236}">
                    <a16:creationId xmlns:a16="http://schemas.microsoft.com/office/drawing/2014/main" id="{1C65D468-B684-62B7-8732-2677710B4620}"/>
                  </a:ext>
                </a:extLst>
              </p:cNvPr>
              <p:cNvSpPr>
                <a:spLocks noChangeShapeType="1"/>
              </p:cNvSpPr>
              <p:nvPr/>
            </p:nvSpPr>
            <p:spPr bwMode="auto">
              <a:xfrm>
                <a:off x="10007600"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70" name="Line 529">
                <a:extLst>
                  <a:ext uri="{FF2B5EF4-FFF2-40B4-BE49-F238E27FC236}">
                    <a16:creationId xmlns:a16="http://schemas.microsoft.com/office/drawing/2014/main" id="{B2051D2C-BFC5-C5DA-7820-C20FE868DD18}"/>
                  </a:ext>
                </a:extLst>
              </p:cNvPr>
              <p:cNvSpPr>
                <a:spLocks noChangeShapeType="1"/>
              </p:cNvSpPr>
              <p:nvPr/>
            </p:nvSpPr>
            <p:spPr bwMode="auto">
              <a:xfrm>
                <a:off x="10010775"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71" name="Line 530">
                <a:extLst>
                  <a:ext uri="{FF2B5EF4-FFF2-40B4-BE49-F238E27FC236}">
                    <a16:creationId xmlns:a16="http://schemas.microsoft.com/office/drawing/2014/main" id="{877B431B-8841-814A-3FC9-34DB81952D69}"/>
                  </a:ext>
                </a:extLst>
              </p:cNvPr>
              <p:cNvSpPr>
                <a:spLocks noChangeShapeType="1"/>
              </p:cNvSpPr>
              <p:nvPr/>
            </p:nvSpPr>
            <p:spPr bwMode="auto">
              <a:xfrm>
                <a:off x="10031413"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72" name="Line 531">
                <a:extLst>
                  <a:ext uri="{FF2B5EF4-FFF2-40B4-BE49-F238E27FC236}">
                    <a16:creationId xmlns:a16="http://schemas.microsoft.com/office/drawing/2014/main" id="{24683225-0151-2DEA-3EFB-B716742A4238}"/>
                  </a:ext>
                </a:extLst>
              </p:cNvPr>
              <p:cNvSpPr>
                <a:spLocks noChangeShapeType="1"/>
              </p:cNvSpPr>
              <p:nvPr/>
            </p:nvSpPr>
            <p:spPr bwMode="auto">
              <a:xfrm>
                <a:off x="10042525"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73" name="Line 532">
                <a:extLst>
                  <a:ext uri="{FF2B5EF4-FFF2-40B4-BE49-F238E27FC236}">
                    <a16:creationId xmlns:a16="http://schemas.microsoft.com/office/drawing/2014/main" id="{0458A8BA-1B5E-31A8-15BB-F7578C8897CB}"/>
                  </a:ext>
                </a:extLst>
              </p:cNvPr>
              <p:cNvSpPr>
                <a:spLocks noChangeShapeType="1"/>
              </p:cNvSpPr>
              <p:nvPr/>
            </p:nvSpPr>
            <p:spPr bwMode="auto">
              <a:xfrm>
                <a:off x="10102850"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74" name="Line 533">
                <a:extLst>
                  <a:ext uri="{FF2B5EF4-FFF2-40B4-BE49-F238E27FC236}">
                    <a16:creationId xmlns:a16="http://schemas.microsoft.com/office/drawing/2014/main" id="{85544B5C-314D-571E-B897-29645B1506A2}"/>
                  </a:ext>
                </a:extLst>
              </p:cNvPr>
              <p:cNvSpPr>
                <a:spLocks noChangeShapeType="1"/>
              </p:cNvSpPr>
              <p:nvPr/>
            </p:nvSpPr>
            <p:spPr bwMode="auto">
              <a:xfrm>
                <a:off x="10336213"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75" name="Line 534">
                <a:extLst>
                  <a:ext uri="{FF2B5EF4-FFF2-40B4-BE49-F238E27FC236}">
                    <a16:creationId xmlns:a16="http://schemas.microsoft.com/office/drawing/2014/main" id="{C3125D40-DB9B-5CE7-C4E3-E54675ED7DC2}"/>
                  </a:ext>
                </a:extLst>
              </p:cNvPr>
              <p:cNvSpPr>
                <a:spLocks noChangeShapeType="1"/>
              </p:cNvSpPr>
              <p:nvPr/>
            </p:nvSpPr>
            <p:spPr bwMode="auto">
              <a:xfrm>
                <a:off x="10347325"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76" name="Line 535">
                <a:extLst>
                  <a:ext uri="{FF2B5EF4-FFF2-40B4-BE49-F238E27FC236}">
                    <a16:creationId xmlns:a16="http://schemas.microsoft.com/office/drawing/2014/main" id="{70EF7653-72A6-8451-721E-F955574B4A00}"/>
                  </a:ext>
                </a:extLst>
              </p:cNvPr>
              <p:cNvSpPr>
                <a:spLocks noChangeShapeType="1"/>
              </p:cNvSpPr>
              <p:nvPr/>
            </p:nvSpPr>
            <p:spPr bwMode="auto">
              <a:xfrm>
                <a:off x="10350500"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77" name="Line 536">
                <a:extLst>
                  <a:ext uri="{FF2B5EF4-FFF2-40B4-BE49-F238E27FC236}">
                    <a16:creationId xmlns:a16="http://schemas.microsoft.com/office/drawing/2014/main" id="{862EC1BD-C903-F597-E210-F40B07EB102F}"/>
                  </a:ext>
                </a:extLst>
              </p:cNvPr>
              <p:cNvSpPr>
                <a:spLocks noChangeShapeType="1"/>
              </p:cNvSpPr>
              <p:nvPr/>
            </p:nvSpPr>
            <p:spPr bwMode="auto">
              <a:xfrm>
                <a:off x="10355263"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78" name="Line 537">
                <a:extLst>
                  <a:ext uri="{FF2B5EF4-FFF2-40B4-BE49-F238E27FC236}">
                    <a16:creationId xmlns:a16="http://schemas.microsoft.com/office/drawing/2014/main" id="{AD857D55-7DED-AC25-5EDF-B7AC949215D4}"/>
                  </a:ext>
                </a:extLst>
              </p:cNvPr>
              <p:cNvSpPr>
                <a:spLocks noChangeShapeType="1"/>
              </p:cNvSpPr>
              <p:nvPr/>
            </p:nvSpPr>
            <p:spPr bwMode="auto">
              <a:xfrm>
                <a:off x="10358438"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79" name="Line 538">
                <a:extLst>
                  <a:ext uri="{FF2B5EF4-FFF2-40B4-BE49-F238E27FC236}">
                    <a16:creationId xmlns:a16="http://schemas.microsoft.com/office/drawing/2014/main" id="{B6F47B06-3267-474D-36A5-5B755D907428}"/>
                  </a:ext>
                </a:extLst>
              </p:cNvPr>
              <p:cNvSpPr>
                <a:spLocks noChangeShapeType="1"/>
              </p:cNvSpPr>
              <p:nvPr/>
            </p:nvSpPr>
            <p:spPr bwMode="auto">
              <a:xfrm>
                <a:off x="10358438"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80" name="Line 539">
                <a:extLst>
                  <a:ext uri="{FF2B5EF4-FFF2-40B4-BE49-F238E27FC236}">
                    <a16:creationId xmlns:a16="http://schemas.microsoft.com/office/drawing/2014/main" id="{53165E19-9872-C536-1A7E-B9751E4493FA}"/>
                  </a:ext>
                </a:extLst>
              </p:cNvPr>
              <p:cNvSpPr>
                <a:spLocks noChangeShapeType="1"/>
              </p:cNvSpPr>
              <p:nvPr/>
            </p:nvSpPr>
            <p:spPr bwMode="auto">
              <a:xfrm>
                <a:off x="10358438"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81" name="Line 540">
                <a:extLst>
                  <a:ext uri="{FF2B5EF4-FFF2-40B4-BE49-F238E27FC236}">
                    <a16:creationId xmlns:a16="http://schemas.microsoft.com/office/drawing/2014/main" id="{1F77BFB0-2D97-00B8-1F90-58DC00CEA085}"/>
                  </a:ext>
                </a:extLst>
              </p:cNvPr>
              <p:cNvSpPr>
                <a:spLocks noChangeShapeType="1"/>
              </p:cNvSpPr>
              <p:nvPr/>
            </p:nvSpPr>
            <p:spPr bwMode="auto">
              <a:xfrm>
                <a:off x="10363200"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82" name="Line 541">
                <a:extLst>
                  <a:ext uri="{FF2B5EF4-FFF2-40B4-BE49-F238E27FC236}">
                    <a16:creationId xmlns:a16="http://schemas.microsoft.com/office/drawing/2014/main" id="{4D59C2C6-F7F8-795C-EF35-4B7CB8124EB3}"/>
                  </a:ext>
                </a:extLst>
              </p:cNvPr>
              <p:cNvSpPr>
                <a:spLocks noChangeShapeType="1"/>
              </p:cNvSpPr>
              <p:nvPr/>
            </p:nvSpPr>
            <p:spPr bwMode="auto">
              <a:xfrm>
                <a:off x="10363200"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83" name="Line 542">
                <a:extLst>
                  <a:ext uri="{FF2B5EF4-FFF2-40B4-BE49-F238E27FC236}">
                    <a16:creationId xmlns:a16="http://schemas.microsoft.com/office/drawing/2014/main" id="{40952995-4C05-7D56-2C6D-06DA15A97EC6}"/>
                  </a:ext>
                </a:extLst>
              </p:cNvPr>
              <p:cNvSpPr>
                <a:spLocks noChangeShapeType="1"/>
              </p:cNvSpPr>
              <p:nvPr/>
            </p:nvSpPr>
            <p:spPr bwMode="auto">
              <a:xfrm>
                <a:off x="10680700"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84" name="Line 543">
                <a:extLst>
                  <a:ext uri="{FF2B5EF4-FFF2-40B4-BE49-F238E27FC236}">
                    <a16:creationId xmlns:a16="http://schemas.microsoft.com/office/drawing/2014/main" id="{EBBDEB35-AEDA-9394-4F9D-DDB38C875B1F}"/>
                  </a:ext>
                </a:extLst>
              </p:cNvPr>
              <p:cNvSpPr>
                <a:spLocks noChangeShapeType="1"/>
              </p:cNvSpPr>
              <p:nvPr/>
            </p:nvSpPr>
            <p:spPr bwMode="auto">
              <a:xfrm>
                <a:off x="10696575"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85" name="Line 544">
                <a:extLst>
                  <a:ext uri="{FF2B5EF4-FFF2-40B4-BE49-F238E27FC236}">
                    <a16:creationId xmlns:a16="http://schemas.microsoft.com/office/drawing/2014/main" id="{753941AE-8F3A-2212-41FD-979D6F7F9B03}"/>
                  </a:ext>
                </a:extLst>
              </p:cNvPr>
              <p:cNvSpPr>
                <a:spLocks noChangeShapeType="1"/>
              </p:cNvSpPr>
              <p:nvPr/>
            </p:nvSpPr>
            <p:spPr bwMode="auto">
              <a:xfrm>
                <a:off x="10728325"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86" name="Line 545">
                <a:extLst>
                  <a:ext uri="{FF2B5EF4-FFF2-40B4-BE49-F238E27FC236}">
                    <a16:creationId xmlns:a16="http://schemas.microsoft.com/office/drawing/2014/main" id="{F6C85875-91C9-C526-75A9-D60FA5359A7A}"/>
                  </a:ext>
                </a:extLst>
              </p:cNvPr>
              <p:cNvSpPr>
                <a:spLocks noChangeShapeType="1"/>
              </p:cNvSpPr>
              <p:nvPr/>
            </p:nvSpPr>
            <p:spPr bwMode="auto">
              <a:xfrm>
                <a:off x="11041063" y="4843463"/>
                <a:ext cx="0" cy="55563"/>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87" name="Freeform 546">
                <a:extLst>
                  <a:ext uri="{FF2B5EF4-FFF2-40B4-BE49-F238E27FC236}">
                    <a16:creationId xmlns:a16="http://schemas.microsoft.com/office/drawing/2014/main" id="{04A5DE6C-680F-6F6B-FD21-A63651485B06}"/>
                  </a:ext>
                </a:extLst>
              </p:cNvPr>
              <p:cNvSpPr>
                <a:spLocks/>
              </p:cNvSpPr>
              <p:nvPr/>
            </p:nvSpPr>
            <p:spPr bwMode="auto">
              <a:xfrm>
                <a:off x="6824663" y="4264660"/>
                <a:ext cx="4216400" cy="644525"/>
              </a:xfrm>
              <a:custGeom>
                <a:avLst/>
                <a:gdLst>
                  <a:gd name="T0" fmla="*/ 0 w 2656"/>
                  <a:gd name="T1" fmla="*/ 0 h 406"/>
                  <a:gd name="T2" fmla="*/ 212 w 2656"/>
                  <a:gd name="T3" fmla="*/ 0 h 406"/>
                  <a:gd name="T4" fmla="*/ 215 w 2656"/>
                  <a:gd name="T5" fmla="*/ 11 h 406"/>
                  <a:gd name="T6" fmla="*/ 257 w 2656"/>
                  <a:gd name="T7" fmla="*/ 22 h 406"/>
                  <a:gd name="T8" fmla="*/ 280 w 2656"/>
                  <a:gd name="T9" fmla="*/ 33 h 406"/>
                  <a:gd name="T10" fmla="*/ 295 w 2656"/>
                  <a:gd name="T11" fmla="*/ 55 h 406"/>
                  <a:gd name="T12" fmla="*/ 303 w 2656"/>
                  <a:gd name="T13" fmla="*/ 55 h 406"/>
                  <a:gd name="T14" fmla="*/ 310 w 2656"/>
                  <a:gd name="T15" fmla="*/ 55 h 406"/>
                  <a:gd name="T16" fmla="*/ 310 w 2656"/>
                  <a:gd name="T17" fmla="*/ 78 h 406"/>
                  <a:gd name="T18" fmla="*/ 323 w 2656"/>
                  <a:gd name="T19" fmla="*/ 89 h 406"/>
                  <a:gd name="T20" fmla="*/ 363 w 2656"/>
                  <a:gd name="T21" fmla="*/ 100 h 406"/>
                  <a:gd name="T22" fmla="*/ 381 w 2656"/>
                  <a:gd name="T23" fmla="*/ 123 h 406"/>
                  <a:gd name="T24" fmla="*/ 452 w 2656"/>
                  <a:gd name="T25" fmla="*/ 134 h 406"/>
                  <a:gd name="T26" fmla="*/ 482 w 2656"/>
                  <a:gd name="T27" fmla="*/ 145 h 406"/>
                  <a:gd name="T28" fmla="*/ 482 w 2656"/>
                  <a:gd name="T29" fmla="*/ 168 h 406"/>
                  <a:gd name="T30" fmla="*/ 507 w 2656"/>
                  <a:gd name="T31" fmla="*/ 179 h 406"/>
                  <a:gd name="T32" fmla="*/ 533 w 2656"/>
                  <a:gd name="T33" fmla="*/ 179 h 406"/>
                  <a:gd name="T34" fmla="*/ 553 w 2656"/>
                  <a:gd name="T35" fmla="*/ 202 h 406"/>
                  <a:gd name="T36" fmla="*/ 619 w 2656"/>
                  <a:gd name="T37" fmla="*/ 202 h 406"/>
                  <a:gd name="T38" fmla="*/ 629 w 2656"/>
                  <a:gd name="T39" fmla="*/ 214 h 406"/>
                  <a:gd name="T40" fmla="*/ 636 w 2656"/>
                  <a:gd name="T41" fmla="*/ 214 h 406"/>
                  <a:gd name="T42" fmla="*/ 641 w 2656"/>
                  <a:gd name="T43" fmla="*/ 226 h 406"/>
                  <a:gd name="T44" fmla="*/ 656 w 2656"/>
                  <a:gd name="T45" fmla="*/ 226 h 406"/>
                  <a:gd name="T46" fmla="*/ 687 w 2656"/>
                  <a:gd name="T47" fmla="*/ 251 h 406"/>
                  <a:gd name="T48" fmla="*/ 704 w 2656"/>
                  <a:gd name="T49" fmla="*/ 264 h 406"/>
                  <a:gd name="T50" fmla="*/ 778 w 2656"/>
                  <a:gd name="T51" fmla="*/ 277 h 406"/>
                  <a:gd name="T52" fmla="*/ 790 w 2656"/>
                  <a:gd name="T53" fmla="*/ 289 h 406"/>
                  <a:gd name="T54" fmla="*/ 793 w 2656"/>
                  <a:gd name="T55" fmla="*/ 302 h 406"/>
                  <a:gd name="T56" fmla="*/ 896 w 2656"/>
                  <a:gd name="T57" fmla="*/ 315 h 406"/>
                  <a:gd name="T58" fmla="*/ 939 w 2656"/>
                  <a:gd name="T59" fmla="*/ 328 h 406"/>
                  <a:gd name="T60" fmla="*/ 941 w 2656"/>
                  <a:gd name="T61" fmla="*/ 341 h 406"/>
                  <a:gd name="T62" fmla="*/ 954 w 2656"/>
                  <a:gd name="T63" fmla="*/ 354 h 406"/>
                  <a:gd name="T64" fmla="*/ 959 w 2656"/>
                  <a:gd name="T65" fmla="*/ 354 h 406"/>
                  <a:gd name="T66" fmla="*/ 962 w 2656"/>
                  <a:gd name="T67" fmla="*/ 354 h 406"/>
                  <a:gd name="T68" fmla="*/ 1109 w 2656"/>
                  <a:gd name="T69" fmla="*/ 354 h 406"/>
                  <a:gd name="T70" fmla="*/ 1116 w 2656"/>
                  <a:gd name="T71" fmla="*/ 369 h 406"/>
                  <a:gd name="T72" fmla="*/ 1154 w 2656"/>
                  <a:gd name="T73" fmla="*/ 369 h 406"/>
                  <a:gd name="T74" fmla="*/ 1164 w 2656"/>
                  <a:gd name="T75" fmla="*/ 369 h 406"/>
                  <a:gd name="T76" fmla="*/ 1166 w 2656"/>
                  <a:gd name="T77" fmla="*/ 384 h 406"/>
                  <a:gd name="T78" fmla="*/ 1176 w 2656"/>
                  <a:gd name="T79" fmla="*/ 384 h 406"/>
                  <a:gd name="T80" fmla="*/ 1376 w 2656"/>
                  <a:gd name="T81" fmla="*/ 384 h 406"/>
                  <a:gd name="T82" fmla="*/ 1381 w 2656"/>
                  <a:gd name="T83" fmla="*/ 384 h 406"/>
                  <a:gd name="T84" fmla="*/ 1416 w 2656"/>
                  <a:gd name="T85" fmla="*/ 384 h 406"/>
                  <a:gd name="T86" fmla="*/ 1578 w 2656"/>
                  <a:gd name="T87" fmla="*/ 384 h 406"/>
                  <a:gd name="T88" fmla="*/ 1581 w 2656"/>
                  <a:gd name="T89" fmla="*/ 406 h 406"/>
                  <a:gd name="T90" fmla="*/ 1598 w 2656"/>
                  <a:gd name="T91" fmla="*/ 406 h 406"/>
                  <a:gd name="T92" fmla="*/ 1611 w 2656"/>
                  <a:gd name="T93" fmla="*/ 406 h 406"/>
                  <a:gd name="T94" fmla="*/ 1790 w 2656"/>
                  <a:gd name="T95" fmla="*/ 406 h 406"/>
                  <a:gd name="T96" fmla="*/ 1793 w 2656"/>
                  <a:gd name="T97" fmla="*/ 406 h 406"/>
                  <a:gd name="T98" fmla="*/ 1802 w 2656"/>
                  <a:gd name="T99" fmla="*/ 406 h 406"/>
                  <a:gd name="T100" fmla="*/ 1805 w 2656"/>
                  <a:gd name="T101" fmla="*/ 406 h 406"/>
                  <a:gd name="T102" fmla="*/ 1810 w 2656"/>
                  <a:gd name="T103" fmla="*/ 406 h 406"/>
                  <a:gd name="T104" fmla="*/ 2005 w 2656"/>
                  <a:gd name="T105" fmla="*/ 406 h 406"/>
                  <a:gd name="T106" fmla="*/ 2020 w 2656"/>
                  <a:gd name="T107" fmla="*/ 406 h 406"/>
                  <a:gd name="T108" fmla="*/ 2027 w 2656"/>
                  <a:gd name="T109" fmla="*/ 406 h 406"/>
                  <a:gd name="T110" fmla="*/ 2212 w 2656"/>
                  <a:gd name="T111" fmla="*/ 406 h 406"/>
                  <a:gd name="T112" fmla="*/ 2219 w 2656"/>
                  <a:gd name="T113" fmla="*/ 406 h 406"/>
                  <a:gd name="T114" fmla="*/ 2224 w 2656"/>
                  <a:gd name="T115" fmla="*/ 406 h 406"/>
                  <a:gd name="T116" fmla="*/ 2229 w 2656"/>
                  <a:gd name="T117" fmla="*/ 406 h 406"/>
                  <a:gd name="T118" fmla="*/ 2429 w 2656"/>
                  <a:gd name="T119" fmla="*/ 406 h 406"/>
                  <a:gd name="T120" fmla="*/ 2439 w 2656"/>
                  <a:gd name="T121" fmla="*/ 406 h 406"/>
                  <a:gd name="T122" fmla="*/ 2656 w 2656"/>
                  <a:gd name="T123" fmla="*/ 406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56" h="406">
                    <a:moveTo>
                      <a:pt x="0" y="0"/>
                    </a:moveTo>
                    <a:lnTo>
                      <a:pt x="0" y="0"/>
                    </a:lnTo>
                    <a:lnTo>
                      <a:pt x="0" y="0"/>
                    </a:lnTo>
                    <a:lnTo>
                      <a:pt x="0" y="0"/>
                    </a:lnTo>
                    <a:lnTo>
                      <a:pt x="3" y="0"/>
                    </a:lnTo>
                    <a:lnTo>
                      <a:pt x="3" y="0"/>
                    </a:lnTo>
                    <a:lnTo>
                      <a:pt x="3" y="0"/>
                    </a:lnTo>
                    <a:lnTo>
                      <a:pt x="212" y="0"/>
                    </a:lnTo>
                    <a:lnTo>
                      <a:pt x="212" y="11"/>
                    </a:lnTo>
                    <a:lnTo>
                      <a:pt x="212" y="11"/>
                    </a:lnTo>
                    <a:lnTo>
                      <a:pt x="215" y="11"/>
                    </a:lnTo>
                    <a:lnTo>
                      <a:pt x="215" y="11"/>
                    </a:lnTo>
                    <a:lnTo>
                      <a:pt x="215" y="11"/>
                    </a:lnTo>
                    <a:lnTo>
                      <a:pt x="257" y="11"/>
                    </a:lnTo>
                    <a:lnTo>
                      <a:pt x="257" y="22"/>
                    </a:lnTo>
                    <a:lnTo>
                      <a:pt x="257" y="22"/>
                    </a:lnTo>
                    <a:lnTo>
                      <a:pt x="270" y="22"/>
                    </a:lnTo>
                    <a:lnTo>
                      <a:pt x="270" y="33"/>
                    </a:lnTo>
                    <a:lnTo>
                      <a:pt x="270" y="33"/>
                    </a:lnTo>
                    <a:lnTo>
                      <a:pt x="280" y="33"/>
                    </a:lnTo>
                    <a:lnTo>
                      <a:pt x="280" y="44"/>
                    </a:lnTo>
                    <a:lnTo>
                      <a:pt x="280" y="44"/>
                    </a:lnTo>
                    <a:lnTo>
                      <a:pt x="295" y="44"/>
                    </a:lnTo>
                    <a:lnTo>
                      <a:pt x="295" y="55"/>
                    </a:lnTo>
                    <a:lnTo>
                      <a:pt x="295" y="55"/>
                    </a:lnTo>
                    <a:lnTo>
                      <a:pt x="303" y="55"/>
                    </a:lnTo>
                    <a:lnTo>
                      <a:pt x="303" y="55"/>
                    </a:lnTo>
                    <a:lnTo>
                      <a:pt x="303" y="55"/>
                    </a:lnTo>
                    <a:lnTo>
                      <a:pt x="306" y="55"/>
                    </a:lnTo>
                    <a:lnTo>
                      <a:pt x="306" y="55"/>
                    </a:lnTo>
                    <a:lnTo>
                      <a:pt x="306" y="55"/>
                    </a:lnTo>
                    <a:lnTo>
                      <a:pt x="310" y="55"/>
                    </a:lnTo>
                    <a:lnTo>
                      <a:pt x="310" y="55"/>
                    </a:lnTo>
                    <a:lnTo>
                      <a:pt x="310" y="55"/>
                    </a:lnTo>
                    <a:lnTo>
                      <a:pt x="310" y="55"/>
                    </a:lnTo>
                    <a:lnTo>
                      <a:pt x="310" y="78"/>
                    </a:lnTo>
                    <a:lnTo>
                      <a:pt x="313" y="78"/>
                    </a:lnTo>
                    <a:lnTo>
                      <a:pt x="323" y="78"/>
                    </a:lnTo>
                    <a:lnTo>
                      <a:pt x="323" y="89"/>
                    </a:lnTo>
                    <a:lnTo>
                      <a:pt x="323" y="89"/>
                    </a:lnTo>
                    <a:lnTo>
                      <a:pt x="326" y="89"/>
                    </a:lnTo>
                    <a:lnTo>
                      <a:pt x="326" y="100"/>
                    </a:lnTo>
                    <a:lnTo>
                      <a:pt x="326" y="100"/>
                    </a:lnTo>
                    <a:lnTo>
                      <a:pt x="363" y="100"/>
                    </a:lnTo>
                    <a:lnTo>
                      <a:pt x="363" y="112"/>
                    </a:lnTo>
                    <a:lnTo>
                      <a:pt x="363" y="112"/>
                    </a:lnTo>
                    <a:lnTo>
                      <a:pt x="381" y="112"/>
                    </a:lnTo>
                    <a:lnTo>
                      <a:pt x="381" y="123"/>
                    </a:lnTo>
                    <a:lnTo>
                      <a:pt x="381" y="123"/>
                    </a:lnTo>
                    <a:lnTo>
                      <a:pt x="452" y="123"/>
                    </a:lnTo>
                    <a:lnTo>
                      <a:pt x="452" y="134"/>
                    </a:lnTo>
                    <a:lnTo>
                      <a:pt x="452" y="134"/>
                    </a:lnTo>
                    <a:lnTo>
                      <a:pt x="477" y="134"/>
                    </a:lnTo>
                    <a:lnTo>
                      <a:pt x="477" y="145"/>
                    </a:lnTo>
                    <a:lnTo>
                      <a:pt x="477" y="145"/>
                    </a:lnTo>
                    <a:lnTo>
                      <a:pt x="482" y="145"/>
                    </a:lnTo>
                    <a:lnTo>
                      <a:pt x="482" y="145"/>
                    </a:lnTo>
                    <a:lnTo>
                      <a:pt x="482" y="145"/>
                    </a:lnTo>
                    <a:lnTo>
                      <a:pt x="482" y="145"/>
                    </a:lnTo>
                    <a:lnTo>
                      <a:pt x="482" y="168"/>
                    </a:lnTo>
                    <a:lnTo>
                      <a:pt x="482" y="168"/>
                    </a:lnTo>
                    <a:lnTo>
                      <a:pt x="507" y="168"/>
                    </a:lnTo>
                    <a:lnTo>
                      <a:pt x="507" y="179"/>
                    </a:lnTo>
                    <a:lnTo>
                      <a:pt x="507" y="179"/>
                    </a:lnTo>
                    <a:lnTo>
                      <a:pt x="513" y="179"/>
                    </a:lnTo>
                    <a:lnTo>
                      <a:pt x="513" y="179"/>
                    </a:lnTo>
                    <a:lnTo>
                      <a:pt x="513" y="179"/>
                    </a:lnTo>
                    <a:lnTo>
                      <a:pt x="533" y="179"/>
                    </a:lnTo>
                    <a:lnTo>
                      <a:pt x="533" y="191"/>
                    </a:lnTo>
                    <a:lnTo>
                      <a:pt x="533" y="191"/>
                    </a:lnTo>
                    <a:lnTo>
                      <a:pt x="553" y="191"/>
                    </a:lnTo>
                    <a:lnTo>
                      <a:pt x="553" y="202"/>
                    </a:lnTo>
                    <a:lnTo>
                      <a:pt x="553" y="202"/>
                    </a:lnTo>
                    <a:lnTo>
                      <a:pt x="619" y="202"/>
                    </a:lnTo>
                    <a:lnTo>
                      <a:pt x="619" y="202"/>
                    </a:lnTo>
                    <a:lnTo>
                      <a:pt x="619" y="202"/>
                    </a:lnTo>
                    <a:lnTo>
                      <a:pt x="623" y="202"/>
                    </a:lnTo>
                    <a:lnTo>
                      <a:pt x="623" y="214"/>
                    </a:lnTo>
                    <a:lnTo>
                      <a:pt x="623" y="214"/>
                    </a:lnTo>
                    <a:lnTo>
                      <a:pt x="629" y="214"/>
                    </a:lnTo>
                    <a:lnTo>
                      <a:pt x="629" y="214"/>
                    </a:lnTo>
                    <a:lnTo>
                      <a:pt x="629" y="214"/>
                    </a:lnTo>
                    <a:lnTo>
                      <a:pt x="636" y="214"/>
                    </a:lnTo>
                    <a:lnTo>
                      <a:pt x="636" y="214"/>
                    </a:lnTo>
                    <a:lnTo>
                      <a:pt x="636" y="214"/>
                    </a:lnTo>
                    <a:lnTo>
                      <a:pt x="639" y="214"/>
                    </a:lnTo>
                    <a:lnTo>
                      <a:pt x="639" y="226"/>
                    </a:lnTo>
                    <a:lnTo>
                      <a:pt x="641" y="226"/>
                    </a:lnTo>
                    <a:lnTo>
                      <a:pt x="644" y="226"/>
                    </a:lnTo>
                    <a:lnTo>
                      <a:pt x="644" y="226"/>
                    </a:lnTo>
                    <a:lnTo>
                      <a:pt x="644" y="226"/>
                    </a:lnTo>
                    <a:lnTo>
                      <a:pt x="656" y="226"/>
                    </a:lnTo>
                    <a:lnTo>
                      <a:pt x="656" y="239"/>
                    </a:lnTo>
                    <a:lnTo>
                      <a:pt x="656" y="239"/>
                    </a:lnTo>
                    <a:lnTo>
                      <a:pt x="687" y="239"/>
                    </a:lnTo>
                    <a:lnTo>
                      <a:pt x="687" y="251"/>
                    </a:lnTo>
                    <a:lnTo>
                      <a:pt x="687" y="251"/>
                    </a:lnTo>
                    <a:lnTo>
                      <a:pt x="704" y="251"/>
                    </a:lnTo>
                    <a:lnTo>
                      <a:pt x="704" y="264"/>
                    </a:lnTo>
                    <a:lnTo>
                      <a:pt x="704" y="264"/>
                    </a:lnTo>
                    <a:lnTo>
                      <a:pt x="745" y="264"/>
                    </a:lnTo>
                    <a:lnTo>
                      <a:pt x="745" y="277"/>
                    </a:lnTo>
                    <a:lnTo>
                      <a:pt x="745" y="277"/>
                    </a:lnTo>
                    <a:lnTo>
                      <a:pt x="778" y="277"/>
                    </a:lnTo>
                    <a:lnTo>
                      <a:pt x="778" y="289"/>
                    </a:lnTo>
                    <a:lnTo>
                      <a:pt x="778" y="289"/>
                    </a:lnTo>
                    <a:lnTo>
                      <a:pt x="790" y="289"/>
                    </a:lnTo>
                    <a:lnTo>
                      <a:pt x="790" y="289"/>
                    </a:lnTo>
                    <a:lnTo>
                      <a:pt x="790" y="289"/>
                    </a:lnTo>
                    <a:lnTo>
                      <a:pt x="793" y="289"/>
                    </a:lnTo>
                    <a:lnTo>
                      <a:pt x="793" y="302"/>
                    </a:lnTo>
                    <a:lnTo>
                      <a:pt x="793" y="302"/>
                    </a:lnTo>
                    <a:lnTo>
                      <a:pt x="818" y="302"/>
                    </a:lnTo>
                    <a:lnTo>
                      <a:pt x="818" y="315"/>
                    </a:lnTo>
                    <a:lnTo>
                      <a:pt x="818" y="315"/>
                    </a:lnTo>
                    <a:lnTo>
                      <a:pt x="896" y="315"/>
                    </a:lnTo>
                    <a:lnTo>
                      <a:pt x="896" y="315"/>
                    </a:lnTo>
                    <a:lnTo>
                      <a:pt x="896" y="315"/>
                    </a:lnTo>
                    <a:lnTo>
                      <a:pt x="939" y="315"/>
                    </a:lnTo>
                    <a:lnTo>
                      <a:pt x="939" y="328"/>
                    </a:lnTo>
                    <a:lnTo>
                      <a:pt x="939" y="328"/>
                    </a:lnTo>
                    <a:lnTo>
                      <a:pt x="941" y="328"/>
                    </a:lnTo>
                    <a:lnTo>
                      <a:pt x="941" y="341"/>
                    </a:lnTo>
                    <a:lnTo>
                      <a:pt x="941" y="341"/>
                    </a:lnTo>
                    <a:lnTo>
                      <a:pt x="947" y="341"/>
                    </a:lnTo>
                    <a:lnTo>
                      <a:pt x="947" y="354"/>
                    </a:lnTo>
                    <a:lnTo>
                      <a:pt x="947" y="354"/>
                    </a:lnTo>
                    <a:lnTo>
                      <a:pt x="954" y="354"/>
                    </a:lnTo>
                    <a:lnTo>
                      <a:pt x="954" y="354"/>
                    </a:lnTo>
                    <a:lnTo>
                      <a:pt x="954" y="354"/>
                    </a:lnTo>
                    <a:lnTo>
                      <a:pt x="959" y="354"/>
                    </a:lnTo>
                    <a:lnTo>
                      <a:pt x="959" y="354"/>
                    </a:lnTo>
                    <a:lnTo>
                      <a:pt x="959" y="354"/>
                    </a:lnTo>
                    <a:lnTo>
                      <a:pt x="962" y="354"/>
                    </a:lnTo>
                    <a:lnTo>
                      <a:pt x="962" y="354"/>
                    </a:lnTo>
                    <a:lnTo>
                      <a:pt x="962" y="354"/>
                    </a:lnTo>
                    <a:lnTo>
                      <a:pt x="964" y="354"/>
                    </a:lnTo>
                    <a:lnTo>
                      <a:pt x="964" y="354"/>
                    </a:lnTo>
                    <a:lnTo>
                      <a:pt x="964" y="354"/>
                    </a:lnTo>
                    <a:lnTo>
                      <a:pt x="1109" y="354"/>
                    </a:lnTo>
                    <a:lnTo>
                      <a:pt x="1109" y="369"/>
                    </a:lnTo>
                    <a:lnTo>
                      <a:pt x="1109" y="369"/>
                    </a:lnTo>
                    <a:lnTo>
                      <a:pt x="1116" y="369"/>
                    </a:lnTo>
                    <a:lnTo>
                      <a:pt x="1116" y="369"/>
                    </a:lnTo>
                    <a:lnTo>
                      <a:pt x="1118" y="369"/>
                    </a:lnTo>
                    <a:lnTo>
                      <a:pt x="1154" y="369"/>
                    </a:lnTo>
                    <a:lnTo>
                      <a:pt x="1154" y="369"/>
                    </a:lnTo>
                    <a:lnTo>
                      <a:pt x="1154" y="369"/>
                    </a:lnTo>
                    <a:lnTo>
                      <a:pt x="1156" y="369"/>
                    </a:lnTo>
                    <a:lnTo>
                      <a:pt x="1156" y="369"/>
                    </a:lnTo>
                    <a:lnTo>
                      <a:pt x="1156" y="369"/>
                    </a:lnTo>
                    <a:lnTo>
                      <a:pt x="1164" y="369"/>
                    </a:lnTo>
                    <a:lnTo>
                      <a:pt x="1164" y="384"/>
                    </a:lnTo>
                    <a:lnTo>
                      <a:pt x="1164" y="384"/>
                    </a:lnTo>
                    <a:lnTo>
                      <a:pt x="1166" y="384"/>
                    </a:lnTo>
                    <a:lnTo>
                      <a:pt x="1166" y="384"/>
                    </a:lnTo>
                    <a:lnTo>
                      <a:pt x="1166" y="384"/>
                    </a:lnTo>
                    <a:lnTo>
                      <a:pt x="1176" y="384"/>
                    </a:lnTo>
                    <a:lnTo>
                      <a:pt x="1176" y="384"/>
                    </a:lnTo>
                    <a:lnTo>
                      <a:pt x="1176" y="384"/>
                    </a:lnTo>
                    <a:lnTo>
                      <a:pt x="1361" y="384"/>
                    </a:lnTo>
                    <a:lnTo>
                      <a:pt x="1361" y="384"/>
                    </a:lnTo>
                    <a:lnTo>
                      <a:pt x="1361" y="384"/>
                    </a:lnTo>
                    <a:lnTo>
                      <a:pt x="1376" y="384"/>
                    </a:lnTo>
                    <a:lnTo>
                      <a:pt x="1376" y="384"/>
                    </a:lnTo>
                    <a:lnTo>
                      <a:pt x="1378" y="384"/>
                    </a:lnTo>
                    <a:lnTo>
                      <a:pt x="1381" y="384"/>
                    </a:lnTo>
                    <a:lnTo>
                      <a:pt x="1381" y="384"/>
                    </a:lnTo>
                    <a:lnTo>
                      <a:pt x="1381" y="384"/>
                    </a:lnTo>
                    <a:lnTo>
                      <a:pt x="1416" y="384"/>
                    </a:lnTo>
                    <a:lnTo>
                      <a:pt x="1416" y="384"/>
                    </a:lnTo>
                    <a:lnTo>
                      <a:pt x="1416" y="384"/>
                    </a:lnTo>
                    <a:lnTo>
                      <a:pt x="1565" y="384"/>
                    </a:lnTo>
                    <a:lnTo>
                      <a:pt x="1565" y="384"/>
                    </a:lnTo>
                    <a:lnTo>
                      <a:pt x="1565" y="384"/>
                    </a:lnTo>
                    <a:lnTo>
                      <a:pt x="1578" y="384"/>
                    </a:lnTo>
                    <a:lnTo>
                      <a:pt x="1578" y="384"/>
                    </a:lnTo>
                    <a:lnTo>
                      <a:pt x="1578" y="384"/>
                    </a:lnTo>
                    <a:lnTo>
                      <a:pt x="1581" y="384"/>
                    </a:lnTo>
                    <a:lnTo>
                      <a:pt x="1581" y="406"/>
                    </a:lnTo>
                    <a:lnTo>
                      <a:pt x="1581" y="406"/>
                    </a:lnTo>
                    <a:lnTo>
                      <a:pt x="1598" y="406"/>
                    </a:lnTo>
                    <a:lnTo>
                      <a:pt x="1598" y="406"/>
                    </a:lnTo>
                    <a:lnTo>
                      <a:pt x="1598" y="406"/>
                    </a:lnTo>
                    <a:lnTo>
                      <a:pt x="1608" y="406"/>
                    </a:lnTo>
                    <a:lnTo>
                      <a:pt x="1608" y="406"/>
                    </a:lnTo>
                    <a:lnTo>
                      <a:pt x="1608" y="406"/>
                    </a:lnTo>
                    <a:lnTo>
                      <a:pt x="1611" y="406"/>
                    </a:lnTo>
                    <a:lnTo>
                      <a:pt x="1611" y="406"/>
                    </a:lnTo>
                    <a:lnTo>
                      <a:pt x="1611" y="406"/>
                    </a:lnTo>
                    <a:lnTo>
                      <a:pt x="1790" y="406"/>
                    </a:lnTo>
                    <a:lnTo>
                      <a:pt x="1790" y="406"/>
                    </a:lnTo>
                    <a:lnTo>
                      <a:pt x="1790" y="406"/>
                    </a:lnTo>
                    <a:lnTo>
                      <a:pt x="1793" y="406"/>
                    </a:lnTo>
                    <a:lnTo>
                      <a:pt x="1793" y="406"/>
                    </a:lnTo>
                    <a:lnTo>
                      <a:pt x="1793" y="406"/>
                    </a:lnTo>
                    <a:lnTo>
                      <a:pt x="1797" y="406"/>
                    </a:lnTo>
                    <a:lnTo>
                      <a:pt x="1797" y="406"/>
                    </a:lnTo>
                    <a:lnTo>
                      <a:pt x="1797" y="406"/>
                    </a:lnTo>
                    <a:lnTo>
                      <a:pt x="1802" y="406"/>
                    </a:lnTo>
                    <a:lnTo>
                      <a:pt x="1802" y="406"/>
                    </a:lnTo>
                    <a:lnTo>
                      <a:pt x="1802" y="406"/>
                    </a:lnTo>
                    <a:lnTo>
                      <a:pt x="1805" y="406"/>
                    </a:lnTo>
                    <a:lnTo>
                      <a:pt x="1805" y="406"/>
                    </a:lnTo>
                    <a:lnTo>
                      <a:pt x="1805" y="406"/>
                    </a:lnTo>
                    <a:lnTo>
                      <a:pt x="1807" y="406"/>
                    </a:lnTo>
                    <a:lnTo>
                      <a:pt x="1807" y="406"/>
                    </a:lnTo>
                    <a:lnTo>
                      <a:pt x="1810" y="406"/>
                    </a:lnTo>
                    <a:lnTo>
                      <a:pt x="1984" y="406"/>
                    </a:lnTo>
                    <a:lnTo>
                      <a:pt x="1984" y="406"/>
                    </a:lnTo>
                    <a:lnTo>
                      <a:pt x="1984" y="406"/>
                    </a:lnTo>
                    <a:lnTo>
                      <a:pt x="2005" y="406"/>
                    </a:lnTo>
                    <a:lnTo>
                      <a:pt x="2005" y="406"/>
                    </a:lnTo>
                    <a:lnTo>
                      <a:pt x="2007" y="406"/>
                    </a:lnTo>
                    <a:lnTo>
                      <a:pt x="2020" y="406"/>
                    </a:lnTo>
                    <a:lnTo>
                      <a:pt x="2020" y="406"/>
                    </a:lnTo>
                    <a:lnTo>
                      <a:pt x="2020" y="406"/>
                    </a:lnTo>
                    <a:lnTo>
                      <a:pt x="2027" y="406"/>
                    </a:lnTo>
                    <a:lnTo>
                      <a:pt x="2027" y="406"/>
                    </a:lnTo>
                    <a:lnTo>
                      <a:pt x="2027" y="406"/>
                    </a:lnTo>
                    <a:lnTo>
                      <a:pt x="2065" y="406"/>
                    </a:lnTo>
                    <a:lnTo>
                      <a:pt x="2065" y="406"/>
                    </a:lnTo>
                    <a:lnTo>
                      <a:pt x="2065" y="406"/>
                    </a:lnTo>
                    <a:lnTo>
                      <a:pt x="2212" y="406"/>
                    </a:lnTo>
                    <a:lnTo>
                      <a:pt x="2212" y="406"/>
                    </a:lnTo>
                    <a:lnTo>
                      <a:pt x="2212" y="406"/>
                    </a:lnTo>
                    <a:lnTo>
                      <a:pt x="2219" y="406"/>
                    </a:lnTo>
                    <a:lnTo>
                      <a:pt x="2219" y="406"/>
                    </a:lnTo>
                    <a:lnTo>
                      <a:pt x="2221" y="406"/>
                    </a:lnTo>
                    <a:lnTo>
                      <a:pt x="2224" y="406"/>
                    </a:lnTo>
                    <a:lnTo>
                      <a:pt x="2224" y="406"/>
                    </a:lnTo>
                    <a:lnTo>
                      <a:pt x="2224" y="406"/>
                    </a:lnTo>
                    <a:lnTo>
                      <a:pt x="2226" y="406"/>
                    </a:lnTo>
                    <a:lnTo>
                      <a:pt x="2226" y="406"/>
                    </a:lnTo>
                    <a:lnTo>
                      <a:pt x="2226" y="406"/>
                    </a:lnTo>
                    <a:lnTo>
                      <a:pt x="2229" y="406"/>
                    </a:lnTo>
                    <a:lnTo>
                      <a:pt x="2229" y="406"/>
                    </a:lnTo>
                    <a:lnTo>
                      <a:pt x="2229" y="406"/>
                    </a:lnTo>
                    <a:lnTo>
                      <a:pt x="2429" y="406"/>
                    </a:lnTo>
                    <a:lnTo>
                      <a:pt x="2429" y="406"/>
                    </a:lnTo>
                    <a:lnTo>
                      <a:pt x="2429" y="406"/>
                    </a:lnTo>
                    <a:lnTo>
                      <a:pt x="2439" y="406"/>
                    </a:lnTo>
                    <a:lnTo>
                      <a:pt x="2439" y="406"/>
                    </a:lnTo>
                    <a:lnTo>
                      <a:pt x="2439" y="406"/>
                    </a:lnTo>
                    <a:lnTo>
                      <a:pt x="2459" y="406"/>
                    </a:lnTo>
                    <a:lnTo>
                      <a:pt x="2459" y="406"/>
                    </a:lnTo>
                    <a:lnTo>
                      <a:pt x="2459" y="406"/>
                    </a:lnTo>
                    <a:lnTo>
                      <a:pt x="2656" y="406"/>
                    </a:lnTo>
                    <a:lnTo>
                      <a:pt x="2656" y="406"/>
                    </a:lnTo>
                  </a:path>
                </a:pathLst>
              </a:cu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grpSp>
      <p:sp>
        <p:nvSpPr>
          <p:cNvPr id="450" name="Rectangle 610">
            <a:extLst>
              <a:ext uri="{FF2B5EF4-FFF2-40B4-BE49-F238E27FC236}">
                <a16:creationId xmlns:a16="http://schemas.microsoft.com/office/drawing/2014/main" id="{71F6B1A5-56CD-A64B-325F-8D05C4BFEB0C}"/>
              </a:ext>
            </a:extLst>
          </p:cNvPr>
          <p:cNvSpPr>
            <a:spLocks noChangeArrowheads="1"/>
          </p:cNvSpPr>
          <p:nvPr/>
        </p:nvSpPr>
        <p:spPr bwMode="auto">
          <a:xfrm>
            <a:off x="9567863" y="3503612"/>
            <a:ext cx="111125" cy="7143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nvGrpSpPr>
          <p:cNvPr id="451" name="Group 450">
            <a:extLst>
              <a:ext uri="{FF2B5EF4-FFF2-40B4-BE49-F238E27FC236}">
                <a16:creationId xmlns:a16="http://schemas.microsoft.com/office/drawing/2014/main" id="{EE1F4772-033E-3B4E-4E3E-1D076733BF7F}"/>
              </a:ext>
            </a:extLst>
          </p:cNvPr>
          <p:cNvGrpSpPr/>
          <p:nvPr/>
        </p:nvGrpSpPr>
        <p:grpSpPr>
          <a:xfrm>
            <a:off x="6280280" y="1769820"/>
            <a:ext cx="5355973" cy="2262430"/>
            <a:chOff x="6019930" y="1769820"/>
            <a:chExt cx="5355973" cy="2262430"/>
          </a:xfrm>
        </p:grpSpPr>
        <p:sp>
          <p:nvSpPr>
            <p:cNvPr id="452" name="Freeform 228">
              <a:extLst>
                <a:ext uri="{FF2B5EF4-FFF2-40B4-BE49-F238E27FC236}">
                  <a16:creationId xmlns:a16="http://schemas.microsoft.com/office/drawing/2014/main" id="{B34C01F9-C884-143C-9371-052A6E6B47BF}"/>
                </a:ext>
              </a:extLst>
            </p:cNvPr>
            <p:cNvSpPr>
              <a:spLocks noEditPoints="1"/>
            </p:cNvSpPr>
            <p:nvPr/>
          </p:nvSpPr>
          <p:spPr bwMode="auto">
            <a:xfrm>
              <a:off x="9815513" y="1868806"/>
              <a:ext cx="11113" cy="1563688"/>
            </a:xfrm>
            <a:custGeom>
              <a:avLst/>
              <a:gdLst>
                <a:gd name="T0" fmla="*/ 31 w 31"/>
                <a:gd name="T1" fmla="*/ 0 h 4533"/>
                <a:gd name="T2" fmla="*/ 15 w 31"/>
                <a:gd name="T3" fmla="*/ 77 h 4533"/>
                <a:gd name="T4" fmla="*/ 0 w 31"/>
                <a:gd name="T5" fmla="*/ 184 h 4533"/>
                <a:gd name="T6" fmla="*/ 0 w 31"/>
                <a:gd name="T7" fmla="*/ 277 h 4533"/>
                <a:gd name="T8" fmla="*/ 15 w 31"/>
                <a:gd name="T9" fmla="*/ 384 h 4533"/>
                <a:gd name="T10" fmla="*/ 31 w 31"/>
                <a:gd name="T11" fmla="*/ 461 h 4533"/>
                <a:gd name="T12" fmla="*/ 31 w 31"/>
                <a:gd name="T13" fmla="*/ 553 h 4533"/>
                <a:gd name="T14" fmla="*/ 31 w 31"/>
                <a:gd name="T15" fmla="*/ 553 h 4533"/>
                <a:gd name="T16" fmla="*/ 15 w 31"/>
                <a:gd name="T17" fmla="*/ 630 h 4533"/>
                <a:gd name="T18" fmla="*/ 0 w 31"/>
                <a:gd name="T19" fmla="*/ 737 h 4533"/>
                <a:gd name="T20" fmla="*/ 0 w 31"/>
                <a:gd name="T21" fmla="*/ 830 h 4533"/>
                <a:gd name="T22" fmla="*/ 15 w 31"/>
                <a:gd name="T23" fmla="*/ 937 h 4533"/>
                <a:gd name="T24" fmla="*/ 31 w 31"/>
                <a:gd name="T25" fmla="*/ 1014 h 4533"/>
                <a:gd name="T26" fmla="*/ 31 w 31"/>
                <a:gd name="T27" fmla="*/ 1106 h 4533"/>
                <a:gd name="T28" fmla="*/ 31 w 31"/>
                <a:gd name="T29" fmla="*/ 1106 h 4533"/>
                <a:gd name="T30" fmla="*/ 15 w 31"/>
                <a:gd name="T31" fmla="*/ 1183 h 4533"/>
                <a:gd name="T32" fmla="*/ 0 w 31"/>
                <a:gd name="T33" fmla="*/ 1291 h 4533"/>
                <a:gd name="T34" fmla="*/ 0 w 31"/>
                <a:gd name="T35" fmla="*/ 1383 h 4533"/>
                <a:gd name="T36" fmla="*/ 15 w 31"/>
                <a:gd name="T37" fmla="*/ 1490 h 4533"/>
                <a:gd name="T38" fmla="*/ 31 w 31"/>
                <a:gd name="T39" fmla="*/ 1567 h 4533"/>
                <a:gd name="T40" fmla="*/ 31 w 31"/>
                <a:gd name="T41" fmla="*/ 1659 h 4533"/>
                <a:gd name="T42" fmla="*/ 31 w 31"/>
                <a:gd name="T43" fmla="*/ 1659 h 4533"/>
                <a:gd name="T44" fmla="*/ 15 w 31"/>
                <a:gd name="T45" fmla="*/ 1736 h 4533"/>
                <a:gd name="T46" fmla="*/ 0 w 31"/>
                <a:gd name="T47" fmla="*/ 1844 h 4533"/>
                <a:gd name="T48" fmla="*/ 0 w 31"/>
                <a:gd name="T49" fmla="*/ 1936 h 4533"/>
                <a:gd name="T50" fmla="*/ 15 w 31"/>
                <a:gd name="T51" fmla="*/ 2044 h 4533"/>
                <a:gd name="T52" fmla="*/ 31 w 31"/>
                <a:gd name="T53" fmla="*/ 2120 h 4533"/>
                <a:gd name="T54" fmla="*/ 31 w 31"/>
                <a:gd name="T55" fmla="*/ 2213 h 4533"/>
                <a:gd name="T56" fmla="*/ 31 w 31"/>
                <a:gd name="T57" fmla="*/ 2213 h 4533"/>
                <a:gd name="T58" fmla="*/ 15 w 31"/>
                <a:gd name="T59" fmla="*/ 2289 h 4533"/>
                <a:gd name="T60" fmla="*/ 0 w 31"/>
                <a:gd name="T61" fmla="*/ 2397 h 4533"/>
                <a:gd name="T62" fmla="*/ 0 w 31"/>
                <a:gd name="T63" fmla="*/ 2489 h 4533"/>
                <a:gd name="T64" fmla="*/ 15 w 31"/>
                <a:gd name="T65" fmla="*/ 2597 h 4533"/>
                <a:gd name="T66" fmla="*/ 31 w 31"/>
                <a:gd name="T67" fmla="*/ 2674 h 4533"/>
                <a:gd name="T68" fmla="*/ 31 w 31"/>
                <a:gd name="T69" fmla="*/ 2766 h 4533"/>
                <a:gd name="T70" fmla="*/ 31 w 31"/>
                <a:gd name="T71" fmla="*/ 2766 h 4533"/>
                <a:gd name="T72" fmla="*/ 15 w 31"/>
                <a:gd name="T73" fmla="*/ 2842 h 4533"/>
                <a:gd name="T74" fmla="*/ 0 w 31"/>
                <a:gd name="T75" fmla="*/ 2950 h 4533"/>
                <a:gd name="T76" fmla="*/ 0 w 31"/>
                <a:gd name="T77" fmla="*/ 3042 h 4533"/>
                <a:gd name="T78" fmla="*/ 15 w 31"/>
                <a:gd name="T79" fmla="*/ 3150 h 4533"/>
                <a:gd name="T80" fmla="*/ 31 w 31"/>
                <a:gd name="T81" fmla="*/ 3227 h 4533"/>
                <a:gd name="T82" fmla="*/ 31 w 31"/>
                <a:gd name="T83" fmla="*/ 3319 h 4533"/>
                <a:gd name="T84" fmla="*/ 31 w 31"/>
                <a:gd name="T85" fmla="*/ 3319 h 4533"/>
                <a:gd name="T86" fmla="*/ 15 w 31"/>
                <a:gd name="T87" fmla="*/ 3396 h 4533"/>
                <a:gd name="T88" fmla="*/ 0 w 31"/>
                <a:gd name="T89" fmla="*/ 3503 h 4533"/>
                <a:gd name="T90" fmla="*/ 0 w 31"/>
                <a:gd name="T91" fmla="*/ 3595 h 4533"/>
                <a:gd name="T92" fmla="*/ 15 w 31"/>
                <a:gd name="T93" fmla="*/ 3703 h 4533"/>
                <a:gd name="T94" fmla="*/ 31 w 31"/>
                <a:gd name="T95" fmla="*/ 3780 h 4533"/>
                <a:gd name="T96" fmla="*/ 31 w 31"/>
                <a:gd name="T97" fmla="*/ 3872 h 4533"/>
                <a:gd name="T98" fmla="*/ 31 w 31"/>
                <a:gd name="T99" fmla="*/ 3872 h 4533"/>
                <a:gd name="T100" fmla="*/ 15 w 31"/>
                <a:gd name="T101" fmla="*/ 3949 h 4533"/>
                <a:gd name="T102" fmla="*/ 0 w 31"/>
                <a:gd name="T103" fmla="*/ 4056 h 4533"/>
                <a:gd name="T104" fmla="*/ 0 w 31"/>
                <a:gd name="T105" fmla="*/ 4149 h 4533"/>
                <a:gd name="T106" fmla="*/ 15 w 31"/>
                <a:gd name="T107" fmla="*/ 4256 h 4533"/>
                <a:gd name="T108" fmla="*/ 31 w 31"/>
                <a:gd name="T109" fmla="*/ 4333 h 4533"/>
                <a:gd name="T110" fmla="*/ 31 w 31"/>
                <a:gd name="T111" fmla="*/ 4425 h 4533"/>
                <a:gd name="T112" fmla="*/ 31 w 31"/>
                <a:gd name="T113" fmla="*/ 4425 h 4533"/>
                <a:gd name="T114" fmla="*/ 15 w 31"/>
                <a:gd name="T115" fmla="*/ 4502 h 4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1" h="4533">
                  <a:moveTo>
                    <a:pt x="31" y="0"/>
                  </a:moveTo>
                  <a:lnTo>
                    <a:pt x="31" y="0"/>
                  </a:lnTo>
                  <a:cubicBezTo>
                    <a:pt x="31" y="8"/>
                    <a:pt x="24" y="15"/>
                    <a:pt x="15" y="15"/>
                  </a:cubicBezTo>
                  <a:cubicBezTo>
                    <a:pt x="7" y="15"/>
                    <a:pt x="0" y="8"/>
                    <a:pt x="0" y="0"/>
                  </a:cubicBezTo>
                  <a:lnTo>
                    <a:pt x="0" y="0"/>
                  </a:lnTo>
                  <a:lnTo>
                    <a:pt x="31" y="0"/>
                  </a:lnTo>
                  <a:close/>
                  <a:moveTo>
                    <a:pt x="31" y="92"/>
                  </a:moveTo>
                  <a:lnTo>
                    <a:pt x="31" y="92"/>
                  </a:lnTo>
                  <a:cubicBezTo>
                    <a:pt x="31" y="101"/>
                    <a:pt x="24" y="108"/>
                    <a:pt x="15" y="108"/>
                  </a:cubicBezTo>
                  <a:cubicBezTo>
                    <a:pt x="7" y="108"/>
                    <a:pt x="0" y="101"/>
                    <a:pt x="0" y="92"/>
                  </a:cubicBezTo>
                  <a:lnTo>
                    <a:pt x="0" y="92"/>
                  </a:lnTo>
                  <a:cubicBezTo>
                    <a:pt x="0" y="84"/>
                    <a:pt x="7" y="77"/>
                    <a:pt x="15" y="77"/>
                  </a:cubicBezTo>
                  <a:cubicBezTo>
                    <a:pt x="24" y="77"/>
                    <a:pt x="31" y="84"/>
                    <a:pt x="31" y="92"/>
                  </a:cubicBezTo>
                  <a:close/>
                  <a:moveTo>
                    <a:pt x="31" y="184"/>
                  </a:moveTo>
                  <a:lnTo>
                    <a:pt x="31" y="184"/>
                  </a:lnTo>
                  <a:cubicBezTo>
                    <a:pt x="31" y="193"/>
                    <a:pt x="24" y="200"/>
                    <a:pt x="15" y="200"/>
                  </a:cubicBezTo>
                  <a:cubicBezTo>
                    <a:pt x="7" y="200"/>
                    <a:pt x="0" y="193"/>
                    <a:pt x="0" y="184"/>
                  </a:cubicBezTo>
                  <a:lnTo>
                    <a:pt x="0" y="184"/>
                  </a:lnTo>
                  <a:cubicBezTo>
                    <a:pt x="0" y="176"/>
                    <a:pt x="7" y="169"/>
                    <a:pt x="15" y="169"/>
                  </a:cubicBezTo>
                  <a:cubicBezTo>
                    <a:pt x="24" y="169"/>
                    <a:pt x="31" y="176"/>
                    <a:pt x="31" y="184"/>
                  </a:cubicBezTo>
                  <a:close/>
                  <a:moveTo>
                    <a:pt x="31" y="277"/>
                  </a:moveTo>
                  <a:lnTo>
                    <a:pt x="31" y="277"/>
                  </a:lnTo>
                  <a:cubicBezTo>
                    <a:pt x="31" y="285"/>
                    <a:pt x="24" y="292"/>
                    <a:pt x="15" y="292"/>
                  </a:cubicBezTo>
                  <a:cubicBezTo>
                    <a:pt x="7" y="292"/>
                    <a:pt x="0" y="285"/>
                    <a:pt x="0" y="277"/>
                  </a:cubicBezTo>
                  <a:lnTo>
                    <a:pt x="0" y="277"/>
                  </a:lnTo>
                  <a:cubicBezTo>
                    <a:pt x="0" y="268"/>
                    <a:pt x="7" y="261"/>
                    <a:pt x="15" y="261"/>
                  </a:cubicBezTo>
                  <a:cubicBezTo>
                    <a:pt x="24" y="261"/>
                    <a:pt x="31" y="268"/>
                    <a:pt x="31" y="277"/>
                  </a:cubicBezTo>
                  <a:close/>
                  <a:moveTo>
                    <a:pt x="31" y="369"/>
                  </a:moveTo>
                  <a:lnTo>
                    <a:pt x="31" y="369"/>
                  </a:lnTo>
                  <a:cubicBezTo>
                    <a:pt x="31" y="377"/>
                    <a:pt x="24" y="384"/>
                    <a:pt x="15" y="384"/>
                  </a:cubicBezTo>
                  <a:cubicBezTo>
                    <a:pt x="7" y="384"/>
                    <a:pt x="0" y="377"/>
                    <a:pt x="0" y="369"/>
                  </a:cubicBezTo>
                  <a:lnTo>
                    <a:pt x="0" y="369"/>
                  </a:lnTo>
                  <a:cubicBezTo>
                    <a:pt x="0" y="360"/>
                    <a:pt x="7" y="353"/>
                    <a:pt x="15" y="353"/>
                  </a:cubicBezTo>
                  <a:cubicBezTo>
                    <a:pt x="24" y="353"/>
                    <a:pt x="31" y="360"/>
                    <a:pt x="31" y="369"/>
                  </a:cubicBezTo>
                  <a:close/>
                  <a:moveTo>
                    <a:pt x="31" y="461"/>
                  </a:moveTo>
                  <a:lnTo>
                    <a:pt x="31" y="461"/>
                  </a:lnTo>
                  <a:cubicBezTo>
                    <a:pt x="31" y="469"/>
                    <a:pt x="24" y="476"/>
                    <a:pt x="15" y="476"/>
                  </a:cubicBezTo>
                  <a:cubicBezTo>
                    <a:pt x="7" y="476"/>
                    <a:pt x="0" y="469"/>
                    <a:pt x="0" y="461"/>
                  </a:cubicBezTo>
                  <a:lnTo>
                    <a:pt x="0" y="461"/>
                  </a:lnTo>
                  <a:cubicBezTo>
                    <a:pt x="0" y="452"/>
                    <a:pt x="7" y="446"/>
                    <a:pt x="15" y="446"/>
                  </a:cubicBezTo>
                  <a:cubicBezTo>
                    <a:pt x="24" y="446"/>
                    <a:pt x="31" y="452"/>
                    <a:pt x="31" y="461"/>
                  </a:cubicBezTo>
                  <a:close/>
                  <a:moveTo>
                    <a:pt x="31" y="553"/>
                  </a:moveTo>
                  <a:lnTo>
                    <a:pt x="31" y="553"/>
                  </a:lnTo>
                  <a:cubicBezTo>
                    <a:pt x="31" y="562"/>
                    <a:pt x="24" y="568"/>
                    <a:pt x="15" y="568"/>
                  </a:cubicBezTo>
                  <a:cubicBezTo>
                    <a:pt x="7" y="568"/>
                    <a:pt x="0" y="562"/>
                    <a:pt x="0" y="553"/>
                  </a:cubicBezTo>
                  <a:lnTo>
                    <a:pt x="0" y="553"/>
                  </a:lnTo>
                  <a:cubicBezTo>
                    <a:pt x="0" y="545"/>
                    <a:pt x="7" y="538"/>
                    <a:pt x="15" y="538"/>
                  </a:cubicBezTo>
                  <a:cubicBezTo>
                    <a:pt x="24" y="538"/>
                    <a:pt x="31" y="545"/>
                    <a:pt x="31" y="553"/>
                  </a:cubicBezTo>
                  <a:close/>
                  <a:moveTo>
                    <a:pt x="31" y="645"/>
                  </a:moveTo>
                  <a:lnTo>
                    <a:pt x="31" y="645"/>
                  </a:lnTo>
                  <a:cubicBezTo>
                    <a:pt x="31" y="654"/>
                    <a:pt x="24" y="661"/>
                    <a:pt x="15" y="661"/>
                  </a:cubicBezTo>
                  <a:cubicBezTo>
                    <a:pt x="7" y="661"/>
                    <a:pt x="0" y="654"/>
                    <a:pt x="0" y="645"/>
                  </a:cubicBezTo>
                  <a:lnTo>
                    <a:pt x="0" y="645"/>
                  </a:lnTo>
                  <a:cubicBezTo>
                    <a:pt x="0" y="637"/>
                    <a:pt x="7" y="630"/>
                    <a:pt x="15" y="630"/>
                  </a:cubicBezTo>
                  <a:cubicBezTo>
                    <a:pt x="24" y="630"/>
                    <a:pt x="31" y="637"/>
                    <a:pt x="31" y="645"/>
                  </a:cubicBezTo>
                  <a:close/>
                  <a:moveTo>
                    <a:pt x="31" y="737"/>
                  </a:moveTo>
                  <a:lnTo>
                    <a:pt x="31" y="738"/>
                  </a:lnTo>
                  <a:cubicBezTo>
                    <a:pt x="31" y="746"/>
                    <a:pt x="24" y="753"/>
                    <a:pt x="15" y="753"/>
                  </a:cubicBezTo>
                  <a:cubicBezTo>
                    <a:pt x="7" y="753"/>
                    <a:pt x="0" y="746"/>
                    <a:pt x="0" y="738"/>
                  </a:cubicBezTo>
                  <a:lnTo>
                    <a:pt x="0" y="737"/>
                  </a:lnTo>
                  <a:cubicBezTo>
                    <a:pt x="0" y="729"/>
                    <a:pt x="7" y="722"/>
                    <a:pt x="15" y="722"/>
                  </a:cubicBezTo>
                  <a:cubicBezTo>
                    <a:pt x="24" y="722"/>
                    <a:pt x="31" y="729"/>
                    <a:pt x="31" y="737"/>
                  </a:cubicBezTo>
                  <a:close/>
                  <a:moveTo>
                    <a:pt x="31" y="830"/>
                  </a:moveTo>
                  <a:lnTo>
                    <a:pt x="31" y="830"/>
                  </a:lnTo>
                  <a:cubicBezTo>
                    <a:pt x="31" y="838"/>
                    <a:pt x="24" y="845"/>
                    <a:pt x="15" y="845"/>
                  </a:cubicBezTo>
                  <a:cubicBezTo>
                    <a:pt x="7" y="845"/>
                    <a:pt x="0" y="838"/>
                    <a:pt x="0" y="830"/>
                  </a:cubicBezTo>
                  <a:lnTo>
                    <a:pt x="0" y="830"/>
                  </a:lnTo>
                  <a:cubicBezTo>
                    <a:pt x="0" y="821"/>
                    <a:pt x="7" y="814"/>
                    <a:pt x="15" y="814"/>
                  </a:cubicBezTo>
                  <a:cubicBezTo>
                    <a:pt x="24" y="814"/>
                    <a:pt x="31" y="821"/>
                    <a:pt x="31" y="830"/>
                  </a:cubicBezTo>
                  <a:close/>
                  <a:moveTo>
                    <a:pt x="31" y="922"/>
                  </a:moveTo>
                  <a:lnTo>
                    <a:pt x="31" y="922"/>
                  </a:lnTo>
                  <a:cubicBezTo>
                    <a:pt x="31" y="930"/>
                    <a:pt x="24" y="937"/>
                    <a:pt x="15" y="937"/>
                  </a:cubicBezTo>
                  <a:cubicBezTo>
                    <a:pt x="7" y="937"/>
                    <a:pt x="0" y="930"/>
                    <a:pt x="0" y="922"/>
                  </a:cubicBezTo>
                  <a:lnTo>
                    <a:pt x="0" y="922"/>
                  </a:lnTo>
                  <a:cubicBezTo>
                    <a:pt x="0" y="913"/>
                    <a:pt x="7" y="906"/>
                    <a:pt x="15" y="906"/>
                  </a:cubicBezTo>
                  <a:cubicBezTo>
                    <a:pt x="24" y="906"/>
                    <a:pt x="31" y="913"/>
                    <a:pt x="31" y="922"/>
                  </a:cubicBezTo>
                  <a:close/>
                  <a:moveTo>
                    <a:pt x="31" y="1014"/>
                  </a:moveTo>
                  <a:lnTo>
                    <a:pt x="31" y="1014"/>
                  </a:lnTo>
                  <a:cubicBezTo>
                    <a:pt x="31" y="1023"/>
                    <a:pt x="24" y="1029"/>
                    <a:pt x="15" y="1029"/>
                  </a:cubicBezTo>
                  <a:cubicBezTo>
                    <a:pt x="7" y="1029"/>
                    <a:pt x="0" y="1023"/>
                    <a:pt x="0" y="1014"/>
                  </a:cubicBezTo>
                  <a:lnTo>
                    <a:pt x="0" y="1014"/>
                  </a:lnTo>
                  <a:cubicBezTo>
                    <a:pt x="0" y="1006"/>
                    <a:pt x="7" y="999"/>
                    <a:pt x="15" y="999"/>
                  </a:cubicBezTo>
                  <a:cubicBezTo>
                    <a:pt x="24" y="999"/>
                    <a:pt x="31" y="1006"/>
                    <a:pt x="31" y="1014"/>
                  </a:cubicBezTo>
                  <a:close/>
                  <a:moveTo>
                    <a:pt x="31" y="1106"/>
                  </a:moveTo>
                  <a:lnTo>
                    <a:pt x="31" y="1106"/>
                  </a:lnTo>
                  <a:cubicBezTo>
                    <a:pt x="31" y="1115"/>
                    <a:pt x="24" y="1122"/>
                    <a:pt x="15" y="1122"/>
                  </a:cubicBezTo>
                  <a:cubicBezTo>
                    <a:pt x="7" y="1122"/>
                    <a:pt x="0" y="1115"/>
                    <a:pt x="0" y="1106"/>
                  </a:cubicBezTo>
                  <a:lnTo>
                    <a:pt x="0" y="1106"/>
                  </a:lnTo>
                  <a:cubicBezTo>
                    <a:pt x="0" y="1098"/>
                    <a:pt x="7" y="1091"/>
                    <a:pt x="15" y="1091"/>
                  </a:cubicBezTo>
                  <a:cubicBezTo>
                    <a:pt x="24" y="1091"/>
                    <a:pt x="31" y="1098"/>
                    <a:pt x="31" y="1106"/>
                  </a:cubicBezTo>
                  <a:close/>
                  <a:moveTo>
                    <a:pt x="31" y="1198"/>
                  </a:moveTo>
                  <a:lnTo>
                    <a:pt x="31" y="1198"/>
                  </a:lnTo>
                  <a:cubicBezTo>
                    <a:pt x="31" y="1207"/>
                    <a:pt x="24" y="1214"/>
                    <a:pt x="15" y="1214"/>
                  </a:cubicBezTo>
                  <a:cubicBezTo>
                    <a:pt x="7" y="1214"/>
                    <a:pt x="0" y="1207"/>
                    <a:pt x="0" y="1198"/>
                  </a:cubicBezTo>
                  <a:lnTo>
                    <a:pt x="0" y="1198"/>
                  </a:lnTo>
                  <a:cubicBezTo>
                    <a:pt x="0" y="1190"/>
                    <a:pt x="7" y="1183"/>
                    <a:pt x="15" y="1183"/>
                  </a:cubicBezTo>
                  <a:cubicBezTo>
                    <a:pt x="24" y="1183"/>
                    <a:pt x="31" y="1190"/>
                    <a:pt x="31" y="1198"/>
                  </a:cubicBezTo>
                  <a:close/>
                  <a:moveTo>
                    <a:pt x="31" y="1291"/>
                  </a:moveTo>
                  <a:lnTo>
                    <a:pt x="31" y="1291"/>
                  </a:lnTo>
                  <a:cubicBezTo>
                    <a:pt x="31" y="1299"/>
                    <a:pt x="24" y="1306"/>
                    <a:pt x="15" y="1306"/>
                  </a:cubicBezTo>
                  <a:cubicBezTo>
                    <a:pt x="7" y="1306"/>
                    <a:pt x="0" y="1299"/>
                    <a:pt x="0" y="1291"/>
                  </a:cubicBezTo>
                  <a:lnTo>
                    <a:pt x="0" y="1291"/>
                  </a:lnTo>
                  <a:cubicBezTo>
                    <a:pt x="0" y="1282"/>
                    <a:pt x="7" y="1275"/>
                    <a:pt x="15" y="1275"/>
                  </a:cubicBezTo>
                  <a:cubicBezTo>
                    <a:pt x="24" y="1275"/>
                    <a:pt x="31" y="1282"/>
                    <a:pt x="31" y="1291"/>
                  </a:cubicBezTo>
                  <a:close/>
                  <a:moveTo>
                    <a:pt x="31" y="1383"/>
                  </a:moveTo>
                  <a:lnTo>
                    <a:pt x="31" y="1383"/>
                  </a:lnTo>
                  <a:cubicBezTo>
                    <a:pt x="31" y="1391"/>
                    <a:pt x="24" y="1398"/>
                    <a:pt x="15" y="1398"/>
                  </a:cubicBezTo>
                  <a:cubicBezTo>
                    <a:pt x="7" y="1398"/>
                    <a:pt x="0" y="1391"/>
                    <a:pt x="0" y="1383"/>
                  </a:cubicBezTo>
                  <a:lnTo>
                    <a:pt x="0" y="1383"/>
                  </a:lnTo>
                  <a:cubicBezTo>
                    <a:pt x="0" y="1374"/>
                    <a:pt x="7" y="1367"/>
                    <a:pt x="15" y="1367"/>
                  </a:cubicBezTo>
                  <a:cubicBezTo>
                    <a:pt x="24" y="1367"/>
                    <a:pt x="31" y="1374"/>
                    <a:pt x="31" y="1383"/>
                  </a:cubicBezTo>
                  <a:close/>
                  <a:moveTo>
                    <a:pt x="31" y="1475"/>
                  </a:moveTo>
                  <a:lnTo>
                    <a:pt x="31" y="1475"/>
                  </a:lnTo>
                  <a:cubicBezTo>
                    <a:pt x="31" y="1484"/>
                    <a:pt x="24" y="1490"/>
                    <a:pt x="15" y="1490"/>
                  </a:cubicBezTo>
                  <a:cubicBezTo>
                    <a:pt x="7" y="1490"/>
                    <a:pt x="0" y="1484"/>
                    <a:pt x="0" y="1475"/>
                  </a:cubicBezTo>
                  <a:lnTo>
                    <a:pt x="0" y="1475"/>
                  </a:lnTo>
                  <a:cubicBezTo>
                    <a:pt x="0" y="1467"/>
                    <a:pt x="7" y="1460"/>
                    <a:pt x="15" y="1460"/>
                  </a:cubicBezTo>
                  <a:cubicBezTo>
                    <a:pt x="24" y="1460"/>
                    <a:pt x="31" y="1467"/>
                    <a:pt x="31" y="1475"/>
                  </a:cubicBezTo>
                  <a:close/>
                  <a:moveTo>
                    <a:pt x="31" y="1567"/>
                  </a:moveTo>
                  <a:lnTo>
                    <a:pt x="31" y="1567"/>
                  </a:lnTo>
                  <a:cubicBezTo>
                    <a:pt x="31" y="1576"/>
                    <a:pt x="24" y="1583"/>
                    <a:pt x="15" y="1583"/>
                  </a:cubicBezTo>
                  <a:cubicBezTo>
                    <a:pt x="7" y="1583"/>
                    <a:pt x="0" y="1576"/>
                    <a:pt x="0" y="1567"/>
                  </a:cubicBezTo>
                  <a:lnTo>
                    <a:pt x="0" y="1567"/>
                  </a:lnTo>
                  <a:cubicBezTo>
                    <a:pt x="0" y="1559"/>
                    <a:pt x="7" y="1552"/>
                    <a:pt x="15" y="1552"/>
                  </a:cubicBezTo>
                  <a:cubicBezTo>
                    <a:pt x="24" y="1552"/>
                    <a:pt x="31" y="1559"/>
                    <a:pt x="31" y="1567"/>
                  </a:cubicBezTo>
                  <a:close/>
                  <a:moveTo>
                    <a:pt x="31" y="1659"/>
                  </a:moveTo>
                  <a:lnTo>
                    <a:pt x="31" y="1659"/>
                  </a:lnTo>
                  <a:cubicBezTo>
                    <a:pt x="31" y="1668"/>
                    <a:pt x="24" y="1675"/>
                    <a:pt x="15" y="1675"/>
                  </a:cubicBezTo>
                  <a:cubicBezTo>
                    <a:pt x="7" y="1675"/>
                    <a:pt x="0" y="1668"/>
                    <a:pt x="0" y="1659"/>
                  </a:cubicBezTo>
                  <a:lnTo>
                    <a:pt x="0" y="1659"/>
                  </a:lnTo>
                  <a:cubicBezTo>
                    <a:pt x="0" y="1651"/>
                    <a:pt x="7" y="1644"/>
                    <a:pt x="15" y="1644"/>
                  </a:cubicBezTo>
                  <a:cubicBezTo>
                    <a:pt x="24" y="1644"/>
                    <a:pt x="31" y="1651"/>
                    <a:pt x="31" y="1659"/>
                  </a:cubicBezTo>
                  <a:close/>
                  <a:moveTo>
                    <a:pt x="31" y="1752"/>
                  </a:moveTo>
                  <a:lnTo>
                    <a:pt x="31" y="1752"/>
                  </a:lnTo>
                  <a:cubicBezTo>
                    <a:pt x="31" y="1760"/>
                    <a:pt x="24" y="1767"/>
                    <a:pt x="15" y="1767"/>
                  </a:cubicBezTo>
                  <a:cubicBezTo>
                    <a:pt x="7" y="1767"/>
                    <a:pt x="0" y="1760"/>
                    <a:pt x="0" y="1752"/>
                  </a:cubicBezTo>
                  <a:lnTo>
                    <a:pt x="0" y="1752"/>
                  </a:lnTo>
                  <a:cubicBezTo>
                    <a:pt x="0" y="1743"/>
                    <a:pt x="7" y="1736"/>
                    <a:pt x="15" y="1736"/>
                  </a:cubicBezTo>
                  <a:cubicBezTo>
                    <a:pt x="24" y="1736"/>
                    <a:pt x="31" y="1743"/>
                    <a:pt x="31" y="1752"/>
                  </a:cubicBezTo>
                  <a:close/>
                  <a:moveTo>
                    <a:pt x="31" y="1844"/>
                  </a:moveTo>
                  <a:lnTo>
                    <a:pt x="31" y="1844"/>
                  </a:lnTo>
                  <a:cubicBezTo>
                    <a:pt x="31" y="1852"/>
                    <a:pt x="24" y="1859"/>
                    <a:pt x="15" y="1859"/>
                  </a:cubicBezTo>
                  <a:cubicBezTo>
                    <a:pt x="7" y="1859"/>
                    <a:pt x="0" y="1852"/>
                    <a:pt x="0" y="1844"/>
                  </a:cubicBezTo>
                  <a:lnTo>
                    <a:pt x="0" y="1844"/>
                  </a:lnTo>
                  <a:cubicBezTo>
                    <a:pt x="0" y="1835"/>
                    <a:pt x="7" y="1828"/>
                    <a:pt x="15" y="1828"/>
                  </a:cubicBezTo>
                  <a:cubicBezTo>
                    <a:pt x="24" y="1828"/>
                    <a:pt x="31" y="1835"/>
                    <a:pt x="31" y="1844"/>
                  </a:cubicBezTo>
                  <a:close/>
                  <a:moveTo>
                    <a:pt x="31" y="1936"/>
                  </a:moveTo>
                  <a:lnTo>
                    <a:pt x="31" y="1936"/>
                  </a:lnTo>
                  <a:cubicBezTo>
                    <a:pt x="31" y="1944"/>
                    <a:pt x="24" y="1951"/>
                    <a:pt x="15" y="1951"/>
                  </a:cubicBezTo>
                  <a:cubicBezTo>
                    <a:pt x="7" y="1951"/>
                    <a:pt x="0" y="1944"/>
                    <a:pt x="0" y="1936"/>
                  </a:cubicBezTo>
                  <a:lnTo>
                    <a:pt x="0" y="1936"/>
                  </a:lnTo>
                  <a:cubicBezTo>
                    <a:pt x="0" y="1927"/>
                    <a:pt x="7" y="1921"/>
                    <a:pt x="15" y="1921"/>
                  </a:cubicBezTo>
                  <a:cubicBezTo>
                    <a:pt x="24" y="1921"/>
                    <a:pt x="31" y="1927"/>
                    <a:pt x="31" y="1936"/>
                  </a:cubicBezTo>
                  <a:close/>
                  <a:moveTo>
                    <a:pt x="31" y="2028"/>
                  </a:moveTo>
                  <a:lnTo>
                    <a:pt x="31" y="2028"/>
                  </a:lnTo>
                  <a:cubicBezTo>
                    <a:pt x="31" y="2037"/>
                    <a:pt x="24" y="2044"/>
                    <a:pt x="15" y="2044"/>
                  </a:cubicBezTo>
                  <a:cubicBezTo>
                    <a:pt x="7" y="2044"/>
                    <a:pt x="0" y="2037"/>
                    <a:pt x="0" y="2028"/>
                  </a:cubicBezTo>
                  <a:lnTo>
                    <a:pt x="0" y="2028"/>
                  </a:lnTo>
                  <a:cubicBezTo>
                    <a:pt x="0" y="2020"/>
                    <a:pt x="7" y="2013"/>
                    <a:pt x="15" y="2013"/>
                  </a:cubicBezTo>
                  <a:cubicBezTo>
                    <a:pt x="24" y="2013"/>
                    <a:pt x="31" y="2020"/>
                    <a:pt x="31" y="2028"/>
                  </a:cubicBezTo>
                  <a:close/>
                  <a:moveTo>
                    <a:pt x="31" y="2120"/>
                  </a:moveTo>
                  <a:lnTo>
                    <a:pt x="31" y="2120"/>
                  </a:lnTo>
                  <a:cubicBezTo>
                    <a:pt x="31" y="2129"/>
                    <a:pt x="24" y="2136"/>
                    <a:pt x="15" y="2136"/>
                  </a:cubicBezTo>
                  <a:cubicBezTo>
                    <a:pt x="7" y="2136"/>
                    <a:pt x="0" y="2129"/>
                    <a:pt x="0" y="2120"/>
                  </a:cubicBezTo>
                  <a:lnTo>
                    <a:pt x="0" y="2120"/>
                  </a:lnTo>
                  <a:cubicBezTo>
                    <a:pt x="0" y="2112"/>
                    <a:pt x="7" y="2105"/>
                    <a:pt x="15" y="2105"/>
                  </a:cubicBezTo>
                  <a:cubicBezTo>
                    <a:pt x="24" y="2105"/>
                    <a:pt x="31" y="2112"/>
                    <a:pt x="31" y="2120"/>
                  </a:cubicBezTo>
                  <a:close/>
                  <a:moveTo>
                    <a:pt x="31" y="2213"/>
                  </a:moveTo>
                  <a:lnTo>
                    <a:pt x="31" y="2213"/>
                  </a:lnTo>
                  <a:cubicBezTo>
                    <a:pt x="31" y="2221"/>
                    <a:pt x="24" y="2228"/>
                    <a:pt x="15" y="2228"/>
                  </a:cubicBezTo>
                  <a:cubicBezTo>
                    <a:pt x="7" y="2228"/>
                    <a:pt x="0" y="2221"/>
                    <a:pt x="0" y="2213"/>
                  </a:cubicBezTo>
                  <a:lnTo>
                    <a:pt x="0" y="2213"/>
                  </a:lnTo>
                  <a:cubicBezTo>
                    <a:pt x="0" y="2204"/>
                    <a:pt x="7" y="2197"/>
                    <a:pt x="15" y="2197"/>
                  </a:cubicBezTo>
                  <a:cubicBezTo>
                    <a:pt x="24" y="2197"/>
                    <a:pt x="31" y="2204"/>
                    <a:pt x="31" y="2213"/>
                  </a:cubicBezTo>
                  <a:close/>
                  <a:moveTo>
                    <a:pt x="31" y="2305"/>
                  </a:moveTo>
                  <a:lnTo>
                    <a:pt x="31" y="2305"/>
                  </a:lnTo>
                  <a:cubicBezTo>
                    <a:pt x="31" y="2313"/>
                    <a:pt x="24" y="2320"/>
                    <a:pt x="15" y="2320"/>
                  </a:cubicBezTo>
                  <a:cubicBezTo>
                    <a:pt x="7" y="2320"/>
                    <a:pt x="0" y="2313"/>
                    <a:pt x="0" y="2305"/>
                  </a:cubicBezTo>
                  <a:lnTo>
                    <a:pt x="0" y="2305"/>
                  </a:lnTo>
                  <a:cubicBezTo>
                    <a:pt x="0" y="2296"/>
                    <a:pt x="7" y="2289"/>
                    <a:pt x="15" y="2289"/>
                  </a:cubicBezTo>
                  <a:cubicBezTo>
                    <a:pt x="24" y="2289"/>
                    <a:pt x="31" y="2296"/>
                    <a:pt x="31" y="2305"/>
                  </a:cubicBezTo>
                  <a:close/>
                  <a:moveTo>
                    <a:pt x="31" y="2397"/>
                  </a:moveTo>
                  <a:lnTo>
                    <a:pt x="31" y="2397"/>
                  </a:lnTo>
                  <a:cubicBezTo>
                    <a:pt x="31" y="2405"/>
                    <a:pt x="24" y="2412"/>
                    <a:pt x="15" y="2412"/>
                  </a:cubicBezTo>
                  <a:cubicBezTo>
                    <a:pt x="7" y="2412"/>
                    <a:pt x="0" y="2405"/>
                    <a:pt x="0" y="2397"/>
                  </a:cubicBezTo>
                  <a:lnTo>
                    <a:pt x="0" y="2397"/>
                  </a:lnTo>
                  <a:cubicBezTo>
                    <a:pt x="0" y="2388"/>
                    <a:pt x="7" y="2382"/>
                    <a:pt x="15" y="2382"/>
                  </a:cubicBezTo>
                  <a:cubicBezTo>
                    <a:pt x="24" y="2382"/>
                    <a:pt x="31" y="2388"/>
                    <a:pt x="31" y="2397"/>
                  </a:cubicBezTo>
                  <a:close/>
                  <a:moveTo>
                    <a:pt x="31" y="2489"/>
                  </a:moveTo>
                  <a:lnTo>
                    <a:pt x="31" y="2489"/>
                  </a:lnTo>
                  <a:cubicBezTo>
                    <a:pt x="31" y="2498"/>
                    <a:pt x="24" y="2504"/>
                    <a:pt x="15" y="2504"/>
                  </a:cubicBezTo>
                  <a:cubicBezTo>
                    <a:pt x="7" y="2504"/>
                    <a:pt x="0" y="2498"/>
                    <a:pt x="0" y="2489"/>
                  </a:cubicBezTo>
                  <a:lnTo>
                    <a:pt x="0" y="2489"/>
                  </a:lnTo>
                  <a:cubicBezTo>
                    <a:pt x="0" y="2481"/>
                    <a:pt x="7" y="2474"/>
                    <a:pt x="15" y="2474"/>
                  </a:cubicBezTo>
                  <a:cubicBezTo>
                    <a:pt x="24" y="2474"/>
                    <a:pt x="31" y="2481"/>
                    <a:pt x="31" y="2489"/>
                  </a:cubicBezTo>
                  <a:close/>
                  <a:moveTo>
                    <a:pt x="31" y="2581"/>
                  </a:moveTo>
                  <a:lnTo>
                    <a:pt x="31" y="2581"/>
                  </a:lnTo>
                  <a:cubicBezTo>
                    <a:pt x="31" y="2590"/>
                    <a:pt x="24" y="2597"/>
                    <a:pt x="15" y="2597"/>
                  </a:cubicBezTo>
                  <a:cubicBezTo>
                    <a:pt x="7" y="2597"/>
                    <a:pt x="0" y="2590"/>
                    <a:pt x="0" y="2581"/>
                  </a:cubicBezTo>
                  <a:lnTo>
                    <a:pt x="0" y="2581"/>
                  </a:lnTo>
                  <a:cubicBezTo>
                    <a:pt x="0" y="2573"/>
                    <a:pt x="7" y="2566"/>
                    <a:pt x="15" y="2566"/>
                  </a:cubicBezTo>
                  <a:cubicBezTo>
                    <a:pt x="24" y="2566"/>
                    <a:pt x="31" y="2573"/>
                    <a:pt x="31" y="2581"/>
                  </a:cubicBezTo>
                  <a:close/>
                  <a:moveTo>
                    <a:pt x="31" y="2673"/>
                  </a:moveTo>
                  <a:lnTo>
                    <a:pt x="31" y="2674"/>
                  </a:lnTo>
                  <a:cubicBezTo>
                    <a:pt x="31" y="2682"/>
                    <a:pt x="24" y="2689"/>
                    <a:pt x="15" y="2689"/>
                  </a:cubicBezTo>
                  <a:cubicBezTo>
                    <a:pt x="7" y="2689"/>
                    <a:pt x="0" y="2682"/>
                    <a:pt x="0" y="2674"/>
                  </a:cubicBezTo>
                  <a:lnTo>
                    <a:pt x="0" y="2673"/>
                  </a:lnTo>
                  <a:cubicBezTo>
                    <a:pt x="0" y="2665"/>
                    <a:pt x="7" y="2658"/>
                    <a:pt x="15" y="2658"/>
                  </a:cubicBezTo>
                  <a:cubicBezTo>
                    <a:pt x="24" y="2658"/>
                    <a:pt x="31" y="2665"/>
                    <a:pt x="31" y="2673"/>
                  </a:cubicBezTo>
                  <a:close/>
                  <a:moveTo>
                    <a:pt x="31" y="2766"/>
                  </a:moveTo>
                  <a:lnTo>
                    <a:pt x="31" y="2766"/>
                  </a:lnTo>
                  <a:cubicBezTo>
                    <a:pt x="31" y="2774"/>
                    <a:pt x="24" y="2781"/>
                    <a:pt x="15" y="2781"/>
                  </a:cubicBezTo>
                  <a:cubicBezTo>
                    <a:pt x="7" y="2781"/>
                    <a:pt x="0" y="2774"/>
                    <a:pt x="0" y="2766"/>
                  </a:cubicBezTo>
                  <a:lnTo>
                    <a:pt x="0" y="2766"/>
                  </a:lnTo>
                  <a:cubicBezTo>
                    <a:pt x="0" y="2757"/>
                    <a:pt x="7" y="2750"/>
                    <a:pt x="15" y="2750"/>
                  </a:cubicBezTo>
                  <a:cubicBezTo>
                    <a:pt x="24" y="2750"/>
                    <a:pt x="31" y="2757"/>
                    <a:pt x="31" y="2766"/>
                  </a:cubicBezTo>
                  <a:close/>
                  <a:moveTo>
                    <a:pt x="31" y="2858"/>
                  </a:moveTo>
                  <a:lnTo>
                    <a:pt x="31" y="2858"/>
                  </a:lnTo>
                  <a:cubicBezTo>
                    <a:pt x="31" y="2866"/>
                    <a:pt x="24" y="2873"/>
                    <a:pt x="15" y="2873"/>
                  </a:cubicBezTo>
                  <a:cubicBezTo>
                    <a:pt x="7" y="2873"/>
                    <a:pt x="0" y="2866"/>
                    <a:pt x="0" y="2858"/>
                  </a:cubicBezTo>
                  <a:lnTo>
                    <a:pt x="0" y="2858"/>
                  </a:lnTo>
                  <a:cubicBezTo>
                    <a:pt x="0" y="2849"/>
                    <a:pt x="7" y="2842"/>
                    <a:pt x="15" y="2842"/>
                  </a:cubicBezTo>
                  <a:cubicBezTo>
                    <a:pt x="24" y="2842"/>
                    <a:pt x="31" y="2849"/>
                    <a:pt x="31" y="2858"/>
                  </a:cubicBezTo>
                  <a:close/>
                  <a:moveTo>
                    <a:pt x="31" y="2950"/>
                  </a:moveTo>
                  <a:lnTo>
                    <a:pt x="31" y="2950"/>
                  </a:lnTo>
                  <a:cubicBezTo>
                    <a:pt x="31" y="2959"/>
                    <a:pt x="24" y="2965"/>
                    <a:pt x="15" y="2965"/>
                  </a:cubicBezTo>
                  <a:cubicBezTo>
                    <a:pt x="7" y="2965"/>
                    <a:pt x="0" y="2959"/>
                    <a:pt x="0" y="2950"/>
                  </a:cubicBezTo>
                  <a:lnTo>
                    <a:pt x="0" y="2950"/>
                  </a:lnTo>
                  <a:cubicBezTo>
                    <a:pt x="0" y="2942"/>
                    <a:pt x="7" y="2935"/>
                    <a:pt x="15" y="2935"/>
                  </a:cubicBezTo>
                  <a:cubicBezTo>
                    <a:pt x="24" y="2935"/>
                    <a:pt x="31" y="2942"/>
                    <a:pt x="31" y="2950"/>
                  </a:cubicBezTo>
                  <a:close/>
                  <a:moveTo>
                    <a:pt x="31" y="3042"/>
                  </a:moveTo>
                  <a:lnTo>
                    <a:pt x="31" y="3042"/>
                  </a:lnTo>
                  <a:cubicBezTo>
                    <a:pt x="31" y="3051"/>
                    <a:pt x="24" y="3058"/>
                    <a:pt x="15" y="3058"/>
                  </a:cubicBezTo>
                  <a:cubicBezTo>
                    <a:pt x="7" y="3058"/>
                    <a:pt x="0" y="3051"/>
                    <a:pt x="0" y="3042"/>
                  </a:cubicBezTo>
                  <a:lnTo>
                    <a:pt x="0" y="3042"/>
                  </a:lnTo>
                  <a:cubicBezTo>
                    <a:pt x="0" y="3034"/>
                    <a:pt x="7" y="3027"/>
                    <a:pt x="15" y="3027"/>
                  </a:cubicBezTo>
                  <a:cubicBezTo>
                    <a:pt x="24" y="3027"/>
                    <a:pt x="31" y="3034"/>
                    <a:pt x="31" y="3042"/>
                  </a:cubicBezTo>
                  <a:close/>
                  <a:moveTo>
                    <a:pt x="31" y="3134"/>
                  </a:moveTo>
                  <a:lnTo>
                    <a:pt x="31" y="3134"/>
                  </a:lnTo>
                  <a:cubicBezTo>
                    <a:pt x="31" y="3143"/>
                    <a:pt x="24" y="3150"/>
                    <a:pt x="15" y="3150"/>
                  </a:cubicBezTo>
                  <a:cubicBezTo>
                    <a:pt x="7" y="3150"/>
                    <a:pt x="0" y="3143"/>
                    <a:pt x="0" y="3134"/>
                  </a:cubicBezTo>
                  <a:lnTo>
                    <a:pt x="0" y="3134"/>
                  </a:lnTo>
                  <a:cubicBezTo>
                    <a:pt x="0" y="3126"/>
                    <a:pt x="7" y="3119"/>
                    <a:pt x="15" y="3119"/>
                  </a:cubicBezTo>
                  <a:cubicBezTo>
                    <a:pt x="24" y="3119"/>
                    <a:pt x="31" y="3126"/>
                    <a:pt x="31" y="3134"/>
                  </a:cubicBezTo>
                  <a:close/>
                  <a:moveTo>
                    <a:pt x="31" y="3227"/>
                  </a:moveTo>
                  <a:lnTo>
                    <a:pt x="31" y="3227"/>
                  </a:lnTo>
                  <a:cubicBezTo>
                    <a:pt x="31" y="3235"/>
                    <a:pt x="24" y="3242"/>
                    <a:pt x="15" y="3242"/>
                  </a:cubicBezTo>
                  <a:cubicBezTo>
                    <a:pt x="7" y="3242"/>
                    <a:pt x="0" y="3235"/>
                    <a:pt x="0" y="3227"/>
                  </a:cubicBezTo>
                  <a:lnTo>
                    <a:pt x="0" y="3227"/>
                  </a:lnTo>
                  <a:cubicBezTo>
                    <a:pt x="0" y="3218"/>
                    <a:pt x="7" y="3211"/>
                    <a:pt x="15" y="3211"/>
                  </a:cubicBezTo>
                  <a:cubicBezTo>
                    <a:pt x="24" y="3211"/>
                    <a:pt x="31" y="3218"/>
                    <a:pt x="31" y="3227"/>
                  </a:cubicBezTo>
                  <a:close/>
                  <a:moveTo>
                    <a:pt x="31" y="3319"/>
                  </a:moveTo>
                  <a:lnTo>
                    <a:pt x="31" y="3319"/>
                  </a:lnTo>
                  <a:cubicBezTo>
                    <a:pt x="31" y="3327"/>
                    <a:pt x="24" y="3334"/>
                    <a:pt x="15" y="3334"/>
                  </a:cubicBezTo>
                  <a:cubicBezTo>
                    <a:pt x="7" y="3334"/>
                    <a:pt x="0" y="3327"/>
                    <a:pt x="0" y="3319"/>
                  </a:cubicBezTo>
                  <a:lnTo>
                    <a:pt x="0" y="3319"/>
                  </a:lnTo>
                  <a:cubicBezTo>
                    <a:pt x="0" y="3310"/>
                    <a:pt x="7" y="3303"/>
                    <a:pt x="15" y="3303"/>
                  </a:cubicBezTo>
                  <a:cubicBezTo>
                    <a:pt x="24" y="3303"/>
                    <a:pt x="31" y="3310"/>
                    <a:pt x="31" y="3319"/>
                  </a:cubicBezTo>
                  <a:close/>
                  <a:moveTo>
                    <a:pt x="31" y="3411"/>
                  </a:moveTo>
                  <a:lnTo>
                    <a:pt x="31" y="3411"/>
                  </a:lnTo>
                  <a:cubicBezTo>
                    <a:pt x="31" y="3420"/>
                    <a:pt x="24" y="3426"/>
                    <a:pt x="15" y="3426"/>
                  </a:cubicBezTo>
                  <a:cubicBezTo>
                    <a:pt x="7" y="3426"/>
                    <a:pt x="0" y="3420"/>
                    <a:pt x="0" y="3411"/>
                  </a:cubicBezTo>
                  <a:lnTo>
                    <a:pt x="0" y="3411"/>
                  </a:lnTo>
                  <a:cubicBezTo>
                    <a:pt x="0" y="3403"/>
                    <a:pt x="7" y="3396"/>
                    <a:pt x="15" y="3396"/>
                  </a:cubicBezTo>
                  <a:cubicBezTo>
                    <a:pt x="24" y="3396"/>
                    <a:pt x="31" y="3403"/>
                    <a:pt x="31" y="3411"/>
                  </a:cubicBezTo>
                  <a:close/>
                  <a:moveTo>
                    <a:pt x="31" y="3503"/>
                  </a:moveTo>
                  <a:lnTo>
                    <a:pt x="31" y="3503"/>
                  </a:lnTo>
                  <a:cubicBezTo>
                    <a:pt x="31" y="3512"/>
                    <a:pt x="24" y="3519"/>
                    <a:pt x="15" y="3519"/>
                  </a:cubicBezTo>
                  <a:cubicBezTo>
                    <a:pt x="7" y="3519"/>
                    <a:pt x="0" y="3512"/>
                    <a:pt x="0" y="3503"/>
                  </a:cubicBezTo>
                  <a:lnTo>
                    <a:pt x="0" y="3503"/>
                  </a:lnTo>
                  <a:cubicBezTo>
                    <a:pt x="0" y="3495"/>
                    <a:pt x="7" y="3488"/>
                    <a:pt x="15" y="3488"/>
                  </a:cubicBezTo>
                  <a:cubicBezTo>
                    <a:pt x="24" y="3488"/>
                    <a:pt x="31" y="3495"/>
                    <a:pt x="31" y="3503"/>
                  </a:cubicBezTo>
                  <a:close/>
                  <a:moveTo>
                    <a:pt x="31" y="3595"/>
                  </a:moveTo>
                  <a:lnTo>
                    <a:pt x="31" y="3595"/>
                  </a:lnTo>
                  <a:cubicBezTo>
                    <a:pt x="31" y="3604"/>
                    <a:pt x="24" y="3611"/>
                    <a:pt x="15" y="3611"/>
                  </a:cubicBezTo>
                  <a:cubicBezTo>
                    <a:pt x="7" y="3611"/>
                    <a:pt x="0" y="3604"/>
                    <a:pt x="0" y="3595"/>
                  </a:cubicBezTo>
                  <a:lnTo>
                    <a:pt x="0" y="3595"/>
                  </a:lnTo>
                  <a:cubicBezTo>
                    <a:pt x="0" y="3587"/>
                    <a:pt x="7" y="3580"/>
                    <a:pt x="15" y="3580"/>
                  </a:cubicBezTo>
                  <a:cubicBezTo>
                    <a:pt x="24" y="3580"/>
                    <a:pt x="31" y="3587"/>
                    <a:pt x="31" y="3595"/>
                  </a:cubicBezTo>
                  <a:close/>
                  <a:moveTo>
                    <a:pt x="31" y="3688"/>
                  </a:moveTo>
                  <a:lnTo>
                    <a:pt x="31" y="3688"/>
                  </a:lnTo>
                  <a:cubicBezTo>
                    <a:pt x="31" y="3696"/>
                    <a:pt x="24" y="3703"/>
                    <a:pt x="15" y="3703"/>
                  </a:cubicBezTo>
                  <a:cubicBezTo>
                    <a:pt x="7" y="3703"/>
                    <a:pt x="0" y="3696"/>
                    <a:pt x="0" y="3688"/>
                  </a:cubicBezTo>
                  <a:lnTo>
                    <a:pt x="0" y="3688"/>
                  </a:lnTo>
                  <a:cubicBezTo>
                    <a:pt x="0" y="3679"/>
                    <a:pt x="7" y="3672"/>
                    <a:pt x="15" y="3672"/>
                  </a:cubicBezTo>
                  <a:cubicBezTo>
                    <a:pt x="24" y="3672"/>
                    <a:pt x="31" y="3679"/>
                    <a:pt x="31" y="3688"/>
                  </a:cubicBezTo>
                  <a:close/>
                  <a:moveTo>
                    <a:pt x="31" y="3780"/>
                  </a:moveTo>
                  <a:lnTo>
                    <a:pt x="31" y="3780"/>
                  </a:lnTo>
                  <a:cubicBezTo>
                    <a:pt x="31" y="3788"/>
                    <a:pt x="24" y="3795"/>
                    <a:pt x="15" y="3795"/>
                  </a:cubicBezTo>
                  <a:cubicBezTo>
                    <a:pt x="7" y="3795"/>
                    <a:pt x="0" y="3788"/>
                    <a:pt x="0" y="3780"/>
                  </a:cubicBezTo>
                  <a:lnTo>
                    <a:pt x="0" y="3780"/>
                  </a:lnTo>
                  <a:cubicBezTo>
                    <a:pt x="0" y="3771"/>
                    <a:pt x="7" y="3764"/>
                    <a:pt x="15" y="3764"/>
                  </a:cubicBezTo>
                  <a:cubicBezTo>
                    <a:pt x="24" y="3764"/>
                    <a:pt x="31" y="3771"/>
                    <a:pt x="31" y="3780"/>
                  </a:cubicBezTo>
                  <a:close/>
                  <a:moveTo>
                    <a:pt x="31" y="3872"/>
                  </a:moveTo>
                  <a:lnTo>
                    <a:pt x="31" y="3872"/>
                  </a:lnTo>
                  <a:cubicBezTo>
                    <a:pt x="31" y="3880"/>
                    <a:pt x="24" y="3887"/>
                    <a:pt x="15" y="3887"/>
                  </a:cubicBezTo>
                  <a:cubicBezTo>
                    <a:pt x="7" y="3887"/>
                    <a:pt x="0" y="3880"/>
                    <a:pt x="0" y="3872"/>
                  </a:cubicBezTo>
                  <a:lnTo>
                    <a:pt x="0" y="3872"/>
                  </a:lnTo>
                  <a:cubicBezTo>
                    <a:pt x="0" y="3863"/>
                    <a:pt x="7" y="3857"/>
                    <a:pt x="15" y="3857"/>
                  </a:cubicBezTo>
                  <a:cubicBezTo>
                    <a:pt x="24" y="3857"/>
                    <a:pt x="31" y="3863"/>
                    <a:pt x="31" y="3872"/>
                  </a:cubicBezTo>
                  <a:close/>
                  <a:moveTo>
                    <a:pt x="31" y="3964"/>
                  </a:moveTo>
                  <a:lnTo>
                    <a:pt x="31" y="3964"/>
                  </a:lnTo>
                  <a:cubicBezTo>
                    <a:pt x="31" y="3973"/>
                    <a:pt x="24" y="3980"/>
                    <a:pt x="15" y="3980"/>
                  </a:cubicBezTo>
                  <a:cubicBezTo>
                    <a:pt x="7" y="3980"/>
                    <a:pt x="0" y="3973"/>
                    <a:pt x="0" y="3964"/>
                  </a:cubicBezTo>
                  <a:lnTo>
                    <a:pt x="0" y="3964"/>
                  </a:lnTo>
                  <a:cubicBezTo>
                    <a:pt x="0" y="3956"/>
                    <a:pt x="7" y="3949"/>
                    <a:pt x="15" y="3949"/>
                  </a:cubicBezTo>
                  <a:cubicBezTo>
                    <a:pt x="24" y="3949"/>
                    <a:pt x="31" y="3956"/>
                    <a:pt x="31" y="3964"/>
                  </a:cubicBezTo>
                  <a:close/>
                  <a:moveTo>
                    <a:pt x="31" y="4056"/>
                  </a:moveTo>
                  <a:lnTo>
                    <a:pt x="31" y="4056"/>
                  </a:lnTo>
                  <a:cubicBezTo>
                    <a:pt x="31" y="4065"/>
                    <a:pt x="24" y="4072"/>
                    <a:pt x="15" y="4072"/>
                  </a:cubicBezTo>
                  <a:cubicBezTo>
                    <a:pt x="7" y="4072"/>
                    <a:pt x="0" y="4065"/>
                    <a:pt x="0" y="4056"/>
                  </a:cubicBezTo>
                  <a:lnTo>
                    <a:pt x="0" y="4056"/>
                  </a:lnTo>
                  <a:cubicBezTo>
                    <a:pt x="0" y="4048"/>
                    <a:pt x="7" y="4041"/>
                    <a:pt x="15" y="4041"/>
                  </a:cubicBezTo>
                  <a:cubicBezTo>
                    <a:pt x="24" y="4041"/>
                    <a:pt x="31" y="4048"/>
                    <a:pt x="31" y="4056"/>
                  </a:cubicBezTo>
                  <a:close/>
                  <a:moveTo>
                    <a:pt x="31" y="4149"/>
                  </a:moveTo>
                  <a:lnTo>
                    <a:pt x="31" y="4149"/>
                  </a:lnTo>
                  <a:cubicBezTo>
                    <a:pt x="31" y="4157"/>
                    <a:pt x="24" y="4164"/>
                    <a:pt x="15" y="4164"/>
                  </a:cubicBezTo>
                  <a:cubicBezTo>
                    <a:pt x="7" y="4164"/>
                    <a:pt x="0" y="4157"/>
                    <a:pt x="0" y="4149"/>
                  </a:cubicBezTo>
                  <a:lnTo>
                    <a:pt x="0" y="4149"/>
                  </a:lnTo>
                  <a:cubicBezTo>
                    <a:pt x="0" y="4140"/>
                    <a:pt x="7" y="4133"/>
                    <a:pt x="15" y="4133"/>
                  </a:cubicBezTo>
                  <a:cubicBezTo>
                    <a:pt x="24" y="4133"/>
                    <a:pt x="31" y="4140"/>
                    <a:pt x="31" y="4149"/>
                  </a:cubicBezTo>
                  <a:close/>
                  <a:moveTo>
                    <a:pt x="31" y="4241"/>
                  </a:moveTo>
                  <a:lnTo>
                    <a:pt x="31" y="4241"/>
                  </a:lnTo>
                  <a:cubicBezTo>
                    <a:pt x="31" y="4249"/>
                    <a:pt x="24" y="4256"/>
                    <a:pt x="15" y="4256"/>
                  </a:cubicBezTo>
                  <a:cubicBezTo>
                    <a:pt x="7" y="4256"/>
                    <a:pt x="0" y="4249"/>
                    <a:pt x="0" y="4241"/>
                  </a:cubicBezTo>
                  <a:lnTo>
                    <a:pt x="0" y="4241"/>
                  </a:lnTo>
                  <a:cubicBezTo>
                    <a:pt x="0" y="4232"/>
                    <a:pt x="7" y="4225"/>
                    <a:pt x="15" y="4225"/>
                  </a:cubicBezTo>
                  <a:cubicBezTo>
                    <a:pt x="24" y="4225"/>
                    <a:pt x="31" y="4232"/>
                    <a:pt x="31" y="4241"/>
                  </a:cubicBezTo>
                  <a:close/>
                  <a:moveTo>
                    <a:pt x="31" y="4333"/>
                  </a:moveTo>
                  <a:lnTo>
                    <a:pt x="31" y="4333"/>
                  </a:lnTo>
                  <a:cubicBezTo>
                    <a:pt x="31" y="4341"/>
                    <a:pt x="24" y="4348"/>
                    <a:pt x="15" y="4348"/>
                  </a:cubicBezTo>
                  <a:cubicBezTo>
                    <a:pt x="7" y="4348"/>
                    <a:pt x="0" y="4341"/>
                    <a:pt x="0" y="4333"/>
                  </a:cubicBezTo>
                  <a:lnTo>
                    <a:pt x="0" y="4333"/>
                  </a:lnTo>
                  <a:cubicBezTo>
                    <a:pt x="0" y="4324"/>
                    <a:pt x="7" y="4318"/>
                    <a:pt x="15" y="4318"/>
                  </a:cubicBezTo>
                  <a:cubicBezTo>
                    <a:pt x="24" y="4318"/>
                    <a:pt x="31" y="4324"/>
                    <a:pt x="31" y="4333"/>
                  </a:cubicBezTo>
                  <a:close/>
                  <a:moveTo>
                    <a:pt x="31" y="4425"/>
                  </a:moveTo>
                  <a:lnTo>
                    <a:pt x="31" y="4425"/>
                  </a:lnTo>
                  <a:cubicBezTo>
                    <a:pt x="31" y="4434"/>
                    <a:pt x="24" y="4440"/>
                    <a:pt x="15" y="4440"/>
                  </a:cubicBezTo>
                  <a:cubicBezTo>
                    <a:pt x="7" y="4440"/>
                    <a:pt x="0" y="4434"/>
                    <a:pt x="0" y="4425"/>
                  </a:cubicBezTo>
                  <a:lnTo>
                    <a:pt x="0" y="4425"/>
                  </a:lnTo>
                  <a:cubicBezTo>
                    <a:pt x="0" y="4417"/>
                    <a:pt x="7" y="4410"/>
                    <a:pt x="15" y="4410"/>
                  </a:cubicBezTo>
                  <a:cubicBezTo>
                    <a:pt x="24" y="4410"/>
                    <a:pt x="31" y="4417"/>
                    <a:pt x="31" y="4425"/>
                  </a:cubicBezTo>
                  <a:close/>
                  <a:moveTo>
                    <a:pt x="31" y="4517"/>
                  </a:moveTo>
                  <a:lnTo>
                    <a:pt x="31" y="4517"/>
                  </a:lnTo>
                  <a:cubicBezTo>
                    <a:pt x="31" y="4526"/>
                    <a:pt x="24" y="4533"/>
                    <a:pt x="15" y="4533"/>
                  </a:cubicBezTo>
                  <a:cubicBezTo>
                    <a:pt x="7" y="4533"/>
                    <a:pt x="0" y="4526"/>
                    <a:pt x="0" y="4517"/>
                  </a:cubicBezTo>
                  <a:lnTo>
                    <a:pt x="0" y="4517"/>
                  </a:lnTo>
                  <a:cubicBezTo>
                    <a:pt x="0" y="4509"/>
                    <a:pt x="7" y="4502"/>
                    <a:pt x="15" y="4502"/>
                  </a:cubicBezTo>
                  <a:cubicBezTo>
                    <a:pt x="24" y="4502"/>
                    <a:pt x="31" y="4509"/>
                    <a:pt x="31" y="4517"/>
                  </a:cubicBez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GB"/>
            </a:p>
          </p:txBody>
        </p:sp>
        <p:sp>
          <p:nvSpPr>
            <p:cNvPr id="453" name="Freeform 229">
              <a:extLst>
                <a:ext uri="{FF2B5EF4-FFF2-40B4-BE49-F238E27FC236}">
                  <a16:creationId xmlns:a16="http://schemas.microsoft.com/office/drawing/2014/main" id="{DC3A04E2-4D76-8BE2-582D-1315C356492E}"/>
                </a:ext>
              </a:extLst>
            </p:cNvPr>
            <p:cNvSpPr>
              <a:spLocks noEditPoints="1"/>
            </p:cNvSpPr>
            <p:nvPr/>
          </p:nvSpPr>
          <p:spPr bwMode="auto">
            <a:xfrm>
              <a:off x="8341678" y="1878966"/>
              <a:ext cx="11113" cy="1563688"/>
            </a:xfrm>
            <a:custGeom>
              <a:avLst/>
              <a:gdLst>
                <a:gd name="T0" fmla="*/ 31 w 31"/>
                <a:gd name="T1" fmla="*/ 0 h 4533"/>
                <a:gd name="T2" fmla="*/ 15 w 31"/>
                <a:gd name="T3" fmla="*/ 77 h 4533"/>
                <a:gd name="T4" fmla="*/ 0 w 31"/>
                <a:gd name="T5" fmla="*/ 184 h 4533"/>
                <a:gd name="T6" fmla="*/ 0 w 31"/>
                <a:gd name="T7" fmla="*/ 277 h 4533"/>
                <a:gd name="T8" fmla="*/ 15 w 31"/>
                <a:gd name="T9" fmla="*/ 384 h 4533"/>
                <a:gd name="T10" fmla="*/ 31 w 31"/>
                <a:gd name="T11" fmla="*/ 461 h 4533"/>
                <a:gd name="T12" fmla="*/ 31 w 31"/>
                <a:gd name="T13" fmla="*/ 553 h 4533"/>
                <a:gd name="T14" fmla="*/ 31 w 31"/>
                <a:gd name="T15" fmla="*/ 553 h 4533"/>
                <a:gd name="T16" fmla="*/ 15 w 31"/>
                <a:gd name="T17" fmla="*/ 630 h 4533"/>
                <a:gd name="T18" fmla="*/ 0 w 31"/>
                <a:gd name="T19" fmla="*/ 737 h 4533"/>
                <a:gd name="T20" fmla="*/ 0 w 31"/>
                <a:gd name="T21" fmla="*/ 830 h 4533"/>
                <a:gd name="T22" fmla="*/ 15 w 31"/>
                <a:gd name="T23" fmla="*/ 937 h 4533"/>
                <a:gd name="T24" fmla="*/ 31 w 31"/>
                <a:gd name="T25" fmla="*/ 1014 h 4533"/>
                <a:gd name="T26" fmla="*/ 31 w 31"/>
                <a:gd name="T27" fmla="*/ 1106 h 4533"/>
                <a:gd name="T28" fmla="*/ 31 w 31"/>
                <a:gd name="T29" fmla="*/ 1106 h 4533"/>
                <a:gd name="T30" fmla="*/ 15 w 31"/>
                <a:gd name="T31" fmla="*/ 1183 h 4533"/>
                <a:gd name="T32" fmla="*/ 0 w 31"/>
                <a:gd name="T33" fmla="*/ 1291 h 4533"/>
                <a:gd name="T34" fmla="*/ 0 w 31"/>
                <a:gd name="T35" fmla="*/ 1383 h 4533"/>
                <a:gd name="T36" fmla="*/ 15 w 31"/>
                <a:gd name="T37" fmla="*/ 1490 h 4533"/>
                <a:gd name="T38" fmla="*/ 31 w 31"/>
                <a:gd name="T39" fmla="*/ 1567 h 4533"/>
                <a:gd name="T40" fmla="*/ 31 w 31"/>
                <a:gd name="T41" fmla="*/ 1659 h 4533"/>
                <a:gd name="T42" fmla="*/ 31 w 31"/>
                <a:gd name="T43" fmla="*/ 1659 h 4533"/>
                <a:gd name="T44" fmla="*/ 15 w 31"/>
                <a:gd name="T45" fmla="*/ 1736 h 4533"/>
                <a:gd name="T46" fmla="*/ 0 w 31"/>
                <a:gd name="T47" fmla="*/ 1844 h 4533"/>
                <a:gd name="T48" fmla="*/ 0 w 31"/>
                <a:gd name="T49" fmla="*/ 1936 h 4533"/>
                <a:gd name="T50" fmla="*/ 15 w 31"/>
                <a:gd name="T51" fmla="*/ 2044 h 4533"/>
                <a:gd name="T52" fmla="*/ 31 w 31"/>
                <a:gd name="T53" fmla="*/ 2120 h 4533"/>
                <a:gd name="T54" fmla="*/ 31 w 31"/>
                <a:gd name="T55" fmla="*/ 2213 h 4533"/>
                <a:gd name="T56" fmla="*/ 31 w 31"/>
                <a:gd name="T57" fmla="*/ 2213 h 4533"/>
                <a:gd name="T58" fmla="*/ 15 w 31"/>
                <a:gd name="T59" fmla="*/ 2289 h 4533"/>
                <a:gd name="T60" fmla="*/ 0 w 31"/>
                <a:gd name="T61" fmla="*/ 2397 h 4533"/>
                <a:gd name="T62" fmla="*/ 0 w 31"/>
                <a:gd name="T63" fmla="*/ 2489 h 4533"/>
                <a:gd name="T64" fmla="*/ 15 w 31"/>
                <a:gd name="T65" fmla="*/ 2597 h 4533"/>
                <a:gd name="T66" fmla="*/ 31 w 31"/>
                <a:gd name="T67" fmla="*/ 2674 h 4533"/>
                <a:gd name="T68" fmla="*/ 31 w 31"/>
                <a:gd name="T69" fmla="*/ 2766 h 4533"/>
                <a:gd name="T70" fmla="*/ 31 w 31"/>
                <a:gd name="T71" fmla="*/ 2766 h 4533"/>
                <a:gd name="T72" fmla="*/ 15 w 31"/>
                <a:gd name="T73" fmla="*/ 2842 h 4533"/>
                <a:gd name="T74" fmla="*/ 0 w 31"/>
                <a:gd name="T75" fmla="*/ 2950 h 4533"/>
                <a:gd name="T76" fmla="*/ 0 w 31"/>
                <a:gd name="T77" fmla="*/ 3042 h 4533"/>
                <a:gd name="T78" fmla="*/ 15 w 31"/>
                <a:gd name="T79" fmla="*/ 3150 h 4533"/>
                <a:gd name="T80" fmla="*/ 31 w 31"/>
                <a:gd name="T81" fmla="*/ 3227 h 4533"/>
                <a:gd name="T82" fmla="*/ 31 w 31"/>
                <a:gd name="T83" fmla="*/ 3319 h 4533"/>
                <a:gd name="T84" fmla="*/ 31 w 31"/>
                <a:gd name="T85" fmla="*/ 3319 h 4533"/>
                <a:gd name="T86" fmla="*/ 15 w 31"/>
                <a:gd name="T87" fmla="*/ 3396 h 4533"/>
                <a:gd name="T88" fmla="*/ 0 w 31"/>
                <a:gd name="T89" fmla="*/ 3503 h 4533"/>
                <a:gd name="T90" fmla="*/ 0 w 31"/>
                <a:gd name="T91" fmla="*/ 3595 h 4533"/>
                <a:gd name="T92" fmla="*/ 15 w 31"/>
                <a:gd name="T93" fmla="*/ 3703 h 4533"/>
                <a:gd name="T94" fmla="*/ 31 w 31"/>
                <a:gd name="T95" fmla="*/ 3780 h 4533"/>
                <a:gd name="T96" fmla="*/ 31 w 31"/>
                <a:gd name="T97" fmla="*/ 3872 h 4533"/>
                <a:gd name="T98" fmla="*/ 31 w 31"/>
                <a:gd name="T99" fmla="*/ 3872 h 4533"/>
                <a:gd name="T100" fmla="*/ 15 w 31"/>
                <a:gd name="T101" fmla="*/ 3949 h 4533"/>
                <a:gd name="T102" fmla="*/ 0 w 31"/>
                <a:gd name="T103" fmla="*/ 4056 h 4533"/>
                <a:gd name="T104" fmla="*/ 0 w 31"/>
                <a:gd name="T105" fmla="*/ 4149 h 4533"/>
                <a:gd name="T106" fmla="*/ 15 w 31"/>
                <a:gd name="T107" fmla="*/ 4256 h 4533"/>
                <a:gd name="T108" fmla="*/ 31 w 31"/>
                <a:gd name="T109" fmla="*/ 4333 h 4533"/>
                <a:gd name="T110" fmla="*/ 31 w 31"/>
                <a:gd name="T111" fmla="*/ 4425 h 4533"/>
                <a:gd name="T112" fmla="*/ 31 w 31"/>
                <a:gd name="T113" fmla="*/ 4425 h 4533"/>
                <a:gd name="T114" fmla="*/ 15 w 31"/>
                <a:gd name="T115" fmla="*/ 4502 h 4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1" h="4533">
                  <a:moveTo>
                    <a:pt x="31" y="0"/>
                  </a:moveTo>
                  <a:lnTo>
                    <a:pt x="31" y="0"/>
                  </a:lnTo>
                  <a:cubicBezTo>
                    <a:pt x="31" y="8"/>
                    <a:pt x="24" y="15"/>
                    <a:pt x="15" y="15"/>
                  </a:cubicBezTo>
                  <a:cubicBezTo>
                    <a:pt x="7" y="15"/>
                    <a:pt x="0" y="8"/>
                    <a:pt x="0" y="0"/>
                  </a:cubicBezTo>
                  <a:lnTo>
                    <a:pt x="0" y="0"/>
                  </a:lnTo>
                  <a:lnTo>
                    <a:pt x="31" y="0"/>
                  </a:lnTo>
                  <a:close/>
                  <a:moveTo>
                    <a:pt x="31" y="92"/>
                  </a:moveTo>
                  <a:lnTo>
                    <a:pt x="31" y="92"/>
                  </a:lnTo>
                  <a:cubicBezTo>
                    <a:pt x="31" y="101"/>
                    <a:pt x="24" y="108"/>
                    <a:pt x="15" y="108"/>
                  </a:cubicBezTo>
                  <a:cubicBezTo>
                    <a:pt x="7" y="108"/>
                    <a:pt x="0" y="101"/>
                    <a:pt x="0" y="92"/>
                  </a:cubicBezTo>
                  <a:lnTo>
                    <a:pt x="0" y="92"/>
                  </a:lnTo>
                  <a:cubicBezTo>
                    <a:pt x="0" y="84"/>
                    <a:pt x="7" y="77"/>
                    <a:pt x="15" y="77"/>
                  </a:cubicBezTo>
                  <a:cubicBezTo>
                    <a:pt x="24" y="77"/>
                    <a:pt x="31" y="84"/>
                    <a:pt x="31" y="92"/>
                  </a:cubicBezTo>
                  <a:close/>
                  <a:moveTo>
                    <a:pt x="31" y="184"/>
                  </a:moveTo>
                  <a:lnTo>
                    <a:pt x="31" y="184"/>
                  </a:lnTo>
                  <a:cubicBezTo>
                    <a:pt x="31" y="193"/>
                    <a:pt x="24" y="200"/>
                    <a:pt x="15" y="200"/>
                  </a:cubicBezTo>
                  <a:cubicBezTo>
                    <a:pt x="7" y="200"/>
                    <a:pt x="0" y="193"/>
                    <a:pt x="0" y="184"/>
                  </a:cubicBezTo>
                  <a:lnTo>
                    <a:pt x="0" y="184"/>
                  </a:lnTo>
                  <a:cubicBezTo>
                    <a:pt x="0" y="176"/>
                    <a:pt x="7" y="169"/>
                    <a:pt x="15" y="169"/>
                  </a:cubicBezTo>
                  <a:cubicBezTo>
                    <a:pt x="24" y="169"/>
                    <a:pt x="31" y="176"/>
                    <a:pt x="31" y="184"/>
                  </a:cubicBezTo>
                  <a:close/>
                  <a:moveTo>
                    <a:pt x="31" y="277"/>
                  </a:moveTo>
                  <a:lnTo>
                    <a:pt x="31" y="277"/>
                  </a:lnTo>
                  <a:cubicBezTo>
                    <a:pt x="31" y="285"/>
                    <a:pt x="24" y="292"/>
                    <a:pt x="15" y="292"/>
                  </a:cubicBezTo>
                  <a:cubicBezTo>
                    <a:pt x="7" y="292"/>
                    <a:pt x="0" y="285"/>
                    <a:pt x="0" y="277"/>
                  </a:cubicBezTo>
                  <a:lnTo>
                    <a:pt x="0" y="277"/>
                  </a:lnTo>
                  <a:cubicBezTo>
                    <a:pt x="0" y="268"/>
                    <a:pt x="7" y="261"/>
                    <a:pt x="15" y="261"/>
                  </a:cubicBezTo>
                  <a:cubicBezTo>
                    <a:pt x="24" y="261"/>
                    <a:pt x="31" y="268"/>
                    <a:pt x="31" y="277"/>
                  </a:cubicBezTo>
                  <a:close/>
                  <a:moveTo>
                    <a:pt x="31" y="369"/>
                  </a:moveTo>
                  <a:lnTo>
                    <a:pt x="31" y="369"/>
                  </a:lnTo>
                  <a:cubicBezTo>
                    <a:pt x="31" y="377"/>
                    <a:pt x="24" y="384"/>
                    <a:pt x="15" y="384"/>
                  </a:cubicBezTo>
                  <a:cubicBezTo>
                    <a:pt x="7" y="384"/>
                    <a:pt x="0" y="377"/>
                    <a:pt x="0" y="369"/>
                  </a:cubicBezTo>
                  <a:lnTo>
                    <a:pt x="0" y="369"/>
                  </a:lnTo>
                  <a:cubicBezTo>
                    <a:pt x="0" y="360"/>
                    <a:pt x="7" y="353"/>
                    <a:pt x="15" y="353"/>
                  </a:cubicBezTo>
                  <a:cubicBezTo>
                    <a:pt x="24" y="353"/>
                    <a:pt x="31" y="360"/>
                    <a:pt x="31" y="369"/>
                  </a:cubicBezTo>
                  <a:close/>
                  <a:moveTo>
                    <a:pt x="31" y="461"/>
                  </a:moveTo>
                  <a:lnTo>
                    <a:pt x="31" y="461"/>
                  </a:lnTo>
                  <a:cubicBezTo>
                    <a:pt x="31" y="469"/>
                    <a:pt x="24" y="476"/>
                    <a:pt x="15" y="476"/>
                  </a:cubicBezTo>
                  <a:cubicBezTo>
                    <a:pt x="7" y="476"/>
                    <a:pt x="0" y="469"/>
                    <a:pt x="0" y="461"/>
                  </a:cubicBezTo>
                  <a:lnTo>
                    <a:pt x="0" y="461"/>
                  </a:lnTo>
                  <a:cubicBezTo>
                    <a:pt x="0" y="452"/>
                    <a:pt x="7" y="446"/>
                    <a:pt x="15" y="446"/>
                  </a:cubicBezTo>
                  <a:cubicBezTo>
                    <a:pt x="24" y="446"/>
                    <a:pt x="31" y="452"/>
                    <a:pt x="31" y="461"/>
                  </a:cubicBezTo>
                  <a:close/>
                  <a:moveTo>
                    <a:pt x="31" y="553"/>
                  </a:moveTo>
                  <a:lnTo>
                    <a:pt x="31" y="553"/>
                  </a:lnTo>
                  <a:cubicBezTo>
                    <a:pt x="31" y="562"/>
                    <a:pt x="24" y="568"/>
                    <a:pt x="15" y="568"/>
                  </a:cubicBezTo>
                  <a:cubicBezTo>
                    <a:pt x="7" y="568"/>
                    <a:pt x="0" y="562"/>
                    <a:pt x="0" y="553"/>
                  </a:cubicBezTo>
                  <a:lnTo>
                    <a:pt x="0" y="553"/>
                  </a:lnTo>
                  <a:cubicBezTo>
                    <a:pt x="0" y="545"/>
                    <a:pt x="7" y="538"/>
                    <a:pt x="15" y="538"/>
                  </a:cubicBezTo>
                  <a:cubicBezTo>
                    <a:pt x="24" y="538"/>
                    <a:pt x="31" y="545"/>
                    <a:pt x="31" y="553"/>
                  </a:cubicBezTo>
                  <a:close/>
                  <a:moveTo>
                    <a:pt x="31" y="645"/>
                  </a:moveTo>
                  <a:lnTo>
                    <a:pt x="31" y="645"/>
                  </a:lnTo>
                  <a:cubicBezTo>
                    <a:pt x="31" y="654"/>
                    <a:pt x="24" y="661"/>
                    <a:pt x="15" y="661"/>
                  </a:cubicBezTo>
                  <a:cubicBezTo>
                    <a:pt x="7" y="661"/>
                    <a:pt x="0" y="654"/>
                    <a:pt x="0" y="645"/>
                  </a:cubicBezTo>
                  <a:lnTo>
                    <a:pt x="0" y="645"/>
                  </a:lnTo>
                  <a:cubicBezTo>
                    <a:pt x="0" y="637"/>
                    <a:pt x="7" y="630"/>
                    <a:pt x="15" y="630"/>
                  </a:cubicBezTo>
                  <a:cubicBezTo>
                    <a:pt x="24" y="630"/>
                    <a:pt x="31" y="637"/>
                    <a:pt x="31" y="645"/>
                  </a:cubicBezTo>
                  <a:close/>
                  <a:moveTo>
                    <a:pt x="31" y="737"/>
                  </a:moveTo>
                  <a:lnTo>
                    <a:pt x="31" y="738"/>
                  </a:lnTo>
                  <a:cubicBezTo>
                    <a:pt x="31" y="746"/>
                    <a:pt x="24" y="753"/>
                    <a:pt x="15" y="753"/>
                  </a:cubicBezTo>
                  <a:cubicBezTo>
                    <a:pt x="7" y="753"/>
                    <a:pt x="0" y="746"/>
                    <a:pt x="0" y="738"/>
                  </a:cubicBezTo>
                  <a:lnTo>
                    <a:pt x="0" y="737"/>
                  </a:lnTo>
                  <a:cubicBezTo>
                    <a:pt x="0" y="729"/>
                    <a:pt x="7" y="722"/>
                    <a:pt x="15" y="722"/>
                  </a:cubicBezTo>
                  <a:cubicBezTo>
                    <a:pt x="24" y="722"/>
                    <a:pt x="31" y="729"/>
                    <a:pt x="31" y="737"/>
                  </a:cubicBezTo>
                  <a:close/>
                  <a:moveTo>
                    <a:pt x="31" y="830"/>
                  </a:moveTo>
                  <a:lnTo>
                    <a:pt x="31" y="830"/>
                  </a:lnTo>
                  <a:cubicBezTo>
                    <a:pt x="31" y="838"/>
                    <a:pt x="24" y="845"/>
                    <a:pt x="15" y="845"/>
                  </a:cubicBezTo>
                  <a:cubicBezTo>
                    <a:pt x="7" y="845"/>
                    <a:pt x="0" y="838"/>
                    <a:pt x="0" y="830"/>
                  </a:cubicBezTo>
                  <a:lnTo>
                    <a:pt x="0" y="830"/>
                  </a:lnTo>
                  <a:cubicBezTo>
                    <a:pt x="0" y="821"/>
                    <a:pt x="7" y="814"/>
                    <a:pt x="15" y="814"/>
                  </a:cubicBezTo>
                  <a:cubicBezTo>
                    <a:pt x="24" y="814"/>
                    <a:pt x="31" y="821"/>
                    <a:pt x="31" y="830"/>
                  </a:cubicBezTo>
                  <a:close/>
                  <a:moveTo>
                    <a:pt x="31" y="922"/>
                  </a:moveTo>
                  <a:lnTo>
                    <a:pt x="31" y="922"/>
                  </a:lnTo>
                  <a:cubicBezTo>
                    <a:pt x="31" y="930"/>
                    <a:pt x="24" y="937"/>
                    <a:pt x="15" y="937"/>
                  </a:cubicBezTo>
                  <a:cubicBezTo>
                    <a:pt x="7" y="937"/>
                    <a:pt x="0" y="930"/>
                    <a:pt x="0" y="922"/>
                  </a:cubicBezTo>
                  <a:lnTo>
                    <a:pt x="0" y="922"/>
                  </a:lnTo>
                  <a:cubicBezTo>
                    <a:pt x="0" y="913"/>
                    <a:pt x="7" y="906"/>
                    <a:pt x="15" y="906"/>
                  </a:cubicBezTo>
                  <a:cubicBezTo>
                    <a:pt x="24" y="906"/>
                    <a:pt x="31" y="913"/>
                    <a:pt x="31" y="922"/>
                  </a:cubicBezTo>
                  <a:close/>
                  <a:moveTo>
                    <a:pt x="31" y="1014"/>
                  </a:moveTo>
                  <a:lnTo>
                    <a:pt x="31" y="1014"/>
                  </a:lnTo>
                  <a:cubicBezTo>
                    <a:pt x="31" y="1023"/>
                    <a:pt x="24" y="1029"/>
                    <a:pt x="15" y="1029"/>
                  </a:cubicBezTo>
                  <a:cubicBezTo>
                    <a:pt x="7" y="1029"/>
                    <a:pt x="0" y="1023"/>
                    <a:pt x="0" y="1014"/>
                  </a:cubicBezTo>
                  <a:lnTo>
                    <a:pt x="0" y="1014"/>
                  </a:lnTo>
                  <a:cubicBezTo>
                    <a:pt x="0" y="1006"/>
                    <a:pt x="7" y="999"/>
                    <a:pt x="15" y="999"/>
                  </a:cubicBezTo>
                  <a:cubicBezTo>
                    <a:pt x="24" y="999"/>
                    <a:pt x="31" y="1006"/>
                    <a:pt x="31" y="1014"/>
                  </a:cubicBezTo>
                  <a:close/>
                  <a:moveTo>
                    <a:pt x="31" y="1106"/>
                  </a:moveTo>
                  <a:lnTo>
                    <a:pt x="31" y="1106"/>
                  </a:lnTo>
                  <a:cubicBezTo>
                    <a:pt x="31" y="1115"/>
                    <a:pt x="24" y="1122"/>
                    <a:pt x="15" y="1122"/>
                  </a:cubicBezTo>
                  <a:cubicBezTo>
                    <a:pt x="7" y="1122"/>
                    <a:pt x="0" y="1115"/>
                    <a:pt x="0" y="1106"/>
                  </a:cubicBezTo>
                  <a:lnTo>
                    <a:pt x="0" y="1106"/>
                  </a:lnTo>
                  <a:cubicBezTo>
                    <a:pt x="0" y="1098"/>
                    <a:pt x="7" y="1091"/>
                    <a:pt x="15" y="1091"/>
                  </a:cubicBezTo>
                  <a:cubicBezTo>
                    <a:pt x="24" y="1091"/>
                    <a:pt x="31" y="1098"/>
                    <a:pt x="31" y="1106"/>
                  </a:cubicBezTo>
                  <a:close/>
                  <a:moveTo>
                    <a:pt x="31" y="1198"/>
                  </a:moveTo>
                  <a:lnTo>
                    <a:pt x="31" y="1198"/>
                  </a:lnTo>
                  <a:cubicBezTo>
                    <a:pt x="31" y="1207"/>
                    <a:pt x="24" y="1214"/>
                    <a:pt x="15" y="1214"/>
                  </a:cubicBezTo>
                  <a:cubicBezTo>
                    <a:pt x="7" y="1214"/>
                    <a:pt x="0" y="1207"/>
                    <a:pt x="0" y="1198"/>
                  </a:cubicBezTo>
                  <a:lnTo>
                    <a:pt x="0" y="1198"/>
                  </a:lnTo>
                  <a:cubicBezTo>
                    <a:pt x="0" y="1190"/>
                    <a:pt x="7" y="1183"/>
                    <a:pt x="15" y="1183"/>
                  </a:cubicBezTo>
                  <a:cubicBezTo>
                    <a:pt x="24" y="1183"/>
                    <a:pt x="31" y="1190"/>
                    <a:pt x="31" y="1198"/>
                  </a:cubicBezTo>
                  <a:close/>
                  <a:moveTo>
                    <a:pt x="31" y="1291"/>
                  </a:moveTo>
                  <a:lnTo>
                    <a:pt x="31" y="1291"/>
                  </a:lnTo>
                  <a:cubicBezTo>
                    <a:pt x="31" y="1299"/>
                    <a:pt x="24" y="1306"/>
                    <a:pt x="15" y="1306"/>
                  </a:cubicBezTo>
                  <a:cubicBezTo>
                    <a:pt x="7" y="1306"/>
                    <a:pt x="0" y="1299"/>
                    <a:pt x="0" y="1291"/>
                  </a:cubicBezTo>
                  <a:lnTo>
                    <a:pt x="0" y="1291"/>
                  </a:lnTo>
                  <a:cubicBezTo>
                    <a:pt x="0" y="1282"/>
                    <a:pt x="7" y="1275"/>
                    <a:pt x="15" y="1275"/>
                  </a:cubicBezTo>
                  <a:cubicBezTo>
                    <a:pt x="24" y="1275"/>
                    <a:pt x="31" y="1282"/>
                    <a:pt x="31" y="1291"/>
                  </a:cubicBezTo>
                  <a:close/>
                  <a:moveTo>
                    <a:pt x="31" y="1383"/>
                  </a:moveTo>
                  <a:lnTo>
                    <a:pt x="31" y="1383"/>
                  </a:lnTo>
                  <a:cubicBezTo>
                    <a:pt x="31" y="1391"/>
                    <a:pt x="24" y="1398"/>
                    <a:pt x="15" y="1398"/>
                  </a:cubicBezTo>
                  <a:cubicBezTo>
                    <a:pt x="7" y="1398"/>
                    <a:pt x="0" y="1391"/>
                    <a:pt x="0" y="1383"/>
                  </a:cubicBezTo>
                  <a:lnTo>
                    <a:pt x="0" y="1383"/>
                  </a:lnTo>
                  <a:cubicBezTo>
                    <a:pt x="0" y="1374"/>
                    <a:pt x="7" y="1367"/>
                    <a:pt x="15" y="1367"/>
                  </a:cubicBezTo>
                  <a:cubicBezTo>
                    <a:pt x="24" y="1367"/>
                    <a:pt x="31" y="1374"/>
                    <a:pt x="31" y="1383"/>
                  </a:cubicBezTo>
                  <a:close/>
                  <a:moveTo>
                    <a:pt x="31" y="1475"/>
                  </a:moveTo>
                  <a:lnTo>
                    <a:pt x="31" y="1475"/>
                  </a:lnTo>
                  <a:cubicBezTo>
                    <a:pt x="31" y="1484"/>
                    <a:pt x="24" y="1490"/>
                    <a:pt x="15" y="1490"/>
                  </a:cubicBezTo>
                  <a:cubicBezTo>
                    <a:pt x="7" y="1490"/>
                    <a:pt x="0" y="1484"/>
                    <a:pt x="0" y="1475"/>
                  </a:cubicBezTo>
                  <a:lnTo>
                    <a:pt x="0" y="1475"/>
                  </a:lnTo>
                  <a:cubicBezTo>
                    <a:pt x="0" y="1467"/>
                    <a:pt x="7" y="1460"/>
                    <a:pt x="15" y="1460"/>
                  </a:cubicBezTo>
                  <a:cubicBezTo>
                    <a:pt x="24" y="1460"/>
                    <a:pt x="31" y="1467"/>
                    <a:pt x="31" y="1475"/>
                  </a:cubicBezTo>
                  <a:close/>
                  <a:moveTo>
                    <a:pt x="31" y="1567"/>
                  </a:moveTo>
                  <a:lnTo>
                    <a:pt x="31" y="1567"/>
                  </a:lnTo>
                  <a:cubicBezTo>
                    <a:pt x="31" y="1576"/>
                    <a:pt x="24" y="1583"/>
                    <a:pt x="15" y="1583"/>
                  </a:cubicBezTo>
                  <a:cubicBezTo>
                    <a:pt x="7" y="1583"/>
                    <a:pt x="0" y="1576"/>
                    <a:pt x="0" y="1567"/>
                  </a:cubicBezTo>
                  <a:lnTo>
                    <a:pt x="0" y="1567"/>
                  </a:lnTo>
                  <a:cubicBezTo>
                    <a:pt x="0" y="1559"/>
                    <a:pt x="7" y="1552"/>
                    <a:pt x="15" y="1552"/>
                  </a:cubicBezTo>
                  <a:cubicBezTo>
                    <a:pt x="24" y="1552"/>
                    <a:pt x="31" y="1559"/>
                    <a:pt x="31" y="1567"/>
                  </a:cubicBezTo>
                  <a:close/>
                  <a:moveTo>
                    <a:pt x="31" y="1659"/>
                  </a:moveTo>
                  <a:lnTo>
                    <a:pt x="31" y="1659"/>
                  </a:lnTo>
                  <a:cubicBezTo>
                    <a:pt x="31" y="1668"/>
                    <a:pt x="24" y="1675"/>
                    <a:pt x="15" y="1675"/>
                  </a:cubicBezTo>
                  <a:cubicBezTo>
                    <a:pt x="7" y="1675"/>
                    <a:pt x="0" y="1668"/>
                    <a:pt x="0" y="1659"/>
                  </a:cubicBezTo>
                  <a:lnTo>
                    <a:pt x="0" y="1659"/>
                  </a:lnTo>
                  <a:cubicBezTo>
                    <a:pt x="0" y="1651"/>
                    <a:pt x="7" y="1644"/>
                    <a:pt x="15" y="1644"/>
                  </a:cubicBezTo>
                  <a:cubicBezTo>
                    <a:pt x="24" y="1644"/>
                    <a:pt x="31" y="1651"/>
                    <a:pt x="31" y="1659"/>
                  </a:cubicBezTo>
                  <a:close/>
                  <a:moveTo>
                    <a:pt x="31" y="1752"/>
                  </a:moveTo>
                  <a:lnTo>
                    <a:pt x="31" y="1752"/>
                  </a:lnTo>
                  <a:cubicBezTo>
                    <a:pt x="31" y="1760"/>
                    <a:pt x="24" y="1767"/>
                    <a:pt x="15" y="1767"/>
                  </a:cubicBezTo>
                  <a:cubicBezTo>
                    <a:pt x="7" y="1767"/>
                    <a:pt x="0" y="1760"/>
                    <a:pt x="0" y="1752"/>
                  </a:cubicBezTo>
                  <a:lnTo>
                    <a:pt x="0" y="1752"/>
                  </a:lnTo>
                  <a:cubicBezTo>
                    <a:pt x="0" y="1743"/>
                    <a:pt x="7" y="1736"/>
                    <a:pt x="15" y="1736"/>
                  </a:cubicBezTo>
                  <a:cubicBezTo>
                    <a:pt x="24" y="1736"/>
                    <a:pt x="31" y="1743"/>
                    <a:pt x="31" y="1752"/>
                  </a:cubicBezTo>
                  <a:close/>
                  <a:moveTo>
                    <a:pt x="31" y="1844"/>
                  </a:moveTo>
                  <a:lnTo>
                    <a:pt x="31" y="1844"/>
                  </a:lnTo>
                  <a:cubicBezTo>
                    <a:pt x="31" y="1852"/>
                    <a:pt x="24" y="1859"/>
                    <a:pt x="15" y="1859"/>
                  </a:cubicBezTo>
                  <a:cubicBezTo>
                    <a:pt x="7" y="1859"/>
                    <a:pt x="0" y="1852"/>
                    <a:pt x="0" y="1844"/>
                  </a:cubicBezTo>
                  <a:lnTo>
                    <a:pt x="0" y="1844"/>
                  </a:lnTo>
                  <a:cubicBezTo>
                    <a:pt x="0" y="1835"/>
                    <a:pt x="7" y="1828"/>
                    <a:pt x="15" y="1828"/>
                  </a:cubicBezTo>
                  <a:cubicBezTo>
                    <a:pt x="24" y="1828"/>
                    <a:pt x="31" y="1835"/>
                    <a:pt x="31" y="1844"/>
                  </a:cubicBezTo>
                  <a:close/>
                  <a:moveTo>
                    <a:pt x="31" y="1936"/>
                  </a:moveTo>
                  <a:lnTo>
                    <a:pt x="31" y="1936"/>
                  </a:lnTo>
                  <a:cubicBezTo>
                    <a:pt x="31" y="1944"/>
                    <a:pt x="24" y="1951"/>
                    <a:pt x="15" y="1951"/>
                  </a:cubicBezTo>
                  <a:cubicBezTo>
                    <a:pt x="7" y="1951"/>
                    <a:pt x="0" y="1944"/>
                    <a:pt x="0" y="1936"/>
                  </a:cubicBezTo>
                  <a:lnTo>
                    <a:pt x="0" y="1936"/>
                  </a:lnTo>
                  <a:cubicBezTo>
                    <a:pt x="0" y="1927"/>
                    <a:pt x="7" y="1921"/>
                    <a:pt x="15" y="1921"/>
                  </a:cubicBezTo>
                  <a:cubicBezTo>
                    <a:pt x="24" y="1921"/>
                    <a:pt x="31" y="1927"/>
                    <a:pt x="31" y="1936"/>
                  </a:cubicBezTo>
                  <a:close/>
                  <a:moveTo>
                    <a:pt x="31" y="2028"/>
                  </a:moveTo>
                  <a:lnTo>
                    <a:pt x="31" y="2028"/>
                  </a:lnTo>
                  <a:cubicBezTo>
                    <a:pt x="31" y="2037"/>
                    <a:pt x="24" y="2044"/>
                    <a:pt x="15" y="2044"/>
                  </a:cubicBezTo>
                  <a:cubicBezTo>
                    <a:pt x="7" y="2044"/>
                    <a:pt x="0" y="2037"/>
                    <a:pt x="0" y="2028"/>
                  </a:cubicBezTo>
                  <a:lnTo>
                    <a:pt x="0" y="2028"/>
                  </a:lnTo>
                  <a:cubicBezTo>
                    <a:pt x="0" y="2020"/>
                    <a:pt x="7" y="2013"/>
                    <a:pt x="15" y="2013"/>
                  </a:cubicBezTo>
                  <a:cubicBezTo>
                    <a:pt x="24" y="2013"/>
                    <a:pt x="31" y="2020"/>
                    <a:pt x="31" y="2028"/>
                  </a:cubicBezTo>
                  <a:close/>
                  <a:moveTo>
                    <a:pt x="31" y="2120"/>
                  </a:moveTo>
                  <a:lnTo>
                    <a:pt x="31" y="2120"/>
                  </a:lnTo>
                  <a:cubicBezTo>
                    <a:pt x="31" y="2129"/>
                    <a:pt x="24" y="2136"/>
                    <a:pt x="15" y="2136"/>
                  </a:cubicBezTo>
                  <a:cubicBezTo>
                    <a:pt x="7" y="2136"/>
                    <a:pt x="0" y="2129"/>
                    <a:pt x="0" y="2120"/>
                  </a:cubicBezTo>
                  <a:lnTo>
                    <a:pt x="0" y="2120"/>
                  </a:lnTo>
                  <a:cubicBezTo>
                    <a:pt x="0" y="2112"/>
                    <a:pt x="7" y="2105"/>
                    <a:pt x="15" y="2105"/>
                  </a:cubicBezTo>
                  <a:cubicBezTo>
                    <a:pt x="24" y="2105"/>
                    <a:pt x="31" y="2112"/>
                    <a:pt x="31" y="2120"/>
                  </a:cubicBezTo>
                  <a:close/>
                  <a:moveTo>
                    <a:pt x="31" y="2213"/>
                  </a:moveTo>
                  <a:lnTo>
                    <a:pt x="31" y="2213"/>
                  </a:lnTo>
                  <a:cubicBezTo>
                    <a:pt x="31" y="2221"/>
                    <a:pt x="24" y="2228"/>
                    <a:pt x="15" y="2228"/>
                  </a:cubicBezTo>
                  <a:cubicBezTo>
                    <a:pt x="7" y="2228"/>
                    <a:pt x="0" y="2221"/>
                    <a:pt x="0" y="2213"/>
                  </a:cubicBezTo>
                  <a:lnTo>
                    <a:pt x="0" y="2213"/>
                  </a:lnTo>
                  <a:cubicBezTo>
                    <a:pt x="0" y="2204"/>
                    <a:pt x="7" y="2197"/>
                    <a:pt x="15" y="2197"/>
                  </a:cubicBezTo>
                  <a:cubicBezTo>
                    <a:pt x="24" y="2197"/>
                    <a:pt x="31" y="2204"/>
                    <a:pt x="31" y="2213"/>
                  </a:cubicBezTo>
                  <a:close/>
                  <a:moveTo>
                    <a:pt x="31" y="2305"/>
                  </a:moveTo>
                  <a:lnTo>
                    <a:pt x="31" y="2305"/>
                  </a:lnTo>
                  <a:cubicBezTo>
                    <a:pt x="31" y="2313"/>
                    <a:pt x="24" y="2320"/>
                    <a:pt x="15" y="2320"/>
                  </a:cubicBezTo>
                  <a:cubicBezTo>
                    <a:pt x="7" y="2320"/>
                    <a:pt x="0" y="2313"/>
                    <a:pt x="0" y="2305"/>
                  </a:cubicBezTo>
                  <a:lnTo>
                    <a:pt x="0" y="2305"/>
                  </a:lnTo>
                  <a:cubicBezTo>
                    <a:pt x="0" y="2296"/>
                    <a:pt x="7" y="2289"/>
                    <a:pt x="15" y="2289"/>
                  </a:cubicBezTo>
                  <a:cubicBezTo>
                    <a:pt x="24" y="2289"/>
                    <a:pt x="31" y="2296"/>
                    <a:pt x="31" y="2305"/>
                  </a:cubicBezTo>
                  <a:close/>
                  <a:moveTo>
                    <a:pt x="31" y="2397"/>
                  </a:moveTo>
                  <a:lnTo>
                    <a:pt x="31" y="2397"/>
                  </a:lnTo>
                  <a:cubicBezTo>
                    <a:pt x="31" y="2405"/>
                    <a:pt x="24" y="2412"/>
                    <a:pt x="15" y="2412"/>
                  </a:cubicBezTo>
                  <a:cubicBezTo>
                    <a:pt x="7" y="2412"/>
                    <a:pt x="0" y="2405"/>
                    <a:pt x="0" y="2397"/>
                  </a:cubicBezTo>
                  <a:lnTo>
                    <a:pt x="0" y="2397"/>
                  </a:lnTo>
                  <a:cubicBezTo>
                    <a:pt x="0" y="2388"/>
                    <a:pt x="7" y="2382"/>
                    <a:pt x="15" y="2382"/>
                  </a:cubicBezTo>
                  <a:cubicBezTo>
                    <a:pt x="24" y="2382"/>
                    <a:pt x="31" y="2388"/>
                    <a:pt x="31" y="2397"/>
                  </a:cubicBezTo>
                  <a:close/>
                  <a:moveTo>
                    <a:pt x="31" y="2489"/>
                  </a:moveTo>
                  <a:lnTo>
                    <a:pt x="31" y="2489"/>
                  </a:lnTo>
                  <a:cubicBezTo>
                    <a:pt x="31" y="2498"/>
                    <a:pt x="24" y="2504"/>
                    <a:pt x="15" y="2504"/>
                  </a:cubicBezTo>
                  <a:cubicBezTo>
                    <a:pt x="7" y="2504"/>
                    <a:pt x="0" y="2498"/>
                    <a:pt x="0" y="2489"/>
                  </a:cubicBezTo>
                  <a:lnTo>
                    <a:pt x="0" y="2489"/>
                  </a:lnTo>
                  <a:cubicBezTo>
                    <a:pt x="0" y="2481"/>
                    <a:pt x="7" y="2474"/>
                    <a:pt x="15" y="2474"/>
                  </a:cubicBezTo>
                  <a:cubicBezTo>
                    <a:pt x="24" y="2474"/>
                    <a:pt x="31" y="2481"/>
                    <a:pt x="31" y="2489"/>
                  </a:cubicBezTo>
                  <a:close/>
                  <a:moveTo>
                    <a:pt x="31" y="2581"/>
                  </a:moveTo>
                  <a:lnTo>
                    <a:pt x="31" y="2581"/>
                  </a:lnTo>
                  <a:cubicBezTo>
                    <a:pt x="31" y="2590"/>
                    <a:pt x="24" y="2597"/>
                    <a:pt x="15" y="2597"/>
                  </a:cubicBezTo>
                  <a:cubicBezTo>
                    <a:pt x="7" y="2597"/>
                    <a:pt x="0" y="2590"/>
                    <a:pt x="0" y="2581"/>
                  </a:cubicBezTo>
                  <a:lnTo>
                    <a:pt x="0" y="2581"/>
                  </a:lnTo>
                  <a:cubicBezTo>
                    <a:pt x="0" y="2573"/>
                    <a:pt x="7" y="2566"/>
                    <a:pt x="15" y="2566"/>
                  </a:cubicBezTo>
                  <a:cubicBezTo>
                    <a:pt x="24" y="2566"/>
                    <a:pt x="31" y="2573"/>
                    <a:pt x="31" y="2581"/>
                  </a:cubicBezTo>
                  <a:close/>
                  <a:moveTo>
                    <a:pt x="31" y="2673"/>
                  </a:moveTo>
                  <a:lnTo>
                    <a:pt x="31" y="2674"/>
                  </a:lnTo>
                  <a:cubicBezTo>
                    <a:pt x="31" y="2682"/>
                    <a:pt x="24" y="2689"/>
                    <a:pt x="15" y="2689"/>
                  </a:cubicBezTo>
                  <a:cubicBezTo>
                    <a:pt x="7" y="2689"/>
                    <a:pt x="0" y="2682"/>
                    <a:pt x="0" y="2674"/>
                  </a:cubicBezTo>
                  <a:lnTo>
                    <a:pt x="0" y="2673"/>
                  </a:lnTo>
                  <a:cubicBezTo>
                    <a:pt x="0" y="2665"/>
                    <a:pt x="7" y="2658"/>
                    <a:pt x="15" y="2658"/>
                  </a:cubicBezTo>
                  <a:cubicBezTo>
                    <a:pt x="24" y="2658"/>
                    <a:pt x="31" y="2665"/>
                    <a:pt x="31" y="2673"/>
                  </a:cubicBezTo>
                  <a:close/>
                  <a:moveTo>
                    <a:pt x="31" y="2766"/>
                  </a:moveTo>
                  <a:lnTo>
                    <a:pt x="31" y="2766"/>
                  </a:lnTo>
                  <a:cubicBezTo>
                    <a:pt x="31" y="2774"/>
                    <a:pt x="24" y="2781"/>
                    <a:pt x="15" y="2781"/>
                  </a:cubicBezTo>
                  <a:cubicBezTo>
                    <a:pt x="7" y="2781"/>
                    <a:pt x="0" y="2774"/>
                    <a:pt x="0" y="2766"/>
                  </a:cubicBezTo>
                  <a:lnTo>
                    <a:pt x="0" y="2766"/>
                  </a:lnTo>
                  <a:cubicBezTo>
                    <a:pt x="0" y="2757"/>
                    <a:pt x="7" y="2750"/>
                    <a:pt x="15" y="2750"/>
                  </a:cubicBezTo>
                  <a:cubicBezTo>
                    <a:pt x="24" y="2750"/>
                    <a:pt x="31" y="2757"/>
                    <a:pt x="31" y="2766"/>
                  </a:cubicBezTo>
                  <a:close/>
                  <a:moveTo>
                    <a:pt x="31" y="2858"/>
                  </a:moveTo>
                  <a:lnTo>
                    <a:pt x="31" y="2858"/>
                  </a:lnTo>
                  <a:cubicBezTo>
                    <a:pt x="31" y="2866"/>
                    <a:pt x="24" y="2873"/>
                    <a:pt x="15" y="2873"/>
                  </a:cubicBezTo>
                  <a:cubicBezTo>
                    <a:pt x="7" y="2873"/>
                    <a:pt x="0" y="2866"/>
                    <a:pt x="0" y="2858"/>
                  </a:cubicBezTo>
                  <a:lnTo>
                    <a:pt x="0" y="2858"/>
                  </a:lnTo>
                  <a:cubicBezTo>
                    <a:pt x="0" y="2849"/>
                    <a:pt x="7" y="2842"/>
                    <a:pt x="15" y="2842"/>
                  </a:cubicBezTo>
                  <a:cubicBezTo>
                    <a:pt x="24" y="2842"/>
                    <a:pt x="31" y="2849"/>
                    <a:pt x="31" y="2858"/>
                  </a:cubicBezTo>
                  <a:close/>
                  <a:moveTo>
                    <a:pt x="31" y="2950"/>
                  </a:moveTo>
                  <a:lnTo>
                    <a:pt x="31" y="2950"/>
                  </a:lnTo>
                  <a:cubicBezTo>
                    <a:pt x="31" y="2959"/>
                    <a:pt x="24" y="2965"/>
                    <a:pt x="15" y="2965"/>
                  </a:cubicBezTo>
                  <a:cubicBezTo>
                    <a:pt x="7" y="2965"/>
                    <a:pt x="0" y="2959"/>
                    <a:pt x="0" y="2950"/>
                  </a:cubicBezTo>
                  <a:lnTo>
                    <a:pt x="0" y="2950"/>
                  </a:lnTo>
                  <a:cubicBezTo>
                    <a:pt x="0" y="2942"/>
                    <a:pt x="7" y="2935"/>
                    <a:pt x="15" y="2935"/>
                  </a:cubicBezTo>
                  <a:cubicBezTo>
                    <a:pt x="24" y="2935"/>
                    <a:pt x="31" y="2942"/>
                    <a:pt x="31" y="2950"/>
                  </a:cubicBezTo>
                  <a:close/>
                  <a:moveTo>
                    <a:pt x="31" y="3042"/>
                  </a:moveTo>
                  <a:lnTo>
                    <a:pt x="31" y="3042"/>
                  </a:lnTo>
                  <a:cubicBezTo>
                    <a:pt x="31" y="3051"/>
                    <a:pt x="24" y="3058"/>
                    <a:pt x="15" y="3058"/>
                  </a:cubicBezTo>
                  <a:cubicBezTo>
                    <a:pt x="7" y="3058"/>
                    <a:pt x="0" y="3051"/>
                    <a:pt x="0" y="3042"/>
                  </a:cubicBezTo>
                  <a:lnTo>
                    <a:pt x="0" y="3042"/>
                  </a:lnTo>
                  <a:cubicBezTo>
                    <a:pt x="0" y="3034"/>
                    <a:pt x="7" y="3027"/>
                    <a:pt x="15" y="3027"/>
                  </a:cubicBezTo>
                  <a:cubicBezTo>
                    <a:pt x="24" y="3027"/>
                    <a:pt x="31" y="3034"/>
                    <a:pt x="31" y="3042"/>
                  </a:cubicBezTo>
                  <a:close/>
                  <a:moveTo>
                    <a:pt x="31" y="3134"/>
                  </a:moveTo>
                  <a:lnTo>
                    <a:pt x="31" y="3134"/>
                  </a:lnTo>
                  <a:cubicBezTo>
                    <a:pt x="31" y="3143"/>
                    <a:pt x="24" y="3150"/>
                    <a:pt x="15" y="3150"/>
                  </a:cubicBezTo>
                  <a:cubicBezTo>
                    <a:pt x="7" y="3150"/>
                    <a:pt x="0" y="3143"/>
                    <a:pt x="0" y="3134"/>
                  </a:cubicBezTo>
                  <a:lnTo>
                    <a:pt x="0" y="3134"/>
                  </a:lnTo>
                  <a:cubicBezTo>
                    <a:pt x="0" y="3126"/>
                    <a:pt x="7" y="3119"/>
                    <a:pt x="15" y="3119"/>
                  </a:cubicBezTo>
                  <a:cubicBezTo>
                    <a:pt x="24" y="3119"/>
                    <a:pt x="31" y="3126"/>
                    <a:pt x="31" y="3134"/>
                  </a:cubicBezTo>
                  <a:close/>
                  <a:moveTo>
                    <a:pt x="31" y="3227"/>
                  </a:moveTo>
                  <a:lnTo>
                    <a:pt x="31" y="3227"/>
                  </a:lnTo>
                  <a:cubicBezTo>
                    <a:pt x="31" y="3235"/>
                    <a:pt x="24" y="3242"/>
                    <a:pt x="15" y="3242"/>
                  </a:cubicBezTo>
                  <a:cubicBezTo>
                    <a:pt x="7" y="3242"/>
                    <a:pt x="0" y="3235"/>
                    <a:pt x="0" y="3227"/>
                  </a:cubicBezTo>
                  <a:lnTo>
                    <a:pt x="0" y="3227"/>
                  </a:lnTo>
                  <a:cubicBezTo>
                    <a:pt x="0" y="3218"/>
                    <a:pt x="7" y="3211"/>
                    <a:pt x="15" y="3211"/>
                  </a:cubicBezTo>
                  <a:cubicBezTo>
                    <a:pt x="24" y="3211"/>
                    <a:pt x="31" y="3218"/>
                    <a:pt x="31" y="3227"/>
                  </a:cubicBezTo>
                  <a:close/>
                  <a:moveTo>
                    <a:pt x="31" y="3319"/>
                  </a:moveTo>
                  <a:lnTo>
                    <a:pt x="31" y="3319"/>
                  </a:lnTo>
                  <a:cubicBezTo>
                    <a:pt x="31" y="3327"/>
                    <a:pt x="24" y="3334"/>
                    <a:pt x="15" y="3334"/>
                  </a:cubicBezTo>
                  <a:cubicBezTo>
                    <a:pt x="7" y="3334"/>
                    <a:pt x="0" y="3327"/>
                    <a:pt x="0" y="3319"/>
                  </a:cubicBezTo>
                  <a:lnTo>
                    <a:pt x="0" y="3319"/>
                  </a:lnTo>
                  <a:cubicBezTo>
                    <a:pt x="0" y="3310"/>
                    <a:pt x="7" y="3303"/>
                    <a:pt x="15" y="3303"/>
                  </a:cubicBezTo>
                  <a:cubicBezTo>
                    <a:pt x="24" y="3303"/>
                    <a:pt x="31" y="3310"/>
                    <a:pt x="31" y="3319"/>
                  </a:cubicBezTo>
                  <a:close/>
                  <a:moveTo>
                    <a:pt x="31" y="3411"/>
                  </a:moveTo>
                  <a:lnTo>
                    <a:pt x="31" y="3411"/>
                  </a:lnTo>
                  <a:cubicBezTo>
                    <a:pt x="31" y="3420"/>
                    <a:pt x="24" y="3426"/>
                    <a:pt x="15" y="3426"/>
                  </a:cubicBezTo>
                  <a:cubicBezTo>
                    <a:pt x="7" y="3426"/>
                    <a:pt x="0" y="3420"/>
                    <a:pt x="0" y="3411"/>
                  </a:cubicBezTo>
                  <a:lnTo>
                    <a:pt x="0" y="3411"/>
                  </a:lnTo>
                  <a:cubicBezTo>
                    <a:pt x="0" y="3403"/>
                    <a:pt x="7" y="3396"/>
                    <a:pt x="15" y="3396"/>
                  </a:cubicBezTo>
                  <a:cubicBezTo>
                    <a:pt x="24" y="3396"/>
                    <a:pt x="31" y="3403"/>
                    <a:pt x="31" y="3411"/>
                  </a:cubicBezTo>
                  <a:close/>
                  <a:moveTo>
                    <a:pt x="31" y="3503"/>
                  </a:moveTo>
                  <a:lnTo>
                    <a:pt x="31" y="3503"/>
                  </a:lnTo>
                  <a:cubicBezTo>
                    <a:pt x="31" y="3512"/>
                    <a:pt x="24" y="3519"/>
                    <a:pt x="15" y="3519"/>
                  </a:cubicBezTo>
                  <a:cubicBezTo>
                    <a:pt x="7" y="3519"/>
                    <a:pt x="0" y="3512"/>
                    <a:pt x="0" y="3503"/>
                  </a:cubicBezTo>
                  <a:lnTo>
                    <a:pt x="0" y="3503"/>
                  </a:lnTo>
                  <a:cubicBezTo>
                    <a:pt x="0" y="3495"/>
                    <a:pt x="7" y="3488"/>
                    <a:pt x="15" y="3488"/>
                  </a:cubicBezTo>
                  <a:cubicBezTo>
                    <a:pt x="24" y="3488"/>
                    <a:pt x="31" y="3495"/>
                    <a:pt x="31" y="3503"/>
                  </a:cubicBezTo>
                  <a:close/>
                  <a:moveTo>
                    <a:pt x="31" y="3595"/>
                  </a:moveTo>
                  <a:lnTo>
                    <a:pt x="31" y="3595"/>
                  </a:lnTo>
                  <a:cubicBezTo>
                    <a:pt x="31" y="3604"/>
                    <a:pt x="24" y="3611"/>
                    <a:pt x="15" y="3611"/>
                  </a:cubicBezTo>
                  <a:cubicBezTo>
                    <a:pt x="7" y="3611"/>
                    <a:pt x="0" y="3604"/>
                    <a:pt x="0" y="3595"/>
                  </a:cubicBezTo>
                  <a:lnTo>
                    <a:pt x="0" y="3595"/>
                  </a:lnTo>
                  <a:cubicBezTo>
                    <a:pt x="0" y="3587"/>
                    <a:pt x="7" y="3580"/>
                    <a:pt x="15" y="3580"/>
                  </a:cubicBezTo>
                  <a:cubicBezTo>
                    <a:pt x="24" y="3580"/>
                    <a:pt x="31" y="3587"/>
                    <a:pt x="31" y="3595"/>
                  </a:cubicBezTo>
                  <a:close/>
                  <a:moveTo>
                    <a:pt x="31" y="3688"/>
                  </a:moveTo>
                  <a:lnTo>
                    <a:pt x="31" y="3688"/>
                  </a:lnTo>
                  <a:cubicBezTo>
                    <a:pt x="31" y="3696"/>
                    <a:pt x="24" y="3703"/>
                    <a:pt x="15" y="3703"/>
                  </a:cubicBezTo>
                  <a:cubicBezTo>
                    <a:pt x="7" y="3703"/>
                    <a:pt x="0" y="3696"/>
                    <a:pt x="0" y="3688"/>
                  </a:cubicBezTo>
                  <a:lnTo>
                    <a:pt x="0" y="3688"/>
                  </a:lnTo>
                  <a:cubicBezTo>
                    <a:pt x="0" y="3679"/>
                    <a:pt x="7" y="3672"/>
                    <a:pt x="15" y="3672"/>
                  </a:cubicBezTo>
                  <a:cubicBezTo>
                    <a:pt x="24" y="3672"/>
                    <a:pt x="31" y="3679"/>
                    <a:pt x="31" y="3688"/>
                  </a:cubicBezTo>
                  <a:close/>
                  <a:moveTo>
                    <a:pt x="31" y="3780"/>
                  </a:moveTo>
                  <a:lnTo>
                    <a:pt x="31" y="3780"/>
                  </a:lnTo>
                  <a:cubicBezTo>
                    <a:pt x="31" y="3788"/>
                    <a:pt x="24" y="3795"/>
                    <a:pt x="15" y="3795"/>
                  </a:cubicBezTo>
                  <a:cubicBezTo>
                    <a:pt x="7" y="3795"/>
                    <a:pt x="0" y="3788"/>
                    <a:pt x="0" y="3780"/>
                  </a:cubicBezTo>
                  <a:lnTo>
                    <a:pt x="0" y="3780"/>
                  </a:lnTo>
                  <a:cubicBezTo>
                    <a:pt x="0" y="3771"/>
                    <a:pt x="7" y="3764"/>
                    <a:pt x="15" y="3764"/>
                  </a:cubicBezTo>
                  <a:cubicBezTo>
                    <a:pt x="24" y="3764"/>
                    <a:pt x="31" y="3771"/>
                    <a:pt x="31" y="3780"/>
                  </a:cubicBezTo>
                  <a:close/>
                  <a:moveTo>
                    <a:pt x="31" y="3872"/>
                  </a:moveTo>
                  <a:lnTo>
                    <a:pt x="31" y="3872"/>
                  </a:lnTo>
                  <a:cubicBezTo>
                    <a:pt x="31" y="3880"/>
                    <a:pt x="24" y="3887"/>
                    <a:pt x="15" y="3887"/>
                  </a:cubicBezTo>
                  <a:cubicBezTo>
                    <a:pt x="7" y="3887"/>
                    <a:pt x="0" y="3880"/>
                    <a:pt x="0" y="3872"/>
                  </a:cubicBezTo>
                  <a:lnTo>
                    <a:pt x="0" y="3872"/>
                  </a:lnTo>
                  <a:cubicBezTo>
                    <a:pt x="0" y="3863"/>
                    <a:pt x="7" y="3857"/>
                    <a:pt x="15" y="3857"/>
                  </a:cubicBezTo>
                  <a:cubicBezTo>
                    <a:pt x="24" y="3857"/>
                    <a:pt x="31" y="3863"/>
                    <a:pt x="31" y="3872"/>
                  </a:cubicBezTo>
                  <a:close/>
                  <a:moveTo>
                    <a:pt x="31" y="3964"/>
                  </a:moveTo>
                  <a:lnTo>
                    <a:pt x="31" y="3964"/>
                  </a:lnTo>
                  <a:cubicBezTo>
                    <a:pt x="31" y="3973"/>
                    <a:pt x="24" y="3980"/>
                    <a:pt x="15" y="3980"/>
                  </a:cubicBezTo>
                  <a:cubicBezTo>
                    <a:pt x="7" y="3980"/>
                    <a:pt x="0" y="3973"/>
                    <a:pt x="0" y="3964"/>
                  </a:cubicBezTo>
                  <a:lnTo>
                    <a:pt x="0" y="3964"/>
                  </a:lnTo>
                  <a:cubicBezTo>
                    <a:pt x="0" y="3956"/>
                    <a:pt x="7" y="3949"/>
                    <a:pt x="15" y="3949"/>
                  </a:cubicBezTo>
                  <a:cubicBezTo>
                    <a:pt x="24" y="3949"/>
                    <a:pt x="31" y="3956"/>
                    <a:pt x="31" y="3964"/>
                  </a:cubicBezTo>
                  <a:close/>
                  <a:moveTo>
                    <a:pt x="31" y="4056"/>
                  </a:moveTo>
                  <a:lnTo>
                    <a:pt x="31" y="4056"/>
                  </a:lnTo>
                  <a:cubicBezTo>
                    <a:pt x="31" y="4065"/>
                    <a:pt x="24" y="4072"/>
                    <a:pt x="15" y="4072"/>
                  </a:cubicBezTo>
                  <a:cubicBezTo>
                    <a:pt x="7" y="4072"/>
                    <a:pt x="0" y="4065"/>
                    <a:pt x="0" y="4056"/>
                  </a:cubicBezTo>
                  <a:lnTo>
                    <a:pt x="0" y="4056"/>
                  </a:lnTo>
                  <a:cubicBezTo>
                    <a:pt x="0" y="4048"/>
                    <a:pt x="7" y="4041"/>
                    <a:pt x="15" y="4041"/>
                  </a:cubicBezTo>
                  <a:cubicBezTo>
                    <a:pt x="24" y="4041"/>
                    <a:pt x="31" y="4048"/>
                    <a:pt x="31" y="4056"/>
                  </a:cubicBezTo>
                  <a:close/>
                  <a:moveTo>
                    <a:pt x="31" y="4149"/>
                  </a:moveTo>
                  <a:lnTo>
                    <a:pt x="31" y="4149"/>
                  </a:lnTo>
                  <a:cubicBezTo>
                    <a:pt x="31" y="4157"/>
                    <a:pt x="24" y="4164"/>
                    <a:pt x="15" y="4164"/>
                  </a:cubicBezTo>
                  <a:cubicBezTo>
                    <a:pt x="7" y="4164"/>
                    <a:pt x="0" y="4157"/>
                    <a:pt x="0" y="4149"/>
                  </a:cubicBezTo>
                  <a:lnTo>
                    <a:pt x="0" y="4149"/>
                  </a:lnTo>
                  <a:cubicBezTo>
                    <a:pt x="0" y="4140"/>
                    <a:pt x="7" y="4133"/>
                    <a:pt x="15" y="4133"/>
                  </a:cubicBezTo>
                  <a:cubicBezTo>
                    <a:pt x="24" y="4133"/>
                    <a:pt x="31" y="4140"/>
                    <a:pt x="31" y="4149"/>
                  </a:cubicBezTo>
                  <a:close/>
                  <a:moveTo>
                    <a:pt x="31" y="4241"/>
                  </a:moveTo>
                  <a:lnTo>
                    <a:pt x="31" y="4241"/>
                  </a:lnTo>
                  <a:cubicBezTo>
                    <a:pt x="31" y="4249"/>
                    <a:pt x="24" y="4256"/>
                    <a:pt x="15" y="4256"/>
                  </a:cubicBezTo>
                  <a:cubicBezTo>
                    <a:pt x="7" y="4256"/>
                    <a:pt x="0" y="4249"/>
                    <a:pt x="0" y="4241"/>
                  </a:cubicBezTo>
                  <a:lnTo>
                    <a:pt x="0" y="4241"/>
                  </a:lnTo>
                  <a:cubicBezTo>
                    <a:pt x="0" y="4232"/>
                    <a:pt x="7" y="4225"/>
                    <a:pt x="15" y="4225"/>
                  </a:cubicBezTo>
                  <a:cubicBezTo>
                    <a:pt x="24" y="4225"/>
                    <a:pt x="31" y="4232"/>
                    <a:pt x="31" y="4241"/>
                  </a:cubicBezTo>
                  <a:close/>
                  <a:moveTo>
                    <a:pt x="31" y="4333"/>
                  </a:moveTo>
                  <a:lnTo>
                    <a:pt x="31" y="4333"/>
                  </a:lnTo>
                  <a:cubicBezTo>
                    <a:pt x="31" y="4341"/>
                    <a:pt x="24" y="4348"/>
                    <a:pt x="15" y="4348"/>
                  </a:cubicBezTo>
                  <a:cubicBezTo>
                    <a:pt x="7" y="4348"/>
                    <a:pt x="0" y="4341"/>
                    <a:pt x="0" y="4333"/>
                  </a:cubicBezTo>
                  <a:lnTo>
                    <a:pt x="0" y="4333"/>
                  </a:lnTo>
                  <a:cubicBezTo>
                    <a:pt x="0" y="4324"/>
                    <a:pt x="7" y="4318"/>
                    <a:pt x="15" y="4318"/>
                  </a:cubicBezTo>
                  <a:cubicBezTo>
                    <a:pt x="24" y="4318"/>
                    <a:pt x="31" y="4324"/>
                    <a:pt x="31" y="4333"/>
                  </a:cubicBezTo>
                  <a:close/>
                  <a:moveTo>
                    <a:pt x="31" y="4425"/>
                  </a:moveTo>
                  <a:lnTo>
                    <a:pt x="31" y="4425"/>
                  </a:lnTo>
                  <a:cubicBezTo>
                    <a:pt x="31" y="4434"/>
                    <a:pt x="24" y="4440"/>
                    <a:pt x="15" y="4440"/>
                  </a:cubicBezTo>
                  <a:cubicBezTo>
                    <a:pt x="7" y="4440"/>
                    <a:pt x="0" y="4434"/>
                    <a:pt x="0" y="4425"/>
                  </a:cubicBezTo>
                  <a:lnTo>
                    <a:pt x="0" y="4425"/>
                  </a:lnTo>
                  <a:cubicBezTo>
                    <a:pt x="0" y="4417"/>
                    <a:pt x="7" y="4410"/>
                    <a:pt x="15" y="4410"/>
                  </a:cubicBezTo>
                  <a:cubicBezTo>
                    <a:pt x="24" y="4410"/>
                    <a:pt x="31" y="4417"/>
                    <a:pt x="31" y="4425"/>
                  </a:cubicBezTo>
                  <a:close/>
                  <a:moveTo>
                    <a:pt x="31" y="4517"/>
                  </a:moveTo>
                  <a:lnTo>
                    <a:pt x="31" y="4517"/>
                  </a:lnTo>
                  <a:cubicBezTo>
                    <a:pt x="31" y="4526"/>
                    <a:pt x="24" y="4533"/>
                    <a:pt x="15" y="4533"/>
                  </a:cubicBezTo>
                  <a:cubicBezTo>
                    <a:pt x="7" y="4533"/>
                    <a:pt x="0" y="4526"/>
                    <a:pt x="0" y="4517"/>
                  </a:cubicBezTo>
                  <a:lnTo>
                    <a:pt x="0" y="4517"/>
                  </a:lnTo>
                  <a:cubicBezTo>
                    <a:pt x="0" y="4509"/>
                    <a:pt x="7" y="4502"/>
                    <a:pt x="15" y="4502"/>
                  </a:cubicBezTo>
                  <a:cubicBezTo>
                    <a:pt x="24" y="4502"/>
                    <a:pt x="31" y="4509"/>
                    <a:pt x="31" y="4517"/>
                  </a:cubicBez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GB"/>
            </a:p>
          </p:txBody>
        </p:sp>
        <p:sp>
          <p:nvSpPr>
            <p:cNvPr id="454" name="Freeform 230">
              <a:extLst>
                <a:ext uri="{FF2B5EF4-FFF2-40B4-BE49-F238E27FC236}">
                  <a16:creationId xmlns:a16="http://schemas.microsoft.com/office/drawing/2014/main" id="{52A0CD30-07F0-F77F-2C69-BD9B35488111}"/>
                </a:ext>
              </a:extLst>
            </p:cNvPr>
            <p:cNvSpPr>
              <a:spLocks noEditPoints="1"/>
            </p:cNvSpPr>
            <p:nvPr/>
          </p:nvSpPr>
          <p:spPr bwMode="auto">
            <a:xfrm>
              <a:off x="6842125" y="2686051"/>
              <a:ext cx="4387850" cy="11113"/>
            </a:xfrm>
            <a:custGeom>
              <a:avLst/>
              <a:gdLst>
                <a:gd name="T0" fmla="*/ 185 w 12277"/>
                <a:gd name="T1" fmla="*/ 0 h 30"/>
                <a:gd name="T2" fmla="*/ 384 w 12277"/>
                <a:gd name="T3" fmla="*/ 15 h 30"/>
                <a:gd name="T4" fmla="*/ 553 w 12277"/>
                <a:gd name="T5" fmla="*/ 30 h 30"/>
                <a:gd name="T6" fmla="*/ 738 w 12277"/>
                <a:gd name="T7" fmla="*/ 30 h 30"/>
                <a:gd name="T8" fmla="*/ 907 w 12277"/>
                <a:gd name="T9" fmla="*/ 15 h 30"/>
                <a:gd name="T10" fmla="*/ 1107 w 12277"/>
                <a:gd name="T11" fmla="*/ 0 h 30"/>
                <a:gd name="T12" fmla="*/ 1383 w 12277"/>
                <a:gd name="T13" fmla="*/ 0 h 30"/>
                <a:gd name="T14" fmla="*/ 1567 w 12277"/>
                <a:gd name="T15" fmla="*/ 0 h 30"/>
                <a:gd name="T16" fmla="*/ 1767 w 12277"/>
                <a:gd name="T17" fmla="*/ 15 h 30"/>
                <a:gd name="T18" fmla="*/ 1936 w 12277"/>
                <a:gd name="T19" fmla="*/ 30 h 30"/>
                <a:gd name="T20" fmla="*/ 2121 w 12277"/>
                <a:gd name="T21" fmla="*/ 30 h 30"/>
                <a:gd name="T22" fmla="*/ 2290 w 12277"/>
                <a:gd name="T23" fmla="*/ 15 h 30"/>
                <a:gd name="T24" fmla="*/ 2489 w 12277"/>
                <a:gd name="T25" fmla="*/ 0 h 30"/>
                <a:gd name="T26" fmla="*/ 2766 w 12277"/>
                <a:gd name="T27" fmla="*/ 0 h 30"/>
                <a:gd name="T28" fmla="*/ 2950 w 12277"/>
                <a:gd name="T29" fmla="*/ 0 h 30"/>
                <a:gd name="T30" fmla="*/ 3150 w 12277"/>
                <a:gd name="T31" fmla="*/ 15 h 30"/>
                <a:gd name="T32" fmla="*/ 3319 w 12277"/>
                <a:gd name="T33" fmla="*/ 30 h 30"/>
                <a:gd name="T34" fmla="*/ 3503 w 12277"/>
                <a:gd name="T35" fmla="*/ 30 h 30"/>
                <a:gd name="T36" fmla="*/ 3672 w 12277"/>
                <a:gd name="T37" fmla="*/ 15 h 30"/>
                <a:gd name="T38" fmla="*/ 3872 w 12277"/>
                <a:gd name="T39" fmla="*/ 0 h 30"/>
                <a:gd name="T40" fmla="*/ 4149 w 12277"/>
                <a:gd name="T41" fmla="*/ 0 h 30"/>
                <a:gd name="T42" fmla="*/ 4333 w 12277"/>
                <a:gd name="T43" fmla="*/ 0 h 30"/>
                <a:gd name="T44" fmla="*/ 4533 w 12277"/>
                <a:gd name="T45" fmla="*/ 15 h 30"/>
                <a:gd name="T46" fmla="*/ 4702 w 12277"/>
                <a:gd name="T47" fmla="*/ 30 h 30"/>
                <a:gd name="T48" fmla="*/ 4886 w 12277"/>
                <a:gd name="T49" fmla="*/ 30 h 30"/>
                <a:gd name="T50" fmla="*/ 5055 w 12277"/>
                <a:gd name="T51" fmla="*/ 15 h 30"/>
                <a:gd name="T52" fmla="*/ 5255 w 12277"/>
                <a:gd name="T53" fmla="*/ 0 h 30"/>
                <a:gd name="T54" fmla="*/ 5532 w 12277"/>
                <a:gd name="T55" fmla="*/ 0 h 30"/>
                <a:gd name="T56" fmla="*/ 5716 w 12277"/>
                <a:gd name="T57" fmla="*/ 0 h 30"/>
                <a:gd name="T58" fmla="*/ 5916 w 12277"/>
                <a:gd name="T59" fmla="*/ 15 h 30"/>
                <a:gd name="T60" fmla="*/ 6085 w 12277"/>
                <a:gd name="T61" fmla="*/ 30 h 30"/>
                <a:gd name="T62" fmla="*/ 6269 w 12277"/>
                <a:gd name="T63" fmla="*/ 30 h 30"/>
                <a:gd name="T64" fmla="*/ 6438 w 12277"/>
                <a:gd name="T65" fmla="*/ 15 h 30"/>
                <a:gd name="T66" fmla="*/ 6638 w 12277"/>
                <a:gd name="T67" fmla="*/ 0 h 30"/>
                <a:gd name="T68" fmla="*/ 6915 w 12277"/>
                <a:gd name="T69" fmla="*/ 0 h 30"/>
                <a:gd name="T70" fmla="*/ 7099 w 12277"/>
                <a:gd name="T71" fmla="*/ 0 h 30"/>
                <a:gd name="T72" fmla="*/ 7299 w 12277"/>
                <a:gd name="T73" fmla="*/ 15 h 30"/>
                <a:gd name="T74" fmla="*/ 7468 w 12277"/>
                <a:gd name="T75" fmla="*/ 30 h 30"/>
                <a:gd name="T76" fmla="*/ 7652 w 12277"/>
                <a:gd name="T77" fmla="*/ 30 h 30"/>
                <a:gd name="T78" fmla="*/ 7821 w 12277"/>
                <a:gd name="T79" fmla="*/ 15 h 30"/>
                <a:gd name="T80" fmla="*/ 8021 w 12277"/>
                <a:gd name="T81" fmla="*/ 0 h 30"/>
                <a:gd name="T82" fmla="*/ 8297 w 12277"/>
                <a:gd name="T83" fmla="*/ 0 h 30"/>
                <a:gd name="T84" fmla="*/ 8482 w 12277"/>
                <a:gd name="T85" fmla="*/ 0 h 30"/>
                <a:gd name="T86" fmla="*/ 8682 w 12277"/>
                <a:gd name="T87" fmla="*/ 15 h 30"/>
                <a:gd name="T88" fmla="*/ 8851 w 12277"/>
                <a:gd name="T89" fmla="*/ 30 h 30"/>
                <a:gd name="T90" fmla="*/ 9035 w 12277"/>
                <a:gd name="T91" fmla="*/ 30 h 30"/>
                <a:gd name="T92" fmla="*/ 9204 w 12277"/>
                <a:gd name="T93" fmla="*/ 15 h 30"/>
                <a:gd name="T94" fmla="*/ 9404 w 12277"/>
                <a:gd name="T95" fmla="*/ 0 h 30"/>
                <a:gd name="T96" fmla="*/ 9680 w 12277"/>
                <a:gd name="T97" fmla="*/ 0 h 30"/>
                <a:gd name="T98" fmla="*/ 9865 w 12277"/>
                <a:gd name="T99" fmla="*/ 0 h 30"/>
                <a:gd name="T100" fmla="*/ 10064 w 12277"/>
                <a:gd name="T101" fmla="*/ 15 h 30"/>
                <a:gd name="T102" fmla="*/ 10233 w 12277"/>
                <a:gd name="T103" fmla="*/ 30 h 30"/>
                <a:gd name="T104" fmla="*/ 10418 w 12277"/>
                <a:gd name="T105" fmla="*/ 30 h 30"/>
                <a:gd name="T106" fmla="*/ 10587 w 12277"/>
                <a:gd name="T107" fmla="*/ 15 h 30"/>
                <a:gd name="T108" fmla="*/ 10787 w 12277"/>
                <a:gd name="T109" fmla="*/ 0 h 30"/>
                <a:gd name="T110" fmla="*/ 11063 w 12277"/>
                <a:gd name="T111" fmla="*/ 0 h 30"/>
                <a:gd name="T112" fmla="*/ 11248 w 12277"/>
                <a:gd name="T113" fmla="*/ 0 h 30"/>
                <a:gd name="T114" fmla="*/ 11447 w 12277"/>
                <a:gd name="T115" fmla="*/ 15 h 30"/>
                <a:gd name="T116" fmla="*/ 11616 w 12277"/>
                <a:gd name="T117" fmla="*/ 30 h 30"/>
                <a:gd name="T118" fmla="*/ 11801 w 12277"/>
                <a:gd name="T119" fmla="*/ 30 h 30"/>
                <a:gd name="T120" fmla="*/ 11970 w 12277"/>
                <a:gd name="T121" fmla="*/ 15 h 30"/>
                <a:gd name="T122" fmla="*/ 12169 w 12277"/>
                <a:gd name="T12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77" h="30">
                  <a:moveTo>
                    <a:pt x="0" y="0"/>
                  </a:moveTo>
                  <a:lnTo>
                    <a:pt x="0" y="0"/>
                  </a:lnTo>
                  <a:cubicBezTo>
                    <a:pt x="9" y="0"/>
                    <a:pt x="16" y="7"/>
                    <a:pt x="16" y="15"/>
                  </a:cubicBezTo>
                  <a:cubicBezTo>
                    <a:pt x="16" y="23"/>
                    <a:pt x="9" y="30"/>
                    <a:pt x="0" y="30"/>
                  </a:cubicBezTo>
                  <a:lnTo>
                    <a:pt x="0" y="30"/>
                  </a:lnTo>
                  <a:lnTo>
                    <a:pt x="0" y="0"/>
                  </a:lnTo>
                  <a:close/>
                  <a:moveTo>
                    <a:pt x="92" y="0"/>
                  </a:moveTo>
                  <a:lnTo>
                    <a:pt x="92" y="0"/>
                  </a:lnTo>
                  <a:cubicBezTo>
                    <a:pt x="101" y="0"/>
                    <a:pt x="108" y="7"/>
                    <a:pt x="108" y="15"/>
                  </a:cubicBezTo>
                  <a:cubicBezTo>
                    <a:pt x="108" y="23"/>
                    <a:pt x="101" y="30"/>
                    <a:pt x="92" y="30"/>
                  </a:cubicBezTo>
                  <a:lnTo>
                    <a:pt x="92" y="30"/>
                  </a:lnTo>
                  <a:cubicBezTo>
                    <a:pt x="84" y="30"/>
                    <a:pt x="77" y="23"/>
                    <a:pt x="77" y="15"/>
                  </a:cubicBezTo>
                  <a:cubicBezTo>
                    <a:pt x="77" y="7"/>
                    <a:pt x="84" y="0"/>
                    <a:pt x="92" y="0"/>
                  </a:cubicBezTo>
                  <a:close/>
                  <a:moveTo>
                    <a:pt x="185" y="0"/>
                  </a:moveTo>
                  <a:lnTo>
                    <a:pt x="185" y="0"/>
                  </a:lnTo>
                  <a:cubicBezTo>
                    <a:pt x="193" y="0"/>
                    <a:pt x="200" y="7"/>
                    <a:pt x="200" y="15"/>
                  </a:cubicBezTo>
                  <a:cubicBezTo>
                    <a:pt x="200" y="23"/>
                    <a:pt x="193" y="30"/>
                    <a:pt x="185" y="30"/>
                  </a:cubicBezTo>
                  <a:lnTo>
                    <a:pt x="185" y="30"/>
                  </a:lnTo>
                  <a:cubicBezTo>
                    <a:pt x="176" y="30"/>
                    <a:pt x="169" y="23"/>
                    <a:pt x="169" y="15"/>
                  </a:cubicBezTo>
                  <a:cubicBezTo>
                    <a:pt x="169" y="7"/>
                    <a:pt x="176" y="0"/>
                    <a:pt x="185" y="0"/>
                  </a:cubicBezTo>
                  <a:close/>
                  <a:moveTo>
                    <a:pt x="277" y="0"/>
                  </a:moveTo>
                  <a:lnTo>
                    <a:pt x="277" y="0"/>
                  </a:lnTo>
                  <a:cubicBezTo>
                    <a:pt x="285" y="0"/>
                    <a:pt x="292" y="7"/>
                    <a:pt x="292" y="15"/>
                  </a:cubicBezTo>
                  <a:cubicBezTo>
                    <a:pt x="292" y="23"/>
                    <a:pt x="285" y="30"/>
                    <a:pt x="277" y="30"/>
                  </a:cubicBezTo>
                  <a:lnTo>
                    <a:pt x="277" y="30"/>
                  </a:lnTo>
                  <a:cubicBezTo>
                    <a:pt x="268" y="30"/>
                    <a:pt x="261" y="23"/>
                    <a:pt x="261" y="15"/>
                  </a:cubicBezTo>
                  <a:cubicBezTo>
                    <a:pt x="261" y="7"/>
                    <a:pt x="268" y="0"/>
                    <a:pt x="277" y="0"/>
                  </a:cubicBezTo>
                  <a:close/>
                  <a:moveTo>
                    <a:pt x="369" y="0"/>
                  </a:moveTo>
                  <a:lnTo>
                    <a:pt x="369" y="0"/>
                  </a:lnTo>
                  <a:cubicBezTo>
                    <a:pt x="378" y="0"/>
                    <a:pt x="384" y="7"/>
                    <a:pt x="384" y="15"/>
                  </a:cubicBezTo>
                  <a:cubicBezTo>
                    <a:pt x="384" y="23"/>
                    <a:pt x="378" y="30"/>
                    <a:pt x="369" y="30"/>
                  </a:cubicBezTo>
                  <a:lnTo>
                    <a:pt x="369" y="30"/>
                  </a:lnTo>
                  <a:cubicBezTo>
                    <a:pt x="361" y="30"/>
                    <a:pt x="354" y="23"/>
                    <a:pt x="354" y="15"/>
                  </a:cubicBezTo>
                  <a:cubicBezTo>
                    <a:pt x="354" y="7"/>
                    <a:pt x="361" y="0"/>
                    <a:pt x="369" y="0"/>
                  </a:cubicBezTo>
                  <a:close/>
                  <a:moveTo>
                    <a:pt x="461" y="0"/>
                  </a:moveTo>
                  <a:lnTo>
                    <a:pt x="461" y="0"/>
                  </a:lnTo>
                  <a:cubicBezTo>
                    <a:pt x="470" y="0"/>
                    <a:pt x="477" y="7"/>
                    <a:pt x="477" y="15"/>
                  </a:cubicBezTo>
                  <a:cubicBezTo>
                    <a:pt x="477" y="23"/>
                    <a:pt x="470" y="30"/>
                    <a:pt x="461" y="30"/>
                  </a:cubicBezTo>
                  <a:lnTo>
                    <a:pt x="461" y="30"/>
                  </a:lnTo>
                  <a:cubicBezTo>
                    <a:pt x="453" y="30"/>
                    <a:pt x="446" y="23"/>
                    <a:pt x="446" y="15"/>
                  </a:cubicBezTo>
                  <a:cubicBezTo>
                    <a:pt x="446" y="7"/>
                    <a:pt x="453" y="0"/>
                    <a:pt x="461" y="0"/>
                  </a:cubicBezTo>
                  <a:close/>
                  <a:moveTo>
                    <a:pt x="553" y="0"/>
                  </a:moveTo>
                  <a:lnTo>
                    <a:pt x="553" y="0"/>
                  </a:lnTo>
                  <a:cubicBezTo>
                    <a:pt x="562" y="0"/>
                    <a:pt x="569" y="7"/>
                    <a:pt x="569" y="15"/>
                  </a:cubicBezTo>
                  <a:cubicBezTo>
                    <a:pt x="569" y="23"/>
                    <a:pt x="562" y="30"/>
                    <a:pt x="553" y="30"/>
                  </a:cubicBezTo>
                  <a:lnTo>
                    <a:pt x="553" y="30"/>
                  </a:lnTo>
                  <a:cubicBezTo>
                    <a:pt x="545" y="30"/>
                    <a:pt x="538" y="23"/>
                    <a:pt x="538" y="15"/>
                  </a:cubicBezTo>
                  <a:cubicBezTo>
                    <a:pt x="538" y="7"/>
                    <a:pt x="545" y="0"/>
                    <a:pt x="553" y="0"/>
                  </a:cubicBezTo>
                  <a:close/>
                  <a:moveTo>
                    <a:pt x="646" y="0"/>
                  </a:moveTo>
                  <a:lnTo>
                    <a:pt x="646" y="0"/>
                  </a:lnTo>
                  <a:cubicBezTo>
                    <a:pt x="654" y="0"/>
                    <a:pt x="661" y="7"/>
                    <a:pt x="661" y="15"/>
                  </a:cubicBezTo>
                  <a:cubicBezTo>
                    <a:pt x="661" y="23"/>
                    <a:pt x="654" y="30"/>
                    <a:pt x="646" y="30"/>
                  </a:cubicBezTo>
                  <a:lnTo>
                    <a:pt x="646" y="30"/>
                  </a:lnTo>
                  <a:cubicBezTo>
                    <a:pt x="637" y="30"/>
                    <a:pt x="630" y="23"/>
                    <a:pt x="630" y="15"/>
                  </a:cubicBezTo>
                  <a:cubicBezTo>
                    <a:pt x="630" y="7"/>
                    <a:pt x="637" y="0"/>
                    <a:pt x="646" y="0"/>
                  </a:cubicBezTo>
                  <a:close/>
                  <a:moveTo>
                    <a:pt x="738" y="0"/>
                  </a:moveTo>
                  <a:lnTo>
                    <a:pt x="738" y="0"/>
                  </a:lnTo>
                  <a:cubicBezTo>
                    <a:pt x="746" y="0"/>
                    <a:pt x="753" y="7"/>
                    <a:pt x="753" y="15"/>
                  </a:cubicBezTo>
                  <a:cubicBezTo>
                    <a:pt x="753" y="23"/>
                    <a:pt x="746" y="30"/>
                    <a:pt x="738" y="30"/>
                  </a:cubicBezTo>
                  <a:lnTo>
                    <a:pt x="738" y="30"/>
                  </a:lnTo>
                  <a:cubicBezTo>
                    <a:pt x="729" y="30"/>
                    <a:pt x="722" y="23"/>
                    <a:pt x="722" y="15"/>
                  </a:cubicBezTo>
                  <a:cubicBezTo>
                    <a:pt x="722" y="7"/>
                    <a:pt x="729" y="0"/>
                    <a:pt x="738" y="0"/>
                  </a:cubicBezTo>
                  <a:close/>
                  <a:moveTo>
                    <a:pt x="830" y="0"/>
                  </a:moveTo>
                  <a:lnTo>
                    <a:pt x="830" y="0"/>
                  </a:lnTo>
                  <a:cubicBezTo>
                    <a:pt x="838" y="0"/>
                    <a:pt x="845" y="7"/>
                    <a:pt x="845" y="15"/>
                  </a:cubicBezTo>
                  <a:cubicBezTo>
                    <a:pt x="845" y="23"/>
                    <a:pt x="838" y="30"/>
                    <a:pt x="830" y="30"/>
                  </a:cubicBezTo>
                  <a:lnTo>
                    <a:pt x="830" y="30"/>
                  </a:lnTo>
                  <a:cubicBezTo>
                    <a:pt x="821" y="30"/>
                    <a:pt x="815" y="23"/>
                    <a:pt x="815" y="15"/>
                  </a:cubicBezTo>
                  <a:cubicBezTo>
                    <a:pt x="815" y="7"/>
                    <a:pt x="821" y="0"/>
                    <a:pt x="830" y="0"/>
                  </a:cubicBezTo>
                  <a:close/>
                  <a:moveTo>
                    <a:pt x="922" y="0"/>
                  </a:moveTo>
                  <a:lnTo>
                    <a:pt x="922" y="0"/>
                  </a:lnTo>
                  <a:cubicBezTo>
                    <a:pt x="931" y="0"/>
                    <a:pt x="938" y="7"/>
                    <a:pt x="938" y="15"/>
                  </a:cubicBezTo>
                  <a:cubicBezTo>
                    <a:pt x="938" y="23"/>
                    <a:pt x="931" y="30"/>
                    <a:pt x="922" y="30"/>
                  </a:cubicBezTo>
                  <a:lnTo>
                    <a:pt x="922" y="30"/>
                  </a:lnTo>
                  <a:cubicBezTo>
                    <a:pt x="914" y="30"/>
                    <a:pt x="907" y="23"/>
                    <a:pt x="907" y="15"/>
                  </a:cubicBezTo>
                  <a:cubicBezTo>
                    <a:pt x="907" y="7"/>
                    <a:pt x="914" y="0"/>
                    <a:pt x="922" y="0"/>
                  </a:cubicBezTo>
                  <a:close/>
                  <a:moveTo>
                    <a:pt x="1014" y="0"/>
                  </a:moveTo>
                  <a:lnTo>
                    <a:pt x="1014" y="0"/>
                  </a:lnTo>
                  <a:cubicBezTo>
                    <a:pt x="1023" y="0"/>
                    <a:pt x="1030" y="7"/>
                    <a:pt x="1030" y="15"/>
                  </a:cubicBezTo>
                  <a:cubicBezTo>
                    <a:pt x="1030" y="23"/>
                    <a:pt x="1023" y="30"/>
                    <a:pt x="1014" y="30"/>
                  </a:cubicBezTo>
                  <a:lnTo>
                    <a:pt x="1014" y="30"/>
                  </a:lnTo>
                  <a:cubicBezTo>
                    <a:pt x="1006" y="30"/>
                    <a:pt x="999" y="23"/>
                    <a:pt x="999" y="15"/>
                  </a:cubicBezTo>
                  <a:cubicBezTo>
                    <a:pt x="999" y="7"/>
                    <a:pt x="1006" y="0"/>
                    <a:pt x="1014" y="0"/>
                  </a:cubicBezTo>
                  <a:close/>
                  <a:moveTo>
                    <a:pt x="1107" y="0"/>
                  </a:moveTo>
                  <a:lnTo>
                    <a:pt x="1107" y="0"/>
                  </a:lnTo>
                  <a:cubicBezTo>
                    <a:pt x="1115" y="0"/>
                    <a:pt x="1122" y="7"/>
                    <a:pt x="1122" y="15"/>
                  </a:cubicBezTo>
                  <a:cubicBezTo>
                    <a:pt x="1122" y="23"/>
                    <a:pt x="1115" y="30"/>
                    <a:pt x="1107" y="30"/>
                  </a:cubicBezTo>
                  <a:lnTo>
                    <a:pt x="1107" y="30"/>
                  </a:lnTo>
                  <a:cubicBezTo>
                    <a:pt x="1098" y="30"/>
                    <a:pt x="1091" y="23"/>
                    <a:pt x="1091" y="15"/>
                  </a:cubicBezTo>
                  <a:cubicBezTo>
                    <a:pt x="1091" y="7"/>
                    <a:pt x="1098" y="0"/>
                    <a:pt x="1107" y="0"/>
                  </a:cubicBezTo>
                  <a:close/>
                  <a:moveTo>
                    <a:pt x="1199" y="0"/>
                  </a:moveTo>
                  <a:lnTo>
                    <a:pt x="1199" y="0"/>
                  </a:lnTo>
                  <a:cubicBezTo>
                    <a:pt x="1207" y="0"/>
                    <a:pt x="1214" y="7"/>
                    <a:pt x="1214" y="15"/>
                  </a:cubicBezTo>
                  <a:cubicBezTo>
                    <a:pt x="1214" y="23"/>
                    <a:pt x="1207" y="30"/>
                    <a:pt x="1199" y="30"/>
                  </a:cubicBezTo>
                  <a:lnTo>
                    <a:pt x="1199" y="30"/>
                  </a:lnTo>
                  <a:cubicBezTo>
                    <a:pt x="1190" y="30"/>
                    <a:pt x="1183" y="23"/>
                    <a:pt x="1183" y="15"/>
                  </a:cubicBezTo>
                  <a:cubicBezTo>
                    <a:pt x="1183" y="7"/>
                    <a:pt x="1190" y="0"/>
                    <a:pt x="1199" y="0"/>
                  </a:cubicBezTo>
                  <a:close/>
                  <a:moveTo>
                    <a:pt x="1291" y="0"/>
                  </a:moveTo>
                  <a:lnTo>
                    <a:pt x="1291" y="0"/>
                  </a:lnTo>
                  <a:cubicBezTo>
                    <a:pt x="1299" y="0"/>
                    <a:pt x="1306" y="7"/>
                    <a:pt x="1306" y="15"/>
                  </a:cubicBezTo>
                  <a:cubicBezTo>
                    <a:pt x="1306" y="23"/>
                    <a:pt x="1299" y="30"/>
                    <a:pt x="1291" y="30"/>
                  </a:cubicBezTo>
                  <a:lnTo>
                    <a:pt x="1291" y="30"/>
                  </a:lnTo>
                  <a:cubicBezTo>
                    <a:pt x="1282" y="30"/>
                    <a:pt x="1276" y="23"/>
                    <a:pt x="1276" y="15"/>
                  </a:cubicBezTo>
                  <a:cubicBezTo>
                    <a:pt x="1276" y="7"/>
                    <a:pt x="1282" y="0"/>
                    <a:pt x="1291" y="0"/>
                  </a:cubicBezTo>
                  <a:close/>
                  <a:moveTo>
                    <a:pt x="1383" y="0"/>
                  </a:moveTo>
                  <a:lnTo>
                    <a:pt x="1383" y="0"/>
                  </a:lnTo>
                  <a:cubicBezTo>
                    <a:pt x="1392" y="0"/>
                    <a:pt x="1398" y="7"/>
                    <a:pt x="1398" y="15"/>
                  </a:cubicBezTo>
                  <a:cubicBezTo>
                    <a:pt x="1398" y="23"/>
                    <a:pt x="1392" y="30"/>
                    <a:pt x="1383" y="30"/>
                  </a:cubicBezTo>
                  <a:lnTo>
                    <a:pt x="1383" y="30"/>
                  </a:lnTo>
                  <a:cubicBezTo>
                    <a:pt x="1375" y="30"/>
                    <a:pt x="1368" y="23"/>
                    <a:pt x="1368" y="15"/>
                  </a:cubicBezTo>
                  <a:cubicBezTo>
                    <a:pt x="1368" y="7"/>
                    <a:pt x="1375" y="0"/>
                    <a:pt x="1383" y="0"/>
                  </a:cubicBezTo>
                  <a:close/>
                  <a:moveTo>
                    <a:pt x="1475" y="0"/>
                  </a:moveTo>
                  <a:lnTo>
                    <a:pt x="1475" y="0"/>
                  </a:lnTo>
                  <a:cubicBezTo>
                    <a:pt x="1484" y="0"/>
                    <a:pt x="1491" y="7"/>
                    <a:pt x="1491" y="15"/>
                  </a:cubicBezTo>
                  <a:cubicBezTo>
                    <a:pt x="1491" y="23"/>
                    <a:pt x="1484" y="30"/>
                    <a:pt x="1475" y="30"/>
                  </a:cubicBezTo>
                  <a:lnTo>
                    <a:pt x="1475" y="30"/>
                  </a:lnTo>
                  <a:cubicBezTo>
                    <a:pt x="1467" y="30"/>
                    <a:pt x="1460" y="23"/>
                    <a:pt x="1460" y="15"/>
                  </a:cubicBezTo>
                  <a:cubicBezTo>
                    <a:pt x="1460" y="7"/>
                    <a:pt x="1467" y="0"/>
                    <a:pt x="1475" y="0"/>
                  </a:cubicBezTo>
                  <a:close/>
                  <a:moveTo>
                    <a:pt x="1567" y="0"/>
                  </a:moveTo>
                  <a:lnTo>
                    <a:pt x="1567" y="0"/>
                  </a:lnTo>
                  <a:cubicBezTo>
                    <a:pt x="1576" y="0"/>
                    <a:pt x="1583" y="7"/>
                    <a:pt x="1583" y="15"/>
                  </a:cubicBezTo>
                  <a:cubicBezTo>
                    <a:pt x="1583" y="23"/>
                    <a:pt x="1576" y="30"/>
                    <a:pt x="1567" y="30"/>
                  </a:cubicBezTo>
                  <a:lnTo>
                    <a:pt x="1567" y="30"/>
                  </a:lnTo>
                  <a:cubicBezTo>
                    <a:pt x="1559" y="30"/>
                    <a:pt x="1552" y="23"/>
                    <a:pt x="1552" y="15"/>
                  </a:cubicBezTo>
                  <a:cubicBezTo>
                    <a:pt x="1552" y="7"/>
                    <a:pt x="1559" y="0"/>
                    <a:pt x="1567" y="0"/>
                  </a:cubicBezTo>
                  <a:close/>
                  <a:moveTo>
                    <a:pt x="1660" y="0"/>
                  </a:moveTo>
                  <a:lnTo>
                    <a:pt x="1660" y="0"/>
                  </a:lnTo>
                  <a:cubicBezTo>
                    <a:pt x="1668" y="0"/>
                    <a:pt x="1675" y="7"/>
                    <a:pt x="1675" y="15"/>
                  </a:cubicBezTo>
                  <a:cubicBezTo>
                    <a:pt x="1675" y="23"/>
                    <a:pt x="1668" y="30"/>
                    <a:pt x="1660" y="30"/>
                  </a:cubicBezTo>
                  <a:lnTo>
                    <a:pt x="1660" y="30"/>
                  </a:lnTo>
                  <a:cubicBezTo>
                    <a:pt x="1651" y="30"/>
                    <a:pt x="1644" y="23"/>
                    <a:pt x="1644" y="15"/>
                  </a:cubicBezTo>
                  <a:cubicBezTo>
                    <a:pt x="1644" y="7"/>
                    <a:pt x="1651" y="0"/>
                    <a:pt x="1660" y="0"/>
                  </a:cubicBezTo>
                  <a:close/>
                  <a:moveTo>
                    <a:pt x="1752" y="0"/>
                  </a:moveTo>
                  <a:lnTo>
                    <a:pt x="1752" y="0"/>
                  </a:lnTo>
                  <a:cubicBezTo>
                    <a:pt x="1760" y="0"/>
                    <a:pt x="1767" y="7"/>
                    <a:pt x="1767" y="15"/>
                  </a:cubicBezTo>
                  <a:cubicBezTo>
                    <a:pt x="1767" y="23"/>
                    <a:pt x="1760" y="30"/>
                    <a:pt x="1752" y="30"/>
                  </a:cubicBezTo>
                  <a:lnTo>
                    <a:pt x="1752" y="30"/>
                  </a:lnTo>
                  <a:cubicBezTo>
                    <a:pt x="1743" y="30"/>
                    <a:pt x="1736" y="23"/>
                    <a:pt x="1736" y="15"/>
                  </a:cubicBezTo>
                  <a:cubicBezTo>
                    <a:pt x="1736" y="7"/>
                    <a:pt x="1743" y="0"/>
                    <a:pt x="1752" y="0"/>
                  </a:cubicBezTo>
                  <a:close/>
                  <a:moveTo>
                    <a:pt x="1844" y="0"/>
                  </a:moveTo>
                  <a:lnTo>
                    <a:pt x="1844" y="0"/>
                  </a:lnTo>
                  <a:cubicBezTo>
                    <a:pt x="1853" y="0"/>
                    <a:pt x="1859" y="7"/>
                    <a:pt x="1859" y="15"/>
                  </a:cubicBezTo>
                  <a:cubicBezTo>
                    <a:pt x="1859" y="23"/>
                    <a:pt x="1853" y="30"/>
                    <a:pt x="1844" y="30"/>
                  </a:cubicBezTo>
                  <a:lnTo>
                    <a:pt x="1844" y="30"/>
                  </a:lnTo>
                  <a:cubicBezTo>
                    <a:pt x="1836" y="30"/>
                    <a:pt x="1829" y="23"/>
                    <a:pt x="1829" y="15"/>
                  </a:cubicBezTo>
                  <a:cubicBezTo>
                    <a:pt x="1829" y="7"/>
                    <a:pt x="1836" y="0"/>
                    <a:pt x="1844" y="0"/>
                  </a:cubicBezTo>
                  <a:close/>
                  <a:moveTo>
                    <a:pt x="1936" y="0"/>
                  </a:moveTo>
                  <a:lnTo>
                    <a:pt x="1936" y="0"/>
                  </a:lnTo>
                  <a:cubicBezTo>
                    <a:pt x="1945" y="0"/>
                    <a:pt x="1952" y="7"/>
                    <a:pt x="1952" y="15"/>
                  </a:cubicBezTo>
                  <a:cubicBezTo>
                    <a:pt x="1952" y="23"/>
                    <a:pt x="1945" y="30"/>
                    <a:pt x="1936" y="30"/>
                  </a:cubicBezTo>
                  <a:lnTo>
                    <a:pt x="1936" y="30"/>
                  </a:lnTo>
                  <a:cubicBezTo>
                    <a:pt x="1928" y="30"/>
                    <a:pt x="1921" y="23"/>
                    <a:pt x="1921" y="15"/>
                  </a:cubicBezTo>
                  <a:cubicBezTo>
                    <a:pt x="1921" y="7"/>
                    <a:pt x="1928" y="0"/>
                    <a:pt x="1936" y="0"/>
                  </a:cubicBezTo>
                  <a:close/>
                  <a:moveTo>
                    <a:pt x="2028" y="0"/>
                  </a:moveTo>
                  <a:lnTo>
                    <a:pt x="2028" y="0"/>
                  </a:lnTo>
                  <a:cubicBezTo>
                    <a:pt x="2037" y="0"/>
                    <a:pt x="2044" y="7"/>
                    <a:pt x="2044" y="15"/>
                  </a:cubicBezTo>
                  <a:cubicBezTo>
                    <a:pt x="2044" y="23"/>
                    <a:pt x="2037" y="30"/>
                    <a:pt x="2028" y="30"/>
                  </a:cubicBezTo>
                  <a:lnTo>
                    <a:pt x="2028" y="30"/>
                  </a:lnTo>
                  <a:cubicBezTo>
                    <a:pt x="2020" y="30"/>
                    <a:pt x="2013" y="23"/>
                    <a:pt x="2013" y="15"/>
                  </a:cubicBezTo>
                  <a:cubicBezTo>
                    <a:pt x="2013" y="7"/>
                    <a:pt x="2020" y="0"/>
                    <a:pt x="2028" y="0"/>
                  </a:cubicBezTo>
                  <a:close/>
                  <a:moveTo>
                    <a:pt x="2121" y="0"/>
                  </a:moveTo>
                  <a:lnTo>
                    <a:pt x="2121" y="0"/>
                  </a:lnTo>
                  <a:cubicBezTo>
                    <a:pt x="2129" y="0"/>
                    <a:pt x="2136" y="7"/>
                    <a:pt x="2136" y="15"/>
                  </a:cubicBezTo>
                  <a:cubicBezTo>
                    <a:pt x="2136" y="23"/>
                    <a:pt x="2129" y="30"/>
                    <a:pt x="2121" y="30"/>
                  </a:cubicBezTo>
                  <a:lnTo>
                    <a:pt x="2121" y="30"/>
                  </a:lnTo>
                  <a:cubicBezTo>
                    <a:pt x="2112" y="30"/>
                    <a:pt x="2105" y="23"/>
                    <a:pt x="2105" y="15"/>
                  </a:cubicBezTo>
                  <a:cubicBezTo>
                    <a:pt x="2105" y="7"/>
                    <a:pt x="2112" y="0"/>
                    <a:pt x="2121" y="0"/>
                  </a:cubicBezTo>
                  <a:close/>
                  <a:moveTo>
                    <a:pt x="2213" y="0"/>
                  </a:moveTo>
                  <a:lnTo>
                    <a:pt x="2213" y="0"/>
                  </a:lnTo>
                  <a:cubicBezTo>
                    <a:pt x="2221" y="0"/>
                    <a:pt x="2228" y="7"/>
                    <a:pt x="2228" y="15"/>
                  </a:cubicBezTo>
                  <a:cubicBezTo>
                    <a:pt x="2228" y="23"/>
                    <a:pt x="2221" y="30"/>
                    <a:pt x="2213" y="30"/>
                  </a:cubicBezTo>
                  <a:lnTo>
                    <a:pt x="2213" y="30"/>
                  </a:lnTo>
                  <a:cubicBezTo>
                    <a:pt x="2204" y="30"/>
                    <a:pt x="2197" y="23"/>
                    <a:pt x="2197" y="15"/>
                  </a:cubicBezTo>
                  <a:cubicBezTo>
                    <a:pt x="2197" y="7"/>
                    <a:pt x="2204" y="0"/>
                    <a:pt x="2213" y="0"/>
                  </a:cubicBezTo>
                  <a:close/>
                  <a:moveTo>
                    <a:pt x="2305" y="0"/>
                  </a:moveTo>
                  <a:lnTo>
                    <a:pt x="2305" y="0"/>
                  </a:lnTo>
                  <a:cubicBezTo>
                    <a:pt x="2314" y="0"/>
                    <a:pt x="2320" y="7"/>
                    <a:pt x="2320" y="15"/>
                  </a:cubicBezTo>
                  <a:cubicBezTo>
                    <a:pt x="2320" y="23"/>
                    <a:pt x="2314" y="30"/>
                    <a:pt x="2305" y="30"/>
                  </a:cubicBezTo>
                  <a:lnTo>
                    <a:pt x="2305" y="30"/>
                  </a:lnTo>
                  <a:cubicBezTo>
                    <a:pt x="2297" y="30"/>
                    <a:pt x="2290" y="23"/>
                    <a:pt x="2290" y="15"/>
                  </a:cubicBezTo>
                  <a:cubicBezTo>
                    <a:pt x="2290" y="7"/>
                    <a:pt x="2297" y="0"/>
                    <a:pt x="2305" y="0"/>
                  </a:cubicBezTo>
                  <a:close/>
                  <a:moveTo>
                    <a:pt x="2397" y="0"/>
                  </a:moveTo>
                  <a:lnTo>
                    <a:pt x="2397" y="0"/>
                  </a:lnTo>
                  <a:cubicBezTo>
                    <a:pt x="2406" y="0"/>
                    <a:pt x="2413" y="7"/>
                    <a:pt x="2413" y="15"/>
                  </a:cubicBezTo>
                  <a:cubicBezTo>
                    <a:pt x="2413" y="23"/>
                    <a:pt x="2406" y="30"/>
                    <a:pt x="2397" y="30"/>
                  </a:cubicBezTo>
                  <a:lnTo>
                    <a:pt x="2397" y="30"/>
                  </a:lnTo>
                  <a:cubicBezTo>
                    <a:pt x="2389" y="30"/>
                    <a:pt x="2382" y="23"/>
                    <a:pt x="2382" y="15"/>
                  </a:cubicBezTo>
                  <a:cubicBezTo>
                    <a:pt x="2382" y="7"/>
                    <a:pt x="2389" y="0"/>
                    <a:pt x="2397" y="0"/>
                  </a:cubicBezTo>
                  <a:close/>
                  <a:moveTo>
                    <a:pt x="2489" y="0"/>
                  </a:moveTo>
                  <a:lnTo>
                    <a:pt x="2489" y="0"/>
                  </a:lnTo>
                  <a:cubicBezTo>
                    <a:pt x="2498" y="0"/>
                    <a:pt x="2505" y="7"/>
                    <a:pt x="2505" y="15"/>
                  </a:cubicBezTo>
                  <a:cubicBezTo>
                    <a:pt x="2505" y="23"/>
                    <a:pt x="2498" y="30"/>
                    <a:pt x="2489" y="30"/>
                  </a:cubicBezTo>
                  <a:lnTo>
                    <a:pt x="2489" y="30"/>
                  </a:lnTo>
                  <a:cubicBezTo>
                    <a:pt x="2481" y="30"/>
                    <a:pt x="2474" y="23"/>
                    <a:pt x="2474" y="15"/>
                  </a:cubicBezTo>
                  <a:cubicBezTo>
                    <a:pt x="2474" y="7"/>
                    <a:pt x="2481" y="0"/>
                    <a:pt x="2489" y="0"/>
                  </a:cubicBezTo>
                  <a:close/>
                  <a:moveTo>
                    <a:pt x="2582" y="0"/>
                  </a:moveTo>
                  <a:lnTo>
                    <a:pt x="2582" y="0"/>
                  </a:lnTo>
                  <a:cubicBezTo>
                    <a:pt x="2590" y="0"/>
                    <a:pt x="2597" y="7"/>
                    <a:pt x="2597" y="15"/>
                  </a:cubicBezTo>
                  <a:cubicBezTo>
                    <a:pt x="2597" y="23"/>
                    <a:pt x="2590" y="30"/>
                    <a:pt x="2582" y="30"/>
                  </a:cubicBezTo>
                  <a:lnTo>
                    <a:pt x="2582" y="30"/>
                  </a:lnTo>
                  <a:cubicBezTo>
                    <a:pt x="2573" y="30"/>
                    <a:pt x="2566" y="23"/>
                    <a:pt x="2566" y="15"/>
                  </a:cubicBezTo>
                  <a:cubicBezTo>
                    <a:pt x="2566" y="7"/>
                    <a:pt x="2573" y="0"/>
                    <a:pt x="2582" y="0"/>
                  </a:cubicBezTo>
                  <a:close/>
                  <a:moveTo>
                    <a:pt x="2674" y="0"/>
                  </a:moveTo>
                  <a:lnTo>
                    <a:pt x="2674" y="0"/>
                  </a:lnTo>
                  <a:cubicBezTo>
                    <a:pt x="2682" y="0"/>
                    <a:pt x="2689" y="7"/>
                    <a:pt x="2689" y="15"/>
                  </a:cubicBezTo>
                  <a:cubicBezTo>
                    <a:pt x="2689" y="23"/>
                    <a:pt x="2682" y="30"/>
                    <a:pt x="2674" y="30"/>
                  </a:cubicBezTo>
                  <a:lnTo>
                    <a:pt x="2674" y="30"/>
                  </a:lnTo>
                  <a:cubicBezTo>
                    <a:pt x="2665" y="30"/>
                    <a:pt x="2658" y="23"/>
                    <a:pt x="2658" y="15"/>
                  </a:cubicBezTo>
                  <a:cubicBezTo>
                    <a:pt x="2658" y="7"/>
                    <a:pt x="2665" y="0"/>
                    <a:pt x="2674" y="0"/>
                  </a:cubicBezTo>
                  <a:close/>
                  <a:moveTo>
                    <a:pt x="2766" y="0"/>
                  </a:moveTo>
                  <a:lnTo>
                    <a:pt x="2766" y="0"/>
                  </a:lnTo>
                  <a:cubicBezTo>
                    <a:pt x="2774" y="0"/>
                    <a:pt x="2781" y="7"/>
                    <a:pt x="2781" y="15"/>
                  </a:cubicBezTo>
                  <a:cubicBezTo>
                    <a:pt x="2781" y="23"/>
                    <a:pt x="2774" y="30"/>
                    <a:pt x="2766" y="30"/>
                  </a:cubicBezTo>
                  <a:lnTo>
                    <a:pt x="2766" y="30"/>
                  </a:lnTo>
                  <a:cubicBezTo>
                    <a:pt x="2757" y="30"/>
                    <a:pt x="2751" y="23"/>
                    <a:pt x="2751" y="15"/>
                  </a:cubicBezTo>
                  <a:cubicBezTo>
                    <a:pt x="2751" y="7"/>
                    <a:pt x="2757" y="0"/>
                    <a:pt x="2766" y="0"/>
                  </a:cubicBezTo>
                  <a:close/>
                  <a:moveTo>
                    <a:pt x="2858" y="0"/>
                  </a:moveTo>
                  <a:lnTo>
                    <a:pt x="2858" y="0"/>
                  </a:lnTo>
                  <a:cubicBezTo>
                    <a:pt x="2867" y="0"/>
                    <a:pt x="2874" y="7"/>
                    <a:pt x="2874" y="15"/>
                  </a:cubicBezTo>
                  <a:cubicBezTo>
                    <a:pt x="2874" y="23"/>
                    <a:pt x="2867" y="30"/>
                    <a:pt x="2858" y="30"/>
                  </a:cubicBezTo>
                  <a:lnTo>
                    <a:pt x="2858" y="30"/>
                  </a:lnTo>
                  <a:cubicBezTo>
                    <a:pt x="2850" y="30"/>
                    <a:pt x="2843" y="23"/>
                    <a:pt x="2843" y="15"/>
                  </a:cubicBezTo>
                  <a:cubicBezTo>
                    <a:pt x="2843" y="7"/>
                    <a:pt x="2850" y="0"/>
                    <a:pt x="2858" y="0"/>
                  </a:cubicBezTo>
                  <a:close/>
                  <a:moveTo>
                    <a:pt x="2950" y="0"/>
                  </a:moveTo>
                  <a:lnTo>
                    <a:pt x="2950" y="0"/>
                  </a:lnTo>
                  <a:cubicBezTo>
                    <a:pt x="2959" y="0"/>
                    <a:pt x="2966" y="7"/>
                    <a:pt x="2966" y="15"/>
                  </a:cubicBezTo>
                  <a:cubicBezTo>
                    <a:pt x="2966" y="23"/>
                    <a:pt x="2959" y="30"/>
                    <a:pt x="2950" y="30"/>
                  </a:cubicBezTo>
                  <a:lnTo>
                    <a:pt x="2950" y="30"/>
                  </a:lnTo>
                  <a:cubicBezTo>
                    <a:pt x="2942" y="30"/>
                    <a:pt x="2935" y="23"/>
                    <a:pt x="2935" y="15"/>
                  </a:cubicBezTo>
                  <a:cubicBezTo>
                    <a:pt x="2935" y="7"/>
                    <a:pt x="2942" y="0"/>
                    <a:pt x="2950" y="0"/>
                  </a:cubicBezTo>
                  <a:close/>
                  <a:moveTo>
                    <a:pt x="3043" y="0"/>
                  </a:moveTo>
                  <a:lnTo>
                    <a:pt x="3043" y="0"/>
                  </a:lnTo>
                  <a:cubicBezTo>
                    <a:pt x="3051" y="0"/>
                    <a:pt x="3058" y="7"/>
                    <a:pt x="3058" y="15"/>
                  </a:cubicBezTo>
                  <a:cubicBezTo>
                    <a:pt x="3058" y="23"/>
                    <a:pt x="3051" y="30"/>
                    <a:pt x="3043" y="30"/>
                  </a:cubicBezTo>
                  <a:lnTo>
                    <a:pt x="3043" y="30"/>
                  </a:lnTo>
                  <a:cubicBezTo>
                    <a:pt x="3034" y="30"/>
                    <a:pt x="3027" y="23"/>
                    <a:pt x="3027" y="15"/>
                  </a:cubicBezTo>
                  <a:cubicBezTo>
                    <a:pt x="3027" y="7"/>
                    <a:pt x="3034" y="0"/>
                    <a:pt x="3043" y="0"/>
                  </a:cubicBezTo>
                  <a:close/>
                  <a:moveTo>
                    <a:pt x="3135" y="0"/>
                  </a:moveTo>
                  <a:lnTo>
                    <a:pt x="3135" y="0"/>
                  </a:lnTo>
                  <a:cubicBezTo>
                    <a:pt x="3143" y="0"/>
                    <a:pt x="3150" y="7"/>
                    <a:pt x="3150" y="15"/>
                  </a:cubicBezTo>
                  <a:cubicBezTo>
                    <a:pt x="3150" y="23"/>
                    <a:pt x="3143" y="30"/>
                    <a:pt x="3135" y="30"/>
                  </a:cubicBezTo>
                  <a:lnTo>
                    <a:pt x="3135" y="30"/>
                  </a:lnTo>
                  <a:cubicBezTo>
                    <a:pt x="3126" y="30"/>
                    <a:pt x="3119" y="23"/>
                    <a:pt x="3119" y="15"/>
                  </a:cubicBezTo>
                  <a:cubicBezTo>
                    <a:pt x="3119" y="7"/>
                    <a:pt x="3126" y="0"/>
                    <a:pt x="3135" y="0"/>
                  </a:cubicBezTo>
                  <a:close/>
                  <a:moveTo>
                    <a:pt x="3227" y="0"/>
                  </a:moveTo>
                  <a:lnTo>
                    <a:pt x="3227" y="0"/>
                  </a:lnTo>
                  <a:cubicBezTo>
                    <a:pt x="3235" y="0"/>
                    <a:pt x="3242" y="7"/>
                    <a:pt x="3242" y="15"/>
                  </a:cubicBezTo>
                  <a:cubicBezTo>
                    <a:pt x="3242" y="23"/>
                    <a:pt x="3235" y="30"/>
                    <a:pt x="3227" y="30"/>
                  </a:cubicBezTo>
                  <a:lnTo>
                    <a:pt x="3227" y="30"/>
                  </a:lnTo>
                  <a:cubicBezTo>
                    <a:pt x="3218" y="30"/>
                    <a:pt x="3212" y="23"/>
                    <a:pt x="3212" y="15"/>
                  </a:cubicBezTo>
                  <a:cubicBezTo>
                    <a:pt x="3212" y="7"/>
                    <a:pt x="3218" y="0"/>
                    <a:pt x="3227" y="0"/>
                  </a:cubicBezTo>
                  <a:close/>
                  <a:moveTo>
                    <a:pt x="3319" y="0"/>
                  </a:moveTo>
                  <a:lnTo>
                    <a:pt x="3319" y="0"/>
                  </a:lnTo>
                  <a:cubicBezTo>
                    <a:pt x="3328" y="0"/>
                    <a:pt x="3334" y="7"/>
                    <a:pt x="3334" y="15"/>
                  </a:cubicBezTo>
                  <a:cubicBezTo>
                    <a:pt x="3334" y="23"/>
                    <a:pt x="3328" y="30"/>
                    <a:pt x="3319" y="30"/>
                  </a:cubicBezTo>
                  <a:lnTo>
                    <a:pt x="3319" y="30"/>
                  </a:lnTo>
                  <a:cubicBezTo>
                    <a:pt x="3311" y="30"/>
                    <a:pt x="3304" y="23"/>
                    <a:pt x="3304" y="15"/>
                  </a:cubicBezTo>
                  <a:cubicBezTo>
                    <a:pt x="3304" y="7"/>
                    <a:pt x="3311" y="0"/>
                    <a:pt x="3319" y="0"/>
                  </a:cubicBezTo>
                  <a:close/>
                  <a:moveTo>
                    <a:pt x="3411" y="0"/>
                  </a:moveTo>
                  <a:lnTo>
                    <a:pt x="3411" y="0"/>
                  </a:lnTo>
                  <a:cubicBezTo>
                    <a:pt x="3420" y="0"/>
                    <a:pt x="3427" y="7"/>
                    <a:pt x="3427" y="15"/>
                  </a:cubicBezTo>
                  <a:cubicBezTo>
                    <a:pt x="3427" y="23"/>
                    <a:pt x="3420" y="30"/>
                    <a:pt x="3411" y="30"/>
                  </a:cubicBezTo>
                  <a:lnTo>
                    <a:pt x="3411" y="30"/>
                  </a:lnTo>
                  <a:cubicBezTo>
                    <a:pt x="3403" y="30"/>
                    <a:pt x="3396" y="23"/>
                    <a:pt x="3396" y="15"/>
                  </a:cubicBezTo>
                  <a:cubicBezTo>
                    <a:pt x="3396" y="7"/>
                    <a:pt x="3403" y="0"/>
                    <a:pt x="3411" y="0"/>
                  </a:cubicBezTo>
                  <a:close/>
                  <a:moveTo>
                    <a:pt x="3503" y="0"/>
                  </a:moveTo>
                  <a:lnTo>
                    <a:pt x="3504" y="0"/>
                  </a:lnTo>
                  <a:cubicBezTo>
                    <a:pt x="3512" y="0"/>
                    <a:pt x="3519" y="7"/>
                    <a:pt x="3519" y="15"/>
                  </a:cubicBezTo>
                  <a:cubicBezTo>
                    <a:pt x="3519" y="23"/>
                    <a:pt x="3512" y="30"/>
                    <a:pt x="3504" y="30"/>
                  </a:cubicBezTo>
                  <a:lnTo>
                    <a:pt x="3503" y="30"/>
                  </a:lnTo>
                  <a:cubicBezTo>
                    <a:pt x="3495" y="30"/>
                    <a:pt x="3488" y="23"/>
                    <a:pt x="3488" y="15"/>
                  </a:cubicBezTo>
                  <a:cubicBezTo>
                    <a:pt x="3488" y="7"/>
                    <a:pt x="3495" y="0"/>
                    <a:pt x="3503" y="0"/>
                  </a:cubicBezTo>
                  <a:close/>
                  <a:moveTo>
                    <a:pt x="3596" y="0"/>
                  </a:moveTo>
                  <a:lnTo>
                    <a:pt x="3596" y="0"/>
                  </a:lnTo>
                  <a:cubicBezTo>
                    <a:pt x="3604" y="0"/>
                    <a:pt x="3611" y="7"/>
                    <a:pt x="3611" y="15"/>
                  </a:cubicBezTo>
                  <a:cubicBezTo>
                    <a:pt x="3611" y="23"/>
                    <a:pt x="3604" y="30"/>
                    <a:pt x="3596" y="30"/>
                  </a:cubicBezTo>
                  <a:lnTo>
                    <a:pt x="3596" y="30"/>
                  </a:lnTo>
                  <a:cubicBezTo>
                    <a:pt x="3587" y="30"/>
                    <a:pt x="3580" y="23"/>
                    <a:pt x="3580" y="15"/>
                  </a:cubicBezTo>
                  <a:cubicBezTo>
                    <a:pt x="3580" y="7"/>
                    <a:pt x="3587" y="0"/>
                    <a:pt x="3596" y="0"/>
                  </a:cubicBezTo>
                  <a:close/>
                  <a:moveTo>
                    <a:pt x="3688" y="0"/>
                  </a:moveTo>
                  <a:lnTo>
                    <a:pt x="3688" y="0"/>
                  </a:lnTo>
                  <a:cubicBezTo>
                    <a:pt x="3696" y="0"/>
                    <a:pt x="3703" y="7"/>
                    <a:pt x="3703" y="15"/>
                  </a:cubicBezTo>
                  <a:cubicBezTo>
                    <a:pt x="3703" y="23"/>
                    <a:pt x="3696" y="30"/>
                    <a:pt x="3688" y="30"/>
                  </a:cubicBezTo>
                  <a:lnTo>
                    <a:pt x="3688" y="30"/>
                  </a:lnTo>
                  <a:cubicBezTo>
                    <a:pt x="3679" y="30"/>
                    <a:pt x="3672" y="23"/>
                    <a:pt x="3672" y="15"/>
                  </a:cubicBezTo>
                  <a:cubicBezTo>
                    <a:pt x="3672" y="7"/>
                    <a:pt x="3679" y="0"/>
                    <a:pt x="3688" y="0"/>
                  </a:cubicBezTo>
                  <a:close/>
                  <a:moveTo>
                    <a:pt x="3780" y="0"/>
                  </a:moveTo>
                  <a:lnTo>
                    <a:pt x="3780" y="0"/>
                  </a:lnTo>
                  <a:cubicBezTo>
                    <a:pt x="3789" y="0"/>
                    <a:pt x="3795" y="7"/>
                    <a:pt x="3795" y="15"/>
                  </a:cubicBezTo>
                  <a:cubicBezTo>
                    <a:pt x="3795" y="23"/>
                    <a:pt x="3789" y="30"/>
                    <a:pt x="3780" y="30"/>
                  </a:cubicBezTo>
                  <a:lnTo>
                    <a:pt x="3780" y="30"/>
                  </a:lnTo>
                  <a:cubicBezTo>
                    <a:pt x="3772" y="30"/>
                    <a:pt x="3765" y="23"/>
                    <a:pt x="3765" y="15"/>
                  </a:cubicBezTo>
                  <a:cubicBezTo>
                    <a:pt x="3765" y="7"/>
                    <a:pt x="3772" y="0"/>
                    <a:pt x="3780" y="0"/>
                  </a:cubicBezTo>
                  <a:close/>
                  <a:moveTo>
                    <a:pt x="3872" y="0"/>
                  </a:moveTo>
                  <a:lnTo>
                    <a:pt x="3872" y="0"/>
                  </a:lnTo>
                  <a:cubicBezTo>
                    <a:pt x="3881" y="0"/>
                    <a:pt x="3888" y="7"/>
                    <a:pt x="3888" y="15"/>
                  </a:cubicBezTo>
                  <a:cubicBezTo>
                    <a:pt x="3888" y="23"/>
                    <a:pt x="3881" y="30"/>
                    <a:pt x="3872" y="30"/>
                  </a:cubicBezTo>
                  <a:lnTo>
                    <a:pt x="3872" y="30"/>
                  </a:lnTo>
                  <a:cubicBezTo>
                    <a:pt x="3864" y="30"/>
                    <a:pt x="3857" y="23"/>
                    <a:pt x="3857" y="15"/>
                  </a:cubicBezTo>
                  <a:cubicBezTo>
                    <a:pt x="3857" y="7"/>
                    <a:pt x="3864" y="0"/>
                    <a:pt x="3872" y="0"/>
                  </a:cubicBezTo>
                  <a:close/>
                  <a:moveTo>
                    <a:pt x="3964" y="0"/>
                  </a:moveTo>
                  <a:lnTo>
                    <a:pt x="3964" y="0"/>
                  </a:lnTo>
                  <a:cubicBezTo>
                    <a:pt x="3973" y="0"/>
                    <a:pt x="3980" y="7"/>
                    <a:pt x="3980" y="15"/>
                  </a:cubicBezTo>
                  <a:cubicBezTo>
                    <a:pt x="3980" y="23"/>
                    <a:pt x="3973" y="30"/>
                    <a:pt x="3964" y="30"/>
                  </a:cubicBezTo>
                  <a:lnTo>
                    <a:pt x="3964" y="30"/>
                  </a:lnTo>
                  <a:cubicBezTo>
                    <a:pt x="3956" y="30"/>
                    <a:pt x="3949" y="23"/>
                    <a:pt x="3949" y="15"/>
                  </a:cubicBezTo>
                  <a:cubicBezTo>
                    <a:pt x="3949" y="7"/>
                    <a:pt x="3956" y="0"/>
                    <a:pt x="3964" y="0"/>
                  </a:cubicBezTo>
                  <a:close/>
                  <a:moveTo>
                    <a:pt x="4057" y="0"/>
                  </a:moveTo>
                  <a:lnTo>
                    <a:pt x="4057" y="0"/>
                  </a:lnTo>
                  <a:cubicBezTo>
                    <a:pt x="4065" y="0"/>
                    <a:pt x="4072" y="7"/>
                    <a:pt x="4072" y="15"/>
                  </a:cubicBezTo>
                  <a:cubicBezTo>
                    <a:pt x="4072" y="23"/>
                    <a:pt x="4065" y="30"/>
                    <a:pt x="4057" y="30"/>
                  </a:cubicBezTo>
                  <a:lnTo>
                    <a:pt x="4057" y="30"/>
                  </a:lnTo>
                  <a:cubicBezTo>
                    <a:pt x="4048" y="30"/>
                    <a:pt x="4041" y="23"/>
                    <a:pt x="4041" y="15"/>
                  </a:cubicBezTo>
                  <a:cubicBezTo>
                    <a:pt x="4041" y="7"/>
                    <a:pt x="4048" y="0"/>
                    <a:pt x="4057" y="0"/>
                  </a:cubicBezTo>
                  <a:close/>
                  <a:moveTo>
                    <a:pt x="4149" y="0"/>
                  </a:moveTo>
                  <a:lnTo>
                    <a:pt x="4149" y="0"/>
                  </a:lnTo>
                  <a:cubicBezTo>
                    <a:pt x="4157" y="0"/>
                    <a:pt x="4164" y="7"/>
                    <a:pt x="4164" y="15"/>
                  </a:cubicBezTo>
                  <a:cubicBezTo>
                    <a:pt x="4164" y="23"/>
                    <a:pt x="4157" y="30"/>
                    <a:pt x="4149" y="30"/>
                  </a:cubicBezTo>
                  <a:lnTo>
                    <a:pt x="4149" y="30"/>
                  </a:lnTo>
                  <a:cubicBezTo>
                    <a:pt x="4140" y="30"/>
                    <a:pt x="4133" y="23"/>
                    <a:pt x="4133" y="15"/>
                  </a:cubicBezTo>
                  <a:cubicBezTo>
                    <a:pt x="4133" y="7"/>
                    <a:pt x="4140" y="0"/>
                    <a:pt x="4149" y="0"/>
                  </a:cubicBezTo>
                  <a:close/>
                  <a:moveTo>
                    <a:pt x="4241" y="0"/>
                  </a:moveTo>
                  <a:lnTo>
                    <a:pt x="4241" y="0"/>
                  </a:lnTo>
                  <a:cubicBezTo>
                    <a:pt x="4250" y="0"/>
                    <a:pt x="4256" y="7"/>
                    <a:pt x="4256" y="15"/>
                  </a:cubicBezTo>
                  <a:cubicBezTo>
                    <a:pt x="4256" y="23"/>
                    <a:pt x="4250" y="30"/>
                    <a:pt x="4241" y="30"/>
                  </a:cubicBezTo>
                  <a:lnTo>
                    <a:pt x="4241" y="30"/>
                  </a:lnTo>
                  <a:cubicBezTo>
                    <a:pt x="4233" y="30"/>
                    <a:pt x="4226" y="23"/>
                    <a:pt x="4226" y="15"/>
                  </a:cubicBezTo>
                  <a:cubicBezTo>
                    <a:pt x="4226" y="7"/>
                    <a:pt x="4233" y="0"/>
                    <a:pt x="4241" y="0"/>
                  </a:cubicBezTo>
                  <a:close/>
                  <a:moveTo>
                    <a:pt x="4333" y="0"/>
                  </a:moveTo>
                  <a:lnTo>
                    <a:pt x="4333" y="0"/>
                  </a:lnTo>
                  <a:cubicBezTo>
                    <a:pt x="4342" y="0"/>
                    <a:pt x="4349" y="7"/>
                    <a:pt x="4349" y="15"/>
                  </a:cubicBezTo>
                  <a:cubicBezTo>
                    <a:pt x="4349" y="23"/>
                    <a:pt x="4342" y="30"/>
                    <a:pt x="4333" y="30"/>
                  </a:cubicBezTo>
                  <a:lnTo>
                    <a:pt x="4333" y="30"/>
                  </a:lnTo>
                  <a:cubicBezTo>
                    <a:pt x="4325" y="30"/>
                    <a:pt x="4318" y="23"/>
                    <a:pt x="4318" y="15"/>
                  </a:cubicBezTo>
                  <a:cubicBezTo>
                    <a:pt x="4318" y="7"/>
                    <a:pt x="4325" y="0"/>
                    <a:pt x="4333" y="0"/>
                  </a:cubicBezTo>
                  <a:close/>
                  <a:moveTo>
                    <a:pt x="4425" y="0"/>
                  </a:moveTo>
                  <a:lnTo>
                    <a:pt x="4425" y="0"/>
                  </a:lnTo>
                  <a:cubicBezTo>
                    <a:pt x="4434" y="0"/>
                    <a:pt x="4441" y="7"/>
                    <a:pt x="4441" y="15"/>
                  </a:cubicBezTo>
                  <a:cubicBezTo>
                    <a:pt x="4441" y="23"/>
                    <a:pt x="4434" y="30"/>
                    <a:pt x="4425" y="30"/>
                  </a:cubicBezTo>
                  <a:lnTo>
                    <a:pt x="4425" y="30"/>
                  </a:lnTo>
                  <a:cubicBezTo>
                    <a:pt x="4417" y="30"/>
                    <a:pt x="4410" y="23"/>
                    <a:pt x="4410" y="15"/>
                  </a:cubicBezTo>
                  <a:cubicBezTo>
                    <a:pt x="4410" y="7"/>
                    <a:pt x="4417" y="0"/>
                    <a:pt x="4425" y="0"/>
                  </a:cubicBezTo>
                  <a:close/>
                  <a:moveTo>
                    <a:pt x="4518" y="0"/>
                  </a:moveTo>
                  <a:lnTo>
                    <a:pt x="4518" y="0"/>
                  </a:lnTo>
                  <a:cubicBezTo>
                    <a:pt x="4526" y="0"/>
                    <a:pt x="4533" y="7"/>
                    <a:pt x="4533" y="15"/>
                  </a:cubicBezTo>
                  <a:cubicBezTo>
                    <a:pt x="4533" y="23"/>
                    <a:pt x="4526" y="30"/>
                    <a:pt x="4518" y="30"/>
                  </a:cubicBezTo>
                  <a:lnTo>
                    <a:pt x="4518" y="30"/>
                  </a:lnTo>
                  <a:cubicBezTo>
                    <a:pt x="4509" y="30"/>
                    <a:pt x="4502" y="23"/>
                    <a:pt x="4502" y="15"/>
                  </a:cubicBezTo>
                  <a:cubicBezTo>
                    <a:pt x="4502" y="7"/>
                    <a:pt x="4509" y="0"/>
                    <a:pt x="4518" y="0"/>
                  </a:cubicBezTo>
                  <a:close/>
                  <a:moveTo>
                    <a:pt x="4610" y="0"/>
                  </a:moveTo>
                  <a:lnTo>
                    <a:pt x="4610" y="0"/>
                  </a:lnTo>
                  <a:cubicBezTo>
                    <a:pt x="4618" y="0"/>
                    <a:pt x="4625" y="7"/>
                    <a:pt x="4625" y="15"/>
                  </a:cubicBezTo>
                  <a:cubicBezTo>
                    <a:pt x="4625" y="23"/>
                    <a:pt x="4618" y="30"/>
                    <a:pt x="4610" y="30"/>
                  </a:cubicBezTo>
                  <a:lnTo>
                    <a:pt x="4610" y="30"/>
                  </a:lnTo>
                  <a:cubicBezTo>
                    <a:pt x="4601" y="30"/>
                    <a:pt x="4594" y="23"/>
                    <a:pt x="4594" y="15"/>
                  </a:cubicBezTo>
                  <a:cubicBezTo>
                    <a:pt x="4594" y="7"/>
                    <a:pt x="4601" y="0"/>
                    <a:pt x="4610" y="0"/>
                  </a:cubicBezTo>
                  <a:close/>
                  <a:moveTo>
                    <a:pt x="4702" y="0"/>
                  </a:moveTo>
                  <a:lnTo>
                    <a:pt x="4702" y="0"/>
                  </a:lnTo>
                  <a:cubicBezTo>
                    <a:pt x="4710" y="0"/>
                    <a:pt x="4717" y="7"/>
                    <a:pt x="4717" y="15"/>
                  </a:cubicBezTo>
                  <a:cubicBezTo>
                    <a:pt x="4717" y="23"/>
                    <a:pt x="4710" y="30"/>
                    <a:pt x="4702" y="30"/>
                  </a:cubicBezTo>
                  <a:lnTo>
                    <a:pt x="4702" y="30"/>
                  </a:lnTo>
                  <a:cubicBezTo>
                    <a:pt x="4693" y="30"/>
                    <a:pt x="4687" y="23"/>
                    <a:pt x="4687" y="15"/>
                  </a:cubicBezTo>
                  <a:cubicBezTo>
                    <a:pt x="4687" y="7"/>
                    <a:pt x="4693" y="0"/>
                    <a:pt x="4702" y="0"/>
                  </a:cubicBezTo>
                  <a:close/>
                  <a:moveTo>
                    <a:pt x="4794" y="0"/>
                  </a:moveTo>
                  <a:lnTo>
                    <a:pt x="4794" y="0"/>
                  </a:lnTo>
                  <a:cubicBezTo>
                    <a:pt x="4803" y="0"/>
                    <a:pt x="4810" y="7"/>
                    <a:pt x="4810" y="15"/>
                  </a:cubicBezTo>
                  <a:cubicBezTo>
                    <a:pt x="4810" y="23"/>
                    <a:pt x="4803" y="30"/>
                    <a:pt x="4794" y="30"/>
                  </a:cubicBezTo>
                  <a:lnTo>
                    <a:pt x="4794" y="30"/>
                  </a:lnTo>
                  <a:cubicBezTo>
                    <a:pt x="4786" y="30"/>
                    <a:pt x="4779" y="23"/>
                    <a:pt x="4779" y="15"/>
                  </a:cubicBezTo>
                  <a:cubicBezTo>
                    <a:pt x="4779" y="7"/>
                    <a:pt x="4786" y="0"/>
                    <a:pt x="4794" y="0"/>
                  </a:cubicBezTo>
                  <a:close/>
                  <a:moveTo>
                    <a:pt x="4886" y="0"/>
                  </a:moveTo>
                  <a:lnTo>
                    <a:pt x="4886" y="0"/>
                  </a:lnTo>
                  <a:cubicBezTo>
                    <a:pt x="4895" y="0"/>
                    <a:pt x="4902" y="7"/>
                    <a:pt x="4902" y="15"/>
                  </a:cubicBezTo>
                  <a:cubicBezTo>
                    <a:pt x="4902" y="23"/>
                    <a:pt x="4895" y="30"/>
                    <a:pt x="4886" y="30"/>
                  </a:cubicBezTo>
                  <a:lnTo>
                    <a:pt x="4886" y="30"/>
                  </a:lnTo>
                  <a:cubicBezTo>
                    <a:pt x="4878" y="30"/>
                    <a:pt x="4871" y="23"/>
                    <a:pt x="4871" y="15"/>
                  </a:cubicBezTo>
                  <a:cubicBezTo>
                    <a:pt x="4871" y="7"/>
                    <a:pt x="4878" y="0"/>
                    <a:pt x="4886" y="0"/>
                  </a:cubicBezTo>
                  <a:close/>
                  <a:moveTo>
                    <a:pt x="4979" y="0"/>
                  </a:moveTo>
                  <a:lnTo>
                    <a:pt x="4979" y="0"/>
                  </a:lnTo>
                  <a:cubicBezTo>
                    <a:pt x="4987" y="0"/>
                    <a:pt x="4994" y="7"/>
                    <a:pt x="4994" y="15"/>
                  </a:cubicBezTo>
                  <a:cubicBezTo>
                    <a:pt x="4994" y="23"/>
                    <a:pt x="4987" y="30"/>
                    <a:pt x="4979" y="30"/>
                  </a:cubicBezTo>
                  <a:lnTo>
                    <a:pt x="4979" y="30"/>
                  </a:lnTo>
                  <a:cubicBezTo>
                    <a:pt x="4970" y="30"/>
                    <a:pt x="4963" y="23"/>
                    <a:pt x="4963" y="15"/>
                  </a:cubicBezTo>
                  <a:cubicBezTo>
                    <a:pt x="4963" y="7"/>
                    <a:pt x="4970" y="0"/>
                    <a:pt x="4979" y="0"/>
                  </a:cubicBezTo>
                  <a:close/>
                  <a:moveTo>
                    <a:pt x="5071" y="0"/>
                  </a:moveTo>
                  <a:lnTo>
                    <a:pt x="5071" y="0"/>
                  </a:lnTo>
                  <a:cubicBezTo>
                    <a:pt x="5079" y="0"/>
                    <a:pt x="5086" y="7"/>
                    <a:pt x="5086" y="15"/>
                  </a:cubicBezTo>
                  <a:cubicBezTo>
                    <a:pt x="5086" y="23"/>
                    <a:pt x="5079" y="30"/>
                    <a:pt x="5071" y="30"/>
                  </a:cubicBezTo>
                  <a:lnTo>
                    <a:pt x="5071" y="30"/>
                  </a:lnTo>
                  <a:cubicBezTo>
                    <a:pt x="5062" y="30"/>
                    <a:pt x="5055" y="23"/>
                    <a:pt x="5055" y="15"/>
                  </a:cubicBezTo>
                  <a:cubicBezTo>
                    <a:pt x="5055" y="7"/>
                    <a:pt x="5062" y="0"/>
                    <a:pt x="5071" y="0"/>
                  </a:cubicBezTo>
                  <a:close/>
                  <a:moveTo>
                    <a:pt x="5163" y="0"/>
                  </a:moveTo>
                  <a:lnTo>
                    <a:pt x="5163" y="0"/>
                  </a:lnTo>
                  <a:cubicBezTo>
                    <a:pt x="5171" y="0"/>
                    <a:pt x="5178" y="7"/>
                    <a:pt x="5178" y="15"/>
                  </a:cubicBezTo>
                  <a:cubicBezTo>
                    <a:pt x="5178" y="23"/>
                    <a:pt x="5171" y="30"/>
                    <a:pt x="5163" y="30"/>
                  </a:cubicBezTo>
                  <a:lnTo>
                    <a:pt x="5163" y="30"/>
                  </a:lnTo>
                  <a:cubicBezTo>
                    <a:pt x="5154" y="30"/>
                    <a:pt x="5148" y="23"/>
                    <a:pt x="5148" y="15"/>
                  </a:cubicBezTo>
                  <a:cubicBezTo>
                    <a:pt x="5148" y="7"/>
                    <a:pt x="5154" y="0"/>
                    <a:pt x="5163" y="0"/>
                  </a:cubicBezTo>
                  <a:close/>
                  <a:moveTo>
                    <a:pt x="5255" y="0"/>
                  </a:moveTo>
                  <a:lnTo>
                    <a:pt x="5255" y="0"/>
                  </a:lnTo>
                  <a:cubicBezTo>
                    <a:pt x="5264" y="0"/>
                    <a:pt x="5270" y="7"/>
                    <a:pt x="5270" y="15"/>
                  </a:cubicBezTo>
                  <a:cubicBezTo>
                    <a:pt x="5270" y="23"/>
                    <a:pt x="5264" y="30"/>
                    <a:pt x="5255" y="30"/>
                  </a:cubicBezTo>
                  <a:lnTo>
                    <a:pt x="5255" y="30"/>
                  </a:lnTo>
                  <a:cubicBezTo>
                    <a:pt x="5247" y="30"/>
                    <a:pt x="5240" y="23"/>
                    <a:pt x="5240" y="15"/>
                  </a:cubicBezTo>
                  <a:cubicBezTo>
                    <a:pt x="5240" y="7"/>
                    <a:pt x="5247" y="0"/>
                    <a:pt x="5255" y="0"/>
                  </a:cubicBezTo>
                  <a:close/>
                  <a:moveTo>
                    <a:pt x="5347" y="0"/>
                  </a:moveTo>
                  <a:lnTo>
                    <a:pt x="5347" y="0"/>
                  </a:lnTo>
                  <a:cubicBezTo>
                    <a:pt x="5356" y="0"/>
                    <a:pt x="5363" y="7"/>
                    <a:pt x="5363" y="15"/>
                  </a:cubicBezTo>
                  <a:cubicBezTo>
                    <a:pt x="5363" y="23"/>
                    <a:pt x="5356" y="30"/>
                    <a:pt x="5347" y="30"/>
                  </a:cubicBezTo>
                  <a:lnTo>
                    <a:pt x="5347" y="30"/>
                  </a:lnTo>
                  <a:cubicBezTo>
                    <a:pt x="5339" y="30"/>
                    <a:pt x="5332" y="23"/>
                    <a:pt x="5332" y="15"/>
                  </a:cubicBezTo>
                  <a:cubicBezTo>
                    <a:pt x="5332" y="7"/>
                    <a:pt x="5339" y="0"/>
                    <a:pt x="5347" y="0"/>
                  </a:cubicBezTo>
                  <a:close/>
                  <a:moveTo>
                    <a:pt x="5439" y="0"/>
                  </a:moveTo>
                  <a:lnTo>
                    <a:pt x="5440" y="0"/>
                  </a:lnTo>
                  <a:cubicBezTo>
                    <a:pt x="5448" y="0"/>
                    <a:pt x="5455" y="7"/>
                    <a:pt x="5455" y="15"/>
                  </a:cubicBezTo>
                  <a:cubicBezTo>
                    <a:pt x="5455" y="23"/>
                    <a:pt x="5448" y="30"/>
                    <a:pt x="5440" y="30"/>
                  </a:cubicBezTo>
                  <a:lnTo>
                    <a:pt x="5439" y="30"/>
                  </a:lnTo>
                  <a:cubicBezTo>
                    <a:pt x="5431" y="30"/>
                    <a:pt x="5424" y="23"/>
                    <a:pt x="5424" y="15"/>
                  </a:cubicBezTo>
                  <a:cubicBezTo>
                    <a:pt x="5424" y="7"/>
                    <a:pt x="5431" y="0"/>
                    <a:pt x="5439" y="0"/>
                  </a:cubicBezTo>
                  <a:close/>
                  <a:moveTo>
                    <a:pt x="5532" y="0"/>
                  </a:moveTo>
                  <a:lnTo>
                    <a:pt x="5532" y="0"/>
                  </a:lnTo>
                  <a:cubicBezTo>
                    <a:pt x="5540" y="0"/>
                    <a:pt x="5547" y="7"/>
                    <a:pt x="5547" y="15"/>
                  </a:cubicBezTo>
                  <a:cubicBezTo>
                    <a:pt x="5547" y="23"/>
                    <a:pt x="5540" y="30"/>
                    <a:pt x="5532" y="30"/>
                  </a:cubicBezTo>
                  <a:lnTo>
                    <a:pt x="5532" y="30"/>
                  </a:lnTo>
                  <a:cubicBezTo>
                    <a:pt x="5523" y="30"/>
                    <a:pt x="5516" y="23"/>
                    <a:pt x="5516" y="15"/>
                  </a:cubicBezTo>
                  <a:cubicBezTo>
                    <a:pt x="5516" y="7"/>
                    <a:pt x="5523" y="0"/>
                    <a:pt x="5532" y="0"/>
                  </a:cubicBezTo>
                  <a:close/>
                  <a:moveTo>
                    <a:pt x="5624" y="0"/>
                  </a:moveTo>
                  <a:lnTo>
                    <a:pt x="5624" y="0"/>
                  </a:lnTo>
                  <a:cubicBezTo>
                    <a:pt x="5632" y="0"/>
                    <a:pt x="5639" y="7"/>
                    <a:pt x="5639" y="15"/>
                  </a:cubicBezTo>
                  <a:cubicBezTo>
                    <a:pt x="5639" y="23"/>
                    <a:pt x="5632" y="30"/>
                    <a:pt x="5624" y="30"/>
                  </a:cubicBezTo>
                  <a:lnTo>
                    <a:pt x="5624" y="30"/>
                  </a:lnTo>
                  <a:cubicBezTo>
                    <a:pt x="5615" y="30"/>
                    <a:pt x="5608" y="23"/>
                    <a:pt x="5608" y="15"/>
                  </a:cubicBezTo>
                  <a:cubicBezTo>
                    <a:pt x="5608" y="7"/>
                    <a:pt x="5615" y="0"/>
                    <a:pt x="5624" y="0"/>
                  </a:cubicBezTo>
                  <a:close/>
                  <a:moveTo>
                    <a:pt x="5716" y="0"/>
                  </a:moveTo>
                  <a:lnTo>
                    <a:pt x="5716" y="0"/>
                  </a:lnTo>
                  <a:cubicBezTo>
                    <a:pt x="5725" y="0"/>
                    <a:pt x="5731" y="7"/>
                    <a:pt x="5731" y="15"/>
                  </a:cubicBezTo>
                  <a:cubicBezTo>
                    <a:pt x="5731" y="23"/>
                    <a:pt x="5725" y="30"/>
                    <a:pt x="5716" y="30"/>
                  </a:cubicBezTo>
                  <a:lnTo>
                    <a:pt x="5716" y="30"/>
                  </a:lnTo>
                  <a:cubicBezTo>
                    <a:pt x="5708" y="30"/>
                    <a:pt x="5701" y="23"/>
                    <a:pt x="5701" y="15"/>
                  </a:cubicBezTo>
                  <a:cubicBezTo>
                    <a:pt x="5701" y="7"/>
                    <a:pt x="5708" y="0"/>
                    <a:pt x="5716" y="0"/>
                  </a:cubicBezTo>
                  <a:close/>
                  <a:moveTo>
                    <a:pt x="5808" y="0"/>
                  </a:moveTo>
                  <a:lnTo>
                    <a:pt x="5808" y="0"/>
                  </a:lnTo>
                  <a:cubicBezTo>
                    <a:pt x="5817" y="0"/>
                    <a:pt x="5824" y="7"/>
                    <a:pt x="5824" y="15"/>
                  </a:cubicBezTo>
                  <a:cubicBezTo>
                    <a:pt x="5824" y="23"/>
                    <a:pt x="5817" y="30"/>
                    <a:pt x="5808" y="30"/>
                  </a:cubicBezTo>
                  <a:lnTo>
                    <a:pt x="5808" y="30"/>
                  </a:lnTo>
                  <a:cubicBezTo>
                    <a:pt x="5800" y="30"/>
                    <a:pt x="5793" y="23"/>
                    <a:pt x="5793" y="15"/>
                  </a:cubicBezTo>
                  <a:cubicBezTo>
                    <a:pt x="5793" y="7"/>
                    <a:pt x="5800" y="0"/>
                    <a:pt x="5808" y="0"/>
                  </a:cubicBezTo>
                  <a:close/>
                  <a:moveTo>
                    <a:pt x="5900" y="0"/>
                  </a:moveTo>
                  <a:lnTo>
                    <a:pt x="5900" y="0"/>
                  </a:lnTo>
                  <a:cubicBezTo>
                    <a:pt x="5909" y="0"/>
                    <a:pt x="5916" y="7"/>
                    <a:pt x="5916" y="15"/>
                  </a:cubicBezTo>
                  <a:cubicBezTo>
                    <a:pt x="5916" y="23"/>
                    <a:pt x="5909" y="30"/>
                    <a:pt x="5900" y="30"/>
                  </a:cubicBezTo>
                  <a:lnTo>
                    <a:pt x="5900" y="30"/>
                  </a:lnTo>
                  <a:cubicBezTo>
                    <a:pt x="5892" y="30"/>
                    <a:pt x="5885" y="23"/>
                    <a:pt x="5885" y="15"/>
                  </a:cubicBezTo>
                  <a:cubicBezTo>
                    <a:pt x="5885" y="7"/>
                    <a:pt x="5892" y="0"/>
                    <a:pt x="5900" y="0"/>
                  </a:cubicBezTo>
                  <a:close/>
                  <a:moveTo>
                    <a:pt x="5993" y="0"/>
                  </a:moveTo>
                  <a:lnTo>
                    <a:pt x="5993" y="0"/>
                  </a:lnTo>
                  <a:cubicBezTo>
                    <a:pt x="6001" y="0"/>
                    <a:pt x="6008" y="7"/>
                    <a:pt x="6008" y="15"/>
                  </a:cubicBezTo>
                  <a:cubicBezTo>
                    <a:pt x="6008" y="23"/>
                    <a:pt x="6001" y="30"/>
                    <a:pt x="5993" y="30"/>
                  </a:cubicBezTo>
                  <a:lnTo>
                    <a:pt x="5993" y="30"/>
                  </a:lnTo>
                  <a:cubicBezTo>
                    <a:pt x="5984" y="30"/>
                    <a:pt x="5977" y="23"/>
                    <a:pt x="5977" y="15"/>
                  </a:cubicBezTo>
                  <a:cubicBezTo>
                    <a:pt x="5977" y="7"/>
                    <a:pt x="5984" y="0"/>
                    <a:pt x="5993" y="0"/>
                  </a:cubicBezTo>
                  <a:close/>
                  <a:moveTo>
                    <a:pt x="6085" y="0"/>
                  </a:moveTo>
                  <a:lnTo>
                    <a:pt x="6085" y="0"/>
                  </a:lnTo>
                  <a:cubicBezTo>
                    <a:pt x="6093" y="0"/>
                    <a:pt x="6100" y="7"/>
                    <a:pt x="6100" y="15"/>
                  </a:cubicBezTo>
                  <a:cubicBezTo>
                    <a:pt x="6100" y="23"/>
                    <a:pt x="6093" y="30"/>
                    <a:pt x="6085" y="30"/>
                  </a:cubicBezTo>
                  <a:lnTo>
                    <a:pt x="6085" y="30"/>
                  </a:lnTo>
                  <a:cubicBezTo>
                    <a:pt x="6076" y="30"/>
                    <a:pt x="6069" y="23"/>
                    <a:pt x="6069" y="15"/>
                  </a:cubicBezTo>
                  <a:cubicBezTo>
                    <a:pt x="6069" y="7"/>
                    <a:pt x="6076" y="0"/>
                    <a:pt x="6085" y="0"/>
                  </a:cubicBezTo>
                  <a:close/>
                  <a:moveTo>
                    <a:pt x="6177" y="0"/>
                  </a:moveTo>
                  <a:lnTo>
                    <a:pt x="6177" y="0"/>
                  </a:lnTo>
                  <a:cubicBezTo>
                    <a:pt x="6186" y="0"/>
                    <a:pt x="6192" y="7"/>
                    <a:pt x="6192" y="15"/>
                  </a:cubicBezTo>
                  <a:cubicBezTo>
                    <a:pt x="6192" y="23"/>
                    <a:pt x="6186" y="30"/>
                    <a:pt x="6177" y="30"/>
                  </a:cubicBezTo>
                  <a:lnTo>
                    <a:pt x="6177" y="30"/>
                  </a:lnTo>
                  <a:cubicBezTo>
                    <a:pt x="6169" y="30"/>
                    <a:pt x="6162" y="23"/>
                    <a:pt x="6162" y="15"/>
                  </a:cubicBezTo>
                  <a:cubicBezTo>
                    <a:pt x="6162" y="7"/>
                    <a:pt x="6169" y="0"/>
                    <a:pt x="6177" y="0"/>
                  </a:cubicBezTo>
                  <a:close/>
                  <a:moveTo>
                    <a:pt x="6269" y="0"/>
                  </a:moveTo>
                  <a:lnTo>
                    <a:pt x="6269" y="0"/>
                  </a:lnTo>
                  <a:cubicBezTo>
                    <a:pt x="6278" y="0"/>
                    <a:pt x="6285" y="7"/>
                    <a:pt x="6285" y="15"/>
                  </a:cubicBezTo>
                  <a:cubicBezTo>
                    <a:pt x="6285" y="23"/>
                    <a:pt x="6278" y="30"/>
                    <a:pt x="6269" y="30"/>
                  </a:cubicBezTo>
                  <a:lnTo>
                    <a:pt x="6269" y="30"/>
                  </a:lnTo>
                  <a:cubicBezTo>
                    <a:pt x="6261" y="30"/>
                    <a:pt x="6254" y="23"/>
                    <a:pt x="6254" y="15"/>
                  </a:cubicBezTo>
                  <a:cubicBezTo>
                    <a:pt x="6254" y="7"/>
                    <a:pt x="6261" y="0"/>
                    <a:pt x="6269" y="0"/>
                  </a:cubicBezTo>
                  <a:close/>
                  <a:moveTo>
                    <a:pt x="6361" y="0"/>
                  </a:moveTo>
                  <a:lnTo>
                    <a:pt x="6361" y="0"/>
                  </a:lnTo>
                  <a:cubicBezTo>
                    <a:pt x="6370" y="0"/>
                    <a:pt x="6377" y="7"/>
                    <a:pt x="6377" y="15"/>
                  </a:cubicBezTo>
                  <a:cubicBezTo>
                    <a:pt x="6377" y="23"/>
                    <a:pt x="6370" y="30"/>
                    <a:pt x="6361" y="30"/>
                  </a:cubicBezTo>
                  <a:lnTo>
                    <a:pt x="6361" y="30"/>
                  </a:lnTo>
                  <a:cubicBezTo>
                    <a:pt x="6353" y="30"/>
                    <a:pt x="6346" y="23"/>
                    <a:pt x="6346" y="15"/>
                  </a:cubicBezTo>
                  <a:cubicBezTo>
                    <a:pt x="6346" y="7"/>
                    <a:pt x="6353" y="0"/>
                    <a:pt x="6361" y="0"/>
                  </a:cubicBezTo>
                  <a:close/>
                  <a:moveTo>
                    <a:pt x="6454" y="0"/>
                  </a:moveTo>
                  <a:lnTo>
                    <a:pt x="6454" y="0"/>
                  </a:lnTo>
                  <a:cubicBezTo>
                    <a:pt x="6462" y="0"/>
                    <a:pt x="6469" y="7"/>
                    <a:pt x="6469" y="15"/>
                  </a:cubicBezTo>
                  <a:cubicBezTo>
                    <a:pt x="6469" y="23"/>
                    <a:pt x="6462" y="30"/>
                    <a:pt x="6454" y="30"/>
                  </a:cubicBezTo>
                  <a:lnTo>
                    <a:pt x="6454" y="30"/>
                  </a:lnTo>
                  <a:cubicBezTo>
                    <a:pt x="6445" y="30"/>
                    <a:pt x="6438" y="23"/>
                    <a:pt x="6438" y="15"/>
                  </a:cubicBezTo>
                  <a:cubicBezTo>
                    <a:pt x="6438" y="7"/>
                    <a:pt x="6445" y="0"/>
                    <a:pt x="6454" y="0"/>
                  </a:cubicBezTo>
                  <a:close/>
                  <a:moveTo>
                    <a:pt x="6546" y="0"/>
                  </a:moveTo>
                  <a:lnTo>
                    <a:pt x="6546" y="0"/>
                  </a:lnTo>
                  <a:cubicBezTo>
                    <a:pt x="6554" y="0"/>
                    <a:pt x="6561" y="7"/>
                    <a:pt x="6561" y="15"/>
                  </a:cubicBezTo>
                  <a:cubicBezTo>
                    <a:pt x="6561" y="23"/>
                    <a:pt x="6554" y="30"/>
                    <a:pt x="6546" y="30"/>
                  </a:cubicBezTo>
                  <a:lnTo>
                    <a:pt x="6546" y="30"/>
                  </a:lnTo>
                  <a:cubicBezTo>
                    <a:pt x="6537" y="30"/>
                    <a:pt x="6530" y="23"/>
                    <a:pt x="6530" y="15"/>
                  </a:cubicBezTo>
                  <a:cubicBezTo>
                    <a:pt x="6530" y="7"/>
                    <a:pt x="6537" y="0"/>
                    <a:pt x="6546" y="0"/>
                  </a:cubicBezTo>
                  <a:close/>
                  <a:moveTo>
                    <a:pt x="6638" y="0"/>
                  </a:moveTo>
                  <a:lnTo>
                    <a:pt x="6638" y="0"/>
                  </a:lnTo>
                  <a:cubicBezTo>
                    <a:pt x="6646" y="0"/>
                    <a:pt x="6653" y="7"/>
                    <a:pt x="6653" y="15"/>
                  </a:cubicBezTo>
                  <a:cubicBezTo>
                    <a:pt x="6653" y="23"/>
                    <a:pt x="6646" y="30"/>
                    <a:pt x="6638" y="30"/>
                  </a:cubicBezTo>
                  <a:lnTo>
                    <a:pt x="6638" y="30"/>
                  </a:lnTo>
                  <a:cubicBezTo>
                    <a:pt x="6629" y="30"/>
                    <a:pt x="6623" y="23"/>
                    <a:pt x="6623" y="15"/>
                  </a:cubicBezTo>
                  <a:cubicBezTo>
                    <a:pt x="6623" y="7"/>
                    <a:pt x="6629" y="0"/>
                    <a:pt x="6638" y="0"/>
                  </a:cubicBezTo>
                  <a:close/>
                  <a:moveTo>
                    <a:pt x="6730" y="0"/>
                  </a:moveTo>
                  <a:lnTo>
                    <a:pt x="6730" y="0"/>
                  </a:lnTo>
                  <a:cubicBezTo>
                    <a:pt x="6739" y="0"/>
                    <a:pt x="6746" y="7"/>
                    <a:pt x="6746" y="15"/>
                  </a:cubicBezTo>
                  <a:cubicBezTo>
                    <a:pt x="6746" y="23"/>
                    <a:pt x="6739" y="30"/>
                    <a:pt x="6730" y="30"/>
                  </a:cubicBezTo>
                  <a:lnTo>
                    <a:pt x="6730" y="30"/>
                  </a:lnTo>
                  <a:cubicBezTo>
                    <a:pt x="6722" y="30"/>
                    <a:pt x="6715" y="23"/>
                    <a:pt x="6715" y="15"/>
                  </a:cubicBezTo>
                  <a:cubicBezTo>
                    <a:pt x="6715" y="7"/>
                    <a:pt x="6722" y="0"/>
                    <a:pt x="6730" y="0"/>
                  </a:cubicBezTo>
                  <a:close/>
                  <a:moveTo>
                    <a:pt x="6822" y="0"/>
                  </a:moveTo>
                  <a:lnTo>
                    <a:pt x="6822" y="0"/>
                  </a:lnTo>
                  <a:cubicBezTo>
                    <a:pt x="6831" y="0"/>
                    <a:pt x="6838" y="7"/>
                    <a:pt x="6838" y="15"/>
                  </a:cubicBezTo>
                  <a:cubicBezTo>
                    <a:pt x="6838" y="23"/>
                    <a:pt x="6831" y="30"/>
                    <a:pt x="6822" y="30"/>
                  </a:cubicBezTo>
                  <a:lnTo>
                    <a:pt x="6822" y="30"/>
                  </a:lnTo>
                  <a:cubicBezTo>
                    <a:pt x="6814" y="30"/>
                    <a:pt x="6807" y="23"/>
                    <a:pt x="6807" y="15"/>
                  </a:cubicBezTo>
                  <a:cubicBezTo>
                    <a:pt x="6807" y="7"/>
                    <a:pt x="6814" y="0"/>
                    <a:pt x="6822" y="0"/>
                  </a:cubicBezTo>
                  <a:close/>
                  <a:moveTo>
                    <a:pt x="6915" y="0"/>
                  </a:moveTo>
                  <a:lnTo>
                    <a:pt x="6915" y="0"/>
                  </a:lnTo>
                  <a:cubicBezTo>
                    <a:pt x="6923" y="0"/>
                    <a:pt x="6930" y="7"/>
                    <a:pt x="6930" y="15"/>
                  </a:cubicBezTo>
                  <a:cubicBezTo>
                    <a:pt x="6930" y="23"/>
                    <a:pt x="6923" y="30"/>
                    <a:pt x="6915" y="30"/>
                  </a:cubicBezTo>
                  <a:lnTo>
                    <a:pt x="6915" y="30"/>
                  </a:lnTo>
                  <a:cubicBezTo>
                    <a:pt x="6906" y="30"/>
                    <a:pt x="6899" y="23"/>
                    <a:pt x="6899" y="15"/>
                  </a:cubicBezTo>
                  <a:cubicBezTo>
                    <a:pt x="6899" y="7"/>
                    <a:pt x="6906" y="0"/>
                    <a:pt x="6915" y="0"/>
                  </a:cubicBezTo>
                  <a:close/>
                  <a:moveTo>
                    <a:pt x="7007" y="0"/>
                  </a:moveTo>
                  <a:lnTo>
                    <a:pt x="7007" y="0"/>
                  </a:lnTo>
                  <a:cubicBezTo>
                    <a:pt x="7015" y="0"/>
                    <a:pt x="7022" y="7"/>
                    <a:pt x="7022" y="15"/>
                  </a:cubicBezTo>
                  <a:cubicBezTo>
                    <a:pt x="7022" y="23"/>
                    <a:pt x="7015" y="30"/>
                    <a:pt x="7007" y="30"/>
                  </a:cubicBezTo>
                  <a:lnTo>
                    <a:pt x="7007" y="30"/>
                  </a:lnTo>
                  <a:cubicBezTo>
                    <a:pt x="6998" y="30"/>
                    <a:pt x="6991" y="23"/>
                    <a:pt x="6991" y="15"/>
                  </a:cubicBezTo>
                  <a:cubicBezTo>
                    <a:pt x="6991" y="7"/>
                    <a:pt x="6998" y="0"/>
                    <a:pt x="7007" y="0"/>
                  </a:cubicBezTo>
                  <a:close/>
                  <a:moveTo>
                    <a:pt x="7099" y="0"/>
                  </a:moveTo>
                  <a:lnTo>
                    <a:pt x="7099" y="0"/>
                  </a:lnTo>
                  <a:cubicBezTo>
                    <a:pt x="7107" y="0"/>
                    <a:pt x="7114" y="7"/>
                    <a:pt x="7114" y="15"/>
                  </a:cubicBezTo>
                  <a:cubicBezTo>
                    <a:pt x="7114" y="23"/>
                    <a:pt x="7107" y="30"/>
                    <a:pt x="7099" y="30"/>
                  </a:cubicBezTo>
                  <a:lnTo>
                    <a:pt x="7099" y="30"/>
                  </a:lnTo>
                  <a:cubicBezTo>
                    <a:pt x="7090" y="30"/>
                    <a:pt x="7084" y="23"/>
                    <a:pt x="7084" y="15"/>
                  </a:cubicBezTo>
                  <a:cubicBezTo>
                    <a:pt x="7084" y="7"/>
                    <a:pt x="7090" y="0"/>
                    <a:pt x="7099" y="0"/>
                  </a:cubicBezTo>
                  <a:close/>
                  <a:moveTo>
                    <a:pt x="7191" y="0"/>
                  </a:moveTo>
                  <a:lnTo>
                    <a:pt x="7191" y="0"/>
                  </a:lnTo>
                  <a:cubicBezTo>
                    <a:pt x="7200" y="0"/>
                    <a:pt x="7206" y="7"/>
                    <a:pt x="7206" y="15"/>
                  </a:cubicBezTo>
                  <a:cubicBezTo>
                    <a:pt x="7206" y="23"/>
                    <a:pt x="7200" y="30"/>
                    <a:pt x="7191" y="30"/>
                  </a:cubicBezTo>
                  <a:lnTo>
                    <a:pt x="7191" y="30"/>
                  </a:lnTo>
                  <a:cubicBezTo>
                    <a:pt x="7183" y="30"/>
                    <a:pt x="7176" y="23"/>
                    <a:pt x="7176" y="15"/>
                  </a:cubicBezTo>
                  <a:cubicBezTo>
                    <a:pt x="7176" y="7"/>
                    <a:pt x="7183" y="0"/>
                    <a:pt x="7191" y="0"/>
                  </a:cubicBezTo>
                  <a:close/>
                  <a:moveTo>
                    <a:pt x="7283" y="0"/>
                  </a:moveTo>
                  <a:lnTo>
                    <a:pt x="7283" y="0"/>
                  </a:lnTo>
                  <a:cubicBezTo>
                    <a:pt x="7292" y="0"/>
                    <a:pt x="7299" y="7"/>
                    <a:pt x="7299" y="15"/>
                  </a:cubicBezTo>
                  <a:cubicBezTo>
                    <a:pt x="7299" y="23"/>
                    <a:pt x="7292" y="30"/>
                    <a:pt x="7283" y="30"/>
                  </a:cubicBezTo>
                  <a:lnTo>
                    <a:pt x="7283" y="30"/>
                  </a:lnTo>
                  <a:cubicBezTo>
                    <a:pt x="7275" y="30"/>
                    <a:pt x="7268" y="23"/>
                    <a:pt x="7268" y="15"/>
                  </a:cubicBezTo>
                  <a:cubicBezTo>
                    <a:pt x="7268" y="7"/>
                    <a:pt x="7275" y="0"/>
                    <a:pt x="7283" y="0"/>
                  </a:cubicBezTo>
                  <a:close/>
                  <a:moveTo>
                    <a:pt x="7375" y="0"/>
                  </a:moveTo>
                  <a:lnTo>
                    <a:pt x="7376" y="0"/>
                  </a:lnTo>
                  <a:cubicBezTo>
                    <a:pt x="7384" y="0"/>
                    <a:pt x="7391" y="7"/>
                    <a:pt x="7391" y="15"/>
                  </a:cubicBezTo>
                  <a:cubicBezTo>
                    <a:pt x="7391" y="23"/>
                    <a:pt x="7384" y="30"/>
                    <a:pt x="7376" y="30"/>
                  </a:cubicBezTo>
                  <a:lnTo>
                    <a:pt x="7375" y="30"/>
                  </a:lnTo>
                  <a:cubicBezTo>
                    <a:pt x="7367" y="30"/>
                    <a:pt x="7360" y="23"/>
                    <a:pt x="7360" y="15"/>
                  </a:cubicBezTo>
                  <a:cubicBezTo>
                    <a:pt x="7360" y="7"/>
                    <a:pt x="7367" y="0"/>
                    <a:pt x="7375" y="0"/>
                  </a:cubicBezTo>
                  <a:close/>
                  <a:moveTo>
                    <a:pt x="7468" y="0"/>
                  </a:moveTo>
                  <a:lnTo>
                    <a:pt x="7468" y="0"/>
                  </a:lnTo>
                  <a:cubicBezTo>
                    <a:pt x="7476" y="0"/>
                    <a:pt x="7483" y="7"/>
                    <a:pt x="7483" y="15"/>
                  </a:cubicBezTo>
                  <a:cubicBezTo>
                    <a:pt x="7483" y="23"/>
                    <a:pt x="7476" y="30"/>
                    <a:pt x="7468" y="30"/>
                  </a:cubicBezTo>
                  <a:lnTo>
                    <a:pt x="7468" y="30"/>
                  </a:lnTo>
                  <a:cubicBezTo>
                    <a:pt x="7459" y="30"/>
                    <a:pt x="7452" y="23"/>
                    <a:pt x="7452" y="15"/>
                  </a:cubicBezTo>
                  <a:cubicBezTo>
                    <a:pt x="7452" y="7"/>
                    <a:pt x="7459" y="0"/>
                    <a:pt x="7468" y="0"/>
                  </a:cubicBezTo>
                  <a:close/>
                  <a:moveTo>
                    <a:pt x="7560" y="0"/>
                  </a:moveTo>
                  <a:lnTo>
                    <a:pt x="7560" y="0"/>
                  </a:lnTo>
                  <a:cubicBezTo>
                    <a:pt x="7568" y="0"/>
                    <a:pt x="7575" y="7"/>
                    <a:pt x="7575" y="15"/>
                  </a:cubicBezTo>
                  <a:cubicBezTo>
                    <a:pt x="7575" y="23"/>
                    <a:pt x="7568" y="30"/>
                    <a:pt x="7560" y="30"/>
                  </a:cubicBezTo>
                  <a:lnTo>
                    <a:pt x="7560" y="30"/>
                  </a:lnTo>
                  <a:cubicBezTo>
                    <a:pt x="7551" y="30"/>
                    <a:pt x="7545" y="23"/>
                    <a:pt x="7545" y="15"/>
                  </a:cubicBezTo>
                  <a:cubicBezTo>
                    <a:pt x="7545" y="7"/>
                    <a:pt x="7551" y="0"/>
                    <a:pt x="7560" y="0"/>
                  </a:cubicBezTo>
                  <a:close/>
                  <a:moveTo>
                    <a:pt x="7652" y="0"/>
                  </a:moveTo>
                  <a:lnTo>
                    <a:pt x="7652" y="0"/>
                  </a:lnTo>
                  <a:cubicBezTo>
                    <a:pt x="7661" y="0"/>
                    <a:pt x="7667" y="7"/>
                    <a:pt x="7667" y="15"/>
                  </a:cubicBezTo>
                  <a:cubicBezTo>
                    <a:pt x="7667" y="23"/>
                    <a:pt x="7661" y="30"/>
                    <a:pt x="7652" y="30"/>
                  </a:cubicBezTo>
                  <a:lnTo>
                    <a:pt x="7652" y="30"/>
                  </a:lnTo>
                  <a:cubicBezTo>
                    <a:pt x="7644" y="30"/>
                    <a:pt x="7637" y="23"/>
                    <a:pt x="7637" y="15"/>
                  </a:cubicBezTo>
                  <a:cubicBezTo>
                    <a:pt x="7637" y="7"/>
                    <a:pt x="7644" y="0"/>
                    <a:pt x="7652" y="0"/>
                  </a:cubicBezTo>
                  <a:close/>
                  <a:moveTo>
                    <a:pt x="7744" y="0"/>
                  </a:moveTo>
                  <a:lnTo>
                    <a:pt x="7744" y="0"/>
                  </a:lnTo>
                  <a:cubicBezTo>
                    <a:pt x="7753" y="0"/>
                    <a:pt x="7760" y="7"/>
                    <a:pt x="7760" y="15"/>
                  </a:cubicBezTo>
                  <a:cubicBezTo>
                    <a:pt x="7760" y="23"/>
                    <a:pt x="7753" y="30"/>
                    <a:pt x="7744" y="30"/>
                  </a:cubicBezTo>
                  <a:lnTo>
                    <a:pt x="7744" y="30"/>
                  </a:lnTo>
                  <a:cubicBezTo>
                    <a:pt x="7736" y="30"/>
                    <a:pt x="7729" y="23"/>
                    <a:pt x="7729" y="15"/>
                  </a:cubicBezTo>
                  <a:cubicBezTo>
                    <a:pt x="7729" y="7"/>
                    <a:pt x="7736" y="0"/>
                    <a:pt x="7744" y="0"/>
                  </a:cubicBezTo>
                  <a:close/>
                  <a:moveTo>
                    <a:pt x="7836" y="0"/>
                  </a:moveTo>
                  <a:lnTo>
                    <a:pt x="7836" y="0"/>
                  </a:lnTo>
                  <a:cubicBezTo>
                    <a:pt x="7845" y="0"/>
                    <a:pt x="7852" y="7"/>
                    <a:pt x="7852" y="15"/>
                  </a:cubicBezTo>
                  <a:cubicBezTo>
                    <a:pt x="7852" y="23"/>
                    <a:pt x="7845" y="30"/>
                    <a:pt x="7836" y="30"/>
                  </a:cubicBezTo>
                  <a:lnTo>
                    <a:pt x="7836" y="30"/>
                  </a:lnTo>
                  <a:cubicBezTo>
                    <a:pt x="7828" y="30"/>
                    <a:pt x="7821" y="23"/>
                    <a:pt x="7821" y="15"/>
                  </a:cubicBezTo>
                  <a:cubicBezTo>
                    <a:pt x="7821" y="7"/>
                    <a:pt x="7828" y="0"/>
                    <a:pt x="7836" y="0"/>
                  </a:cubicBezTo>
                  <a:close/>
                  <a:moveTo>
                    <a:pt x="7929" y="0"/>
                  </a:moveTo>
                  <a:lnTo>
                    <a:pt x="7929" y="0"/>
                  </a:lnTo>
                  <a:cubicBezTo>
                    <a:pt x="7937" y="0"/>
                    <a:pt x="7944" y="7"/>
                    <a:pt x="7944" y="15"/>
                  </a:cubicBezTo>
                  <a:cubicBezTo>
                    <a:pt x="7944" y="23"/>
                    <a:pt x="7937" y="30"/>
                    <a:pt x="7929" y="30"/>
                  </a:cubicBezTo>
                  <a:lnTo>
                    <a:pt x="7929" y="30"/>
                  </a:lnTo>
                  <a:cubicBezTo>
                    <a:pt x="7920" y="30"/>
                    <a:pt x="7913" y="23"/>
                    <a:pt x="7913" y="15"/>
                  </a:cubicBezTo>
                  <a:cubicBezTo>
                    <a:pt x="7913" y="7"/>
                    <a:pt x="7920" y="0"/>
                    <a:pt x="7929" y="0"/>
                  </a:cubicBezTo>
                  <a:close/>
                  <a:moveTo>
                    <a:pt x="8021" y="0"/>
                  </a:moveTo>
                  <a:lnTo>
                    <a:pt x="8021" y="0"/>
                  </a:lnTo>
                  <a:cubicBezTo>
                    <a:pt x="8029" y="0"/>
                    <a:pt x="8036" y="7"/>
                    <a:pt x="8036" y="15"/>
                  </a:cubicBezTo>
                  <a:cubicBezTo>
                    <a:pt x="8036" y="23"/>
                    <a:pt x="8029" y="30"/>
                    <a:pt x="8021" y="30"/>
                  </a:cubicBezTo>
                  <a:lnTo>
                    <a:pt x="8021" y="30"/>
                  </a:lnTo>
                  <a:cubicBezTo>
                    <a:pt x="8012" y="30"/>
                    <a:pt x="8005" y="23"/>
                    <a:pt x="8005" y="15"/>
                  </a:cubicBezTo>
                  <a:cubicBezTo>
                    <a:pt x="8005" y="7"/>
                    <a:pt x="8012" y="0"/>
                    <a:pt x="8021" y="0"/>
                  </a:cubicBezTo>
                  <a:close/>
                  <a:moveTo>
                    <a:pt x="8113" y="0"/>
                  </a:moveTo>
                  <a:lnTo>
                    <a:pt x="8113" y="0"/>
                  </a:lnTo>
                  <a:cubicBezTo>
                    <a:pt x="8122" y="0"/>
                    <a:pt x="8128" y="7"/>
                    <a:pt x="8128" y="15"/>
                  </a:cubicBezTo>
                  <a:cubicBezTo>
                    <a:pt x="8128" y="23"/>
                    <a:pt x="8122" y="30"/>
                    <a:pt x="8113" y="30"/>
                  </a:cubicBezTo>
                  <a:lnTo>
                    <a:pt x="8113" y="30"/>
                  </a:lnTo>
                  <a:cubicBezTo>
                    <a:pt x="8105" y="30"/>
                    <a:pt x="8098" y="23"/>
                    <a:pt x="8098" y="15"/>
                  </a:cubicBezTo>
                  <a:cubicBezTo>
                    <a:pt x="8098" y="7"/>
                    <a:pt x="8105" y="0"/>
                    <a:pt x="8113" y="0"/>
                  </a:cubicBezTo>
                  <a:close/>
                  <a:moveTo>
                    <a:pt x="8205" y="0"/>
                  </a:moveTo>
                  <a:lnTo>
                    <a:pt x="8205" y="0"/>
                  </a:lnTo>
                  <a:cubicBezTo>
                    <a:pt x="8214" y="0"/>
                    <a:pt x="8221" y="7"/>
                    <a:pt x="8221" y="15"/>
                  </a:cubicBezTo>
                  <a:cubicBezTo>
                    <a:pt x="8221" y="23"/>
                    <a:pt x="8214" y="30"/>
                    <a:pt x="8205" y="30"/>
                  </a:cubicBezTo>
                  <a:lnTo>
                    <a:pt x="8205" y="30"/>
                  </a:lnTo>
                  <a:cubicBezTo>
                    <a:pt x="8197" y="30"/>
                    <a:pt x="8190" y="23"/>
                    <a:pt x="8190" y="15"/>
                  </a:cubicBezTo>
                  <a:cubicBezTo>
                    <a:pt x="8190" y="7"/>
                    <a:pt x="8197" y="0"/>
                    <a:pt x="8205" y="0"/>
                  </a:cubicBezTo>
                  <a:close/>
                  <a:moveTo>
                    <a:pt x="8297" y="0"/>
                  </a:moveTo>
                  <a:lnTo>
                    <a:pt x="8297" y="0"/>
                  </a:lnTo>
                  <a:cubicBezTo>
                    <a:pt x="8306" y="0"/>
                    <a:pt x="8313" y="7"/>
                    <a:pt x="8313" y="15"/>
                  </a:cubicBezTo>
                  <a:cubicBezTo>
                    <a:pt x="8313" y="23"/>
                    <a:pt x="8306" y="30"/>
                    <a:pt x="8297" y="30"/>
                  </a:cubicBezTo>
                  <a:lnTo>
                    <a:pt x="8297" y="30"/>
                  </a:lnTo>
                  <a:cubicBezTo>
                    <a:pt x="8289" y="30"/>
                    <a:pt x="8282" y="23"/>
                    <a:pt x="8282" y="15"/>
                  </a:cubicBezTo>
                  <a:cubicBezTo>
                    <a:pt x="8282" y="7"/>
                    <a:pt x="8289" y="0"/>
                    <a:pt x="8297" y="0"/>
                  </a:cubicBezTo>
                  <a:close/>
                  <a:moveTo>
                    <a:pt x="8390" y="0"/>
                  </a:moveTo>
                  <a:lnTo>
                    <a:pt x="8390" y="0"/>
                  </a:lnTo>
                  <a:cubicBezTo>
                    <a:pt x="8398" y="0"/>
                    <a:pt x="8405" y="7"/>
                    <a:pt x="8405" y="15"/>
                  </a:cubicBezTo>
                  <a:cubicBezTo>
                    <a:pt x="8405" y="23"/>
                    <a:pt x="8398" y="30"/>
                    <a:pt x="8390" y="30"/>
                  </a:cubicBezTo>
                  <a:lnTo>
                    <a:pt x="8390" y="30"/>
                  </a:lnTo>
                  <a:cubicBezTo>
                    <a:pt x="8381" y="30"/>
                    <a:pt x="8374" y="23"/>
                    <a:pt x="8374" y="15"/>
                  </a:cubicBezTo>
                  <a:cubicBezTo>
                    <a:pt x="8374" y="7"/>
                    <a:pt x="8381" y="0"/>
                    <a:pt x="8390" y="0"/>
                  </a:cubicBezTo>
                  <a:close/>
                  <a:moveTo>
                    <a:pt x="8482" y="0"/>
                  </a:moveTo>
                  <a:lnTo>
                    <a:pt x="8482" y="0"/>
                  </a:lnTo>
                  <a:cubicBezTo>
                    <a:pt x="8490" y="0"/>
                    <a:pt x="8497" y="7"/>
                    <a:pt x="8497" y="15"/>
                  </a:cubicBezTo>
                  <a:cubicBezTo>
                    <a:pt x="8497" y="23"/>
                    <a:pt x="8490" y="30"/>
                    <a:pt x="8482" y="30"/>
                  </a:cubicBezTo>
                  <a:lnTo>
                    <a:pt x="8482" y="30"/>
                  </a:lnTo>
                  <a:cubicBezTo>
                    <a:pt x="8473" y="30"/>
                    <a:pt x="8466" y="23"/>
                    <a:pt x="8466" y="15"/>
                  </a:cubicBezTo>
                  <a:cubicBezTo>
                    <a:pt x="8466" y="7"/>
                    <a:pt x="8473" y="0"/>
                    <a:pt x="8482" y="0"/>
                  </a:cubicBezTo>
                  <a:close/>
                  <a:moveTo>
                    <a:pt x="8574" y="0"/>
                  </a:moveTo>
                  <a:lnTo>
                    <a:pt x="8574" y="0"/>
                  </a:lnTo>
                  <a:cubicBezTo>
                    <a:pt x="8582" y="0"/>
                    <a:pt x="8589" y="7"/>
                    <a:pt x="8589" y="15"/>
                  </a:cubicBezTo>
                  <a:cubicBezTo>
                    <a:pt x="8589" y="23"/>
                    <a:pt x="8582" y="30"/>
                    <a:pt x="8574" y="30"/>
                  </a:cubicBezTo>
                  <a:lnTo>
                    <a:pt x="8574" y="30"/>
                  </a:lnTo>
                  <a:cubicBezTo>
                    <a:pt x="8565" y="30"/>
                    <a:pt x="8559" y="23"/>
                    <a:pt x="8559" y="15"/>
                  </a:cubicBezTo>
                  <a:cubicBezTo>
                    <a:pt x="8559" y="7"/>
                    <a:pt x="8565" y="0"/>
                    <a:pt x="8574" y="0"/>
                  </a:cubicBezTo>
                  <a:close/>
                  <a:moveTo>
                    <a:pt x="8666" y="0"/>
                  </a:moveTo>
                  <a:lnTo>
                    <a:pt x="8666" y="0"/>
                  </a:lnTo>
                  <a:cubicBezTo>
                    <a:pt x="8675" y="0"/>
                    <a:pt x="8682" y="7"/>
                    <a:pt x="8682" y="15"/>
                  </a:cubicBezTo>
                  <a:cubicBezTo>
                    <a:pt x="8682" y="23"/>
                    <a:pt x="8675" y="30"/>
                    <a:pt x="8666" y="30"/>
                  </a:cubicBezTo>
                  <a:lnTo>
                    <a:pt x="8666" y="30"/>
                  </a:lnTo>
                  <a:cubicBezTo>
                    <a:pt x="8658" y="30"/>
                    <a:pt x="8651" y="23"/>
                    <a:pt x="8651" y="15"/>
                  </a:cubicBezTo>
                  <a:cubicBezTo>
                    <a:pt x="8651" y="7"/>
                    <a:pt x="8658" y="0"/>
                    <a:pt x="8666" y="0"/>
                  </a:cubicBezTo>
                  <a:close/>
                  <a:moveTo>
                    <a:pt x="8758" y="0"/>
                  </a:moveTo>
                  <a:lnTo>
                    <a:pt x="8758" y="0"/>
                  </a:lnTo>
                  <a:cubicBezTo>
                    <a:pt x="8767" y="0"/>
                    <a:pt x="8774" y="7"/>
                    <a:pt x="8774" y="15"/>
                  </a:cubicBezTo>
                  <a:cubicBezTo>
                    <a:pt x="8774" y="23"/>
                    <a:pt x="8767" y="30"/>
                    <a:pt x="8758" y="30"/>
                  </a:cubicBezTo>
                  <a:lnTo>
                    <a:pt x="8758" y="30"/>
                  </a:lnTo>
                  <a:cubicBezTo>
                    <a:pt x="8750" y="30"/>
                    <a:pt x="8743" y="23"/>
                    <a:pt x="8743" y="15"/>
                  </a:cubicBezTo>
                  <a:cubicBezTo>
                    <a:pt x="8743" y="7"/>
                    <a:pt x="8750" y="0"/>
                    <a:pt x="8758" y="0"/>
                  </a:cubicBezTo>
                  <a:close/>
                  <a:moveTo>
                    <a:pt x="8851" y="0"/>
                  </a:moveTo>
                  <a:lnTo>
                    <a:pt x="8851" y="0"/>
                  </a:lnTo>
                  <a:cubicBezTo>
                    <a:pt x="8859" y="0"/>
                    <a:pt x="8866" y="7"/>
                    <a:pt x="8866" y="15"/>
                  </a:cubicBezTo>
                  <a:cubicBezTo>
                    <a:pt x="8866" y="23"/>
                    <a:pt x="8859" y="30"/>
                    <a:pt x="8851" y="30"/>
                  </a:cubicBezTo>
                  <a:lnTo>
                    <a:pt x="8851" y="30"/>
                  </a:lnTo>
                  <a:cubicBezTo>
                    <a:pt x="8842" y="30"/>
                    <a:pt x="8835" y="23"/>
                    <a:pt x="8835" y="15"/>
                  </a:cubicBezTo>
                  <a:cubicBezTo>
                    <a:pt x="8835" y="7"/>
                    <a:pt x="8842" y="0"/>
                    <a:pt x="8851" y="0"/>
                  </a:cubicBezTo>
                  <a:close/>
                  <a:moveTo>
                    <a:pt x="8943" y="0"/>
                  </a:moveTo>
                  <a:lnTo>
                    <a:pt x="8943" y="0"/>
                  </a:lnTo>
                  <a:cubicBezTo>
                    <a:pt x="8951" y="0"/>
                    <a:pt x="8958" y="7"/>
                    <a:pt x="8958" y="15"/>
                  </a:cubicBezTo>
                  <a:cubicBezTo>
                    <a:pt x="8958" y="23"/>
                    <a:pt x="8951" y="30"/>
                    <a:pt x="8943" y="30"/>
                  </a:cubicBezTo>
                  <a:lnTo>
                    <a:pt x="8943" y="30"/>
                  </a:lnTo>
                  <a:cubicBezTo>
                    <a:pt x="8934" y="30"/>
                    <a:pt x="8927" y="23"/>
                    <a:pt x="8927" y="15"/>
                  </a:cubicBezTo>
                  <a:cubicBezTo>
                    <a:pt x="8927" y="7"/>
                    <a:pt x="8934" y="0"/>
                    <a:pt x="8943" y="0"/>
                  </a:cubicBezTo>
                  <a:close/>
                  <a:moveTo>
                    <a:pt x="9035" y="0"/>
                  </a:moveTo>
                  <a:lnTo>
                    <a:pt x="9035" y="0"/>
                  </a:lnTo>
                  <a:cubicBezTo>
                    <a:pt x="9043" y="0"/>
                    <a:pt x="9050" y="7"/>
                    <a:pt x="9050" y="15"/>
                  </a:cubicBezTo>
                  <a:cubicBezTo>
                    <a:pt x="9050" y="23"/>
                    <a:pt x="9043" y="30"/>
                    <a:pt x="9035" y="30"/>
                  </a:cubicBezTo>
                  <a:lnTo>
                    <a:pt x="9035" y="30"/>
                  </a:lnTo>
                  <a:cubicBezTo>
                    <a:pt x="9026" y="30"/>
                    <a:pt x="9020" y="23"/>
                    <a:pt x="9020" y="15"/>
                  </a:cubicBezTo>
                  <a:cubicBezTo>
                    <a:pt x="9020" y="7"/>
                    <a:pt x="9026" y="0"/>
                    <a:pt x="9035" y="0"/>
                  </a:cubicBezTo>
                  <a:close/>
                  <a:moveTo>
                    <a:pt x="9127" y="0"/>
                  </a:moveTo>
                  <a:lnTo>
                    <a:pt x="9127" y="0"/>
                  </a:lnTo>
                  <a:cubicBezTo>
                    <a:pt x="9136" y="0"/>
                    <a:pt x="9142" y="7"/>
                    <a:pt x="9142" y="15"/>
                  </a:cubicBezTo>
                  <a:cubicBezTo>
                    <a:pt x="9142" y="23"/>
                    <a:pt x="9136" y="30"/>
                    <a:pt x="9127" y="30"/>
                  </a:cubicBezTo>
                  <a:lnTo>
                    <a:pt x="9127" y="30"/>
                  </a:lnTo>
                  <a:cubicBezTo>
                    <a:pt x="9119" y="30"/>
                    <a:pt x="9112" y="23"/>
                    <a:pt x="9112" y="15"/>
                  </a:cubicBezTo>
                  <a:cubicBezTo>
                    <a:pt x="9112" y="7"/>
                    <a:pt x="9119" y="0"/>
                    <a:pt x="9127" y="0"/>
                  </a:cubicBezTo>
                  <a:close/>
                  <a:moveTo>
                    <a:pt x="9219" y="0"/>
                  </a:moveTo>
                  <a:lnTo>
                    <a:pt x="9219" y="0"/>
                  </a:lnTo>
                  <a:cubicBezTo>
                    <a:pt x="9228" y="0"/>
                    <a:pt x="9235" y="7"/>
                    <a:pt x="9235" y="15"/>
                  </a:cubicBezTo>
                  <a:cubicBezTo>
                    <a:pt x="9235" y="23"/>
                    <a:pt x="9228" y="30"/>
                    <a:pt x="9219" y="30"/>
                  </a:cubicBezTo>
                  <a:lnTo>
                    <a:pt x="9219" y="30"/>
                  </a:lnTo>
                  <a:cubicBezTo>
                    <a:pt x="9211" y="30"/>
                    <a:pt x="9204" y="23"/>
                    <a:pt x="9204" y="15"/>
                  </a:cubicBezTo>
                  <a:cubicBezTo>
                    <a:pt x="9204" y="7"/>
                    <a:pt x="9211" y="0"/>
                    <a:pt x="9219" y="0"/>
                  </a:cubicBezTo>
                  <a:close/>
                  <a:moveTo>
                    <a:pt x="9311" y="0"/>
                  </a:moveTo>
                  <a:lnTo>
                    <a:pt x="9312" y="0"/>
                  </a:lnTo>
                  <a:cubicBezTo>
                    <a:pt x="9320" y="0"/>
                    <a:pt x="9327" y="7"/>
                    <a:pt x="9327" y="15"/>
                  </a:cubicBezTo>
                  <a:cubicBezTo>
                    <a:pt x="9327" y="23"/>
                    <a:pt x="9320" y="30"/>
                    <a:pt x="9312" y="30"/>
                  </a:cubicBezTo>
                  <a:lnTo>
                    <a:pt x="9311" y="30"/>
                  </a:lnTo>
                  <a:cubicBezTo>
                    <a:pt x="9303" y="30"/>
                    <a:pt x="9296" y="23"/>
                    <a:pt x="9296" y="15"/>
                  </a:cubicBezTo>
                  <a:cubicBezTo>
                    <a:pt x="9296" y="7"/>
                    <a:pt x="9303" y="0"/>
                    <a:pt x="9311" y="0"/>
                  </a:cubicBezTo>
                  <a:close/>
                  <a:moveTo>
                    <a:pt x="9404" y="0"/>
                  </a:moveTo>
                  <a:lnTo>
                    <a:pt x="9404" y="0"/>
                  </a:lnTo>
                  <a:cubicBezTo>
                    <a:pt x="9412" y="0"/>
                    <a:pt x="9419" y="7"/>
                    <a:pt x="9419" y="15"/>
                  </a:cubicBezTo>
                  <a:cubicBezTo>
                    <a:pt x="9419" y="23"/>
                    <a:pt x="9412" y="30"/>
                    <a:pt x="9404" y="30"/>
                  </a:cubicBezTo>
                  <a:lnTo>
                    <a:pt x="9404" y="30"/>
                  </a:lnTo>
                  <a:cubicBezTo>
                    <a:pt x="9395" y="30"/>
                    <a:pt x="9388" y="23"/>
                    <a:pt x="9388" y="15"/>
                  </a:cubicBezTo>
                  <a:cubicBezTo>
                    <a:pt x="9388" y="7"/>
                    <a:pt x="9395" y="0"/>
                    <a:pt x="9404" y="0"/>
                  </a:cubicBezTo>
                  <a:close/>
                  <a:moveTo>
                    <a:pt x="9496" y="0"/>
                  </a:moveTo>
                  <a:lnTo>
                    <a:pt x="9496" y="0"/>
                  </a:lnTo>
                  <a:cubicBezTo>
                    <a:pt x="9504" y="0"/>
                    <a:pt x="9511" y="7"/>
                    <a:pt x="9511" y="15"/>
                  </a:cubicBezTo>
                  <a:cubicBezTo>
                    <a:pt x="9511" y="23"/>
                    <a:pt x="9504" y="30"/>
                    <a:pt x="9496" y="30"/>
                  </a:cubicBezTo>
                  <a:lnTo>
                    <a:pt x="9496" y="30"/>
                  </a:lnTo>
                  <a:cubicBezTo>
                    <a:pt x="9487" y="30"/>
                    <a:pt x="9481" y="23"/>
                    <a:pt x="9481" y="15"/>
                  </a:cubicBezTo>
                  <a:cubicBezTo>
                    <a:pt x="9481" y="7"/>
                    <a:pt x="9487" y="0"/>
                    <a:pt x="9496" y="0"/>
                  </a:cubicBezTo>
                  <a:close/>
                  <a:moveTo>
                    <a:pt x="9588" y="0"/>
                  </a:moveTo>
                  <a:lnTo>
                    <a:pt x="9588" y="0"/>
                  </a:lnTo>
                  <a:cubicBezTo>
                    <a:pt x="9597" y="0"/>
                    <a:pt x="9603" y="7"/>
                    <a:pt x="9603" y="15"/>
                  </a:cubicBezTo>
                  <a:cubicBezTo>
                    <a:pt x="9603" y="23"/>
                    <a:pt x="9597" y="30"/>
                    <a:pt x="9588" y="30"/>
                  </a:cubicBezTo>
                  <a:lnTo>
                    <a:pt x="9588" y="30"/>
                  </a:lnTo>
                  <a:cubicBezTo>
                    <a:pt x="9580" y="30"/>
                    <a:pt x="9573" y="23"/>
                    <a:pt x="9573" y="15"/>
                  </a:cubicBezTo>
                  <a:cubicBezTo>
                    <a:pt x="9573" y="7"/>
                    <a:pt x="9580" y="0"/>
                    <a:pt x="9588" y="0"/>
                  </a:cubicBezTo>
                  <a:close/>
                  <a:moveTo>
                    <a:pt x="9680" y="0"/>
                  </a:moveTo>
                  <a:lnTo>
                    <a:pt x="9680" y="0"/>
                  </a:lnTo>
                  <a:cubicBezTo>
                    <a:pt x="9689" y="0"/>
                    <a:pt x="9696" y="7"/>
                    <a:pt x="9696" y="15"/>
                  </a:cubicBezTo>
                  <a:cubicBezTo>
                    <a:pt x="9696" y="23"/>
                    <a:pt x="9689" y="30"/>
                    <a:pt x="9680" y="30"/>
                  </a:cubicBezTo>
                  <a:lnTo>
                    <a:pt x="9680" y="30"/>
                  </a:lnTo>
                  <a:cubicBezTo>
                    <a:pt x="9672" y="30"/>
                    <a:pt x="9665" y="23"/>
                    <a:pt x="9665" y="15"/>
                  </a:cubicBezTo>
                  <a:cubicBezTo>
                    <a:pt x="9665" y="7"/>
                    <a:pt x="9672" y="0"/>
                    <a:pt x="9680" y="0"/>
                  </a:cubicBezTo>
                  <a:close/>
                  <a:moveTo>
                    <a:pt x="9772" y="0"/>
                  </a:moveTo>
                  <a:lnTo>
                    <a:pt x="9772" y="0"/>
                  </a:lnTo>
                  <a:cubicBezTo>
                    <a:pt x="9781" y="0"/>
                    <a:pt x="9788" y="7"/>
                    <a:pt x="9788" y="15"/>
                  </a:cubicBezTo>
                  <a:cubicBezTo>
                    <a:pt x="9788" y="23"/>
                    <a:pt x="9781" y="30"/>
                    <a:pt x="9772" y="30"/>
                  </a:cubicBezTo>
                  <a:lnTo>
                    <a:pt x="9772" y="30"/>
                  </a:lnTo>
                  <a:cubicBezTo>
                    <a:pt x="9764" y="30"/>
                    <a:pt x="9757" y="23"/>
                    <a:pt x="9757" y="15"/>
                  </a:cubicBezTo>
                  <a:cubicBezTo>
                    <a:pt x="9757" y="7"/>
                    <a:pt x="9764" y="0"/>
                    <a:pt x="9772" y="0"/>
                  </a:cubicBezTo>
                  <a:close/>
                  <a:moveTo>
                    <a:pt x="9865" y="0"/>
                  </a:moveTo>
                  <a:lnTo>
                    <a:pt x="9865" y="0"/>
                  </a:lnTo>
                  <a:cubicBezTo>
                    <a:pt x="9873" y="0"/>
                    <a:pt x="9880" y="7"/>
                    <a:pt x="9880" y="15"/>
                  </a:cubicBezTo>
                  <a:cubicBezTo>
                    <a:pt x="9880" y="23"/>
                    <a:pt x="9873" y="30"/>
                    <a:pt x="9865" y="30"/>
                  </a:cubicBezTo>
                  <a:lnTo>
                    <a:pt x="9865" y="30"/>
                  </a:lnTo>
                  <a:cubicBezTo>
                    <a:pt x="9856" y="30"/>
                    <a:pt x="9849" y="23"/>
                    <a:pt x="9849" y="15"/>
                  </a:cubicBezTo>
                  <a:cubicBezTo>
                    <a:pt x="9849" y="7"/>
                    <a:pt x="9856" y="0"/>
                    <a:pt x="9865" y="0"/>
                  </a:cubicBezTo>
                  <a:close/>
                  <a:moveTo>
                    <a:pt x="9957" y="0"/>
                  </a:moveTo>
                  <a:lnTo>
                    <a:pt x="9957" y="0"/>
                  </a:lnTo>
                  <a:cubicBezTo>
                    <a:pt x="9965" y="0"/>
                    <a:pt x="9972" y="7"/>
                    <a:pt x="9972" y="15"/>
                  </a:cubicBezTo>
                  <a:cubicBezTo>
                    <a:pt x="9972" y="23"/>
                    <a:pt x="9965" y="30"/>
                    <a:pt x="9957" y="30"/>
                  </a:cubicBezTo>
                  <a:lnTo>
                    <a:pt x="9957" y="30"/>
                  </a:lnTo>
                  <a:cubicBezTo>
                    <a:pt x="9948" y="30"/>
                    <a:pt x="9941" y="23"/>
                    <a:pt x="9941" y="15"/>
                  </a:cubicBezTo>
                  <a:cubicBezTo>
                    <a:pt x="9941" y="7"/>
                    <a:pt x="9948" y="0"/>
                    <a:pt x="9957" y="0"/>
                  </a:cubicBezTo>
                  <a:close/>
                  <a:moveTo>
                    <a:pt x="10049" y="0"/>
                  </a:moveTo>
                  <a:lnTo>
                    <a:pt x="10049" y="0"/>
                  </a:lnTo>
                  <a:cubicBezTo>
                    <a:pt x="10058" y="0"/>
                    <a:pt x="10064" y="7"/>
                    <a:pt x="10064" y="15"/>
                  </a:cubicBezTo>
                  <a:cubicBezTo>
                    <a:pt x="10064" y="23"/>
                    <a:pt x="10058" y="30"/>
                    <a:pt x="10049" y="30"/>
                  </a:cubicBezTo>
                  <a:lnTo>
                    <a:pt x="10049" y="30"/>
                  </a:lnTo>
                  <a:cubicBezTo>
                    <a:pt x="10041" y="30"/>
                    <a:pt x="10034" y="23"/>
                    <a:pt x="10034" y="15"/>
                  </a:cubicBezTo>
                  <a:cubicBezTo>
                    <a:pt x="10034" y="7"/>
                    <a:pt x="10041" y="0"/>
                    <a:pt x="10049" y="0"/>
                  </a:cubicBezTo>
                  <a:close/>
                  <a:moveTo>
                    <a:pt x="10141" y="0"/>
                  </a:moveTo>
                  <a:lnTo>
                    <a:pt x="10141" y="0"/>
                  </a:lnTo>
                  <a:cubicBezTo>
                    <a:pt x="10150" y="0"/>
                    <a:pt x="10157" y="7"/>
                    <a:pt x="10157" y="15"/>
                  </a:cubicBezTo>
                  <a:cubicBezTo>
                    <a:pt x="10157" y="23"/>
                    <a:pt x="10150" y="30"/>
                    <a:pt x="10141" y="30"/>
                  </a:cubicBezTo>
                  <a:lnTo>
                    <a:pt x="10141" y="30"/>
                  </a:lnTo>
                  <a:cubicBezTo>
                    <a:pt x="10133" y="30"/>
                    <a:pt x="10126" y="23"/>
                    <a:pt x="10126" y="15"/>
                  </a:cubicBezTo>
                  <a:cubicBezTo>
                    <a:pt x="10126" y="7"/>
                    <a:pt x="10133" y="0"/>
                    <a:pt x="10141" y="0"/>
                  </a:cubicBezTo>
                  <a:close/>
                  <a:moveTo>
                    <a:pt x="10233" y="0"/>
                  </a:moveTo>
                  <a:lnTo>
                    <a:pt x="10233" y="0"/>
                  </a:lnTo>
                  <a:cubicBezTo>
                    <a:pt x="10242" y="0"/>
                    <a:pt x="10249" y="7"/>
                    <a:pt x="10249" y="15"/>
                  </a:cubicBezTo>
                  <a:cubicBezTo>
                    <a:pt x="10249" y="23"/>
                    <a:pt x="10242" y="30"/>
                    <a:pt x="10233" y="30"/>
                  </a:cubicBezTo>
                  <a:lnTo>
                    <a:pt x="10233" y="30"/>
                  </a:lnTo>
                  <a:cubicBezTo>
                    <a:pt x="10225" y="30"/>
                    <a:pt x="10218" y="23"/>
                    <a:pt x="10218" y="15"/>
                  </a:cubicBezTo>
                  <a:cubicBezTo>
                    <a:pt x="10218" y="7"/>
                    <a:pt x="10225" y="0"/>
                    <a:pt x="10233" y="0"/>
                  </a:cubicBezTo>
                  <a:close/>
                  <a:moveTo>
                    <a:pt x="10326" y="0"/>
                  </a:moveTo>
                  <a:lnTo>
                    <a:pt x="10326" y="0"/>
                  </a:lnTo>
                  <a:cubicBezTo>
                    <a:pt x="10334" y="0"/>
                    <a:pt x="10341" y="7"/>
                    <a:pt x="10341" y="15"/>
                  </a:cubicBezTo>
                  <a:cubicBezTo>
                    <a:pt x="10341" y="23"/>
                    <a:pt x="10334" y="30"/>
                    <a:pt x="10326" y="30"/>
                  </a:cubicBezTo>
                  <a:lnTo>
                    <a:pt x="10326" y="30"/>
                  </a:lnTo>
                  <a:cubicBezTo>
                    <a:pt x="10317" y="30"/>
                    <a:pt x="10310" y="23"/>
                    <a:pt x="10310" y="15"/>
                  </a:cubicBezTo>
                  <a:cubicBezTo>
                    <a:pt x="10310" y="7"/>
                    <a:pt x="10317" y="0"/>
                    <a:pt x="10326" y="0"/>
                  </a:cubicBezTo>
                  <a:close/>
                  <a:moveTo>
                    <a:pt x="10418" y="0"/>
                  </a:moveTo>
                  <a:lnTo>
                    <a:pt x="10418" y="0"/>
                  </a:lnTo>
                  <a:cubicBezTo>
                    <a:pt x="10426" y="0"/>
                    <a:pt x="10433" y="7"/>
                    <a:pt x="10433" y="15"/>
                  </a:cubicBezTo>
                  <a:cubicBezTo>
                    <a:pt x="10433" y="23"/>
                    <a:pt x="10426" y="30"/>
                    <a:pt x="10418" y="30"/>
                  </a:cubicBezTo>
                  <a:lnTo>
                    <a:pt x="10418" y="30"/>
                  </a:lnTo>
                  <a:cubicBezTo>
                    <a:pt x="10409" y="30"/>
                    <a:pt x="10402" y="23"/>
                    <a:pt x="10402" y="15"/>
                  </a:cubicBezTo>
                  <a:cubicBezTo>
                    <a:pt x="10402" y="7"/>
                    <a:pt x="10409" y="0"/>
                    <a:pt x="10418" y="0"/>
                  </a:cubicBezTo>
                  <a:close/>
                  <a:moveTo>
                    <a:pt x="10510" y="0"/>
                  </a:moveTo>
                  <a:lnTo>
                    <a:pt x="10510" y="0"/>
                  </a:lnTo>
                  <a:cubicBezTo>
                    <a:pt x="10518" y="0"/>
                    <a:pt x="10525" y="7"/>
                    <a:pt x="10525" y="15"/>
                  </a:cubicBezTo>
                  <a:cubicBezTo>
                    <a:pt x="10525" y="23"/>
                    <a:pt x="10518" y="30"/>
                    <a:pt x="10510" y="30"/>
                  </a:cubicBezTo>
                  <a:lnTo>
                    <a:pt x="10510" y="30"/>
                  </a:lnTo>
                  <a:cubicBezTo>
                    <a:pt x="10501" y="30"/>
                    <a:pt x="10495" y="23"/>
                    <a:pt x="10495" y="15"/>
                  </a:cubicBezTo>
                  <a:cubicBezTo>
                    <a:pt x="10495" y="7"/>
                    <a:pt x="10501" y="0"/>
                    <a:pt x="10510" y="0"/>
                  </a:cubicBezTo>
                  <a:close/>
                  <a:moveTo>
                    <a:pt x="10602" y="0"/>
                  </a:moveTo>
                  <a:lnTo>
                    <a:pt x="10602" y="0"/>
                  </a:lnTo>
                  <a:cubicBezTo>
                    <a:pt x="10611" y="0"/>
                    <a:pt x="10618" y="7"/>
                    <a:pt x="10618" y="15"/>
                  </a:cubicBezTo>
                  <a:cubicBezTo>
                    <a:pt x="10618" y="23"/>
                    <a:pt x="10611" y="30"/>
                    <a:pt x="10602" y="30"/>
                  </a:cubicBezTo>
                  <a:lnTo>
                    <a:pt x="10602" y="30"/>
                  </a:lnTo>
                  <a:cubicBezTo>
                    <a:pt x="10594" y="30"/>
                    <a:pt x="10587" y="23"/>
                    <a:pt x="10587" y="15"/>
                  </a:cubicBezTo>
                  <a:cubicBezTo>
                    <a:pt x="10587" y="7"/>
                    <a:pt x="10594" y="0"/>
                    <a:pt x="10602" y="0"/>
                  </a:cubicBezTo>
                  <a:close/>
                  <a:moveTo>
                    <a:pt x="10694" y="0"/>
                  </a:moveTo>
                  <a:lnTo>
                    <a:pt x="10694" y="0"/>
                  </a:lnTo>
                  <a:cubicBezTo>
                    <a:pt x="10703" y="0"/>
                    <a:pt x="10710" y="7"/>
                    <a:pt x="10710" y="15"/>
                  </a:cubicBezTo>
                  <a:cubicBezTo>
                    <a:pt x="10710" y="23"/>
                    <a:pt x="10703" y="30"/>
                    <a:pt x="10694" y="30"/>
                  </a:cubicBezTo>
                  <a:lnTo>
                    <a:pt x="10694" y="30"/>
                  </a:lnTo>
                  <a:cubicBezTo>
                    <a:pt x="10686" y="30"/>
                    <a:pt x="10679" y="23"/>
                    <a:pt x="10679" y="15"/>
                  </a:cubicBezTo>
                  <a:cubicBezTo>
                    <a:pt x="10679" y="7"/>
                    <a:pt x="10686" y="0"/>
                    <a:pt x="10694" y="0"/>
                  </a:cubicBezTo>
                  <a:close/>
                  <a:moveTo>
                    <a:pt x="10787" y="0"/>
                  </a:moveTo>
                  <a:lnTo>
                    <a:pt x="10787" y="0"/>
                  </a:lnTo>
                  <a:cubicBezTo>
                    <a:pt x="10795" y="0"/>
                    <a:pt x="10802" y="7"/>
                    <a:pt x="10802" y="15"/>
                  </a:cubicBezTo>
                  <a:cubicBezTo>
                    <a:pt x="10802" y="23"/>
                    <a:pt x="10795" y="30"/>
                    <a:pt x="10787" y="30"/>
                  </a:cubicBezTo>
                  <a:lnTo>
                    <a:pt x="10787" y="30"/>
                  </a:lnTo>
                  <a:cubicBezTo>
                    <a:pt x="10778" y="30"/>
                    <a:pt x="10771" y="23"/>
                    <a:pt x="10771" y="15"/>
                  </a:cubicBezTo>
                  <a:cubicBezTo>
                    <a:pt x="10771" y="7"/>
                    <a:pt x="10778" y="0"/>
                    <a:pt x="10787" y="0"/>
                  </a:cubicBezTo>
                  <a:close/>
                  <a:moveTo>
                    <a:pt x="10879" y="0"/>
                  </a:moveTo>
                  <a:lnTo>
                    <a:pt x="10879" y="0"/>
                  </a:lnTo>
                  <a:cubicBezTo>
                    <a:pt x="10887" y="0"/>
                    <a:pt x="10894" y="7"/>
                    <a:pt x="10894" y="15"/>
                  </a:cubicBezTo>
                  <a:cubicBezTo>
                    <a:pt x="10894" y="23"/>
                    <a:pt x="10887" y="30"/>
                    <a:pt x="10879" y="30"/>
                  </a:cubicBezTo>
                  <a:lnTo>
                    <a:pt x="10879" y="30"/>
                  </a:lnTo>
                  <a:cubicBezTo>
                    <a:pt x="10870" y="30"/>
                    <a:pt x="10863" y="23"/>
                    <a:pt x="10863" y="15"/>
                  </a:cubicBezTo>
                  <a:cubicBezTo>
                    <a:pt x="10863" y="7"/>
                    <a:pt x="10870" y="0"/>
                    <a:pt x="10879" y="0"/>
                  </a:cubicBezTo>
                  <a:close/>
                  <a:moveTo>
                    <a:pt x="10971" y="0"/>
                  </a:moveTo>
                  <a:lnTo>
                    <a:pt x="10971" y="0"/>
                  </a:lnTo>
                  <a:cubicBezTo>
                    <a:pt x="10979" y="0"/>
                    <a:pt x="10986" y="7"/>
                    <a:pt x="10986" y="15"/>
                  </a:cubicBezTo>
                  <a:cubicBezTo>
                    <a:pt x="10986" y="23"/>
                    <a:pt x="10979" y="30"/>
                    <a:pt x="10971" y="30"/>
                  </a:cubicBezTo>
                  <a:lnTo>
                    <a:pt x="10971" y="30"/>
                  </a:lnTo>
                  <a:cubicBezTo>
                    <a:pt x="10962" y="30"/>
                    <a:pt x="10956" y="23"/>
                    <a:pt x="10956" y="15"/>
                  </a:cubicBezTo>
                  <a:cubicBezTo>
                    <a:pt x="10956" y="7"/>
                    <a:pt x="10962" y="0"/>
                    <a:pt x="10971" y="0"/>
                  </a:cubicBezTo>
                  <a:close/>
                  <a:moveTo>
                    <a:pt x="11063" y="0"/>
                  </a:moveTo>
                  <a:lnTo>
                    <a:pt x="11063" y="0"/>
                  </a:lnTo>
                  <a:cubicBezTo>
                    <a:pt x="11072" y="0"/>
                    <a:pt x="11079" y="7"/>
                    <a:pt x="11079" y="15"/>
                  </a:cubicBezTo>
                  <a:cubicBezTo>
                    <a:pt x="11079" y="23"/>
                    <a:pt x="11072" y="30"/>
                    <a:pt x="11063" y="30"/>
                  </a:cubicBezTo>
                  <a:lnTo>
                    <a:pt x="11063" y="30"/>
                  </a:lnTo>
                  <a:cubicBezTo>
                    <a:pt x="11055" y="30"/>
                    <a:pt x="11048" y="23"/>
                    <a:pt x="11048" y="15"/>
                  </a:cubicBezTo>
                  <a:cubicBezTo>
                    <a:pt x="11048" y="7"/>
                    <a:pt x="11055" y="0"/>
                    <a:pt x="11063" y="0"/>
                  </a:cubicBezTo>
                  <a:close/>
                  <a:moveTo>
                    <a:pt x="11155" y="0"/>
                  </a:moveTo>
                  <a:lnTo>
                    <a:pt x="11155" y="0"/>
                  </a:lnTo>
                  <a:cubicBezTo>
                    <a:pt x="11164" y="0"/>
                    <a:pt x="11171" y="7"/>
                    <a:pt x="11171" y="15"/>
                  </a:cubicBezTo>
                  <a:cubicBezTo>
                    <a:pt x="11171" y="23"/>
                    <a:pt x="11164" y="30"/>
                    <a:pt x="11155" y="30"/>
                  </a:cubicBezTo>
                  <a:lnTo>
                    <a:pt x="11155" y="30"/>
                  </a:lnTo>
                  <a:cubicBezTo>
                    <a:pt x="11147" y="30"/>
                    <a:pt x="11140" y="23"/>
                    <a:pt x="11140" y="15"/>
                  </a:cubicBezTo>
                  <a:cubicBezTo>
                    <a:pt x="11140" y="7"/>
                    <a:pt x="11147" y="0"/>
                    <a:pt x="11155" y="0"/>
                  </a:cubicBezTo>
                  <a:close/>
                  <a:moveTo>
                    <a:pt x="11248" y="0"/>
                  </a:moveTo>
                  <a:lnTo>
                    <a:pt x="11248" y="0"/>
                  </a:lnTo>
                  <a:cubicBezTo>
                    <a:pt x="11256" y="0"/>
                    <a:pt x="11263" y="7"/>
                    <a:pt x="11263" y="15"/>
                  </a:cubicBezTo>
                  <a:cubicBezTo>
                    <a:pt x="11263" y="23"/>
                    <a:pt x="11256" y="30"/>
                    <a:pt x="11248" y="30"/>
                  </a:cubicBezTo>
                  <a:lnTo>
                    <a:pt x="11248" y="30"/>
                  </a:lnTo>
                  <a:cubicBezTo>
                    <a:pt x="11239" y="30"/>
                    <a:pt x="11232" y="23"/>
                    <a:pt x="11232" y="15"/>
                  </a:cubicBezTo>
                  <a:cubicBezTo>
                    <a:pt x="11232" y="7"/>
                    <a:pt x="11239" y="0"/>
                    <a:pt x="11248" y="0"/>
                  </a:cubicBezTo>
                  <a:close/>
                  <a:moveTo>
                    <a:pt x="11340" y="0"/>
                  </a:moveTo>
                  <a:lnTo>
                    <a:pt x="11340" y="0"/>
                  </a:lnTo>
                  <a:cubicBezTo>
                    <a:pt x="11348" y="0"/>
                    <a:pt x="11355" y="7"/>
                    <a:pt x="11355" y="15"/>
                  </a:cubicBezTo>
                  <a:cubicBezTo>
                    <a:pt x="11355" y="23"/>
                    <a:pt x="11348" y="30"/>
                    <a:pt x="11340" y="30"/>
                  </a:cubicBezTo>
                  <a:lnTo>
                    <a:pt x="11340" y="30"/>
                  </a:lnTo>
                  <a:cubicBezTo>
                    <a:pt x="11331" y="30"/>
                    <a:pt x="11324" y="23"/>
                    <a:pt x="11324" y="15"/>
                  </a:cubicBezTo>
                  <a:cubicBezTo>
                    <a:pt x="11324" y="7"/>
                    <a:pt x="11331" y="0"/>
                    <a:pt x="11340" y="0"/>
                  </a:cubicBezTo>
                  <a:close/>
                  <a:moveTo>
                    <a:pt x="11432" y="0"/>
                  </a:moveTo>
                  <a:lnTo>
                    <a:pt x="11432" y="0"/>
                  </a:lnTo>
                  <a:cubicBezTo>
                    <a:pt x="11440" y="0"/>
                    <a:pt x="11447" y="7"/>
                    <a:pt x="11447" y="15"/>
                  </a:cubicBezTo>
                  <a:cubicBezTo>
                    <a:pt x="11447" y="23"/>
                    <a:pt x="11440" y="30"/>
                    <a:pt x="11432" y="30"/>
                  </a:cubicBezTo>
                  <a:lnTo>
                    <a:pt x="11432" y="30"/>
                  </a:lnTo>
                  <a:cubicBezTo>
                    <a:pt x="11423" y="30"/>
                    <a:pt x="11417" y="23"/>
                    <a:pt x="11417" y="15"/>
                  </a:cubicBezTo>
                  <a:cubicBezTo>
                    <a:pt x="11417" y="7"/>
                    <a:pt x="11423" y="0"/>
                    <a:pt x="11432" y="0"/>
                  </a:cubicBezTo>
                  <a:close/>
                  <a:moveTo>
                    <a:pt x="11524" y="0"/>
                  </a:moveTo>
                  <a:lnTo>
                    <a:pt x="11524" y="0"/>
                  </a:lnTo>
                  <a:cubicBezTo>
                    <a:pt x="11533" y="0"/>
                    <a:pt x="11539" y="7"/>
                    <a:pt x="11539" y="15"/>
                  </a:cubicBezTo>
                  <a:cubicBezTo>
                    <a:pt x="11539" y="23"/>
                    <a:pt x="11533" y="30"/>
                    <a:pt x="11524" y="30"/>
                  </a:cubicBezTo>
                  <a:lnTo>
                    <a:pt x="11524" y="30"/>
                  </a:lnTo>
                  <a:cubicBezTo>
                    <a:pt x="11516" y="30"/>
                    <a:pt x="11509" y="23"/>
                    <a:pt x="11509" y="15"/>
                  </a:cubicBezTo>
                  <a:cubicBezTo>
                    <a:pt x="11509" y="7"/>
                    <a:pt x="11516" y="0"/>
                    <a:pt x="11524" y="0"/>
                  </a:cubicBezTo>
                  <a:close/>
                  <a:moveTo>
                    <a:pt x="11616" y="0"/>
                  </a:moveTo>
                  <a:lnTo>
                    <a:pt x="11616" y="0"/>
                  </a:lnTo>
                  <a:cubicBezTo>
                    <a:pt x="11625" y="0"/>
                    <a:pt x="11632" y="7"/>
                    <a:pt x="11632" y="15"/>
                  </a:cubicBezTo>
                  <a:cubicBezTo>
                    <a:pt x="11632" y="23"/>
                    <a:pt x="11625" y="30"/>
                    <a:pt x="11616" y="30"/>
                  </a:cubicBezTo>
                  <a:lnTo>
                    <a:pt x="11616" y="30"/>
                  </a:lnTo>
                  <a:cubicBezTo>
                    <a:pt x="11608" y="30"/>
                    <a:pt x="11601" y="23"/>
                    <a:pt x="11601" y="15"/>
                  </a:cubicBezTo>
                  <a:cubicBezTo>
                    <a:pt x="11601" y="7"/>
                    <a:pt x="11608" y="0"/>
                    <a:pt x="11616" y="0"/>
                  </a:cubicBezTo>
                  <a:close/>
                  <a:moveTo>
                    <a:pt x="11708" y="0"/>
                  </a:moveTo>
                  <a:lnTo>
                    <a:pt x="11709" y="0"/>
                  </a:lnTo>
                  <a:cubicBezTo>
                    <a:pt x="11717" y="0"/>
                    <a:pt x="11724" y="7"/>
                    <a:pt x="11724" y="15"/>
                  </a:cubicBezTo>
                  <a:cubicBezTo>
                    <a:pt x="11724" y="23"/>
                    <a:pt x="11717" y="30"/>
                    <a:pt x="11709" y="30"/>
                  </a:cubicBezTo>
                  <a:lnTo>
                    <a:pt x="11708" y="30"/>
                  </a:lnTo>
                  <a:cubicBezTo>
                    <a:pt x="11700" y="30"/>
                    <a:pt x="11693" y="23"/>
                    <a:pt x="11693" y="15"/>
                  </a:cubicBezTo>
                  <a:cubicBezTo>
                    <a:pt x="11693" y="7"/>
                    <a:pt x="11700" y="0"/>
                    <a:pt x="11708" y="0"/>
                  </a:cubicBezTo>
                  <a:close/>
                  <a:moveTo>
                    <a:pt x="11801" y="0"/>
                  </a:moveTo>
                  <a:lnTo>
                    <a:pt x="11801" y="0"/>
                  </a:lnTo>
                  <a:cubicBezTo>
                    <a:pt x="11809" y="0"/>
                    <a:pt x="11816" y="7"/>
                    <a:pt x="11816" y="15"/>
                  </a:cubicBezTo>
                  <a:cubicBezTo>
                    <a:pt x="11816" y="23"/>
                    <a:pt x="11809" y="30"/>
                    <a:pt x="11801" y="30"/>
                  </a:cubicBezTo>
                  <a:lnTo>
                    <a:pt x="11801" y="30"/>
                  </a:lnTo>
                  <a:cubicBezTo>
                    <a:pt x="11792" y="30"/>
                    <a:pt x="11785" y="23"/>
                    <a:pt x="11785" y="15"/>
                  </a:cubicBezTo>
                  <a:cubicBezTo>
                    <a:pt x="11785" y="7"/>
                    <a:pt x="11792" y="0"/>
                    <a:pt x="11801" y="0"/>
                  </a:cubicBezTo>
                  <a:close/>
                  <a:moveTo>
                    <a:pt x="11893" y="0"/>
                  </a:moveTo>
                  <a:lnTo>
                    <a:pt x="11893" y="0"/>
                  </a:lnTo>
                  <a:cubicBezTo>
                    <a:pt x="11901" y="0"/>
                    <a:pt x="11908" y="7"/>
                    <a:pt x="11908" y="15"/>
                  </a:cubicBezTo>
                  <a:cubicBezTo>
                    <a:pt x="11908" y="23"/>
                    <a:pt x="11901" y="30"/>
                    <a:pt x="11893" y="30"/>
                  </a:cubicBezTo>
                  <a:lnTo>
                    <a:pt x="11893" y="30"/>
                  </a:lnTo>
                  <a:cubicBezTo>
                    <a:pt x="11884" y="30"/>
                    <a:pt x="11877" y="23"/>
                    <a:pt x="11877" y="15"/>
                  </a:cubicBezTo>
                  <a:cubicBezTo>
                    <a:pt x="11877" y="7"/>
                    <a:pt x="11884" y="0"/>
                    <a:pt x="11893" y="0"/>
                  </a:cubicBezTo>
                  <a:close/>
                  <a:moveTo>
                    <a:pt x="11985" y="0"/>
                  </a:moveTo>
                  <a:lnTo>
                    <a:pt x="11985" y="0"/>
                  </a:lnTo>
                  <a:cubicBezTo>
                    <a:pt x="11994" y="0"/>
                    <a:pt x="12000" y="7"/>
                    <a:pt x="12000" y="15"/>
                  </a:cubicBezTo>
                  <a:cubicBezTo>
                    <a:pt x="12000" y="23"/>
                    <a:pt x="11994" y="30"/>
                    <a:pt x="11985" y="30"/>
                  </a:cubicBezTo>
                  <a:lnTo>
                    <a:pt x="11985" y="30"/>
                  </a:lnTo>
                  <a:cubicBezTo>
                    <a:pt x="11977" y="30"/>
                    <a:pt x="11970" y="23"/>
                    <a:pt x="11970" y="15"/>
                  </a:cubicBezTo>
                  <a:cubicBezTo>
                    <a:pt x="11970" y="7"/>
                    <a:pt x="11977" y="0"/>
                    <a:pt x="11985" y="0"/>
                  </a:cubicBezTo>
                  <a:close/>
                  <a:moveTo>
                    <a:pt x="12077" y="0"/>
                  </a:moveTo>
                  <a:lnTo>
                    <a:pt x="12077" y="0"/>
                  </a:lnTo>
                  <a:cubicBezTo>
                    <a:pt x="12086" y="0"/>
                    <a:pt x="12093" y="7"/>
                    <a:pt x="12093" y="15"/>
                  </a:cubicBezTo>
                  <a:cubicBezTo>
                    <a:pt x="12093" y="23"/>
                    <a:pt x="12086" y="30"/>
                    <a:pt x="12077" y="30"/>
                  </a:cubicBezTo>
                  <a:lnTo>
                    <a:pt x="12077" y="30"/>
                  </a:lnTo>
                  <a:cubicBezTo>
                    <a:pt x="12069" y="30"/>
                    <a:pt x="12062" y="23"/>
                    <a:pt x="12062" y="15"/>
                  </a:cubicBezTo>
                  <a:cubicBezTo>
                    <a:pt x="12062" y="7"/>
                    <a:pt x="12069" y="0"/>
                    <a:pt x="12077" y="0"/>
                  </a:cubicBezTo>
                  <a:close/>
                  <a:moveTo>
                    <a:pt x="12169" y="0"/>
                  </a:moveTo>
                  <a:lnTo>
                    <a:pt x="12169" y="0"/>
                  </a:lnTo>
                  <a:cubicBezTo>
                    <a:pt x="12178" y="0"/>
                    <a:pt x="12185" y="7"/>
                    <a:pt x="12185" y="15"/>
                  </a:cubicBezTo>
                  <a:cubicBezTo>
                    <a:pt x="12185" y="23"/>
                    <a:pt x="12178" y="30"/>
                    <a:pt x="12169" y="30"/>
                  </a:cubicBezTo>
                  <a:lnTo>
                    <a:pt x="12169" y="30"/>
                  </a:lnTo>
                  <a:cubicBezTo>
                    <a:pt x="12161" y="30"/>
                    <a:pt x="12154" y="23"/>
                    <a:pt x="12154" y="15"/>
                  </a:cubicBezTo>
                  <a:cubicBezTo>
                    <a:pt x="12154" y="7"/>
                    <a:pt x="12161" y="0"/>
                    <a:pt x="12169" y="0"/>
                  </a:cubicBezTo>
                  <a:close/>
                  <a:moveTo>
                    <a:pt x="12262" y="0"/>
                  </a:moveTo>
                  <a:lnTo>
                    <a:pt x="12262" y="0"/>
                  </a:lnTo>
                  <a:cubicBezTo>
                    <a:pt x="12270" y="0"/>
                    <a:pt x="12277" y="7"/>
                    <a:pt x="12277" y="15"/>
                  </a:cubicBezTo>
                  <a:cubicBezTo>
                    <a:pt x="12277" y="23"/>
                    <a:pt x="12270" y="30"/>
                    <a:pt x="12262" y="30"/>
                  </a:cubicBezTo>
                  <a:lnTo>
                    <a:pt x="12262" y="30"/>
                  </a:lnTo>
                  <a:cubicBezTo>
                    <a:pt x="12253" y="30"/>
                    <a:pt x="12246" y="23"/>
                    <a:pt x="12246" y="15"/>
                  </a:cubicBezTo>
                  <a:cubicBezTo>
                    <a:pt x="12246" y="7"/>
                    <a:pt x="12253" y="0"/>
                    <a:pt x="12262" y="0"/>
                  </a:cubicBez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GB"/>
            </a:p>
          </p:txBody>
        </p:sp>
        <p:grpSp>
          <p:nvGrpSpPr>
            <p:cNvPr id="455" name="Group 454">
              <a:extLst>
                <a:ext uri="{FF2B5EF4-FFF2-40B4-BE49-F238E27FC236}">
                  <a16:creationId xmlns:a16="http://schemas.microsoft.com/office/drawing/2014/main" id="{57DDC09E-8A69-E195-B781-F2459CF6866A}"/>
                </a:ext>
              </a:extLst>
            </p:cNvPr>
            <p:cNvGrpSpPr/>
            <p:nvPr/>
          </p:nvGrpSpPr>
          <p:grpSpPr>
            <a:xfrm>
              <a:off x="6842125" y="1905001"/>
              <a:ext cx="4216400" cy="712788"/>
              <a:chOff x="6842125" y="1905001"/>
              <a:chExt cx="4216400" cy="712788"/>
            </a:xfrm>
          </p:grpSpPr>
          <p:sp>
            <p:nvSpPr>
              <p:cNvPr id="520" name="Line 257">
                <a:extLst>
                  <a:ext uri="{FF2B5EF4-FFF2-40B4-BE49-F238E27FC236}">
                    <a16:creationId xmlns:a16="http://schemas.microsoft.com/office/drawing/2014/main" id="{70A2A0D4-A18D-F272-DBFB-A297D6E2E4C6}"/>
                  </a:ext>
                </a:extLst>
              </p:cNvPr>
              <p:cNvSpPr>
                <a:spLocks noChangeShapeType="1"/>
              </p:cNvSpPr>
              <p:nvPr/>
            </p:nvSpPr>
            <p:spPr bwMode="auto">
              <a:xfrm>
                <a:off x="8207375" y="2005013"/>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21" name="Line 258">
                <a:extLst>
                  <a:ext uri="{FF2B5EF4-FFF2-40B4-BE49-F238E27FC236}">
                    <a16:creationId xmlns:a16="http://schemas.microsoft.com/office/drawing/2014/main" id="{7506AD4E-187E-FF37-AD30-1CC869B2139A}"/>
                  </a:ext>
                </a:extLst>
              </p:cNvPr>
              <p:cNvSpPr>
                <a:spLocks noChangeShapeType="1"/>
              </p:cNvSpPr>
              <p:nvPr/>
            </p:nvSpPr>
            <p:spPr bwMode="auto">
              <a:xfrm>
                <a:off x="8596313" y="2116138"/>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22" name="Line 259">
                <a:extLst>
                  <a:ext uri="{FF2B5EF4-FFF2-40B4-BE49-F238E27FC236}">
                    <a16:creationId xmlns:a16="http://schemas.microsoft.com/office/drawing/2014/main" id="{A7E062CB-863B-419E-32FF-09989EB06C3E}"/>
                  </a:ext>
                </a:extLst>
              </p:cNvPr>
              <p:cNvSpPr>
                <a:spLocks noChangeShapeType="1"/>
              </p:cNvSpPr>
              <p:nvPr/>
            </p:nvSpPr>
            <p:spPr bwMode="auto">
              <a:xfrm>
                <a:off x="8701088" y="2132013"/>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23" name="Line 260">
                <a:extLst>
                  <a:ext uri="{FF2B5EF4-FFF2-40B4-BE49-F238E27FC236}">
                    <a16:creationId xmlns:a16="http://schemas.microsoft.com/office/drawing/2014/main" id="{6D2EF3D8-C81F-FEE9-C121-2074F9503490}"/>
                  </a:ext>
                </a:extLst>
              </p:cNvPr>
              <p:cNvSpPr>
                <a:spLocks noChangeShapeType="1"/>
              </p:cNvSpPr>
              <p:nvPr/>
            </p:nvSpPr>
            <p:spPr bwMode="auto">
              <a:xfrm>
                <a:off x="8712200" y="2132013"/>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24" name="Line 261">
                <a:extLst>
                  <a:ext uri="{FF2B5EF4-FFF2-40B4-BE49-F238E27FC236}">
                    <a16:creationId xmlns:a16="http://schemas.microsoft.com/office/drawing/2014/main" id="{AD8DC10E-BD7E-0409-CE6E-0F796B6D991C}"/>
                  </a:ext>
                </a:extLst>
              </p:cNvPr>
              <p:cNvSpPr>
                <a:spLocks noChangeShapeType="1"/>
              </p:cNvSpPr>
              <p:nvPr/>
            </p:nvSpPr>
            <p:spPr bwMode="auto">
              <a:xfrm>
                <a:off x="8782050" y="2132013"/>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25" name="Line 262">
                <a:extLst>
                  <a:ext uri="{FF2B5EF4-FFF2-40B4-BE49-F238E27FC236}">
                    <a16:creationId xmlns:a16="http://schemas.microsoft.com/office/drawing/2014/main" id="{44B46C99-5CF7-C3A3-3D8F-D274CEE78976}"/>
                  </a:ext>
                </a:extLst>
              </p:cNvPr>
              <p:cNvSpPr>
                <a:spLocks noChangeShapeType="1"/>
              </p:cNvSpPr>
              <p:nvPr/>
            </p:nvSpPr>
            <p:spPr bwMode="auto">
              <a:xfrm>
                <a:off x="8848725" y="2132013"/>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26" name="Line 263">
                <a:extLst>
                  <a:ext uri="{FF2B5EF4-FFF2-40B4-BE49-F238E27FC236}">
                    <a16:creationId xmlns:a16="http://schemas.microsoft.com/office/drawing/2014/main" id="{908095A9-42A6-68F6-DD12-A167991E6E77}"/>
                  </a:ext>
                </a:extLst>
              </p:cNvPr>
              <p:cNvSpPr>
                <a:spLocks noChangeShapeType="1"/>
              </p:cNvSpPr>
              <p:nvPr/>
            </p:nvSpPr>
            <p:spPr bwMode="auto">
              <a:xfrm>
                <a:off x="9009063" y="2147888"/>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27" name="Line 264">
                <a:extLst>
                  <a:ext uri="{FF2B5EF4-FFF2-40B4-BE49-F238E27FC236}">
                    <a16:creationId xmlns:a16="http://schemas.microsoft.com/office/drawing/2014/main" id="{F730E8F5-D75F-197E-148C-1AE07565C87C}"/>
                  </a:ext>
                </a:extLst>
              </p:cNvPr>
              <p:cNvSpPr>
                <a:spLocks noChangeShapeType="1"/>
              </p:cNvSpPr>
              <p:nvPr/>
            </p:nvSpPr>
            <p:spPr bwMode="auto">
              <a:xfrm>
                <a:off x="9021763" y="2147888"/>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28" name="Line 265">
                <a:extLst>
                  <a:ext uri="{FF2B5EF4-FFF2-40B4-BE49-F238E27FC236}">
                    <a16:creationId xmlns:a16="http://schemas.microsoft.com/office/drawing/2014/main" id="{F0FBF8FC-A47F-729F-5F2A-F77A5F4ECFBF}"/>
                  </a:ext>
                </a:extLst>
              </p:cNvPr>
              <p:cNvSpPr>
                <a:spLocks noChangeShapeType="1"/>
              </p:cNvSpPr>
              <p:nvPr/>
            </p:nvSpPr>
            <p:spPr bwMode="auto">
              <a:xfrm>
                <a:off x="9021763" y="2147888"/>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29" name="Line 266">
                <a:extLst>
                  <a:ext uri="{FF2B5EF4-FFF2-40B4-BE49-F238E27FC236}">
                    <a16:creationId xmlns:a16="http://schemas.microsoft.com/office/drawing/2014/main" id="{11074718-E15B-8AC7-B1C8-091716459956}"/>
                  </a:ext>
                </a:extLst>
              </p:cNvPr>
              <p:cNvSpPr>
                <a:spLocks noChangeShapeType="1"/>
              </p:cNvSpPr>
              <p:nvPr/>
            </p:nvSpPr>
            <p:spPr bwMode="auto">
              <a:xfrm>
                <a:off x="9026525" y="2147888"/>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30" name="Line 267">
                <a:extLst>
                  <a:ext uri="{FF2B5EF4-FFF2-40B4-BE49-F238E27FC236}">
                    <a16:creationId xmlns:a16="http://schemas.microsoft.com/office/drawing/2014/main" id="{2E74335D-4D62-AF15-1721-789E8739D424}"/>
                  </a:ext>
                </a:extLst>
              </p:cNvPr>
              <p:cNvSpPr>
                <a:spLocks noChangeShapeType="1"/>
              </p:cNvSpPr>
              <p:nvPr/>
            </p:nvSpPr>
            <p:spPr bwMode="auto">
              <a:xfrm>
                <a:off x="9061450" y="2147888"/>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31" name="Line 268">
                <a:extLst>
                  <a:ext uri="{FF2B5EF4-FFF2-40B4-BE49-F238E27FC236}">
                    <a16:creationId xmlns:a16="http://schemas.microsoft.com/office/drawing/2014/main" id="{7F586A6C-1987-FF43-161F-5AE202846F6A}"/>
                  </a:ext>
                </a:extLst>
              </p:cNvPr>
              <p:cNvSpPr>
                <a:spLocks noChangeShapeType="1"/>
              </p:cNvSpPr>
              <p:nvPr/>
            </p:nvSpPr>
            <p:spPr bwMode="auto">
              <a:xfrm>
                <a:off x="9110663" y="2147888"/>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32" name="Line 269">
                <a:extLst>
                  <a:ext uri="{FF2B5EF4-FFF2-40B4-BE49-F238E27FC236}">
                    <a16:creationId xmlns:a16="http://schemas.microsoft.com/office/drawing/2014/main" id="{4F9BF721-8240-B871-176F-0B0F7A8637F2}"/>
                  </a:ext>
                </a:extLst>
              </p:cNvPr>
              <p:cNvSpPr>
                <a:spLocks noChangeShapeType="1"/>
              </p:cNvSpPr>
              <p:nvPr/>
            </p:nvSpPr>
            <p:spPr bwMode="auto">
              <a:xfrm>
                <a:off x="9142413" y="2147888"/>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33" name="Line 270">
                <a:extLst>
                  <a:ext uri="{FF2B5EF4-FFF2-40B4-BE49-F238E27FC236}">
                    <a16:creationId xmlns:a16="http://schemas.microsoft.com/office/drawing/2014/main" id="{B05ADCDF-439A-5627-82CE-81F70CE2AA04}"/>
                  </a:ext>
                </a:extLst>
              </p:cNvPr>
              <p:cNvSpPr>
                <a:spLocks noChangeShapeType="1"/>
              </p:cNvSpPr>
              <p:nvPr/>
            </p:nvSpPr>
            <p:spPr bwMode="auto">
              <a:xfrm>
                <a:off x="9142413" y="2147888"/>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34" name="Line 271">
                <a:extLst>
                  <a:ext uri="{FF2B5EF4-FFF2-40B4-BE49-F238E27FC236}">
                    <a16:creationId xmlns:a16="http://schemas.microsoft.com/office/drawing/2014/main" id="{1B988E04-8652-6DAB-9E40-C8048A918DD0}"/>
                  </a:ext>
                </a:extLst>
              </p:cNvPr>
              <p:cNvSpPr>
                <a:spLocks noChangeShapeType="1"/>
              </p:cNvSpPr>
              <p:nvPr/>
            </p:nvSpPr>
            <p:spPr bwMode="auto">
              <a:xfrm>
                <a:off x="9194800" y="2147888"/>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35" name="Line 272">
                <a:extLst>
                  <a:ext uri="{FF2B5EF4-FFF2-40B4-BE49-F238E27FC236}">
                    <a16:creationId xmlns:a16="http://schemas.microsoft.com/office/drawing/2014/main" id="{A637843F-68DF-9BD9-8132-E499B2DED9B9}"/>
                  </a:ext>
                </a:extLst>
              </p:cNvPr>
              <p:cNvSpPr>
                <a:spLocks noChangeShapeType="1"/>
              </p:cNvSpPr>
              <p:nvPr/>
            </p:nvSpPr>
            <p:spPr bwMode="auto">
              <a:xfrm>
                <a:off x="9213850" y="2166938"/>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36" name="Line 273">
                <a:extLst>
                  <a:ext uri="{FF2B5EF4-FFF2-40B4-BE49-F238E27FC236}">
                    <a16:creationId xmlns:a16="http://schemas.microsoft.com/office/drawing/2014/main" id="{17F82AF8-8004-B539-281D-6EB2B8C108C8}"/>
                  </a:ext>
                </a:extLst>
              </p:cNvPr>
              <p:cNvSpPr>
                <a:spLocks noChangeShapeType="1"/>
              </p:cNvSpPr>
              <p:nvPr/>
            </p:nvSpPr>
            <p:spPr bwMode="auto">
              <a:xfrm>
                <a:off x="9229725" y="2166938"/>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37" name="Line 274">
                <a:extLst>
                  <a:ext uri="{FF2B5EF4-FFF2-40B4-BE49-F238E27FC236}">
                    <a16:creationId xmlns:a16="http://schemas.microsoft.com/office/drawing/2014/main" id="{731E11D3-9251-4D48-154C-35E8601AF922}"/>
                  </a:ext>
                </a:extLst>
              </p:cNvPr>
              <p:cNvSpPr>
                <a:spLocks noChangeShapeType="1"/>
              </p:cNvSpPr>
              <p:nvPr/>
            </p:nvSpPr>
            <p:spPr bwMode="auto">
              <a:xfrm>
                <a:off x="9234488" y="2166938"/>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38" name="Line 275">
                <a:extLst>
                  <a:ext uri="{FF2B5EF4-FFF2-40B4-BE49-F238E27FC236}">
                    <a16:creationId xmlns:a16="http://schemas.microsoft.com/office/drawing/2014/main" id="{5BA36A6E-B765-B093-A286-407145FE1041}"/>
                  </a:ext>
                </a:extLst>
              </p:cNvPr>
              <p:cNvSpPr>
                <a:spLocks noChangeShapeType="1"/>
              </p:cNvSpPr>
              <p:nvPr/>
            </p:nvSpPr>
            <p:spPr bwMode="auto">
              <a:xfrm>
                <a:off x="9242425" y="2166938"/>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39" name="Line 276">
                <a:extLst>
                  <a:ext uri="{FF2B5EF4-FFF2-40B4-BE49-F238E27FC236}">
                    <a16:creationId xmlns:a16="http://schemas.microsoft.com/office/drawing/2014/main" id="{70541847-2A62-DC4C-0565-E6A4FB033D2E}"/>
                  </a:ext>
                </a:extLst>
              </p:cNvPr>
              <p:cNvSpPr>
                <a:spLocks noChangeShapeType="1"/>
              </p:cNvSpPr>
              <p:nvPr/>
            </p:nvSpPr>
            <p:spPr bwMode="auto">
              <a:xfrm>
                <a:off x="9278938" y="2166938"/>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40" name="Line 277">
                <a:extLst>
                  <a:ext uri="{FF2B5EF4-FFF2-40B4-BE49-F238E27FC236}">
                    <a16:creationId xmlns:a16="http://schemas.microsoft.com/office/drawing/2014/main" id="{9C4D5747-3C95-E5B6-BF93-3054EA9BEB71}"/>
                  </a:ext>
                </a:extLst>
              </p:cNvPr>
              <p:cNvSpPr>
                <a:spLocks noChangeShapeType="1"/>
              </p:cNvSpPr>
              <p:nvPr/>
            </p:nvSpPr>
            <p:spPr bwMode="auto">
              <a:xfrm>
                <a:off x="9282113" y="2166938"/>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41" name="Line 278">
                <a:extLst>
                  <a:ext uri="{FF2B5EF4-FFF2-40B4-BE49-F238E27FC236}">
                    <a16:creationId xmlns:a16="http://schemas.microsoft.com/office/drawing/2014/main" id="{7A380720-139E-F9AB-E82D-C65D6A4CA32D}"/>
                  </a:ext>
                </a:extLst>
              </p:cNvPr>
              <p:cNvSpPr>
                <a:spLocks noChangeShapeType="1"/>
              </p:cNvSpPr>
              <p:nvPr/>
            </p:nvSpPr>
            <p:spPr bwMode="auto">
              <a:xfrm>
                <a:off x="9294813" y="2166938"/>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42" name="Line 279">
                <a:extLst>
                  <a:ext uri="{FF2B5EF4-FFF2-40B4-BE49-F238E27FC236}">
                    <a16:creationId xmlns:a16="http://schemas.microsoft.com/office/drawing/2014/main" id="{32B3B5E7-2F5A-EF30-BBCC-6085FDA5C7C2}"/>
                  </a:ext>
                </a:extLst>
              </p:cNvPr>
              <p:cNvSpPr>
                <a:spLocks noChangeShapeType="1"/>
              </p:cNvSpPr>
              <p:nvPr/>
            </p:nvSpPr>
            <p:spPr bwMode="auto">
              <a:xfrm>
                <a:off x="9334500" y="2166938"/>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43" name="Line 280">
                <a:extLst>
                  <a:ext uri="{FF2B5EF4-FFF2-40B4-BE49-F238E27FC236}">
                    <a16:creationId xmlns:a16="http://schemas.microsoft.com/office/drawing/2014/main" id="{03F67C7F-28CD-56D6-E543-1976DFCFD609}"/>
                  </a:ext>
                </a:extLst>
              </p:cNvPr>
              <p:cNvSpPr>
                <a:spLocks noChangeShapeType="1"/>
              </p:cNvSpPr>
              <p:nvPr/>
            </p:nvSpPr>
            <p:spPr bwMode="auto">
              <a:xfrm>
                <a:off x="9363075" y="2187576"/>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44" name="Line 281">
                <a:extLst>
                  <a:ext uri="{FF2B5EF4-FFF2-40B4-BE49-F238E27FC236}">
                    <a16:creationId xmlns:a16="http://schemas.microsoft.com/office/drawing/2014/main" id="{79FE2B99-EB7A-27D2-6E0E-D02F31D09E28}"/>
                  </a:ext>
                </a:extLst>
              </p:cNvPr>
              <p:cNvSpPr>
                <a:spLocks noChangeShapeType="1"/>
              </p:cNvSpPr>
              <p:nvPr/>
            </p:nvSpPr>
            <p:spPr bwMode="auto">
              <a:xfrm>
                <a:off x="9371013" y="2187576"/>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45" name="Line 282">
                <a:extLst>
                  <a:ext uri="{FF2B5EF4-FFF2-40B4-BE49-F238E27FC236}">
                    <a16:creationId xmlns:a16="http://schemas.microsoft.com/office/drawing/2014/main" id="{ABBDB7E5-FBBB-FD22-F589-A3CDEE9E5190}"/>
                  </a:ext>
                </a:extLst>
              </p:cNvPr>
              <p:cNvSpPr>
                <a:spLocks noChangeShapeType="1"/>
              </p:cNvSpPr>
              <p:nvPr/>
            </p:nvSpPr>
            <p:spPr bwMode="auto">
              <a:xfrm>
                <a:off x="9398000" y="2232026"/>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46" name="Line 283">
                <a:extLst>
                  <a:ext uri="{FF2B5EF4-FFF2-40B4-BE49-F238E27FC236}">
                    <a16:creationId xmlns:a16="http://schemas.microsoft.com/office/drawing/2014/main" id="{5251125C-BC0B-A1C0-58D6-F39D90801384}"/>
                  </a:ext>
                </a:extLst>
              </p:cNvPr>
              <p:cNvSpPr>
                <a:spLocks noChangeShapeType="1"/>
              </p:cNvSpPr>
              <p:nvPr/>
            </p:nvSpPr>
            <p:spPr bwMode="auto">
              <a:xfrm>
                <a:off x="9442450" y="2232026"/>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47" name="Line 284">
                <a:extLst>
                  <a:ext uri="{FF2B5EF4-FFF2-40B4-BE49-F238E27FC236}">
                    <a16:creationId xmlns:a16="http://schemas.microsoft.com/office/drawing/2014/main" id="{C8AED129-727B-887D-1CC2-97B4C28D3DB4}"/>
                  </a:ext>
                </a:extLst>
              </p:cNvPr>
              <p:cNvSpPr>
                <a:spLocks noChangeShapeType="1"/>
              </p:cNvSpPr>
              <p:nvPr/>
            </p:nvSpPr>
            <p:spPr bwMode="auto">
              <a:xfrm>
                <a:off x="9486900" y="2232026"/>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48" name="Line 285">
                <a:extLst>
                  <a:ext uri="{FF2B5EF4-FFF2-40B4-BE49-F238E27FC236}">
                    <a16:creationId xmlns:a16="http://schemas.microsoft.com/office/drawing/2014/main" id="{04F37F97-D89D-0ABE-0CEB-0A7E89BACCDF}"/>
                  </a:ext>
                </a:extLst>
              </p:cNvPr>
              <p:cNvSpPr>
                <a:spLocks noChangeShapeType="1"/>
              </p:cNvSpPr>
              <p:nvPr/>
            </p:nvSpPr>
            <p:spPr bwMode="auto">
              <a:xfrm>
                <a:off x="9531350" y="22542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49" name="Line 286">
                <a:extLst>
                  <a:ext uri="{FF2B5EF4-FFF2-40B4-BE49-F238E27FC236}">
                    <a16:creationId xmlns:a16="http://schemas.microsoft.com/office/drawing/2014/main" id="{19D97A96-4F95-560A-9247-1A0A6F84BF01}"/>
                  </a:ext>
                </a:extLst>
              </p:cNvPr>
              <p:cNvSpPr>
                <a:spLocks noChangeShapeType="1"/>
              </p:cNvSpPr>
              <p:nvPr/>
            </p:nvSpPr>
            <p:spPr bwMode="auto">
              <a:xfrm>
                <a:off x="9566275" y="22542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50" name="Line 287">
                <a:extLst>
                  <a:ext uri="{FF2B5EF4-FFF2-40B4-BE49-F238E27FC236}">
                    <a16:creationId xmlns:a16="http://schemas.microsoft.com/office/drawing/2014/main" id="{573C3193-601A-7B28-3B75-472A91C87D8D}"/>
                  </a:ext>
                </a:extLst>
              </p:cNvPr>
              <p:cNvSpPr>
                <a:spLocks noChangeShapeType="1"/>
              </p:cNvSpPr>
              <p:nvPr/>
            </p:nvSpPr>
            <p:spPr bwMode="auto">
              <a:xfrm>
                <a:off x="9574213" y="22796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51" name="Line 288">
                <a:extLst>
                  <a:ext uri="{FF2B5EF4-FFF2-40B4-BE49-F238E27FC236}">
                    <a16:creationId xmlns:a16="http://schemas.microsoft.com/office/drawing/2014/main" id="{B6D22555-CC16-CA84-A71C-3AF5B27DA68F}"/>
                  </a:ext>
                </a:extLst>
              </p:cNvPr>
              <p:cNvSpPr>
                <a:spLocks noChangeShapeType="1"/>
              </p:cNvSpPr>
              <p:nvPr/>
            </p:nvSpPr>
            <p:spPr bwMode="auto">
              <a:xfrm>
                <a:off x="9626600" y="22796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52" name="Line 289">
                <a:extLst>
                  <a:ext uri="{FF2B5EF4-FFF2-40B4-BE49-F238E27FC236}">
                    <a16:creationId xmlns:a16="http://schemas.microsoft.com/office/drawing/2014/main" id="{12769FF3-7299-7ADC-393D-A785E20A9406}"/>
                  </a:ext>
                </a:extLst>
              </p:cNvPr>
              <p:cNvSpPr>
                <a:spLocks noChangeShapeType="1"/>
              </p:cNvSpPr>
              <p:nvPr/>
            </p:nvSpPr>
            <p:spPr bwMode="auto">
              <a:xfrm>
                <a:off x="9671050" y="23050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53" name="Line 290">
                <a:extLst>
                  <a:ext uri="{FF2B5EF4-FFF2-40B4-BE49-F238E27FC236}">
                    <a16:creationId xmlns:a16="http://schemas.microsoft.com/office/drawing/2014/main" id="{2CFDCAC9-4E41-B249-F014-9DC5479EECCB}"/>
                  </a:ext>
                </a:extLst>
              </p:cNvPr>
              <p:cNvSpPr>
                <a:spLocks noChangeShapeType="1"/>
              </p:cNvSpPr>
              <p:nvPr/>
            </p:nvSpPr>
            <p:spPr bwMode="auto">
              <a:xfrm>
                <a:off x="9686925" y="23050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54" name="Line 291">
                <a:extLst>
                  <a:ext uri="{FF2B5EF4-FFF2-40B4-BE49-F238E27FC236}">
                    <a16:creationId xmlns:a16="http://schemas.microsoft.com/office/drawing/2014/main" id="{2CCA8B47-3A16-1752-CF5E-158887D82C6B}"/>
                  </a:ext>
                </a:extLst>
              </p:cNvPr>
              <p:cNvSpPr>
                <a:spLocks noChangeShapeType="1"/>
              </p:cNvSpPr>
              <p:nvPr/>
            </p:nvSpPr>
            <p:spPr bwMode="auto">
              <a:xfrm>
                <a:off x="9702800" y="23050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55" name="Line 292">
                <a:extLst>
                  <a:ext uri="{FF2B5EF4-FFF2-40B4-BE49-F238E27FC236}">
                    <a16:creationId xmlns:a16="http://schemas.microsoft.com/office/drawing/2014/main" id="{819FC6E5-8D44-01D7-BC9E-FE96EE0FD148}"/>
                  </a:ext>
                </a:extLst>
              </p:cNvPr>
              <p:cNvSpPr>
                <a:spLocks noChangeShapeType="1"/>
              </p:cNvSpPr>
              <p:nvPr/>
            </p:nvSpPr>
            <p:spPr bwMode="auto">
              <a:xfrm>
                <a:off x="9718675" y="23050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56" name="Line 293">
                <a:extLst>
                  <a:ext uri="{FF2B5EF4-FFF2-40B4-BE49-F238E27FC236}">
                    <a16:creationId xmlns:a16="http://schemas.microsoft.com/office/drawing/2014/main" id="{847F0ACF-F88D-2234-51E7-27A5C0977172}"/>
                  </a:ext>
                </a:extLst>
              </p:cNvPr>
              <p:cNvSpPr>
                <a:spLocks noChangeShapeType="1"/>
              </p:cNvSpPr>
              <p:nvPr/>
            </p:nvSpPr>
            <p:spPr bwMode="auto">
              <a:xfrm>
                <a:off x="9771063" y="23050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57" name="Line 294">
                <a:extLst>
                  <a:ext uri="{FF2B5EF4-FFF2-40B4-BE49-F238E27FC236}">
                    <a16:creationId xmlns:a16="http://schemas.microsoft.com/office/drawing/2014/main" id="{E2B039A2-9081-7747-C2F6-6F187FA74412}"/>
                  </a:ext>
                </a:extLst>
              </p:cNvPr>
              <p:cNvSpPr>
                <a:spLocks noChangeShapeType="1"/>
              </p:cNvSpPr>
              <p:nvPr/>
            </p:nvSpPr>
            <p:spPr bwMode="auto">
              <a:xfrm>
                <a:off x="9807575" y="23050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58" name="Line 295">
                <a:extLst>
                  <a:ext uri="{FF2B5EF4-FFF2-40B4-BE49-F238E27FC236}">
                    <a16:creationId xmlns:a16="http://schemas.microsoft.com/office/drawing/2014/main" id="{31CE3976-332D-235B-0FFF-C226706C3F35}"/>
                  </a:ext>
                </a:extLst>
              </p:cNvPr>
              <p:cNvSpPr>
                <a:spLocks noChangeShapeType="1"/>
              </p:cNvSpPr>
              <p:nvPr/>
            </p:nvSpPr>
            <p:spPr bwMode="auto">
              <a:xfrm>
                <a:off x="9852025" y="23050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59" name="Line 296">
                <a:extLst>
                  <a:ext uri="{FF2B5EF4-FFF2-40B4-BE49-F238E27FC236}">
                    <a16:creationId xmlns:a16="http://schemas.microsoft.com/office/drawing/2014/main" id="{2255DC77-3C85-D1AF-C34A-DC97D4B3E8F1}"/>
                  </a:ext>
                </a:extLst>
              </p:cNvPr>
              <p:cNvSpPr>
                <a:spLocks noChangeShapeType="1"/>
              </p:cNvSpPr>
              <p:nvPr/>
            </p:nvSpPr>
            <p:spPr bwMode="auto">
              <a:xfrm>
                <a:off x="9879013" y="23050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60" name="Line 297">
                <a:extLst>
                  <a:ext uri="{FF2B5EF4-FFF2-40B4-BE49-F238E27FC236}">
                    <a16:creationId xmlns:a16="http://schemas.microsoft.com/office/drawing/2014/main" id="{FC114438-75DF-A8CA-CCB7-03C09FFA57EB}"/>
                  </a:ext>
                </a:extLst>
              </p:cNvPr>
              <p:cNvSpPr>
                <a:spLocks noChangeShapeType="1"/>
              </p:cNvSpPr>
              <p:nvPr/>
            </p:nvSpPr>
            <p:spPr bwMode="auto">
              <a:xfrm>
                <a:off x="9891713" y="23050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61" name="Line 298">
                <a:extLst>
                  <a:ext uri="{FF2B5EF4-FFF2-40B4-BE49-F238E27FC236}">
                    <a16:creationId xmlns:a16="http://schemas.microsoft.com/office/drawing/2014/main" id="{1ACA9399-DBDE-747D-7B35-747F8CDE53A0}"/>
                  </a:ext>
                </a:extLst>
              </p:cNvPr>
              <p:cNvSpPr>
                <a:spLocks noChangeShapeType="1"/>
              </p:cNvSpPr>
              <p:nvPr/>
            </p:nvSpPr>
            <p:spPr bwMode="auto">
              <a:xfrm>
                <a:off x="9894888" y="23050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62" name="Line 299">
                <a:extLst>
                  <a:ext uri="{FF2B5EF4-FFF2-40B4-BE49-F238E27FC236}">
                    <a16:creationId xmlns:a16="http://schemas.microsoft.com/office/drawing/2014/main" id="{01113FD1-7051-29ED-075E-CD32FB19B582}"/>
                  </a:ext>
                </a:extLst>
              </p:cNvPr>
              <p:cNvSpPr>
                <a:spLocks noChangeShapeType="1"/>
              </p:cNvSpPr>
              <p:nvPr/>
            </p:nvSpPr>
            <p:spPr bwMode="auto">
              <a:xfrm>
                <a:off x="9899650" y="23050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63" name="Line 300">
                <a:extLst>
                  <a:ext uri="{FF2B5EF4-FFF2-40B4-BE49-F238E27FC236}">
                    <a16:creationId xmlns:a16="http://schemas.microsoft.com/office/drawing/2014/main" id="{0169194A-777D-C925-2CDF-612BD5898DD8}"/>
                  </a:ext>
                </a:extLst>
              </p:cNvPr>
              <p:cNvSpPr>
                <a:spLocks noChangeShapeType="1"/>
              </p:cNvSpPr>
              <p:nvPr/>
            </p:nvSpPr>
            <p:spPr bwMode="auto">
              <a:xfrm>
                <a:off x="9907588" y="23050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64" name="Line 301">
                <a:extLst>
                  <a:ext uri="{FF2B5EF4-FFF2-40B4-BE49-F238E27FC236}">
                    <a16:creationId xmlns:a16="http://schemas.microsoft.com/office/drawing/2014/main" id="{9B5D03FA-D7EF-05C9-A32F-0FDE9BE2EA8E}"/>
                  </a:ext>
                </a:extLst>
              </p:cNvPr>
              <p:cNvSpPr>
                <a:spLocks noChangeShapeType="1"/>
              </p:cNvSpPr>
              <p:nvPr/>
            </p:nvSpPr>
            <p:spPr bwMode="auto">
              <a:xfrm>
                <a:off x="9931400" y="23050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65" name="Line 302">
                <a:extLst>
                  <a:ext uri="{FF2B5EF4-FFF2-40B4-BE49-F238E27FC236}">
                    <a16:creationId xmlns:a16="http://schemas.microsoft.com/office/drawing/2014/main" id="{0FB5AABA-D78D-42A8-0D6A-F7964FA86461}"/>
                  </a:ext>
                </a:extLst>
              </p:cNvPr>
              <p:cNvSpPr>
                <a:spLocks noChangeShapeType="1"/>
              </p:cNvSpPr>
              <p:nvPr/>
            </p:nvSpPr>
            <p:spPr bwMode="auto">
              <a:xfrm>
                <a:off x="9955213" y="23050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66" name="Line 303">
                <a:extLst>
                  <a:ext uri="{FF2B5EF4-FFF2-40B4-BE49-F238E27FC236}">
                    <a16:creationId xmlns:a16="http://schemas.microsoft.com/office/drawing/2014/main" id="{983B230C-BC71-4233-32FE-C01043E474FA}"/>
                  </a:ext>
                </a:extLst>
              </p:cNvPr>
              <p:cNvSpPr>
                <a:spLocks noChangeShapeType="1"/>
              </p:cNvSpPr>
              <p:nvPr/>
            </p:nvSpPr>
            <p:spPr bwMode="auto">
              <a:xfrm>
                <a:off x="9991725" y="23050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67" name="Line 304">
                <a:extLst>
                  <a:ext uri="{FF2B5EF4-FFF2-40B4-BE49-F238E27FC236}">
                    <a16:creationId xmlns:a16="http://schemas.microsoft.com/office/drawing/2014/main" id="{72AC73EA-B8B9-F596-B3AE-54F1049738EA}"/>
                  </a:ext>
                </a:extLst>
              </p:cNvPr>
              <p:cNvSpPr>
                <a:spLocks noChangeShapeType="1"/>
              </p:cNvSpPr>
              <p:nvPr/>
            </p:nvSpPr>
            <p:spPr bwMode="auto">
              <a:xfrm>
                <a:off x="10025063" y="23050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68" name="Line 305">
                <a:extLst>
                  <a:ext uri="{FF2B5EF4-FFF2-40B4-BE49-F238E27FC236}">
                    <a16:creationId xmlns:a16="http://schemas.microsoft.com/office/drawing/2014/main" id="{D89FED14-C30C-4753-D168-49E3BF3EF4EE}"/>
                  </a:ext>
                </a:extLst>
              </p:cNvPr>
              <p:cNvSpPr>
                <a:spLocks noChangeShapeType="1"/>
              </p:cNvSpPr>
              <p:nvPr/>
            </p:nvSpPr>
            <p:spPr bwMode="auto">
              <a:xfrm>
                <a:off x="10063163" y="23050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69" name="Line 306">
                <a:extLst>
                  <a:ext uri="{FF2B5EF4-FFF2-40B4-BE49-F238E27FC236}">
                    <a16:creationId xmlns:a16="http://schemas.microsoft.com/office/drawing/2014/main" id="{BE92583F-6116-F3D0-CC53-FEFD450B62C7}"/>
                  </a:ext>
                </a:extLst>
              </p:cNvPr>
              <p:cNvSpPr>
                <a:spLocks noChangeShapeType="1"/>
              </p:cNvSpPr>
              <p:nvPr/>
            </p:nvSpPr>
            <p:spPr bwMode="auto">
              <a:xfrm>
                <a:off x="10128250" y="2305051"/>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70" name="Line 307">
                <a:extLst>
                  <a:ext uri="{FF2B5EF4-FFF2-40B4-BE49-F238E27FC236}">
                    <a16:creationId xmlns:a16="http://schemas.microsoft.com/office/drawing/2014/main" id="{C30C07FA-046B-4C90-5D94-E692EAE6AB57}"/>
                  </a:ext>
                </a:extLst>
              </p:cNvPr>
              <p:cNvSpPr>
                <a:spLocks noChangeShapeType="1"/>
              </p:cNvSpPr>
              <p:nvPr/>
            </p:nvSpPr>
            <p:spPr bwMode="auto">
              <a:xfrm>
                <a:off x="10172700" y="2349501"/>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71" name="Line 308">
                <a:extLst>
                  <a:ext uri="{FF2B5EF4-FFF2-40B4-BE49-F238E27FC236}">
                    <a16:creationId xmlns:a16="http://schemas.microsoft.com/office/drawing/2014/main" id="{0A042038-8929-76E8-394E-5EC0DD59AE24}"/>
                  </a:ext>
                </a:extLst>
              </p:cNvPr>
              <p:cNvSpPr>
                <a:spLocks noChangeShapeType="1"/>
              </p:cNvSpPr>
              <p:nvPr/>
            </p:nvSpPr>
            <p:spPr bwMode="auto">
              <a:xfrm>
                <a:off x="10183813" y="2349501"/>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72" name="Line 309">
                <a:extLst>
                  <a:ext uri="{FF2B5EF4-FFF2-40B4-BE49-F238E27FC236}">
                    <a16:creationId xmlns:a16="http://schemas.microsoft.com/office/drawing/2014/main" id="{2B251B64-D2E5-4D6D-D920-64E1AACF3DF0}"/>
                  </a:ext>
                </a:extLst>
              </p:cNvPr>
              <p:cNvSpPr>
                <a:spLocks noChangeShapeType="1"/>
              </p:cNvSpPr>
              <p:nvPr/>
            </p:nvSpPr>
            <p:spPr bwMode="auto">
              <a:xfrm>
                <a:off x="10193338" y="2349501"/>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73" name="Line 310">
                <a:extLst>
                  <a:ext uri="{FF2B5EF4-FFF2-40B4-BE49-F238E27FC236}">
                    <a16:creationId xmlns:a16="http://schemas.microsoft.com/office/drawing/2014/main" id="{E89498D9-1D29-D220-DBCC-2DFF873CAF18}"/>
                  </a:ext>
                </a:extLst>
              </p:cNvPr>
              <p:cNvSpPr>
                <a:spLocks noChangeShapeType="1"/>
              </p:cNvSpPr>
              <p:nvPr/>
            </p:nvSpPr>
            <p:spPr bwMode="auto">
              <a:xfrm>
                <a:off x="10248900" y="2349501"/>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74" name="Line 311">
                <a:extLst>
                  <a:ext uri="{FF2B5EF4-FFF2-40B4-BE49-F238E27FC236}">
                    <a16:creationId xmlns:a16="http://schemas.microsoft.com/office/drawing/2014/main" id="{33388D41-83B4-7045-FBDC-7B5683FD7C65}"/>
                  </a:ext>
                </a:extLst>
              </p:cNvPr>
              <p:cNvSpPr>
                <a:spLocks noChangeShapeType="1"/>
              </p:cNvSpPr>
              <p:nvPr/>
            </p:nvSpPr>
            <p:spPr bwMode="auto">
              <a:xfrm>
                <a:off x="10264775" y="2349501"/>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75" name="Line 312">
                <a:extLst>
                  <a:ext uri="{FF2B5EF4-FFF2-40B4-BE49-F238E27FC236}">
                    <a16:creationId xmlns:a16="http://schemas.microsoft.com/office/drawing/2014/main" id="{2B2631CA-E630-7A37-C0B2-B32500E3D606}"/>
                  </a:ext>
                </a:extLst>
              </p:cNvPr>
              <p:cNvSpPr>
                <a:spLocks noChangeShapeType="1"/>
              </p:cNvSpPr>
              <p:nvPr/>
            </p:nvSpPr>
            <p:spPr bwMode="auto">
              <a:xfrm>
                <a:off x="10283825" y="2349501"/>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76" name="Line 313">
                <a:extLst>
                  <a:ext uri="{FF2B5EF4-FFF2-40B4-BE49-F238E27FC236}">
                    <a16:creationId xmlns:a16="http://schemas.microsoft.com/office/drawing/2014/main" id="{321C1522-DE20-34C1-E763-8A8B762C6EEF}"/>
                  </a:ext>
                </a:extLst>
              </p:cNvPr>
              <p:cNvSpPr>
                <a:spLocks noChangeShapeType="1"/>
              </p:cNvSpPr>
              <p:nvPr/>
            </p:nvSpPr>
            <p:spPr bwMode="auto">
              <a:xfrm>
                <a:off x="10304463" y="2349501"/>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77" name="Line 314">
                <a:extLst>
                  <a:ext uri="{FF2B5EF4-FFF2-40B4-BE49-F238E27FC236}">
                    <a16:creationId xmlns:a16="http://schemas.microsoft.com/office/drawing/2014/main" id="{9EC58E00-DF43-93EB-E424-B7E71C649BCF}"/>
                  </a:ext>
                </a:extLst>
              </p:cNvPr>
              <p:cNvSpPr>
                <a:spLocks noChangeShapeType="1"/>
              </p:cNvSpPr>
              <p:nvPr/>
            </p:nvSpPr>
            <p:spPr bwMode="auto">
              <a:xfrm>
                <a:off x="10325100" y="2349501"/>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78" name="Line 315">
                <a:extLst>
                  <a:ext uri="{FF2B5EF4-FFF2-40B4-BE49-F238E27FC236}">
                    <a16:creationId xmlns:a16="http://schemas.microsoft.com/office/drawing/2014/main" id="{8AE08306-8774-0AA5-874E-7C53E015CEEA}"/>
                  </a:ext>
                </a:extLst>
              </p:cNvPr>
              <p:cNvSpPr>
                <a:spLocks noChangeShapeType="1"/>
              </p:cNvSpPr>
              <p:nvPr/>
            </p:nvSpPr>
            <p:spPr bwMode="auto">
              <a:xfrm>
                <a:off x="10367963" y="2349501"/>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79" name="Line 316">
                <a:extLst>
                  <a:ext uri="{FF2B5EF4-FFF2-40B4-BE49-F238E27FC236}">
                    <a16:creationId xmlns:a16="http://schemas.microsoft.com/office/drawing/2014/main" id="{0FDC4A42-8B70-4A1E-D88B-8F68941E7710}"/>
                  </a:ext>
                </a:extLst>
              </p:cNvPr>
              <p:cNvSpPr>
                <a:spLocks noChangeShapeType="1"/>
              </p:cNvSpPr>
              <p:nvPr/>
            </p:nvSpPr>
            <p:spPr bwMode="auto">
              <a:xfrm>
                <a:off x="10377488" y="2349501"/>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80" name="Line 317">
                <a:extLst>
                  <a:ext uri="{FF2B5EF4-FFF2-40B4-BE49-F238E27FC236}">
                    <a16:creationId xmlns:a16="http://schemas.microsoft.com/office/drawing/2014/main" id="{D28FEBE2-4191-FF30-56E6-1F126B022B3F}"/>
                  </a:ext>
                </a:extLst>
              </p:cNvPr>
              <p:cNvSpPr>
                <a:spLocks noChangeShapeType="1"/>
              </p:cNvSpPr>
              <p:nvPr/>
            </p:nvSpPr>
            <p:spPr bwMode="auto">
              <a:xfrm>
                <a:off x="10377488" y="2349501"/>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81" name="Line 318">
                <a:extLst>
                  <a:ext uri="{FF2B5EF4-FFF2-40B4-BE49-F238E27FC236}">
                    <a16:creationId xmlns:a16="http://schemas.microsoft.com/office/drawing/2014/main" id="{2564ED21-CA86-58B3-68C5-2ECED30F2316}"/>
                  </a:ext>
                </a:extLst>
              </p:cNvPr>
              <p:cNvSpPr>
                <a:spLocks noChangeShapeType="1"/>
              </p:cNvSpPr>
              <p:nvPr/>
            </p:nvSpPr>
            <p:spPr bwMode="auto">
              <a:xfrm>
                <a:off x="10409238" y="2349501"/>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82" name="Line 319">
                <a:extLst>
                  <a:ext uri="{FF2B5EF4-FFF2-40B4-BE49-F238E27FC236}">
                    <a16:creationId xmlns:a16="http://schemas.microsoft.com/office/drawing/2014/main" id="{177F6D35-EC0A-E87A-62D9-B717ECFD651A}"/>
                  </a:ext>
                </a:extLst>
              </p:cNvPr>
              <p:cNvSpPr>
                <a:spLocks noChangeShapeType="1"/>
              </p:cNvSpPr>
              <p:nvPr/>
            </p:nvSpPr>
            <p:spPr bwMode="auto">
              <a:xfrm>
                <a:off x="10436225" y="2349501"/>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83" name="Line 320">
                <a:extLst>
                  <a:ext uri="{FF2B5EF4-FFF2-40B4-BE49-F238E27FC236}">
                    <a16:creationId xmlns:a16="http://schemas.microsoft.com/office/drawing/2014/main" id="{4D5839C8-8BEB-584C-BBA8-86B50BBE7E76}"/>
                  </a:ext>
                </a:extLst>
              </p:cNvPr>
              <p:cNvSpPr>
                <a:spLocks noChangeShapeType="1"/>
              </p:cNvSpPr>
              <p:nvPr/>
            </p:nvSpPr>
            <p:spPr bwMode="auto">
              <a:xfrm>
                <a:off x="10460038" y="2349501"/>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84" name="Line 321">
                <a:extLst>
                  <a:ext uri="{FF2B5EF4-FFF2-40B4-BE49-F238E27FC236}">
                    <a16:creationId xmlns:a16="http://schemas.microsoft.com/office/drawing/2014/main" id="{7A76732B-0A60-B421-3B2B-FE61D2CDFF7D}"/>
                  </a:ext>
                </a:extLst>
              </p:cNvPr>
              <p:cNvSpPr>
                <a:spLocks noChangeShapeType="1"/>
              </p:cNvSpPr>
              <p:nvPr/>
            </p:nvSpPr>
            <p:spPr bwMode="auto">
              <a:xfrm>
                <a:off x="10480675" y="2349501"/>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85" name="Line 322">
                <a:extLst>
                  <a:ext uri="{FF2B5EF4-FFF2-40B4-BE49-F238E27FC236}">
                    <a16:creationId xmlns:a16="http://schemas.microsoft.com/office/drawing/2014/main" id="{F49B3AF7-89B7-FA49-A980-B0A2520285F8}"/>
                  </a:ext>
                </a:extLst>
              </p:cNvPr>
              <p:cNvSpPr>
                <a:spLocks noChangeShapeType="1"/>
              </p:cNvSpPr>
              <p:nvPr/>
            </p:nvSpPr>
            <p:spPr bwMode="auto">
              <a:xfrm>
                <a:off x="10488613" y="2349501"/>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86" name="Line 323">
                <a:extLst>
                  <a:ext uri="{FF2B5EF4-FFF2-40B4-BE49-F238E27FC236}">
                    <a16:creationId xmlns:a16="http://schemas.microsoft.com/office/drawing/2014/main" id="{2B7D1482-FBF7-5882-B402-BBB9291E6CA9}"/>
                  </a:ext>
                </a:extLst>
              </p:cNvPr>
              <p:cNvSpPr>
                <a:spLocks noChangeShapeType="1"/>
              </p:cNvSpPr>
              <p:nvPr/>
            </p:nvSpPr>
            <p:spPr bwMode="auto">
              <a:xfrm>
                <a:off x="10517188" y="2349501"/>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87" name="Line 324">
                <a:extLst>
                  <a:ext uri="{FF2B5EF4-FFF2-40B4-BE49-F238E27FC236}">
                    <a16:creationId xmlns:a16="http://schemas.microsoft.com/office/drawing/2014/main" id="{0D85CDD6-A96E-D515-DA35-32AD494718EE}"/>
                  </a:ext>
                </a:extLst>
              </p:cNvPr>
              <p:cNvSpPr>
                <a:spLocks noChangeShapeType="1"/>
              </p:cNvSpPr>
              <p:nvPr/>
            </p:nvSpPr>
            <p:spPr bwMode="auto">
              <a:xfrm>
                <a:off x="10633075" y="2349501"/>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88" name="Line 325">
                <a:extLst>
                  <a:ext uri="{FF2B5EF4-FFF2-40B4-BE49-F238E27FC236}">
                    <a16:creationId xmlns:a16="http://schemas.microsoft.com/office/drawing/2014/main" id="{CE0715F7-682F-8F74-5DA5-4DA81E95F8EA}"/>
                  </a:ext>
                </a:extLst>
              </p:cNvPr>
              <p:cNvSpPr>
                <a:spLocks noChangeShapeType="1"/>
              </p:cNvSpPr>
              <p:nvPr/>
            </p:nvSpPr>
            <p:spPr bwMode="auto">
              <a:xfrm>
                <a:off x="10677525" y="2349501"/>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89" name="Line 326">
                <a:extLst>
                  <a:ext uri="{FF2B5EF4-FFF2-40B4-BE49-F238E27FC236}">
                    <a16:creationId xmlns:a16="http://schemas.microsoft.com/office/drawing/2014/main" id="{EA3909DD-0DB1-A49E-4886-1076359F8C2D}"/>
                  </a:ext>
                </a:extLst>
              </p:cNvPr>
              <p:cNvSpPr>
                <a:spLocks noChangeShapeType="1"/>
              </p:cNvSpPr>
              <p:nvPr/>
            </p:nvSpPr>
            <p:spPr bwMode="auto">
              <a:xfrm>
                <a:off x="10714038" y="2349501"/>
                <a:ext cx="0" cy="52388"/>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90" name="Line 327">
                <a:extLst>
                  <a:ext uri="{FF2B5EF4-FFF2-40B4-BE49-F238E27FC236}">
                    <a16:creationId xmlns:a16="http://schemas.microsoft.com/office/drawing/2014/main" id="{F146A6D6-639A-6429-D500-3BF2C3431584}"/>
                  </a:ext>
                </a:extLst>
              </p:cNvPr>
              <p:cNvSpPr>
                <a:spLocks noChangeShapeType="1"/>
              </p:cNvSpPr>
              <p:nvPr/>
            </p:nvSpPr>
            <p:spPr bwMode="auto">
              <a:xfrm>
                <a:off x="10909300" y="2563813"/>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91" name="Line 328">
                <a:extLst>
                  <a:ext uri="{FF2B5EF4-FFF2-40B4-BE49-F238E27FC236}">
                    <a16:creationId xmlns:a16="http://schemas.microsoft.com/office/drawing/2014/main" id="{F16F7B36-E289-2DA1-26E0-C002C62691DB}"/>
                  </a:ext>
                </a:extLst>
              </p:cNvPr>
              <p:cNvSpPr>
                <a:spLocks noChangeShapeType="1"/>
              </p:cNvSpPr>
              <p:nvPr/>
            </p:nvSpPr>
            <p:spPr bwMode="auto">
              <a:xfrm>
                <a:off x="10918825" y="2563813"/>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92" name="Line 329">
                <a:extLst>
                  <a:ext uri="{FF2B5EF4-FFF2-40B4-BE49-F238E27FC236}">
                    <a16:creationId xmlns:a16="http://schemas.microsoft.com/office/drawing/2014/main" id="{46304583-C07E-E5D6-E12B-F32904DBDF14}"/>
                  </a:ext>
                </a:extLst>
              </p:cNvPr>
              <p:cNvSpPr>
                <a:spLocks noChangeShapeType="1"/>
              </p:cNvSpPr>
              <p:nvPr/>
            </p:nvSpPr>
            <p:spPr bwMode="auto">
              <a:xfrm>
                <a:off x="10990263" y="2563813"/>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93" name="Line 330">
                <a:extLst>
                  <a:ext uri="{FF2B5EF4-FFF2-40B4-BE49-F238E27FC236}">
                    <a16:creationId xmlns:a16="http://schemas.microsoft.com/office/drawing/2014/main" id="{C69C37FF-810B-99FF-907C-389C5779E903}"/>
                  </a:ext>
                </a:extLst>
              </p:cNvPr>
              <p:cNvSpPr>
                <a:spLocks noChangeShapeType="1"/>
              </p:cNvSpPr>
              <p:nvPr/>
            </p:nvSpPr>
            <p:spPr bwMode="auto">
              <a:xfrm>
                <a:off x="11058525" y="2563813"/>
                <a:ext cx="0" cy="53975"/>
              </a:xfrm>
              <a:prstGeom prst="line">
                <a:avLst/>
              </a:prstGeom>
              <a:noFill/>
              <a:ln w="15875"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94" name="Freeform 331">
                <a:extLst>
                  <a:ext uri="{FF2B5EF4-FFF2-40B4-BE49-F238E27FC236}">
                    <a16:creationId xmlns:a16="http://schemas.microsoft.com/office/drawing/2014/main" id="{2BAE1FB3-FA14-9010-A67F-F8D41443086A}"/>
                  </a:ext>
                </a:extLst>
              </p:cNvPr>
              <p:cNvSpPr>
                <a:spLocks/>
              </p:cNvSpPr>
              <p:nvPr/>
            </p:nvSpPr>
            <p:spPr bwMode="auto">
              <a:xfrm>
                <a:off x="6842125" y="1905001"/>
                <a:ext cx="4216400" cy="712788"/>
              </a:xfrm>
              <a:custGeom>
                <a:avLst/>
                <a:gdLst>
                  <a:gd name="T0" fmla="*/ 211 w 2656"/>
                  <a:gd name="T1" fmla="*/ 0 h 449"/>
                  <a:gd name="T2" fmla="*/ 257 w 2656"/>
                  <a:gd name="T3" fmla="*/ 19 h 449"/>
                  <a:gd name="T4" fmla="*/ 368 w 2656"/>
                  <a:gd name="T5" fmla="*/ 38 h 449"/>
                  <a:gd name="T6" fmla="*/ 452 w 2656"/>
                  <a:gd name="T7" fmla="*/ 38 h 449"/>
                  <a:gd name="T8" fmla="*/ 479 w 2656"/>
                  <a:gd name="T9" fmla="*/ 68 h 449"/>
                  <a:gd name="T10" fmla="*/ 603 w 2656"/>
                  <a:gd name="T11" fmla="*/ 88 h 449"/>
                  <a:gd name="T12" fmla="*/ 860 w 2656"/>
                  <a:gd name="T13" fmla="*/ 97 h 449"/>
                  <a:gd name="T14" fmla="*/ 873 w 2656"/>
                  <a:gd name="T15" fmla="*/ 107 h 449"/>
                  <a:gd name="T16" fmla="*/ 929 w 2656"/>
                  <a:gd name="T17" fmla="*/ 127 h 449"/>
                  <a:gd name="T18" fmla="*/ 984 w 2656"/>
                  <a:gd name="T19" fmla="*/ 137 h 449"/>
                  <a:gd name="T20" fmla="*/ 1032 w 2656"/>
                  <a:gd name="T21" fmla="*/ 156 h 449"/>
                  <a:gd name="T22" fmla="*/ 1105 w 2656"/>
                  <a:gd name="T23" fmla="*/ 166 h 449"/>
                  <a:gd name="T24" fmla="*/ 1171 w 2656"/>
                  <a:gd name="T25" fmla="*/ 176 h 449"/>
                  <a:gd name="T26" fmla="*/ 1178 w 2656"/>
                  <a:gd name="T27" fmla="*/ 176 h 449"/>
                  <a:gd name="T28" fmla="*/ 1264 w 2656"/>
                  <a:gd name="T29" fmla="*/ 176 h 449"/>
                  <a:gd name="T30" fmla="*/ 1365 w 2656"/>
                  <a:gd name="T31" fmla="*/ 186 h 449"/>
                  <a:gd name="T32" fmla="*/ 1376 w 2656"/>
                  <a:gd name="T33" fmla="*/ 186 h 449"/>
                  <a:gd name="T34" fmla="*/ 1429 w 2656"/>
                  <a:gd name="T35" fmla="*/ 186 h 449"/>
                  <a:gd name="T36" fmla="*/ 1482 w 2656"/>
                  <a:gd name="T37" fmla="*/ 186 h 449"/>
                  <a:gd name="T38" fmla="*/ 1484 w 2656"/>
                  <a:gd name="T39" fmla="*/ 198 h 449"/>
                  <a:gd name="T40" fmla="*/ 1504 w 2656"/>
                  <a:gd name="T41" fmla="*/ 198 h 449"/>
                  <a:gd name="T42" fmla="*/ 1535 w 2656"/>
                  <a:gd name="T43" fmla="*/ 198 h 449"/>
                  <a:gd name="T44" fmla="*/ 1537 w 2656"/>
                  <a:gd name="T45" fmla="*/ 198 h 449"/>
                  <a:gd name="T46" fmla="*/ 1570 w 2656"/>
                  <a:gd name="T47" fmla="*/ 198 h 449"/>
                  <a:gd name="T48" fmla="*/ 1588 w 2656"/>
                  <a:gd name="T49" fmla="*/ 212 h 449"/>
                  <a:gd name="T50" fmla="*/ 1593 w 2656"/>
                  <a:gd name="T51" fmla="*/ 212 h 449"/>
                  <a:gd name="T52" fmla="*/ 1603 w 2656"/>
                  <a:gd name="T53" fmla="*/ 239 h 449"/>
                  <a:gd name="T54" fmla="*/ 1638 w 2656"/>
                  <a:gd name="T55" fmla="*/ 239 h 449"/>
                  <a:gd name="T56" fmla="*/ 1666 w 2656"/>
                  <a:gd name="T57" fmla="*/ 239 h 449"/>
                  <a:gd name="T58" fmla="*/ 1694 w 2656"/>
                  <a:gd name="T59" fmla="*/ 254 h 449"/>
                  <a:gd name="T60" fmla="*/ 1719 w 2656"/>
                  <a:gd name="T61" fmla="*/ 254 h 449"/>
                  <a:gd name="T62" fmla="*/ 1754 w 2656"/>
                  <a:gd name="T63" fmla="*/ 270 h 449"/>
                  <a:gd name="T64" fmla="*/ 1782 w 2656"/>
                  <a:gd name="T65" fmla="*/ 286 h 449"/>
                  <a:gd name="T66" fmla="*/ 1802 w 2656"/>
                  <a:gd name="T67" fmla="*/ 286 h 449"/>
                  <a:gd name="T68" fmla="*/ 1812 w 2656"/>
                  <a:gd name="T69" fmla="*/ 286 h 449"/>
                  <a:gd name="T70" fmla="*/ 1868 w 2656"/>
                  <a:gd name="T71" fmla="*/ 286 h 449"/>
                  <a:gd name="T72" fmla="*/ 1913 w 2656"/>
                  <a:gd name="T73" fmla="*/ 286 h 449"/>
                  <a:gd name="T74" fmla="*/ 1921 w 2656"/>
                  <a:gd name="T75" fmla="*/ 286 h 449"/>
                  <a:gd name="T76" fmla="*/ 1926 w 2656"/>
                  <a:gd name="T77" fmla="*/ 286 h 449"/>
                  <a:gd name="T78" fmla="*/ 1946 w 2656"/>
                  <a:gd name="T79" fmla="*/ 286 h 449"/>
                  <a:gd name="T80" fmla="*/ 1961 w 2656"/>
                  <a:gd name="T81" fmla="*/ 286 h 449"/>
                  <a:gd name="T82" fmla="*/ 2005 w 2656"/>
                  <a:gd name="T83" fmla="*/ 286 h 449"/>
                  <a:gd name="T84" fmla="*/ 2070 w 2656"/>
                  <a:gd name="T85" fmla="*/ 286 h 449"/>
                  <a:gd name="T86" fmla="*/ 2093 w 2656"/>
                  <a:gd name="T87" fmla="*/ 313 h 449"/>
                  <a:gd name="T88" fmla="*/ 2105 w 2656"/>
                  <a:gd name="T89" fmla="*/ 313 h 449"/>
                  <a:gd name="T90" fmla="*/ 2146 w 2656"/>
                  <a:gd name="T91" fmla="*/ 313 h 449"/>
                  <a:gd name="T92" fmla="*/ 2156 w 2656"/>
                  <a:gd name="T93" fmla="*/ 313 h 449"/>
                  <a:gd name="T94" fmla="*/ 2181 w 2656"/>
                  <a:gd name="T95" fmla="*/ 313 h 449"/>
                  <a:gd name="T96" fmla="*/ 2221 w 2656"/>
                  <a:gd name="T97" fmla="*/ 313 h 449"/>
                  <a:gd name="T98" fmla="*/ 2227 w 2656"/>
                  <a:gd name="T99" fmla="*/ 313 h 449"/>
                  <a:gd name="T100" fmla="*/ 2264 w 2656"/>
                  <a:gd name="T101" fmla="*/ 313 h 449"/>
                  <a:gd name="T102" fmla="*/ 2292 w 2656"/>
                  <a:gd name="T103" fmla="*/ 313 h 449"/>
                  <a:gd name="T104" fmla="*/ 2297 w 2656"/>
                  <a:gd name="T105" fmla="*/ 313 h 449"/>
                  <a:gd name="T106" fmla="*/ 2388 w 2656"/>
                  <a:gd name="T107" fmla="*/ 313 h 449"/>
                  <a:gd name="T108" fmla="*/ 2439 w 2656"/>
                  <a:gd name="T109" fmla="*/ 313 h 449"/>
                  <a:gd name="T110" fmla="*/ 2535 w 2656"/>
                  <a:gd name="T111" fmla="*/ 449 h 449"/>
                  <a:gd name="T112" fmla="*/ 2568 w 2656"/>
                  <a:gd name="T113" fmla="*/ 449 h 449"/>
                  <a:gd name="T114" fmla="*/ 2656 w 2656"/>
                  <a:gd name="T115" fmla="*/ 449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656" h="449">
                    <a:moveTo>
                      <a:pt x="0" y="0"/>
                    </a:moveTo>
                    <a:lnTo>
                      <a:pt x="0" y="0"/>
                    </a:lnTo>
                    <a:lnTo>
                      <a:pt x="0" y="0"/>
                    </a:lnTo>
                    <a:lnTo>
                      <a:pt x="0" y="0"/>
                    </a:lnTo>
                    <a:lnTo>
                      <a:pt x="211" y="0"/>
                    </a:lnTo>
                    <a:lnTo>
                      <a:pt x="211" y="10"/>
                    </a:lnTo>
                    <a:lnTo>
                      <a:pt x="211" y="10"/>
                    </a:lnTo>
                    <a:lnTo>
                      <a:pt x="257" y="10"/>
                    </a:lnTo>
                    <a:lnTo>
                      <a:pt x="257" y="19"/>
                    </a:lnTo>
                    <a:lnTo>
                      <a:pt x="257" y="19"/>
                    </a:lnTo>
                    <a:lnTo>
                      <a:pt x="295" y="19"/>
                    </a:lnTo>
                    <a:lnTo>
                      <a:pt x="295" y="29"/>
                    </a:lnTo>
                    <a:lnTo>
                      <a:pt x="295" y="29"/>
                    </a:lnTo>
                    <a:lnTo>
                      <a:pt x="368" y="29"/>
                    </a:lnTo>
                    <a:lnTo>
                      <a:pt x="368" y="38"/>
                    </a:lnTo>
                    <a:lnTo>
                      <a:pt x="368" y="38"/>
                    </a:lnTo>
                    <a:lnTo>
                      <a:pt x="452" y="38"/>
                    </a:lnTo>
                    <a:lnTo>
                      <a:pt x="452" y="38"/>
                    </a:lnTo>
                    <a:lnTo>
                      <a:pt x="452" y="38"/>
                    </a:lnTo>
                    <a:lnTo>
                      <a:pt x="452" y="38"/>
                    </a:lnTo>
                    <a:lnTo>
                      <a:pt x="452" y="58"/>
                    </a:lnTo>
                    <a:lnTo>
                      <a:pt x="452" y="58"/>
                    </a:lnTo>
                    <a:lnTo>
                      <a:pt x="479" y="58"/>
                    </a:lnTo>
                    <a:lnTo>
                      <a:pt x="479" y="68"/>
                    </a:lnTo>
                    <a:lnTo>
                      <a:pt x="479" y="68"/>
                    </a:lnTo>
                    <a:lnTo>
                      <a:pt x="500" y="68"/>
                    </a:lnTo>
                    <a:lnTo>
                      <a:pt x="500" y="77"/>
                    </a:lnTo>
                    <a:lnTo>
                      <a:pt x="500" y="77"/>
                    </a:lnTo>
                    <a:lnTo>
                      <a:pt x="603" y="77"/>
                    </a:lnTo>
                    <a:lnTo>
                      <a:pt x="603" y="88"/>
                    </a:lnTo>
                    <a:lnTo>
                      <a:pt x="603" y="88"/>
                    </a:lnTo>
                    <a:lnTo>
                      <a:pt x="745" y="88"/>
                    </a:lnTo>
                    <a:lnTo>
                      <a:pt x="745" y="97"/>
                    </a:lnTo>
                    <a:lnTo>
                      <a:pt x="745" y="97"/>
                    </a:lnTo>
                    <a:lnTo>
                      <a:pt x="860" y="97"/>
                    </a:lnTo>
                    <a:lnTo>
                      <a:pt x="860" y="97"/>
                    </a:lnTo>
                    <a:lnTo>
                      <a:pt x="860" y="97"/>
                    </a:lnTo>
                    <a:lnTo>
                      <a:pt x="873" y="97"/>
                    </a:lnTo>
                    <a:lnTo>
                      <a:pt x="873" y="107"/>
                    </a:lnTo>
                    <a:lnTo>
                      <a:pt x="873" y="107"/>
                    </a:lnTo>
                    <a:lnTo>
                      <a:pt x="891" y="107"/>
                    </a:lnTo>
                    <a:lnTo>
                      <a:pt x="891" y="117"/>
                    </a:lnTo>
                    <a:lnTo>
                      <a:pt x="891" y="117"/>
                    </a:lnTo>
                    <a:lnTo>
                      <a:pt x="929" y="117"/>
                    </a:lnTo>
                    <a:lnTo>
                      <a:pt x="929" y="127"/>
                    </a:lnTo>
                    <a:lnTo>
                      <a:pt x="929" y="127"/>
                    </a:lnTo>
                    <a:lnTo>
                      <a:pt x="941" y="127"/>
                    </a:lnTo>
                    <a:lnTo>
                      <a:pt x="941" y="137"/>
                    </a:lnTo>
                    <a:lnTo>
                      <a:pt x="941" y="137"/>
                    </a:lnTo>
                    <a:lnTo>
                      <a:pt x="984" y="137"/>
                    </a:lnTo>
                    <a:lnTo>
                      <a:pt x="984" y="146"/>
                    </a:lnTo>
                    <a:lnTo>
                      <a:pt x="984" y="146"/>
                    </a:lnTo>
                    <a:lnTo>
                      <a:pt x="1032" y="146"/>
                    </a:lnTo>
                    <a:lnTo>
                      <a:pt x="1032" y="156"/>
                    </a:lnTo>
                    <a:lnTo>
                      <a:pt x="1032" y="156"/>
                    </a:lnTo>
                    <a:lnTo>
                      <a:pt x="1088" y="156"/>
                    </a:lnTo>
                    <a:lnTo>
                      <a:pt x="1088" y="166"/>
                    </a:lnTo>
                    <a:lnTo>
                      <a:pt x="1088" y="166"/>
                    </a:lnTo>
                    <a:lnTo>
                      <a:pt x="1105" y="166"/>
                    </a:lnTo>
                    <a:lnTo>
                      <a:pt x="1105" y="166"/>
                    </a:lnTo>
                    <a:lnTo>
                      <a:pt x="1105" y="166"/>
                    </a:lnTo>
                    <a:lnTo>
                      <a:pt x="1108" y="166"/>
                    </a:lnTo>
                    <a:lnTo>
                      <a:pt x="1108" y="176"/>
                    </a:lnTo>
                    <a:lnTo>
                      <a:pt x="1108" y="176"/>
                    </a:lnTo>
                    <a:lnTo>
                      <a:pt x="1171" y="176"/>
                    </a:lnTo>
                    <a:lnTo>
                      <a:pt x="1171" y="176"/>
                    </a:lnTo>
                    <a:lnTo>
                      <a:pt x="1171" y="176"/>
                    </a:lnTo>
                    <a:lnTo>
                      <a:pt x="1178" y="176"/>
                    </a:lnTo>
                    <a:lnTo>
                      <a:pt x="1178" y="176"/>
                    </a:lnTo>
                    <a:lnTo>
                      <a:pt x="1178" y="176"/>
                    </a:lnTo>
                    <a:lnTo>
                      <a:pt x="1222" y="176"/>
                    </a:lnTo>
                    <a:lnTo>
                      <a:pt x="1222" y="176"/>
                    </a:lnTo>
                    <a:lnTo>
                      <a:pt x="1222" y="176"/>
                    </a:lnTo>
                    <a:lnTo>
                      <a:pt x="1264" y="176"/>
                    </a:lnTo>
                    <a:lnTo>
                      <a:pt x="1264" y="176"/>
                    </a:lnTo>
                    <a:lnTo>
                      <a:pt x="1264" y="176"/>
                    </a:lnTo>
                    <a:lnTo>
                      <a:pt x="1297" y="176"/>
                    </a:lnTo>
                    <a:lnTo>
                      <a:pt x="1297" y="186"/>
                    </a:lnTo>
                    <a:lnTo>
                      <a:pt x="1297" y="186"/>
                    </a:lnTo>
                    <a:lnTo>
                      <a:pt x="1365" y="186"/>
                    </a:lnTo>
                    <a:lnTo>
                      <a:pt x="1365" y="186"/>
                    </a:lnTo>
                    <a:lnTo>
                      <a:pt x="1365" y="186"/>
                    </a:lnTo>
                    <a:lnTo>
                      <a:pt x="1373" y="186"/>
                    </a:lnTo>
                    <a:lnTo>
                      <a:pt x="1373" y="186"/>
                    </a:lnTo>
                    <a:lnTo>
                      <a:pt x="1376" y="186"/>
                    </a:lnTo>
                    <a:lnTo>
                      <a:pt x="1398" y="186"/>
                    </a:lnTo>
                    <a:lnTo>
                      <a:pt x="1398" y="186"/>
                    </a:lnTo>
                    <a:lnTo>
                      <a:pt x="1398" y="186"/>
                    </a:lnTo>
                    <a:lnTo>
                      <a:pt x="1429" y="186"/>
                    </a:lnTo>
                    <a:lnTo>
                      <a:pt x="1429" y="186"/>
                    </a:lnTo>
                    <a:lnTo>
                      <a:pt x="1429" y="186"/>
                    </a:lnTo>
                    <a:lnTo>
                      <a:pt x="1449" y="186"/>
                    </a:lnTo>
                    <a:lnTo>
                      <a:pt x="1449" y="186"/>
                    </a:lnTo>
                    <a:lnTo>
                      <a:pt x="1449" y="186"/>
                    </a:lnTo>
                    <a:lnTo>
                      <a:pt x="1482" y="186"/>
                    </a:lnTo>
                    <a:lnTo>
                      <a:pt x="1482" y="186"/>
                    </a:lnTo>
                    <a:lnTo>
                      <a:pt x="1482" y="186"/>
                    </a:lnTo>
                    <a:lnTo>
                      <a:pt x="1484" y="186"/>
                    </a:lnTo>
                    <a:lnTo>
                      <a:pt x="1484" y="198"/>
                    </a:lnTo>
                    <a:lnTo>
                      <a:pt x="1484" y="198"/>
                    </a:lnTo>
                    <a:lnTo>
                      <a:pt x="1494" y="198"/>
                    </a:lnTo>
                    <a:lnTo>
                      <a:pt x="1494" y="198"/>
                    </a:lnTo>
                    <a:lnTo>
                      <a:pt x="1494" y="198"/>
                    </a:lnTo>
                    <a:lnTo>
                      <a:pt x="1504" y="198"/>
                    </a:lnTo>
                    <a:lnTo>
                      <a:pt x="1504" y="198"/>
                    </a:lnTo>
                    <a:lnTo>
                      <a:pt x="1507" y="198"/>
                    </a:lnTo>
                    <a:lnTo>
                      <a:pt x="1512" y="198"/>
                    </a:lnTo>
                    <a:lnTo>
                      <a:pt x="1512" y="198"/>
                    </a:lnTo>
                    <a:lnTo>
                      <a:pt x="1512" y="198"/>
                    </a:lnTo>
                    <a:lnTo>
                      <a:pt x="1535" y="198"/>
                    </a:lnTo>
                    <a:lnTo>
                      <a:pt x="1535" y="198"/>
                    </a:lnTo>
                    <a:lnTo>
                      <a:pt x="1535" y="198"/>
                    </a:lnTo>
                    <a:lnTo>
                      <a:pt x="1537" y="198"/>
                    </a:lnTo>
                    <a:lnTo>
                      <a:pt x="1537" y="198"/>
                    </a:lnTo>
                    <a:lnTo>
                      <a:pt x="1537" y="198"/>
                    </a:lnTo>
                    <a:lnTo>
                      <a:pt x="1545" y="198"/>
                    </a:lnTo>
                    <a:lnTo>
                      <a:pt x="1545" y="198"/>
                    </a:lnTo>
                    <a:lnTo>
                      <a:pt x="1545" y="198"/>
                    </a:lnTo>
                    <a:lnTo>
                      <a:pt x="1570" y="198"/>
                    </a:lnTo>
                    <a:lnTo>
                      <a:pt x="1570" y="198"/>
                    </a:lnTo>
                    <a:lnTo>
                      <a:pt x="1570" y="198"/>
                    </a:lnTo>
                    <a:lnTo>
                      <a:pt x="1583" y="198"/>
                    </a:lnTo>
                    <a:lnTo>
                      <a:pt x="1583" y="212"/>
                    </a:lnTo>
                    <a:lnTo>
                      <a:pt x="1583" y="212"/>
                    </a:lnTo>
                    <a:lnTo>
                      <a:pt x="1588" y="212"/>
                    </a:lnTo>
                    <a:lnTo>
                      <a:pt x="1588" y="212"/>
                    </a:lnTo>
                    <a:lnTo>
                      <a:pt x="1588" y="212"/>
                    </a:lnTo>
                    <a:lnTo>
                      <a:pt x="1593" y="212"/>
                    </a:lnTo>
                    <a:lnTo>
                      <a:pt x="1593" y="212"/>
                    </a:lnTo>
                    <a:lnTo>
                      <a:pt x="1593" y="212"/>
                    </a:lnTo>
                    <a:lnTo>
                      <a:pt x="1603" y="212"/>
                    </a:lnTo>
                    <a:lnTo>
                      <a:pt x="1603" y="212"/>
                    </a:lnTo>
                    <a:lnTo>
                      <a:pt x="1603" y="212"/>
                    </a:lnTo>
                    <a:lnTo>
                      <a:pt x="1603" y="212"/>
                    </a:lnTo>
                    <a:lnTo>
                      <a:pt x="1603" y="239"/>
                    </a:lnTo>
                    <a:lnTo>
                      <a:pt x="1603" y="239"/>
                    </a:lnTo>
                    <a:lnTo>
                      <a:pt x="1610" y="239"/>
                    </a:lnTo>
                    <a:lnTo>
                      <a:pt x="1610" y="239"/>
                    </a:lnTo>
                    <a:lnTo>
                      <a:pt x="1610" y="239"/>
                    </a:lnTo>
                    <a:lnTo>
                      <a:pt x="1638" y="239"/>
                    </a:lnTo>
                    <a:lnTo>
                      <a:pt x="1638" y="239"/>
                    </a:lnTo>
                    <a:lnTo>
                      <a:pt x="1638" y="239"/>
                    </a:lnTo>
                    <a:lnTo>
                      <a:pt x="1666" y="239"/>
                    </a:lnTo>
                    <a:lnTo>
                      <a:pt x="1666" y="239"/>
                    </a:lnTo>
                    <a:lnTo>
                      <a:pt x="1666" y="239"/>
                    </a:lnTo>
                    <a:lnTo>
                      <a:pt x="1686" y="239"/>
                    </a:lnTo>
                    <a:lnTo>
                      <a:pt x="1686" y="254"/>
                    </a:lnTo>
                    <a:lnTo>
                      <a:pt x="1686" y="254"/>
                    </a:lnTo>
                    <a:lnTo>
                      <a:pt x="1694" y="254"/>
                    </a:lnTo>
                    <a:lnTo>
                      <a:pt x="1694" y="254"/>
                    </a:lnTo>
                    <a:lnTo>
                      <a:pt x="1694" y="254"/>
                    </a:lnTo>
                    <a:lnTo>
                      <a:pt x="1716" y="254"/>
                    </a:lnTo>
                    <a:lnTo>
                      <a:pt x="1716" y="254"/>
                    </a:lnTo>
                    <a:lnTo>
                      <a:pt x="1716" y="254"/>
                    </a:lnTo>
                    <a:lnTo>
                      <a:pt x="1719" y="254"/>
                    </a:lnTo>
                    <a:lnTo>
                      <a:pt x="1719" y="270"/>
                    </a:lnTo>
                    <a:lnTo>
                      <a:pt x="1721" y="270"/>
                    </a:lnTo>
                    <a:lnTo>
                      <a:pt x="1754" y="270"/>
                    </a:lnTo>
                    <a:lnTo>
                      <a:pt x="1754" y="270"/>
                    </a:lnTo>
                    <a:lnTo>
                      <a:pt x="1754" y="270"/>
                    </a:lnTo>
                    <a:lnTo>
                      <a:pt x="1762" y="270"/>
                    </a:lnTo>
                    <a:lnTo>
                      <a:pt x="1762" y="286"/>
                    </a:lnTo>
                    <a:lnTo>
                      <a:pt x="1762" y="286"/>
                    </a:lnTo>
                    <a:lnTo>
                      <a:pt x="1782" y="286"/>
                    </a:lnTo>
                    <a:lnTo>
                      <a:pt x="1782" y="286"/>
                    </a:lnTo>
                    <a:lnTo>
                      <a:pt x="1782" y="286"/>
                    </a:lnTo>
                    <a:lnTo>
                      <a:pt x="1792" y="286"/>
                    </a:lnTo>
                    <a:lnTo>
                      <a:pt x="1792" y="286"/>
                    </a:lnTo>
                    <a:lnTo>
                      <a:pt x="1792" y="286"/>
                    </a:lnTo>
                    <a:lnTo>
                      <a:pt x="1802" y="286"/>
                    </a:lnTo>
                    <a:lnTo>
                      <a:pt x="1802" y="286"/>
                    </a:lnTo>
                    <a:lnTo>
                      <a:pt x="1802" y="286"/>
                    </a:lnTo>
                    <a:lnTo>
                      <a:pt x="1812" y="286"/>
                    </a:lnTo>
                    <a:lnTo>
                      <a:pt x="1812" y="286"/>
                    </a:lnTo>
                    <a:lnTo>
                      <a:pt x="1812" y="286"/>
                    </a:lnTo>
                    <a:lnTo>
                      <a:pt x="1845" y="286"/>
                    </a:lnTo>
                    <a:lnTo>
                      <a:pt x="1845" y="286"/>
                    </a:lnTo>
                    <a:lnTo>
                      <a:pt x="1845" y="286"/>
                    </a:lnTo>
                    <a:lnTo>
                      <a:pt x="1868" y="286"/>
                    </a:lnTo>
                    <a:lnTo>
                      <a:pt x="1868" y="286"/>
                    </a:lnTo>
                    <a:lnTo>
                      <a:pt x="1868" y="286"/>
                    </a:lnTo>
                    <a:lnTo>
                      <a:pt x="1896" y="286"/>
                    </a:lnTo>
                    <a:lnTo>
                      <a:pt x="1896" y="286"/>
                    </a:lnTo>
                    <a:lnTo>
                      <a:pt x="1896" y="286"/>
                    </a:lnTo>
                    <a:lnTo>
                      <a:pt x="1913" y="286"/>
                    </a:lnTo>
                    <a:lnTo>
                      <a:pt x="1913" y="286"/>
                    </a:lnTo>
                    <a:lnTo>
                      <a:pt x="1913" y="286"/>
                    </a:lnTo>
                    <a:lnTo>
                      <a:pt x="1921" y="286"/>
                    </a:lnTo>
                    <a:lnTo>
                      <a:pt x="1921" y="286"/>
                    </a:lnTo>
                    <a:lnTo>
                      <a:pt x="1921" y="286"/>
                    </a:lnTo>
                    <a:lnTo>
                      <a:pt x="1923" y="286"/>
                    </a:lnTo>
                    <a:lnTo>
                      <a:pt x="1923" y="286"/>
                    </a:lnTo>
                    <a:lnTo>
                      <a:pt x="1923" y="286"/>
                    </a:lnTo>
                    <a:lnTo>
                      <a:pt x="1926" y="286"/>
                    </a:lnTo>
                    <a:lnTo>
                      <a:pt x="1926" y="286"/>
                    </a:lnTo>
                    <a:lnTo>
                      <a:pt x="1926" y="286"/>
                    </a:lnTo>
                    <a:lnTo>
                      <a:pt x="1931" y="286"/>
                    </a:lnTo>
                    <a:lnTo>
                      <a:pt x="1931" y="286"/>
                    </a:lnTo>
                    <a:lnTo>
                      <a:pt x="1931" y="286"/>
                    </a:lnTo>
                    <a:lnTo>
                      <a:pt x="1946" y="286"/>
                    </a:lnTo>
                    <a:lnTo>
                      <a:pt x="1946" y="286"/>
                    </a:lnTo>
                    <a:lnTo>
                      <a:pt x="1946" y="286"/>
                    </a:lnTo>
                    <a:lnTo>
                      <a:pt x="1961" y="286"/>
                    </a:lnTo>
                    <a:lnTo>
                      <a:pt x="1961" y="286"/>
                    </a:lnTo>
                    <a:lnTo>
                      <a:pt x="1961" y="286"/>
                    </a:lnTo>
                    <a:lnTo>
                      <a:pt x="1984" y="286"/>
                    </a:lnTo>
                    <a:lnTo>
                      <a:pt x="1984" y="286"/>
                    </a:lnTo>
                    <a:lnTo>
                      <a:pt x="1984" y="286"/>
                    </a:lnTo>
                    <a:lnTo>
                      <a:pt x="2005" y="286"/>
                    </a:lnTo>
                    <a:lnTo>
                      <a:pt x="2005" y="286"/>
                    </a:lnTo>
                    <a:lnTo>
                      <a:pt x="2005" y="286"/>
                    </a:lnTo>
                    <a:lnTo>
                      <a:pt x="2029" y="286"/>
                    </a:lnTo>
                    <a:lnTo>
                      <a:pt x="2029" y="286"/>
                    </a:lnTo>
                    <a:lnTo>
                      <a:pt x="2029" y="286"/>
                    </a:lnTo>
                    <a:lnTo>
                      <a:pt x="2070" y="286"/>
                    </a:lnTo>
                    <a:lnTo>
                      <a:pt x="2070" y="286"/>
                    </a:lnTo>
                    <a:lnTo>
                      <a:pt x="2070" y="286"/>
                    </a:lnTo>
                    <a:lnTo>
                      <a:pt x="2093" y="286"/>
                    </a:lnTo>
                    <a:lnTo>
                      <a:pt x="2093" y="313"/>
                    </a:lnTo>
                    <a:lnTo>
                      <a:pt x="2093" y="313"/>
                    </a:lnTo>
                    <a:lnTo>
                      <a:pt x="2098" y="313"/>
                    </a:lnTo>
                    <a:lnTo>
                      <a:pt x="2098" y="313"/>
                    </a:lnTo>
                    <a:lnTo>
                      <a:pt x="2098" y="313"/>
                    </a:lnTo>
                    <a:lnTo>
                      <a:pt x="2105" y="313"/>
                    </a:lnTo>
                    <a:lnTo>
                      <a:pt x="2105" y="313"/>
                    </a:lnTo>
                    <a:lnTo>
                      <a:pt x="2105" y="313"/>
                    </a:lnTo>
                    <a:lnTo>
                      <a:pt x="2111" y="313"/>
                    </a:lnTo>
                    <a:lnTo>
                      <a:pt x="2111" y="313"/>
                    </a:lnTo>
                    <a:lnTo>
                      <a:pt x="2111" y="313"/>
                    </a:lnTo>
                    <a:lnTo>
                      <a:pt x="2146" y="313"/>
                    </a:lnTo>
                    <a:lnTo>
                      <a:pt x="2146" y="313"/>
                    </a:lnTo>
                    <a:lnTo>
                      <a:pt x="2146" y="313"/>
                    </a:lnTo>
                    <a:lnTo>
                      <a:pt x="2156" y="313"/>
                    </a:lnTo>
                    <a:lnTo>
                      <a:pt x="2156" y="313"/>
                    </a:lnTo>
                    <a:lnTo>
                      <a:pt x="2156" y="313"/>
                    </a:lnTo>
                    <a:lnTo>
                      <a:pt x="2168" y="313"/>
                    </a:lnTo>
                    <a:lnTo>
                      <a:pt x="2168" y="313"/>
                    </a:lnTo>
                    <a:lnTo>
                      <a:pt x="2168" y="313"/>
                    </a:lnTo>
                    <a:lnTo>
                      <a:pt x="2181" y="313"/>
                    </a:lnTo>
                    <a:lnTo>
                      <a:pt x="2181" y="313"/>
                    </a:lnTo>
                    <a:lnTo>
                      <a:pt x="2181" y="313"/>
                    </a:lnTo>
                    <a:lnTo>
                      <a:pt x="2194" y="313"/>
                    </a:lnTo>
                    <a:lnTo>
                      <a:pt x="2194" y="313"/>
                    </a:lnTo>
                    <a:lnTo>
                      <a:pt x="2194" y="313"/>
                    </a:lnTo>
                    <a:lnTo>
                      <a:pt x="2221" y="313"/>
                    </a:lnTo>
                    <a:lnTo>
                      <a:pt x="2221" y="313"/>
                    </a:lnTo>
                    <a:lnTo>
                      <a:pt x="2221" y="313"/>
                    </a:lnTo>
                    <a:lnTo>
                      <a:pt x="2227" y="313"/>
                    </a:lnTo>
                    <a:lnTo>
                      <a:pt x="2227" y="313"/>
                    </a:lnTo>
                    <a:lnTo>
                      <a:pt x="2227" y="313"/>
                    </a:lnTo>
                    <a:lnTo>
                      <a:pt x="2247" y="313"/>
                    </a:lnTo>
                    <a:lnTo>
                      <a:pt x="2247" y="313"/>
                    </a:lnTo>
                    <a:lnTo>
                      <a:pt x="2247" y="313"/>
                    </a:lnTo>
                    <a:lnTo>
                      <a:pt x="2264" y="313"/>
                    </a:lnTo>
                    <a:lnTo>
                      <a:pt x="2264" y="313"/>
                    </a:lnTo>
                    <a:lnTo>
                      <a:pt x="2264" y="313"/>
                    </a:lnTo>
                    <a:lnTo>
                      <a:pt x="2279" y="313"/>
                    </a:lnTo>
                    <a:lnTo>
                      <a:pt x="2279" y="313"/>
                    </a:lnTo>
                    <a:lnTo>
                      <a:pt x="2279" y="313"/>
                    </a:lnTo>
                    <a:lnTo>
                      <a:pt x="2292" y="313"/>
                    </a:lnTo>
                    <a:lnTo>
                      <a:pt x="2292" y="313"/>
                    </a:lnTo>
                    <a:lnTo>
                      <a:pt x="2292" y="313"/>
                    </a:lnTo>
                    <a:lnTo>
                      <a:pt x="2297" y="313"/>
                    </a:lnTo>
                    <a:lnTo>
                      <a:pt x="2297" y="313"/>
                    </a:lnTo>
                    <a:lnTo>
                      <a:pt x="2297" y="313"/>
                    </a:lnTo>
                    <a:lnTo>
                      <a:pt x="2315" y="313"/>
                    </a:lnTo>
                    <a:lnTo>
                      <a:pt x="2315" y="313"/>
                    </a:lnTo>
                    <a:lnTo>
                      <a:pt x="2315" y="313"/>
                    </a:lnTo>
                    <a:lnTo>
                      <a:pt x="2388" y="313"/>
                    </a:lnTo>
                    <a:lnTo>
                      <a:pt x="2388" y="313"/>
                    </a:lnTo>
                    <a:lnTo>
                      <a:pt x="2388" y="313"/>
                    </a:lnTo>
                    <a:lnTo>
                      <a:pt x="2416" y="313"/>
                    </a:lnTo>
                    <a:lnTo>
                      <a:pt x="2416" y="313"/>
                    </a:lnTo>
                    <a:lnTo>
                      <a:pt x="2416" y="313"/>
                    </a:lnTo>
                    <a:lnTo>
                      <a:pt x="2439" y="313"/>
                    </a:lnTo>
                    <a:lnTo>
                      <a:pt x="2439" y="313"/>
                    </a:lnTo>
                    <a:lnTo>
                      <a:pt x="2439" y="313"/>
                    </a:lnTo>
                    <a:lnTo>
                      <a:pt x="2535" y="313"/>
                    </a:lnTo>
                    <a:lnTo>
                      <a:pt x="2535" y="449"/>
                    </a:lnTo>
                    <a:lnTo>
                      <a:pt x="2535" y="449"/>
                    </a:lnTo>
                    <a:lnTo>
                      <a:pt x="2562" y="449"/>
                    </a:lnTo>
                    <a:lnTo>
                      <a:pt x="2562" y="449"/>
                    </a:lnTo>
                    <a:lnTo>
                      <a:pt x="2562" y="449"/>
                    </a:lnTo>
                    <a:lnTo>
                      <a:pt x="2568" y="449"/>
                    </a:lnTo>
                    <a:lnTo>
                      <a:pt x="2568" y="449"/>
                    </a:lnTo>
                    <a:lnTo>
                      <a:pt x="2568" y="449"/>
                    </a:lnTo>
                    <a:lnTo>
                      <a:pt x="2613" y="449"/>
                    </a:lnTo>
                    <a:lnTo>
                      <a:pt x="2613" y="449"/>
                    </a:lnTo>
                    <a:lnTo>
                      <a:pt x="2613" y="449"/>
                    </a:lnTo>
                    <a:lnTo>
                      <a:pt x="2656" y="449"/>
                    </a:lnTo>
                    <a:lnTo>
                      <a:pt x="2656" y="449"/>
                    </a:lnTo>
                  </a:path>
                </a:pathLst>
              </a:custGeom>
              <a:noFill/>
              <a:ln w="158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grpSp>
          <p:nvGrpSpPr>
            <p:cNvPr id="456" name="Group 455">
              <a:extLst>
                <a:ext uri="{FF2B5EF4-FFF2-40B4-BE49-F238E27FC236}">
                  <a16:creationId xmlns:a16="http://schemas.microsoft.com/office/drawing/2014/main" id="{6C8290FE-B8FA-EF23-342F-7E0C937498AD}"/>
                </a:ext>
              </a:extLst>
            </p:cNvPr>
            <p:cNvGrpSpPr/>
            <p:nvPr/>
          </p:nvGrpSpPr>
          <p:grpSpPr>
            <a:xfrm>
              <a:off x="6019930" y="1769820"/>
              <a:ext cx="5355973" cy="2235224"/>
              <a:chOff x="11637953" y="1895332"/>
              <a:chExt cx="5355973" cy="2235224"/>
            </a:xfrm>
          </p:grpSpPr>
          <p:grpSp>
            <p:nvGrpSpPr>
              <p:cNvPr id="458" name="Group 457">
                <a:extLst>
                  <a:ext uri="{FF2B5EF4-FFF2-40B4-BE49-F238E27FC236}">
                    <a16:creationId xmlns:a16="http://schemas.microsoft.com/office/drawing/2014/main" id="{B4106A8B-291C-DBD7-7DBA-C144EF1674EF}"/>
                  </a:ext>
                </a:extLst>
              </p:cNvPr>
              <p:cNvGrpSpPr/>
              <p:nvPr/>
            </p:nvGrpSpPr>
            <p:grpSpPr>
              <a:xfrm>
                <a:off x="12461558" y="3617595"/>
                <a:ext cx="4532368" cy="184666"/>
                <a:chOff x="858838" y="3559175"/>
                <a:chExt cx="4532368" cy="184666"/>
              </a:xfrm>
            </p:grpSpPr>
            <p:sp>
              <p:nvSpPr>
                <p:cNvPr id="507" name="Rectangle 8">
                  <a:extLst>
                    <a:ext uri="{FF2B5EF4-FFF2-40B4-BE49-F238E27FC236}">
                      <a16:creationId xmlns:a16="http://schemas.microsoft.com/office/drawing/2014/main" id="{0EBEB280-D6B0-F0BF-FD84-2876049E35F6}"/>
                    </a:ext>
                  </a:extLst>
                </p:cNvPr>
                <p:cNvSpPr>
                  <a:spLocks noChangeArrowheads="1"/>
                </p:cNvSpPr>
                <p:nvPr/>
              </p:nvSpPr>
              <p:spPr bwMode="auto">
                <a:xfrm>
                  <a:off x="858838" y="3559175"/>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0</a:t>
                  </a:r>
                </a:p>
              </p:txBody>
            </p:sp>
            <p:sp>
              <p:nvSpPr>
                <p:cNvPr id="508" name="Rectangle 9">
                  <a:extLst>
                    <a:ext uri="{FF2B5EF4-FFF2-40B4-BE49-F238E27FC236}">
                      <a16:creationId xmlns:a16="http://schemas.microsoft.com/office/drawing/2014/main" id="{0C36031D-2744-F89F-1ED7-BE73593CAD86}"/>
                    </a:ext>
                  </a:extLst>
                </p:cNvPr>
                <p:cNvSpPr>
                  <a:spLocks noChangeArrowheads="1"/>
                </p:cNvSpPr>
                <p:nvPr/>
              </p:nvSpPr>
              <p:spPr bwMode="auto">
                <a:xfrm>
                  <a:off x="1225550" y="3559175"/>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effectLst/>
                      <a:latin typeface="+mn-lt"/>
                    </a:rPr>
                    <a:t>3</a:t>
                  </a:r>
                </a:p>
              </p:txBody>
            </p:sp>
            <p:sp>
              <p:nvSpPr>
                <p:cNvPr id="509" name="Rectangle 10">
                  <a:extLst>
                    <a:ext uri="{FF2B5EF4-FFF2-40B4-BE49-F238E27FC236}">
                      <a16:creationId xmlns:a16="http://schemas.microsoft.com/office/drawing/2014/main" id="{DA478615-EF89-AA02-FD9A-75D000609994}"/>
                    </a:ext>
                  </a:extLst>
                </p:cNvPr>
                <p:cNvSpPr>
                  <a:spLocks noChangeArrowheads="1"/>
                </p:cNvSpPr>
                <p:nvPr/>
              </p:nvSpPr>
              <p:spPr bwMode="auto">
                <a:xfrm>
                  <a:off x="1592263" y="3559175"/>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6</a:t>
                  </a:r>
                </a:p>
              </p:txBody>
            </p:sp>
            <p:sp>
              <p:nvSpPr>
                <p:cNvPr id="510" name="Rectangle 11">
                  <a:extLst>
                    <a:ext uri="{FF2B5EF4-FFF2-40B4-BE49-F238E27FC236}">
                      <a16:creationId xmlns:a16="http://schemas.microsoft.com/office/drawing/2014/main" id="{D11FB45E-9B9C-3674-6954-F7274B94114A}"/>
                    </a:ext>
                  </a:extLst>
                </p:cNvPr>
                <p:cNvSpPr>
                  <a:spLocks noChangeArrowheads="1"/>
                </p:cNvSpPr>
                <p:nvPr/>
              </p:nvSpPr>
              <p:spPr bwMode="auto">
                <a:xfrm>
                  <a:off x="1958975" y="3559175"/>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9</a:t>
                  </a:r>
                </a:p>
              </p:txBody>
            </p:sp>
            <p:sp>
              <p:nvSpPr>
                <p:cNvPr id="511" name="Rectangle 12">
                  <a:extLst>
                    <a:ext uri="{FF2B5EF4-FFF2-40B4-BE49-F238E27FC236}">
                      <a16:creationId xmlns:a16="http://schemas.microsoft.com/office/drawing/2014/main" id="{5A3EA933-1F76-D0AB-1FB1-7D01DB210F46}"/>
                    </a:ext>
                  </a:extLst>
                </p:cNvPr>
                <p:cNvSpPr>
                  <a:spLocks noChangeArrowheads="1"/>
                </p:cNvSpPr>
                <p:nvPr/>
              </p:nvSpPr>
              <p:spPr bwMode="auto">
                <a:xfrm>
                  <a:off x="2290763"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12</a:t>
                  </a:r>
                </a:p>
              </p:txBody>
            </p:sp>
            <p:sp>
              <p:nvSpPr>
                <p:cNvPr id="512" name="Rectangle 13">
                  <a:extLst>
                    <a:ext uri="{FF2B5EF4-FFF2-40B4-BE49-F238E27FC236}">
                      <a16:creationId xmlns:a16="http://schemas.microsoft.com/office/drawing/2014/main" id="{03B1B6D6-7613-2663-2F8C-D4026D3639EF}"/>
                    </a:ext>
                  </a:extLst>
                </p:cNvPr>
                <p:cNvSpPr>
                  <a:spLocks noChangeArrowheads="1"/>
                </p:cNvSpPr>
                <p:nvPr/>
              </p:nvSpPr>
              <p:spPr bwMode="auto">
                <a:xfrm>
                  <a:off x="2655888"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15</a:t>
                  </a:r>
                </a:p>
              </p:txBody>
            </p:sp>
            <p:sp>
              <p:nvSpPr>
                <p:cNvPr id="513" name="Rectangle 14">
                  <a:extLst>
                    <a:ext uri="{FF2B5EF4-FFF2-40B4-BE49-F238E27FC236}">
                      <a16:creationId xmlns:a16="http://schemas.microsoft.com/office/drawing/2014/main" id="{A1433E70-6936-A253-E145-3745CC148DFD}"/>
                    </a:ext>
                  </a:extLst>
                </p:cNvPr>
                <p:cNvSpPr>
                  <a:spLocks noChangeArrowheads="1"/>
                </p:cNvSpPr>
                <p:nvPr/>
              </p:nvSpPr>
              <p:spPr bwMode="auto">
                <a:xfrm>
                  <a:off x="3022600"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18</a:t>
                  </a:r>
                </a:p>
              </p:txBody>
            </p:sp>
            <p:sp>
              <p:nvSpPr>
                <p:cNvPr id="514" name="Rectangle 15">
                  <a:extLst>
                    <a:ext uri="{FF2B5EF4-FFF2-40B4-BE49-F238E27FC236}">
                      <a16:creationId xmlns:a16="http://schemas.microsoft.com/office/drawing/2014/main" id="{645B6EE2-27CD-8319-B9C5-A97BC2DD965C}"/>
                    </a:ext>
                  </a:extLst>
                </p:cNvPr>
                <p:cNvSpPr>
                  <a:spLocks noChangeArrowheads="1"/>
                </p:cNvSpPr>
                <p:nvPr/>
              </p:nvSpPr>
              <p:spPr bwMode="auto">
                <a:xfrm>
                  <a:off x="3389313"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21</a:t>
                  </a:r>
                </a:p>
              </p:txBody>
            </p:sp>
            <p:sp>
              <p:nvSpPr>
                <p:cNvPr id="515" name="Rectangle 16">
                  <a:extLst>
                    <a:ext uri="{FF2B5EF4-FFF2-40B4-BE49-F238E27FC236}">
                      <a16:creationId xmlns:a16="http://schemas.microsoft.com/office/drawing/2014/main" id="{327DD128-32B6-E0FB-2EBC-053556E1044C}"/>
                    </a:ext>
                  </a:extLst>
                </p:cNvPr>
                <p:cNvSpPr>
                  <a:spLocks noChangeArrowheads="1"/>
                </p:cNvSpPr>
                <p:nvPr/>
              </p:nvSpPr>
              <p:spPr bwMode="auto">
                <a:xfrm>
                  <a:off x="3756025"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24</a:t>
                  </a:r>
                </a:p>
              </p:txBody>
            </p:sp>
            <p:sp>
              <p:nvSpPr>
                <p:cNvPr id="516" name="Rectangle 17">
                  <a:extLst>
                    <a:ext uri="{FF2B5EF4-FFF2-40B4-BE49-F238E27FC236}">
                      <a16:creationId xmlns:a16="http://schemas.microsoft.com/office/drawing/2014/main" id="{539E8218-02F8-8B39-B577-A126E345FBF5}"/>
                    </a:ext>
                  </a:extLst>
                </p:cNvPr>
                <p:cNvSpPr>
                  <a:spLocks noChangeArrowheads="1"/>
                </p:cNvSpPr>
                <p:nvPr/>
              </p:nvSpPr>
              <p:spPr bwMode="auto">
                <a:xfrm>
                  <a:off x="4122738"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27</a:t>
                  </a:r>
                </a:p>
              </p:txBody>
            </p:sp>
            <p:sp>
              <p:nvSpPr>
                <p:cNvPr id="517" name="Rectangle 18">
                  <a:extLst>
                    <a:ext uri="{FF2B5EF4-FFF2-40B4-BE49-F238E27FC236}">
                      <a16:creationId xmlns:a16="http://schemas.microsoft.com/office/drawing/2014/main" id="{4B66262C-CA4F-B759-2154-305CABD81CCF}"/>
                    </a:ext>
                  </a:extLst>
                </p:cNvPr>
                <p:cNvSpPr>
                  <a:spLocks noChangeArrowheads="1"/>
                </p:cNvSpPr>
                <p:nvPr/>
              </p:nvSpPr>
              <p:spPr bwMode="auto">
                <a:xfrm>
                  <a:off x="4487863"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30</a:t>
                  </a:r>
                </a:p>
              </p:txBody>
            </p:sp>
            <p:sp>
              <p:nvSpPr>
                <p:cNvPr id="518" name="Rectangle 19">
                  <a:extLst>
                    <a:ext uri="{FF2B5EF4-FFF2-40B4-BE49-F238E27FC236}">
                      <a16:creationId xmlns:a16="http://schemas.microsoft.com/office/drawing/2014/main" id="{6023008B-78E3-EFD1-9F7F-96EC1D1CF53F}"/>
                    </a:ext>
                  </a:extLst>
                </p:cNvPr>
                <p:cNvSpPr>
                  <a:spLocks noChangeArrowheads="1"/>
                </p:cNvSpPr>
                <p:nvPr/>
              </p:nvSpPr>
              <p:spPr bwMode="auto">
                <a:xfrm>
                  <a:off x="4854575"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a:ln>
                        <a:noFill/>
                      </a:ln>
                      <a:effectLst/>
                      <a:latin typeface="+mn-lt"/>
                    </a:rPr>
                    <a:t>33</a:t>
                  </a:r>
                </a:p>
              </p:txBody>
            </p:sp>
            <p:sp>
              <p:nvSpPr>
                <p:cNvPr id="519" name="Rectangle 20">
                  <a:extLst>
                    <a:ext uri="{FF2B5EF4-FFF2-40B4-BE49-F238E27FC236}">
                      <a16:creationId xmlns:a16="http://schemas.microsoft.com/office/drawing/2014/main" id="{9B15E25C-2442-F1BC-8670-BB5001663CCF}"/>
                    </a:ext>
                  </a:extLst>
                </p:cNvPr>
                <p:cNvSpPr>
                  <a:spLocks noChangeArrowheads="1"/>
                </p:cNvSpPr>
                <p:nvPr/>
              </p:nvSpPr>
              <p:spPr bwMode="auto">
                <a:xfrm>
                  <a:off x="5221288" y="3559175"/>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effectLst/>
                      <a:latin typeface="+mn-lt"/>
                    </a:rPr>
                    <a:t>36</a:t>
                  </a:r>
                </a:p>
              </p:txBody>
            </p:sp>
          </p:grpSp>
          <p:sp>
            <p:nvSpPr>
              <p:cNvPr id="459" name="Rectangle 99">
                <a:extLst>
                  <a:ext uri="{FF2B5EF4-FFF2-40B4-BE49-F238E27FC236}">
                    <a16:creationId xmlns:a16="http://schemas.microsoft.com/office/drawing/2014/main" id="{4C8FB477-95B2-EE48-DD20-C2BA54445B3D}"/>
                  </a:ext>
                </a:extLst>
              </p:cNvPr>
              <p:cNvSpPr>
                <a:spLocks noChangeArrowheads="1"/>
              </p:cNvSpPr>
              <p:nvPr/>
            </p:nvSpPr>
            <p:spPr bwMode="auto">
              <a:xfrm>
                <a:off x="14302828" y="3773488"/>
                <a:ext cx="93134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smtClean="0">
                    <a:ln>
                      <a:noFill/>
                    </a:ln>
                    <a:effectLst/>
                    <a:latin typeface="+mn-lt"/>
                  </a:rPr>
                  <a:t>Time, months</a:t>
                </a:r>
                <a:endParaRPr kumimoji="0" lang="en-US" altLang="en-US" sz="1200" i="0" u="none" strike="noStrike" cap="none" normalizeH="0" baseline="0" dirty="0">
                  <a:ln>
                    <a:noFill/>
                  </a:ln>
                  <a:effectLst/>
                  <a:latin typeface="+mn-lt"/>
                </a:endParaRPr>
              </a:p>
            </p:txBody>
          </p:sp>
          <p:sp>
            <p:nvSpPr>
              <p:cNvPr id="460" name="Rectangle 120">
                <a:extLst>
                  <a:ext uri="{FF2B5EF4-FFF2-40B4-BE49-F238E27FC236}">
                    <a16:creationId xmlns:a16="http://schemas.microsoft.com/office/drawing/2014/main" id="{CF67330C-92D3-E0E4-EBDD-4D168083AC5C}"/>
                  </a:ext>
                </a:extLst>
              </p:cNvPr>
              <p:cNvSpPr>
                <a:spLocks noChangeArrowheads="1"/>
              </p:cNvSpPr>
              <p:nvPr/>
            </p:nvSpPr>
            <p:spPr bwMode="auto">
              <a:xfrm>
                <a:off x="11637953" y="3742128"/>
                <a:ext cx="69249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effectLst/>
                    <a:latin typeface="+mn-lt"/>
                  </a:rPr>
                  <a:t>No. </a:t>
                </a:r>
                <a:r>
                  <a:rPr kumimoji="0" lang="en-US" altLang="en-US" sz="1200" i="0" u="none" strike="noStrike" cap="none" normalizeH="0" baseline="0" dirty="0" smtClean="0">
                    <a:ln>
                      <a:noFill/>
                    </a:ln>
                    <a:effectLst/>
                    <a:latin typeface="+mn-lt"/>
                  </a:rPr>
                  <a:t>at risk</a:t>
                </a:r>
                <a:endParaRPr kumimoji="0" lang="en-US" altLang="en-US" sz="1200" i="0" u="none" strike="noStrike" cap="none" normalizeH="0" baseline="0" dirty="0">
                  <a:ln>
                    <a:noFill/>
                  </a:ln>
                  <a:effectLst/>
                  <a:latin typeface="+mn-lt"/>
                </a:endParaRPr>
              </a:p>
            </p:txBody>
          </p:sp>
          <p:sp>
            <p:nvSpPr>
              <p:cNvPr id="461" name="Rectangle 122">
                <a:extLst>
                  <a:ext uri="{FF2B5EF4-FFF2-40B4-BE49-F238E27FC236}">
                    <a16:creationId xmlns:a16="http://schemas.microsoft.com/office/drawing/2014/main" id="{9333CF79-918A-71D3-19EC-365CBF1C46AF}"/>
                  </a:ext>
                </a:extLst>
              </p:cNvPr>
              <p:cNvSpPr>
                <a:spLocks noChangeArrowheads="1"/>
              </p:cNvSpPr>
              <p:nvPr/>
            </p:nvSpPr>
            <p:spPr bwMode="auto">
              <a:xfrm>
                <a:off x="12399645" y="3945890"/>
                <a:ext cx="25487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102</a:t>
                </a:r>
              </a:p>
            </p:txBody>
          </p:sp>
          <p:sp>
            <p:nvSpPr>
              <p:cNvPr id="462" name="Rectangle 124">
                <a:extLst>
                  <a:ext uri="{FF2B5EF4-FFF2-40B4-BE49-F238E27FC236}">
                    <a16:creationId xmlns:a16="http://schemas.microsoft.com/office/drawing/2014/main" id="{C8B75FD3-CF44-DB87-F44F-4AAEEF1F51E8}"/>
                  </a:ext>
                </a:extLst>
              </p:cNvPr>
              <p:cNvSpPr>
                <a:spLocks noChangeArrowheads="1"/>
              </p:cNvSpPr>
              <p:nvPr/>
            </p:nvSpPr>
            <p:spPr bwMode="auto">
              <a:xfrm>
                <a:off x="13533120" y="394589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93</a:t>
                </a:r>
              </a:p>
            </p:txBody>
          </p:sp>
          <p:sp>
            <p:nvSpPr>
              <p:cNvPr id="463" name="Rectangle 126">
                <a:extLst>
                  <a:ext uri="{FF2B5EF4-FFF2-40B4-BE49-F238E27FC236}">
                    <a16:creationId xmlns:a16="http://schemas.microsoft.com/office/drawing/2014/main" id="{4E48D564-612B-C244-3D9A-03A509CCEDA1}"/>
                  </a:ext>
                </a:extLst>
              </p:cNvPr>
              <p:cNvSpPr>
                <a:spLocks noChangeArrowheads="1"/>
              </p:cNvSpPr>
              <p:nvPr/>
            </p:nvSpPr>
            <p:spPr bwMode="auto">
              <a:xfrm>
                <a:off x="14642783" y="394589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73</a:t>
                </a:r>
              </a:p>
            </p:txBody>
          </p:sp>
          <p:sp>
            <p:nvSpPr>
              <p:cNvPr id="464" name="Rectangle 128">
                <a:extLst>
                  <a:ext uri="{FF2B5EF4-FFF2-40B4-BE49-F238E27FC236}">
                    <a16:creationId xmlns:a16="http://schemas.microsoft.com/office/drawing/2014/main" id="{F8452403-77CA-03E1-5322-045BA0A7E055}"/>
                  </a:ext>
                </a:extLst>
              </p:cNvPr>
              <p:cNvSpPr>
                <a:spLocks noChangeArrowheads="1"/>
              </p:cNvSpPr>
              <p:nvPr/>
            </p:nvSpPr>
            <p:spPr bwMode="auto">
              <a:xfrm>
                <a:off x="16863695" y="3945890"/>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accent2"/>
                    </a:solidFill>
                    <a:effectLst/>
                    <a:latin typeface="+mn-lt"/>
                  </a:rPr>
                  <a:t>0</a:t>
                </a:r>
              </a:p>
            </p:txBody>
          </p:sp>
          <p:sp>
            <p:nvSpPr>
              <p:cNvPr id="465" name="Rectangle 130">
                <a:extLst>
                  <a:ext uri="{FF2B5EF4-FFF2-40B4-BE49-F238E27FC236}">
                    <a16:creationId xmlns:a16="http://schemas.microsoft.com/office/drawing/2014/main" id="{A76AB473-7085-203F-B299-BE3A62F0867B}"/>
                  </a:ext>
                </a:extLst>
              </p:cNvPr>
              <p:cNvSpPr>
                <a:spLocks noChangeArrowheads="1"/>
              </p:cNvSpPr>
              <p:nvPr/>
            </p:nvSpPr>
            <p:spPr bwMode="auto">
              <a:xfrm>
                <a:off x="12764770" y="3945890"/>
                <a:ext cx="25487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101</a:t>
                </a:r>
              </a:p>
            </p:txBody>
          </p:sp>
          <p:sp>
            <p:nvSpPr>
              <p:cNvPr id="466" name="Rectangle 132">
                <a:extLst>
                  <a:ext uri="{FF2B5EF4-FFF2-40B4-BE49-F238E27FC236}">
                    <a16:creationId xmlns:a16="http://schemas.microsoft.com/office/drawing/2014/main" id="{8F11DA06-F059-F9AF-6E43-C38929C15A5B}"/>
                  </a:ext>
                </a:extLst>
              </p:cNvPr>
              <p:cNvSpPr>
                <a:spLocks noChangeArrowheads="1"/>
              </p:cNvSpPr>
              <p:nvPr/>
            </p:nvSpPr>
            <p:spPr bwMode="auto">
              <a:xfrm>
                <a:off x="13904595" y="394589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200" dirty="0">
                    <a:solidFill>
                      <a:schemeClr val="accent2"/>
                    </a:solidFill>
                    <a:latin typeface="+mn-lt"/>
                  </a:rPr>
                  <a:t>89</a:t>
                </a:r>
                <a:endParaRPr kumimoji="0" lang="en-US" altLang="en-US" sz="1200" b="0" i="0" u="none" strike="noStrike" cap="none" normalizeH="0" baseline="0" dirty="0">
                  <a:ln>
                    <a:noFill/>
                  </a:ln>
                  <a:solidFill>
                    <a:schemeClr val="accent2"/>
                  </a:solidFill>
                  <a:effectLst/>
                  <a:latin typeface="+mn-lt"/>
                </a:endParaRPr>
              </a:p>
            </p:txBody>
          </p:sp>
          <p:sp>
            <p:nvSpPr>
              <p:cNvPr id="467" name="Rectangle 134">
                <a:extLst>
                  <a:ext uri="{FF2B5EF4-FFF2-40B4-BE49-F238E27FC236}">
                    <a16:creationId xmlns:a16="http://schemas.microsoft.com/office/drawing/2014/main" id="{FC6AF3C9-CF06-CC36-D3C0-6EBA6DB34243}"/>
                  </a:ext>
                </a:extLst>
              </p:cNvPr>
              <p:cNvSpPr>
                <a:spLocks noChangeArrowheads="1"/>
              </p:cNvSpPr>
              <p:nvPr/>
            </p:nvSpPr>
            <p:spPr bwMode="auto">
              <a:xfrm>
                <a:off x="16492220" y="3945890"/>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a:ln>
                      <a:noFill/>
                    </a:ln>
                    <a:solidFill>
                      <a:schemeClr val="accent2"/>
                    </a:solidFill>
                    <a:effectLst/>
                    <a:latin typeface="+mn-lt"/>
                  </a:rPr>
                  <a:t>4</a:t>
                </a:r>
              </a:p>
            </p:txBody>
          </p:sp>
          <p:sp>
            <p:nvSpPr>
              <p:cNvPr id="468" name="Rectangle 135">
                <a:extLst>
                  <a:ext uri="{FF2B5EF4-FFF2-40B4-BE49-F238E27FC236}">
                    <a16:creationId xmlns:a16="http://schemas.microsoft.com/office/drawing/2014/main" id="{250C7356-F7ED-7A98-B522-B9A4642A6AC1}"/>
                  </a:ext>
                </a:extLst>
              </p:cNvPr>
              <p:cNvSpPr>
                <a:spLocks noChangeArrowheads="1"/>
              </p:cNvSpPr>
              <p:nvPr/>
            </p:nvSpPr>
            <p:spPr bwMode="auto">
              <a:xfrm>
                <a:off x="11778933" y="3961230"/>
                <a:ext cx="488950" cy="1539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sz="1200">
                  <a:solidFill>
                    <a:srgbClr val="002850"/>
                  </a:solidFill>
                </a:endParaRPr>
              </a:p>
            </p:txBody>
          </p:sp>
          <p:sp>
            <p:nvSpPr>
              <p:cNvPr id="469" name="Rectangle 136">
                <a:extLst>
                  <a:ext uri="{FF2B5EF4-FFF2-40B4-BE49-F238E27FC236}">
                    <a16:creationId xmlns:a16="http://schemas.microsoft.com/office/drawing/2014/main" id="{7D0EED3B-E140-DC9E-70B6-2440D1155D1A}"/>
                  </a:ext>
                </a:extLst>
              </p:cNvPr>
              <p:cNvSpPr>
                <a:spLocks noChangeArrowheads="1"/>
              </p:cNvSpPr>
              <p:nvPr/>
            </p:nvSpPr>
            <p:spPr bwMode="auto">
              <a:xfrm>
                <a:off x="11720791" y="3945890"/>
                <a:ext cx="605935"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solidFill>
                      <a:schemeClr val="accent2"/>
                    </a:solidFill>
                    <a:effectLst/>
                    <a:latin typeface="+mn-lt"/>
                  </a:rPr>
                  <a:t>Cohort B</a:t>
                </a:r>
              </a:p>
            </p:txBody>
          </p:sp>
          <p:sp>
            <p:nvSpPr>
              <p:cNvPr id="470" name="Rectangle 138">
                <a:extLst>
                  <a:ext uri="{FF2B5EF4-FFF2-40B4-BE49-F238E27FC236}">
                    <a16:creationId xmlns:a16="http://schemas.microsoft.com/office/drawing/2014/main" id="{233EC9DC-B906-A0CD-5B30-9C5F84B4D5DC}"/>
                  </a:ext>
                </a:extLst>
              </p:cNvPr>
              <p:cNvSpPr>
                <a:spLocks noChangeArrowheads="1"/>
              </p:cNvSpPr>
              <p:nvPr/>
            </p:nvSpPr>
            <p:spPr bwMode="auto">
              <a:xfrm>
                <a:off x="14992033" y="394589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53</a:t>
                </a:r>
              </a:p>
            </p:txBody>
          </p:sp>
          <p:sp>
            <p:nvSpPr>
              <p:cNvPr id="471" name="Rectangle 140">
                <a:extLst>
                  <a:ext uri="{FF2B5EF4-FFF2-40B4-BE49-F238E27FC236}">
                    <a16:creationId xmlns:a16="http://schemas.microsoft.com/office/drawing/2014/main" id="{7B959C6B-78CE-8B92-DBFC-04578FA93814}"/>
                  </a:ext>
                </a:extLst>
              </p:cNvPr>
              <p:cNvSpPr>
                <a:spLocks noChangeArrowheads="1"/>
              </p:cNvSpPr>
              <p:nvPr/>
            </p:nvSpPr>
            <p:spPr bwMode="auto">
              <a:xfrm>
                <a:off x="15730220" y="394589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26</a:t>
                </a:r>
              </a:p>
            </p:txBody>
          </p:sp>
          <p:sp>
            <p:nvSpPr>
              <p:cNvPr id="472" name="Rectangle 146">
                <a:extLst>
                  <a:ext uri="{FF2B5EF4-FFF2-40B4-BE49-F238E27FC236}">
                    <a16:creationId xmlns:a16="http://schemas.microsoft.com/office/drawing/2014/main" id="{A8C68902-710E-BE2A-7C9C-EFDDD28E189F}"/>
                  </a:ext>
                </a:extLst>
              </p:cNvPr>
              <p:cNvSpPr>
                <a:spLocks noChangeArrowheads="1"/>
              </p:cNvSpPr>
              <p:nvPr/>
            </p:nvSpPr>
            <p:spPr bwMode="auto">
              <a:xfrm>
                <a:off x="13166408" y="394589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96</a:t>
                </a:r>
              </a:p>
            </p:txBody>
          </p:sp>
          <p:sp>
            <p:nvSpPr>
              <p:cNvPr id="473" name="Rectangle 148">
                <a:extLst>
                  <a:ext uri="{FF2B5EF4-FFF2-40B4-BE49-F238E27FC236}">
                    <a16:creationId xmlns:a16="http://schemas.microsoft.com/office/drawing/2014/main" id="{63D2C111-0322-3919-58A5-C61A926E2699}"/>
                  </a:ext>
                </a:extLst>
              </p:cNvPr>
              <p:cNvSpPr>
                <a:spLocks noChangeArrowheads="1"/>
              </p:cNvSpPr>
              <p:nvPr/>
            </p:nvSpPr>
            <p:spPr bwMode="auto">
              <a:xfrm>
                <a:off x="14276070" y="394589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82</a:t>
                </a:r>
              </a:p>
            </p:txBody>
          </p:sp>
          <p:sp>
            <p:nvSpPr>
              <p:cNvPr id="474" name="Rectangle 150">
                <a:extLst>
                  <a:ext uri="{FF2B5EF4-FFF2-40B4-BE49-F238E27FC236}">
                    <a16:creationId xmlns:a16="http://schemas.microsoft.com/office/drawing/2014/main" id="{E23B628D-256C-BF0B-B0C6-282FE91C2E13}"/>
                  </a:ext>
                </a:extLst>
              </p:cNvPr>
              <p:cNvSpPr>
                <a:spLocks noChangeArrowheads="1"/>
              </p:cNvSpPr>
              <p:nvPr/>
            </p:nvSpPr>
            <p:spPr bwMode="auto">
              <a:xfrm>
                <a:off x="15358745" y="3945890"/>
                <a:ext cx="1699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40</a:t>
                </a:r>
              </a:p>
            </p:txBody>
          </p:sp>
          <p:sp>
            <p:nvSpPr>
              <p:cNvPr id="475" name="Rectangle 152">
                <a:extLst>
                  <a:ext uri="{FF2B5EF4-FFF2-40B4-BE49-F238E27FC236}">
                    <a16:creationId xmlns:a16="http://schemas.microsoft.com/office/drawing/2014/main" id="{D59DAE2D-7792-42D1-2D1C-BF49BDB694D7}"/>
                  </a:ext>
                </a:extLst>
              </p:cNvPr>
              <p:cNvSpPr>
                <a:spLocks noChangeArrowheads="1"/>
              </p:cNvSpPr>
              <p:nvPr/>
            </p:nvSpPr>
            <p:spPr bwMode="auto">
              <a:xfrm>
                <a:off x="16096933" y="3945890"/>
                <a:ext cx="8496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accent2"/>
                    </a:solidFill>
                    <a:effectLst/>
                    <a:latin typeface="+mn-lt"/>
                  </a:rPr>
                  <a:t>9</a:t>
                </a:r>
              </a:p>
            </p:txBody>
          </p:sp>
          <p:sp>
            <p:nvSpPr>
              <p:cNvPr id="476" name="Freeform 21">
                <a:extLst>
                  <a:ext uri="{FF2B5EF4-FFF2-40B4-BE49-F238E27FC236}">
                    <a16:creationId xmlns:a16="http://schemas.microsoft.com/office/drawing/2014/main" id="{68326959-219A-B9B3-905C-55DAEBD2386E}"/>
                  </a:ext>
                </a:extLst>
              </p:cNvPr>
              <p:cNvSpPr>
                <a:spLocks/>
              </p:cNvSpPr>
              <p:nvPr/>
            </p:nvSpPr>
            <p:spPr bwMode="auto">
              <a:xfrm>
                <a:off x="12496462" y="2033664"/>
                <a:ext cx="4413039" cy="1512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endParaRPr>
              </a:p>
            </p:txBody>
          </p:sp>
          <p:grpSp>
            <p:nvGrpSpPr>
              <p:cNvPr id="477" name="Group 476">
                <a:extLst>
                  <a:ext uri="{FF2B5EF4-FFF2-40B4-BE49-F238E27FC236}">
                    <a16:creationId xmlns:a16="http://schemas.microsoft.com/office/drawing/2014/main" id="{60FA7FF3-6DF7-8526-0C36-EBDDC54E1C10}"/>
                  </a:ext>
                </a:extLst>
              </p:cNvPr>
              <p:cNvGrpSpPr/>
              <p:nvPr/>
            </p:nvGrpSpPr>
            <p:grpSpPr>
              <a:xfrm>
                <a:off x="11830322" y="1895332"/>
                <a:ext cx="672173" cy="1787004"/>
                <a:chOff x="227602" y="1874405"/>
                <a:chExt cx="672173" cy="1806220"/>
              </a:xfrm>
            </p:grpSpPr>
            <p:sp>
              <p:nvSpPr>
                <p:cNvPr id="494" name="TextBox 493">
                  <a:extLst>
                    <a:ext uri="{FF2B5EF4-FFF2-40B4-BE49-F238E27FC236}">
                      <a16:creationId xmlns:a16="http://schemas.microsoft.com/office/drawing/2014/main" id="{ECBC3A15-673F-4A43-C98A-751FCE5B72E2}"/>
                    </a:ext>
                  </a:extLst>
                </p:cNvPr>
                <p:cNvSpPr txBox="1"/>
                <p:nvPr/>
              </p:nvSpPr>
              <p:spPr>
                <a:xfrm rot="16200000">
                  <a:off x="-369649" y="2655937"/>
                  <a:ext cx="1471502" cy="276999"/>
                </a:xfrm>
                <a:prstGeom prst="rect">
                  <a:avLst/>
                </a:prstGeom>
                <a:noFill/>
              </p:spPr>
              <p:txBody>
                <a:bodyPr wrap="none" rtlCol="0">
                  <a:spAutoFit/>
                </a:bodyPr>
                <a:lstStyle/>
                <a:p>
                  <a:pPr algn="ctr" fontAlgn="base">
                    <a:spcBef>
                      <a:spcPct val="0"/>
                    </a:spcBef>
                    <a:spcAft>
                      <a:spcPct val="0"/>
                    </a:spcAft>
                  </a:pPr>
                  <a:r>
                    <a:rPr lang="en-GB" sz="1200" dirty="0">
                      <a:solidFill>
                        <a:schemeClr val="tx1"/>
                      </a:solidFill>
                      <a:cs typeface="Arial" panose="020B0604020202020204" pitchFamily="34" charset="0"/>
                    </a:rPr>
                    <a:t>Overall survival, %</a:t>
                  </a:r>
                </a:p>
              </p:txBody>
            </p:sp>
            <p:sp>
              <p:nvSpPr>
                <p:cNvPr id="495" name="TextBox 494">
                  <a:extLst>
                    <a:ext uri="{FF2B5EF4-FFF2-40B4-BE49-F238E27FC236}">
                      <a16:creationId xmlns:a16="http://schemas.microsoft.com/office/drawing/2014/main" id="{2D5C82AD-9B0C-EF7E-922A-BBE58B067691}"/>
                    </a:ext>
                  </a:extLst>
                </p:cNvPr>
                <p:cNvSpPr txBox="1"/>
                <p:nvPr/>
              </p:nvSpPr>
              <p:spPr>
                <a:xfrm>
                  <a:off x="416041" y="1874405"/>
                  <a:ext cx="439544" cy="279977"/>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100</a:t>
                  </a:r>
                </a:p>
              </p:txBody>
            </p:sp>
            <p:sp>
              <p:nvSpPr>
                <p:cNvPr id="496" name="Line 6">
                  <a:extLst>
                    <a:ext uri="{FF2B5EF4-FFF2-40B4-BE49-F238E27FC236}">
                      <a16:creationId xmlns:a16="http://schemas.microsoft.com/office/drawing/2014/main" id="{C4EB5B36-C19C-82B7-98DF-79EB74D336E3}"/>
                    </a:ext>
                  </a:extLst>
                </p:cNvPr>
                <p:cNvSpPr>
                  <a:spLocks noChangeShapeType="1"/>
                </p:cNvSpPr>
                <p:nvPr/>
              </p:nvSpPr>
              <p:spPr bwMode="auto">
                <a:xfrm>
                  <a:off x="813541" y="2016052"/>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497" name="Line 7">
                  <a:extLst>
                    <a:ext uri="{FF2B5EF4-FFF2-40B4-BE49-F238E27FC236}">
                      <a16:creationId xmlns:a16="http://schemas.microsoft.com/office/drawing/2014/main" id="{A2BD5098-D402-FC4A-6C46-DCF6A0236AC4}"/>
                    </a:ext>
                  </a:extLst>
                </p:cNvPr>
                <p:cNvSpPr>
                  <a:spLocks noChangeShapeType="1"/>
                </p:cNvSpPr>
                <p:nvPr/>
              </p:nvSpPr>
              <p:spPr bwMode="auto">
                <a:xfrm>
                  <a:off x="813541" y="2328545"/>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498" name="Line 8">
                  <a:extLst>
                    <a:ext uri="{FF2B5EF4-FFF2-40B4-BE49-F238E27FC236}">
                      <a16:creationId xmlns:a16="http://schemas.microsoft.com/office/drawing/2014/main" id="{328DD566-2293-236C-21BF-26DF337C0AAC}"/>
                    </a:ext>
                  </a:extLst>
                </p:cNvPr>
                <p:cNvSpPr>
                  <a:spLocks noChangeShapeType="1"/>
                </p:cNvSpPr>
                <p:nvPr/>
              </p:nvSpPr>
              <p:spPr bwMode="auto">
                <a:xfrm>
                  <a:off x="813541" y="2627008"/>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499" name="Line 9">
                  <a:extLst>
                    <a:ext uri="{FF2B5EF4-FFF2-40B4-BE49-F238E27FC236}">
                      <a16:creationId xmlns:a16="http://schemas.microsoft.com/office/drawing/2014/main" id="{AD1CAEE6-E7E0-C786-09A0-2682B27D40E5}"/>
                    </a:ext>
                  </a:extLst>
                </p:cNvPr>
                <p:cNvSpPr>
                  <a:spLocks noChangeShapeType="1"/>
                </p:cNvSpPr>
                <p:nvPr/>
              </p:nvSpPr>
              <p:spPr bwMode="auto">
                <a:xfrm>
                  <a:off x="813541" y="2935116"/>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500" name="Line 10">
                  <a:extLst>
                    <a:ext uri="{FF2B5EF4-FFF2-40B4-BE49-F238E27FC236}">
                      <a16:creationId xmlns:a16="http://schemas.microsoft.com/office/drawing/2014/main" id="{929F477D-B5FF-0160-29EA-CC4FE058627A}"/>
                    </a:ext>
                  </a:extLst>
                </p:cNvPr>
                <p:cNvSpPr>
                  <a:spLocks noChangeShapeType="1"/>
                </p:cNvSpPr>
                <p:nvPr/>
              </p:nvSpPr>
              <p:spPr bwMode="auto">
                <a:xfrm>
                  <a:off x="813541" y="3236795"/>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501" name="Line 11">
                  <a:extLst>
                    <a:ext uri="{FF2B5EF4-FFF2-40B4-BE49-F238E27FC236}">
                      <a16:creationId xmlns:a16="http://schemas.microsoft.com/office/drawing/2014/main" id="{6752D710-597C-649C-DC14-991EE3250520}"/>
                    </a:ext>
                  </a:extLst>
                </p:cNvPr>
                <p:cNvSpPr>
                  <a:spLocks noChangeShapeType="1"/>
                </p:cNvSpPr>
                <p:nvPr/>
              </p:nvSpPr>
              <p:spPr bwMode="auto">
                <a:xfrm>
                  <a:off x="813541" y="3541689"/>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502" name="TextBox 501">
                  <a:extLst>
                    <a:ext uri="{FF2B5EF4-FFF2-40B4-BE49-F238E27FC236}">
                      <a16:creationId xmlns:a16="http://schemas.microsoft.com/office/drawing/2014/main" id="{5E9DF5BD-839F-24A6-A07D-D469DD3BE1B5}"/>
                    </a:ext>
                  </a:extLst>
                </p:cNvPr>
                <p:cNvSpPr txBox="1"/>
                <p:nvPr/>
              </p:nvSpPr>
              <p:spPr>
                <a:xfrm>
                  <a:off x="501006" y="2188055"/>
                  <a:ext cx="354584"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80</a:t>
                  </a:r>
                </a:p>
              </p:txBody>
            </p:sp>
            <p:sp>
              <p:nvSpPr>
                <p:cNvPr id="503" name="TextBox 502">
                  <a:extLst>
                    <a:ext uri="{FF2B5EF4-FFF2-40B4-BE49-F238E27FC236}">
                      <a16:creationId xmlns:a16="http://schemas.microsoft.com/office/drawing/2014/main" id="{0B9B65CE-C72D-7C9F-222B-7D37B2CA628A}"/>
                    </a:ext>
                  </a:extLst>
                </p:cNvPr>
                <p:cNvSpPr txBox="1"/>
                <p:nvPr/>
              </p:nvSpPr>
              <p:spPr>
                <a:xfrm>
                  <a:off x="501006" y="2486380"/>
                  <a:ext cx="354584"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60</a:t>
                  </a:r>
                </a:p>
              </p:txBody>
            </p:sp>
            <p:sp>
              <p:nvSpPr>
                <p:cNvPr id="504" name="TextBox 503">
                  <a:extLst>
                    <a:ext uri="{FF2B5EF4-FFF2-40B4-BE49-F238E27FC236}">
                      <a16:creationId xmlns:a16="http://schemas.microsoft.com/office/drawing/2014/main" id="{08D1C367-86E5-1575-FE40-1BA630569D3F}"/>
                    </a:ext>
                  </a:extLst>
                </p:cNvPr>
                <p:cNvSpPr txBox="1"/>
                <p:nvPr/>
              </p:nvSpPr>
              <p:spPr>
                <a:xfrm>
                  <a:off x="501006" y="2794353"/>
                  <a:ext cx="354584"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40</a:t>
                  </a:r>
                </a:p>
              </p:txBody>
            </p:sp>
            <p:sp>
              <p:nvSpPr>
                <p:cNvPr id="505" name="TextBox 504">
                  <a:extLst>
                    <a:ext uri="{FF2B5EF4-FFF2-40B4-BE49-F238E27FC236}">
                      <a16:creationId xmlns:a16="http://schemas.microsoft.com/office/drawing/2014/main" id="{E071E0DE-0785-D2CB-048F-3978FF3D7CEA}"/>
                    </a:ext>
                  </a:extLst>
                </p:cNvPr>
                <p:cNvSpPr txBox="1"/>
                <p:nvPr/>
              </p:nvSpPr>
              <p:spPr>
                <a:xfrm>
                  <a:off x="501006" y="3095893"/>
                  <a:ext cx="354584"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20</a:t>
                  </a:r>
                </a:p>
              </p:txBody>
            </p:sp>
            <p:sp>
              <p:nvSpPr>
                <p:cNvPr id="506" name="TextBox 505">
                  <a:extLst>
                    <a:ext uri="{FF2B5EF4-FFF2-40B4-BE49-F238E27FC236}">
                      <a16:creationId xmlns:a16="http://schemas.microsoft.com/office/drawing/2014/main" id="{4CE465F3-0DB2-9E73-0B2D-40B74CE4CA82}"/>
                    </a:ext>
                  </a:extLst>
                </p:cNvPr>
                <p:cNvSpPr txBox="1"/>
                <p:nvPr/>
              </p:nvSpPr>
              <p:spPr>
                <a:xfrm>
                  <a:off x="585973" y="3400647"/>
                  <a:ext cx="269625" cy="279978"/>
                </a:xfrm>
                <a:prstGeom prst="rect">
                  <a:avLst/>
                </a:prstGeom>
                <a:noFill/>
              </p:spPr>
              <p:txBody>
                <a:bodyPr wrap="none" rtlCol="0" anchor="ctr" anchorCtr="0">
                  <a:spAutoFit/>
                </a:bodyPr>
                <a:lstStyle/>
                <a:p>
                  <a:pPr algn="r"/>
                  <a:r>
                    <a:rPr lang="en-GB" sz="1200" dirty="0">
                      <a:solidFill>
                        <a:schemeClr val="tx1"/>
                      </a:solidFill>
                      <a:cs typeface="Arial" panose="020B0604020202020204" pitchFamily="34" charset="0"/>
                    </a:rPr>
                    <a:t>0</a:t>
                  </a:r>
                </a:p>
              </p:txBody>
            </p:sp>
          </p:grpSp>
          <p:grpSp>
            <p:nvGrpSpPr>
              <p:cNvPr id="478" name="Group 477">
                <a:extLst>
                  <a:ext uri="{FF2B5EF4-FFF2-40B4-BE49-F238E27FC236}">
                    <a16:creationId xmlns:a16="http://schemas.microsoft.com/office/drawing/2014/main" id="{6DD7547D-1D16-3971-6EA1-31F64CC6BFEA}"/>
                  </a:ext>
                </a:extLst>
              </p:cNvPr>
              <p:cNvGrpSpPr/>
              <p:nvPr/>
            </p:nvGrpSpPr>
            <p:grpSpPr>
              <a:xfrm>
                <a:off x="12499031" y="3548326"/>
                <a:ext cx="4410000" cy="72000"/>
                <a:chOff x="1563061" y="5471106"/>
                <a:chExt cx="4507644" cy="72000"/>
              </a:xfrm>
            </p:grpSpPr>
            <p:sp>
              <p:nvSpPr>
                <p:cNvPr id="481" name="Line 21">
                  <a:extLst>
                    <a:ext uri="{FF2B5EF4-FFF2-40B4-BE49-F238E27FC236}">
                      <a16:creationId xmlns:a16="http://schemas.microsoft.com/office/drawing/2014/main" id="{B2C14B3F-0AC9-D4AA-8F09-AA74C4523B6C}"/>
                    </a:ext>
                  </a:extLst>
                </p:cNvPr>
                <p:cNvSpPr>
                  <a:spLocks noChangeShapeType="1"/>
                </p:cNvSpPr>
                <p:nvPr/>
              </p:nvSpPr>
              <p:spPr bwMode="auto">
                <a:xfrm>
                  <a:off x="6070705"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82" name="Line 21">
                  <a:extLst>
                    <a:ext uri="{FF2B5EF4-FFF2-40B4-BE49-F238E27FC236}">
                      <a16:creationId xmlns:a16="http://schemas.microsoft.com/office/drawing/2014/main" id="{12DAFD4B-AE7C-5A91-9C29-5DF8C23608DD}"/>
                    </a:ext>
                  </a:extLst>
                </p:cNvPr>
                <p:cNvSpPr>
                  <a:spLocks noChangeShapeType="1"/>
                </p:cNvSpPr>
                <p:nvPr/>
              </p:nvSpPr>
              <p:spPr bwMode="auto">
                <a:xfrm>
                  <a:off x="5695068"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83" name="Line 21">
                  <a:extLst>
                    <a:ext uri="{FF2B5EF4-FFF2-40B4-BE49-F238E27FC236}">
                      <a16:creationId xmlns:a16="http://schemas.microsoft.com/office/drawing/2014/main" id="{0803FE2E-3177-F0C6-2D6A-FCB47B045FFF}"/>
                    </a:ext>
                  </a:extLst>
                </p:cNvPr>
                <p:cNvSpPr>
                  <a:spLocks noChangeShapeType="1"/>
                </p:cNvSpPr>
                <p:nvPr/>
              </p:nvSpPr>
              <p:spPr bwMode="auto">
                <a:xfrm>
                  <a:off x="5319431"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84" name="Line 21">
                  <a:extLst>
                    <a:ext uri="{FF2B5EF4-FFF2-40B4-BE49-F238E27FC236}">
                      <a16:creationId xmlns:a16="http://schemas.microsoft.com/office/drawing/2014/main" id="{18EE6324-572D-FADC-CAF3-42B5BAC72364}"/>
                    </a:ext>
                  </a:extLst>
                </p:cNvPr>
                <p:cNvSpPr>
                  <a:spLocks noChangeShapeType="1"/>
                </p:cNvSpPr>
                <p:nvPr/>
              </p:nvSpPr>
              <p:spPr bwMode="auto">
                <a:xfrm>
                  <a:off x="4943794"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85" name="Line 21">
                  <a:extLst>
                    <a:ext uri="{FF2B5EF4-FFF2-40B4-BE49-F238E27FC236}">
                      <a16:creationId xmlns:a16="http://schemas.microsoft.com/office/drawing/2014/main" id="{EC891978-173D-60A7-BFAA-F093C6CF42E1}"/>
                    </a:ext>
                  </a:extLst>
                </p:cNvPr>
                <p:cNvSpPr>
                  <a:spLocks noChangeShapeType="1"/>
                </p:cNvSpPr>
                <p:nvPr/>
              </p:nvSpPr>
              <p:spPr bwMode="auto">
                <a:xfrm>
                  <a:off x="4568157"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86" name="Line 21">
                  <a:extLst>
                    <a:ext uri="{FF2B5EF4-FFF2-40B4-BE49-F238E27FC236}">
                      <a16:creationId xmlns:a16="http://schemas.microsoft.com/office/drawing/2014/main" id="{570CDEFE-4D1B-0D3A-1888-110B416E9CC1}"/>
                    </a:ext>
                  </a:extLst>
                </p:cNvPr>
                <p:cNvSpPr>
                  <a:spLocks noChangeShapeType="1"/>
                </p:cNvSpPr>
                <p:nvPr/>
              </p:nvSpPr>
              <p:spPr bwMode="auto">
                <a:xfrm>
                  <a:off x="4192520"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87" name="Line 21">
                  <a:extLst>
                    <a:ext uri="{FF2B5EF4-FFF2-40B4-BE49-F238E27FC236}">
                      <a16:creationId xmlns:a16="http://schemas.microsoft.com/office/drawing/2014/main" id="{E91DA388-72C7-05CB-C2ED-403BC8204D25}"/>
                    </a:ext>
                  </a:extLst>
                </p:cNvPr>
                <p:cNvSpPr>
                  <a:spLocks noChangeShapeType="1"/>
                </p:cNvSpPr>
                <p:nvPr/>
              </p:nvSpPr>
              <p:spPr bwMode="auto">
                <a:xfrm>
                  <a:off x="3816883"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88" name="Line 21">
                  <a:extLst>
                    <a:ext uri="{FF2B5EF4-FFF2-40B4-BE49-F238E27FC236}">
                      <a16:creationId xmlns:a16="http://schemas.microsoft.com/office/drawing/2014/main" id="{3906CA1C-668A-5E7B-4023-5D384EF75B08}"/>
                    </a:ext>
                  </a:extLst>
                </p:cNvPr>
                <p:cNvSpPr>
                  <a:spLocks noChangeShapeType="1"/>
                </p:cNvSpPr>
                <p:nvPr/>
              </p:nvSpPr>
              <p:spPr bwMode="auto">
                <a:xfrm>
                  <a:off x="3441246"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89" name="Line 21">
                  <a:extLst>
                    <a:ext uri="{FF2B5EF4-FFF2-40B4-BE49-F238E27FC236}">
                      <a16:creationId xmlns:a16="http://schemas.microsoft.com/office/drawing/2014/main" id="{4810FCBD-DE3C-8419-2CD7-00B10C1FBE88}"/>
                    </a:ext>
                  </a:extLst>
                </p:cNvPr>
                <p:cNvSpPr>
                  <a:spLocks noChangeShapeType="1"/>
                </p:cNvSpPr>
                <p:nvPr/>
              </p:nvSpPr>
              <p:spPr bwMode="auto">
                <a:xfrm>
                  <a:off x="3065609"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90" name="Line 21">
                  <a:extLst>
                    <a:ext uri="{FF2B5EF4-FFF2-40B4-BE49-F238E27FC236}">
                      <a16:creationId xmlns:a16="http://schemas.microsoft.com/office/drawing/2014/main" id="{C53B9D78-98A1-6132-6C9A-F3D02D916C60}"/>
                    </a:ext>
                  </a:extLst>
                </p:cNvPr>
                <p:cNvSpPr>
                  <a:spLocks noChangeShapeType="1"/>
                </p:cNvSpPr>
                <p:nvPr/>
              </p:nvSpPr>
              <p:spPr bwMode="auto">
                <a:xfrm>
                  <a:off x="2689972"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91" name="Line 21">
                  <a:extLst>
                    <a:ext uri="{FF2B5EF4-FFF2-40B4-BE49-F238E27FC236}">
                      <a16:creationId xmlns:a16="http://schemas.microsoft.com/office/drawing/2014/main" id="{F8F83049-8E7F-C43B-99E9-04FBC5016AF1}"/>
                    </a:ext>
                  </a:extLst>
                </p:cNvPr>
                <p:cNvSpPr>
                  <a:spLocks noChangeShapeType="1"/>
                </p:cNvSpPr>
                <p:nvPr/>
              </p:nvSpPr>
              <p:spPr bwMode="auto">
                <a:xfrm>
                  <a:off x="2314335"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92" name="Line 21">
                  <a:extLst>
                    <a:ext uri="{FF2B5EF4-FFF2-40B4-BE49-F238E27FC236}">
                      <a16:creationId xmlns:a16="http://schemas.microsoft.com/office/drawing/2014/main" id="{3E178F2F-4F54-14AF-DE52-2ED4D896BBAE}"/>
                    </a:ext>
                  </a:extLst>
                </p:cNvPr>
                <p:cNvSpPr>
                  <a:spLocks noChangeShapeType="1"/>
                </p:cNvSpPr>
                <p:nvPr/>
              </p:nvSpPr>
              <p:spPr bwMode="auto">
                <a:xfrm>
                  <a:off x="1938698"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93" name="Line 21">
                  <a:extLst>
                    <a:ext uri="{FF2B5EF4-FFF2-40B4-BE49-F238E27FC236}">
                      <a16:creationId xmlns:a16="http://schemas.microsoft.com/office/drawing/2014/main" id="{0E001109-698C-F11F-5822-D8AD63ACF158}"/>
                    </a:ext>
                  </a:extLst>
                </p:cNvPr>
                <p:cNvSpPr>
                  <a:spLocks noChangeShapeType="1"/>
                </p:cNvSpPr>
                <p:nvPr/>
              </p:nvSpPr>
              <p:spPr bwMode="auto">
                <a:xfrm>
                  <a:off x="1563061" y="5471106"/>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grpSp>
          <p:sp>
            <p:nvSpPr>
              <p:cNvPr id="479" name="Rectangle 375">
                <a:extLst>
                  <a:ext uri="{FF2B5EF4-FFF2-40B4-BE49-F238E27FC236}">
                    <a16:creationId xmlns:a16="http://schemas.microsoft.com/office/drawing/2014/main" id="{56C27735-7C73-0EA2-2DE2-6ADB02D20500}"/>
                  </a:ext>
                </a:extLst>
              </p:cNvPr>
              <p:cNvSpPr>
                <a:spLocks noChangeArrowheads="1"/>
              </p:cNvSpPr>
              <p:nvPr/>
            </p:nvSpPr>
            <p:spPr bwMode="auto">
              <a:xfrm>
                <a:off x="14027150" y="2023428"/>
                <a:ext cx="43441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solidFill>
                      <a:schemeClr val="accent2"/>
                    </a:solidFill>
                    <a:effectLst/>
                    <a:latin typeface="Arial" panose="020B0604020202020204" pitchFamily="34" charset="0"/>
                  </a:rPr>
                  <a:t>88.2%</a:t>
                </a:r>
              </a:p>
            </p:txBody>
          </p:sp>
          <p:sp>
            <p:nvSpPr>
              <p:cNvPr id="480" name="Rectangle 377">
                <a:extLst>
                  <a:ext uri="{FF2B5EF4-FFF2-40B4-BE49-F238E27FC236}">
                    <a16:creationId xmlns:a16="http://schemas.microsoft.com/office/drawing/2014/main" id="{648E614D-B016-0CF2-8BF0-0BD13B8D686A}"/>
                  </a:ext>
                </a:extLst>
              </p:cNvPr>
              <p:cNvSpPr>
                <a:spLocks noChangeArrowheads="1"/>
              </p:cNvSpPr>
              <p:nvPr/>
            </p:nvSpPr>
            <p:spPr bwMode="auto">
              <a:xfrm>
                <a:off x="15470505" y="2198053"/>
                <a:ext cx="43441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solidFill>
                      <a:schemeClr val="accent2"/>
                    </a:solidFill>
                    <a:effectLst/>
                    <a:latin typeface="Arial" panose="020B0604020202020204" pitchFamily="34" charset="0"/>
                  </a:rPr>
                  <a:t>71.2%</a:t>
                </a:r>
              </a:p>
            </p:txBody>
          </p:sp>
        </p:grpSp>
        <p:sp>
          <p:nvSpPr>
            <p:cNvPr id="457" name="Rectangle 611">
              <a:extLst>
                <a:ext uri="{FF2B5EF4-FFF2-40B4-BE49-F238E27FC236}">
                  <a16:creationId xmlns:a16="http://schemas.microsoft.com/office/drawing/2014/main" id="{3D6C8A98-0119-83A1-F163-430869631741}"/>
                </a:ext>
              </a:extLst>
            </p:cNvPr>
            <p:cNvSpPr>
              <a:spLocks noChangeArrowheads="1"/>
            </p:cNvSpPr>
            <p:nvPr/>
          </p:nvSpPr>
          <p:spPr bwMode="auto">
            <a:xfrm>
              <a:off x="8089900" y="3478212"/>
              <a:ext cx="123825" cy="5540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grpSp>
      <p:sp>
        <p:nvSpPr>
          <p:cNvPr id="595" name="Rectangle 577">
            <a:extLst>
              <a:ext uri="{FF2B5EF4-FFF2-40B4-BE49-F238E27FC236}">
                <a16:creationId xmlns:a16="http://schemas.microsoft.com/office/drawing/2014/main" id="{1555B2FC-7FEA-6A02-63C3-4EDBD0F98AD0}"/>
              </a:ext>
            </a:extLst>
          </p:cNvPr>
          <p:cNvSpPr>
            <a:spLocks noChangeArrowheads="1"/>
          </p:cNvSpPr>
          <p:nvPr/>
        </p:nvSpPr>
        <p:spPr bwMode="auto">
          <a:xfrm>
            <a:off x="8671878" y="4548188"/>
            <a:ext cx="43441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solidFill>
                  <a:schemeClr val="accent2"/>
                </a:solidFill>
                <a:effectLst/>
                <a:latin typeface="Arial" panose="020B0604020202020204" pitchFamily="34" charset="0"/>
              </a:rPr>
              <a:t>69.4%</a:t>
            </a:r>
          </a:p>
        </p:txBody>
      </p:sp>
      <p:sp>
        <p:nvSpPr>
          <p:cNvPr id="596" name="Rectangle 579">
            <a:extLst>
              <a:ext uri="{FF2B5EF4-FFF2-40B4-BE49-F238E27FC236}">
                <a16:creationId xmlns:a16="http://schemas.microsoft.com/office/drawing/2014/main" id="{88A274C1-E835-F526-90E5-93B464452C0C}"/>
              </a:ext>
            </a:extLst>
          </p:cNvPr>
          <p:cNvSpPr>
            <a:spLocks noChangeArrowheads="1"/>
          </p:cNvSpPr>
          <p:nvPr/>
        </p:nvSpPr>
        <p:spPr bwMode="auto">
          <a:xfrm>
            <a:off x="10121583" y="4651375"/>
            <a:ext cx="43441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solidFill>
                  <a:schemeClr val="accent2"/>
                </a:solidFill>
                <a:effectLst/>
                <a:latin typeface="Arial" panose="020B0604020202020204" pitchFamily="34" charset="0"/>
              </a:rPr>
              <a:t>60.6%</a:t>
            </a:r>
          </a:p>
        </p:txBody>
      </p:sp>
      <p:graphicFrame>
        <p:nvGraphicFramePr>
          <p:cNvPr id="23" name="Table 22"/>
          <p:cNvGraphicFramePr>
            <a:graphicFrameLocks noGrp="1"/>
          </p:cNvGraphicFramePr>
          <p:nvPr>
            <p:extLst>
              <p:ext uri="{D42A27DB-BD31-4B8C-83A1-F6EECF244321}">
                <p14:modId xmlns:p14="http://schemas.microsoft.com/office/powerpoint/2010/main" val="2725798785"/>
              </p:ext>
            </p:extLst>
          </p:nvPr>
        </p:nvGraphicFramePr>
        <p:xfrm>
          <a:off x="1464753" y="2839311"/>
          <a:ext cx="3086812" cy="518160"/>
        </p:xfrm>
        <a:graphic>
          <a:graphicData uri="http://schemas.openxmlformats.org/drawingml/2006/table">
            <a:tbl>
              <a:tblPr firstRow="1" bandRow="1">
                <a:tableStyleId>{69012ECD-51FC-41F1-AA8D-1B2483CD663E}</a:tableStyleId>
              </a:tblPr>
              <a:tblGrid>
                <a:gridCol w="1243247">
                  <a:extLst>
                    <a:ext uri="{9D8B030D-6E8A-4147-A177-3AD203B41FA5}">
                      <a16:colId xmlns:a16="http://schemas.microsoft.com/office/drawing/2014/main" val="4251174958"/>
                    </a:ext>
                  </a:extLst>
                </a:gridCol>
                <a:gridCol w="1843565">
                  <a:extLst>
                    <a:ext uri="{9D8B030D-6E8A-4147-A177-3AD203B41FA5}">
                      <a16:colId xmlns:a16="http://schemas.microsoft.com/office/drawing/2014/main" val="3398966707"/>
                    </a:ext>
                  </a:extLst>
                </a:gridCol>
              </a:tblGrid>
              <a:tr h="14978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100" dirty="0" smtClean="0">
                          <a:solidFill>
                            <a:schemeClr val="tx2"/>
                          </a:solidFill>
                        </a:rPr>
                        <a:t>Events, n/N (%)</a:t>
                      </a:r>
                      <a:endParaRPr lang="en-US" sz="1100" b="1" dirty="0">
                        <a:solidFill>
                          <a:schemeClr val="tx2"/>
                        </a:solidFill>
                      </a:endParaRPr>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100" dirty="0" smtClean="0">
                          <a:solidFill>
                            <a:schemeClr val="tx2"/>
                          </a:solidFill>
                        </a:rPr>
                        <a:t>mOS, </a:t>
                      </a:r>
                      <a:r>
                        <a:rPr lang="en-US" sz="1100" dirty="0" err="1" smtClean="0">
                          <a:solidFill>
                            <a:schemeClr val="tx2"/>
                          </a:solidFill>
                        </a:rPr>
                        <a:t>mo</a:t>
                      </a:r>
                      <a:r>
                        <a:rPr lang="en-US" sz="1100" baseline="0" dirty="0" smtClean="0">
                          <a:solidFill>
                            <a:schemeClr val="tx2"/>
                          </a:solidFill>
                        </a:rPr>
                        <a:t> (95%CI)</a:t>
                      </a:r>
                      <a:endParaRPr lang="en-US" sz="1100" b="1" dirty="0">
                        <a:solidFill>
                          <a:schemeClr val="tx2"/>
                        </a:solidFill>
                      </a:endParaRPr>
                    </a:p>
                  </a:txBody>
                  <a:tcPr/>
                </a:tc>
                <a:extLst>
                  <a:ext uri="{0D108BD9-81ED-4DB2-BD59-A6C34878D82A}">
                    <a16:rowId xmlns:a16="http://schemas.microsoft.com/office/drawing/2014/main" val="3011744392"/>
                  </a:ext>
                </a:extLst>
              </a:tr>
              <a:tr h="14978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100" dirty="0" smtClean="0"/>
                        <a:t>48/112</a:t>
                      </a:r>
                      <a:r>
                        <a:rPr lang="en-US" sz="1100" baseline="0" dirty="0" smtClean="0"/>
                        <a:t> (42.9)</a:t>
                      </a:r>
                      <a:endParaRPr lang="en-US" sz="1100" dirty="0"/>
                    </a:p>
                  </a:txBody>
                  <a:tcP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100" dirty="0" smtClean="0"/>
                        <a:t>NR (26.1,</a:t>
                      </a:r>
                      <a:r>
                        <a:rPr lang="en-US" sz="1100" baseline="0" dirty="0" smtClean="0"/>
                        <a:t> </a:t>
                      </a:r>
                      <a:r>
                        <a:rPr lang="en-US" sz="1100" dirty="0" smtClean="0"/>
                        <a:t>NR)</a:t>
                      </a:r>
                      <a:endParaRPr lang="en-US" sz="1100" dirty="0"/>
                    </a:p>
                  </a:txBody>
                  <a:tcPr>
                    <a:solidFill>
                      <a:schemeClr val="tx2"/>
                    </a:solidFill>
                  </a:tcPr>
                </a:tc>
                <a:extLst>
                  <a:ext uri="{0D108BD9-81ED-4DB2-BD59-A6C34878D82A}">
                    <a16:rowId xmlns:a16="http://schemas.microsoft.com/office/drawing/2014/main" val="1793953225"/>
                  </a:ext>
                </a:extLst>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2096237623"/>
              </p:ext>
            </p:extLst>
          </p:nvPr>
        </p:nvGraphicFramePr>
        <p:xfrm>
          <a:off x="1469036" y="5195172"/>
          <a:ext cx="3084512" cy="518160"/>
        </p:xfrm>
        <a:graphic>
          <a:graphicData uri="http://schemas.openxmlformats.org/drawingml/2006/table">
            <a:tbl>
              <a:tblPr firstRow="1" bandRow="1">
                <a:tableStyleId>{69012ECD-51FC-41F1-AA8D-1B2483CD663E}</a:tableStyleId>
              </a:tblPr>
              <a:tblGrid>
                <a:gridCol w="1240947">
                  <a:extLst>
                    <a:ext uri="{9D8B030D-6E8A-4147-A177-3AD203B41FA5}">
                      <a16:colId xmlns:a16="http://schemas.microsoft.com/office/drawing/2014/main" val="4251174958"/>
                    </a:ext>
                  </a:extLst>
                </a:gridCol>
                <a:gridCol w="1843565">
                  <a:extLst>
                    <a:ext uri="{9D8B030D-6E8A-4147-A177-3AD203B41FA5}">
                      <a16:colId xmlns:a16="http://schemas.microsoft.com/office/drawing/2014/main" val="3398966707"/>
                    </a:ext>
                  </a:extLst>
                </a:gridCol>
              </a:tblGrid>
              <a:tr h="24340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100" dirty="0" smtClean="0">
                          <a:solidFill>
                            <a:schemeClr val="tx2"/>
                          </a:solidFill>
                        </a:rPr>
                        <a:t>Events, n/N (%)</a:t>
                      </a:r>
                      <a:endParaRPr lang="en-US" sz="1100" b="1" dirty="0">
                        <a:solidFill>
                          <a:schemeClr val="tx2"/>
                        </a:solidFill>
                      </a:endParaRPr>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100" dirty="0" smtClean="0">
                          <a:solidFill>
                            <a:schemeClr val="tx2"/>
                          </a:solidFill>
                        </a:rPr>
                        <a:t>mPFS, </a:t>
                      </a:r>
                      <a:r>
                        <a:rPr lang="en-US" sz="1100" dirty="0" err="1" smtClean="0">
                          <a:solidFill>
                            <a:schemeClr val="tx2"/>
                          </a:solidFill>
                        </a:rPr>
                        <a:t>mo</a:t>
                      </a:r>
                      <a:r>
                        <a:rPr lang="en-US" sz="1100" baseline="0" dirty="0" smtClean="0">
                          <a:solidFill>
                            <a:schemeClr val="tx2"/>
                          </a:solidFill>
                        </a:rPr>
                        <a:t> (95%CI)</a:t>
                      </a:r>
                      <a:endParaRPr lang="en-US" sz="1100" b="1" dirty="0">
                        <a:solidFill>
                          <a:schemeClr val="tx2"/>
                        </a:solidFill>
                      </a:endParaRPr>
                    </a:p>
                  </a:txBody>
                  <a:tcPr/>
                </a:tc>
                <a:extLst>
                  <a:ext uri="{0D108BD9-81ED-4DB2-BD59-A6C34878D82A}">
                    <a16:rowId xmlns:a16="http://schemas.microsoft.com/office/drawing/2014/main" val="3011744392"/>
                  </a:ext>
                </a:extLst>
              </a:tr>
              <a:tr h="24340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100" dirty="0" smtClean="0"/>
                        <a:t>44/112</a:t>
                      </a:r>
                      <a:r>
                        <a:rPr lang="en-US" sz="1100" baseline="0" dirty="0" smtClean="0"/>
                        <a:t> (39.3)</a:t>
                      </a:r>
                      <a:endParaRPr lang="en-US" sz="1100" dirty="0"/>
                    </a:p>
                  </a:txBody>
                  <a:tcP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100" dirty="0" smtClean="0"/>
                        <a:t>NR (16.6, NR)</a:t>
                      </a:r>
                      <a:endParaRPr lang="en-US" sz="1100" dirty="0"/>
                    </a:p>
                  </a:txBody>
                  <a:tcPr>
                    <a:solidFill>
                      <a:schemeClr val="tx2"/>
                    </a:solidFill>
                  </a:tcPr>
                </a:tc>
                <a:extLst>
                  <a:ext uri="{0D108BD9-81ED-4DB2-BD59-A6C34878D82A}">
                    <a16:rowId xmlns:a16="http://schemas.microsoft.com/office/drawing/2014/main" val="1793953225"/>
                  </a:ext>
                </a:extLst>
              </a:tr>
            </a:tbl>
          </a:graphicData>
        </a:graphic>
      </p:graphicFrame>
      <p:graphicFrame>
        <p:nvGraphicFramePr>
          <p:cNvPr id="25" name="Table 24"/>
          <p:cNvGraphicFramePr>
            <a:graphicFrameLocks noGrp="1"/>
          </p:cNvGraphicFramePr>
          <p:nvPr>
            <p:extLst>
              <p:ext uri="{D42A27DB-BD31-4B8C-83A1-F6EECF244321}">
                <p14:modId xmlns:p14="http://schemas.microsoft.com/office/powerpoint/2010/main" val="292705478"/>
              </p:ext>
            </p:extLst>
          </p:nvPr>
        </p:nvGraphicFramePr>
        <p:xfrm>
          <a:off x="7333813" y="5195172"/>
          <a:ext cx="3053897" cy="518160"/>
        </p:xfrm>
        <a:graphic>
          <a:graphicData uri="http://schemas.openxmlformats.org/drawingml/2006/table">
            <a:tbl>
              <a:tblPr firstRow="1" bandRow="1">
                <a:tableStyleId>{69012ECD-51FC-41F1-AA8D-1B2483CD663E}</a:tableStyleId>
              </a:tblPr>
              <a:tblGrid>
                <a:gridCol w="1218978">
                  <a:extLst>
                    <a:ext uri="{9D8B030D-6E8A-4147-A177-3AD203B41FA5}">
                      <a16:colId xmlns:a16="http://schemas.microsoft.com/office/drawing/2014/main" val="4251174958"/>
                    </a:ext>
                  </a:extLst>
                </a:gridCol>
                <a:gridCol w="1834919">
                  <a:extLst>
                    <a:ext uri="{9D8B030D-6E8A-4147-A177-3AD203B41FA5}">
                      <a16:colId xmlns:a16="http://schemas.microsoft.com/office/drawing/2014/main" val="3398966707"/>
                    </a:ext>
                  </a:extLst>
                </a:gridCol>
              </a:tblGrid>
              <a:tr h="14711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100" dirty="0" smtClean="0">
                          <a:solidFill>
                            <a:schemeClr val="tx2"/>
                          </a:solidFill>
                        </a:rPr>
                        <a:t>Events, n/N (%)</a:t>
                      </a:r>
                      <a:endParaRPr lang="en-US" sz="1100" b="1" dirty="0">
                        <a:solidFill>
                          <a:schemeClr val="tx2"/>
                        </a:solidFill>
                      </a:endParaRPr>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100" dirty="0" smtClean="0">
                          <a:solidFill>
                            <a:schemeClr val="tx2"/>
                          </a:solidFill>
                        </a:rPr>
                        <a:t>mPFS, </a:t>
                      </a:r>
                      <a:r>
                        <a:rPr lang="en-US" sz="1100" dirty="0" err="1" smtClean="0">
                          <a:solidFill>
                            <a:schemeClr val="tx2"/>
                          </a:solidFill>
                        </a:rPr>
                        <a:t>mo</a:t>
                      </a:r>
                      <a:r>
                        <a:rPr lang="en-US" sz="1100" baseline="0" dirty="0" smtClean="0">
                          <a:solidFill>
                            <a:schemeClr val="tx2"/>
                          </a:solidFill>
                        </a:rPr>
                        <a:t> (95%CI)</a:t>
                      </a:r>
                      <a:endParaRPr lang="en-US" sz="1100" b="1" dirty="0">
                        <a:solidFill>
                          <a:schemeClr val="tx2"/>
                        </a:solidFill>
                      </a:endParaRPr>
                    </a:p>
                  </a:txBody>
                  <a:tcPr/>
                </a:tc>
                <a:extLst>
                  <a:ext uri="{0D108BD9-81ED-4DB2-BD59-A6C34878D82A}">
                    <a16:rowId xmlns:a16="http://schemas.microsoft.com/office/drawing/2014/main" val="3011744392"/>
                  </a:ext>
                </a:extLst>
              </a:tr>
              <a:tr h="14711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100" dirty="0" smtClean="0"/>
                        <a:t>33/102</a:t>
                      </a:r>
                      <a:r>
                        <a:rPr lang="en-US" sz="1100" baseline="0" dirty="0" smtClean="0"/>
                        <a:t> (32.4)</a:t>
                      </a:r>
                      <a:endParaRPr lang="en-US" sz="1100" dirty="0"/>
                    </a:p>
                  </a:txBody>
                  <a:tcP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100" dirty="0" smtClean="0"/>
                        <a:t>NR (20.6, NR)</a:t>
                      </a:r>
                      <a:endParaRPr lang="en-US" sz="1100" dirty="0"/>
                    </a:p>
                  </a:txBody>
                  <a:tcPr>
                    <a:solidFill>
                      <a:schemeClr val="tx2"/>
                    </a:solidFill>
                  </a:tcPr>
                </a:tc>
                <a:extLst>
                  <a:ext uri="{0D108BD9-81ED-4DB2-BD59-A6C34878D82A}">
                    <a16:rowId xmlns:a16="http://schemas.microsoft.com/office/drawing/2014/main" val="1793953225"/>
                  </a:ext>
                </a:extLst>
              </a:tr>
            </a:tbl>
          </a:graphicData>
        </a:graphic>
      </p:graphicFrame>
      <p:graphicFrame>
        <p:nvGraphicFramePr>
          <p:cNvPr id="27" name="Table 26"/>
          <p:cNvGraphicFramePr>
            <a:graphicFrameLocks noGrp="1"/>
          </p:cNvGraphicFramePr>
          <p:nvPr>
            <p:extLst>
              <p:ext uri="{D42A27DB-BD31-4B8C-83A1-F6EECF244321}">
                <p14:modId xmlns:p14="http://schemas.microsoft.com/office/powerpoint/2010/main" val="4116600292"/>
              </p:ext>
            </p:extLst>
          </p:nvPr>
        </p:nvGraphicFramePr>
        <p:xfrm>
          <a:off x="7323302" y="2838886"/>
          <a:ext cx="3088158" cy="518160"/>
        </p:xfrm>
        <a:graphic>
          <a:graphicData uri="http://schemas.openxmlformats.org/drawingml/2006/table">
            <a:tbl>
              <a:tblPr firstRow="1" bandRow="1">
                <a:tableStyleId>{69012ECD-51FC-41F1-AA8D-1B2483CD663E}</a:tableStyleId>
              </a:tblPr>
              <a:tblGrid>
                <a:gridCol w="1244593">
                  <a:extLst>
                    <a:ext uri="{9D8B030D-6E8A-4147-A177-3AD203B41FA5}">
                      <a16:colId xmlns:a16="http://schemas.microsoft.com/office/drawing/2014/main" val="4251174958"/>
                    </a:ext>
                  </a:extLst>
                </a:gridCol>
                <a:gridCol w="1843565">
                  <a:extLst>
                    <a:ext uri="{9D8B030D-6E8A-4147-A177-3AD203B41FA5}">
                      <a16:colId xmlns:a16="http://schemas.microsoft.com/office/drawing/2014/main" val="3398966707"/>
                    </a:ext>
                  </a:extLst>
                </a:gridCol>
              </a:tblGrid>
              <a:tr h="20776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100" dirty="0" smtClean="0">
                          <a:solidFill>
                            <a:schemeClr val="tx2"/>
                          </a:solidFill>
                        </a:rPr>
                        <a:t>Events, n/N (%)</a:t>
                      </a:r>
                      <a:endParaRPr lang="en-US" sz="1100" b="1" dirty="0">
                        <a:solidFill>
                          <a:schemeClr val="tx2"/>
                        </a:solidFill>
                      </a:endParaRPr>
                    </a:p>
                  </a:txBody>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100" dirty="0" smtClean="0">
                          <a:solidFill>
                            <a:schemeClr val="tx2"/>
                          </a:solidFill>
                        </a:rPr>
                        <a:t>mOS, </a:t>
                      </a:r>
                      <a:r>
                        <a:rPr lang="en-US" sz="1100" dirty="0" err="1" smtClean="0">
                          <a:solidFill>
                            <a:schemeClr val="tx2"/>
                          </a:solidFill>
                        </a:rPr>
                        <a:t>mo</a:t>
                      </a:r>
                      <a:r>
                        <a:rPr lang="en-US" sz="1100" baseline="0" dirty="0" smtClean="0">
                          <a:solidFill>
                            <a:schemeClr val="tx2"/>
                          </a:solidFill>
                        </a:rPr>
                        <a:t> (95%CI)</a:t>
                      </a:r>
                      <a:endParaRPr lang="en-US" sz="1100" b="1" dirty="0">
                        <a:solidFill>
                          <a:schemeClr val="tx2"/>
                        </a:solidFill>
                      </a:endParaRPr>
                    </a:p>
                  </a:txBody>
                  <a:tcPr/>
                </a:tc>
                <a:extLst>
                  <a:ext uri="{0D108BD9-81ED-4DB2-BD59-A6C34878D82A}">
                    <a16:rowId xmlns:a16="http://schemas.microsoft.com/office/drawing/2014/main" val="3011744392"/>
                  </a:ext>
                </a:extLst>
              </a:tr>
              <a:tr h="20776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100" dirty="0" smtClean="0"/>
                        <a:t>28/102</a:t>
                      </a:r>
                      <a:r>
                        <a:rPr lang="en-US" sz="1100" baseline="0" dirty="0" smtClean="0"/>
                        <a:t> (27.5)</a:t>
                      </a:r>
                      <a:endParaRPr lang="en-US" sz="1100" dirty="0"/>
                    </a:p>
                  </a:txBody>
                  <a:tcP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100" dirty="0" smtClean="0"/>
                        <a:t>NR (33.0, NR)</a:t>
                      </a:r>
                      <a:endParaRPr lang="en-US" sz="1100" dirty="0"/>
                    </a:p>
                  </a:txBody>
                  <a:tcPr>
                    <a:solidFill>
                      <a:schemeClr val="tx2"/>
                    </a:solidFill>
                  </a:tcPr>
                </a:tc>
                <a:extLst>
                  <a:ext uri="{0D108BD9-81ED-4DB2-BD59-A6C34878D82A}">
                    <a16:rowId xmlns:a16="http://schemas.microsoft.com/office/drawing/2014/main" val="1793953225"/>
                  </a:ext>
                </a:extLst>
              </a:tr>
            </a:tbl>
          </a:graphicData>
        </a:graphic>
      </p:graphicFrame>
    </p:spTree>
    <p:extLst>
      <p:ext uri="{BB962C8B-B14F-4D97-AF65-F5344CB8AC3E}">
        <p14:creationId xmlns:p14="http://schemas.microsoft.com/office/powerpoint/2010/main" val="21198373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8508</a:t>
            </a:r>
            <a:r>
              <a:rPr lang="en-GB" dirty="0"/>
              <a:t>: Two-year update from KEYNOTE-799: Pembrolizumab plus concurrent chemoradiation therapy (</a:t>
            </a:r>
            <a:r>
              <a:rPr lang="en-GB" dirty="0" err="1"/>
              <a:t>cCRT</a:t>
            </a:r>
            <a:r>
              <a:rPr lang="en-GB" dirty="0"/>
              <a:t>) for unresectable, locally advanced, stage III </a:t>
            </a:r>
            <a:r>
              <a:rPr lang="en-GB" dirty="0" smtClean="0"/>
              <a:t>NSCLC </a:t>
            </a:r>
            <a:br>
              <a:rPr lang="en-GB" dirty="0" smtClean="0"/>
            </a:br>
            <a:r>
              <a:rPr lang="en-GB" dirty="0" smtClean="0"/>
              <a:t>– Reck M, et al</a:t>
            </a:r>
            <a:endParaRPr lang="en-GB" dirty="0"/>
          </a:p>
        </p:txBody>
      </p:sp>
      <p:sp>
        <p:nvSpPr>
          <p:cNvPr id="6" name="Content Placeholder 5"/>
          <p:cNvSpPr>
            <a:spLocks noGrp="1"/>
          </p:cNvSpPr>
          <p:nvPr>
            <p:ph idx="1"/>
          </p:nvPr>
        </p:nvSpPr>
        <p:spPr/>
        <p:txBody>
          <a:bodyPr/>
          <a:lstStyle/>
          <a:p>
            <a:r>
              <a:rPr lang="en-GB" b="1" dirty="0"/>
              <a:t>Key results (cont.)</a:t>
            </a:r>
          </a:p>
          <a:p>
            <a:pPr>
              <a:spcBef>
                <a:spcPts val="29400"/>
              </a:spcBef>
            </a:pPr>
            <a:r>
              <a:rPr lang="en-GB" b="1" dirty="0" smtClean="0"/>
              <a:t>Conclusions</a:t>
            </a:r>
            <a:endParaRPr lang="en-GB" b="1" dirty="0"/>
          </a:p>
          <a:p>
            <a:pPr lvl="1"/>
            <a:r>
              <a:rPr lang="en-GB" dirty="0"/>
              <a:t>In patients </a:t>
            </a:r>
            <a:r>
              <a:rPr lang="en-GB" dirty="0" smtClean="0"/>
              <a:t>with unresectable, locally advanced stage III NSCLC, pembrolizumab + concurrent chemoradiotherapy followed by pembrolizumab continued to show robust and durable responses with a manageable safety profile and no new safety signals observed</a:t>
            </a:r>
            <a:endParaRPr lang="en-GB" dirty="0"/>
          </a:p>
        </p:txBody>
      </p:sp>
      <p:sp>
        <p:nvSpPr>
          <p:cNvPr id="5" name="Text Placeholder 4"/>
          <p:cNvSpPr>
            <a:spLocks noGrp="1"/>
          </p:cNvSpPr>
          <p:nvPr>
            <p:ph type="body" sz="quarter" idx="11"/>
          </p:nvPr>
        </p:nvSpPr>
        <p:spPr/>
        <p:txBody>
          <a:bodyPr/>
          <a:lstStyle/>
          <a:p>
            <a:r>
              <a:rPr lang="en-GB" dirty="0" smtClean="0"/>
              <a:t>Reck </a:t>
            </a:r>
            <a:r>
              <a:rPr lang="en-GB" dirty="0"/>
              <a:t>M</a:t>
            </a:r>
            <a:r>
              <a:rPr lang="en-GB" dirty="0" smtClean="0"/>
              <a:t>,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8508</a:t>
            </a:r>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4176245975"/>
              </p:ext>
            </p:extLst>
          </p:nvPr>
        </p:nvGraphicFramePr>
        <p:xfrm>
          <a:off x="622300" y="1598664"/>
          <a:ext cx="6131838" cy="3690720"/>
        </p:xfrm>
        <a:graphic>
          <a:graphicData uri="http://schemas.openxmlformats.org/drawingml/2006/table">
            <a:tbl>
              <a:tblPr firstRow="1" bandRow="1">
                <a:tableStyleId>{69012ECD-51FC-41F1-AA8D-1B2483CD663E}</a:tableStyleId>
              </a:tblPr>
              <a:tblGrid>
                <a:gridCol w="1421907">
                  <a:extLst>
                    <a:ext uri="{9D8B030D-6E8A-4147-A177-3AD203B41FA5}">
                      <a16:colId xmlns:a16="http://schemas.microsoft.com/office/drawing/2014/main" val="4251174958"/>
                    </a:ext>
                  </a:extLst>
                </a:gridCol>
                <a:gridCol w="1445439">
                  <a:extLst>
                    <a:ext uri="{9D8B030D-6E8A-4147-A177-3AD203B41FA5}">
                      <a16:colId xmlns:a16="http://schemas.microsoft.com/office/drawing/2014/main" val="3398966707"/>
                    </a:ext>
                  </a:extLst>
                </a:gridCol>
                <a:gridCol w="1632246">
                  <a:extLst>
                    <a:ext uri="{9D8B030D-6E8A-4147-A177-3AD203B41FA5}">
                      <a16:colId xmlns:a16="http://schemas.microsoft.com/office/drawing/2014/main" val="2906927534"/>
                    </a:ext>
                  </a:extLst>
                </a:gridCol>
                <a:gridCol w="1632246">
                  <a:extLst>
                    <a:ext uri="{9D8B030D-6E8A-4147-A177-3AD203B41FA5}">
                      <a16:colId xmlns:a16="http://schemas.microsoft.com/office/drawing/2014/main" val="868786882"/>
                    </a:ext>
                  </a:extLst>
                </a:gridCol>
              </a:tblGrid>
              <a:tr h="20364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200" dirty="0" smtClean="0">
                          <a:solidFill>
                            <a:schemeClr val="tx2"/>
                          </a:solidFill>
                          <a:latin typeface="+mj-lt"/>
                        </a:rPr>
                        <a:t>ORR, % (95%CI)</a:t>
                      </a:r>
                      <a:endParaRPr lang="en-US" sz="1200" b="1" dirty="0">
                        <a:solidFill>
                          <a:schemeClr val="tx2"/>
                        </a:solidFill>
                        <a:latin typeface="+mj-lt"/>
                      </a:endParaRPr>
                    </a:p>
                  </a:txBody>
                  <a:tcPr marT="10800" marB="10800"/>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endParaRPr lang="en-US" sz="1200" b="1" dirty="0">
                        <a:solidFill>
                          <a:schemeClr val="tx2"/>
                        </a:solidFill>
                        <a:latin typeface="+mj-lt"/>
                      </a:endParaRPr>
                    </a:p>
                  </a:txBody>
                  <a:tcPr marT="10800" marB="10800"/>
                </a:tc>
                <a:tc>
                  <a:txBody>
                    <a:bodyPr/>
                    <a:lstStyle/>
                    <a:p>
                      <a:pPr algn="ctr"/>
                      <a:r>
                        <a:rPr lang="en-US" sz="1200" b="1" dirty="0" smtClean="0">
                          <a:solidFill>
                            <a:schemeClr val="tx2"/>
                          </a:solidFill>
                          <a:latin typeface="+mj-lt"/>
                        </a:rPr>
                        <a:t>Cohort A</a:t>
                      </a:r>
                      <a:r>
                        <a:rPr lang="en-US" sz="1200" b="1" baseline="0" dirty="0" smtClean="0">
                          <a:solidFill>
                            <a:schemeClr val="tx2"/>
                          </a:solidFill>
                          <a:latin typeface="+mj-lt"/>
                        </a:rPr>
                        <a:t> (n=112)</a:t>
                      </a:r>
                      <a:endParaRPr lang="en-US" sz="1200" b="1" dirty="0">
                        <a:solidFill>
                          <a:schemeClr val="tx2"/>
                        </a:solidFill>
                        <a:latin typeface="+mj-lt"/>
                      </a:endParaRPr>
                    </a:p>
                  </a:txBody>
                  <a:tcPr marT="10800" marB="10800"/>
                </a:tc>
                <a:tc>
                  <a:txBody>
                    <a:bodyPr/>
                    <a:lstStyle/>
                    <a:p>
                      <a:pPr algn="ctr"/>
                      <a:r>
                        <a:rPr lang="en-US" sz="1200" b="1" dirty="0" smtClean="0">
                          <a:solidFill>
                            <a:schemeClr val="tx2"/>
                          </a:solidFill>
                          <a:latin typeface="+mj-lt"/>
                        </a:rPr>
                        <a:t>Cohort</a:t>
                      </a:r>
                      <a:r>
                        <a:rPr lang="en-US" sz="1200" b="1" baseline="0" dirty="0" smtClean="0">
                          <a:solidFill>
                            <a:schemeClr val="tx2"/>
                          </a:solidFill>
                          <a:latin typeface="+mj-lt"/>
                        </a:rPr>
                        <a:t> B (n=102)</a:t>
                      </a:r>
                      <a:endParaRPr lang="en-US" sz="1200" b="1" dirty="0">
                        <a:solidFill>
                          <a:schemeClr val="tx2"/>
                        </a:solidFill>
                        <a:latin typeface="+mj-lt"/>
                      </a:endParaRPr>
                    </a:p>
                  </a:txBody>
                  <a:tcPr marT="10800" marB="10800"/>
                </a:tc>
                <a:extLst>
                  <a:ext uri="{0D108BD9-81ED-4DB2-BD59-A6C34878D82A}">
                    <a16:rowId xmlns:a16="http://schemas.microsoft.com/office/drawing/2014/main" val="3011744392"/>
                  </a:ext>
                </a:extLst>
              </a:tr>
              <a:tr h="149789">
                <a:tc>
                  <a:txBody>
                    <a:bodyPr/>
                    <a:lstStyle/>
                    <a:p>
                      <a:pPr algn="l"/>
                      <a:r>
                        <a:rPr lang="en-US" sz="1200" dirty="0" smtClean="0">
                          <a:latin typeface="+mj-lt"/>
                        </a:rPr>
                        <a:t>Overall</a:t>
                      </a:r>
                      <a:endParaRPr lang="en-US" sz="1200" dirty="0">
                        <a:latin typeface="+mj-lt"/>
                      </a:endParaRPr>
                    </a:p>
                  </a:txBody>
                  <a:tcPr marT="10800" marB="10800"/>
                </a:tc>
                <a:tc>
                  <a:txBody>
                    <a:bodyPr/>
                    <a:lstStyle/>
                    <a:p>
                      <a:pPr algn="l"/>
                      <a:endParaRPr lang="en-US" sz="1200" dirty="0">
                        <a:latin typeface="+mj-lt"/>
                      </a:endParaRPr>
                    </a:p>
                  </a:txBody>
                  <a:tcPr marT="10800" marB="10800"/>
                </a:tc>
                <a:tc>
                  <a:txBody>
                    <a:bodyPr/>
                    <a:lstStyle/>
                    <a:p>
                      <a:pPr algn="ctr"/>
                      <a:r>
                        <a:rPr lang="en-US" sz="1200" dirty="0" smtClean="0">
                          <a:latin typeface="+mj-lt"/>
                        </a:rPr>
                        <a:t>71.4 (62.1,</a:t>
                      </a:r>
                      <a:r>
                        <a:rPr lang="en-US" sz="1200" baseline="0" dirty="0" smtClean="0">
                          <a:latin typeface="+mj-lt"/>
                        </a:rPr>
                        <a:t> 79.6)</a:t>
                      </a:r>
                      <a:endParaRPr lang="en-US" sz="1200" dirty="0">
                        <a:latin typeface="+mj-lt"/>
                      </a:endParaRPr>
                    </a:p>
                  </a:txBody>
                  <a:tcPr marT="10800" marB="10800"/>
                </a:tc>
                <a:tc>
                  <a:txBody>
                    <a:bodyPr/>
                    <a:lstStyle/>
                    <a:p>
                      <a:pPr algn="ctr"/>
                      <a:r>
                        <a:rPr lang="en-US" sz="1200" dirty="0" smtClean="0">
                          <a:latin typeface="+mj-lt"/>
                        </a:rPr>
                        <a:t>75.5 (66.0, 83.5)</a:t>
                      </a:r>
                      <a:endParaRPr lang="en-US" sz="1200" dirty="0">
                        <a:latin typeface="+mj-lt"/>
                      </a:endParaRPr>
                    </a:p>
                  </a:txBody>
                  <a:tcPr marT="10800" marB="10800"/>
                </a:tc>
                <a:extLst>
                  <a:ext uri="{0D108BD9-81ED-4DB2-BD59-A6C34878D82A}">
                    <a16:rowId xmlns:a16="http://schemas.microsoft.com/office/drawing/2014/main" val="3005785457"/>
                  </a:ext>
                </a:extLst>
              </a:tr>
              <a:tr h="14978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200" dirty="0" smtClean="0">
                          <a:latin typeface="+mj-lt"/>
                        </a:rPr>
                        <a:t>Age</a:t>
                      </a:r>
                      <a:endParaRPr lang="en-US" sz="1200" dirty="0">
                        <a:latin typeface="+mj-lt"/>
                      </a:endParaRPr>
                    </a:p>
                  </a:txBody>
                  <a:tcPr marT="10800" marB="10800"/>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200" dirty="0" smtClean="0">
                          <a:latin typeface="+mj-lt"/>
                        </a:rPr>
                        <a:t>&lt;65 years</a:t>
                      </a:r>
                    </a:p>
                    <a:p>
                      <a:pPr algn="l"/>
                      <a:r>
                        <a:rPr lang="en-US" sz="1200" dirty="0" smtClean="0">
                          <a:latin typeface="+mj-lt"/>
                        </a:rPr>
                        <a:t>≥65 years</a:t>
                      </a:r>
                      <a:endParaRPr lang="en-US" sz="1200" dirty="0">
                        <a:latin typeface="+mj-lt"/>
                      </a:endParaRPr>
                    </a:p>
                  </a:txBody>
                  <a:tcPr marT="10800" marB="10800"/>
                </a:tc>
                <a:tc>
                  <a:txBody>
                    <a:bodyPr/>
                    <a:lstStyle/>
                    <a:p>
                      <a:pPr algn="ctr"/>
                      <a:r>
                        <a:rPr lang="en-US" sz="1200" dirty="0" smtClean="0">
                          <a:latin typeface="+mj-lt"/>
                        </a:rPr>
                        <a:t>75.5</a:t>
                      </a:r>
                      <a:r>
                        <a:rPr lang="en-US" sz="1200" baseline="0" dirty="0" smtClean="0">
                          <a:latin typeface="+mj-lt"/>
                        </a:rPr>
                        <a:t> (61.1, 86.7)</a:t>
                      </a:r>
                    </a:p>
                    <a:p>
                      <a:pPr algn="ctr"/>
                      <a:r>
                        <a:rPr lang="en-US" sz="1200" baseline="0" dirty="0" smtClean="0">
                          <a:latin typeface="+mj-lt"/>
                        </a:rPr>
                        <a:t>68.3 (55.3, 79.4)</a:t>
                      </a:r>
                      <a:endParaRPr lang="en-US" sz="1200" dirty="0">
                        <a:latin typeface="+mj-lt"/>
                      </a:endParaRPr>
                    </a:p>
                  </a:txBody>
                  <a:tcPr marT="10800" marB="10800"/>
                </a:tc>
                <a:tc>
                  <a:txBody>
                    <a:bodyPr/>
                    <a:lstStyle/>
                    <a:p>
                      <a:pPr algn="ctr"/>
                      <a:r>
                        <a:rPr lang="en-US" sz="1200" dirty="0" smtClean="0">
                          <a:latin typeface="+mj-lt"/>
                        </a:rPr>
                        <a:t>74.1</a:t>
                      </a:r>
                      <a:r>
                        <a:rPr lang="en-US" sz="1200" baseline="0" dirty="0" smtClean="0">
                          <a:latin typeface="+mj-lt"/>
                        </a:rPr>
                        <a:t> (60.3, 85.0)</a:t>
                      </a:r>
                    </a:p>
                    <a:p>
                      <a:pPr algn="ctr"/>
                      <a:r>
                        <a:rPr lang="en-US" sz="1200" baseline="0" dirty="0" smtClean="0">
                          <a:latin typeface="+mj-lt"/>
                        </a:rPr>
                        <a:t>77.1 (62.7, 88.0)</a:t>
                      </a:r>
                      <a:endParaRPr lang="en-US" sz="1200" dirty="0">
                        <a:latin typeface="+mj-lt"/>
                      </a:endParaRPr>
                    </a:p>
                  </a:txBody>
                  <a:tcPr marT="10800" marB="10800"/>
                </a:tc>
                <a:extLst>
                  <a:ext uri="{0D108BD9-81ED-4DB2-BD59-A6C34878D82A}">
                    <a16:rowId xmlns:a16="http://schemas.microsoft.com/office/drawing/2014/main" val="1793953225"/>
                  </a:ext>
                </a:extLst>
              </a:tr>
              <a:tr h="149789">
                <a:tc>
                  <a:txBody>
                    <a:bodyPr/>
                    <a:lstStyle/>
                    <a:p>
                      <a:pPr algn="l"/>
                      <a:r>
                        <a:rPr lang="en-US" sz="1200" dirty="0" smtClean="0">
                          <a:latin typeface="+mj-lt"/>
                        </a:rPr>
                        <a:t>Sex</a:t>
                      </a:r>
                      <a:endParaRPr lang="en-US" sz="1200" dirty="0">
                        <a:latin typeface="+mj-lt"/>
                      </a:endParaRPr>
                    </a:p>
                  </a:txBody>
                  <a:tcPr marT="10800" marB="10800"/>
                </a:tc>
                <a:tc>
                  <a:txBody>
                    <a:bodyPr/>
                    <a:lstStyle/>
                    <a:p>
                      <a:pPr algn="l"/>
                      <a:r>
                        <a:rPr lang="en-US" sz="1200" dirty="0" smtClean="0">
                          <a:latin typeface="+mj-lt"/>
                        </a:rPr>
                        <a:t>Female</a:t>
                      </a:r>
                    </a:p>
                    <a:p>
                      <a:pPr algn="l"/>
                      <a:r>
                        <a:rPr lang="en-US" sz="1200" dirty="0" smtClean="0">
                          <a:latin typeface="+mj-lt"/>
                        </a:rPr>
                        <a:t>Male</a:t>
                      </a:r>
                      <a:endParaRPr lang="en-US" sz="1200" dirty="0">
                        <a:latin typeface="+mj-lt"/>
                      </a:endParaRPr>
                    </a:p>
                  </a:txBody>
                  <a:tcPr marT="10800" marB="10800"/>
                </a:tc>
                <a:tc>
                  <a:txBody>
                    <a:bodyPr/>
                    <a:lstStyle/>
                    <a:p>
                      <a:pPr algn="ctr"/>
                      <a:r>
                        <a:rPr lang="en-US" sz="1200" dirty="0" smtClean="0">
                          <a:latin typeface="+mj-lt"/>
                        </a:rPr>
                        <a:t>75.0 (57.8, 87.9)</a:t>
                      </a:r>
                    </a:p>
                    <a:p>
                      <a:pPr algn="ctr"/>
                      <a:r>
                        <a:rPr lang="en-US" sz="1200" dirty="0" smtClean="0">
                          <a:latin typeface="+mj-lt"/>
                        </a:rPr>
                        <a:t>69.7</a:t>
                      </a:r>
                      <a:r>
                        <a:rPr lang="en-US" sz="1200" baseline="0" dirty="0" smtClean="0">
                          <a:latin typeface="+mj-lt"/>
                        </a:rPr>
                        <a:t> (58.1, 79.8)</a:t>
                      </a:r>
                      <a:endParaRPr lang="en-US" sz="1200" dirty="0">
                        <a:latin typeface="+mj-lt"/>
                      </a:endParaRPr>
                    </a:p>
                  </a:txBody>
                  <a:tcPr marT="10800" marB="10800"/>
                </a:tc>
                <a:tc>
                  <a:txBody>
                    <a:bodyPr/>
                    <a:lstStyle/>
                    <a:p>
                      <a:pPr algn="ctr"/>
                      <a:r>
                        <a:rPr lang="en-US" sz="1200" dirty="0" smtClean="0">
                          <a:latin typeface="+mj-lt"/>
                        </a:rPr>
                        <a:t>75.0 (58.8,</a:t>
                      </a:r>
                      <a:r>
                        <a:rPr lang="en-US" sz="1200" baseline="0" dirty="0" smtClean="0">
                          <a:latin typeface="+mj-lt"/>
                        </a:rPr>
                        <a:t> 87.3)</a:t>
                      </a:r>
                    </a:p>
                    <a:p>
                      <a:pPr algn="ctr"/>
                      <a:r>
                        <a:rPr lang="en-US" sz="1200" baseline="0" dirty="0" smtClean="0">
                          <a:latin typeface="+mj-lt"/>
                        </a:rPr>
                        <a:t>75.8 (63.3, 85.8)</a:t>
                      </a:r>
                    </a:p>
                  </a:txBody>
                  <a:tcPr marT="10800" marB="10800"/>
                </a:tc>
                <a:extLst>
                  <a:ext uri="{0D108BD9-81ED-4DB2-BD59-A6C34878D82A}">
                    <a16:rowId xmlns:a16="http://schemas.microsoft.com/office/drawing/2014/main" val="4286672105"/>
                  </a:ext>
                </a:extLst>
              </a:tr>
              <a:tr h="149789">
                <a:tc>
                  <a:txBody>
                    <a:bodyPr/>
                    <a:lstStyle/>
                    <a:p>
                      <a:pPr algn="l"/>
                      <a:r>
                        <a:rPr lang="en-US" sz="1200" dirty="0" smtClean="0">
                          <a:latin typeface="+mj-lt"/>
                        </a:rPr>
                        <a:t>Race</a:t>
                      </a:r>
                      <a:endParaRPr lang="en-US" sz="1200" dirty="0">
                        <a:latin typeface="+mj-lt"/>
                      </a:endParaRPr>
                    </a:p>
                  </a:txBody>
                  <a:tcPr marT="10800" marB="10800"/>
                </a:tc>
                <a:tc>
                  <a:txBody>
                    <a:bodyPr/>
                    <a:lstStyle/>
                    <a:p>
                      <a:pPr algn="l"/>
                      <a:r>
                        <a:rPr lang="en-US" sz="1200" dirty="0" smtClean="0">
                          <a:latin typeface="+mj-lt"/>
                        </a:rPr>
                        <a:t>White</a:t>
                      </a:r>
                    </a:p>
                    <a:p>
                      <a:pPr algn="l"/>
                      <a:r>
                        <a:rPr lang="en-US" sz="1200" dirty="0" smtClean="0">
                          <a:latin typeface="+mj-lt"/>
                        </a:rPr>
                        <a:t>All</a:t>
                      </a:r>
                      <a:r>
                        <a:rPr lang="en-US" sz="1200" baseline="0" dirty="0" smtClean="0">
                          <a:latin typeface="+mj-lt"/>
                        </a:rPr>
                        <a:t> others</a:t>
                      </a:r>
                      <a:endParaRPr lang="en-US" sz="1200" dirty="0">
                        <a:latin typeface="+mj-lt"/>
                      </a:endParaRPr>
                    </a:p>
                  </a:txBody>
                  <a:tcPr marT="10800" marB="10800"/>
                </a:tc>
                <a:tc>
                  <a:txBody>
                    <a:bodyPr/>
                    <a:lstStyle/>
                    <a:p>
                      <a:pPr algn="ctr"/>
                      <a:r>
                        <a:rPr lang="en-US" sz="1200" dirty="0" smtClean="0">
                          <a:latin typeface="+mj-lt"/>
                        </a:rPr>
                        <a:t>74.2 (63.8, 82.9)</a:t>
                      </a:r>
                    </a:p>
                    <a:p>
                      <a:pPr algn="ctr"/>
                      <a:r>
                        <a:rPr lang="en-US" sz="1200" dirty="0" smtClean="0">
                          <a:latin typeface="+mj-lt"/>
                        </a:rPr>
                        <a:t>56.3 (29.9, 80.2)</a:t>
                      </a:r>
                      <a:endParaRPr lang="en-US" sz="1200" dirty="0">
                        <a:latin typeface="+mj-lt"/>
                      </a:endParaRPr>
                    </a:p>
                  </a:txBody>
                  <a:tcPr marT="10800" marB="10800"/>
                </a:tc>
                <a:tc>
                  <a:txBody>
                    <a:bodyPr/>
                    <a:lstStyle/>
                    <a:p>
                      <a:pPr algn="ctr"/>
                      <a:r>
                        <a:rPr lang="en-US" sz="1200" dirty="0" smtClean="0">
                          <a:latin typeface="+mj-lt"/>
                        </a:rPr>
                        <a:t>79.7 (68.8, 88.2)</a:t>
                      </a:r>
                    </a:p>
                    <a:p>
                      <a:pPr algn="ctr"/>
                      <a:r>
                        <a:rPr lang="en-US" sz="1200" dirty="0" smtClean="0">
                          <a:latin typeface="+mj-lt"/>
                        </a:rPr>
                        <a:t>71.4</a:t>
                      </a:r>
                      <a:r>
                        <a:rPr lang="en-US" sz="1200" baseline="0" dirty="0" smtClean="0">
                          <a:latin typeface="+mj-lt"/>
                        </a:rPr>
                        <a:t> (41.9, 91.6)</a:t>
                      </a:r>
                      <a:endParaRPr lang="en-US" sz="1200" dirty="0">
                        <a:latin typeface="+mj-lt"/>
                      </a:endParaRPr>
                    </a:p>
                  </a:txBody>
                  <a:tcPr marT="10800" marB="10800"/>
                </a:tc>
                <a:extLst>
                  <a:ext uri="{0D108BD9-81ED-4DB2-BD59-A6C34878D82A}">
                    <a16:rowId xmlns:a16="http://schemas.microsoft.com/office/drawing/2014/main" val="1039646710"/>
                  </a:ext>
                </a:extLst>
              </a:tr>
              <a:tr h="149789">
                <a:tc>
                  <a:txBody>
                    <a:bodyPr/>
                    <a:lstStyle/>
                    <a:p>
                      <a:pPr algn="l"/>
                      <a:r>
                        <a:rPr lang="en-US" sz="1200" dirty="0" smtClean="0">
                          <a:latin typeface="+mj-lt"/>
                        </a:rPr>
                        <a:t>Region</a:t>
                      </a:r>
                      <a:endParaRPr lang="en-US" sz="1200" dirty="0">
                        <a:latin typeface="+mj-lt"/>
                      </a:endParaRPr>
                    </a:p>
                  </a:txBody>
                  <a:tcPr marT="10800" marB="10800"/>
                </a:tc>
                <a:tc>
                  <a:txBody>
                    <a:bodyPr/>
                    <a:lstStyle/>
                    <a:p>
                      <a:pPr algn="l"/>
                      <a:r>
                        <a:rPr lang="en-US" sz="1200" dirty="0" smtClean="0">
                          <a:latin typeface="+mj-lt"/>
                        </a:rPr>
                        <a:t>USA</a:t>
                      </a:r>
                    </a:p>
                    <a:p>
                      <a:pPr algn="l"/>
                      <a:r>
                        <a:rPr lang="en-US" sz="1200" dirty="0" smtClean="0">
                          <a:latin typeface="+mj-lt"/>
                        </a:rPr>
                        <a:t>All others</a:t>
                      </a:r>
                      <a:endParaRPr lang="en-US" sz="1200" dirty="0">
                        <a:latin typeface="+mj-lt"/>
                      </a:endParaRPr>
                    </a:p>
                  </a:txBody>
                  <a:tcPr marT="10800" marB="10800"/>
                </a:tc>
                <a:tc>
                  <a:txBody>
                    <a:bodyPr/>
                    <a:lstStyle/>
                    <a:p>
                      <a:pPr algn="ctr"/>
                      <a:r>
                        <a:rPr lang="en-US" sz="1200" dirty="0" smtClean="0">
                          <a:latin typeface="+mj-lt"/>
                        </a:rPr>
                        <a:t>56.5</a:t>
                      </a:r>
                      <a:r>
                        <a:rPr lang="en-US" sz="1200" baseline="0" dirty="0" smtClean="0">
                          <a:latin typeface="+mj-lt"/>
                        </a:rPr>
                        <a:t> (34.5, 76.8)</a:t>
                      </a:r>
                    </a:p>
                    <a:p>
                      <a:pPr algn="ctr"/>
                      <a:r>
                        <a:rPr lang="en-US" sz="1200" baseline="0" dirty="0" smtClean="0">
                          <a:latin typeface="+mj-lt"/>
                        </a:rPr>
                        <a:t>75.3 (65.0, 83.8)</a:t>
                      </a:r>
                      <a:endParaRPr lang="en-US" sz="1200" dirty="0">
                        <a:latin typeface="+mj-lt"/>
                      </a:endParaRPr>
                    </a:p>
                  </a:txBody>
                  <a:tcPr marT="10800" marB="10800"/>
                </a:tc>
                <a:tc>
                  <a:txBody>
                    <a:bodyPr/>
                    <a:lstStyle/>
                    <a:p>
                      <a:pPr algn="ctr"/>
                      <a:r>
                        <a:rPr lang="en-US" sz="1200" dirty="0" smtClean="0">
                          <a:latin typeface="+mj-lt"/>
                        </a:rPr>
                        <a:t>81.8 (48.2, 97.7)</a:t>
                      </a:r>
                    </a:p>
                    <a:p>
                      <a:pPr algn="ctr"/>
                      <a:r>
                        <a:rPr lang="en-US" sz="1200" dirty="0" smtClean="0">
                          <a:latin typeface="+mj-lt"/>
                        </a:rPr>
                        <a:t>74.7 (64.5, 83.3)</a:t>
                      </a:r>
                      <a:endParaRPr lang="en-US" sz="1200" dirty="0">
                        <a:latin typeface="+mj-lt"/>
                      </a:endParaRPr>
                    </a:p>
                  </a:txBody>
                  <a:tcPr marT="10800" marB="10800"/>
                </a:tc>
                <a:extLst>
                  <a:ext uri="{0D108BD9-81ED-4DB2-BD59-A6C34878D82A}">
                    <a16:rowId xmlns:a16="http://schemas.microsoft.com/office/drawing/2014/main" val="3418123567"/>
                  </a:ext>
                </a:extLst>
              </a:tr>
              <a:tr h="149789">
                <a:tc>
                  <a:txBody>
                    <a:bodyPr/>
                    <a:lstStyle/>
                    <a:p>
                      <a:pPr algn="l"/>
                      <a:r>
                        <a:rPr lang="en-US" sz="1200" dirty="0" smtClean="0">
                          <a:latin typeface="+mj-lt"/>
                        </a:rPr>
                        <a:t>Cancer stage</a:t>
                      </a:r>
                      <a:endParaRPr lang="en-US" sz="1200" dirty="0">
                        <a:latin typeface="+mj-lt"/>
                      </a:endParaRPr>
                    </a:p>
                  </a:txBody>
                  <a:tcPr marT="10800" marB="10800"/>
                </a:tc>
                <a:tc>
                  <a:txBody>
                    <a:bodyPr/>
                    <a:lstStyle/>
                    <a:p>
                      <a:pPr algn="l"/>
                      <a:r>
                        <a:rPr lang="en-US" sz="1200" dirty="0" smtClean="0">
                          <a:latin typeface="+mj-lt"/>
                        </a:rPr>
                        <a:t>IIIA</a:t>
                      </a:r>
                    </a:p>
                    <a:p>
                      <a:pPr algn="l"/>
                      <a:r>
                        <a:rPr lang="en-US" sz="1200" dirty="0" smtClean="0">
                          <a:latin typeface="+mj-lt"/>
                        </a:rPr>
                        <a:t>IIIB</a:t>
                      </a:r>
                    </a:p>
                    <a:p>
                      <a:pPr algn="l"/>
                      <a:r>
                        <a:rPr lang="en-US" sz="1200" dirty="0" smtClean="0">
                          <a:latin typeface="+mj-lt"/>
                        </a:rPr>
                        <a:t>IIIC</a:t>
                      </a:r>
                      <a:endParaRPr lang="en-US" sz="1200" dirty="0">
                        <a:latin typeface="+mj-lt"/>
                      </a:endParaRPr>
                    </a:p>
                  </a:txBody>
                  <a:tcPr marT="10800" marB="10800"/>
                </a:tc>
                <a:tc>
                  <a:txBody>
                    <a:bodyPr/>
                    <a:lstStyle/>
                    <a:p>
                      <a:pPr algn="ctr"/>
                      <a:r>
                        <a:rPr lang="en-US" sz="1200" dirty="0" smtClean="0">
                          <a:latin typeface="+mj-lt"/>
                        </a:rPr>
                        <a:t>73.2 (57.1, 85.8)</a:t>
                      </a:r>
                    </a:p>
                    <a:p>
                      <a:pPr algn="ctr"/>
                      <a:r>
                        <a:rPr lang="en-US" sz="1200" dirty="0" smtClean="0">
                          <a:latin typeface="+mj-lt"/>
                        </a:rPr>
                        <a:t>73.0 (60.3, 83.4)</a:t>
                      </a:r>
                    </a:p>
                    <a:p>
                      <a:pPr algn="ctr"/>
                      <a:r>
                        <a:rPr lang="en-US" sz="1200" dirty="0" smtClean="0">
                          <a:latin typeface="+mj-lt"/>
                        </a:rPr>
                        <a:t>50.0 (15.7,</a:t>
                      </a:r>
                      <a:r>
                        <a:rPr lang="en-US" sz="1200" baseline="0" dirty="0" smtClean="0">
                          <a:latin typeface="+mj-lt"/>
                        </a:rPr>
                        <a:t> 84.3)</a:t>
                      </a:r>
                      <a:endParaRPr lang="en-US" sz="1200" dirty="0">
                        <a:latin typeface="+mj-lt"/>
                      </a:endParaRPr>
                    </a:p>
                  </a:txBody>
                  <a:tcPr marT="10800" marB="10800"/>
                </a:tc>
                <a:tc>
                  <a:txBody>
                    <a:bodyPr/>
                    <a:lstStyle/>
                    <a:p>
                      <a:pPr algn="ctr"/>
                      <a:r>
                        <a:rPr lang="en-US" sz="1200" dirty="0" smtClean="0">
                          <a:latin typeface="+mj-lt"/>
                        </a:rPr>
                        <a:t>76.9 (60.7, 88.9)</a:t>
                      </a:r>
                    </a:p>
                    <a:p>
                      <a:pPr algn="ctr"/>
                      <a:r>
                        <a:rPr lang="en-US" sz="1200" dirty="0" smtClean="0">
                          <a:latin typeface="+mj-lt"/>
                        </a:rPr>
                        <a:t>73.8 (58.0, 86.1)</a:t>
                      </a:r>
                    </a:p>
                    <a:p>
                      <a:pPr algn="ctr"/>
                      <a:r>
                        <a:rPr lang="en-US" sz="1200" dirty="0" smtClean="0">
                          <a:latin typeface="+mj-lt"/>
                        </a:rPr>
                        <a:t>76.2 (52.8, 91.8)</a:t>
                      </a:r>
                      <a:endParaRPr lang="en-US" sz="1200" dirty="0">
                        <a:latin typeface="+mj-lt"/>
                      </a:endParaRPr>
                    </a:p>
                  </a:txBody>
                  <a:tcPr marT="10800" marB="10800"/>
                </a:tc>
                <a:extLst>
                  <a:ext uri="{0D108BD9-81ED-4DB2-BD59-A6C34878D82A}">
                    <a16:rowId xmlns:a16="http://schemas.microsoft.com/office/drawing/2014/main" val="2870902192"/>
                  </a:ext>
                </a:extLst>
              </a:tr>
              <a:tr h="149789">
                <a:tc>
                  <a:txBody>
                    <a:bodyPr/>
                    <a:lstStyle/>
                    <a:p>
                      <a:pPr algn="l"/>
                      <a:r>
                        <a:rPr lang="en-US" sz="1200" dirty="0" smtClean="0">
                          <a:latin typeface="+mj-lt"/>
                        </a:rPr>
                        <a:t>Histology</a:t>
                      </a:r>
                      <a:endParaRPr lang="en-US" sz="1200" dirty="0">
                        <a:latin typeface="+mj-lt"/>
                      </a:endParaRPr>
                    </a:p>
                  </a:txBody>
                  <a:tcPr marT="10800" marB="10800"/>
                </a:tc>
                <a:tc>
                  <a:txBody>
                    <a:bodyPr/>
                    <a:lstStyle/>
                    <a:p>
                      <a:pPr algn="l"/>
                      <a:r>
                        <a:rPr lang="en-US" sz="1200" dirty="0" smtClean="0">
                          <a:latin typeface="+mj-lt"/>
                        </a:rPr>
                        <a:t>Squamous</a:t>
                      </a:r>
                    </a:p>
                    <a:p>
                      <a:pPr algn="l"/>
                      <a:r>
                        <a:rPr lang="en-US" sz="1200" dirty="0" smtClean="0">
                          <a:latin typeface="+mj-lt"/>
                        </a:rPr>
                        <a:t>Nonsquamous</a:t>
                      </a:r>
                      <a:endParaRPr lang="en-US" sz="1200" dirty="0">
                        <a:latin typeface="+mj-lt"/>
                      </a:endParaRPr>
                    </a:p>
                  </a:txBody>
                  <a:tcPr marT="10800" marB="10800"/>
                </a:tc>
                <a:tc>
                  <a:txBody>
                    <a:bodyPr/>
                    <a:lstStyle/>
                    <a:p>
                      <a:pPr algn="ctr"/>
                      <a:r>
                        <a:rPr lang="en-US" sz="1200" dirty="0" smtClean="0">
                          <a:latin typeface="+mj-lt"/>
                        </a:rPr>
                        <a:t>72.0 (60.4, 81.8)</a:t>
                      </a:r>
                    </a:p>
                    <a:p>
                      <a:pPr algn="ctr"/>
                      <a:r>
                        <a:rPr lang="en-US" sz="1200" dirty="0" smtClean="0">
                          <a:latin typeface="+mj-lt"/>
                        </a:rPr>
                        <a:t>70.3 (53.0, 84.1)</a:t>
                      </a:r>
                      <a:endParaRPr lang="en-US" sz="1200" dirty="0">
                        <a:latin typeface="+mj-lt"/>
                      </a:endParaRPr>
                    </a:p>
                  </a:txBody>
                  <a:tcPr marT="10800" marB="10800"/>
                </a:tc>
                <a:tc>
                  <a:txBody>
                    <a:bodyPr/>
                    <a:lstStyle/>
                    <a:p>
                      <a:pPr algn="ctr"/>
                      <a:r>
                        <a:rPr lang="en-US" sz="1200" dirty="0" smtClean="0">
                          <a:latin typeface="+mj-lt"/>
                        </a:rPr>
                        <a:t>NA</a:t>
                      </a:r>
                    </a:p>
                    <a:p>
                      <a:pPr algn="ctr"/>
                      <a:r>
                        <a:rPr lang="en-US" sz="1200" dirty="0" smtClean="0">
                          <a:latin typeface="+mj-lt"/>
                        </a:rPr>
                        <a:t>75.5 (66.0, 83.5)</a:t>
                      </a:r>
                      <a:endParaRPr lang="en-US" sz="1200" dirty="0">
                        <a:latin typeface="+mj-lt"/>
                      </a:endParaRPr>
                    </a:p>
                  </a:txBody>
                  <a:tcPr marT="10800" marB="10800"/>
                </a:tc>
                <a:extLst>
                  <a:ext uri="{0D108BD9-81ED-4DB2-BD59-A6C34878D82A}">
                    <a16:rowId xmlns:a16="http://schemas.microsoft.com/office/drawing/2014/main" val="1822994593"/>
                  </a:ext>
                </a:extLst>
              </a:tr>
              <a:tr h="149789">
                <a:tc>
                  <a:txBody>
                    <a:bodyPr/>
                    <a:lstStyle/>
                    <a:p>
                      <a:pPr algn="l"/>
                      <a:r>
                        <a:rPr lang="en-US" sz="1200" dirty="0" smtClean="0">
                          <a:latin typeface="+mj-lt"/>
                        </a:rPr>
                        <a:t>ECOG PS</a:t>
                      </a:r>
                      <a:endParaRPr lang="en-US" sz="1200" dirty="0">
                        <a:latin typeface="+mj-lt"/>
                      </a:endParaRPr>
                    </a:p>
                  </a:txBody>
                  <a:tcPr marT="10800" marB="10800"/>
                </a:tc>
                <a:tc>
                  <a:txBody>
                    <a:bodyPr/>
                    <a:lstStyle/>
                    <a:p>
                      <a:pPr algn="l"/>
                      <a:r>
                        <a:rPr lang="en-US" sz="1200" dirty="0" smtClean="0">
                          <a:latin typeface="+mj-lt"/>
                        </a:rPr>
                        <a:t>0</a:t>
                      </a:r>
                    </a:p>
                    <a:p>
                      <a:pPr algn="l"/>
                      <a:r>
                        <a:rPr lang="en-US" sz="1200" dirty="0" smtClean="0">
                          <a:latin typeface="+mj-lt"/>
                        </a:rPr>
                        <a:t>1</a:t>
                      </a:r>
                    </a:p>
                  </a:txBody>
                  <a:tcPr marT="10800" marB="10800"/>
                </a:tc>
                <a:tc>
                  <a:txBody>
                    <a:bodyPr/>
                    <a:lstStyle/>
                    <a:p>
                      <a:pPr algn="ctr"/>
                      <a:r>
                        <a:rPr lang="en-US" sz="1200" dirty="0" smtClean="0">
                          <a:latin typeface="+mj-lt"/>
                        </a:rPr>
                        <a:t>74.5 (60.4, 85.7)</a:t>
                      </a:r>
                    </a:p>
                    <a:p>
                      <a:pPr algn="ctr"/>
                      <a:r>
                        <a:rPr lang="en-US" sz="1200" dirty="0" smtClean="0">
                          <a:latin typeface="+mj-lt"/>
                        </a:rPr>
                        <a:t>68.9 (55.7,</a:t>
                      </a:r>
                      <a:r>
                        <a:rPr lang="en-US" sz="1200" baseline="0" dirty="0" smtClean="0">
                          <a:latin typeface="+mj-lt"/>
                        </a:rPr>
                        <a:t> 80.1)</a:t>
                      </a:r>
                      <a:endParaRPr lang="en-US" sz="1200" dirty="0">
                        <a:latin typeface="+mj-lt"/>
                      </a:endParaRPr>
                    </a:p>
                  </a:txBody>
                  <a:tcPr marT="10800" marB="10800"/>
                </a:tc>
                <a:tc>
                  <a:txBody>
                    <a:bodyPr/>
                    <a:lstStyle/>
                    <a:p>
                      <a:pPr algn="ctr"/>
                      <a:r>
                        <a:rPr lang="en-US" sz="1200" dirty="0" smtClean="0">
                          <a:latin typeface="+mj-lt"/>
                        </a:rPr>
                        <a:t>73.7 (60.3, 84.5)</a:t>
                      </a:r>
                    </a:p>
                    <a:p>
                      <a:pPr algn="ctr"/>
                      <a:r>
                        <a:rPr lang="en-US" sz="1200" dirty="0" smtClean="0">
                          <a:latin typeface="+mj-lt"/>
                        </a:rPr>
                        <a:t>77.8</a:t>
                      </a:r>
                      <a:r>
                        <a:rPr lang="en-US" sz="1200" baseline="0" dirty="0" smtClean="0">
                          <a:latin typeface="+mj-lt"/>
                        </a:rPr>
                        <a:t> (62.9, 88.8)</a:t>
                      </a:r>
                      <a:endParaRPr lang="en-US" sz="1200" dirty="0">
                        <a:latin typeface="+mj-lt"/>
                      </a:endParaRPr>
                    </a:p>
                  </a:txBody>
                  <a:tcPr marT="10800" marB="10800"/>
                </a:tc>
                <a:extLst>
                  <a:ext uri="{0D108BD9-81ED-4DB2-BD59-A6C34878D82A}">
                    <a16:rowId xmlns:a16="http://schemas.microsoft.com/office/drawing/2014/main" val="862964901"/>
                  </a:ext>
                </a:extLst>
              </a:tr>
              <a:tr h="149789">
                <a:tc>
                  <a:txBody>
                    <a:bodyPr/>
                    <a:lstStyle/>
                    <a:p>
                      <a:pPr algn="l"/>
                      <a:r>
                        <a:rPr lang="en-US" sz="1200" dirty="0" smtClean="0">
                          <a:latin typeface="+mj-lt"/>
                        </a:rPr>
                        <a:t>PD-L1 TPS</a:t>
                      </a:r>
                      <a:endParaRPr lang="en-US" sz="1200" dirty="0">
                        <a:latin typeface="+mj-lt"/>
                      </a:endParaRPr>
                    </a:p>
                  </a:txBody>
                  <a:tcPr marT="10800" marB="10800"/>
                </a:tc>
                <a:tc>
                  <a:txBody>
                    <a:bodyPr/>
                    <a:lstStyle/>
                    <a:p>
                      <a:pPr algn="l"/>
                      <a:r>
                        <a:rPr lang="en-US" sz="1200" dirty="0" smtClean="0">
                          <a:latin typeface="+mj-lt"/>
                        </a:rPr>
                        <a:t>&lt;1%</a:t>
                      </a:r>
                    </a:p>
                    <a:p>
                      <a:pPr algn="l"/>
                      <a:r>
                        <a:rPr lang="en-US" sz="1200" dirty="0" smtClean="0">
                          <a:latin typeface="+mj-lt"/>
                        </a:rPr>
                        <a:t>≥1%</a:t>
                      </a:r>
                      <a:endParaRPr lang="en-US" sz="1200" dirty="0">
                        <a:latin typeface="+mj-lt"/>
                      </a:endParaRPr>
                    </a:p>
                  </a:txBody>
                  <a:tcPr marT="10800" marB="10800"/>
                </a:tc>
                <a:tc>
                  <a:txBody>
                    <a:bodyPr/>
                    <a:lstStyle/>
                    <a:p>
                      <a:pPr algn="ctr"/>
                      <a:r>
                        <a:rPr lang="en-US" sz="1200" dirty="0" smtClean="0">
                          <a:latin typeface="+mj-lt"/>
                        </a:rPr>
                        <a:t>66.7 (43.0, 85.4)</a:t>
                      </a:r>
                    </a:p>
                    <a:p>
                      <a:pPr algn="ctr"/>
                      <a:r>
                        <a:rPr lang="en-US" sz="1200" dirty="0" smtClean="0">
                          <a:latin typeface="+mj-lt"/>
                        </a:rPr>
                        <a:t>77.3 (65.3,</a:t>
                      </a:r>
                      <a:r>
                        <a:rPr lang="en-US" sz="1200" baseline="0" dirty="0" smtClean="0">
                          <a:latin typeface="+mj-lt"/>
                        </a:rPr>
                        <a:t> 86.7)</a:t>
                      </a:r>
                      <a:endParaRPr lang="en-US" sz="1200" dirty="0">
                        <a:latin typeface="+mj-lt"/>
                      </a:endParaRPr>
                    </a:p>
                  </a:txBody>
                  <a:tcPr marT="10800" marB="10800"/>
                </a:tc>
                <a:tc>
                  <a:txBody>
                    <a:bodyPr/>
                    <a:lstStyle/>
                    <a:p>
                      <a:pPr algn="ctr"/>
                      <a:r>
                        <a:rPr lang="en-US" sz="1200" dirty="0" smtClean="0">
                          <a:latin typeface="+mj-lt"/>
                        </a:rPr>
                        <a:t>78.6 (59.0,</a:t>
                      </a:r>
                      <a:r>
                        <a:rPr lang="en-US" sz="1200" baseline="0" dirty="0" smtClean="0">
                          <a:latin typeface="+mj-lt"/>
                        </a:rPr>
                        <a:t> 91.7)</a:t>
                      </a:r>
                    </a:p>
                    <a:p>
                      <a:pPr algn="ctr"/>
                      <a:r>
                        <a:rPr lang="en-US" sz="1200" baseline="0" dirty="0" smtClean="0">
                          <a:latin typeface="+mj-lt"/>
                        </a:rPr>
                        <a:t>72.5 (56.1, 85.4)</a:t>
                      </a:r>
                      <a:endParaRPr lang="en-US" sz="1200" dirty="0">
                        <a:latin typeface="+mj-lt"/>
                      </a:endParaRPr>
                    </a:p>
                  </a:txBody>
                  <a:tcPr marT="10800" marB="10800"/>
                </a:tc>
                <a:extLst>
                  <a:ext uri="{0D108BD9-81ED-4DB2-BD59-A6C34878D82A}">
                    <a16:rowId xmlns:a16="http://schemas.microsoft.com/office/drawing/2014/main" val="1769088990"/>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558218035"/>
              </p:ext>
            </p:extLst>
          </p:nvPr>
        </p:nvGraphicFramePr>
        <p:xfrm>
          <a:off x="6969760" y="1598664"/>
          <a:ext cx="4963160" cy="3607200"/>
        </p:xfrm>
        <a:graphic>
          <a:graphicData uri="http://schemas.openxmlformats.org/drawingml/2006/table">
            <a:tbl>
              <a:tblPr firstRow="1" bandRow="1">
                <a:tableStyleId>{69012ECD-51FC-41F1-AA8D-1B2483CD663E}</a:tableStyleId>
              </a:tblPr>
              <a:tblGrid>
                <a:gridCol w="1841814">
                  <a:extLst>
                    <a:ext uri="{9D8B030D-6E8A-4147-A177-3AD203B41FA5}">
                      <a16:colId xmlns:a16="http://schemas.microsoft.com/office/drawing/2014/main" val="4251174958"/>
                    </a:ext>
                  </a:extLst>
                </a:gridCol>
                <a:gridCol w="1510986">
                  <a:extLst>
                    <a:ext uri="{9D8B030D-6E8A-4147-A177-3AD203B41FA5}">
                      <a16:colId xmlns:a16="http://schemas.microsoft.com/office/drawing/2014/main" val="2906927534"/>
                    </a:ext>
                  </a:extLst>
                </a:gridCol>
                <a:gridCol w="1610360">
                  <a:extLst>
                    <a:ext uri="{9D8B030D-6E8A-4147-A177-3AD203B41FA5}">
                      <a16:colId xmlns:a16="http://schemas.microsoft.com/office/drawing/2014/main" val="868786882"/>
                    </a:ext>
                  </a:extLst>
                </a:gridCol>
              </a:tblGrid>
              <a:tr h="14377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200" dirty="0" smtClean="0">
                          <a:solidFill>
                            <a:schemeClr val="tx2"/>
                          </a:solidFill>
                          <a:latin typeface="+mn-lt"/>
                        </a:rPr>
                        <a:t>AEs, n (%)</a:t>
                      </a:r>
                      <a:endParaRPr lang="en-US" sz="1200" b="1" dirty="0">
                        <a:solidFill>
                          <a:schemeClr val="tx2"/>
                        </a:solidFill>
                        <a:latin typeface="+mn-lt"/>
                      </a:endParaRPr>
                    </a:p>
                  </a:txBody>
                  <a:tcPr marT="36000" marB="36000" anchor="b"/>
                </a:tc>
                <a:tc>
                  <a:txBody>
                    <a:bodyPr/>
                    <a:lstStyle/>
                    <a:p>
                      <a:pPr algn="ctr"/>
                      <a:r>
                        <a:rPr lang="en-US" sz="1200" b="1" dirty="0" smtClean="0">
                          <a:solidFill>
                            <a:schemeClr val="tx2"/>
                          </a:solidFill>
                          <a:latin typeface="+mn-lt"/>
                        </a:rPr>
                        <a:t>Cohort A</a:t>
                      </a:r>
                      <a:r>
                        <a:rPr lang="en-US" sz="1200" b="1" baseline="0" dirty="0" smtClean="0">
                          <a:solidFill>
                            <a:schemeClr val="tx2"/>
                          </a:solidFill>
                          <a:latin typeface="+mn-lt"/>
                        </a:rPr>
                        <a:t> (n=112)</a:t>
                      </a:r>
                      <a:endParaRPr lang="en-US" sz="1200" b="1" dirty="0">
                        <a:solidFill>
                          <a:schemeClr val="tx2"/>
                        </a:solidFill>
                        <a:latin typeface="+mn-lt"/>
                      </a:endParaRPr>
                    </a:p>
                  </a:txBody>
                  <a:tcPr marT="36000" marB="36000" anchor="b"/>
                </a:tc>
                <a:tc>
                  <a:txBody>
                    <a:bodyPr/>
                    <a:lstStyle/>
                    <a:p>
                      <a:pPr algn="ctr"/>
                      <a:r>
                        <a:rPr lang="en-US" sz="1200" b="1" dirty="0" smtClean="0">
                          <a:solidFill>
                            <a:schemeClr val="tx2"/>
                          </a:solidFill>
                          <a:latin typeface="+mn-lt"/>
                        </a:rPr>
                        <a:t>Cohort</a:t>
                      </a:r>
                      <a:r>
                        <a:rPr lang="en-US" sz="1200" b="1" baseline="0" dirty="0" smtClean="0">
                          <a:solidFill>
                            <a:schemeClr val="tx2"/>
                          </a:solidFill>
                          <a:latin typeface="+mn-lt"/>
                        </a:rPr>
                        <a:t> B (n=102)</a:t>
                      </a:r>
                      <a:endParaRPr lang="en-US" sz="1200" b="1" dirty="0">
                        <a:solidFill>
                          <a:schemeClr val="tx2"/>
                        </a:solidFill>
                        <a:latin typeface="+mn-lt"/>
                      </a:endParaRPr>
                    </a:p>
                  </a:txBody>
                  <a:tcPr marT="36000" marB="36000" anchor="b"/>
                </a:tc>
                <a:extLst>
                  <a:ext uri="{0D108BD9-81ED-4DB2-BD59-A6C34878D82A}">
                    <a16:rowId xmlns:a16="http://schemas.microsoft.com/office/drawing/2014/main" val="3011744392"/>
                  </a:ext>
                </a:extLst>
              </a:tr>
              <a:tr h="149789">
                <a:tc>
                  <a:txBody>
                    <a:bodyPr/>
                    <a:lstStyle/>
                    <a:p>
                      <a:pPr algn="l"/>
                      <a:r>
                        <a:rPr lang="en-US" sz="1200" b="1" dirty="0" smtClean="0">
                          <a:latin typeface="+mn-lt"/>
                        </a:rPr>
                        <a:t>Grade ≥3 pneumonitis</a:t>
                      </a:r>
                      <a:endParaRPr lang="en-US" sz="1200" b="1" dirty="0">
                        <a:latin typeface="+mn-lt"/>
                      </a:endParaRPr>
                    </a:p>
                  </a:txBody>
                  <a:tcPr marT="36000" marB="36000"/>
                </a:tc>
                <a:tc>
                  <a:txBody>
                    <a:bodyPr/>
                    <a:lstStyle/>
                    <a:p>
                      <a:pPr algn="ctr"/>
                      <a:r>
                        <a:rPr lang="en-US" sz="1200" dirty="0" smtClean="0">
                          <a:latin typeface="+mn-lt"/>
                        </a:rPr>
                        <a:t>9 (8.0)</a:t>
                      </a:r>
                      <a:endParaRPr lang="en-US" sz="1200" dirty="0">
                        <a:latin typeface="+mn-lt"/>
                      </a:endParaRPr>
                    </a:p>
                  </a:txBody>
                  <a:tcPr marT="36000" marB="36000"/>
                </a:tc>
                <a:tc>
                  <a:txBody>
                    <a:bodyPr/>
                    <a:lstStyle/>
                    <a:p>
                      <a:pPr algn="ctr"/>
                      <a:r>
                        <a:rPr lang="en-US" sz="1200" dirty="0" smtClean="0">
                          <a:latin typeface="+mn-lt"/>
                        </a:rPr>
                        <a:t>7 (6.9)</a:t>
                      </a:r>
                      <a:endParaRPr lang="en-US" sz="1200" dirty="0">
                        <a:latin typeface="+mn-lt"/>
                      </a:endParaRPr>
                    </a:p>
                  </a:txBody>
                  <a:tcPr marT="36000" marB="36000"/>
                </a:tc>
                <a:extLst>
                  <a:ext uri="{0D108BD9-81ED-4DB2-BD59-A6C34878D82A}">
                    <a16:rowId xmlns:a16="http://schemas.microsoft.com/office/drawing/2014/main" val="2165637772"/>
                  </a:ext>
                </a:extLst>
              </a:tr>
              <a:tr h="149789">
                <a:tc>
                  <a:txBody>
                    <a:bodyPr/>
                    <a:lstStyle/>
                    <a:p>
                      <a:pPr algn="l"/>
                      <a:r>
                        <a:rPr lang="en-US" sz="1200" b="1" dirty="0" smtClean="0">
                          <a:latin typeface="+mn-lt"/>
                        </a:rPr>
                        <a:t>TRAEs</a:t>
                      </a:r>
                      <a:endParaRPr lang="en-US" sz="1200" b="1" dirty="0">
                        <a:latin typeface="+mn-lt"/>
                      </a:endParaRPr>
                    </a:p>
                  </a:txBody>
                  <a:tcPr marT="36000" marB="36000"/>
                </a:tc>
                <a:tc>
                  <a:txBody>
                    <a:bodyPr/>
                    <a:lstStyle/>
                    <a:p>
                      <a:pPr algn="ctr"/>
                      <a:r>
                        <a:rPr lang="en-US" sz="1200" dirty="0" smtClean="0">
                          <a:latin typeface="+mn-lt"/>
                        </a:rPr>
                        <a:t>105 (93.8)</a:t>
                      </a:r>
                      <a:endParaRPr lang="en-US" sz="1200" dirty="0">
                        <a:latin typeface="+mn-lt"/>
                      </a:endParaRPr>
                    </a:p>
                  </a:txBody>
                  <a:tcPr marT="36000" marB="36000"/>
                </a:tc>
                <a:tc>
                  <a:txBody>
                    <a:bodyPr/>
                    <a:lstStyle/>
                    <a:p>
                      <a:pPr algn="ctr"/>
                      <a:r>
                        <a:rPr lang="en-US" sz="1200" dirty="0" smtClean="0">
                          <a:latin typeface="+mn-lt"/>
                        </a:rPr>
                        <a:t>99 (97.1)</a:t>
                      </a:r>
                      <a:endParaRPr lang="en-US" sz="1200" dirty="0">
                        <a:latin typeface="+mn-lt"/>
                      </a:endParaRPr>
                    </a:p>
                  </a:txBody>
                  <a:tcPr marT="36000" marB="36000"/>
                </a:tc>
                <a:extLst>
                  <a:ext uri="{0D108BD9-81ED-4DB2-BD59-A6C34878D82A}">
                    <a16:rowId xmlns:a16="http://schemas.microsoft.com/office/drawing/2014/main" val="3532833370"/>
                  </a:ext>
                </a:extLst>
              </a:tr>
              <a:tr h="14978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200" dirty="0" smtClean="0">
                          <a:latin typeface="+mn-lt"/>
                        </a:rPr>
                        <a:t>Grade 3–5</a:t>
                      </a:r>
                      <a:endParaRPr lang="en-US" sz="1200" dirty="0">
                        <a:latin typeface="+mn-lt"/>
                      </a:endParaRPr>
                    </a:p>
                  </a:txBody>
                  <a:tcPr marT="36000" marB="36000"/>
                </a:tc>
                <a:tc>
                  <a:txBody>
                    <a:bodyPr/>
                    <a:lstStyle/>
                    <a:p>
                      <a:pPr algn="ctr"/>
                      <a:r>
                        <a:rPr lang="en-US" sz="1200" dirty="0" smtClean="0">
                          <a:latin typeface="+mn-lt"/>
                        </a:rPr>
                        <a:t>72 (64.3)</a:t>
                      </a:r>
                      <a:endParaRPr lang="en-US" sz="1200" dirty="0">
                        <a:latin typeface="+mn-lt"/>
                      </a:endParaRPr>
                    </a:p>
                  </a:txBody>
                  <a:tcPr marT="36000" marB="36000"/>
                </a:tc>
                <a:tc>
                  <a:txBody>
                    <a:bodyPr/>
                    <a:lstStyle/>
                    <a:p>
                      <a:pPr algn="ctr"/>
                      <a:r>
                        <a:rPr lang="en-US" sz="1200" dirty="0" smtClean="0">
                          <a:latin typeface="+mn-lt"/>
                        </a:rPr>
                        <a:t>52 (51.0)</a:t>
                      </a:r>
                      <a:endParaRPr lang="en-US" sz="1200" dirty="0">
                        <a:latin typeface="+mn-lt"/>
                      </a:endParaRPr>
                    </a:p>
                  </a:txBody>
                  <a:tcPr marT="36000" marB="36000"/>
                </a:tc>
                <a:extLst>
                  <a:ext uri="{0D108BD9-81ED-4DB2-BD59-A6C34878D82A}">
                    <a16:rowId xmlns:a16="http://schemas.microsoft.com/office/drawing/2014/main" val="1793953225"/>
                  </a:ext>
                </a:extLst>
              </a:tr>
              <a:tr h="149789">
                <a:tc>
                  <a:txBody>
                    <a:bodyPr/>
                    <a:lstStyle/>
                    <a:p>
                      <a:pPr algn="l"/>
                      <a:r>
                        <a:rPr lang="en-US" sz="1200" dirty="0" smtClean="0">
                          <a:latin typeface="+mn-lt"/>
                        </a:rPr>
                        <a:t>Occurring in &gt;10%</a:t>
                      </a:r>
                    </a:p>
                    <a:p>
                      <a:pPr marL="177800" indent="0" algn="l"/>
                      <a:r>
                        <a:rPr lang="en-US" sz="1200" dirty="0" smtClean="0">
                          <a:latin typeface="+mn-lt"/>
                        </a:rPr>
                        <a:t>Neutropenia</a:t>
                      </a:r>
                    </a:p>
                    <a:p>
                      <a:pPr marL="179388" indent="0" algn="l"/>
                      <a:r>
                        <a:rPr lang="en-US" sz="1200" dirty="0" smtClean="0">
                          <a:latin typeface="+mn-lt"/>
                        </a:rPr>
                        <a:t>Anemia</a:t>
                      </a:r>
                      <a:endParaRPr lang="en-US" sz="1200" dirty="0">
                        <a:latin typeface="+mn-lt"/>
                      </a:endParaRPr>
                    </a:p>
                  </a:txBody>
                  <a:tcPr marT="36000" marB="36000"/>
                </a:tc>
                <a:tc>
                  <a:txBody>
                    <a:bodyPr/>
                    <a:lstStyle/>
                    <a:p>
                      <a:pPr algn="ctr"/>
                      <a:endParaRPr lang="en-US" sz="1200" dirty="0" smtClean="0">
                        <a:latin typeface="+mn-lt"/>
                      </a:endParaRPr>
                    </a:p>
                    <a:p>
                      <a:pPr algn="ctr"/>
                      <a:r>
                        <a:rPr lang="en-US" sz="1200" dirty="0" smtClean="0">
                          <a:latin typeface="+mn-lt"/>
                        </a:rPr>
                        <a:t>18 (16.1)</a:t>
                      </a:r>
                    </a:p>
                    <a:p>
                      <a:pPr algn="ctr"/>
                      <a:r>
                        <a:rPr lang="en-US" sz="1200" dirty="0" smtClean="0">
                          <a:latin typeface="+mn-lt"/>
                        </a:rPr>
                        <a:t>12 (10.7)</a:t>
                      </a:r>
                      <a:endParaRPr lang="en-US" sz="1200" dirty="0">
                        <a:latin typeface="+mn-lt"/>
                      </a:endParaRPr>
                    </a:p>
                  </a:txBody>
                  <a:tcPr marT="36000" marB="36000"/>
                </a:tc>
                <a:tc>
                  <a:txBody>
                    <a:bodyPr/>
                    <a:lstStyle/>
                    <a:p>
                      <a:pPr algn="ctr"/>
                      <a:endParaRPr lang="en-US" sz="1200" dirty="0" smtClean="0">
                        <a:latin typeface="+mn-lt"/>
                      </a:endParaRPr>
                    </a:p>
                    <a:p>
                      <a:pPr algn="ctr"/>
                      <a:r>
                        <a:rPr lang="en-US" sz="1200" dirty="0" smtClean="0">
                          <a:latin typeface="+mn-lt"/>
                        </a:rPr>
                        <a:t>10 (9.8)</a:t>
                      </a:r>
                    </a:p>
                    <a:p>
                      <a:pPr algn="ctr"/>
                      <a:r>
                        <a:rPr lang="en-US" sz="1200" dirty="0" smtClean="0">
                          <a:latin typeface="+mn-lt"/>
                        </a:rPr>
                        <a:t>4 (3.9)</a:t>
                      </a:r>
                      <a:endParaRPr lang="en-US" sz="1200" dirty="0">
                        <a:latin typeface="+mn-lt"/>
                      </a:endParaRPr>
                    </a:p>
                  </a:txBody>
                  <a:tcPr marT="36000" marB="36000"/>
                </a:tc>
                <a:extLst>
                  <a:ext uri="{0D108BD9-81ED-4DB2-BD59-A6C34878D82A}">
                    <a16:rowId xmlns:a16="http://schemas.microsoft.com/office/drawing/2014/main" val="1011684790"/>
                  </a:ext>
                </a:extLst>
              </a:tr>
              <a:tr h="149789">
                <a:tc>
                  <a:txBody>
                    <a:bodyPr/>
                    <a:lstStyle/>
                    <a:p>
                      <a:pPr algn="l"/>
                      <a:r>
                        <a:rPr lang="en-US" sz="1200" dirty="0" smtClean="0">
                          <a:latin typeface="+mn-lt"/>
                        </a:rPr>
                        <a:t>Led to</a:t>
                      </a:r>
                      <a:r>
                        <a:rPr lang="en-US" sz="1200" baseline="0" dirty="0" smtClean="0">
                          <a:latin typeface="+mn-lt"/>
                        </a:rPr>
                        <a:t> death</a:t>
                      </a:r>
                      <a:endParaRPr lang="en-US" sz="1200" dirty="0">
                        <a:latin typeface="+mn-lt"/>
                      </a:endParaRPr>
                    </a:p>
                  </a:txBody>
                  <a:tcPr marT="36000" marB="36000"/>
                </a:tc>
                <a:tc>
                  <a:txBody>
                    <a:bodyPr/>
                    <a:lstStyle/>
                    <a:p>
                      <a:pPr algn="ctr"/>
                      <a:r>
                        <a:rPr lang="en-US" sz="1200" dirty="0" smtClean="0">
                          <a:latin typeface="+mn-lt"/>
                        </a:rPr>
                        <a:t>4</a:t>
                      </a:r>
                      <a:r>
                        <a:rPr lang="en-US" sz="1200" baseline="0" dirty="0" smtClean="0">
                          <a:latin typeface="+mn-lt"/>
                        </a:rPr>
                        <a:t> (3.6)</a:t>
                      </a:r>
                      <a:endParaRPr lang="en-US" sz="1200" dirty="0">
                        <a:latin typeface="+mn-lt"/>
                      </a:endParaRPr>
                    </a:p>
                  </a:txBody>
                  <a:tcPr marT="36000" marB="36000"/>
                </a:tc>
                <a:tc>
                  <a:txBody>
                    <a:bodyPr/>
                    <a:lstStyle/>
                    <a:p>
                      <a:pPr algn="ctr"/>
                      <a:r>
                        <a:rPr lang="en-US" sz="1200" dirty="0" smtClean="0">
                          <a:latin typeface="+mn-lt"/>
                        </a:rPr>
                        <a:t>1 (1.0)</a:t>
                      </a:r>
                      <a:endParaRPr lang="en-US" sz="1200" dirty="0">
                        <a:latin typeface="+mn-lt"/>
                      </a:endParaRPr>
                    </a:p>
                  </a:txBody>
                  <a:tcPr marT="36000" marB="36000"/>
                </a:tc>
                <a:extLst>
                  <a:ext uri="{0D108BD9-81ED-4DB2-BD59-A6C34878D82A}">
                    <a16:rowId xmlns:a16="http://schemas.microsoft.com/office/drawing/2014/main" val="1271958629"/>
                  </a:ext>
                </a:extLst>
              </a:tr>
              <a:tr h="149789">
                <a:tc>
                  <a:txBody>
                    <a:bodyPr/>
                    <a:lstStyle/>
                    <a:p>
                      <a:pPr algn="l"/>
                      <a:r>
                        <a:rPr lang="en-US" sz="1200" dirty="0" smtClean="0">
                          <a:latin typeface="+mn-lt"/>
                        </a:rPr>
                        <a:t>Led to discontinuation</a:t>
                      </a:r>
                      <a:endParaRPr lang="en-US" sz="1200" dirty="0">
                        <a:latin typeface="+mn-lt"/>
                      </a:endParaRPr>
                    </a:p>
                  </a:txBody>
                  <a:tcPr marT="36000" marB="36000"/>
                </a:tc>
                <a:tc>
                  <a:txBody>
                    <a:bodyPr/>
                    <a:lstStyle/>
                    <a:p>
                      <a:pPr algn="ctr"/>
                      <a:r>
                        <a:rPr lang="en-US" sz="1200" dirty="0" smtClean="0">
                          <a:latin typeface="+mn-lt"/>
                        </a:rPr>
                        <a:t>38 (33.9)</a:t>
                      </a:r>
                      <a:endParaRPr lang="en-US" sz="1200" dirty="0">
                        <a:latin typeface="+mn-lt"/>
                      </a:endParaRPr>
                    </a:p>
                  </a:txBody>
                  <a:tcPr marT="36000" marB="36000"/>
                </a:tc>
                <a:tc>
                  <a:txBody>
                    <a:bodyPr/>
                    <a:lstStyle/>
                    <a:p>
                      <a:pPr algn="ctr"/>
                      <a:r>
                        <a:rPr lang="en-US" sz="1200" dirty="0" smtClean="0">
                          <a:latin typeface="+mn-lt"/>
                        </a:rPr>
                        <a:t>21 (20.6)</a:t>
                      </a:r>
                      <a:endParaRPr lang="en-US" sz="1200" dirty="0">
                        <a:latin typeface="+mn-lt"/>
                      </a:endParaRPr>
                    </a:p>
                  </a:txBody>
                  <a:tcPr marT="36000" marB="36000"/>
                </a:tc>
                <a:extLst>
                  <a:ext uri="{0D108BD9-81ED-4DB2-BD59-A6C34878D82A}">
                    <a16:rowId xmlns:a16="http://schemas.microsoft.com/office/drawing/2014/main" val="1018879825"/>
                  </a:ext>
                </a:extLst>
              </a:tr>
              <a:tr h="149789">
                <a:tc>
                  <a:txBody>
                    <a:bodyPr/>
                    <a:lstStyle/>
                    <a:p>
                      <a:pPr algn="l"/>
                      <a:r>
                        <a:rPr lang="en-US" sz="1200" b="1" dirty="0" smtClean="0">
                          <a:latin typeface="+mn-lt"/>
                        </a:rPr>
                        <a:t>irAEs</a:t>
                      </a:r>
                      <a:endParaRPr lang="en-US" sz="1200" b="1" dirty="0">
                        <a:latin typeface="+mn-lt"/>
                      </a:endParaRPr>
                    </a:p>
                  </a:txBody>
                  <a:tcPr marT="36000" marB="36000"/>
                </a:tc>
                <a:tc>
                  <a:txBody>
                    <a:bodyPr/>
                    <a:lstStyle/>
                    <a:p>
                      <a:pPr algn="ctr"/>
                      <a:r>
                        <a:rPr lang="en-US" sz="1200" dirty="0" smtClean="0">
                          <a:latin typeface="+mn-lt"/>
                        </a:rPr>
                        <a:t>58 (51.8)</a:t>
                      </a:r>
                      <a:endParaRPr lang="en-US" sz="1200" dirty="0">
                        <a:latin typeface="+mn-lt"/>
                      </a:endParaRPr>
                    </a:p>
                  </a:txBody>
                  <a:tcPr marT="36000" marB="36000"/>
                </a:tc>
                <a:tc>
                  <a:txBody>
                    <a:bodyPr/>
                    <a:lstStyle/>
                    <a:p>
                      <a:pPr algn="ctr"/>
                      <a:r>
                        <a:rPr lang="en-US" sz="1200" dirty="0" smtClean="0">
                          <a:latin typeface="+mn-lt"/>
                        </a:rPr>
                        <a:t>46 (45.1)</a:t>
                      </a:r>
                      <a:endParaRPr lang="en-US" sz="1200" dirty="0">
                        <a:latin typeface="+mn-lt"/>
                      </a:endParaRPr>
                    </a:p>
                  </a:txBody>
                  <a:tcPr marT="36000" marB="36000"/>
                </a:tc>
                <a:extLst>
                  <a:ext uri="{0D108BD9-81ED-4DB2-BD59-A6C34878D82A}">
                    <a16:rowId xmlns:a16="http://schemas.microsoft.com/office/drawing/2014/main" val="3602232808"/>
                  </a:ext>
                </a:extLst>
              </a:tr>
              <a:tr h="149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mn-lt"/>
                        </a:rPr>
                        <a:t>Grade 3–5</a:t>
                      </a:r>
                    </a:p>
                  </a:txBody>
                  <a:tcPr marT="36000" marB="36000"/>
                </a:tc>
                <a:tc>
                  <a:txBody>
                    <a:bodyPr/>
                    <a:lstStyle/>
                    <a:p>
                      <a:pPr algn="ctr"/>
                      <a:r>
                        <a:rPr lang="en-US" sz="1200" dirty="0" smtClean="0">
                          <a:latin typeface="+mn-lt"/>
                        </a:rPr>
                        <a:t>18 (16.1)</a:t>
                      </a:r>
                      <a:endParaRPr lang="en-US" sz="1200" dirty="0">
                        <a:latin typeface="+mn-lt"/>
                      </a:endParaRPr>
                    </a:p>
                  </a:txBody>
                  <a:tcPr marT="36000" marB="36000"/>
                </a:tc>
                <a:tc>
                  <a:txBody>
                    <a:bodyPr/>
                    <a:lstStyle/>
                    <a:p>
                      <a:pPr algn="ctr"/>
                      <a:r>
                        <a:rPr lang="en-US" sz="1200" dirty="0" smtClean="0">
                          <a:latin typeface="+mn-lt"/>
                        </a:rPr>
                        <a:t>9 (8.8)</a:t>
                      </a:r>
                      <a:endParaRPr lang="en-US" sz="1200" dirty="0">
                        <a:latin typeface="+mn-lt"/>
                      </a:endParaRPr>
                    </a:p>
                  </a:txBody>
                  <a:tcPr marT="36000" marB="36000"/>
                </a:tc>
                <a:extLst>
                  <a:ext uri="{0D108BD9-81ED-4DB2-BD59-A6C34878D82A}">
                    <a16:rowId xmlns:a16="http://schemas.microsoft.com/office/drawing/2014/main" val="1743795292"/>
                  </a:ext>
                </a:extLst>
              </a:tr>
              <a:tr h="149789">
                <a:tc>
                  <a:txBody>
                    <a:bodyPr/>
                    <a:lstStyle/>
                    <a:p>
                      <a:pPr algn="l"/>
                      <a:r>
                        <a:rPr lang="en-US" sz="1200" dirty="0" smtClean="0">
                          <a:latin typeface="+mn-lt"/>
                        </a:rPr>
                        <a:t>Occurring in &gt;10%</a:t>
                      </a:r>
                    </a:p>
                    <a:p>
                      <a:pPr marL="179388" indent="0" algn="l"/>
                      <a:r>
                        <a:rPr lang="en-US" sz="1200" dirty="0" smtClean="0">
                          <a:latin typeface="+mn-lt"/>
                        </a:rPr>
                        <a:t>Pneumonitis</a:t>
                      </a:r>
                    </a:p>
                  </a:txBody>
                  <a:tcPr marT="36000" marB="36000"/>
                </a:tc>
                <a:tc>
                  <a:txBody>
                    <a:bodyPr/>
                    <a:lstStyle/>
                    <a:p>
                      <a:pPr algn="ctr"/>
                      <a:endParaRPr lang="en-US" sz="1200" dirty="0" smtClean="0">
                        <a:latin typeface="+mn-lt"/>
                      </a:endParaRPr>
                    </a:p>
                    <a:p>
                      <a:pPr algn="ctr"/>
                      <a:r>
                        <a:rPr lang="en-US" sz="1200" dirty="0" smtClean="0">
                          <a:latin typeface="+mn-lt"/>
                        </a:rPr>
                        <a:t>7 (6.3)</a:t>
                      </a:r>
                      <a:endParaRPr lang="en-US" sz="1200" dirty="0">
                        <a:latin typeface="+mn-lt"/>
                      </a:endParaRPr>
                    </a:p>
                  </a:txBody>
                  <a:tcPr marT="36000" marB="36000"/>
                </a:tc>
                <a:tc>
                  <a:txBody>
                    <a:bodyPr/>
                    <a:lstStyle/>
                    <a:p>
                      <a:pPr algn="ctr"/>
                      <a:endParaRPr lang="en-US" sz="1200" dirty="0">
                        <a:latin typeface="+mn-lt"/>
                      </a:endParaRPr>
                    </a:p>
                    <a:p>
                      <a:pPr algn="ctr"/>
                      <a:r>
                        <a:rPr lang="en-US" sz="1200" dirty="0" smtClean="0">
                          <a:latin typeface="+mn-lt"/>
                        </a:rPr>
                        <a:t>6</a:t>
                      </a:r>
                      <a:r>
                        <a:rPr lang="en-US" sz="1200" baseline="0" dirty="0" smtClean="0">
                          <a:latin typeface="+mn-lt"/>
                        </a:rPr>
                        <a:t> (5.9)</a:t>
                      </a:r>
                      <a:endParaRPr lang="en-US" sz="1200" dirty="0" smtClean="0">
                        <a:latin typeface="+mn-lt"/>
                      </a:endParaRPr>
                    </a:p>
                  </a:txBody>
                  <a:tcPr marT="36000" marB="36000"/>
                </a:tc>
                <a:extLst>
                  <a:ext uri="{0D108BD9-81ED-4DB2-BD59-A6C34878D82A}">
                    <a16:rowId xmlns:a16="http://schemas.microsoft.com/office/drawing/2014/main" val="2263126408"/>
                  </a:ext>
                </a:extLst>
              </a:tr>
              <a:tr h="149789">
                <a:tc>
                  <a:txBody>
                    <a:bodyPr/>
                    <a:lstStyle/>
                    <a:p>
                      <a:pPr algn="l"/>
                      <a:r>
                        <a:rPr lang="en-US" sz="1200" dirty="0" smtClean="0">
                          <a:latin typeface="+mn-lt"/>
                        </a:rPr>
                        <a:t>Led to</a:t>
                      </a:r>
                      <a:r>
                        <a:rPr lang="en-US" sz="1200" baseline="0" dirty="0" smtClean="0">
                          <a:latin typeface="+mn-lt"/>
                        </a:rPr>
                        <a:t> death</a:t>
                      </a:r>
                      <a:endParaRPr lang="en-US" sz="1200" dirty="0">
                        <a:latin typeface="+mn-lt"/>
                      </a:endParaRPr>
                    </a:p>
                  </a:txBody>
                  <a:tcPr marT="36000" marB="36000"/>
                </a:tc>
                <a:tc>
                  <a:txBody>
                    <a:bodyPr/>
                    <a:lstStyle/>
                    <a:p>
                      <a:pPr algn="ctr"/>
                      <a:r>
                        <a:rPr lang="en-US" sz="1200" dirty="0" smtClean="0">
                          <a:latin typeface="+mn-lt"/>
                        </a:rPr>
                        <a:t>4 (3.6)</a:t>
                      </a:r>
                      <a:endParaRPr lang="en-US" sz="1200" dirty="0">
                        <a:latin typeface="+mn-lt"/>
                      </a:endParaRPr>
                    </a:p>
                  </a:txBody>
                  <a:tcPr marT="36000" marB="36000"/>
                </a:tc>
                <a:tc>
                  <a:txBody>
                    <a:bodyPr/>
                    <a:lstStyle/>
                    <a:p>
                      <a:pPr algn="ctr"/>
                      <a:r>
                        <a:rPr lang="en-US" sz="1200" dirty="0" smtClean="0">
                          <a:latin typeface="+mn-lt"/>
                        </a:rPr>
                        <a:t>1 (1.0)</a:t>
                      </a:r>
                      <a:endParaRPr lang="en-US" sz="1200" dirty="0">
                        <a:latin typeface="+mn-lt"/>
                      </a:endParaRPr>
                    </a:p>
                  </a:txBody>
                  <a:tcPr marT="36000" marB="36000"/>
                </a:tc>
                <a:extLst>
                  <a:ext uri="{0D108BD9-81ED-4DB2-BD59-A6C34878D82A}">
                    <a16:rowId xmlns:a16="http://schemas.microsoft.com/office/drawing/2014/main" val="250109543"/>
                  </a:ext>
                </a:extLst>
              </a:tr>
              <a:tr h="149789">
                <a:tc>
                  <a:txBody>
                    <a:bodyPr/>
                    <a:lstStyle/>
                    <a:p>
                      <a:pPr algn="l"/>
                      <a:r>
                        <a:rPr lang="en-US" sz="1200" dirty="0" smtClean="0">
                          <a:latin typeface="+mn-lt"/>
                        </a:rPr>
                        <a:t>Led to discontinuation</a:t>
                      </a:r>
                      <a:endParaRPr lang="en-US" sz="1200" dirty="0">
                        <a:latin typeface="+mn-lt"/>
                      </a:endParaRPr>
                    </a:p>
                  </a:txBody>
                  <a:tcPr marT="36000" marB="36000"/>
                </a:tc>
                <a:tc>
                  <a:txBody>
                    <a:bodyPr/>
                    <a:lstStyle/>
                    <a:p>
                      <a:pPr algn="ctr"/>
                      <a:r>
                        <a:rPr lang="en-US" sz="1200" dirty="0" smtClean="0">
                          <a:latin typeface="+mn-lt"/>
                        </a:rPr>
                        <a:t>21 (18.8)</a:t>
                      </a:r>
                      <a:endParaRPr lang="en-US" sz="1200" dirty="0">
                        <a:latin typeface="+mn-lt"/>
                      </a:endParaRPr>
                    </a:p>
                  </a:txBody>
                  <a:tcPr marT="36000" marB="36000"/>
                </a:tc>
                <a:tc>
                  <a:txBody>
                    <a:bodyPr/>
                    <a:lstStyle/>
                    <a:p>
                      <a:pPr algn="ctr"/>
                      <a:r>
                        <a:rPr lang="en-US" sz="1200" dirty="0" smtClean="0">
                          <a:latin typeface="+mn-lt"/>
                        </a:rPr>
                        <a:t>12 (11.8)</a:t>
                      </a:r>
                      <a:endParaRPr lang="en-US" sz="1200" dirty="0">
                        <a:latin typeface="+mn-lt"/>
                      </a:endParaRPr>
                    </a:p>
                  </a:txBody>
                  <a:tcPr marT="36000" marB="36000"/>
                </a:tc>
                <a:extLst>
                  <a:ext uri="{0D108BD9-81ED-4DB2-BD59-A6C34878D82A}">
                    <a16:rowId xmlns:a16="http://schemas.microsoft.com/office/drawing/2014/main" val="3846707843"/>
                  </a:ext>
                </a:extLst>
              </a:tr>
            </a:tbl>
          </a:graphicData>
        </a:graphic>
      </p:graphicFrame>
    </p:spTree>
    <p:extLst>
      <p:ext uri="{BB962C8B-B14F-4D97-AF65-F5344CB8AC3E}">
        <p14:creationId xmlns:p14="http://schemas.microsoft.com/office/powerpoint/2010/main" val="5778087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8509: Consolidation nivolumab plus ipilimumab or nivolumab alone following concurrent chemoradiation for patients with unresectable stage III non-small cell lung cancer: BTCRC LUN 16-081 – Durm GA, et al</a:t>
            </a:r>
            <a:endParaRPr lang="en-GB" dirty="0"/>
          </a:p>
        </p:txBody>
      </p:sp>
      <p:sp>
        <p:nvSpPr>
          <p:cNvPr id="6" name="Content Placeholder 5"/>
          <p:cNvSpPr>
            <a:spLocks noGrp="1"/>
          </p:cNvSpPr>
          <p:nvPr>
            <p:ph idx="1"/>
          </p:nvPr>
        </p:nvSpPr>
        <p:spPr/>
        <p:txBody>
          <a:bodyPr/>
          <a:lstStyle/>
          <a:p>
            <a:r>
              <a:rPr lang="en-GB" b="1" dirty="0" smtClean="0"/>
              <a:t>Study objective</a:t>
            </a:r>
          </a:p>
          <a:p>
            <a:pPr lvl="1"/>
            <a:r>
              <a:rPr lang="en-GB" dirty="0" smtClean="0"/>
              <a:t>To evaluate the efficacy and safety of nivolumab ± ipilimumab following concurrent chemoradiotherapy in patients with unresectable stage III NSCLC</a:t>
            </a:r>
            <a:endParaRPr lang="en-GB" dirty="0"/>
          </a:p>
        </p:txBody>
      </p:sp>
      <p:sp>
        <p:nvSpPr>
          <p:cNvPr id="19" name="Text Placeholder 18"/>
          <p:cNvSpPr>
            <a:spLocks noGrp="1"/>
          </p:cNvSpPr>
          <p:nvPr>
            <p:ph type="body" sz="quarter" idx="10"/>
          </p:nvPr>
        </p:nvSpPr>
        <p:spPr>
          <a:xfrm>
            <a:off x="304800" y="6233974"/>
            <a:ext cx="6994634" cy="487363"/>
          </a:xfrm>
        </p:spPr>
        <p:txBody>
          <a:bodyPr/>
          <a:lstStyle/>
          <a:p>
            <a:r>
              <a:rPr lang="en-GB" dirty="0" smtClean="0"/>
              <a:t>*Platinum doublet and radiation dose for 59.4–66. </a:t>
            </a:r>
            <a:r>
              <a:rPr lang="en-GB" dirty="0" err="1" smtClean="0"/>
              <a:t>Gy</a:t>
            </a:r>
            <a:r>
              <a:rPr lang="en-GB" dirty="0" smtClean="0"/>
              <a:t> and demonstrating SD or disease response</a:t>
            </a:r>
            <a:endParaRPr lang="en-GB" dirty="0"/>
          </a:p>
        </p:txBody>
      </p:sp>
      <p:sp>
        <p:nvSpPr>
          <p:cNvPr id="5" name="Text Placeholder 4"/>
          <p:cNvSpPr>
            <a:spLocks noGrp="1"/>
          </p:cNvSpPr>
          <p:nvPr>
            <p:ph type="body" sz="quarter" idx="11"/>
          </p:nvPr>
        </p:nvSpPr>
        <p:spPr/>
        <p:txBody>
          <a:bodyPr/>
          <a:lstStyle/>
          <a:p>
            <a:r>
              <a:rPr lang="en-GB" smtClean="0"/>
              <a:t>Durm GA, et al. J Clin Oncol 2022;40(suppl):Abstr 8509</a:t>
            </a:r>
            <a:endParaRPr lang="en-GB" dirty="0"/>
          </a:p>
        </p:txBody>
      </p:sp>
      <p:sp>
        <p:nvSpPr>
          <p:cNvPr id="8" name="Rectangle 9"/>
          <p:cNvSpPr txBox="1">
            <a:spLocks noChangeArrowheads="1"/>
          </p:cNvSpPr>
          <p:nvPr/>
        </p:nvSpPr>
        <p:spPr bwMode="auto">
          <a:xfrm>
            <a:off x="2114197" y="5693046"/>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dirty="0" smtClean="0">
                <a:solidFill>
                  <a:srgbClr val="363636"/>
                </a:solidFill>
                <a:latin typeface="Arial"/>
                <a:cs typeface="Arial"/>
              </a:rPr>
              <a:t>18-month PFS</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9" name="Content Placeholder 26"/>
          <p:cNvSpPr txBox="1">
            <a:spLocks/>
          </p:cNvSpPr>
          <p:nvPr/>
        </p:nvSpPr>
        <p:spPr>
          <a:xfrm>
            <a:off x="6356902" y="5693046"/>
            <a:ext cx="4127124"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dirty="0" smtClean="0">
                <a:solidFill>
                  <a:srgbClr val="363636"/>
                </a:solidFill>
                <a:latin typeface="Arial"/>
                <a:cs typeface="Arial"/>
              </a:rPr>
              <a:t>TTMD, OS, safety</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0" name="AutoShape 9"/>
          <p:cNvSpPr>
            <a:spLocks noChangeArrowheads="1"/>
          </p:cNvSpPr>
          <p:nvPr/>
        </p:nvSpPr>
        <p:spPr bwMode="auto">
          <a:xfrm>
            <a:off x="447948" y="3216744"/>
            <a:ext cx="3332498" cy="1358934"/>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smtClean="0">
                <a:ln>
                  <a:noFill/>
                </a:ln>
                <a:solidFill>
                  <a:srgbClr val="FFFFFF"/>
                </a:solidFill>
                <a:effectLst/>
                <a:uLnTx/>
                <a:uFillTx/>
                <a:ea typeface="SimSun" pitchFamily="2" charset="-122"/>
              </a:rPr>
              <a:t>Key patient inclusion criteria</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Stage III unresectable NSCLC</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ECOG PS 0–1</a:t>
            </a:r>
            <a:endParaRPr lang="en-US" altLang="zh-CN" sz="1600" kern="1200" dirty="0">
              <a:ea typeface="SimSun" pitchFamily="2" charset="-122"/>
            </a:endParaRPr>
          </a:p>
          <a:p>
            <a:pPr marL="292100" marR="0" lvl="0" indent="-292100" algn="l" defTabSz="892175" rtl="0" eaLnBrk="0" fontAlgn="base" latinLnBrk="0" hangingPunct="0">
              <a:lnSpc>
                <a:spcPct val="100000"/>
              </a:lnSpc>
              <a:spcBef>
                <a:spcPct val="0"/>
              </a:spcBef>
              <a:spcAft>
                <a:spcPct val="30000"/>
              </a:spcAft>
              <a:buClrTx/>
              <a:buSzTx/>
              <a:buFont typeface="Wingdings" pitchFamily="2" charset="2"/>
              <a:buNone/>
              <a:tabLst/>
              <a:defRPr/>
            </a:pPr>
            <a:r>
              <a:rPr kumimoji="0" lang="en-US" altLang="zh-CN" sz="1600" b="0" i="0" u="none" strike="noStrike" kern="1200" cap="none" spc="0" normalizeH="0" baseline="0" noProof="0" dirty="0" smtClean="0">
                <a:ln>
                  <a:noFill/>
                </a:ln>
                <a:solidFill>
                  <a:srgbClr val="FFFFFF"/>
                </a:solidFill>
                <a:effectLst/>
                <a:uLnTx/>
                <a:uFillTx/>
                <a:ea typeface="SimSun" pitchFamily="2" charset="-122"/>
              </a:rPr>
              <a:t>(n=105)</a:t>
            </a:r>
            <a:endParaRPr kumimoji="0" lang="en-US" altLang="zh-CN" sz="1600" b="0" i="0" u="none" strike="noStrike" kern="1200" cap="none" spc="0" normalizeH="0" baseline="0" noProof="0" dirty="0">
              <a:ln>
                <a:noFill/>
              </a:ln>
              <a:solidFill>
                <a:srgbClr val="FFFFFF"/>
              </a:solidFill>
              <a:effectLst/>
              <a:uLnTx/>
              <a:uFillTx/>
              <a:ea typeface="SimSun" pitchFamily="2" charset="-122"/>
            </a:endParaRPr>
          </a:p>
        </p:txBody>
      </p:sp>
      <p:sp>
        <p:nvSpPr>
          <p:cNvPr id="11" name="AutoShape 12"/>
          <p:cNvSpPr>
            <a:spLocks noChangeArrowheads="1"/>
          </p:cNvSpPr>
          <p:nvPr/>
        </p:nvSpPr>
        <p:spPr bwMode="auto">
          <a:xfrm>
            <a:off x="7689108" y="4295839"/>
            <a:ext cx="3978632" cy="1371685"/>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fontAlgn="base">
              <a:spcBef>
                <a:spcPct val="0"/>
              </a:spcBef>
              <a:spcAft>
                <a:spcPct val="0"/>
              </a:spcAft>
              <a:defRPr/>
            </a:pPr>
            <a:r>
              <a:rPr lang="en-US" altLang="zh-CN" u="sng" kern="1200" dirty="0">
                <a:latin typeface="Arial" charset="0"/>
                <a:ea typeface="SimSun" pitchFamily="2" charset="-122"/>
                <a:cs typeface="Arial" charset="0"/>
              </a:rPr>
              <a:t>Arm </a:t>
            </a:r>
            <a:r>
              <a:rPr lang="en-US" altLang="zh-CN" u="sng" kern="1200" dirty="0" smtClean="0">
                <a:latin typeface="Arial" charset="0"/>
                <a:ea typeface="SimSun" pitchFamily="2" charset="-122"/>
                <a:cs typeface="Arial" charset="0"/>
              </a:rPr>
              <a:t>B</a:t>
            </a:r>
            <a:r>
              <a:rPr lang="en-US" altLang="zh-CN" kern="1200" dirty="0">
                <a:latin typeface="Arial" charset="0"/>
                <a:ea typeface="SimSun" pitchFamily="2" charset="-122"/>
                <a:cs typeface="Arial" charset="0"/>
              </a:rPr>
              <a:t/>
            </a:r>
            <a:br>
              <a:rPr lang="en-US" altLang="zh-CN" kern="1200" dirty="0">
                <a:latin typeface="Arial" charset="0"/>
                <a:ea typeface="SimSun" pitchFamily="2" charset="-122"/>
                <a:cs typeface="Arial" charset="0"/>
              </a:rPr>
            </a:br>
            <a:r>
              <a:rPr lang="en-US" altLang="zh-CN" kern="1200" dirty="0">
                <a:latin typeface="Arial" charset="0"/>
                <a:ea typeface="SimSun" pitchFamily="2" charset="-122"/>
                <a:cs typeface="Arial" charset="0"/>
              </a:rPr>
              <a:t>Nivolumab </a:t>
            </a:r>
            <a:r>
              <a:rPr lang="en-US" altLang="zh-CN" kern="1200" dirty="0" smtClean="0">
                <a:latin typeface="Arial" charset="0"/>
                <a:ea typeface="SimSun" pitchFamily="2" charset="-122"/>
                <a:cs typeface="Arial" charset="0"/>
              </a:rPr>
              <a:t>240 mg/kg </a:t>
            </a:r>
            <a:r>
              <a:rPr lang="en-US" altLang="zh-CN" kern="1200" dirty="0">
                <a:latin typeface="Arial" charset="0"/>
                <a:ea typeface="SimSun" pitchFamily="2" charset="-122"/>
                <a:cs typeface="Arial" charset="0"/>
              </a:rPr>
              <a:t>IV </a:t>
            </a:r>
            <a:r>
              <a:rPr lang="en-US" altLang="zh-CN" kern="1200" dirty="0" smtClean="0">
                <a:latin typeface="Arial" charset="0"/>
                <a:ea typeface="SimSun" pitchFamily="2" charset="-122"/>
                <a:cs typeface="Arial" charset="0"/>
              </a:rPr>
              <a:t>q2w + ipilimumab 1 mg/kg IV q6w </a:t>
            </a:r>
            <a:r>
              <a:rPr lang="en-US" altLang="zh-CN" kern="1200" dirty="0">
                <a:latin typeface="Arial" charset="0"/>
                <a:ea typeface="SimSun" pitchFamily="2" charset="-122"/>
                <a:cs typeface="Arial" charset="0"/>
              </a:rPr>
              <a:t/>
            </a:r>
            <a:br>
              <a:rPr lang="en-US" altLang="zh-CN" kern="1200" dirty="0">
                <a:latin typeface="Arial" charset="0"/>
                <a:ea typeface="SimSun" pitchFamily="2" charset="-122"/>
                <a:cs typeface="Arial" charset="0"/>
              </a:rPr>
            </a:br>
            <a:r>
              <a:rPr lang="en-US" altLang="zh-CN" kern="1200" dirty="0">
                <a:latin typeface="Arial" charset="0"/>
                <a:ea typeface="SimSun" pitchFamily="2" charset="-122"/>
                <a:cs typeface="Arial" charset="0"/>
              </a:rPr>
              <a:t>(up to </a:t>
            </a:r>
            <a:r>
              <a:rPr lang="en-US" altLang="zh-CN" kern="1200" dirty="0" smtClean="0">
                <a:latin typeface="Arial" charset="0"/>
                <a:ea typeface="SimSun" pitchFamily="2" charset="-122"/>
                <a:cs typeface="Arial" charset="0"/>
              </a:rPr>
              <a:t>4 cycles)</a:t>
            </a:r>
            <a:endParaRPr lang="en-US" altLang="zh-CN" kern="1200" dirty="0">
              <a:latin typeface="Arial" charset="0"/>
              <a:ea typeface="SimSun" pitchFamily="2" charset="-122"/>
              <a:cs typeface="Arial" charset="0"/>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ea typeface="SimSun" pitchFamily="2" charset="-122"/>
              </a:rPr>
              <a:t>(n=51)</a:t>
            </a:r>
            <a:endParaRPr kumimoji="0" lang="en-US" altLang="zh-CN" b="0" i="0" u="none" strike="noStrike" kern="1200" cap="none" spc="0" normalizeH="0" baseline="0" noProof="0" dirty="0">
              <a:ln>
                <a:noFill/>
              </a:ln>
              <a:solidFill>
                <a:srgbClr val="FFFFFF"/>
              </a:solidFill>
              <a:effectLst/>
              <a:uLnTx/>
              <a:uFillTx/>
              <a:ea typeface="SimSun" pitchFamily="2" charset="-122"/>
            </a:endParaRPr>
          </a:p>
        </p:txBody>
      </p:sp>
      <p:sp>
        <p:nvSpPr>
          <p:cNvPr id="12" name="AutoShape 8"/>
          <p:cNvSpPr>
            <a:spLocks noChangeArrowheads="1"/>
          </p:cNvSpPr>
          <p:nvPr/>
        </p:nvSpPr>
        <p:spPr bwMode="auto">
          <a:xfrm>
            <a:off x="7689109" y="2162322"/>
            <a:ext cx="3978632" cy="1371685"/>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sng" strike="noStrike" kern="1200" cap="none" spc="0" normalizeH="0" baseline="0" noProof="0" dirty="0" smtClean="0">
                <a:ln>
                  <a:noFill/>
                </a:ln>
                <a:solidFill>
                  <a:srgbClr val="FFFFFF"/>
                </a:solidFill>
                <a:effectLst/>
                <a:uLnTx/>
                <a:uFillTx/>
                <a:latin typeface="Arial" charset="0"/>
                <a:ea typeface="SimSun" pitchFamily="2" charset="-122"/>
                <a:cs typeface="Arial" charset="0"/>
              </a:rPr>
              <a:t>Arm A</a:t>
            </a: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
            </a:r>
            <a:b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b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Nivolumab</a:t>
            </a:r>
            <a:r>
              <a:rPr kumimoji="0" lang="en-US" altLang="zh-CN" b="0" i="0" strike="noStrike" kern="1200" cap="none" spc="0" normalizeH="0" noProof="0" dirty="0" smtClean="0">
                <a:ln>
                  <a:noFill/>
                </a:ln>
                <a:solidFill>
                  <a:srgbClr val="FFFFFF"/>
                </a:solidFill>
                <a:effectLst/>
                <a:uLnTx/>
                <a:uFillTx/>
                <a:latin typeface="Arial" charset="0"/>
                <a:ea typeface="SimSun" pitchFamily="2" charset="-122"/>
                <a:cs typeface="Arial" charset="0"/>
              </a:rPr>
              <a:t> 480 mg IV q4w </a:t>
            </a:r>
            <a:br>
              <a:rPr kumimoji="0" lang="en-US" altLang="zh-CN" b="0" i="0" strike="noStrike" kern="1200" cap="none" spc="0" normalizeH="0" noProof="0" dirty="0" smtClean="0">
                <a:ln>
                  <a:noFill/>
                </a:ln>
                <a:solidFill>
                  <a:srgbClr val="FFFFFF"/>
                </a:solidFill>
                <a:effectLst/>
                <a:uLnTx/>
                <a:uFillTx/>
                <a:latin typeface="Arial" charset="0"/>
                <a:ea typeface="SimSun" pitchFamily="2" charset="-122"/>
                <a:cs typeface="Arial" charset="0"/>
              </a:rPr>
            </a:br>
            <a:r>
              <a:rPr kumimoji="0" lang="en-US" altLang="zh-CN" b="0" i="0" strike="noStrike" kern="1200" cap="none" spc="0" normalizeH="0" noProof="0" dirty="0" smtClean="0">
                <a:ln>
                  <a:noFill/>
                </a:ln>
                <a:solidFill>
                  <a:srgbClr val="FFFFFF"/>
                </a:solidFill>
                <a:effectLst/>
                <a:uLnTx/>
                <a:uFillTx/>
                <a:latin typeface="Arial" charset="0"/>
                <a:ea typeface="SimSun" pitchFamily="2" charset="-122"/>
                <a:cs typeface="Arial" charset="0"/>
              </a:rPr>
              <a:t>(up to 6 cycles)</a:t>
            </a:r>
            <a:endPar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(n=54)</a:t>
            </a:r>
            <a:endParaRPr kumimoji="0" lang="en-US"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13" name="Oval 14"/>
          <p:cNvSpPr>
            <a:spLocks noChangeArrowheads="1"/>
          </p:cNvSpPr>
          <p:nvPr/>
        </p:nvSpPr>
        <p:spPr bwMode="auto">
          <a:xfrm>
            <a:off x="6914225" y="3604111"/>
            <a:ext cx="583595" cy="584200"/>
          </a:xfrm>
          <a:prstGeom prst="ellipse">
            <a:avLst/>
          </a:prstGeom>
          <a:noFill/>
          <a:ln w="38100">
            <a:solidFill>
              <a:schemeClr val="bg1"/>
            </a:solidFill>
            <a:round/>
            <a:headEnd/>
            <a:tailEnd/>
          </a:ln>
        </p:spPr>
        <p:txBody>
          <a:bodyPr wrap="none" anchor="ctr"/>
          <a:lstStyle/>
          <a:p>
            <a:pPr algn="ctr"/>
            <a:r>
              <a:rPr lang="en-US" altLang="zh-CN" sz="1600" b="1" dirty="0" smtClean="0">
                <a:solidFill>
                  <a:srgbClr val="002850"/>
                </a:solidFill>
                <a:ea typeface="SimSun" pitchFamily="2" charset="-122"/>
              </a:rPr>
              <a:t>R</a:t>
            </a:r>
            <a:br>
              <a:rPr lang="en-US" altLang="zh-CN" sz="1600" b="1" dirty="0" smtClean="0">
                <a:solidFill>
                  <a:srgbClr val="002850"/>
                </a:solidFill>
                <a:ea typeface="SimSun" pitchFamily="2" charset="-122"/>
              </a:rPr>
            </a:br>
            <a:r>
              <a:rPr lang="en-US" altLang="zh-CN" sz="1600" b="1" dirty="0" smtClean="0">
                <a:solidFill>
                  <a:srgbClr val="002850"/>
                </a:solidFill>
                <a:ea typeface="SimSun" pitchFamily="2" charset="-122"/>
              </a:rPr>
              <a:t>1:1</a:t>
            </a:r>
          </a:p>
        </p:txBody>
      </p:sp>
      <p:cxnSp>
        <p:nvCxnSpPr>
          <p:cNvPr id="14" name="AutoShape 15"/>
          <p:cNvCxnSpPr>
            <a:cxnSpLocks noChangeShapeType="1"/>
            <a:stCxn id="13" idx="0"/>
            <a:endCxn id="12" idx="1"/>
          </p:cNvCxnSpPr>
          <p:nvPr/>
        </p:nvCxnSpPr>
        <p:spPr bwMode="auto">
          <a:xfrm rot="5400000" flipH="1" flipV="1">
            <a:off x="7069593" y="2984595"/>
            <a:ext cx="755946" cy="483086"/>
          </a:xfrm>
          <a:prstGeom prst="bentConnector2">
            <a:avLst/>
          </a:prstGeom>
          <a:noFill/>
          <a:ln w="38100">
            <a:solidFill>
              <a:schemeClr val="bg1"/>
            </a:solidFill>
            <a:miter lim="800000"/>
            <a:headEnd/>
            <a:tailEnd type="triangle" w="med" len="med"/>
          </a:ln>
        </p:spPr>
      </p:cxnSp>
      <p:cxnSp>
        <p:nvCxnSpPr>
          <p:cNvPr id="15" name="AutoShape 16"/>
          <p:cNvCxnSpPr>
            <a:cxnSpLocks noChangeShapeType="1"/>
            <a:stCxn id="13" idx="4"/>
            <a:endCxn id="11" idx="1"/>
          </p:cNvCxnSpPr>
          <p:nvPr/>
        </p:nvCxnSpPr>
        <p:spPr bwMode="auto">
          <a:xfrm rot="16200000" flipH="1">
            <a:off x="7050880" y="4343453"/>
            <a:ext cx="793371" cy="483085"/>
          </a:xfrm>
          <a:prstGeom prst="bentConnector2">
            <a:avLst/>
          </a:prstGeom>
          <a:noFill/>
          <a:ln w="38100">
            <a:solidFill>
              <a:schemeClr val="bg1"/>
            </a:solidFill>
            <a:miter lim="800000"/>
            <a:headEnd/>
            <a:tailEnd type="triangle" w="med" len="med"/>
          </a:ln>
        </p:spPr>
      </p:cxnSp>
      <p:cxnSp>
        <p:nvCxnSpPr>
          <p:cNvPr id="16" name="AutoShape 19"/>
          <p:cNvCxnSpPr>
            <a:cxnSpLocks noChangeShapeType="1"/>
            <a:stCxn id="10" idx="3"/>
            <a:endCxn id="26" idx="1"/>
          </p:cNvCxnSpPr>
          <p:nvPr/>
        </p:nvCxnSpPr>
        <p:spPr bwMode="auto">
          <a:xfrm>
            <a:off x="3780446" y="3896211"/>
            <a:ext cx="413182" cy="0"/>
          </a:xfrm>
          <a:prstGeom prst="straightConnector1">
            <a:avLst/>
          </a:prstGeom>
          <a:noFill/>
          <a:ln w="38100">
            <a:solidFill>
              <a:schemeClr val="bg1"/>
            </a:solidFill>
            <a:round/>
            <a:headEnd type="none" w="med" len="med"/>
            <a:tailEnd type="none" w="med" len="med"/>
          </a:ln>
        </p:spPr>
      </p:cxnSp>
      <p:sp>
        <p:nvSpPr>
          <p:cNvPr id="26" name="AutoShape 8"/>
          <p:cNvSpPr>
            <a:spLocks noChangeArrowheads="1"/>
          </p:cNvSpPr>
          <p:nvPr/>
        </p:nvSpPr>
        <p:spPr bwMode="auto">
          <a:xfrm>
            <a:off x="4193628" y="3477655"/>
            <a:ext cx="2322302" cy="837112"/>
          </a:xfrm>
          <a:prstGeom prst="roundRect">
            <a:avLst>
              <a:gd name="adj" fmla="val 16667"/>
            </a:avLst>
          </a:prstGeom>
          <a:solidFill>
            <a:schemeClr val="bg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Concurrent </a:t>
            </a:r>
            <a:b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b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chemoradiotherapy*</a:t>
            </a:r>
            <a:endParaRPr kumimoji="0" lang="en-US" altLang="zh-CN" b="0" i="0"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28" name="AutoShape 19"/>
          <p:cNvCxnSpPr>
            <a:cxnSpLocks noChangeShapeType="1"/>
            <a:stCxn id="26" idx="3"/>
            <a:endCxn id="13" idx="2"/>
          </p:cNvCxnSpPr>
          <p:nvPr/>
        </p:nvCxnSpPr>
        <p:spPr bwMode="auto">
          <a:xfrm>
            <a:off x="6515930" y="3896211"/>
            <a:ext cx="398295" cy="0"/>
          </a:xfrm>
          <a:prstGeom prst="straightConnector1">
            <a:avLst/>
          </a:prstGeom>
          <a:noFill/>
          <a:ln w="38100">
            <a:solidFill>
              <a:schemeClr val="bg1"/>
            </a:solidFill>
            <a:round/>
            <a:headEnd type="none" w="med" len="med"/>
            <a:tailEnd type="none" w="med" len="med"/>
          </a:ln>
        </p:spPr>
      </p:cxnSp>
      <p:sp>
        <p:nvSpPr>
          <p:cNvPr id="22" name="Content Placeholder 26"/>
          <p:cNvSpPr txBox="1">
            <a:spLocks/>
          </p:cNvSpPr>
          <p:nvPr/>
        </p:nvSpPr>
        <p:spPr bwMode="auto">
          <a:xfrm>
            <a:off x="7690511" y="3498033"/>
            <a:ext cx="4292333" cy="892175"/>
          </a:xfrm>
          <a:prstGeom prst="rect">
            <a:avLst/>
          </a:prstGeom>
          <a:noFill/>
          <a:ln w="9525">
            <a:noFill/>
            <a:miter lim="800000"/>
            <a:headEnd/>
            <a:tailEnd/>
          </a:ln>
        </p:spPr>
        <p:txBody>
          <a:bodyPr/>
          <a:lstStyle/>
          <a:p>
            <a:pPr marL="190500" indent="-190500">
              <a:spcBef>
                <a:spcPts val="0"/>
              </a:spcBef>
              <a:spcAft>
                <a:spcPts val="400"/>
              </a:spcAft>
              <a:defRPr/>
            </a:pPr>
            <a:r>
              <a:rPr lang="en-GB" sz="1400" b="1" dirty="0" smtClean="0">
                <a:solidFill>
                  <a:srgbClr val="363636"/>
                </a:solidFill>
                <a:latin typeface="Arial"/>
              </a:rPr>
              <a:t>Stratification</a:t>
            </a:r>
          </a:p>
          <a:p>
            <a:pPr marL="203200" indent="-203200">
              <a:spcAft>
                <a:spcPts val="400"/>
              </a:spcAft>
              <a:buFont typeface="Arial" pitchFamily="34" charset="0"/>
              <a:buChar char="•"/>
              <a:defRPr/>
            </a:pPr>
            <a:r>
              <a:rPr lang="en-GB" sz="1400" dirty="0">
                <a:solidFill>
                  <a:srgbClr val="363636"/>
                </a:solidFill>
              </a:rPr>
              <a:t>Stage </a:t>
            </a:r>
            <a:r>
              <a:rPr lang="en-GB" sz="1400" dirty="0" smtClean="0">
                <a:solidFill>
                  <a:srgbClr val="363636"/>
                </a:solidFill>
              </a:rPr>
              <a:t>(IIIA vs IIIB)</a:t>
            </a:r>
            <a:endParaRPr lang="en-GB" sz="1400" dirty="0">
              <a:solidFill>
                <a:srgbClr val="363636"/>
              </a:solidFill>
            </a:endParaRPr>
          </a:p>
          <a:p>
            <a:pPr marL="203200" indent="-203200">
              <a:spcBef>
                <a:spcPts val="0"/>
              </a:spcBef>
              <a:spcAft>
                <a:spcPts val="400"/>
              </a:spcAft>
              <a:buFont typeface="Arial" pitchFamily="34" charset="0"/>
              <a:buChar char="•"/>
              <a:defRPr/>
            </a:pPr>
            <a:r>
              <a:rPr lang="en-GB" sz="1400" dirty="0" smtClean="0">
                <a:solidFill>
                  <a:srgbClr val="363636"/>
                </a:solidFill>
                <a:latin typeface="Arial"/>
              </a:rPr>
              <a:t>Histology (squamous vs nonsquamous vs NOS)</a:t>
            </a:r>
            <a:endParaRPr lang="en-GB" sz="1400" dirty="0">
              <a:solidFill>
                <a:srgbClr val="363636"/>
              </a:solidFill>
              <a:latin typeface="Arial"/>
            </a:endParaRPr>
          </a:p>
        </p:txBody>
      </p:sp>
    </p:spTree>
    <p:extLst>
      <p:ext uri="{BB962C8B-B14F-4D97-AF65-F5344CB8AC3E}">
        <p14:creationId xmlns:p14="http://schemas.microsoft.com/office/powerpoint/2010/main" val="42731371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r>
              <a:rPr lang="en-GB" b="1" dirty="0"/>
              <a:t>Key </a:t>
            </a:r>
            <a:r>
              <a:rPr lang="en-GB" b="1" dirty="0" smtClean="0"/>
              <a:t>results</a:t>
            </a:r>
            <a:endParaRPr lang="en-GB" b="1" dirty="0"/>
          </a:p>
        </p:txBody>
      </p:sp>
      <p:graphicFrame>
        <p:nvGraphicFramePr>
          <p:cNvPr id="85" name="Table 54">
            <a:extLst>
              <a:ext uri="{FF2B5EF4-FFF2-40B4-BE49-F238E27FC236}">
                <a16:creationId xmlns:a16="http://schemas.microsoft.com/office/drawing/2014/main" id="{F0ED9DD5-9986-F8B5-3F81-CAE831250F72}"/>
              </a:ext>
            </a:extLst>
          </p:cNvPr>
          <p:cNvGraphicFramePr>
            <a:graphicFrameLocks noGrp="1"/>
          </p:cNvGraphicFramePr>
          <p:nvPr>
            <p:extLst>
              <p:ext uri="{D42A27DB-BD31-4B8C-83A1-F6EECF244321}">
                <p14:modId xmlns:p14="http://schemas.microsoft.com/office/powerpoint/2010/main" val="1100765475"/>
              </p:ext>
            </p:extLst>
          </p:nvPr>
        </p:nvGraphicFramePr>
        <p:xfrm>
          <a:off x="136635" y="5788395"/>
          <a:ext cx="5054791" cy="670560"/>
        </p:xfrm>
        <a:graphic>
          <a:graphicData uri="http://schemas.openxmlformats.org/drawingml/2006/table">
            <a:tbl>
              <a:tblPr firstRow="1" bandRow="1">
                <a:tableStyleId>{5C22544A-7EE6-4342-B048-85BDC9FD1C3A}</a:tableStyleId>
              </a:tblPr>
              <a:tblGrid>
                <a:gridCol w="914791">
                  <a:extLst>
                    <a:ext uri="{9D8B030D-6E8A-4147-A177-3AD203B41FA5}">
                      <a16:colId xmlns:a16="http://schemas.microsoft.com/office/drawing/2014/main" val="2270519381"/>
                    </a:ext>
                  </a:extLst>
                </a:gridCol>
                <a:gridCol w="360000">
                  <a:extLst>
                    <a:ext uri="{9D8B030D-6E8A-4147-A177-3AD203B41FA5}">
                      <a16:colId xmlns:a16="http://schemas.microsoft.com/office/drawing/2014/main" val="2939477831"/>
                    </a:ext>
                  </a:extLst>
                </a:gridCol>
                <a:gridCol w="684000">
                  <a:extLst>
                    <a:ext uri="{9D8B030D-6E8A-4147-A177-3AD203B41FA5}">
                      <a16:colId xmlns:a16="http://schemas.microsoft.com/office/drawing/2014/main" val="2063057466"/>
                    </a:ext>
                  </a:extLst>
                </a:gridCol>
                <a:gridCol w="360000">
                  <a:extLst>
                    <a:ext uri="{9D8B030D-6E8A-4147-A177-3AD203B41FA5}">
                      <a16:colId xmlns:a16="http://schemas.microsoft.com/office/drawing/2014/main" val="4083347315"/>
                    </a:ext>
                  </a:extLst>
                </a:gridCol>
                <a:gridCol w="684000">
                  <a:extLst>
                    <a:ext uri="{9D8B030D-6E8A-4147-A177-3AD203B41FA5}">
                      <a16:colId xmlns:a16="http://schemas.microsoft.com/office/drawing/2014/main" val="2983163452"/>
                    </a:ext>
                  </a:extLst>
                </a:gridCol>
                <a:gridCol w="360000">
                  <a:extLst>
                    <a:ext uri="{9D8B030D-6E8A-4147-A177-3AD203B41FA5}">
                      <a16:colId xmlns:a16="http://schemas.microsoft.com/office/drawing/2014/main" val="877734686"/>
                    </a:ext>
                  </a:extLst>
                </a:gridCol>
                <a:gridCol w="684000">
                  <a:extLst>
                    <a:ext uri="{9D8B030D-6E8A-4147-A177-3AD203B41FA5}">
                      <a16:colId xmlns:a16="http://schemas.microsoft.com/office/drawing/2014/main" val="2230112813"/>
                    </a:ext>
                  </a:extLst>
                </a:gridCol>
                <a:gridCol w="360000">
                  <a:extLst>
                    <a:ext uri="{9D8B030D-6E8A-4147-A177-3AD203B41FA5}">
                      <a16:colId xmlns:a16="http://schemas.microsoft.com/office/drawing/2014/main" val="3849467418"/>
                    </a:ext>
                  </a:extLst>
                </a:gridCol>
                <a:gridCol w="648000">
                  <a:extLst>
                    <a:ext uri="{9D8B030D-6E8A-4147-A177-3AD203B41FA5}">
                      <a16:colId xmlns:a16="http://schemas.microsoft.com/office/drawing/2014/main" val="2070849842"/>
                    </a:ext>
                  </a:extLst>
                </a:gridCol>
              </a:tblGrid>
              <a:tr h="159467">
                <a:tc>
                  <a:txBody>
                    <a:bodyPr/>
                    <a:lstStyle/>
                    <a:p>
                      <a:pPr marL="0" marR="0" lvl="0" indent="0" algn="r" defTabSz="685783" rtl="0" eaLnBrk="1" fontAlgn="auto" latinLnBrk="0" hangingPunct="1">
                        <a:lnSpc>
                          <a:spcPct val="100000"/>
                        </a:lnSpc>
                        <a:spcBef>
                          <a:spcPts val="0"/>
                        </a:spcBef>
                        <a:spcAft>
                          <a:spcPts val="0"/>
                        </a:spcAft>
                        <a:buClrTx/>
                        <a:buSzTx/>
                        <a:buFontTx/>
                        <a:buNone/>
                        <a:tabLst/>
                        <a:defRPr/>
                      </a:pPr>
                      <a:r>
                        <a:rPr kumimoji="1" lang="en-GB" sz="1100" b="0" kern="1200" dirty="0" smtClean="0">
                          <a:solidFill>
                            <a:schemeClr val="tx1"/>
                          </a:solidFill>
                          <a:latin typeface="+mn-lt"/>
                          <a:ea typeface="+mn-ea"/>
                          <a:cs typeface="Open Sans" panose="020B0606030504020204" pitchFamily="34" charset="0"/>
                        </a:rPr>
                        <a:t>No. </a:t>
                      </a:r>
                      <a:r>
                        <a:rPr kumimoji="1" lang="en-GB" sz="1100" b="0" kern="1200" dirty="0">
                          <a:solidFill>
                            <a:schemeClr val="tx1"/>
                          </a:solidFill>
                          <a:latin typeface="+mn-lt"/>
                          <a:ea typeface="+mn-ea"/>
                          <a:cs typeface="Open Sans" panose="020B0606030504020204" pitchFamily="34" charset="0"/>
                        </a:rPr>
                        <a:t>at risk</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0" dirty="0">
                        <a:solidFill>
                          <a:schemeClr val="accent1"/>
                        </a:solidFill>
                        <a:latin typeface="+mn-lt"/>
                        <a:cs typeface="Open Sans" panose="020B0606030504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0" dirty="0">
                        <a:solidFill>
                          <a:schemeClr val="accent1"/>
                        </a:solidFill>
                        <a:latin typeface="+mn-lt"/>
                        <a:cs typeface="Open Sans" panose="020B0606030504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0" dirty="0">
                        <a:solidFill>
                          <a:schemeClr val="accent1"/>
                        </a:solidFill>
                        <a:latin typeface="+mn-lt"/>
                        <a:cs typeface="Open Sans" panose="020B0606030504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0" dirty="0">
                        <a:solidFill>
                          <a:schemeClr val="accent1"/>
                        </a:solidFill>
                        <a:latin typeface="+mn-lt"/>
                        <a:cs typeface="Open Sans" panose="020B0606030504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0" dirty="0">
                        <a:solidFill>
                          <a:schemeClr val="accent1"/>
                        </a:solidFill>
                        <a:latin typeface="+mn-lt"/>
                        <a:cs typeface="Open Sans" panose="020B0606030504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0" dirty="0">
                        <a:solidFill>
                          <a:schemeClr val="accent1"/>
                        </a:solidFill>
                        <a:latin typeface="+mn-lt"/>
                        <a:cs typeface="Open Sans" panose="020B0606030504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0" dirty="0">
                        <a:solidFill>
                          <a:schemeClr val="accent1"/>
                        </a:solidFill>
                        <a:latin typeface="+mn-lt"/>
                        <a:cs typeface="Open Sans" panose="020B0606030504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0" dirty="0">
                        <a:solidFill>
                          <a:schemeClr val="accent1"/>
                        </a:solidFill>
                        <a:latin typeface="+mn-lt"/>
                        <a:cs typeface="Open Sans" panose="020B0606030504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44961517"/>
                  </a:ext>
                </a:extLst>
              </a:tr>
              <a:tr h="159467">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marL="0" marR="0" lvl="0" indent="0" algn="r" defTabSz="685783" rtl="0" eaLnBrk="1" fontAlgn="auto" latinLnBrk="0" hangingPunct="1">
                        <a:lnSpc>
                          <a:spcPct val="100000"/>
                        </a:lnSpc>
                        <a:spcBef>
                          <a:spcPts val="0"/>
                        </a:spcBef>
                        <a:spcAft>
                          <a:spcPts val="0"/>
                        </a:spcAft>
                        <a:buClrTx/>
                        <a:buSzTx/>
                        <a:buFontTx/>
                        <a:buNone/>
                        <a:tabLst/>
                        <a:defRPr/>
                      </a:pPr>
                      <a:r>
                        <a:rPr kumimoji="1" lang="en-GB" sz="1100" b="0" kern="1200" dirty="0">
                          <a:solidFill>
                            <a:schemeClr val="accent1"/>
                          </a:solidFill>
                          <a:latin typeface="+mn-lt"/>
                          <a:ea typeface="+mn-ea"/>
                          <a:cs typeface="Open Sans" panose="020B0606030504020204" pitchFamily="34" charset="0"/>
                        </a:rPr>
                        <a:t>Nivolumab</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100" b="0" dirty="0">
                          <a:solidFill>
                            <a:schemeClr val="accent1"/>
                          </a:solidFill>
                          <a:latin typeface="+mn-lt"/>
                          <a:cs typeface="Open Sans" panose="020B0606030504020204" pitchFamily="34" charset="0"/>
                        </a:rPr>
                        <a:t>52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100" b="0" dirty="0">
                          <a:solidFill>
                            <a:schemeClr val="accent1"/>
                          </a:solidFill>
                          <a:latin typeface="+mn-lt"/>
                          <a:cs typeface="Open Sans" panose="020B0606030504020204" pitchFamily="34" charset="0"/>
                        </a:rPr>
                        <a:t>37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100" b="0" dirty="0">
                          <a:solidFill>
                            <a:schemeClr val="accent1"/>
                          </a:solidFill>
                          <a:latin typeface="+mn-lt"/>
                          <a:cs typeface="Open Sans" panose="020B0606030504020204" pitchFamily="34" charset="0"/>
                        </a:rPr>
                        <a:t>32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100" b="0" dirty="0">
                          <a:solidFill>
                            <a:schemeClr val="accent1"/>
                          </a:solidFill>
                          <a:latin typeface="+mn-lt"/>
                          <a:cs typeface="Open Sans" panose="020B0606030504020204" pitchFamily="34" charset="0"/>
                        </a:rPr>
                        <a:t>22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0" dirty="0">
                          <a:solidFill>
                            <a:schemeClr val="accent1"/>
                          </a:solidFill>
                          <a:latin typeface="+mn-lt"/>
                          <a:cs typeface="Open Sans" panose="020B0606030504020204" pitchFamily="34" charset="0"/>
                        </a:rPr>
                        <a:t>14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0" dirty="0">
                          <a:solidFill>
                            <a:schemeClr val="accent1"/>
                          </a:solidFill>
                          <a:latin typeface="+mn-lt"/>
                          <a:cs typeface="Open Sans" panose="020B060603050402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0" dirty="0">
                          <a:solidFill>
                            <a:schemeClr val="accent1"/>
                          </a:solidFill>
                          <a:latin typeface="+mn-lt"/>
                          <a:cs typeface="Open Sans" panose="020B0606030504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0" dirty="0">
                          <a:solidFill>
                            <a:schemeClr val="accent1"/>
                          </a:solidFill>
                          <a:latin typeface="+mn-lt"/>
                          <a:cs typeface="Open Sans" panose="020B060603050402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28577773"/>
                  </a:ext>
                </a:extLst>
              </a:tr>
              <a:tr h="159467">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r"/>
                      <a:r>
                        <a:rPr kumimoji="1" lang="en-GB" sz="1100" b="0" kern="1200" dirty="0">
                          <a:solidFill>
                            <a:schemeClr val="accent2"/>
                          </a:solidFill>
                          <a:latin typeface="+mn-lt"/>
                          <a:ea typeface="+mn-ea"/>
                          <a:cs typeface="Open Sans" panose="020B0606030504020204" pitchFamily="34" charset="0"/>
                        </a:rPr>
                        <a:t>Nivolumab</a:t>
                      </a:r>
                      <a:br>
                        <a:rPr kumimoji="1" lang="en-GB" sz="1100" b="0" kern="1200" dirty="0">
                          <a:solidFill>
                            <a:schemeClr val="accent2"/>
                          </a:solidFill>
                          <a:latin typeface="+mn-lt"/>
                          <a:ea typeface="+mn-ea"/>
                          <a:cs typeface="Open Sans" panose="020B0606030504020204" pitchFamily="34" charset="0"/>
                        </a:rPr>
                      </a:br>
                      <a:r>
                        <a:rPr kumimoji="1" lang="en-GB" sz="1100" b="0" kern="1200" dirty="0">
                          <a:solidFill>
                            <a:schemeClr val="accent2"/>
                          </a:solidFill>
                          <a:latin typeface="+mn-lt"/>
                          <a:ea typeface="+mn-ea"/>
                          <a:cs typeface="Open Sans" panose="020B0606030504020204" pitchFamily="34" charset="0"/>
                        </a:rPr>
                        <a:t>+ </a:t>
                      </a:r>
                      <a:r>
                        <a:rPr kumimoji="1" lang="en-GB" sz="1100" b="0" kern="1200" dirty="0" smtClean="0">
                          <a:solidFill>
                            <a:schemeClr val="accent2"/>
                          </a:solidFill>
                          <a:latin typeface="+mn-lt"/>
                          <a:ea typeface="+mn-ea"/>
                          <a:cs typeface="Open Sans" panose="020B0606030504020204" pitchFamily="34" charset="0"/>
                        </a:rPr>
                        <a:t>ipilimumab</a:t>
                      </a:r>
                      <a:endParaRPr kumimoji="1" lang="en-GB" sz="1100" b="0" kern="1200" dirty="0">
                        <a:solidFill>
                          <a:schemeClr val="accent2"/>
                        </a:solidFill>
                        <a:latin typeface="+mn-lt"/>
                        <a:ea typeface="+mn-ea"/>
                        <a:cs typeface="Open Sans" panose="020B0606030504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100" b="0" dirty="0">
                          <a:solidFill>
                            <a:schemeClr val="accent2"/>
                          </a:solidFill>
                          <a:latin typeface="+mn-lt"/>
                          <a:cs typeface="Open Sans" panose="020B0606030504020204" pitchFamily="34" charset="0"/>
                        </a:rPr>
                        <a:t>47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100" b="0" dirty="0">
                          <a:solidFill>
                            <a:schemeClr val="accent2"/>
                          </a:solidFill>
                          <a:latin typeface="+mn-lt"/>
                          <a:cs typeface="Open Sans" panose="020B0606030504020204" pitchFamily="34" charset="0"/>
                        </a:rPr>
                        <a:t>36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100" b="0" dirty="0">
                          <a:solidFill>
                            <a:schemeClr val="accent2"/>
                          </a:solidFill>
                          <a:latin typeface="+mn-lt"/>
                          <a:cs typeface="Open Sans" panose="020B0606030504020204" pitchFamily="34" charset="0"/>
                        </a:rPr>
                        <a:t>28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100" b="0" dirty="0">
                          <a:solidFill>
                            <a:schemeClr val="accent2"/>
                          </a:solidFill>
                          <a:latin typeface="+mn-lt"/>
                          <a:cs typeface="Open Sans" panose="020B0606030504020204" pitchFamily="34" charset="0"/>
                        </a:rPr>
                        <a:t>24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0" dirty="0">
                          <a:solidFill>
                            <a:schemeClr val="accent2"/>
                          </a:solidFill>
                          <a:latin typeface="+mn-lt"/>
                          <a:cs typeface="Open Sans" panose="020B0606030504020204" pitchFamily="34" charset="0"/>
                        </a:rPr>
                        <a:t>16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0" dirty="0">
                          <a:solidFill>
                            <a:schemeClr val="accent2"/>
                          </a:solidFill>
                          <a:latin typeface="+mn-lt"/>
                          <a:cs typeface="Open Sans" panose="020B0606030504020204" pitchFamily="34" charset="0"/>
                        </a:rPr>
                        <a:t>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0" dirty="0">
                          <a:solidFill>
                            <a:schemeClr val="accent2"/>
                          </a:solidFill>
                          <a:latin typeface="+mn-lt"/>
                          <a:cs typeface="Open Sans" panose="020B0606030504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0" dirty="0">
                          <a:solidFill>
                            <a:schemeClr val="accent2"/>
                          </a:solidFill>
                          <a:latin typeface="+mn-lt"/>
                          <a:cs typeface="Open Sans" panose="020B060603050402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26903791"/>
                  </a:ext>
                </a:extLst>
              </a:tr>
            </a:tbl>
          </a:graphicData>
        </a:graphic>
      </p:graphicFrame>
      <p:pic>
        <p:nvPicPr>
          <p:cNvPr id="188" name="Picture 187" hidden="1">
            <a:extLst>
              <a:ext uri="{FF2B5EF4-FFF2-40B4-BE49-F238E27FC236}">
                <a16:creationId xmlns:a16="http://schemas.microsoft.com/office/drawing/2014/main" id="{D94ED7D5-8C50-F1F4-0D4D-F0BA7006FC90}"/>
              </a:ext>
            </a:extLst>
          </p:cNvPr>
          <p:cNvPicPr>
            <a:picLocks noChangeAspect="1"/>
          </p:cNvPicPr>
          <p:nvPr/>
        </p:nvPicPr>
        <p:blipFill rotWithShape="1">
          <a:blip r:embed="rId2"/>
          <a:srcRect l="57251" t="2319" r="114" b="14493"/>
          <a:stretch/>
        </p:blipFill>
        <p:spPr>
          <a:xfrm>
            <a:off x="6607541" y="2009776"/>
            <a:ext cx="4793883" cy="3592513"/>
          </a:xfrm>
          <a:prstGeom prst="rect">
            <a:avLst/>
          </a:prstGeom>
        </p:spPr>
      </p:pic>
      <p:sp>
        <p:nvSpPr>
          <p:cNvPr id="2" name="Title 1"/>
          <p:cNvSpPr>
            <a:spLocks noGrp="1"/>
          </p:cNvSpPr>
          <p:nvPr>
            <p:ph type="title"/>
          </p:nvPr>
        </p:nvSpPr>
        <p:spPr/>
        <p:txBody>
          <a:bodyPr/>
          <a:lstStyle/>
          <a:p>
            <a:r>
              <a:rPr lang="en-GB" dirty="0"/>
              <a:t>8509: Consolidation nivolumab plus ipilimumab or nivolumab alone following concurrent chemoradiation for patients with unresectable stage III non-small cell lung cancer: BTCRC LUN 16-081 – </a:t>
            </a:r>
            <a:r>
              <a:rPr lang="en-GB" dirty="0" err="1"/>
              <a:t>Durm</a:t>
            </a:r>
            <a:r>
              <a:rPr lang="en-GB" dirty="0"/>
              <a:t> GA, et al</a:t>
            </a:r>
          </a:p>
        </p:txBody>
      </p:sp>
      <p:sp>
        <p:nvSpPr>
          <p:cNvPr id="5" name="Text Placeholder 4"/>
          <p:cNvSpPr>
            <a:spLocks noGrp="1"/>
          </p:cNvSpPr>
          <p:nvPr>
            <p:ph type="body" sz="quarter" idx="11"/>
          </p:nvPr>
        </p:nvSpPr>
        <p:spPr/>
        <p:txBody>
          <a:bodyPr/>
          <a:lstStyle/>
          <a:p>
            <a:r>
              <a:rPr lang="en-GB" dirty="0" err="1"/>
              <a:t>Durm</a:t>
            </a:r>
            <a:r>
              <a:rPr lang="en-GB" dirty="0"/>
              <a:t> GA, et al. J </a:t>
            </a:r>
            <a:r>
              <a:rPr lang="en-GB" dirty="0" err="1"/>
              <a:t>Clin</a:t>
            </a:r>
            <a:r>
              <a:rPr lang="en-GB" dirty="0"/>
              <a:t> </a:t>
            </a:r>
            <a:r>
              <a:rPr lang="en-GB" dirty="0" err="1"/>
              <a:t>Oncol</a:t>
            </a:r>
            <a:r>
              <a:rPr lang="en-GB" dirty="0"/>
              <a:t> 2022;40(</a:t>
            </a:r>
            <a:r>
              <a:rPr lang="en-GB" dirty="0" err="1"/>
              <a:t>suppl</a:t>
            </a:r>
            <a:r>
              <a:rPr lang="en-GB" dirty="0"/>
              <a:t>):</a:t>
            </a:r>
            <a:r>
              <a:rPr lang="en-GB" dirty="0" err="1"/>
              <a:t>Abstr</a:t>
            </a:r>
            <a:r>
              <a:rPr lang="en-GB" dirty="0"/>
              <a:t> 8509</a:t>
            </a:r>
          </a:p>
        </p:txBody>
      </p:sp>
      <p:pic>
        <p:nvPicPr>
          <p:cNvPr id="3" name="Picture 2" hidden="1"/>
          <p:cNvPicPr>
            <a:picLocks noChangeAspect="1"/>
          </p:cNvPicPr>
          <p:nvPr/>
        </p:nvPicPr>
        <p:blipFill rotWithShape="1">
          <a:blip r:embed="rId2"/>
          <a:srcRect l="7283" t="2319" r="50082" b="14493"/>
          <a:stretch/>
        </p:blipFill>
        <p:spPr>
          <a:xfrm>
            <a:off x="515707" y="2099795"/>
            <a:ext cx="5363886" cy="4006062"/>
          </a:xfrm>
          <a:prstGeom prst="rect">
            <a:avLst/>
          </a:prstGeom>
        </p:spPr>
      </p:pic>
      <p:sp>
        <p:nvSpPr>
          <p:cNvPr id="40" name="Content Placeholder 26">
            <a:extLst>
              <a:ext uri="{FF2B5EF4-FFF2-40B4-BE49-F238E27FC236}">
                <a16:creationId xmlns:a16="http://schemas.microsoft.com/office/drawing/2014/main" id="{50F9900E-F2A0-272B-0B5E-C8CFE1B48398}"/>
              </a:ext>
            </a:extLst>
          </p:cNvPr>
          <p:cNvSpPr txBox="1">
            <a:spLocks/>
          </p:cNvSpPr>
          <p:nvPr/>
        </p:nvSpPr>
        <p:spPr bwMode="auto">
          <a:xfrm>
            <a:off x="526678" y="1659209"/>
            <a:ext cx="5455280" cy="273187"/>
          </a:xfrm>
          <a:prstGeom prst="rect">
            <a:avLst/>
          </a:prstGeom>
          <a:noFill/>
          <a:ln w="9525">
            <a:noFill/>
            <a:miter lim="800000"/>
            <a:headEnd/>
            <a:tailEnd/>
          </a:ln>
        </p:spPr>
        <p:txBody>
          <a:bodyPr lIns="0" tIns="0" rIns="0" bIns="0"/>
          <a:lstStyle/>
          <a:p>
            <a:pPr algn="ctr">
              <a:spcBef>
                <a:spcPts val="0"/>
              </a:spcBef>
              <a:defRPr/>
            </a:pPr>
            <a:r>
              <a:rPr lang="en-GB" sz="1400" b="1" dirty="0" smtClean="0">
                <a:solidFill>
                  <a:srgbClr val="363636"/>
                </a:solidFill>
                <a:latin typeface="Arial"/>
              </a:rPr>
              <a:t>Progression-free </a:t>
            </a:r>
            <a:r>
              <a:rPr lang="en-GB" sz="1400" b="1" dirty="0">
                <a:solidFill>
                  <a:srgbClr val="363636"/>
                </a:solidFill>
                <a:latin typeface="Arial"/>
              </a:rPr>
              <a:t>survival</a:t>
            </a:r>
          </a:p>
        </p:txBody>
      </p:sp>
      <p:sp>
        <p:nvSpPr>
          <p:cNvPr id="12" name="Rectangle 99">
            <a:extLst>
              <a:ext uri="{FF2B5EF4-FFF2-40B4-BE49-F238E27FC236}">
                <a16:creationId xmlns:a16="http://schemas.microsoft.com/office/drawing/2014/main" id="{36A6F534-B504-DB4E-E3DF-693966C00A41}"/>
              </a:ext>
            </a:extLst>
          </p:cNvPr>
          <p:cNvSpPr>
            <a:spLocks noChangeArrowheads="1"/>
          </p:cNvSpPr>
          <p:nvPr/>
        </p:nvSpPr>
        <p:spPr bwMode="auto">
          <a:xfrm>
            <a:off x="1234460" y="5673258"/>
            <a:ext cx="4153227" cy="258461"/>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200" kern="0" dirty="0" smtClean="0">
                <a:latin typeface="Arial" panose="020B0604020202020204"/>
                <a:sym typeface="Helvetica"/>
              </a:rPr>
              <a:t>Time, months</a:t>
            </a:r>
            <a:endParaRPr kumimoji="0" lang="en-US" altLang="en-US" sz="1200" b="0" i="0" u="none" strike="noStrike" kern="0" cap="none" spc="0" normalizeH="0" baseline="0" noProof="0" dirty="0">
              <a:ln>
                <a:noFill/>
              </a:ln>
              <a:effectLst/>
              <a:uLnTx/>
              <a:uFillTx/>
              <a:latin typeface="Arial" panose="020B0604020202020204"/>
              <a:sym typeface="Helvetica"/>
            </a:endParaRPr>
          </a:p>
        </p:txBody>
      </p:sp>
      <p:grpSp>
        <p:nvGrpSpPr>
          <p:cNvPr id="237" name="Group 236">
            <a:extLst>
              <a:ext uri="{FF2B5EF4-FFF2-40B4-BE49-F238E27FC236}">
                <a16:creationId xmlns:a16="http://schemas.microsoft.com/office/drawing/2014/main" id="{3CA7AD95-0C73-2E9F-D4C8-8FDD900C9BBF}"/>
              </a:ext>
            </a:extLst>
          </p:cNvPr>
          <p:cNvGrpSpPr/>
          <p:nvPr/>
        </p:nvGrpSpPr>
        <p:grpSpPr>
          <a:xfrm>
            <a:off x="660391" y="2068996"/>
            <a:ext cx="4810808" cy="3581538"/>
            <a:chOff x="768341" y="2068996"/>
            <a:chExt cx="4810808" cy="3581538"/>
          </a:xfrm>
        </p:grpSpPr>
        <p:sp>
          <p:nvSpPr>
            <p:cNvPr id="13" name="TextBox 12">
              <a:extLst>
                <a:ext uri="{FF2B5EF4-FFF2-40B4-BE49-F238E27FC236}">
                  <a16:creationId xmlns:a16="http://schemas.microsoft.com/office/drawing/2014/main" id="{2D6ECE16-09A5-82A7-A980-71AC55DAEAE9}"/>
                </a:ext>
              </a:extLst>
            </p:cNvPr>
            <p:cNvSpPr txBox="1"/>
            <p:nvPr/>
          </p:nvSpPr>
          <p:spPr>
            <a:xfrm rot="16200000">
              <a:off x="-742516" y="3656829"/>
              <a:ext cx="3270302" cy="248588"/>
            </a:xfrm>
            <a:prstGeom prst="rect">
              <a:avLst/>
            </a:prstGeom>
            <a:noFill/>
          </p:spPr>
          <p:txBody>
            <a:bodyPr wrap="square" lIns="0" tIns="0" rIns="0" bIns="0" rtlCol="0">
              <a:no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kumimoji="0" lang="en-GB" sz="1200" b="0" i="0" u="none" strike="noStrike" kern="0" cap="none" spc="0" normalizeH="0" baseline="0" noProof="0" dirty="0" smtClean="0">
                  <a:ln>
                    <a:noFill/>
                  </a:ln>
                  <a:solidFill>
                    <a:schemeClr val="tx1"/>
                  </a:solidFill>
                  <a:effectLst/>
                  <a:uLnTx/>
                  <a:uFillTx/>
                  <a:latin typeface="Arial" panose="020B0604020202020204"/>
                  <a:ea typeface="+mn-ea"/>
                  <a:cs typeface="Arial" panose="020B0604020202020204" pitchFamily="34" charset="0"/>
                  <a:sym typeface="Helvetica"/>
                </a:rPr>
                <a:t>PFS, %</a:t>
              </a:r>
              <a:endPar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endParaRPr>
            </a:p>
          </p:txBody>
        </p:sp>
        <p:grpSp>
          <p:nvGrpSpPr>
            <p:cNvPr id="236" name="Group 235">
              <a:extLst>
                <a:ext uri="{FF2B5EF4-FFF2-40B4-BE49-F238E27FC236}">
                  <a16:creationId xmlns:a16="http://schemas.microsoft.com/office/drawing/2014/main" id="{032633A2-689B-F339-8388-9E1A41B032B0}"/>
                </a:ext>
              </a:extLst>
            </p:cNvPr>
            <p:cNvGrpSpPr/>
            <p:nvPr/>
          </p:nvGrpSpPr>
          <p:grpSpPr>
            <a:xfrm>
              <a:off x="893844" y="2068996"/>
              <a:ext cx="4685305" cy="3581538"/>
              <a:chOff x="893844" y="2068996"/>
              <a:chExt cx="4685305" cy="3581538"/>
            </a:xfrm>
          </p:grpSpPr>
          <p:grpSp>
            <p:nvGrpSpPr>
              <p:cNvPr id="190" name="Group 189">
                <a:extLst>
                  <a:ext uri="{FF2B5EF4-FFF2-40B4-BE49-F238E27FC236}">
                    <a16:creationId xmlns:a16="http://schemas.microsoft.com/office/drawing/2014/main" id="{CD38B1D6-6360-90D5-8314-7193B43C3586}"/>
                  </a:ext>
                </a:extLst>
              </p:cNvPr>
              <p:cNvGrpSpPr/>
              <p:nvPr/>
            </p:nvGrpSpPr>
            <p:grpSpPr>
              <a:xfrm>
                <a:off x="893844" y="2068996"/>
                <a:ext cx="4685305" cy="3581538"/>
                <a:chOff x="893844" y="2068996"/>
                <a:chExt cx="4685305" cy="3581538"/>
              </a:xfrm>
            </p:grpSpPr>
            <p:sp>
              <p:nvSpPr>
                <p:cNvPr id="31" name="TextBox 30">
                  <a:extLst>
                    <a:ext uri="{FF2B5EF4-FFF2-40B4-BE49-F238E27FC236}">
                      <a16:creationId xmlns:a16="http://schemas.microsoft.com/office/drawing/2014/main" id="{3158CE13-F5A1-19B5-23B4-CBFACDADCE32}"/>
                    </a:ext>
                  </a:extLst>
                </p:cNvPr>
                <p:cNvSpPr txBox="1"/>
                <p:nvPr/>
              </p:nvSpPr>
              <p:spPr>
                <a:xfrm>
                  <a:off x="893844" y="2068996"/>
                  <a:ext cx="323076" cy="161538"/>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100</a:t>
                  </a:r>
                </a:p>
              </p:txBody>
            </p:sp>
            <p:sp>
              <p:nvSpPr>
                <p:cNvPr id="33" name="TextBox 32">
                  <a:extLst>
                    <a:ext uri="{FF2B5EF4-FFF2-40B4-BE49-F238E27FC236}">
                      <a16:creationId xmlns:a16="http://schemas.microsoft.com/office/drawing/2014/main" id="{D442FA56-E12E-3FAF-C24D-BE08848C6A62}"/>
                    </a:ext>
                  </a:extLst>
                </p:cNvPr>
                <p:cNvSpPr txBox="1"/>
                <p:nvPr/>
              </p:nvSpPr>
              <p:spPr>
                <a:xfrm>
                  <a:off x="893844" y="4684137"/>
                  <a:ext cx="323076" cy="161538"/>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20</a:t>
                  </a:r>
                </a:p>
              </p:txBody>
            </p:sp>
            <p:sp>
              <p:nvSpPr>
                <p:cNvPr id="34" name="TextBox 33">
                  <a:extLst>
                    <a:ext uri="{FF2B5EF4-FFF2-40B4-BE49-F238E27FC236}">
                      <a16:creationId xmlns:a16="http://schemas.microsoft.com/office/drawing/2014/main" id="{5FA6DBF8-AFAF-3358-611E-AE67BCDC0084}"/>
                    </a:ext>
                  </a:extLst>
                </p:cNvPr>
                <p:cNvSpPr txBox="1"/>
                <p:nvPr/>
              </p:nvSpPr>
              <p:spPr>
                <a:xfrm>
                  <a:off x="893844" y="5337925"/>
                  <a:ext cx="323076" cy="161538"/>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0</a:t>
                  </a:r>
                </a:p>
              </p:txBody>
            </p:sp>
            <p:sp>
              <p:nvSpPr>
                <p:cNvPr id="53" name="TextBox 52">
                  <a:extLst>
                    <a:ext uri="{FF2B5EF4-FFF2-40B4-BE49-F238E27FC236}">
                      <a16:creationId xmlns:a16="http://schemas.microsoft.com/office/drawing/2014/main" id="{D86C0499-7EDF-2ABC-29E0-E8D982BF6A57}"/>
                    </a:ext>
                  </a:extLst>
                </p:cNvPr>
                <p:cNvSpPr txBox="1"/>
                <p:nvPr/>
              </p:nvSpPr>
              <p:spPr>
                <a:xfrm>
                  <a:off x="893844" y="2722781"/>
                  <a:ext cx="323076" cy="161538"/>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80</a:t>
                  </a:r>
                </a:p>
              </p:txBody>
            </p:sp>
            <p:sp>
              <p:nvSpPr>
                <p:cNvPr id="55" name="TextBox 54">
                  <a:extLst>
                    <a:ext uri="{FF2B5EF4-FFF2-40B4-BE49-F238E27FC236}">
                      <a16:creationId xmlns:a16="http://schemas.microsoft.com/office/drawing/2014/main" id="{1781F8E3-B776-ABD8-A71E-7B08CD7BE56B}"/>
                    </a:ext>
                  </a:extLst>
                </p:cNvPr>
                <p:cNvSpPr txBox="1"/>
                <p:nvPr/>
              </p:nvSpPr>
              <p:spPr>
                <a:xfrm>
                  <a:off x="893844" y="3376566"/>
                  <a:ext cx="323076" cy="161538"/>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60</a:t>
                  </a:r>
                </a:p>
              </p:txBody>
            </p:sp>
            <p:sp>
              <p:nvSpPr>
                <p:cNvPr id="56" name="TextBox 55">
                  <a:extLst>
                    <a:ext uri="{FF2B5EF4-FFF2-40B4-BE49-F238E27FC236}">
                      <a16:creationId xmlns:a16="http://schemas.microsoft.com/office/drawing/2014/main" id="{95E0FD0B-FC42-32F8-B328-D47D82796CE5}"/>
                    </a:ext>
                  </a:extLst>
                </p:cNvPr>
                <p:cNvSpPr txBox="1"/>
                <p:nvPr/>
              </p:nvSpPr>
              <p:spPr>
                <a:xfrm>
                  <a:off x="893844" y="4030351"/>
                  <a:ext cx="323076" cy="161538"/>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40</a:t>
                  </a:r>
                </a:p>
              </p:txBody>
            </p:sp>
            <p:sp>
              <p:nvSpPr>
                <p:cNvPr id="17" name="TextBox 16">
                  <a:extLst>
                    <a:ext uri="{FF2B5EF4-FFF2-40B4-BE49-F238E27FC236}">
                      <a16:creationId xmlns:a16="http://schemas.microsoft.com/office/drawing/2014/main" id="{15CBB2FB-6C4A-E5BF-D0C3-0BBE7A1F193D}"/>
                    </a:ext>
                  </a:extLst>
                </p:cNvPr>
                <p:cNvSpPr txBox="1"/>
                <p:nvPr/>
              </p:nvSpPr>
              <p:spPr>
                <a:xfrm>
                  <a:off x="1246394" y="5488996"/>
                  <a:ext cx="190046" cy="161538"/>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0</a:t>
                  </a:r>
                </a:p>
              </p:txBody>
            </p:sp>
            <p:sp>
              <p:nvSpPr>
                <p:cNvPr id="18" name="TextBox 17">
                  <a:extLst>
                    <a:ext uri="{FF2B5EF4-FFF2-40B4-BE49-F238E27FC236}">
                      <a16:creationId xmlns:a16="http://schemas.microsoft.com/office/drawing/2014/main" id="{4F7A53D7-8CB2-CF72-CB24-C6ECBDC88709}"/>
                    </a:ext>
                  </a:extLst>
                </p:cNvPr>
                <p:cNvSpPr txBox="1"/>
                <p:nvPr/>
              </p:nvSpPr>
              <p:spPr>
                <a:xfrm>
                  <a:off x="2799909" y="5488996"/>
                  <a:ext cx="190046" cy="161538"/>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18</a:t>
                  </a:r>
                </a:p>
              </p:txBody>
            </p:sp>
            <p:sp>
              <p:nvSpPr>
                <p:cNvPr id="19" name="TextBox 18">
                  <a:extLst>
                    <a:ext uri="{FF2B5EF4-FFF2-40B4-BE49-F238E27FC236}">
                      <a16:creationId xmlns:a16="http://schemas.microsoft.com/office/drawing/2014/main" id="{B8CC61B4-DD13-D517-F399-CECC27BFDDDB}"/>
                    </a:ext>
                  </a:extLst>
                </p:cNvPr>
                <p:cNvSpPr txBox="1"/>
                <p:nvPr/>
              </p:nvSpPr>
              <p:spPr>
                <a:xfrm>
                  <a:off x="3835586" y="5488996"/>
                  <a:ext cx="190046" cy="161538"/>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30</a:t>
                  </a:r>
                </a:p>
              </p:txBody>
            </p:sp>
            <p:sp>
              <p:nvSpPr>
                <p:cNvPr id="20" name="TextBox 19">
                  <a:extLst>
                    <a:ext uri="{FF2B5EF4-FFF2-40B4-BE49-F238E27FC236}">
                      <a16:creationId xmlns:a16="http://schemas.microsoft.com/office/drawing/2014/main" id="{1E1D97CC-D1FB-A724-F3B2-0BD2FC7F6D95}"/>
                    </a:ext>
                  </a:extLst>
                </p:cNvPr>
                <p:cNvSpPr txBox="1"/>
                <p:nvPr/>
              </p:nvSpPr>
              <p:spPr>
                <a:xfrm>
                  <a:off x="5389103" y="5488996"/>
                  <a:ext cx="190046" cy="161538"/>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48</a:t>
                  </a:r>
                </a:p>
              </p:txBody>
            </p:sp>
            <p:sp>
              <p:nvSpPr>
                <p:cNvPr id="43" name="TextBox 42">
                  <a:extLst>
                    <a:ext uri="{FF2B5EF4-FFF2-40B4-BE49-F238E27FC236}">
                      <a16:creationId xmlns:a16="http://schemas.microsoft.com/office/drawing/2014/main" id="{E45762E5-7E20-6BFF-E4A5-8711AA084F47}"/>
                    </a:ext>
                  </a:extLst>
                </p:cNvPr>
                <p:cNvSpPr txBox="1"/>
                <p:nvPr/>
              </p:nvSpPr>
              <p:spPr>
                <a:xfrm>
                  <a:off x="4871263" y="5488996"/>
                  <a:ext cx="190046" cy="161538"/>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42</a:t>
                  </a:r>
                </a:p>
              </p:txBody>
            </p:sp>
            <p:sp>
              <p:nvSpPr>
                <p:cNvPr id="45" name="TextBox 44">
                  <a:extLst>
                    <a:ext uri="{FF2B5EF4-FFF2-40B4-BE49-F238E27FC236}">
                      <a16:creationId xmlns:a16="http://schemas.microsoft.com/office/drawing/2014/main" id="{246E33C5-3929-E83B-E757-CD0A48AA5854}"/>
                    </a:ext>
                  </a:extLst>
                </p:cNvPr>
                <p:cNvSpPr txBox="1"/>
                <p:nvPr/>
              </p:nvSpPr>
              <p:spPr>
                <a:xfrm>
                  <a:off x="4353424" y="5488996"/>
                  <a:ext cx="190046" cy="161538"/>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36</a:t>
                  </a:r>
                </a:p>
              </p:txBody>
            </p:sp>
            <p:sp>
              <p:nvSpPr>
                <p:cNvPr id="47" name="TextBox 46">
                  <a:extLst>
                    <a:ext uri="{FF2B5EF4-FFF2-40B4-BE49-F238E27FC236}">
                      <a16:creationId xmlns:a16="http://schemas.microsoft.com/office/drawing/2014/main" id="{1F73AD5D-0DF8-58A8-9C6E-0885CDD3E871}"/>
                    </a:ext>
                  </a:extLst>
                </p:cNvPr>
                <p:cNvSpPr txBox="1"/>
                <p:nvPr/>
              </p:nvSpPr>
              <p:spPr>
                <a:xfrm>
                  <a:off x="3317748" y="5488996"/>
                  <a:ext cx="190046" cy="161538"/>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24</a:t>
                  </a:r>
                </a:p>
              </p:txBody>
            </p:sp>
            <p:sp>
              <p:nvSpPr>
                <p:cNvPr id="49" name="TextBox 48">
                  <a:extLst>
                    <a:ext uri="{FF2B5EF4-FFF2-40B4-BE49-F238E27FC236}">
                      <a16:creationId xmlns:a16="http://schemas.microsoft.com/office/drawing/2014/main" id="{51ED6AFB-D8DD-D715-23B1-1C619034763E}"/>
                    </a:ext>
                  </a:extLst>
                </p:cNvPr>
                <p:cNvSpPr txBox="1"/>
                <p:nvPr/>
              </p:nvSpPr>
              <p:spPr>
                <a:xfrm>
                  <a:off x="1764232" y="5488996"/>
                  <a:ext cx="190046" cy="161538"/>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6</a:t>
                  </a:r>
                </a:p>
              </p:txBody>
            </p:sp>
            <p:sp>
              <p:nvSpPr>
                <p:cNvPr id="51" name="TextBox 50">
                  <a:extLst>
                    <a:ext uri="{FF2B5EF4-FFF2-40B4-BE49-F238E27FC236}">
                      <a16:creationId xmlns:a16="http://schemas.microsoft.com/office/drawing/2014/main" id="{1C481C30-1FB3-C2F3-2A00-97B2F80F96EF}"/>
                    </a:ext>
                  </a:extLst>
                </p:cNvPr>
                <p:cNvSpPr txBox="1"/>
                <p:nvPr/>
              </p:nvSpPr>
              <p:spPr>
                <a:xfrm>
                  <a:off x="2282071" y="5488996"/>
                  <a:ext cx="190046" cy="161538"/>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12</a:t>
                  </a:r>
                </a:p>
              </p:txBody>
            </p:sp>
          </p:grpSp>
          <p:grpSp>
            <p:nvGrpSpPr>
              <p:cNvPr id="189" name="Group 188">
                <a:extLst>
                  <a:ext uri="{FF2B5EF4-FFF2-40B4-BE49-F238E27FC236}">
                    <a16:creationId xmlns:a16="http://schemas.microsoft.com/office/drawing/2014/main" id="{15245FC6-5FCB-8F85-78B8-4FE451CE2A57}"/>
                  </a:ext>
                </a:extLst>
              </p:cNvPr>
              <p:cNvGrpSpPr/>
              <p:nvPr/>
            </p:nvGrpSpPr>
            <p:grpSpPr>
              <a:xfrm>
                <a:off x="1264758" y="2149765"/>
                <a:ext cx="4219481" cy="3349834"/>
                <a:chOff x="1264758" y="2149765"/>
                <a:chExt cx="4219481" cy="3349834"/>
              </a:xfrm>
            </p:grpSpPr>
            <p:sp>
              <p:nvSpPr>
                <p:cNvPr id="21" name="Freeform 21">
                  <a:extLst>
                    <a:ext uri="{FF2B5EF4-FFF2-40B4-BE49-F238E27FC236}">
                      <a16:creationId xmlns:a16="http://schemas.microsoft.com/office/drawing/2014/main" id="{2C6C1EA3-2378-6FD2-A648-2C1FE4267C25}"/>
                    </a:ext>
                  </a:extLst>
                </p:cNvPr>
                <p:cNvSpPr>
                  <a:spLocks/>
                </p:cNvSpPr>
                <p:nvPr/>
              </p:nvSpPr>
              <p:spPr bwMode="auto">
                <a:xfrm>
                  <a:off x="1341006" y="2152618"/>
                  <a:ext cx="4143233" cy="326607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2" name="Line 6">
                  <a:extLst>
                    <a:ext uri="{FF2B5EF4-FFF2-40B4-BE49-F238E27FC236}">
                      <a16:creationId xmlns:a16="http://schemas.microsoft.com/office/drawing/2014/main" id="{6CD5E683-B034-B3E2-109D-F85472D89538}"/>
                    </a:ext>
                  </a:extLst>
                </p:cNvPr>
                <p:cNvSpPr>
                  <a:spLocks noChangeShapeType="1"/>
                </p:cNvSpPr>
                <p:nvPr/>
              </p:nvSpPr>
              <p:spPr bwMode="auto">
                <a:xfrm>
                  <a:off x="1264758" y="2476658"/>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3" name="Line 7">
                  <a:extLst>
                    <a:ext uri="{FF2B5EF4-FFF2-40B4-BE49-F238E27FC236}">
                      <a16:creationId xmlns:a16="http://schemas.microsoft.com/office/drawing/2014/main" id="{B085A0F7-F614-8245-B4EB-AB64BB776168}"/>
                    </a:ext>
                  </a:extLst>
                </p:cNvPr>
                <p:cNvSpPr>
                  <a:spLocks noChangeShapeType="1"/>
                </p:cNvSpPr>
                <p:nvPr/>
              </p:nvSpPr>
              <p:spPr bwMode="auto">
                <a:xfrm>
                  <a:off x="1264758" y="3130443"/>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4" name="Line 9">
                  <a:extLst>
                    <a:ext uri="{FF2B5EF4-FFF2-40B4-BE49-F238E27FC236}">
                      <a16:creationId xmlns:a16="http://schemas.microsoft.com/office/drawing/2014/main" id="{068C0FBF-39C7-23DE-E4AA-558950CAE0F5}"/>
                    </a:ext>
                  </a:extLst>
                </p:cNvPr>
                <p:cNvSpPr>
                  <a:spLocks noChangeShapeType="1"/>
                </p:cNvSpPr>
                <p:nvPr/>
              </p:nvSpPr>
              <p:spPr bwMode="auto">
                <a:xfrm>
                  <a:off x="1264758" y="3457335"/>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5" name="Line 10">
                  <a:extLst>
                    <a:ext uri="{FF2B5EF4-FFF2-40B4-BE49-F238E27FC236}">
                      <a16:creationId xmlns:a16="http://schemas.microsoft.com/office/drawing/2014/main" id="{5DAE70C5-2C02-3A81-D124-06C1467BD1C5}"/>
                    </a:ext>
                  </a:extLst>
                </p:cNvPr>
                <p:cNvSpPr>
                  <a:spLocks noChangeShapeType="1"/>
                </p:cNvSpPr>
                <p:nvPr/>
              </p:nvSpPr>
              <p:spPr bwMode="auto">
                <a:xfrm>
                  <a:off x="1264758" y="4111120"/>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6" name="Line 11">
                  <a:extLst>
                    <a:ext uri="{FF2B5EF4-FFF2-40B4-BE49-F238E27FC236}">
                      <a16:creationId xmlns:a16="http://schemas.microsoft.com/office/drawing/2014/main" id="{7DF8538A-2E87-7B77-AC70-C36A614B8B17}"/>
                    </a:ext>
                  </a:extLst>
                </p:cNvPr>
                <p:cNvSpPr>
                  <a:spLocks noChangeShapeType="1"/>
                </p:cNvSpPr>
                <p:nvPr/>
              </p:nvSpPr>
              <p:spPr bwMode="auto">
                <a:xfrm>
                  <a:off x="1264758" y="5418694"/>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7" name="Line 11">
                  <a:extLst>
                    <a:ext uri="{FF2B5EF4-FFF2-40B4-BE49-F238E27FC236}">
                      <a16:creationId xmlns:a16="http://schemas.microsoft.com/office/drawing/2014/main" id="{0F7A94F5-5A0C-5F64-2717-2F460CCF726E}"/>
                    </a:ext>
                  </a:extLst>
                </p:cNvPr>
                <p:cNvSpPr>
                  <a:spLocks noChangeShapeType="1"/>
                </p:cNvSpPr>
                <p:nvPr/>
              </p:nvSpPr>
              <p:spPr bwMode="auto">
                <a:xfrm>
                  <a:off x="1341005" y="5422061"/>
                  <a:ext cx="0" cy="77538"/>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8" name="Line 11">
                  <a:extLst>
                    <a:ext uri="{FF2B5EF4-FFF2-40B4-BE49-F238E27FC236}">
                      <a16:creationId xmlns:a16="http://schemas.microsoft.com/office/drawing/2014/main" id="{F483BB2A-FE7B-4E28-69E1-10C041241D74}"/>
                    </a:ext>
                  </a:extLst>
                </p:cNvPr>
                <p:cNvSpPr>
                  <a:spLocks noChangeShapeType="1"/>
                </p:cNvSpPr>
                <p:nvPr/>
              </p:nvSpPr>
              <p:spPr bwMode="auto">
                <a:xfrm>
                  <a:off x="2894675" y="5422061"/>
                  <a:ext cx="0" cy="77538"/>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9" name="Line 11">
                  <a:extLst>
                    <a:ext uri="{FF2B5EF4-FFF2-40B4-BE49-F238E27FC236}">
                      <a16:creationId xmlns:a16="http://schemas.microsoft.com/office/drawing/2014/main" id="{0E01D7FD-FF37-610A-F11B-9B3363554ED5}"/>
                    </a:ext>
                  </a:extLst>
                </p:cNvPr>
                <p:cNvSpPr>
                  <a:spLocks noChangeShapeType="1"/>
                </p:cNvSpPr>
                <p:nvPr/>
              </p:nvSpPr>
              <p:spPr bwMode="auto">
                <a:xfrm>
                  <a:off x="3930455" y="5422061"/>
                  <a:ext cx="0" cy="77538"/>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30" name="Line 11">
                  <a:extLst>
                    <a:ext uri="{FF2B5EF4-FFF2-40B4-BE49-F238E27FC236}">
                      <a16:creationId xmlns:a16="http://schemas.microsoft.com/office/drawing/2014/main" id="{6A128111-E6D0-95C2-49C4-B0FD5894C4BB}"/>
                    </a:ext>
                  </a:extLst>
                </p:cNvPr>
                <p:cNvSpPr>
                  <a:spLocks noChangeShapeType="1"/>
                </p:cNvSpPr>
                <p:nvPr/>
              </p:nvSpPr>
              <p:spPr bwMode="auto">
                <a:xfrm>
                  <a:off x="5484126" y="5422061"/>
                  <a:ext cx="0" cy="77538"/>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dirty="0">
                    <a:ln>
                      <a:noFill/>
                    </a:ln>
                    <a:solidFill>
                      <a:schemeClr val="tx1"/>
                    </a:solidFill>
                    <a:effectLst/>
                    <a:uLnTx/>
                    <a:uFillTx/>
                    <a:latin typeface="Arial" panose="020B0604020202020204"/>
                    <a:ea typeface="+mn-ea"/>
                    <a:cs typeface="+mn-cs"/>
                    <a:sym typeface="Helvetica"/>
                  </a:endParaRPr>
                </a:p>
              </p:txBody>
            </p:sp>
            <p:sp>
              <p:nvSpPr>
                <p:cNvPr id="42" name="Line 11">
                  <a:extLst>
                    <a:ext uri="{FF2B5EF4-FFF2-40B4-BE49-F238E27FC236}">
                      <a16:creationId xmlns:a16="http://schemas.microsoft.com/office/drawing/2014/main" id="{76F75F03-C7FF-5A9B-62BB-FA1BC45576A1}"/>
                    </a:ext>
                  </a:extLst>
                </p:cNvPr>
                <p:cNvSpPr>
                  <a:spLocks noChangeShapeType="1"/>
                </p:cNvSpPr>
                <p:nvPr/>
              </p:nvSpPr>
              <p:spPr bwMode="auto">
                <a:xfrm>
                  <a:off x="4966234" y="5422061"/>
                  <a:ext cx="0" cy="77538"/>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dirty="0">
                    <a:ln>
                      <a:noFill/>
                    </a:ln>
                    <a:solidFill>
                      <a:schemeClr val="tx1"/>
                    </a:solidFill>
                    <a:effectLst/>
                    <a:uLnTx/>
                    <a:uFillTx/>
                    <a:latin typeface="Arial" panose="020B0604020202020204"/>
                    <a:ea typeface="+mn-ea"/>
                    <a:cs typeface="+mn-cs"/>
                    <a:sym typeface="Helvetica"/>
                  </a:endParaRPr>
                </a:p>
              </p:txBody>
            </p:sp>
            <p:sp>
              <p:nvSpPr>
                <p:cNvPr id="44" name="Line 11">
                  <a:extLst>
                    <a:ext uri="{FF2B5EF4-FFF2-40B4-BE49-F238E27FC236}">
                      <a16:creationId xmlns:a16="http://schemas.microsoft.com/office/drawing/2014/main" id="{92B516C8-69AC-5B02-CEB2-6B2DFEA5F62C}"/>
                    </a:ext>
                  </a:extLst>
                </p:cNvPr>
                <p:cNvSpPr>
                  <a:spLocks noChangeShapeType="1"/>
                </p:cNvSpPr>
                <p:nvPr/>
              </p:nvSpPr>
              <p:spPr bwMode="auto">
                <a:xfrm>
                  <a:off x="4448344" y="5422061"/>
                  <a:ext cx="0" cy="77538"/>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dirty="0">
                    <a:ln>
                      <a:noFill/>
                    </a:ln>
                    <a:solidFill>
                      <a:schemeClr val="tx1"/>
                    </a:solidFill>
                    <a:effectLst/>
                    <a:uLnTx/>
                    <a:uFillTx/>
                    <a:latin typeface="Arial" panose="020B0604020202020204"/>
                    <a:ea typeface="+mn-ea"/>
                    <a:cs typeface="+mn-cs"/>
                    <a:sym typeface="Helvetica"/>
                  </a:endParaRPr>
                </a:p>
              </p:txBody>
            </p:sp>
            <p:sp>
              <p:nvSpPr>
                <p:cNvPr id="46" name="Line 11">
                  <a:extLst>
                    <a:ext uri="{FF2B5EF4-FFF2-40B4-BE49-F238E27FC236}">
                      <a16:creationId xmlns:a16="http://schemas.microsoft.com/office/drawing/2014/main" id="{44C03134-0B07-9A04-081B-03F3ADF6EE10}"/>
                    </a:ext>
                  </a:extLst>
                </p:cNvPr>
                <p:cNvSpPr>
                  <a:spLocks noChangeShapeType="1"/>
                </p:cNvSpPr>
                <p:nvPr/>
              </p:nvSpPr>
              <p:spPr bwMode="auto">
                <a:xfrm>
                  <a:off x="3412565" y="5422061"/>
                  <a:ext cx="0" cy="77538"/>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48" name="Line 11">
                  <a:extLst>
                    <a:ext uri="{FF2B5EF4-FFF2-40B4-BE49-F238E27FC236}">
                      <a16:creationId xmlns:a16="http://schemas.microsoft.com/office/drawing/2014/main" id="{D155D947-EC1E-7CCD-68B6-E2EA91B50940}"/>
                    </a:ext>
                  </a:extLst>
                </p:cNvPr>
                <p:cNvSpPr>
                  <a:spLocks noChangeShapeType="1"/>
                </p:cNvSpPr>
                <p:nvPr/>
              </p:nvSpPr>
              <p:spPr bwMode="auto">
                <a:xfrm>
                  <a:off x="1858895" y="5422061"/>
                  <a:ext cx="0" cy="77538"/>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50" name="Line 11">
                  <a:extLst>
                    <a:ext uri="{FF2B5EF4-FFF2-40B4-BE49-F238E27FC236}">
                      <a16:creationId xmlns:a16="http://schemas.microsoft.com/office/drawing/2014/main" id="{698BF2A7-4358-6D2B-6FC8-139BADC935AE}"/>
                    </a:ext>
                  </a:extLst>
                </p:cNvPr>
                <p:cNvSpPr>
                  <a:spLocks noChangeShapeType="1"/>
                </p:cNvSpPr>
                <p:nvPr/>
              </p:nvSpPr>
              <p:spPr bwMode="auto">
                <a:xfrm>
                  <a:off x="2376785" y="5422061"/>
                  <a:ext cx="0" cy="77538"/>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58" name="Line 11">
                  <a:extLst>
                    <a:ext uri="{FF2B5EF4-FFF2-40B4-BE49-F238E27FC236}">
                      <a16:creationId xmlns:a16="http://schemas.microsoft.com/office/drawing/2014/main" id="{E32D93C7-E6FF-B3B8-53B6-F3C09A32E737}"/>
                    </a:ext>
                  </a:extLst>
                </p:cNvPr>
                <p:cNvSpPr>
                  <a:spLocks noChangeShapeType="1"/>
                </p:cNvSpPr>
                <p:nvPr/>
              </p:nvSpPr>
              <p:spPr bwMode="auto">
                <a:xfrm>
                  <a:off x="1264758" y="5091798"/>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59" name="Line 11">
                  <a:extLst>
                    <a:ext uri="{FF2B5EF4-FFF2-40B4-BE49-F238E27FC236}">
                      <a16:creationId xmlns:a16="http://schemas.microsoft.com/office/drawing/2014/main" id="{73DF1FA8-4F13-26EC-3284-D20CAD165A73}"/>
                    </a:ext>
                  </a:extLst>
                </p:cNvPr>
                <p:cNvSpPr>
                  <a:spLocks noChangeShapeType="1"/>
                </p:cNvSpPr>
                <p:nvPr/>
              </p:nvSpPr>
              <p:spPr bwMode="auto">
                <a:xfrm>
                  <a:off x="1264758" y="4764906"/>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60" name="Line 11">
                  <a:extLst>
                    <a:ext uri="{FF2B5EF4-FFF2-40B4-BE49-F238E27FC236}">
                      <a16:creationId xmlns:a16="http://schemas.microsoft.com/office/drawing/2014/main" id="{56B69FB7-550E-5D01-9CF4-D19ECAAB969B}"/>
                    </a:ext>
                  </a:extLst>
                </p:cNvPr>
                <p:cNvSpPr>
                  <a:spLocks noChangeShapeType="1"/>
                </p:cNvSpPr>
                <p:nvPr/>
              </p:nvSpPr>
              <p:spPr bwMode="auto">
                <a:xfrm>
                  <a:off x="1264758" y="4438013"/>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61" name="Line 11">
                  <a:extLst>
                    <a:ext uri="{FF2B5EF4-FFF2-40B4-BE49-F238E27FC236}">
                      <a16:creationId xmlns:a16="http://schemas.microsoft.com/office/drawing/2014/main" id="{184DCE7F-1333-A1C1-8ADA-DCFA40C9E6B0}"/>
                    </a:ext>
                  </a:extLst>
                </p:cNvPr>
                <p:cNvSpPr>
                  <a:spLocks noChangeShapeType="1"/>
                </p:cNvSpPr>
                <p:nvPr/>
              </p:nvSpPr>
              <p:spPr bwMode="auto">
                <a:xfrm>
                  <a:off x="1264758" y="3784228"/>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64" name="Line 7">
                  <a:extLst>
                    <a:ext uri="{FF2B5EF4-FFF2-40B4-BE49-F238E27FC236}">
                      <a16:creationId xmlns:a16="http://schemas.microsoft.com/office/drawing/2014/main" id="{175CFC5C-2A4B-9E64-94B0-2346CBA631F6}"/>
                    </a:ext>
                  </a:extLst>
                </p:cNvPr>
                <p:cNvSpPr>
                  <a:spLocks noChangeShapeType="1"/>
                </p:cNvSpPr>
                <p:nvPr/>
              </p:nvSpPr>
              <p:spPr bwMode="auto">
                <a:xfrm>
                  <a:off x="1264758" y="2803550"/>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65" name="Line 6">
                  <a:extLst>
                    <a:ext uri="{FF2B5EF4-FFF2-40B4-BE49-F238E27FC236}">
                      <a16:creationId xmlns:a16="http://schemas.microsoft.com/office/drawing/2014/main" id="{C6862DF6-AB61-C4DA-8226-B687E9278ED5}"/>
                    </a:ext>
                  </a:extLst>
                </p:cNvPr>
                <p:cNvSpPr>
                  <a:spLocks noChangeShapeType="1"/>
                </p:cNvSpPr>
                <p:nvPr/>
              </p:nvSpPr>
              <p:spPr bwMode="auto">
                <a:xfrm>
                  <a:off x="1264758" y="2149765"/>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grpSp>
        </p:grpSp>
      </p:grpSp>
      <p:pic>
        <p:nvPicPr>
          <p:cNvPr id="75" name="Graphic 74">
            <a:extLst>
              <a:ext uri="{FF2B5EF4-FFF2-40B4-BE49-F238E27FC236}">
                <a16:creationId xmlns:a16="http://schemas.microsoft.com/office/drawing/2014/main" id="{993AB859-BA78-A1DA-98E3-2D1665E720A3}"/>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1540604" y="2232400"/>
            <a:ext cx="3055210" cy="1835405"/>
          </a:xfrm>
          <a:prstGeom prst="rect">
            <a:avLst/>
          </a:prstGeom>
        </p:spPr>
      </p:pic>
      <p:pic>
        <p:nvPicPr>
          <p:cNvPr id="77" name="Graphic 76">
            <a:extLst>
              <a:ext uri="{FF2B5EF4-FFF2-40B4-BE49-F238E27FC236}">
                <a16:creationId xmlns:a16="http://schemas.microsoft.com/office/drawing/2014/main" id="{D4FA43DE-62FD-177F-3AB3-803C6759D0A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1381502" y="2174211"/>
            <a:ext cx="3466884" cy="2007143"/>
          </a:xfrm>
          <a:prstGeom prst="rect">
            <a:avLst/>
          </a:prstGeom>
        </p:spPr>
      </p:pic>
      <p:pic>
        <p:nvPicPr>
          <p:cNvPr id="79" name="Graphic 78">
            <a:extLst>
              <a:ext uri="{FF2B5EF4-FFF2-40B4-BE49-F238E27FC236}">
                <a16:creationId xmlns:a16="http://schemas.microsoft.com/office/drawing/2014/main" id="{397BCE2B-0492-4E84-CE51-98B32EC9B5E5}"/>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1232625" y="2151904"/>
            <a:ext cx="3308400" cy="1875897"/>
          </a:xfrm>
          <a:prstGeom prst="rect">
            <a:avLst/>
          </a:prstGeom>
        </p:spPr>
      </p:pic>
      <p:pic>
        <p:nvPicPr>
          <p:cNvPr id="81" name="Graphic 80">
            <a:extLst>
              <a:ext uri="{FF2B5EF4-FFF2-40B4-BE49-F238E27FC236}">
                <a16:creationId xmlns:a16="http://schemas.microsoft.com/office/drawing/2014/main" id="{9C21A769-36B3-2DD2-1BBA-0C378FF17323}"/>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a:off x="1232625" y="2149054"/>
            <a:ext cx="3603996" cy="1992409"/>
          </a:xfrm>
          <a:prstGeom prst="rect">
            <a:avLst/>
          </a:prstGeom>
        </p:spPr>
      </p:pic>
      <p:graphicFrame>
        <p:nvGraphicFramePr>
          <p:cNvPr id="83" name="Table 54">
            <a:extLst>
              <a:ext uri="{FF2B5EF4-FFF2-40B4-BE49-F238E27FC236}">
                <a16:creationId xmlns:a16="http://schemas.microsoft.com/office/drawing/2014/main" id="{3F153FCC-00FA-7E53-0358-F4AF105AED94}"/>
              </a:ext>
            </a:extLst>
          </p:cNvPr>
          <p:cNvGraphicFramePr>
            <a:graphicFrameLocks noGrp="1"/>
          </p:cNvGraphicFramePr>
          <p:nvPr>
            <p:extLst>
              <p:ext uri="{D42A27DB-BD31-4B8C-83A1-F6EECF244321}">
                <p14:modId xmlns:p14="http://schemas.microsoft.com/office/powerpoint/2010/main" val="155759894"/>
              </p:ext>
            </p:extLst>
          </p:nvPr>
        </p:nvGraphicFramePr>
        <p:xfrm>
          <a:off x="1364445" y="4416376"/>
          <a:ext cx="4439455" cy="886560"/>
        </p:xfrm>
        <a:graphic>
          <a:graphicData uri="http://schemas.openxmlformats.org/drawingml/2006/table">
            <a:tbl>
              <a:tblPr firstRow="1" bandRow="1">
                <a:tableStyleId>{69012ECD-51FC-41F1-AA8D-1B2483CD663E}</a:tableStyleId>
              </a:tblPr>
              <a:tblGrid>
                <a:gridCol w="1080000">
                  <a:extLst>
                    <a:ext uri="{9D8B030D-6E8A-4147-A177-3AD203B41FA5}">
                      <a16:colId xmlns:a16="http://schemas.microsoft.com/office/drawing/2014/main" val="877734686"/>
                    </a:ext>
                  </a:extLst>
                </a:gridCol>
                <a:gridCol w="1412852">
                  <a:extLst>
                    <a:ext uri="{9D8B030D-6E8A-4147-A177-3AD203B41FA5}">
                      <a16:colId xmlns:a16="http://schemas.microsoft.com/office/drawing/2014/main" val="2230112813"/>
                    </a:ext>
                  </a:extLst>
                </a:gridCol>
                <a:gridCol w="829003">
                  <a:extLst>
                    <a:ext uri="{9D8B030D-6E8A-4147-A177-3AD203B41FA5}">
                      <a16:colId xmlns:a16="http://schemas.microsoft.com/office/drawing/2014/main" val="3849467418"/>
                    </a:ext>
                  </a:extLst>
                </a:gridCol>
                <a:gridCol w="1117600">
                  <a:extLst>
                    <a:ext uri="{9D8B030D-6E8A-4147-A177-3AD203B41FA5}">
                      <a16:colId xmlns:a16="http://schemas.microsoft.com/office/drawing/2014/main" val="2106572003"/>
                    </a:ext>
                  </a:extLst>
                </a:gridCol>
              </a:tblGrid>
              <a:tr h="0">
                <a:tc>
                  <a:txBody>
                    <a:bodyPr/>
                    <a:lstStyle/>
                    <a:p>
                      <a:pPr algn="l"/>
                      <a:endParaRPr lang="en-GB" sz="1100" b="1" dirty="0">
                        <a:solidFill>
                          <a:schemeClr val="tx1"/>
                        </a:solidFill>
                      </a:endParaRPr>
                    </a:p>
                  </a:txBody>
                  <a:tcPr marL="36000" marR="36000" marT="36000" marB="36000" anchor="ctr"/>
                </a:tc>
                <a:tc>
                  <a:txBody>
                    <a:bodyPr/>
                    <a:lstStyle/>
                    <a:p>
                      <a:pPr algn="ctr"/>
                      <a:r>
                        <a:rPr lang="en-GB" sz="1100" dirty="0" smtClean="0">
                          <a:solidFill>
                            <a:schemeClr val="tx2"/>
                          </a:solidFill>
                        </a:rPr>
                        <a:t>mPFS, </a:t>
                      </a:r>
                      <a:r>
                        <a:rPr lang="en-GB" sz="1100" dirty="0" err="1" smtClean="0">
                          <a:solidFill>
                            <a:schemeClr val="tx2"/>
                          </a:solidFill>
                        </a:rPr>
                        <a:t>mo</a:t>
                      </a:r>
                      <a:r>
                        <a:rPr lang="en-GB" sz="1100" dirty="0" smtClean="0">
                          <a:solidFill>
                            <a:schemeClr val="tx2"/>
                          </a:solidFill>
                        </a:rPr>
                        <a:t> </a:t>
                      </a:r>
                      <a:r>
                        <a:rPr lang="en-GB" sz="1100" dirty="0">
                          <a:solidFill>
                            <a:schemeClr val="tx2"/>
                          </a:solidFill>
                        </a:rPr>
                        <a:t>(</a:t>
                      </a:r>
                      <a:r>
                        <a:rPr lang="en-GB" sz="1100" dirty="0" smtClean="0">
                          <a:solidFill>
                            <a:schemeClr val="tx2"/>
                          </a:solidFill>
                        </a:rPr>
                        <a:t>95%CI</a:t>
                      </a:r>
                      <a:r>
                        <a:rPr lang="en-GB" sz="1100" dirty="0">
                          <a:solidFill>
                            <a:schemeClr val="tx2"/>
                          </a:solidFill>
                        </a:rPr>
                        <a:t>)</a:t>
                      </a:r>
                      <a:endParaRPr lang="en-GB" sz="1100" b="1" dirty="0">
                        <a:solidFill>
                          <a:schemeClr val="tx2"/>
                        </a:solidFill>
                      </a:endParaRPr>
                    </a:p>
                  </a:txBody>
                  <a:tcPr marL="36000" marR="36000" marT="36000" marB="36000" anchor="ctr"/>
                </a:tc>
                <a:tc>
                  <a:txBody>
                    <a:bodyPr/>
                    <a:lstStyle/>
                    <a:p>
                      <a:pPr algn="ctr"/>
                      <a:r>
                        <a:rPr lang="en-GB" sz="1100" dirty="0" smtClean="0">
                          <a:solidFill>
                            <a:schemeClr val="tx2"/>
                          </a:solidFill>
                        </a:rPr>
                        <a:t>Timepoint</a:t>
                      </a:r>
                      <a:endParaRPr lang="en-GB" sz="1100" b="1" dirty="0">
                        <a:solidFill>
                          <a:schemeClr val="tx2"/>
                        </a:solidFill>
                      </a:endParaRPr>
                    </a:p>
                  </a:txBody>
                  <a:tcPr marL="36000" marR="36000" marT="36000" marB="36000" anchor="ctr"/>
                </a:tc>
                <a:tc>
                  <a:txBody>
                    <a:bodyPr/>
                    <a:lstStyle/>
                    <a:p>
                      <a:pPr algn="ctr"/>
                      <a:r>
                        <a:rPr lang="en-GB" sz="1100" dirty="0" smtClean="0">
                          <a:solidFill>
                            <a:schemeClr val="tx2"/>
                          </a:solidFill>
                        </a:rPr>
                        <a:t>HR (95%CI</a:t>
                      </a:r>
                      <a:r>
                        <a:rPr lang="en-GB" sz="1100" dirty="0">
                          <a:solidFill>
                            <a:schemeClr val="tx2"/>
                          </a:solidFill>
                        </a:rPr>
                        <a:t>)</a:t>
                      </a:r>
                      <a:endParaRPr lang="en-GB" sz="1100" b="1" dirty="0">
                        <a:solidFill>
                          <a:schemeClr val="tx2"/>
                        </a:solidFill>
                      </a:endParaRPr>
                    </a:p>
                  </a:txBody>
                  <a:tcPr marL="36000" marR="36000" marT="36000" marB="36000" anchor="ctr"/>
                </a:tc>
                <a:extLst>
                  <a:ext uri="{0D108BD9-81ED-4DB2-BD59-A6C34878D82A}">
                    <a16:rowId xmlns:a16="http://schemas.microsoft.com/office/drawing/2014/main" val="3314864962"/>
                  </a:ext>
                </a:extLst>
              </a:tr>
              <a:tr h="0">
                <a:tc>
                  <a:txBody>
                    <a:bodyPr/>
                    <a:lstStyle/>
                    <a:p>
                      <a:pPr algn="l"/>
                      <a:r>
                        <a:rPr lang="en-GB" sz="1100" dirty="0"/>
                        <a:t>Nivolumab</a:t>
                      </a:r>
                      <a:endParaRPr lang="en-GB" sz="1100" b="1" dirty="0">
                        <a:solidFill>
                          <a:schemeClr val="accent1"/>
                        </a:solidFill>
                        <a:latin typeface="+mn-lt"/>
                        <a:cs typeface="Open Sans" panose="020B0606030504020204" pitchFamily="34" charset="0"/>
                      </a:endParaRPr>
                    </a:p>
                  </a:txBody>
                  <a:tcPr marL="36000" marR="36000" marT="36000" marB="36000" anchor="ctr"/>
                </a:tc>
                <a:tc>
                  <a:txBody>
                    <a:bodyPr/>
                    <a:lstStyle/>
                    <a:p>
                      <a:pPr algn="ctr"/>
                      <a:r>
                        <a:rPr lang="en-GB" sz="1100" dirty="0"/>
                        <a:t>25.8 (</a:t>
                      </a:r>
                      <a:r>
                        <a:rPr lang="en-GB" sz="1100" dirty="0" smtClean="0"/>
                        <a:t>16.5, NE</a:t>
                      </a:r>
                      <a:r>
                        <a:rPr lang="en-GB" sz="1100" dirty="0"/>
                        <a:t>)</a:t>
                      </a:r>
                      <a:endParaRPr lang="en-GB" sz="1100" b="0" dirty="0">
                        <a:solidFill>
                          <a:schemeClr val="tx1"/>
                        </a:solidFill>
                        <a:latin typeface="+mn-lt"/>
                        <a:cs typeface="Open Sans" panose="020B0606030504020204" pitchFamily="34" charset="0"/>
                      </a:endParaRPr>
                    </a:p>
                  </a:txBody>
                  <a:tcPr marL="36000" marR="36000" marT="36000" marB="36000" anchor="ctr"/>
                </a:tc>
                <a:tc>
                  <a:txBody>
                    <a:bodyPr/>
                    <a:lstStyle/>
                    <a:p>
                      <a:pPr algn="ctr"/>
                      <a:r>
                        <a:rPr lang="en-GB" sz="1100" dirty="0"/>
                        <a:t>18</a:t>
                      </a:r>
                      <a:endParaRPr lang="en-GB" sz="1100" b="0" dirty="0">
                        <a:solidFill>
                          <a:schemeClr val="tx1"/>
                        </a:solidFill>
                        <a:latin typeface="+mn-lt"/>
                        <a:cs typeface="Open Sans" panose="020B0606030504020204" pitchFamily="34" charset="0"/>
                      </a:endParaRPr>
                    </a:p>
                  </a:txBody>
                  <a:tcPr marL="36000" marR="36000" marT="36000" marB="36000" anchor="ctr"/>
                </a:tc>
                <a:tc>
                  <a:txBody>
                    <a:bodyPr/>
                    <a:lstStyle/>
                    <a:p>
                      <a:pPr algn="ctr"/>
                      <a:r>
                        <a:rPr lang="en-GB" sz="1100" dirty="0"/>
                        <a:t>63.7 (</a:t>
                      </a:r>
                      <a:r>
                        <a:rPr lang="en-GB" sz="1100" dirty="0" smtClean="0"/>
                        <a:t>47.3, 76.2)</a:t>
                      </a:r>
                      <a:endParaRPr lang="en-GB" sz="1100" b="0" dirty="0">
                        <a:solidFill>
                          <a:schemeClr val="tx1"/>
                        </a:solidFill>
                        <a:latin typeface="+mn-lt"/>
                        <a:cs typeface="Open Sans" panose="020B0606030504020204" pitchFamily="34" charset="0"/>
                      </a:endParaRPr>
                    </a:p>
                  </a:txBody>
                  <a:tcPr marL="36000" marR="36000" marT="36000" marB="36000" anchor="ctr"/>
                </a:tc>
                <a:extLst>
                  <a:ext uri="{0D108BD9-81ED-4DB2-BD59-A6C34878D82A}">
                    <a16:rowId xmlns:a16="http://schemas.microsoft.com/office/drawing/2014/main" val="2528577773"/>
                  </a:ext>
                </a:extLst>
              </a:tr>
              <a:tr h="159271">
                <a:tc>
                  <a:txBody>
                    <a:bodyPr/>
                    <a:lstStyle/>
                    <a:p>
                      <a:pPr algn="l"/>
                      <a:r>
                        <a:rPr lang="en-GB" sz="1100" dirty="0"/>
                        <a:t>Nivolumab + </a:t>
                      </a:r>
                      <a:r>
                        <a:rPr lang="en-GB" sz="1100" dirty="0" smtClean="0"/>
                        <a:t>ipilimumab</a:t>
                      </a:r>
                      <a:endParaRPr lang="en-GB" sz="1100" b="1" dirty="0">
                        <a:solidFill>
                          <a:schemeClr val="accent2"/>
                        </a:solidFill>
                        <a:latin typeface="+mn-lt"/>
                        <a:cs typeface="Open Sans" panose="020B0606030504020204" pitchFamily="34" charset="0"/>
                      </a:endParaRPr>
                    </a:p>
                  </a:txBody>
                  <a:tcPr marL="36000" marR="36000" marT="36000" marB="36000" anchor="ctr"/>
                </a:tc>
                <a:tc>
                  <a:txBody>
                    <a:bodyPr/>
                    <a:lstStyle/>
                    <a:p>
                      <a:pPr algn="ctr"/>
                      <a:r>
                        <a:rPr lang="en-GB" sz="1100" dirty="0"/>
                        <a:t>25.4 (</a:t>
                      </a:r>
                      <a:r>
                        <a:rPr lang="en-GB" sz="1100" dirty="0" smtClean="0"/>
                        <a:t>18.6, NE</a:t>
                      </a:r>
                      <a:r>
                        <a:rPr lang="en-GB" sz="1100" dirty="0"/>
                        <a:t>)</a:t>
                      </a:r>
                      <a:endParaRPr lang="en-GB" sz="1100" b="0" dirty="0">
                        <a:solidFill>
                          <a:schemeClr val="tx1"/>
                        </a:solidFill>
                        <a:latin typeface="+mn-lt"/>
                        <a:cs typeface="Open Sans" panose="020B0606030504020204" pitchFamily="34" charset="0"/>
                      </a:endParaRPr>
                    </a:p>
                  </a:txBody>
                  <a:tcPr marL="36000" marR="36000" marT="36000" marB="36000" anchor="ctr"/>
                </a:tc>
                <a:tc>
                  <a:txBody>
                    <a:bodyPr/>
                    <a:lstStyle/>
                    <a:p>
                      <a:pPr algn="ctr"/>
                      <a:r>
                        <a:rPr lang="en-GB" sz="1100" dirty="0"/>
                        <a:t>18</a:t>
                      </a:r>
                      <a:endParaRPr lang="en-GB" sz="1100" b="0" dirty="0">
                        <a:solidFill>
                          <a:schemeClr val="tx1"/>
                        </a:solidFill>
                        <a:latin typeface="+mn-lt"/>
                        <a:cs typeface="Open Sans" panose="020B0606030504020204" pitchFamily="34" charset="0"/>
                      </a:endParaRP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dirty="0"/>
                        <a:t>67.6 (</a:t>
                      </a:r>
                      <a:r>
                        <a:rPr lang="en-GB" sz="1100" dirty="0" smtClean="0"/>
                        <a:t>51.4,</a:t>
                      </a:r>
                      <a:r>
                        <a:rPr lang="en-GB" sz="1100" baseline="0" dirty="0" smtClean="0"/>
                        <a:t> </a:t>
                      </a:r>
                      <a:r>
                        <a:rPr lang="en-GB" sz="1100" dirty="0" smtClean="0"/>
                        <a:t>79.5)</a:t>
                      </a:r>
                      <a:endParaRPr lang="en-GB" sz="1100" b="0" dirty="0">
                        <a:solidFill>
                          <a:schemeClr val="tx1"/>
                        </a:solidFill>
                        <a:latin typeface="+mn-lt"/>
                        <a:cs typeface="Open Sans" panose="020B0606030504020204" pitchFamily="34" charset="0"/>
                      </a:endParaRPr>
                    </a:p>
                  </a:txBody>
                  <a:tcPr marL="36000" marR="36000" marT="36000" marB="36000" anchor="ctr"/>
                </a:tc>
                <a:extLst>
                  <a:ext uri="{0D108BD9-81ED-4DB2-BD59-A6C34878D82A}">
                    <a16:rowId xmlns:a16="http://schemas.microsoft.com/office/drawing/2014/main" val="3126903791"/>
                  </a:ext>
                </a:extLst>
              </a:tr>
            </a:tbl>
          </a:graphicData>
        </a:graphic>
      </p:graphicFrame>
      <p:sp>
        <p:nvSpPr>
          <p:cNvPr id="136" name="Content Placeholder 26">
            <a:extLst>
              <a:ext uri="{FF2B5EF4-FFF2-40B4-BE49-F238E27FC236}">
                <a16:creationId xmlns:a16="http://schemas.microsoft.com/office/drawing/2014/main" id="{DD278B47-7E1F-7B16-AA01-8B2E5616EDCB}"/>
              </a:ext>
            </a:extLst>
          </p:cNvPr>
          <p:cNvSpPr txBox="1">
            <a:spLocks/>
          </p:cNvSpPr>
          <p:nvPr/>
        </p:nvSpPr>
        <p:spPr bwMode="auto">
          <a:xfrm>
            <a:off x="6600085" y="1659209"/>
            <a:ext cx="5455280" cy="273187"/>
          </a:xfrm>
          <a:prstGeom prst="rect">
            <a:avLst/>
          </a:prstGeom>
          <a:noFill/>
          <a:ln w="9525">
            <a:noFill/>
            <a:miter lim="800000"/>
            <a:headEnd/>
            <a:tailEnd/>
          </a:ln>
        </p:spPr>
        <p:txBody>
          <a:bodyPr lIns="0" tIns="0" rIns="0" bIns="0"/>
          <a:lstStyle/>
          <a:p>
            <a:pPr algn="ctr">
              <a:spcBef>
                <a:spcPts val="0"/>
              </a:spcBef>
              <a:defRPr/>
            </a:pPr>
            <a:r>
              <a:rPr lang="en-GB" sz="1400" b="1" dirty="0">
                <a:solidFill>
                  <a:srgbClr val="363636"/>
                </a:solidFill>
                <a:latin typeface="Arial"/>
              </a:rPr>
              <a:t>Overall survival</a:t>
            </a:r>
          </a:p>
        </p:txBody>
      </p:sp>
      <p:graphicFrame>
        <p:nvGraphicFramePr>
          <p:cNvPr id="138" name="Table 54">
            <a:extLst>
              <a:ext uri="{FF2B5EF4-FFF2-40B4-BE49-F238E27FC236}">
                <a16:creationId xmlns:a16="http://schemas.microsoft.com/office/drawing/2014/main" id="{2258480B-071B-8C48-B96E-8B24B1821AE7}"/>
              </a:ext>
            </a:extLst>
          </p:cNvPr>
          <p:cNvGraphicFramePr>
            <a:graphicFrameLocks noGrp="1"/>
          </p:cNvGraphicFramePr>
          <p:nvPr>
            <p:extLst>
              <p:ext uri="{D42A27DB-BD31-4B8C-83A1-F6EECF244321}">
                <p14:modId xmlns:p14="http://schemas.microsoft.com/office/powerpoint/2010/main" val="2583918741"/>
              </p:ext>
            </p:extLst>
          </p:nvPr>
        </p:nvGraphicFramePr>
        <p:xfrm>
          <a:off x="5980387" y="5788395"/>
          <a:ext cx="5456220" cy="670560"/>
        </p:xfrm>
        <a:graphic>
          <a:graphicData uri="http://schemas.openxmlformats.org/drawingml/2006/table">
            <a:tbl>
              <a:tblPr firstRow="1" bandRow="1">
                <a:tableStyleId>{5C22544A-7EE6-4342-B048-85BDC9FD1C3A}</a:tableStyleId>
              </a:tblPr>
              <a:tblGrid>
                <a:gridCol w="956220">
                  <a:extLst>
                    <a:ext uri="{9D8B030D-6E8A-4147-A177-3AD203B41FA5}">
                      <a16:colId xmlns:a16="http://schemas.microsoft.com/office/drawing/2014/main" val="2270519381"/>
                    </a:ext>
                  </a:extLst>
                </a:gridCol>
                <a:gridCol w="396000">
                  <a:extLst>
                    <a:ext uri="{9D8B030D-6E8A-4147-A177-3AD203B41FA5}">
                      <a16:colId xmlns:a16="http://schemas.microsoft.com/office/drawing/2014/main" val="2939477831"/>
                    </a:ext>
                  </a:extLst>
                </a:gridCol>
                <a:gridCol w="684000">
                  <a:extLst>
                    <a:ext uri="{9D8B030D-6E8A-4147-A177-3AD203B41FA5}">
                      <a16:colId xmlns:a16="http://schemas.microsoft.com/office/drawing/2014/main" val="2063057466"/>
                    </a:ext>
                  </a:extLst>
                </a:gridCol>
                <a:gridCol w="324000">
                  <a:extLst>
                    <a:ext uri="{9D8B030D-6E8A-4147-A177-3AD203B41FA5}">
                      <a16:colId xmlns:a16="http://schemas.microsoft.com/office/drawing/2014/main" val="4083347315"/>
                    </a:ext>
                  </a:extLst>
                </a:gridCol>
                <a:gridCol w="684000">
                  <a:extLst>
                    <a:ext uri="{9D8B030D-6E8A-4147-A177-3AD203B41FA5}">
                      <a16:colId xmlns:a16="http://schemas.microsoft.com/office/drawing/2014/main" val="2983163452"/>
                    </a:ext>
                  </a:extLst>
                </a:gridCol>
                <a:gridCol w="360000">
                  <a:extLst>
                    <a:ext uri="{9D8B030D-6E8A-4147-A177-3AD203B41FA5}">
                      <a16:colId xmlns:a16="http://schemas.microsoft.com/office/drawing/2014/main" val="877734686"/>
                    </a:ext>
                  </a:extLst>
                </a:gridCol>
                <a:gridCol w="684000">
                  <a:extLst>
                    <a:ext uri="{9D8B030D-6E8A-4147-A177-3AD203B41FA5}">
                      <a16:colId xmlns:a16="http://schemas.microsoft.com/office/drawing/2014/main" val="2230112813"/>
                    </a:ext>
                  </a:extLst>
                </a:gridCol>
                <a:gridCol w="360000">
                  <a:extLst>
                    <a:ext uri="{9D8B030D-6E8A-4147-A177-3AD203B41FA5}">
                      <a16:colId xmlns:a16="http://schemas.microsoft.com/office/drawing/2014/main" val="3849467418"/>
                    </a:ext>
                  </a:extLst>
                </a:gridCol>
                <a:gridCol w="684000">
                  <a:extLst>
                    <a:ext uri="{9D8B030D-6E8A-4147-A177-3AD203B41FA5}">
                      <a16:colId xmlns:a16="http://schemas.microsoft.com/office/drawing/2014/main" val="2070849842"/>
                    </a:ext>
                  </a:extLst>
                </a:gridCol>
                <a:gridCol w="324000">
                  <a:extLst>
                    <a:ext uri="{9D8B030D-6E8A-4147-A177-3AD203B41FA5}">
                      <a16:colId xmlns:a16="http://schemas.microsoft.com/office/drawing/2014/main" val="2036523867"/>
                    </a:ext>
                  </a:extLst>
                </a:gridCol>
              </a:tblGrid>
              <a:tr h="159467">
                <a:tc>
                  <a:txBody>
                    <a:bodyPr/>
                    <a:lstStyle/>
                    <a:p>
                      <a:pPr marL="0" marR="0" lvl="0" indent="0" algn="r" defTabSz="685783" rtl="0" eaLnBrk="1" fontAlgn="auto" latinLnBrk="0" hangingPunct="1">
                        <a:lnSpc>
                          <a:spcPct val="100000"/>
                        </a:lnSpc>
                        <a:spcBef>
                          <a:spcPts val="0"/>
                        </a:spcBef>
                        <a:spcAft>
                          <a:spcPts val="0"/>
                        </a:spcAft>
                        <a:buClrTx/>
                        <a:buSzTx/>
                        <a:buFontTx/>
                        <a:buNone/>
                        <a:tabLst/>
                        <a:defRPr/>
                      </a:pPr>
                      <a:r>
                        <a:rPr kumimoji="1" lang="en-GB" sz="1100" b="0" kern="1200" dirty="0" smtClean="0">
                          <a:solidFill>
                            <a:schemeClr val="tx1"/>
                          </a:solidFill>
                          <a:latin typeface="+mn-lt"/>
                          <a:ea typeface="+mn-ea"/>
                          <a:cs typeface="Open Sans" panose="020B0606030504020204" pitchFamily="34" charset="0"/>
                        </a:rPr>
                        <a:t>No. </a:t>
                      </a:r>
                      <a:r>
                        <a:rPr kumimoji="1" lang="en-GB" sz="1100" b="0" kern="1200" dirty="0">
                          <a:solidFill>
                            <a:schemeClr val="tx1"/>
                          </a:solidFill>
                          <a:latin typeface="+mn-lt"/>
                          <a:ea typeface="+mn-ea"/>
                          <a:cs typeface="Open Sans" panose="020B0606030504020204" pitchFamily="34" charset="0"/>
                        </a:rPr>
                        <a:t>at risk</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0" dirty="0">
                        <a:solidFill>
                          <a:schemeClr val="accent1"/>
                        </a:solidFill>
                        <a:latin typeface="+mn-lt"/>
                        <a:cs typeface="Open Sans" panose="020B0606030504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0" dirty="0">
                        <a:solidFill>
                          <a:schemeClr val="accent1"/>
                        </a:solidFill>
                        <a:latin typeface="+mn-lt"/>
                        <a:cs typeface="Open Sans" panose="020B0606030504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0" dirty="0">
                        <a:solidFill>
                          <a:schemeClr val="accent1"/>
                        </a:solidFill>
                        <a:latin typeface="+mn-lt"/>
                        <a:cs typeface="Open Sans" panose="020B0606030504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0" dirty="0">
                        <a:solidFill>
                          <a:schemeClr val="accent1"/>
                        </a:solidFill>
                        <a:latin typeface="+mn-lt"/>
                        <a:cs typeface="Open Sans" panose="020B0606030504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0" dirty="0">
                        <a:solidFill>
                          <a:schemeClr val="accent1"/>
                        </a:solidFill>
                        <a:latin typeface="+mn-lt"/>
                        <a:cs typeface="Open Sans" panose="020B0606030504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0" dirty="0">
                        <a:solidFill>
                          <a:schemeClr val="accent1"/>
                        </a:solidFill>
                        <a:latin typeface="+mn-lt"/>
                        <a:cs typeface="Open Sans" panose="020B0606030504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0" dirty="0">
                        <a:solidFill>
                          <a:schemeClr val="accent1"/>
                        </a:solidFill>
                        <a:latin typeface="+mn-lt"/>
                        <a:cs typeface="Open Sans" panose="020B0606030504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0" dirty="0">
                        <a:solidFill>
                          <a:schemeClr val="accent1"/>
                        </a:solidFill>
                        <a:latin typeface="+mn-lt"/>
                        <a:cs typeface="Open Sans" panose="020B0606030504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1100" b="0" dirty="0">
                        <a:solidFill>
                          <a:schemeClr val="accent1"/>
                        </a:solidFill>
                        <a:latin typeface="+mn-lt"/>
                        <a:cs typeface="Open Sans" panose="020B0606030504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44961517"/>
                  </a:ext>
                </a:extLst>
              </a:tr>
              <a:tr h="159467">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marL="0" marR="0" lvl="0" indent="0" algn="r" defTabSz="685783" rtl="0" eaLnBrk="1" fontAlgn="auto" latinLnBrk="0" hangingPunct="1">
                        <a:lnSpc>
                          <a:spcPct val="100000"/>
                        </a:lnSpc>
                        <a:spcBef>
                          <a:spcPts val="0"/>
                        </a:spcBef>
                        <a:spcAft>
                          <a:spcPts val="0"/>
                        </a:spcAft>
                        <a:buClrTx/>
                        <a:buSzTx/>
                        <a:buFontTx/>
                        <a:buNone/>
                        <a:tabLst/>
                        <a:defRPr/>
                      </a:pPr>
                      <a:r>
                        <a:rPr kumimoji="1" lang="en-GB" sz="1100" b="0" kern="1200" dirty="0">
                          <a:solidFill>
                            <a:schemeClr val="accent1"/>
                          </a:solidFill>
                          <a:latin typeface="+mn-lt"/>
                          <a:ea typeface="+mn-ea"/>
                          <a:cs typeface="Open Sans" panose="020B0606030504020204" pitchFamily="34" charset="0"/>
                        </a:rPr>
                        <a:t>Nivolumab</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100" b="0" dirty="0">
                          <a:solidFill>
                            <a:schemeClr val="accent1"/>
                          </a:solidFill>
                          <a:latin typeface="+mn-lt"/>
                          <a:cs typeface="Open Sans" panose="020B0606030504020204" pitchFamily="34" charset="0"/>
                        </a:rPr>
                        <a:t>54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100" b="0" dirty="0">
                          <a:solidFill>
                            <a:schemeClr val="accent1"/>
                          </a:solidFill>
                          <a:latin typeface="+mn-lt"/>
                          <a:cs typeface="Open Sans" panose="020B0606030504020204" pitchFamily="34" charset="0"/>
                        </a:rPr>
                        <a:t>49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100" b="0" dirty="0">
                          <a:solidFill>
                            <a:schemeClr val="accent1"/>
                          </a:solidFill>
                          <a:latin typeface="+mn-lt"/>
                          <a:cs typeface="Open Sans" panose="020B0606030504020204" pitchFamily="34" charset="0"/>
                        </a:rPr>
                        <a:t>44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100" b="0" dirty="0">
                          <a:solidFill>
                            <a:schemeClr val="accent1"/>
                          </a:solidFill>
                          <a:latin typeface="+mn-lt"/>
                          <a:cs typeface="Open Sans" panose="020B0606030504020204" pitchFamily="34" charset="0"/>
                        </a:rPr>
                        <a:t>36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0" dirty="0">
                          <a:solidFill>
                            <a:schemeClr val="accent1"/>
                          </a:solidFill>
                          <a:latin typeface="+mn-lt"/>
                          <a:cs typeface="Open Sans" panose="020B0606030504020204" pitchFamily="34" charset="0"/>
                        </a:rPr>
                        <a:t>26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0" dirty="0">
                          <a:solidFill>
                            <a:schemeClr val="accent1"/>
                          </a:solidFill>
                          <a:latin typeface="+mn-lt"/>
                          <a:cs typeface="Open Sans" panose="020B0606030504020204" pitchFamily="34" charset="0"/>
                        </a:rPr>
                        <a:t>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0" dirty="0">
                          <a:solidFill>
                            <a:schemeClr val="accent1"/>
                          </a:solidFill>
                          <a:latin typeface="+mn-lt"/>
                          <a:cs typeface="Open Sans" panose="020B0606030504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0" dirty="0">
                          <a:solidFill>
                            <a:schemeClr val="accent1"/>
                          </a:solidFill>
                          <a:latin typeface="+mn-lt"/>
                          <a:cs typeface="Open Sans" panose="020B0606030504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0" dirty="0">
                          <a:solidFill>
                            <a:schemeClr val="accent1"/>
                          </a:solidFill>
                          <a:latin typeface="+mn-lt"/>
                          <a:cs typeface="Open Sans" panose="020B060603050402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28577773"/>
                  </a:ext>
                </a:extLst>
              </a:tr>
              <a:tr h="159467">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r"/>
                      <a:r>
                        <a:rPr kumimoji="1" lang="en-GB" sz="1100" b="0" kern="1200" dirty="0">
                          <a:solidFill>
                            <a:schemeClr val="accent2"/>
                          </a:solidFill>
                          <a:latin typeface="+mn-lt"/>
                          <a:ea typeface="+mn-ea"/>
                          <a:cs typeface="Open Sans" panose="020B0606030504020204" pitchFamily="34" charset="0"/>
                        </a:rPr>
                        <a:t>Nivolumab</a:t>
                      </a:r>
                      <a:br>
                        <a:rPr kumimoji="1" lang="en-GB" sz="1100" b="0" kern="1200" dirty="0">
                          <a:solidFill>
                            <a:schemeClr val="accent2"/>
                          </a:solidFill>
                          <a:latin typeface="+mn-lt"/>
                          <a:ea typeface="+mn-ea"/>
                          <a:cs typeface="Open Sans" panose="020B0606030504020204" pitchFamily="34" charset="0"/>
                        </a:rPr>
                      </a:br>
                      <a:r>
                        <a:rPr kumimoji="1" lang="en-GB" sz="1100" b="0" kern="1200" dirty="0">
                          <a:solidFill>
                            <a:schemeClr val="accent2"/>
                          </a:solidFill>
                          <a:latin typeface="+mn-lt"/>
                          <a:ea typeface="+mn-ea"/>
                          <a:cs typeface="Open Sans" panose="020B0606030504020204" pitchFamily="34" charset="0"/>
                        </a:rPr>
                        <a:t>+ </a:t>
                      </a:r>
                      <a:r>
                        <a:rPr kumimoji="1" lang="en-GB" sz="1100" b="0" kern="1200" dirty="0" smtClean="0">
                          <a:solidFill>
                            <a:schemeClr val="accent2"/>
                          </a:solidFill>
                          <a:latin typeface="+mn-lt"/>
                          <a:ea typeface="+mn-ea"/>
                          <a:cs typeface="Open Sans" panose="020B0606030504020204" pitchFamily="34" charset="0"/>
                        </a:rPr>
                        <a:t>ipilimumab</a:t>
                      </a:r>
                      <a:endParaRPr kumimoji="1" lang="en-GB" sz="1100" b="0" kern="1200" dirty="0">
                        <a:solidFill>
                          <a:schemeClr val="accent2"/>
                        </a:solidFill>
                        <a:latin typeface="+mn-lt"/>
                        <a:ea typeface="+mn-ea"/>
                        <a:cs typeface="Open Sans" panose="020B0606030504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100" b="0" dirty="0">
                          <a:solidFill>
                            <a:schemeClr val="accent2"/>
                          </a:solidFill>
                          <a:latin typeface="+mn-lt"/>
                          <a:cs typeface="Open Sans" panose="020B0606030504020204" pitchFamily="34" charset="0"/>
                        </a:rPr>
                        <a:t>51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100" b="0" dirty="0">
                          <a:solidFill>
                            <a:schemeClr val="accent2"/>
                          </a:solidFill>
                          <a:latin typeface="+mn-lt"/>
                          <a:cs typeface="Open Sans" panose="020B0606030504020204" pitchFamily="34" charset="0"/>
                        </a:rPr>
                        <a:t>48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100" b="0" dirty="0">
                          <a:solidFill>
                            <a:schemeClr val="accent2"/>
                          </a:solidFill>
                          <a:latin typeface="+mn-lt"/>
                          <a:cs typeface="Open Sans" panose="020B0606030504020204" pitchFamily="34" charset="0"/>
                        </a:rPr>
                        <a:t>45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100" b="0" dirty="0">
                          <a:solidFill>
                            <a:schemeClr val="accent2"/>
                          </a:solidFill>
                          <a:latin typeface="+mn-lt"/>
                          <a:cs typeface="Open Sans" panose="020B0606030504020204" pitchFamily="34" charset="0"/>
                        </a:rPr>
                        <a:t>40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0" dirty="0">
                          <a:solidFill>
                            <a:schemeClr val="accent2"/>
                          </a:solidFill>
                          <a:latin typeface="+mn-lt"/>
                          <a:cs typeface="Open Sans" panose="020B0606030504020204" pitchFamily="34" charset="0"/>
                        </a:rPr>
                        <a:t>29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0" dirty="0">
                          <a:solidFill>
                            <a:schemeClr val="accent2"/>
                          </a:solidFill>
                          <a:latin typeface="+mn-lt"/>
                          <a:cs typeface="Open Sans" panose="020B0606030504020204" pitchFamily="34" charset="0"/>
                        </a:rPr>
                        <a:t>14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0" dirty="0">
                          <a:solidFill>
                            <a:schemeClr val="accent2"/>
                          </a:solidFill>
                          <a:latin typeface="+mn-lt"/>
                          <a:cs typeface="Open Sans" panose="020B0606030504020204" pitchFamily="34" charset="0"/>
                        </a:rPr>
                        <a:t>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0" dirty="0">
                          <a:solidFill>
                            <a:schemeClr val="accent2"/>
                          </a:solidFill>
                          <a:latin typeface="+mn-lt"/>
                          <a:cs typeface="Open Sans" panose="020B0606030504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100" b="0" dirty="0">
                          <a:solidFill>
                            <a:schemeClr val="accent2"/>
                          </a:solidFill>
                          <a:latin typeface="+mn-lt"/>
                          <a:cs typeface="Open Sans" panose="020B060603050402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26903791"/>
                  </a:ext>
                </a:extLst>
              </a:tr>
            </a:tbl>
          </a:graphicData>
        </a:graphic>
      </p:graphicFrame>
      <p:sp>
        <p:nvSpPr>
          <p:cNvPr id="191" name="Rectangle 99">
            <a:extLst>
              <a:ext uri="{FF2B5EF4-FFF2-40B4-BE49-F238E27FC236}">
                <a16:creationId xmlns:a16="http://schemas.microsoft.com/office/drawing/2014/main" id="{8EEF93FE-A50F-25E6-86BE-C5FF351DD7A2}"/>
              </a:ext>
            </a:extLst>
          </p:cNvPr>
          <p:cNvSpPr>
            <a:spLocks noChangeArrowheads="1"/>
          </p:cNvSpPr>
          <p:nvPr/>
        </p:nvSpPr>
        <p:spPr bwMode="auto">
          <a:xfrm>
            <a:off x="7119093" y="5673258"/>
            <a:ext cx="4153227" cy="258461"/>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200" kern="0" dirty="0" smtClean="0">
                <a:latin typeface="Arial" panose="020B0604020202020204"/>
                <a:sym typeface="Helvetica"/>
              </a:rPr>
              <a:t>Time, months</a:t>
            </a:r>
            <a:endParaRPr kumimoji="0" lang="en-US" altLang="en-US" sz="1200" b="0" i="0" u="none" strike="noStrike" kern="0" cap="none" spc="0" normalizeH="0" baseline="0" noProof="0" dirty="0">
              <a:ln>
                <a:noFill/>
              </a:ln>
              <a:effectLst/>
              <a:uLnTx/>
              <a:uFillTx/>
              <a:latin typeface="Arial" panose="020B0604020202020204"/>
              <a:sym typeface="Helvetica"/>
            </a:endParaRPr>
          </a:p>
        </p:txBody>
      </p:sp>
      <p:grpSp>
        <p:nvGrpSpPr>
          <p:cNvPr id="238" name="Group 237">
            <a:extLst>
              <a:ext uri="{FF2B5EF4-FFF2-40B4-BE49-F238E27FC236}">
                <a16:creationId xmlns:a16="http://schemas.microsoft.com/office/drawing/2014/main" id="{B5D89D88-1DE3-2825-68F7-2A868783A409}"/>
              </a:ext>
            </a:extLst>
          </p:cNvPr>
          <p:cNvGrpSpPr/>
          <p:nvPr/>
        </p:nvGrpSpPr>
        <p:grpSpPr>
          <a:xfrm>
            <a:off x="6554990" y="2068996"/>
            <a:ext cx="4810808" cy="3581538"/>
            <a:chOff x="768341" y="2068996"/>
            <a:chExt cx="4810808" cy="3581538"/>
          </a:xfrm>
        </p:grpSpPr>
        <p:sp>
          <p:nvSpPr>
            <p:cNvPr id="239" name="TextBox 238">
              <a:extLst>
                <a:ext uri="{FF2B5EF4-FFF2-40B4-BE49-F238E27FC236}">
                  <a16:creationId xmlns:a16="http://schemas.microsoft.com/office/drawing/2014/main" id="{9AEAF8BA-C042-93F7-3B41-B0DCA642ACA7}"/>
                </a:ext>
              </a:extLst>
            </p:cNvPr>
            <p:cNvSpPr txBox="1"/>
            <p:nvPr/>
          </p:nvSpPr>
          <p:spPr>
            <a:xfrm rot="16200000">
              <a:off x="-742516" y="3656829"/>
              <a:ext cx="3270302" cy="248588"/>
            </a:xfrm>
            <a:prstGeom prst="rect">
              <a:avLst/>
            </a:prstGeom>
            <a:noFill/>
          </p:spPr>
          <p:txBody>
            <a:bodyPr wrap="square" lIns="0" tIns="0" rIns="0" bIns="0" rtlCol="0">
              <a:no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kumimoji="0" lang="en-GB" sz="1200" b="0" i="0" u="none" strike="noStrike" kern="0" cap="none" spc="0" normalizeH="0" baseline="0" noProof="0" dirty="0" smtClean="0">
                  <a:ln>
                    <a:noFill/>
                  </a:ln>
                  <a:solidFill>
                    <a:schemeClr val="tx1"/>
                  </a:solidFill>
                  <a:effectLst/>
                  <a:uLnTx/>
                  <a:uFillTx/>
                  <a:latin typeface="Arial" panose="020B0604020202020204"/>
                  <a:ea typeface="+mn-ea"/>
                  <a:cs typeface="Arial" panose="020B0604020202020204" pitchFamily="34" charset="0"/>
                  <a:sym typeface="Helvetica"/>
                </a:rPr>
                <a:t>OS, %</a:t>
              </a:r>
              <a:endPar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endParaRPr>
            </a:p>
          </p:txBody>
        </p:sp>
        <p:grpSp>
          <p:nvGrpSpPr>
            <p:cNvPr id="240" name="Group 239">
              <a:extLst>
                <a:ext uri="{FF2B5EF4-FFF2-40B4-BE49-F238E27FC236}">
                  <a16:creationId xmlns:a16="http://schemas.microsoft.com/office/drawing/2014/main" id="{E54B3C9C-A934-85F7-030B-4A82FDAE8CB2}"/>
                </a:ext>
              </a:extLst>
            </p:cNvPr>
            <p:cNvGrpSpPr/>
            <p:nvPr/>
          </p:nvGrpSpPr>
          <p:grpSpPr>
            <a:xfrm>
              <a:off x="893844" y="2068996"/>
              <a:ext cx="4685305" cy="3581538"/>
              <a:chOff x="893844" y="2068996"/>
              <a:chExt cx="4685305" cy="3581538"/>
            </a:xfrm>
          </p:grpSpPr>
          <p:grpSp>
            <p:nvGrpSpPr>
              <p:cNvPr id="241" name="Group 240">
                <a:extLst>
                  <a:ext uri="{FF2B5EF4-FFF2-40B4-BE49-F238E27FC236}">
                    <a16:creationId xmlns:a16="http://schemas.microsoft.com/office/drawing/2014/main" id="{3775D96C-1D5D-9F3F-E4B4-D2885C919DE2}"/>
                  </a:ext>
                </a:extLst>
              </p:cNvPr>
              <p:cNvGrpSpPr/>
              <p:nvPr/>
            </p:nvGrpSpPr>
            <p:grpSpPr>
              <a:xfrm>
                <a:off x="893844" y="2068996"/>
                <a:ext cx="4685305" cy="3581538"/>
                <a:chOff x="893844" y="2068996"/>
                <a:chExt cx="4685305" cy="3581538"/>
              </a:xfrm>
            </p:grpSpPr>
            <p:sp>
              <p:nvSpPr>
                <p:cNvPr id="264" name="TextBox 263">
                  <a:extLst>
                    <a:ext uri="{FF2B5EF4-FFF2-40B4-BE49-F238E27FC236}">
                      <a16:creationId xmlns:a16="http://schemas.microsoft.com/office/drawing/2014/main" id="{37A7AB32-D091-49F3-151C-6A13AAA25E76}"/>
                    </a:ext>
                  </a:extLst>
                </p:cNvPr>
                <p:cNvSpPr txBox="1"/>
                <p:nvPr/>
              </p:nvSpPr>
              <p:spPr>
                <a:xfrm>
                  <a:off x="893844" y="2068996"/>
                  <a:ext cx="323076" cy="161538"/>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100</a:t>
                  </a:r>
                </a:p>
              </p:txBody>
            </p:sp>
            <p:sp>
              <p:nvSpPr>
                <p:cNvPr id="266" name="TextBox 265">
                  <a:extLst>
                    <a:ext uri="{FF2B5EF4-FFF2-40B4-BE49-F238E27FC236}">
                      <a16:creationId xmlns:a16="http://schemas.microsoft.com/office/drawing/2014/main" id="{097EEF5C-8DC6-FC4E-B7D8-703C8B1DE8CC}"/>
                    </a:ext>
                  </a:extLst>
                </p:cNvPr>
                <p:cNvSpPr txBox="1"/>
                <p:nvPr/>
              </p:nvSpPr>
              <p:spPr>
                <a:xfrm>
                  <a:off x="893844" y="4684137"/>
                  <a:ext cx="323076" cy="161538"/>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20</a:t>
                  </a:r>
                </a:p>
              </p:txBody>
            </p:sp>
            <p:sp>
              <p:nvSpPr>
                <p:cNvPr id="267" name="TextBox 266">
                  <a:extLst>
                    <a:ext uri="{FF2B5EF4-FFF2-40B4-BE49-F238E27FC236}">
                      <a16:creationId xmlns:a16="http://schemas.microsoft.com/office/drawing/2014/main" id="{111F6A33-C94F-13E9-9DFE-E8F3E43332DE}"/>
                    </a:ext>
                  </a:extLst>
                </p:cNvPr>
                <p:cNvSpPr txBox="1"/>
                <p:nvPr/>
              </p:nvSpPr>
              <p:spPr>
                <a:xfrm>
                  <a:off x="893844" y="5337925"/>
                  <a:ext cx="323076" cy="161538"/>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0</a:t>
                  </a:r>
                </a:p>
              </p:txBody>
            </p:sp>
            <p:sp>
              <p:nvSpPr>
                <p:cNvPr id="270" name="TextBox 269">
                  <a:extLst>
                    <a:ext uri="{FF2B5EF4-FFF2-40B4-BE49-F238E27FC236}">
                      <a16:creationId xmlns:a16="http://schemas.microsoft.com/office/drawing/2014/main" id="{0EC36CE0-303B-5A3C-9CAB-F033DECB8269}"/>
                    </a:ext>
                  </a:extLst>
                </p:cNvPr>
                <p:cNvSpPr txBox="1"/>
                <p:nvPr/>
              </p:nvSpPr>
              <p:spPr>
                <a:xfrm>
                  <a:off x="893844" y="2722781"/>
                  <a:ext cx="323076" cy="161538"/>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80</a:t>
                  </a:r>
                </a:p>
              </p:txBody>
            </p:sp>
            <p:sp>
              <p:nvSpPr>
                <p:cNvPr id="272" name="TextBox 271">
                  <a:extLst>
                    <a:ext uri="{FF2B5EF4-FFF2-40B4-BE49-F238E27FC236}">
                      <a16:creationId xmlns:a16="http://schemas.microsoft.com/office/drawing/2014/main" id="{BCDC4922-173C-4512-06C3-46BFE50949EF}"/>
                    </a:ext>
                  </a:extLst>
                </p:cNvPr>
                <p:cNvSpPr txBox="1"/>
                <p:nvPr/>
              </p:nvSpPr>
              <p:spPr>
                <a:xfrm>
                  <a:off x="893844" y="3376566"/>
                  <a:ext cx="323076" cy="161538"/>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60</a:t>
                  </a:r>
                </a:p>
              </p:txBody>
            </p:sp>
            <p:sp>
              <p:nvSpPr>
                <p:cNvPr id="273" name="TextBox 272">
                  <a:extLst>
                    <a:ext uri="{FF2B5EF4-FFF2-40B4-BE49-F238E27FC236}">
                      <a16:creationId xmlns:a16="http://schemas.microsoft.com/office/drawing/2014/main" id="{825A446C-11AA-4D91-9AAC-D14D13D83C00}"/>
                    </a:ext>
                  </a:extLst>
                </p:cNvPr>
                <p:cNvSpPr txBox="1"/>
                <p:nvPr/>
              </p:nvSpPr>
              <p:spPr>
                <a:xfrm>
                  <a:off x="893844" y="4030351"/>
                  <a:ext cx="323076" cy="161538"/>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40</a:t>
                  </a:r>
                </a:p>
              </p:txBody>
            </p:sp>
            <p:sp>
              <p:nvSpPr>
                <p:cNvPr id="275" name="TextBox 274">
                  <a:extLst>
                    <a:ext uri="{FF2B5EF4-FFF2-40B4-BE49-F238E27FC236}">
                      <a16:creationId xmlns:a16="http://schemas.microsoft.com/office/drawing/2014/main" id="{64D1AAA9-3DB1-D2A0-A3C6-AA1061053F2E}"/>
                    </a:ext>
                  </a:extLst>
                </p:cNvPr>
                <p:cNvSpPr txBox="1"/>
                <p:nvPr/>
              </p:nvSpPr>
              <p:spPr>
                <a:xfrm>
                  <a:off x="1246394" y="5488996"/>
                  <a:ext cx="190046" cy="161538"/>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0</a:t>
                  </a:r>
                </a:p>
              </p:txBody>
            </p:sp>
            <p:sp>
              <p:nvSpPr>
                <p:cNvPr id="276" name="TextBox 275">
                  <a:extLst>
                    <a:ext uri="{FF2B5EF4-FFF2-40B4-BE49-F238E27FC236}">
                      <a16:creationId xmlns:a16="http://schemas.microsoft.com/office/drawing/2014/main" id="{B616E4E2-CE6B-EF8B-030E-66150D389668}"/>
                    </a:ext>
                  </a:extLst>
                </p:cNvPr>
                <p:cNvSpPr txBox="1"/>
                <p:nvPr/>
              </p:nvSpPr>
              <p:spPr>
                <a:xfrm>
                  <a:off x="2799909" y="5488996"/>
                  <a:ext cx="190046" cy="161538"/>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18</a:t>
                  </a:r>
                </a:p>
              </p:txBody>
            </p:sp>
            <p:sp>
              <p:nvSpPr>
                <p:cNvPr id="277" name="TextBox 276">
                  <a:extLst>
                    <a:ext uri="{FF2B5EF4-FFF2-40B4-BE49-F238E27FC236}">
                      <a16:creationId xmlns:a16="http://schemas.microsoft.com/office/drawing/2014/main" id="{7D92E56F-FFD0-080B-B81F-0BD095015B55}"/>
                    </a:ext>
                  </a:extLst>
                </p:cNvPr>
                <p:cNvSpPr txBox="1"/>
                <p:nvPr/>
              </p:nvSpPr>
              <p:spPr>
                <a:xfrm>
                  <a:off x="3835586" y="5488996"/>
                  <a:ext cx="190046" cy="161538"/>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30</a:t>
                  </a:r>
                </a:p>
              </p:txBody>
            </p:sp>
            <p:sp>
              <p:nvSpPr>
                <p:cNvPr id="278" name="TextBox 277">
                  <a:extLst>
                    <a:ext uri="{FF2B5EF4-FFF2-40B4-BE49-F238E27FC236}">
                      <a16:creationId xmlns:a16="http://schemas.microsoft.com/office/drawing/2014/main" id="{48E4E195-005B-1726-EAF8-49865B87CD23}"/>
                    </a:ext>
                  </a:extLst>
                </p:cNvPr>
                <p:cNvSpPr txBox="1"/>
                <p:nvPr/>
              </p:nvSpPr>
              <p:spPr>
                <a:xfrm>
                  <a:off x="5389103" y="5488996"/>
                  <a:ext cx="190046" cy="161538"/>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48</a:t>
                  </a:r>
                </a:p>
              </p:txBody>
            </p:sp>
            <p:sp>
              <p:nvSpPr>
                <p:cNvPr id="279" name="TextBox 278">
                  <a:extLst>
                    <a:ext uri="{FF2B5EF4-FFF2-40B4-BE49-F238E27FC236}">
                      <a16:creationId xmlns:a16="http://schemas.microsoft.com/office/drawing/2014/main" id="{57795458-357E-EF15-DA3F-12A28ACDD365}"/>
                    </a:ext>
                  </a:extLst>
                </p:cNvPr>
                <p:cNvSpPr txBox="1"/>
                <p:nvPr/>
              </p:nvSpPr>
              <p:spPr>
                <a:xfrm>
                  <a:off x="4871263" y="5488996"/>
                  <a:ext cx="190046" cy="161538"/>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42</a:t>
                  </a:r>
                </a:p>
              </p:txBody>
            </p:sp>
            <p:sp>
              <p:nvSpPr>
                <p:cNvPr id="280" name="TextBox 279">
                  <a:extLst>
                    <a:ext uri="{FF2B5EF4-FFF2-40B4-BE49-F238E27FC236}">
                      <a16:creationId xmlns:a16="http://schemas.microsoft.com/office/drawing/2014/main" id="{53C6CB40-D62A-C7A1-7863-5526B151356A}"/>
                    </a:ext>
                  </a:extLst>
                </p:cNvPr>
                <p:cNvSpPr txBox="1"/>
                <p:nvPr/>
              </p:nvSpPr>
              <p:spPr>
                <a:xfrm>
                  <a:off x="4353424" y="5488996"/>
                  <a:ext cx="190046" cy="161538"/>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36</a:t>
                  </a:r>
                </a:p>
              </p:txBody>
            </p:sp>
            <p:sp>
              <p:nvSpPr>
                <p:cNvPr id="281" name="TextBox 280">
                  <a:extLst>
                    <a:ext uri="{FF2B5EF4-FFF2-40B4-BE49-F238E27FC236}">
                      <a16:creationId xmlns:a16="http://schemas.microsoft.com/office/drawing/2014/main" id="{74C302B5-5C41-6554-63AA-399CAA8B99C8}"/>
                    </a:ext>
                  </a:extLst>
                </p:cNvPr>
                <p:cNvSpPr txBox="1"/>
                <p:nvPr/>
              </p:nvSpPr>
              <p:spPr>
                <a:xfrm>
                  <a:off x="3317748" y="5488996"/>
                  <a:ext cx="190046" cy="161538"/>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24</a:t>
                  </a:r>
                </a:p>
              </p:txBody>
            </p:sp>
            <p:sp>
              <p:nvSpPr>
                <p:cNvPr id="282" name="TextBox 281">
                  <a:extLst>
                    <a:ext uri="{FF2B5EF4-FFF2-40B4-BE49-F238E27FC236}">
                      <a16:creationId xmlns:a16="http://schemas.microsoft.com/office/drawing/2014/main" id="{B65DFCF2-F163-8F0A-6369-275381B2CA04}"/>
                    </a:ext>
                  </a:extLst>
                </p:cNvPr>
                <p:cNvSpPr txBox="1"/>
                <p:nvPr/>
              </p:nvSpPr>
              <p:spPr>
                <a:xfrm>
                  <a:off x="1764232" y="5488996"/>
                  <a:ext cx="190046" cy="161538"/>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6</a:t>
                  </a:r>
                </a:p>
              </p:txBody>
            </p:sp>
            <p:sp>
              <p:nvSpPr>
                <p:cNvPr id="283" name="TextBox 282">
                  <a:extLst>
                    <a:ext uri="{FF2B5EF4-FFF2-40B4-BE49-F238E27FC236}">
                      <a16:creationId xmlns:a16="http://schemas.microsoft.com/office/drawing/2014/main" id="{45909BBF-C25F-8946-219F-3BFFE2658312}"/>
                    </a:ext>
                  </a:extLst>
                </p:cNvPr>
                <p:cNvSpPr txBox="1"/>
                <p:nvPr/>
              </p:nvSpPr>
              <p:spPr>
                <a:xfrm>
                  <a:off x="2282071" y="5488996"/>
                  <a:ext cx="190046" cy="161538"/>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200" b="0" i="0" u="none" strike="noStrike" kern="0" cap="none" spc="0" normalizeH="0" baseline="0" noProof="0" dirty="0">
                      <a:ln>
                        <a:noFill/>
                      </a:ln>
                      <a:solidFill>
                        <a:schemeClr val="tx1"/>
                      </a:solidFill>
                      <a:effectLst/>
                      <a:uLnTx/>
                      <a:uFillTx/>
                      <a:latin typeface="Arial" panose="020B0604020202020204"/>
                      <a:ea typeface="+mn-ea"/>
                      <a:cs typeface="Arial" panose="020B0604020202020204" pitchFamily="34" charset="0"/>
                      <a:sym typeface="Helvetica"/>
                    </a:rPr>
                    <a:t>12</a:t>
                  </a:r>
                </a:p>
              </p:txBody>
            </p:sp>
          </p:grpSp>
          <p:grpSp>
            <p:nvGrpSpPr>
              <p:cNvPr id="242" name="Group 241">
                <a:extLst>
                  <a:ext uri="{FF2B5EF4-FFF2-40B4-BE49-F238E27FC236}">
                    <a16:creationId xmlns:a16="http://schemas.microsoft.com/office/drawing/2014/main" id="{D81C6AFF-D9F6-6D63-561C-F846DF76F144}"/>
                  </a:ext>
                </a:extLst>
              </p:cNvPr>
              <p:cNvGrpSpPr/>
              <p:nvPr/>
            </p:nvGrpSpPr>
            <p:grpSpPr>
              <a:xfrm>
                <a:off x="1264758" y="2149765"/>
                <a:ext cx="4219481" cy="3349834"/>
                <a:chOff x="1264758" y="2149765"/>
                <a:chExt cx="4219481" cy="3349834"/>
              </a:xfrm>
            </p:grpSpPr>
            <p:sp>
              <p:nvSpPr>
                <p:cNvPr id="243" name="Freeform 21">
                  <a:extLst>
                    <a:ext uri="{FF2B5EF4-FFF2-40B4-BE49-F238E27FC236}">
                      <a16:creationId xmlns:a16="http://schemas.microsoft.com/office/drawing/2014/main" id="{AE8CA35C-DD23-B117-ECBC-C3B6A7D89BA5}"/>
                    </a:ext>
                  </a:extLst>
                </p:cNvPr>
                <p:cNvSpPr>
                  <a:spLocks/>
                </p:cNvSpPr>
                <p:nvPr/>
              </p:nvSpPr>
              <p:spPr bwMode="auto">
                <a:xfrm>
                  <a:off x="1341006" y="2152618"/>
                  <a:ext cx="4143233" cy="326607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44" name="Line 6">
                  <a:extLst>
                    <a:ext uri="{FF2B5EF4-FFF2-40B4-BE49-F238E27FC236}">
                      <a16:creationId xmlns:a16="http://schemas.microsoft.com/office/drawing/2014/main" id="{529C540B-22FE-6B3E-FB1C-4984C20913A5}"/>
                    </a:ext>
                  </a:extLst>
                </p:cNvPr>
                <p:cNvSpPr>
                  <a:spLocks noChangeShapeType="1"/>
                </p:cNvSpPr>
                <p:nvPr/>
              </p:nvSpPr>
              <p:spPr bwMode="auto">
                <a:xfrm>
                  <a:off x="1264758" y="2476658"/>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45" name="Line 7">
                  <a:extLst>
                    <a:ext uri="{FF2B5EF4-FFF2-40B4-BE49-F238E27FC236}">
                      <a16:creationId xmlns:a16="http://schemas.microsoft.com/office/drawing/2014/main" id="{DF2E5295-3E91-D894-1B38-3B9E4133D263}"/>
                    </a:ext>
                  </a:extLst>
                </p:cNvPr>
                <p:cNvSpPr>
                  <a:spLocks noChangeShapeType="1"/>
                </p:cNvSpPr>
                <p:nvPr/>
              </p:nvSpPr>
              <p:spPr bwMode="auto">
                <a:xfrm>
                  <a:off x="1264758" y="3130443"/>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46" name="Line 9">
                  <a:extLst>
                    <a:ext uri="{FF2B5EF4-FFF2-40B4-BE49-F238E27FC236}">
                      <a16:creationId xmlns:a16="http://schemas.microsoft.com/office/drawing/2014/main" id="{89F9B8FC-6C24-AA8D-131C-05E450323E22}"/>
                    </a:ext>
                  </a:extLst>
                </p:cNvPr>
                <p:cNvSpPr>
                  <a:spLocks noChangeShapeType="1"/>
                </p:cNvSpPr>
                <p:nvPr/>
              </p:nvSpPr>
              <p:spPr bwMode="auto">
                <a:xfrm>
                  <a:off x="1264758" y="3457335"/>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47" name="Line 10">
                  <a:extLst>
                    <a:ext uri="{FF2B5EF4-FFF2-40B4-BE49-F238E27FC236}">
                      <a16:creationId xmlns:a16="http://schemas.microsoft.com/office/drawing/2014/main" id="{0B36C29B-C30D-6C5C-160D-FF50559CE94A}"/>
                    </a:ext>
                  </a:extLst>
                </p:cNvPr>
                <p:cNvSpPr>
                  <a:spLocks noChangeShapeType="1"/>
                </p:cNvSpPr>
                <p:nvPr/>
              </p:nvSpPr>
              <p:spPr bwMode="auto">
                <a:xfrm>
                  <a:off x="1264758" y="4111120"/>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48" name="Line 11">
                  <a:extLst>
                    <a:ext uri="{FF2B5EF4-FFF2-40B4-BE49-F238E27FC236}">
                      <a16:creationId xmlns:a16="http://schemas.microsoft.com/office/drawing/2014/main" id="{04C86E0B-1CFB-1CF4-5BD0-C8B5F2A0990C}"/>
                    </a:ext>
                  </a:extLst>
                </p:cNvPr>
                <p:cNvSpPr>
                  <a:spLocks noChangeShapeType="1"/>
                </p:cNvSpPr>
                <p:nvPr/>
              </p:nvSpPr>
              <p:spPr bwMode="auto">
                <a:xfrm>
                  <a:off x="1264758" y="5418694"/>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49" name="Line 11">
                  <a:extLst>
                    <a:ext uri="{FF2B5EF4-FFF2-40B4-BE49-F238E27FC236}">
                      <a16:creationId xmlns:a16="http://schemas.microsoft.com/office/drawing/2014/main" id="{FE74A562-7804-96BC-B6A1-AB8EDCDC31E3}"/>
                    </a:ext>
                  </a:extLst>
                </p:cNvPr>
                <p:cNvSpPr>
                  <a:spLocks noChangeShapeType="1"/>
                </p:cNvSpPr>
                <p:nvPr/>
              </p:nvSpPr>
              <p:spPr bwMode="auto">
                <a:xfrm>
                  <a:off x="1341005" y="5422061"/>
                  <a:ext cx="0" cy="77538"/>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50" name="Line 11">
                  <a:extLst>
                    <a:ext uri="{FF2B5EF4-FFF2-40B4-BE49-F238E27FC236}">
                      <a16:creationId xmlns:a16="http://schemas.microsoft.com/office/drawing/2014/main" id="{85CB06DD-D351-73EC-CBC4-B8433A798F74}"/>
                    </a:ext>
                  </a:extLst>
                </p:cNvPr>
                <p:cNvSpPr>
                  <a:spLocks noChangeShapeType="1"/>
                </p:cNvSpPr>
                <p:nvPr/>
              </p:nvSpPr>
              <p:spPr bwMode="auto">
                <a:xfrm>
                  <a:off x="2894675" y="5422061"/>
                  <a:ext cx="0" cy="77538"/>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51" name="Line 11">
                  <a:extLst>
                    <a:ext uri="{FF2B5EF4-FFF2-40B4-BE49-F238E27FC236}">
                      <a16:creationId xmlns:a16="http://schemas.microsoft.com/office/drawing/2014/main" id="{12400583-A8D0-0694-9A43-3FAE5F6C19E9}"/>
                    </a:ext>
                  </a:extLst>
                </p:cNvPr>
                <p:cNvSpPr>
                  <a:spLocks noChangeShapeType="1"/>
                </p:cNvSpPr>
                <p:nvPr/>
              </p:nvSpPr>
              <p:spPr bwMode="auto">
                <a:xfrm>
                  <a:off x="3930455" y="5422061"/>
                  <a:ext cx="0" cy="77538"/>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52" name="Line 11">
                  <a:extLst>
                    <a:ext uri="{FF2B5EF4-FFF2-40B4-BE49-F238E27FC236}">
                      <a16:creationId xmlns:a16="http://schemas.microsoft.com/office/drawing/2014/main" id="{966E9094-A361-43CF-2A08-B7E90FF7F7BD}"/>
                    </a:ext>
                  </a:extLst>
                </p:cNvPr>
                <p:cNvSpPr>
                  <a:spLocks noChangeShapeType="1"/>
                </p:cNvSpPr>
                <p:nvPr/>
              </p:nvSpPr>
              <p:spPr bwMode="auto">
                <a:xfrm>
                  <a:off x="5484126" y="5422061"/>
                  <a:ext cx="0" cy="77538"/>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dirty="0">
                    <a:ln>
                      <a:noFill/>
                    </a:ln>
                    <a:solidFill>
                      <a:schemeClr val="tx1"/>
                    </a:solidFill>
                    <a:effectLst/>
                    <a:uLnTx/>
                    <a:uFillTx/>
                    <a:latin typeface="Arial" panose="020B0604020202020204"/>
                    <a:ea typeface="+mn-ea"/>
                    <a:cs typeface="+mn-cs"/>
                    <a:sym typeface="Helvetica"/>
                  </a:endParaRPr>
                </a:p>
              </p:txBody>
            </p:sp>
            <p:sp>
              <p:nvSpPr>
                <p:cNvPr id="253" name="Line 11">
                  <a:extLst>
                    <a:ext uri="{FF2B5EF4-FFF2-40B4-BE49-F238E27FC236}">
                      <a16:creationId xmlns:a16="http://schemas.microsoft.com/office/drawing/2014/main" id="{DAD9C62E-F6C8-A8A9-7900-9992DE9F90C0}"/>
                    </a:ext>
                  </a:extLst>
                </p:cNvPr>
                <p:cNvSpPr>
                  <a:spLocks noChangeShapeType="1"/>
                </p:cNvSpPr>
                <p:nvPr/>
              </p:nvSpPr>
              <p:spPr bwMode="auto">
                <a:xfrm>
                  <a:off x="4966234" y="5422061"/>
                  <a:ext cx="0" cy="77538"/>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dirty="0">
                    <a:ln>
                      <a:noFill/>
                    </a:ln>
                    <a:solidFill>
                      <a:schemeClr val="tx1"/>
                    </a:solidFill>
                    <a:effectLst/>
                    <a:uLnTx/>
                    <a:uFillTx/>
                    <a:latin typeface="Arial" panose="020B0604020202020204"/>
                    <a:ea typeface="+mn-ea"/>
                    <a:cs typeface="+mn-cs"/>
                    <a:sym typeface="Helvetica"/>
                  </a:endParaRPr>
                </a:p>
              </p:txBody>
            </p:sp>
            <p:sp>
              <p:nvSpPr>
                <p:cNvPr id="254" name="Line 11">
                  <a:extLst>
                    <a:ext uri="{FF2B5EF4-FFF2-40B4-BE49-F238E27FC236}">
                      <a16:creationId xmlns:a16="http://schemas.microsoft.com/office/drawing/2014/main" id="{6FE12403-5DCA-DA7A-9A0B-C811AC942F4D}"/>
                    </a:ext>
                  </a:extLst>
                </p:cNvPr>
                <p:cNvSpPr>
                  <a:spLocks noChangeShapeType="1"/>
                </p:cNvSpPr>
                <p:nvPr/>
              </p:nvSpPr>
              <p:spPr bwMode="auto">
                <a:xfrm>
                  <a:off x="4448344" y="5422061"/>
                  <a:ext cx="0" cy="77538"/>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dirty="0">
                    <a:ln>
                      <a:noFill/>
                    </a:ln>
                    <a:solidFill>
                      <a:schemeClr val="tx1"/>
                    </a:solidFill>
                    <a:effectLst/>
                    <a:uLnTx/>
                    <a:uFillTx/>
                    <a:latin typeface="Arial" panose="020B0604020202020204"/>
                    <a:ea typeface="+mn-ea"/>
                    <a:cs typeface="+mn-cs"/>
                    <a:sym typeface="Helvetica"/>
                  </a:endParaRPr>
                </a:p>
              </p:txBody>
            </p:sp>
            <p:sp>
              <p:nvSpPr>
                <p:cNvPr id="255" name="Line 11">
                  <a:extLst>
                    <a:ext uri="{FF2B5EF4-FFF2-40B4-BE49-F238E27FC236}">
                      <a16:creationId xmlns:a16="http://schemas.microsoft.com/office/drawing/2014/main" id="{63FE428F-D3A7-87C8-366D-D07747564D06}"/>
                    </a:ext>
                  </a:extLst>
                </p:cNvPr>
                <p:cNvSpPr>
                  <a:spLocks noChangeShapeType="1"/>
                </p:cNvSpPr>
                <p:nvPr/>
              </p:nvSpPr>
              <p:spPr bwMode="auto">
                <a:xfrm>
                  <a:off x="3412565" y="5422061"/>
                  <a:ext cx="0" cy="77538"/>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56" name="Line 11">
                  <a:extLst>
                    <a:ext uri="{FF2B5EF4-FFF2-40B4-BE49-F238E27FC236}">
                      <a16:creationId xmlns:a16="http://schemas.microsoft.com/office/drawing/2014/main" id="{98DFDA73-C95D-B25A-54D0-C9F076E947A0}"/>
                    </a:ext>
                  </a:extLst>
                </p:cNvPr>
                <p:cNvSpPr>
                  <a:spLocks noChangeShapeType="1"/>
                </p:cNvSpPr>
                <p:nvPr/>
              </p:nvSpPr>
              <p:spPr bwMode="auto">
                <a:xfrm>
                  <a:off x="1858895" y="5422061"/>
                  <a:ext cx="0" cy="77538"/>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57" name="Line 11">
                  <a:extLst>
                    <a:ext uri="{FF2B5EF4-FFF2-40B4-BE49-F238E27FC236}">
                      <a16:creationId xmlns:a16="http://schemas.microsoft.com/office/drawing/2014/main" id="{2A3FE551-6081-C6EC-3CFE-C36830615640}"/>
                    </a:ext>
                  </a:extLst>
                </p:cNvPr>
                <p:cNvSpPr>
                  <a:spLocks noChangeShapeType="1"/>
                </p:cNvSpPr>
                <p:nvPr/>
              </p:nvSpPr>
              <p:spPr bwMode="auto">
                <a:xfrm>
                  <a:off x="2376785" y="5422061"/>
                  <a:ext cx="0" cy="77538"/>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58" name="Line 11">
                  <a:extLst>
                    <a:ext uri="{FF2B5EF4-FFF2-40B4-BE49-F238E27FC236}">
                      <a16:creationId xmlns:a16="http://schemas.microsoft.com/office/drawing/2014/main" id="{6EDB544B-02E4-A018-5029-7C06E60DF8DC}"/>
                    </a:ext>
                  </a:extLst>
                </p:cNvPr>
                <p:cNvSpPr>
                  <a:spLocks noChangeShapeType="1"/>
                </p:cNvSpPr>
                <p:nvPr/>
              </p:nvSpPr>
              <p:spPr bwMode="auto">
                <a:xfrm>
                  <a:off x="1264758" y="5091798"/>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59" name="Line 11">
                  <a:extLst>
                    <a:ext uri="{FF2B5EF4-FFF2-40B4-BE49-F238E27FC236}">
                      <a16:creationId xmlns:a16="http://schemas.microsoft.com/office/drawing/2014/main" id="{F47E6A9D-BC40-FFFE-37AE-15A16C6EC678}"/>
                    </a:ext>
                  </a:extLst>
                </p:cNvPr>
                <p:cNvSpPr>
                  <a:spLocks noChangeShapeType="1"/>
                </p:cNvSpPr>
                <p:nvPr/>
              </p:nvSpPr>
              <p:spPr bwMode="auto">
                <a:xfrm>
                  <a:off x="1264758" y="4764906"/>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60" name="Line 11">
                  <a:extLst>
                    <a:ext uri="{FF2B5EF4-FFF2-40B4-BE49-F238E27FC236}">
                      <a16:creationId xmlns:a16="http://schemas.microsoft.com/office/drawing/2014/main" id="{8AFA51B4-28D7-C288-AE08-31DE26DFE6F9}"/>
                    </a:ext>
                  </a:extLst>
                </p:cNvPr>
                <p:cNvSpPr>
                  <a:spLocks noChangeShapeType="1"/>
                </p:cNvSpPr>
                <p:nvPr/>
              </p:nvSpPr>
              <p:spPr bwMode="auto">
                <a:xfrm>
                  <a:off x="1264758" y="4438013"/>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61" name="Line 11">
                  <a:extLst>
                    <a:ext uri="{FF2B5EF4-FFF2-40B4-BE49-F238E27FC236}">
                      <a16:creationId xmlns:a16="http://schemas.microsoft.com/office/drawing/2014/main" id="{DCDBE05D-F3FA-65A2-7BC2-46289F5995EE}"/>
                    </a:ext>
                  </a:extLst>
                </p:cNvPr>
                <p:cNvSpPr>
                  <a:spLocks noChangeShapeType="1"/>
                </p:cNvSpPr>
                <p:nvPr/>
              </p:nvSpPr>
              <p:spPr bwMode="auto">
                <a:xfrm>
                  <a:off x="1264758" y="3784228"/>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62" name="Line 7">
                  <a:extLst>
                    <a:ext uri="{FF2B5EF4-FFF2-40B4-BE49-F238E27FC236}">
                      <a16:creationId xmlns:a16="http://schemas.microsoft.com/office/drawing/2014/main" id="{731D6C76-CAD9-E125-0DDD-78208AFC9216}"/>
                    </a:ext>
                  </a:extLst>
                </p:cNvPr>
                <p:cNvSpPr>
                  <a:spLocks noChangeShapeType="1"/>
                </p:cNvSpPr>
                <p:nvPr/>
              </p:nvSpPr>
              <p:spPr bwMode="auto">
                <a:xfrm>
                  <a:off x="1264758" y="2803550"/>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sp>
              <p:nvSpPr>
                <p:cNvPr id="263" name="Line 6">
                  <a:extLst>
                    <a:ext uri="{FF2B5EF4-FFF2-40B4-BE49-F238E27FC236}">
                      <a16:creationId xmlns:a16="http://schemas.microsoft.com/office/drawing/2014/main" id="{9B9CF82F-574E-F21D-86E3-D7DF05D5E155}"/>
                    </a:ext>
                  </a:extLst>
                </p:cNvPr>
                <p:cNvSpPr>
                  <a:spLocks noChangeShapeType="1"/>
                </p:cNvSpPr>
                <p:nvPr/>
              </p:nvSpPr>
              <p:spPr bwMode="auto">
                <a:xfrm>
                  <a:off x="1264758" y="2149765"/>
                  <a:ext cx="77389"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200" b="0" i="0" u="none" strike="noStrike" kern="0" cap="none" spc="0" normalizeH="0" baseline="0" noProof="0">
                    <a:ln>
                      <a:noFill/>
                    </a:ln>
                    <a:solidFill>
                      <a:schemeClr val="tx1"/>
                    </a:solidFill>
                    <a:effectLst/>
                    <a:uLnTx/>
                    <a:uFillTx/>
                    <a:latin typeface="Arial" panose="020B0604020202020204"/>
                    <a:ea typeface="+mn-ea"/>
                    <a:cs typeface="+mn-cs"/>
                    <a:sym typeface="Helvetica"/>
                  </a:endParaRPr>
                </a:p>
              </p:txBody>
            </p:sp>
          </p:grpSp>
        </p:grpSp>
      </p:grpSp>
      <p:pic>
        <p:nvPicPr>
          <p:cNvPr id="285" name="Graphic 284">
            <a:extLst>
              <a:ext uri="{FF2B5EF4-FFF2-40B4-BE49-F238E27FC236}">
                <a16:creationId xmlns:a16="http://schemas.microsoft.com/office/drawing/2014/main" id="{02691C48-D63F-1535-1B47-D78205F0EF1F}"/>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p:blipFill>
        <p:spPr>
          <a:xfrm>
            <a:off x="7781677" y="2368550"/>
            <a:ext cx="3445978" cy="996572"/>
          </a:xfrm>
          <a:prstGeom prst="rect">
            <a:avLst/>
          </a:prstGeom>
        </p:spPr>
      </p:pic>
      <p:pic>
        <p:nvPicPr>
          <p:cNvPr id="287" name="Graphic 286">
            <a:extLst>
              <a:ext uri="{FF2B5EF4-FFF2-40B4-BE49-F238E27FC236}">
                <a16:creationId xmlns:a16="http://schemas.microsoft.com/office/drawing/2014/main" id="{0A4DF10A-DDC1-AE93-4FB4-F1ABD80C2A83}"/>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p:blipFill>
        <p:spPr>
          <a:xfrm>
            <a:off x="7569200" y="2286903"/>
            <a:ext cx="3421095" cy="849293"/>
          </a:xfrm>
          <a:prstGeom prst="rect">
            <a:avLst/>
          </a:prstGeom>
        </p:spPr>
      </p:pic>
      <p:pic>
        <p:nvPicPr>
          <p:cNvPr id="289" name="Graphic 288">
            <a:extLst>
              <a:ext uri="{FF2B5EF4-FFF2-40B4-BE49-F238E27FC236}">
                <a16:creationId xmlns:a16="http://schemas.microsoft.com/office/drawing/2014/main" id="{81575BEC-8AE6-8B2D-BC80-A4A41BFB354C}"/>
              </a:ext>
            </a:extLst>
          </p:cNvPr>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 xmlns:asvg="http://schemas.microsoft.com/office/drawing/2016/SVG/main" r:embed="rId16"/>
              </a:ext>
            </a:extLst>
          </a:blip>
          <a:stretch>
            <a:fillRect/>
          </a:stretch>
        </p:blipFill>
        <p:spPr>
          <a:xfrm>
            <a:off x="7139226" y="2152409"/>
            <a:ext cx="3794786" cy="942730"/>
          </a:xfrm>
          <a:prstGeom prst="rect">
            <a:avLst/>
          </a:prstGeom>
        </p:spPr>
      </p:pic>
      <p:pic>
        <p:nvPicPr>
          <p:cNvPr id="291" name="Graphic 290">
            <a:extLst>
              <a:ext uri="{FF2B5EF4-FFF2-40B4-BE49-F238E27FC236}">
                <a16:creationId xmlns:a16="http://schemas.microsoft.com/office/drawing/2014/main" id="{4BBA1A29-417E-AAE8-3A62-055693CFF22E}"/>
              </a:ext>
            </a:extLst>
          </p:cNvPr>
          <p:cNvPicPr>
            <a:picLocks noChangeAspect="1"/>
          </p:cNvPicPr>
          <p:nvPr/>
        </p:nvPicPr>
        <p:blipFill>
          <a:blip r:embed="rId17" cstate="print">
            <a:extLst>
              <a:ext uri="{28A0092B-C50C-407E-A947-70E740481C1C}">
                <a14:useLocalDpi xmlns:a14="http://schemas.microsoft.com/office/drawing/2010/main" val="0"/>
              </a:ext>
              <a:ext uri="{96DAC541-7B7A-43D3-8B79-37D633B846F1}">
                <asvg:svgBlip xmlns="" xmlns:asvg="http://schemas.microsoft.com/office/drawing/2016/SVG/main" r:embed="rId18"/>
              </a:ext>
            </a:extLst>
          </a:blip>
          <a:stretch>
            <a:fillRect/>
          </a:stretch>
        </p:blipFill>
        <p:spPr>
          <a:xfrm>
            <a:off x="7139226" y="2152409"/>
            <a:ext cx="4057318" cy="1167054"/>
          </a:xfrm>
          <a:prstGeom prst="rect">
            <a:avLst/>
          </a:prstGeom>
        </p:spPr>
      </p:pic>
      <p:sp>
        <p:nvSpPr>
          <p:cNvPr id="4" name="Rectangle 3"/>
          <p:cNvSpPr/>
          <p:nvPr/>
        </p:nvSpPr>
        <p:spPr>
          <a:xfrm>
            <a:off x="4197046" y="2552588"/>
            <a:ext cx="848309" cy="246221"/>
          </a:xfrm>
          <a:prstGeom prst="rect">
            <a:avLst/>
          </a:prstGeom>
        </p:spPr>
        <p:txBody>
          <a:bodyPr wrap="none">
            <a:spAutoFit/>
          </a:bodyPr>
          <a:lstStyle/>
          <a:p>
            <a:pPr lvl="0" hangingPunct="1">
              <a:defRPr/>
            </a:pPr>
            <a:r>
              <a:rPr lang="en-GB" sz="1000" dirty="0">
                <a:solidFill>
                  <a:srgbClr val="000000"/>
                </a:solidFill>
              </a:rPr>
              <a:t>+ Censored</a:t>
            </a:r>
            <a:endParaRPr lang="en-GB" sz="1000" dirty="0">
              <a:solidFill>
                <a:srgbClr val="000000"/>
              </a:solidFill>
              <a:cs typeface="Open Sans" panose="020B0606030504020204" pitchFamily="34" charset="0"/>
            </a:endParaRPr>
          </a:p>
        </p:txBody>
      </p:sp>
      <p:graphicFrame>
        <p:nvGraphicFramePr>
          <p:cNvPr id="117" name="Table 54">
            <a:extLst>
              <a:ext uri="{FF2B5EF4-FFF2-40B4-BE49-F238E27FC236}">
                <a16:creationId xmlns:a16="http://schemas.microsoft.com/office/drawing/2014/main" id="{3F153FCC-00FA-7E53-0358-F4AF105AED94}"/>
              </a:ext>
            </a:extLst>
          </p:cNvPr>
          <p:cNvGraphicFramePr>
            <a:graphicFrameLocks noGrp="1"/>
          </p:cNvGraphicFramePr>
          <p:nvPr>
            <p:extLst>
              <p:ext uri="{D42A27DB-BD31-4B8C-83A1-F6EECF244321}">
                <p14:modId xmlns:p14="http://schemas.microsoft.com/office/powerpoint/2010/main" val="3422097327"/>
              </p:ext>
            </p:extLst>
          </p:nvPr>
        </p:nvGraphicFramePr>
        <p:xfrm>
          <a:off x="7253069" y="4248736"/>
          <a:ext cx="4439455" cy="1054200"/>
        </p:xfrm>
        <a:graphic>
          <a:graphicData uri="http://schemas.openxmlformats.org/drawingml/2006/table">
            <a:tbl>
              <a:tblPr firstRow="1" bandRow="1">
                <a:tableStyleId>{69012ECD-51FC-41F1-AA8D-1B2483CD663E}</a:tableStyleId>
              </a:tblPr>
              <a:tblGrid>
                <a:gridCol w="1080000">
                  <a:extLst>
                    <a:ext uri="{9D8B030D-6E8A-4147-A177-3AD203B41FA5}">
                      <a16:colId xmlns:a16="http://schemas.microsoft.com/office/drawing/2014/main" val="877734686"/>
                    </a:ext>
                  </a:extLst>
                </a:gridCol>
                <a:gridCol w="1412852">
                  <a:extLst>
                    <a:ext uri="{9D8B030D-6E8A-4147-A177-3AD203B41FA5}">
                      <a16:colId xmlns:a16="http://schemas.microsoft.com/office/drawing/2014/main" val="2230112813"/>
                    </a:ext>
                  </a:extLst>
                </a:gridCol>
                <a:gridCol w="829003">
                  <a:extLst>
                    <a:ext uri="{9D8B030D-6E8A-4147-A177-3AD203B41FA5}">
                      <a16:colId xmlns:a16="http://schemas.microsoft.com/office/drawing/2014/main" val="3849467418"/>
                    </a:ext>
                  </a:extLst>
                </a:gridCol>
                <a:gridCol w="1117600">
                  <a:extLst>
                    <a:ext uri="{9D8B030D-6E8A-4147-A177-3AD203B41FA5}">
                      <a16:colId xmlns:a16="http://schemas.microsoft.com/office/drawing/2014/main" val="2106572003"/>
                    </a:ext>
                  </a:extLst>
                </a:gridCol>
              </a:tblGrid>
              <a:tr h="0">
                <a:tc>
                  <a:txBody>
                    <a:bodyPr/>
                    <a:lstStyle/>
                    <a:p>
                      <a:pPr algn="l"/>
                      <a:endParaRPr lang="en-GB" sz="1100" b="1" dirty="0">
                        <a:solidFill>
                          <a:schemeClr val="tx1"/>
                        </a:solidFill>
                      </a:endParaRPr>
                    </a:p>
                  </a:txBody>
                  <a:tcPr marL="36000" marR="36000" marT="36000" marB="36000" anchor="ctr"/>
                </a:tc>
                <a:tc>
                  <a:txBody>
                    <a:bodyPr/>
                    <a:lstStyle/>
                    <a:p>
                      <a:pPr algn="ctr"/>
                      <a:r>
                        <a:rPr lang="en-GB" sz="1100" dirty="0" smtClean="0">
                          <a:solidFill>
                            <a:schemeClr val="tx2"/>
                          </a:solidFill>
                        </a:rPr>
                        <a:t>mOS, </a:t>
                      </a:r>
                      <a:r>
                        <a:rPr lang="en-GB" sz="1100" dirty="0" err="1" smtClean="0">
                          <a:solidFill>
                            <a:schemeClr val="tx2"/>
                          </a:solidFill>
                        </a:rPr>
                        <a:t>mo</a:t>
                      </a:r>
                      <a:r>
                        <a:rPr lang="en-GB" sz="1100" dirty="0" smtClean="0">
                          <a:solidFill>
                            <a:schemeClr val="tx2"/>
                          </a:solidFill>
                        </a:rPr>
                        <a:t> </a:t>
                      </a:r>
                      <a:r>
                        <a:rPr lang="en-GB" sz="1100" dirty="0">
                          <a:solidFill>
                            <a:schemeClr val="tx2"/>
                          </a:solidFill>
                        </a:rPr>
                        <a:t>(</a:t>
                      </a:r>
                      <a:r>
                        <a:rPr lang="en-GB" sz="1100" dirty="0" smtClean="0">
                          <a:solidFill>
                            <a:schemeClr val="tx2"/>
                          </a:solidFill>
                        </a:rPr>
                        <a:t>95%CI</a:t>
                      </a:r>
                      <a:r>
                        <a:rPr lang="en-GB" sz="1100" dirty="0">
                          <a:solidFill>
                            <a:schemeClr val="tx2"/>
                          </a:solidFill>
                        </a:rPr>
                        <a:t>)</a:t>
                      </a:r>
                      <a:endParaRPr lang="en-GB" sz="1100" b="1" dirty="0">
                        <a:solidFill>
                          <a:schemeClr val="tx2"/>
                        </a:solidFill>
                      </a:endParaRPr>
                    </a:p>
                  </a:txBody>
                  <a:tcPr marL="36000" marR="36000" marT="36000" marB="36000" anchor="ctr"/>
                </a:tc>
                <a:tc>
                  <a:txBody>
                    <a:bodyPr/>
                    <a:lstStyle/>
                    <a:p>
                      <a:pPr algn="ctr"/>
                      <a:r>
                        <a:rPr lang="en-GB" sz="1100" dirty="0" smtClean="0">
                          <a:solidFill>
                            <a:schemeClr val="tx2"/>
                          </a:solidFill>
                        </a:rPr>
                        <a:t>Timepoint</a:t>
                      </a:r>
                      <a:endParaRPr lang="en-GB" sz="1100" b="1" dirty="0">
                        <a:solidFill>
                          <a:schemeClr val="tx2"/>
                        </a:solidFill>
                      </a:endParaRPr>
                    </a:p>
                  </a:txBody>
                  <a:tcPr marL="36000" marR="36000" marT="36000" marB="36000" anchor="ctr"/>
                </a:tc>
                <a:tc>
                  <a:txBody>
                    <a:bodyPr/>
                    <a:lstStyle/>
                    <a:p>
                      <a:pPr algn="ctr"/>
                      <a:r>
                        <a:rPr lang="en-GB" sz="1100" dirty="0" smtClean="0">
                          <a:solidFill>
                            <a:schemeClr val="tx2"/>
                          </a:solidFill>
                        </a:rPr>
                        <a:t>HR (95%CI</a:t>
                      </a:r>
                      <a:r>
                        <a:rPr lang="en-GB" sz="1100" dirty="0">
                          <a:solidFill>
                            <a:schemeClr val="tx2"/>
                          </a:solidFill>
                        </a:rPr>
                        <a:t>)</a:t>
                      </a:r>
                      <a:endParaRPr lang="en-GB" sz="1100" b="1" dirty="0">
                        <a:solidFill>
                          <a:schemeClr val="tx2"/>
                        </a:solidFill>
                      </a:endParaRPr>
                    </a:p>
                  </a:txBody>
                  <a:tcPr marL="36000" marR="36000" marT="36000" marB="36000" anchor="ctr"/>
                </a:tc>
                <a:extLst>
                  <a:ext uri="{0D108BD9-81ED-4DB2-BD59-A6C34878D82A}">
                    <a16:rowId xmlns:a16="http://schemas.microsoft.com/office/drawing/2014/main" val="3314864962"/>
                  </a:ext>
                </a:extLst>
              </a:tr>
              <a:tr h="0">
                <a:tc>
                  <a:txBody>
                    <a:bodyPr/>
                    <a:lstStyle/>
                    <a:p>
                      <a:pPr algn="l"/>
                      <a:r>
                        <a:rPr lang="en-GB" sz="1100" dirty="0"/>
                        <a:t>Nivolumab</a:t>
                      </a:r>
                      <a:endParaRPr lang="en-GB" sz="1100" b="1" dirty="0">
                        <a:solidFill>
                          <a:schemeClr val="accent1"/>
                        </a:solidFill>
                        <a:latin typeface="+mn-lt"/>
                        <a:cs typeface="Open Sans" panose="020B0606030504020204" pitchFamily="34" charset="0"/>
                      </a:endParaRPr>
                    </a:p>
                  </a:txBody>
                  <a:tcPr marL="36000" marR="36000" marT="36000" marB="36000" anchor="ctr"/>
                </a:tc>
                <a:tc>
                  <a:txBody>
                    <a:bodyPr/>
                    <a:lstStyle/>
                    <a:p>
                      <a:pPr algn="ctr"/>
                      <a:r>
                        <a:rPr lang="en-GB" sz="1100" b="0" dirty="0">
                          <a:solidFill>
                            <a:schemeClr val="tx1"/>
                          </a:solidFill>
                          <a:latin typeface="+mn-lt"/>
                          <a:cs typeface="Open Sans" panose="020B0606030504020204" pitchFamily="34" charset="0"/>
                        </a:rPr>
                        <a:t>NE (</a:t>
                      </a:r>
                      <a:r>
                        <a:rPr lang="en-GB" sz="1100" b="0" dirty="0" smtClean="0">
                          <a:solidFill>
                            <a:schemeClr val="tx1"/>
                          </a:solidFill>
                          <a:latin typeface="+mn-lt"/>
                          <a:cs typeface="Open Sans" panose="020B0606030504020204" pitchFamily="34" charset="0"/>
                        </a:rPr>
                        <a:t>NE,</a:t>
                      </a:r>
                      <a:r>
                        <a:rPr lang="en-GB" sz="1100" b="0" baseline="0" dirty="0" smtClean="0">
                          <a:solidFill>
                            <a:schemeClr val="tx1"/>
                          </a:solidFill>
                          <a:latin typeface="+mn-lt"/>
                          <a:cs typeface="Open Sans" panose="020B0606030504020204" pitchFamily="34" charset="0"/>
                        </a:rPr>
                        <a:t> </a:t>
                      </a:r>
                      <a:r>
                        <a:rPr lang="en-GB" sz="1100" b="0" dirty="0" smtClean="0">
                          <a:solidFill>
                            <a:schemeClr val="tx1"/>
                          </a:solidFill>
                          <a:latin typeface="+mn-lt"/>
                          <a:cs typeface="Open Sans" panose="020B0606030504020204" pitchFamily="34" charset="0"/>
                        </a:rPr>
                        <a:t>NE</a:t>
                      </a:r>
                      <a:r>
                        <a:rPr lang="en-GB" sz="1100" b="0" dirty="0">
                          <a:solidFill>
                            <a:schemeClr val="tx1"/>
                          </a:solidFill>
                          <a:latin typeface="+mn-lt"/>
                          <a:cs typeface="Open Sans" panose="020B0606030504020204" pitchFamily="34" charset="0"/>
                        </a:rPr>
                        <a:t>)</a:t>
                      </a:r>
                    </a:p>
                  </a:txBody>
                  <a:tcPr marL="0" marR="0" marT="36000" marB="36000" anchor="ctr"/>
                </a:tc>
                <a:tc>
                  <a:txBody>
                    <a:bodyPr/>
                    <a:lstStyle/>
                    <a:p>
                      <a:pPr algn="ctr"/>
                      <a:r>
                        <a:rPr lang="en-GB" sz="1100" b="0" dirty="0">
                          <a:solidFill>
                            <a:schemeClr val="tx1"/>
                          </a:solidFill>
                          <a:latin typeface="+mn-lt"/>
                          <a:cs typeface="Open Sans" panose="020B0606030504020204" pitchFamily="34" charset="0"/>
                        </a:rPr>
                        <a:t>18</a:t>
                      </a:r>
                    </a:p>
                    <a:p>
                      <a:pPr algn="ctr"/>
                      <a:r>
                        <a:rPr lang="en-GB" sz="1100" b="0" dirty="0">
                          <a:solidFill>
                            <a:schemeClr val="tx1"/>
                          </a:solidFill>
                          <a:latin typeface="+mn-lt"/>
                          <a:cs typeface="Open Sans" panose="020B0606030504020204" pitchFamily="34" charset="0"/>
                        </a:rPr>
                        <a:t>24</a:t>
                      </a:r>
                    </a:p>
                  </a:txBody>
                  <a:tcPr marL="0" marR="0" marT="36000" marB="36000"/>
                </a:tc>
                <a:tc>
                  <a:txBody>
                    <a:bodyPr/>
                    <a:lstStyle/>
                    <a:p>
                      <a:pPr algn="ctr"/>
                      <a:r>
                        <a:rPr lang="en-GB" sz="1100" b="0" dirty="0">
                          <a:solidFill>
                            <a:schemeClr val="tx1"/>
                          </a:solidFill>
                          <a:latin typeface="+mn-lt"/>
                          <a:cs typeface="Open Sans" panose="020B0606030504020204" pitchFamily="34" charset="0"/>
                        </a:rPr>
                        <a:t>82.7 (</a:t>
                      </a:r>
                      <a:r>
                        <a:rPr lang="en-GB" sz="1100" b="0" dirty="0" smtClean="0">
                          <a:solidFill>
                            <a:schemeClr val="tx1"/>
                          </a:solidFill>
                          <a:latin typeface="+mn-lt"/>
                          <a:cs typeface="Open Sans" panose="020B0606030504020204" pitchFamily="34" charset="0"/>
                        </a:rPr>
                        <a:t>69.2,</a:t>
                      </a:r>
                      <a:r>
                        <a:rPr lang="en-GB" sz="1100" b="0" baseline="0" dirty="0" smtClean="0">
                          <a:solidFill>
                            <a:schemeClr val="tx1"/>
                          </a:solidFill>
                          <a:latin typeface="+mn-lt"/>
                          <a:cs typeface="Open Sans" panose="020B0606030504020204" pitchFamily="34" charset="0"/>
                        </a:rPr>
                        <a:t> </a:t>
                      </a:r>
                      <a:r>
                        <a:rPr lang="en-GB" sz="1100" b="0" dirty="0" smtClean="0">
                          <a:solidFill>
                            <a:schemeClr val="tx1"/>
                          </a:solidFill>
                          <a:latin typeface="+mn-lt"/>
                          <a:cs typeface="Open Sans" panose="020B0606030504020204" pitchFamily="34" charset="0"/>
                        </a:rPr>
                        <a:t>90.6)</a:t>
                      </a:r>
                      <a:endParaRPr lang="en-GB" sz="1100" b="0" dirty="0">
                        <a:solidFill>
                          <a:schemeClr val="tx1"/>
                        </a:solidFill>
                        <a:latin typeface="+mn-lt"/>
                        <a:cs typeface="Open Sans" panose="020B0606030504020204" pitchFamily="34" charset="0"/>
                      </a:endParaRPr>
                    </a:p>
                    <a:p>
                      <a:pPr algn="ctr"/>
                      <a:r>
                        <a:rPr lang="en-GB" sz="1100" b="0" dirty="0">
                          <a:solidFill>
                            <a:schemeClr val="tx1"/>
                          </a:solidFill>
                          <a:latin typeface="+mn-lt"/>
                          <a:cs typeface="Open Sans" panose="020B0606030504020204" pitchFamily="34" charset="0"/>
                        </a:rPr>
                        <a:t>77.7 (</a:t>
                      </a:r>
                      <a:r>
                        <a:rPr lang="en-GB" sz="1100" b="0" dirty="0" smtClean="0">
                          <a:solidFill>
                            <a:schemeClr val="tx1"/>
                          </a:solidFill>
                          <a:latin typeface="+mn-lt"/>
                          <a:cs typeface="Open Sans" panose="020B0606030504020204" pitchFamily="34" charset="0"/>
                        </a:rPr>
                        <a:t>63.1,</a:t>
                      </a:r>
                      <a:r>
                        <a:rPr lang="en-GB" sz="1100" b="0" baseline="0" dirty="0" smtClean="0">
                          <a:solidFill>
                            <a:schemeClr val="tx1"/>
                          </a:solidFill>
                          <a:latin typeface="+mn-lt"/>
                          <a:cs typeface="Open Sans" panose="020B0606030504020204" pitchFamily="34" charset="0"/>
                        </a:rPr>
                        <a:t> </a:t>
                      </a:r>
                      <a:r>
                        <a:rPr lang="en-GB" sz="1100" b="0" dirty="0" smtClean="0">
                          <a:solidFill>
                            <a:schemeClr val="tx1"/>
                          </a:solidFill>
                          <a:latin typeface="+mn-lt"/>
                          <a:cs typeface="Open Sans" panose="020B0606030504020204" pitchFamily="34" charset="0"/>
                        </a:rPr>
                        <a:t>87.1)</a:t>
                      </a:r>
                      <a:endParaRPr lang="en-GB" sz="1100" b="0" dirty="0">
                        <a:solidFill>
                          <a:schemeClr val="tx1"/>
                        </a:solidFill>
                        <a:latin typeface="+mn-lt"/>
                        <a:cs typeface="Open Sans" panose="020B0606030504020204" pitchFamily="34" charset="0"/>
                      </a:endParaRPr>
                    </a:p>
                  </a:txBody>
                  <a:tcPr marL="0" marR="0" marT="36000" marB="36000"/>
                </a:tc>
                <a:extLst>
                  <a:ext uri="{0D108BD9-81ED-4DB2-BD59-A6C34878D82A}">
                    <a16:rowId xmlns:a16="http://schemas.microsoft.com/office/drawing/2014/main" val="2528577773"/>
                  </a:ext>
                </a:extLst>
              </a:tr>
              <a:tr h="159271">
                <a:tc>
                  <a:txBody>
                    <a:bodyPr/>
                    <a:lstStyle/>
                    <a:p>
                      <a:pPr algn="l"/>
                      <a:r>
                        <a:rPr lang="en-GB" sz="1100" dirty="0"/>
                        <a:t>Nivolumab + </a:t>
                      </a:r>
                      <a:r>
                        <a:rPr lang="en-GB" sz="1100" dirty="0" smtClean="0"/>
                        <a:t>ipilimumab</a:t>
                      </a:r>
                      <a:endParaRPr lang="en-GB" sz="1100" b="1" dirty="0">
                        <a:solidFill>
                          <a:schemeClr val="accent2"/>
                        </a:solidFill>
                        <a:latin typeface="+mn-lt"/>
                        <a:cs typeface="Open Sans" panose="020B0606030504020204" pitchFamily="34" charset="0"/>
                      </a:endParaRPr>
                    </a:p>
                  </a:txBody>
                  <a:tcPr marL="36000" marR="36000" marT="36000" marB="36000" anchor="ctr"/>
                </a:tc>
                <a:tc>
                  <a:txBody>
                    <a:bodyPr/>
                    <a:lstStyle/>
                    <a:p>
                      <a:pPr algn="ctr"/>
                      <a:r>
                        <a:rPr lang="en-GB" sz="1100" b="0" dirty="0">
                          <a:solidFill>
                            <a:schemeClr val="tx1"/>
                          </a:solidFill>
                          <a:latin typeface="+mn-lt"/>
                          <a:cs typeface="Open Sans" panose="020B0606030504020204" pitchFamily="34" charset="0"/>
                        </a:rPr>
                        <a:t>NE (</a:t>
                      </a:r>
                      <a:r>
                        <a:rPr lang="en-GB" sz="1100" b="0" dirty="0" smtClean="0">
                          <a:solidFill>
                            <a:schemeClr val="tx1"/>
                          </a:solidFill>
                          <a:latin typeface="+mn-lt"/>
                          <a:cs typeface="Open Sans" panose="020B0606030504020204" pitchFamily="34" charset="0"/>
                        </a:rPr>
                        <a:t>28.1,</a:t>
                      </a:r>
                      <a:r>
                        <a:rPr lang="en-GB" sz="1100" b="0" baseline="0" dirty="0" smtClean="0">
                          <a:solidFill>
                            <a:schemeClr val="tx1"/>
                          </a:solidFill>
                          <a:latin typeface="+mn-lt"/>
                          <a:cs typeface="Open Sans" panose="020B0606030504020204" pitchFamily="34" charset="0"/>
                        </a:rPr>
                        <a:t> </a:t>
                      </a:r>
                      <a:r>
                        <a:rPr lang="en-GB" sz="1100" b="0" dirty="0" smtClean="0">
                          <a:solidFill>
                            <a:schemeClr val="tx1"/>
                          </a:solidFill>
                          <a:latin typeface="+mn-lt"/>
                          <a:cs typeface="Open Sans" panose="020B0606030504020204" pitchFamily="34" charset="0"/>
                        </a:rPr>
                        <a:t>NE</a:t>
                      </a:r>
                      <a:r>
                        <a:rPr lang="en-GB" sz="1100" b="0" dirty="0">
                          <a:solidFill>
                            <a:schemeClr val="tx1"/>
                          </a:solidFill>
                          <a:latin typeface="+mn-lt"/>
                          <a:cs typeface="Open Sans" panose="020B0606030504020204" pitchFamily="34" charset="0"/>
                        </a:rPr>
                        <a:t>)</a:t>
                      </a:r>
                    </a:p>
                  </a:txBody>
                  <a:tcPr marL="0" marR="0" marT="36000" marB="36000" anchor="ctr"/>
                </a:tc>
                <a:tc>
                  <a:txBody>
                    <a:bodyPr/>
                    <a:lstStyle/>
                    <a:p>
                      <a:pPr algn="ctr"/>
                      <a:r>
                        <a:rPr lang="en-GB" sz="1100" b="0" dirty="0">
                          <a:solidFill>
                            <a:schemeClr val="tx1"/>
                          </a:solidFill>
                          <a:latin typeface="+mn-lt"/>
                          <a:cs typeface="Open Sans" panose="020B0606030504020204" pitchFamily="34" charset="0"/>
                        </a:rPr>
                        <a:t>18</a:t>
                      </a:r>
                    </a:p>
                    <a:p>
                      <a:pPr algn="ctr"/>
                      <a:r>
                        <a:rPr lang="en-GB" sz="1100" b="0" dirty="0">
                          <a:solidFill>
                            <a:schemeClr val="tx1"/>
                          </a:solidFill>
                          <a:latin typeface="+mn-lt"/>
                          <a:cs typeface="Open Sans" panose="020B0606030504020204" pitchFamily="34" charset="0"/>
                        </a:rPr>
                        <a:t>24</a:t>
                      </a:r>
                    </a:p>
                  </a:txBody>
                  <a:tcPr marL="0" marR="0" marT="36000" marB="36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mn-lt"/>
                          <a:cs typeface="Open Sans" panose="020B0606030504020204" pitchFamily="34" charset="0"/>
                        </a:rPr>
                        <a:t>85.7 (</a:t>
                      </a:r>
                      <a:r>
                        <a:rPr lang="en-GB" sz="1100" b="0" dirty="0" smtClean="0">
                          <a:solidFill>
                            <a:schemeClr val="tx1"/>
                          </a:solidFill>
                          <a:latin typeface="+mn-lt"/>
                          <a:cs typeface="Open Sans" panose="020B0606030504020204" pitchFamily="34" charset="0"/>
                        </a:rPr>
                        <a:t>72.3,</a:t>
                      </a:r>
                      <a:r>
                        <a:rPr lang="en-GB" sz="1100" b="0" baseline="0" dirty="0" smtClean="0">
                          <a:solidFill>
                            <a:schemeClr val="tx1"/>
                          </a:solidFill>
                          <a:latin typeface="+mn-lt"/>
                          <a:cs typeface="Open Sans" panose="020B0606030504020204" pitchFamily="34" charset="0"/>
                        </a:rPr>
                        <a:t> </a:t>
                      </a:r>
                      <a:r>
                        <a:rPr lang="en-GB" sz="1100" b="0" dirty="0" smtClean="0">
                          <a:solidFill>
                            <a:schemeClr val="tx1"/>
                          </a:solidFill>
                          <a:latin typeface="+mn-lt"/>
                          <a:cs typeface="Open Sans" panose="020B0606030504020204" pitchFamily="34" charset="0"/>
                        </a:rPr>
                        <a:t>92.9)</a:t>
                      </a:r>
                      <a:endParaRPr lang="en-GB" sz="1100" b="0" dirty="0">
                        <a:solidFill>
                          <a:schemeClr val="tx1"/>
                        </a:solidFill>
                        <a:latin typeface="+mn-lt"/>
                        <a:cs typeface="Open Sans" panose="020B0606030504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mn-lt"/>
                          <a:cs typeface="Open Sans" panose="020B0606030504020204" pitchFamily="34" charset="0"/>
                        </a:rPr>
                        <a:t>80.6 (</a:t>
                      </a:r>
                      <a:r>
                        <a:rPr lang="en-GB" sz="1100" b="0" dirty="0" smtClean="0">
                          <a:solidFill>
                            <a:schemeClr val="tx1"/>
                          </a:solidFill>
                          <a:latin typeface="+mn-lt"/>
                          <a:cs typeface="Open Sans" panose="020B0606030504020204" pitchFamily="34" charset="0"/>
                        </a:rPr>
                        <a:t>65.8,</a:t>
                      </a:r>
                      <a:r>
                        <a:rPr lang="en-GB" sz="1100" b="0" baseline="0" dirty="0" smtClean="0">
                          <a:solidFill>
                            <a:schemeClr val="tx1"/>
                          </a:solidFill>
                          <a:latin typeface="+mn-lt"/>
                          <a:cs typeface="Open Sans" panose="020B0606030504020204" pitchFamily="34" charset="0"/>
                        </a:rPr>
                        <a:t> </a:t>
                      </a:r>
                      <a:r>
                        <a:rPr lang="en-GB" sz="1100" b="0" dirty="0" smtClean="0">
                          <a:solidFill>
                            <a:schemeClr val="tx1"/>
                          </a:solidFill>
                          <a:latin typeface="+mn-lt"/>
                          <a:cs typeface="Open Sans" panose="020B0606030504020204" pitchFamily="34" charset="0"/>
                        </a:rPr>
                        <a:t>89.5)</a:t>
                      </a:r>
                      <a:endParaRPr lang="en-GB" sz="1100" b="0" dirty="0">
                        <a:solidFill>
                          <a:schemeClr val="tx1"/>
                        </a:solidFill>
                        <a:latin typeface="+mn-lt"/>
                        <a:cs typeface="Open Sans" panose="020B0606030504020204" pitchFamily="34" charset="0"/>
                      </a:endParaRPr>
                    </a:p>
                  </a:txBody>
                  <a:tcPr marL="0" marR="0" marT="36000" marB="36000"/>
                </a:tc>
                <a:extLst>
                  <a:ext uri="{0D108BD9-81ED-4DB2-BD59-A6C34878D82A}">
                    <a16:rowId xmlns:a16="http://schemas.microsoft.com/office/drawing/2014/main" val="3126903791"/>
                  </a:ext>
                </a:extLst>
              </a:tr>
            </a:tbl>
          </a:graphicData>
        </a:graphic>
      </p:graphicFrame>
      <p:sp>
        <p:nvSpPr>
          <p:cNvPr id="118" name="TextBox 117">
            <a:extLst>
              <a:ext uri="{FF2B5EF4-FFF2-40B4-BE49-F238E27FC236}">
                <a16:creationId xmlns:a16="http://schemas.microsoft.com/office/drawing/2014/main" id="{0604A6DF-D88B-4A42-A19C-24418A16D971}"/>
              </a:ext>
            </a:extLst>
          </p:cNvPr>
          <p:cNvSpPr txBox="1"/>
          <p:nvPr/>
        </p:nvSpPr>
        <p:spPr>
          <a:xfrm>
            <a:off x="4201214" y="2159390"/>
            <a:ext cx="1688283" cy="430887"/>
          </a:xfrm>
          <a:prstGeom prst="rect">
            <a:avLst/>
          </a:prstGeom>
          <a:noFill/>
        </p:spPr>
        <p:txBody>
          <a:bodyPr wrap="none" rtlCol="0">
            <a:spAutoFit/>
          </a:bodyPr>
          <a:lstStyle/>
          <a:p>
            <a:r>
              <a:rPr lang="en-GB" sz="1100" dirty="0" smtClean="0">
                <a:solidFill>
                  <a:schemeClr val="tx1"/>
                </a:solidFill>
              </a:rPr>
              <a:t>Nivolumab</a:t>
            </a:r>
            <a:endParaRPr lang="en-GB" sz="1100" dirty="0">
              <a:solidFill>
                <a:schemeClr val="tx1"/>
              </a:solidFill>
            </a:endParaRPr>
          </a:p>
          <a:p>
            <a:r>
              <a:rPr lang="en-GB" sz="1100" dirty="0" smtClean="0">
                <a:solidFill>
                  <a:schemeClr val="tx1"/>
                </a:solidFill>
              </a:rPr>
              <a:t>Nivolumab + ipilimumab</a:t>
            </a:r>
            <a:endParaRPr lang="en-GB" sz="1100" dirty="0">
              <a:solidFill>
                <a:schemeClr val="tx1"/>
              </a:solidFill>
            </a:endParaRPr>
          </a:p>
        </p:txBody>
      </p:sp>
      <p:cxnSp>
        <p:nvCxnSpPr>
          <p:cNvPr id="119" name="Straight Connector 118">
            <a:extLst>
              <a:ext uri="{FF2B5EF4-FFF2-40B4-BE49-F238E27FC236}">
                <a16:creationId xmlns:a16="http://schemas.microsoft.com/office/drawing/2014/main" id="{2486824C-0DCD-4E01-918D-5F0650DAF3A0}"/>
              </a:ext>
            </a:extLst>
          </p:cNvPr>
          <p:cNvCxnSpPr>
            <a:cxnSpLocks/>
          </p:cNvCxnSpPr>
          <p:nvPr/>
        </p:nvCxnSpPr>
        <p:spPr>
          <a:xfrm>
            <a:off x="4007601" y="2291566"/>
            <a:ext cx="216000" cy="0"/>
          </a:xfrm>
          <a:prstGeom prst="line">
            <a:avLst/>
          </a:prstGeom>
          <a:noFill/>
          <a:ln w="25400" cap="flat">
            <a:solidFill>
              <a:schemeClr val="accent1"/>
            </a:solidFill>
            <a:prstDash val="solid"/>
            <a:miter/>
          </a:ln>
        </p:spPr>
      </p:cxnSp>
      <p:cxnSp>
        <p:nvCxnSpPr>
          <p:cNvPr id="120" name="Straight Connector 119">
            <a:extLst>
              <a:ext uri="{FF2B5EF4-FFF2-40B4-BE49-F238E27FC236}">
                <a16:creationId xmlns:a16="http://schemas.microsoft.com/office/drawing/2014/main" id="{4A6BCCA2-38AF-4002-8BC8-E7842B8ADBCE}"/>
              </a:ext>
            </a:extLst>
          </p:cNvPr>
          <p:cNvCxnSpPr>
            <a:cxnSpLocks/>
          </p:cNvCxnSpPr>
          <p:nvPr/>
        </p:nvCxnSpPr>
        <p:spPr>
          <a:xfrm>
            <a:off x="4007601" y="2462409"/>
            <a:ext cx="216000" cy="0"/>
          </a:xfrm>
          <a:prstGeom prst="line">
            <a:avLst/>
          </a:prstGeom>
          <a:noFill/>
          <a:ln w="25400" cap="flat">
            <a:solidFill>
              <a:schemeClr val="accent2"/>
            </a:solidFill>
            <a:prstDash val="solid"/>
            <a:miter/>
          </a:ln>
        </p:spPr>
      </p:cxnSp>
      <p:sp>
        <p:nvSpPr>
          <p:cNvPr id="121" name="Rectangle 120"/>
          <p:cNvSpPr/>
          <p:nvPr/>
        </p:nvSpPr>
        <p:spPr>
          <a:xfrm>
            <a:off x="9954260" y="2537217"/>
            <a:ext cx="848309" cy="246221"/>
          </a:xfrm>
          <a:prstGeom prst="rect">
            <a:avLst/>
          </a:prstGeom>
        </p:spPr>
        <p:txBody>
          <a:bodyPr wrap="none">
            <a:spAutoFit/>
          </a:bodyPr>
          <a:lstStyle/>
          <a:p>
            <a:pPr lvl="0" hangingPunct="1">
              <a:defRPr/>
            </a:pPr>
            <a:r>
              <a:rPr lang="en-GB" sz="1000" dirty="0">
                <a:solidFill>
                  <a:srgbClr val="000000"/>
                </a:solidFill>
              </a:rPr>
              <a:t>+ Censored</a:t>
            </a:r>
            <a:endParaRPr lang="en-GB" sz="1000" dirty="0">
              <a:solidFill>
                <a:srgbClr val="000000"/>
              </a:solidFill>
              <a:cs typeface="Open Sans" panose="020B0606030504020204" pitchFamily="34" charset="0"/>
            </a:endParaRPr>
          </a:p>
        </p:txBody>
      </p:sp>
      <p:sp>
        <p:nvSpPr>
          <p:cNvPr id="122" name="TextBox 121">
            <a:extLst>
              <a:ext uri="{FF2B5EF4-FFF2-40B4-BE49-F238E27FC236}">
                <a16:creationId xmlns:a16="http://schemas.microsoft.com/office/drawing/2014/main" id="{0604A6DF-D88B-4A42-A19C-24418A16D971}"/>
              </a:ext>
            </a:extLst>
          </p:cNvPr>
          <p:cNvSpPr txBox="1"/>
          <p:nvPr/>
        </p:nvSpPr>
        <p:spPr>
          <a:xfrm>
            <a:off x="9958428" y="2144019"/>
            <a:ext cx="1688283" cy="430887"/>
          </a:xfrm>
          <a:prstGeom prst="rect">
            <a:avLst/>
          </a:prstGeom>
          <a:noFill/>
        </p:spPr>
        <p:txBody>
          <a:bodyPr wrap="none" rtlCol="0">
            <a:spAutoFit/>
          </a:bodyPr>
          <a:lstStyle/>
          <a:p>
            <a:r>
              <a:rPr lang="en-GB" sz="1100" dirty="0" smtClean="0">
                <a:solidFill>
                  <a:schemeClr val="tx1"/>
                </a:solidFill>
              </a:rPr>
              <a:t>Nivolumab</a:t>
            </a:r>
            <a:endParaRPr lang="en-GB" sz="1100" dirty="0">
              <a:solidFill>
                <a:schemeClr val="tx1"/>
              </a:solidFill>
            </a:endParaRPr>
          </a:p>
          <a:p>
            <a:r>
              <a:rPr lang="en-GB" sz="1100" dirty="0" smtClean="0">
                <a:solidFill>
                  <a:schemeClr val="tx1"/>
                </a:solidFill>
              </a:rPr>
              <a:t>Nivolumab + ipilimumab</a:t>
            </a:r>
            <a:endParaRPr lang="en-GB" sz="1100" dirty="0">
              <a:solidFill>
                <a:schemeClr val="tx1"/>
              </a:solidFill>
            </a:endParaRPr>
          </a:p>
        </p:txBody>
      </p:sp>
      <p:cxnSp>
        <p:nvCxnSpPr>
          <p:cNvPr id="123" name="Straight Connector 122">
            <a:extLst>
              <a:ext uri="{FF2B5EF4-FFF2-40B4-BE49-F238E27FC236}">
                <a16:creationId xmlns:a16="http://schemas.microsoft.com/office/drawing/2014/main" id="{2486824C-0DCD-4E01-918D-5F0650DAF3A0}"/>
              </a:ext>
            </a:extLst>
          </p:cNvPr>
          <p:cNvCxnSpPr>
            <a:cxnSpLocks/>
          </p:cNvCxnSpPr>
          <p:nvPr/>
        </p:nvCxnSpPr>
        <p:spPr>
          <a:xfrm>
            <a:off x="9764815" y="2276195"/>
            <a:ext cx="216000" cy="0"/>
          </a:xfrm>
          <a:prstGeom prst="line">
            <a:avLst/>
          </a:prstGeom>
          <a:noFill/>
          <a:ln w="25400" cap="flat">
            <a:solidFill>
              <a:schemeClr val="accent1"/>
            </a:solidFill>
            <a:prstDash val="solid"/>
            <a:miter/>
          </a:ln>
        </p:spPr>
      </p:cxnSp>
      <p:cxnSp>
        <p:nvCxnSpPr>
          <p:cNvPr id="124" name="Straight Connector 123">
            <a:extLst>
              <a:ext uri="{FF2B5EF4-FFF2-40B4-BE49-F238E27FC236}">
                <a16:creationId xmlns:a16="http://schemas.microsoft.com/office/drawing/2014/main" id="{4A6BCCA2-38AF-4002-8BC8-E7842B8ADBCE}"/>
              </a:ext>
            </a:extLst>
          </p:cNvPr>
          <p:cNvCxnSpPr>
            <a:cxnSpLocks/>
          </p:cNvCxnSpPr>
          <p:nvPr/>
        </p:nvCxnSpPr>
        <p:spPr>
          <a:xfrm>
            <a:off x="9764815" y="2447038"/>
            <a:ext cx="216000" cy="0"/>
          </a:xfrm>
          <a:prstGeom prst="line">
            <a:avLst/>
          </a:prstGeom>
          <a:noFill/>
          <a:ln w="25400" cap="flat">
            <a:solidFill>
              <a:schemeClr val="accent2"/>
            </a:solidFill>
            <a:prstDash val="solid"/>
            <a:miter/>
          </a:ln>
        </p:spPr>
      </p:cxnSp>
    </p:spTree>
    <p:extLst>
      <p:ext uri="{BB962C8B-B14F-4D97-AF65-F5344CB8AC3E}">
        <p14:creationId xmlns:p14="http://schemas.microsoft.com/office/powerpoint/2010/main" val="538928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8509</a:t>
            </a:r>
            <a:r>
              <a:rPr lang="en-GB" dirty="0"/>
              <a:t>: Consolidation nivolumab plus ipilimumab or nivolumab alone following concurrent chemoradiation for patients with unresectable stage III non-small cell lung cancer: </a:t>
            </a:r>
            <a:r>
              <a:rPr lang="en-GB" dirty="0" smtClean="0"/>
              <a:t>BTCRC </a:t>
            </a:r>
            <a:r>
              <a:rPr lang="en-GB" dirty="0"/>
              <a:t>LUN 16-081 </a:t>
            </a:r>
            <a:r>
              <a:rPr lang="en-GB" dirty="0" smtClean="0"/>
              <a:t>– </a:t>
            </a:r>
            <a:r>
              <a:rPr lang="en-GB" dirty="0" err="1" smtClean="0"/>
              <a:t>Durm</a:t>
            </a:r>
            <a:r>
              <a:rPr lang="en-GB" dirty="0" smtClean="0"/>
              <a:t> GA, et al</a:t>
            </a:r>
            <a:endParaRPr lang="en-GB" dirty="0"/>
          </a:p>
        </p:txBody>
      </p:sp>
      <p:sp>
        <p:nvSpPr>
          <p:cNvPr id="6" name="Content Placeholder 5"/>
          <p:cNvSpPr>
            <a:spLocks noGrp="1"/>
          </p:cNvSpPr>
          <p:nvPr>
            <p:ph idx="1"/>
          </p:nvPr>
        </p:nvSpPr>
        <p:spPr>
          <a:xfrm>
            <a:off x="304800" y="1246909"/>
            <a:ext cx="11830050" cy="5055650"/>
          </a:xfrm>
        </p:spPr>
        <p:txBody>
          <a:bodyPr/>
          <a:lstStyle/>
          <a:p>
            <a:r>
              <a:rPr lang="en-GB" b="1" dirty="0"/>
              <a:t>Key results (cont</a:t>
            </a:r>
            <a:r>
              <a:rPr lang="en-GB" b="1" dirty="0" smtClean="0"/>
              <a:t>.)</a:t>
            </a:r>
          </a:p>
          <a:p>
            <a:pPr>
              <a:spcBef>
                <a:spcPts val="26400"/>
              </a:spcBef>
            </a:pPr>
            <a:r>
              <a:rPr lang="en-GB" b="1" dirty="0" smtClean="0"/>
              <a:t>Conclusions</a:t>
            </a:r>
            <a:endParaRPr lang="en-GB" b="1" dirty="0"/>
          </a:p>
          <a:p>
            <a:pPr lvl="1"/>
            <a:r>
              <a:rPr lang="en-GB" dirty="0"/>
              <a:t>In patients with stage III unresectable NSCLC, nivolumab ± ipilimumab following concurrent chemoradiotherapy demonstrated encouraging </a:t>
            </a:r>
            <a:r>
              <a:rPr lang="en-GB" dirty="0" smtClean="0"/>
              <a:t>survival which was similar to </a:t>
            </a:r>
            <a:r>
              <a:rPr lang="en-GB" dirty="0"/>
              <a:t>nivolumab </a:t>
            </a:r>
            <a:r>
              <a:rPr lang="en-GB" dirty="0" smtClean="0"/>
              <a:t>alone</a:t>
            </a:r>
            <a:endParaRPr lang="en-GB" dirty="0"/>
          </a:p>
          <a:p>
            <a:pPr lvl="1"/>
            <a:r>
              <a:rPr lang="en-GB" dirty="0" smtClean="0"/>
              <a:t>Nivolumab alone demonstrated lower rates of AEs than nivolumab + </a:t>
            </a:r>
            <a:r>
              <a:rPr lang="en-GB" dirty="0"/>
              <a:t>ipilimumab </a:t>
            </a:r>
          </a:p>
        </p:txBody>
      </p:sp>
      <p:sp>
        <p:nvSpPr>
          <p:cNvPr id="5" name="Text Placeholder 4"/>
          <p:cNvSpPr>
            <a:spLocks noGrp="1"/>
          </p:cNvSpPr>
          <p:nvPr>
            <p:ph type="body" sz="quarter" idx="11"/>
          </p:nvPr>
        </p:nvSpPr>
        <p:spPr/>
        <p:txBody>
          <a:bodyPr/>
          <a:lstStyle/>
          <a:p>
            <a:r>
              <a:rPr lang="en-GB" dirty="0" err="1" smtClean="0"/>
              <a:t>Durm</a:t>
            </a:r>
            <a:r>
              <a:rPr lang="en-GB" dirty="0" smtClean="0"/>
              <a:t> GA,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8509</a:t>
            </a:r>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4053297228"/>
              </p:ext>
            </p:extLst>
          </p:nvPr>
        </p:nvGraphicFramePr>
        <p:xfrm>
          <a:off x="2113781" y="1627206"/>
          <a:ext cx="7964439" cy="3116880"/>
        </p:xfrm>
        <a:graphic>
          <a:graphicData uri="http://schemas.openxmlformats.org/drawingml/2006/table">
            <a:tbl>
              <a:tblPr firstRow="1" bandRow="1">
                <a:tableStyleId>{69012ECD-51FC-41F1-AA8D-1B2483CD663E}</a:tableStyleId>
              </a:tblPr>
              <a:tblGrid>
                <a:gridCol w="2567157">
                  <a:extLst>
                    <a:ext uri="{9D8B030D-6E8A-4147-A177-3AD203B41FA5}">
                      <a16:colId xmlns:a16="http://schemas.microsoft.com/office/drawing/2014/main" val="3462056106"/>
                    </a:ext>
                  </a:extLst>
                </a:gridCol>
                <a:gridCol w="2698641">
                  <a:extLst>
                    <a:ext uri="{9D8B030D-6E8A-4147-A177-3AD203B41FA5}">
                      <a16:colId xmlns:a16="http://schemas.microsoft.com/office/drawing/2014/main" val="1889177738"/>
                    </a:ext>
                  </a:extLst>
                </a:gridCol>
                <a:gridCol w="2698641">
                  <a:extLst>
                    <a:ext uri="{9D8B030D-6E8A-4147-A177-3AD203B41FA5}">
                      <a16:colId xmlns:a16="http://schemas.microsoft.com/office/drawing/2014/main" val="762079230"/>
                    </a:ext>
                  </a:extLst>
                </a:gridCol>
              </a:tblGrid>
              <a:tr h="18254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200" b="1" dirty="0" smtClean="0">
                          <a:solidFill>
                            <a:schemeClr val="tx2"/>
                          </a:solidFill>
                          <a:latin typeface="+mn-lt"/>
                        </a:rPr>
                        <a:t>TRAEs, n (%)</a:t>
                      </a:r>
                      <a:endParaRPr lang="en-US" sz="1200" b="1" dirty="0">
                        <a:solidFill>
                          <a:schemeClr val="tx2"/>
                        </a:solidFill>
                        <a:latin typeface="+mn-lt"/>
                      </a:endParaRPr>
                    </a:p>
                  </a:txBody>
                  <a:tcPr marL="36000" marR="36000" marT="36000" marB="36000" anchor="b"/>
                </a:tc>
                <a:tc>
                  <a:txBody>
                    <a:bodyPr/>
                    <a:lstStyle/>
                    <a:p>
                      <a:pPr algn="ctr"/>
                      <a:r>
                        <a:rPr lang="en-US" sz="1200" b="1" dirty="0" smtClean="0">
                          <a:solidFill>
                            <a:schemeClr val="tx2"/>
                          </a:solidFill>
                          <a:latin typeface="+mn-lt"/>
                        </a:rPr>
                        <a:t>Nivolumab (n=54)</a:t>
                      </a:r>
                    </a:p>
                  </a:txBody>
                  <a:tcPr marL="36000" marR="36000" marT="36000" marB="36000" anchor="b"/>
                </a:tc>
                <a:tc>
                  <a:txBody>
                    <a:bodyPr/>
                    <a:lstStyle/>
                    <a:p>
                      <a:pPr algn="ctr"/>
                      <a:r>
                        <a:rPr lang="en-US" sz="1200" b="1" dirty="0" smtClean="0">
                          <a:solidFill>
                            <a:schemeClr val="tx2"/>
                          </a:solidFill>
                          <a:latin typeface="+mn-lt"/>
                        </a:rPr>
                        <a:t>Nivolumab + ipilimumab (n=51)</a:t>
                      </a:r>
                      <a:endParaRPr lang="en-US" sz="1200" b="1" dirty="0">
                        <a:solidFill>
                          <a:schemeClr val="tx2"/>
                        </a:solidFill>
                        <a:latin typeface="+mn-lt"/>
                      </a:endParaRPr>
                    </a:p>
                  </a:txBody>
                  <a:tcPr marL="36000" marR="36000" marT="36000" marB="36000" anchor="b"/>
                </a:tc>
                <a:extLst>
                  <a:ext uri="{0D108BD9-81ED-4DB2-BD59-A6C34878D82A}">
                    <a16:rowId xmlns:a16="http://schemas.microsoft.com/office/drawing/2014/main" val="3992861046"/>
                  </a:ext>
                </a:extLst>
              </a:tr>
              <a:tr h="250907">
                <a:tc>
                  <a:txBody>
                    <a:bodyPr/>
                    <a:lstStyle/>
                    <a:p>
                      <a:pPr algn="l"/>
                      <a:r>
                        <a:rPr lang="en-US" sz="1200" b="0" dirty="0" smtClean="0">
                          <a:latin typeface="+mn-lt"/>
                        </a:rPr>
                        <a:t>Any</a:t>
                      </a:r>
                      <a:endParaRPr lang="en-US" sz="1200" b="0" dirty="0">
                        <a:latin typeface="+mn-lt"/>
                      </a:endParaRPr>
                    </a:p>
                  </a:txBody>
                  <a:tcPr marL="36000" marR="36000" marT="36000" marB="36000"/>
                </a:tc>
                <a:tc>
                  <a:txBody>
                    <a:bodyPr/>
                    <a:lstStyle/>
                    <a:p>
                      <a:pPr algn="ctr"/>
                      <a:r>
                        <a:rPr lang="en-GB" sz="1200" dirty="0" smtClean="0"/>
                        <a:t>39 (72.2)</a:t>
                      </a:r>
                      <a:endParaRPr lang="en-GB" sz="1200" dirty="0"/>
                    </a:p>
                  </a:txBody>
                  <a:tcPr marL="36000" marR="36000" marT="36000" marB="36000"/>
                </a:tc>
                <a:tc>
                  <a:txBody>
                    <a:bodyPr/>
                    <a:lstStyle/>
                    <a:p>
                      <a:pPr algn="ctr"/>
                      <a:r>
                        <a:rPr lang="en-US" sz="1200" b="0" dirty="0" smtClean="0">
                          <a:latin typeface="+mn-lt"/>
                        </a:rPr>
                        <a:t>41</a:t>
                      </a:r>
                      <a:r>
                        <a:rPr lang="en-US" sz="1200" b="0" baseline="0" dirty="0" smtClean="0">
                          <a:latin typeface="+mn-lt"/>
                        </a:rPr>
                        <a:t> (80.4)</a:t>
                      </a:r>
                      <a:endParaRPr lang="en-US" sz="1200" b="0" dirty="0">
                        <a:latin typeface="+mn-lt"/>
                      </a:endParaRPr>
                    </a:p>
                  </a:txBody>
                  <a:tcPr marL="36000" marR="36000" marT="36000" marB="36000"/>
                </a:tc>
                <a:extLst>
                  <a:ext uri="{0D108BD9-81ED-4DB2-BD59-A6C34878D82A}">
                    <a16:rowId xmlns:a16="http://schemas.microsoft.com/office/drawing/2014/main" val="1784600247"/>
                  </a:ext>
                </a:extLst>
              </a:tr>
              <a:tr h="250907">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indent="0" algn="l"/>
                      <a:r>
                        <a:rPr lang="en-US" sz="1200" dirty="0" smtClean="0">
                          <a:latin typeface="+mn-lt"/>
                        </a:rPr>
                        <a:t>Grade ≥3 TRAE</a:t>
                      </a:r>
                      <a:endParaRPr lang="en-US" sz="1200" dirty="0">
                        <a:latin typeface="+mn-lt"/>
                      </a:endParaRPr>
                    </a:p>
                  </a:txBody>
                  <a:tcPr marL="36000" marR="36000" marT="36000" marB="36000"/>
                </a:tc>
                <a:tc>
                  <a:txBody>
                    <a:bodyPr/>
                    <a:lstStyle/>
                    <a:p>
                      <a:pPr algn="ctr"/>
                      <a:r>
                        <a:rPr lang="en-GB" sz="1200" dirty="0" smtClean="0"/>
                        <a:t>10 (18.5)</a:t>
                      </a:r>
                      <a:endParaRPr lang="en-GB" sz="1200" dirty="0"/>
                    </a:p>
                  </a:txBody>
                  <a:tcPr marL="36000" marR="36000" marT="36000" marB="36000"/>
                </a:tc>
                <a:tc>
                  <a:txBody>
                    <a:bodyPr/>
                    <a:lstStyle/>
                    <a:p>
                      <a:pPr algn="ctr"/>
                      <a:r>
                        <a:rPr lang="en-GB" sz="1200" dirty="0" smtClean="0"/>
                        <a:t>14 (27.5)</a:t>
                      </a:r>
                      <a:endParaRPr lang="en-GB" sz="1200" dirty="0"/>
                    </a:p>
                  </a:txBody>
                  <a:tcPr marL="36000" marR="36000" marT="36000" marB="36000"/>
                </a:tc>
                <a:extLst>
                  <a:ext uri="{0D108BD9-81ED-4DB2-BD59-A6C34878D82A}">
                    <a16:rowId xmlns:a16="http://schemas.microsoft.com/office/drawing/2014/main" val="3014571507"/>
                  </a:ext>
                </a:extLst>
              </a:tr>
              <a:tr h="250907">
                <a:tc>
                  <a:txBody>
                    <a:bodyPr/>
                    <a:lstStyle/>
                    <a:p>
                      <a:r>
                        <a:rPr lang="en-GB" sz="1200" b="0" baseline="0" dirty="0" smtClean="0"/>
                        <a:t>Occurring in ≥10% of patients</a:t>
                      </a:r>
                      <a:endParaRPr lang="en-GB" sz="1200" b="0" dirty="0"/>
                    </a:p>
                  </a:txBody>
                  <a:tcPr marL="36000" marR="36000" marT="36000" marB="36000"/>
                </a:tc>
                <a:tc>
                  <a:txBody>
                    <a:bodyPr/>
                    <a:lstStyle/>
                    <a:p>
                      <a:pPr algn="ctr"/>
                      <a:endParaRPr lang="en-GB" sz="1200" dirty="0"/>
                    </a:p>
                  </a:txBody>
                  <a:tcPr marL="36000" marR="36000" marT="36000" marB="36000"/>
                </a:tc>
                <a:tc>
                  <a:txBody>
                    <a:bodyPr/>
                    <a:lstStyle/>
                    <a:p>
                      <a:pPr algn="ctr"/>
                      <a:endParaRPr lang="en-GB" sz="1200" dirty="0"/>
                    </a:p>
                  </a:txBody>
                  <a:tcPr marL="36000" marR="36000" marT="36000" marB="36000"/>
                </a:tc>
                <a:extLst>
                  <a:ext uri="{0D108BD9-81ED-4DB2-BD59-A6C34878D82A}">
                    <a16:rowId xmlns:a16="http://schemas.microsoft.com/office/drawing/2014/main" val="863651365"/>
                  </a:ext>
                </a:extLst>
              </a:tr>
              <a:tr h="250907">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noProof="0" dirty="0" smtClean="0"/>
                        <a:t>Fatigue</a:t>
                      </a:r>
                    </a:p>
                  </a:txBody>
                  <a:tcPr marL="36000" marR="36000" marT="36000" marB="36000"/>
                </a:tc>
                <a:tc>
                  <a:txBody>
                    <a:bodyPr/>
                    <a:lstStyle/>
                    <a:p>
                      <a:pPr algn="ctr"/>
                      <a:r>
                        <a:rPr lang="en-GB" sz="1200" dirty="0" smtClean="0"/>
                        <a:t>17 (31.5)</a:t>
                      </a:r>
                      <a:endParaRPr lang="en-GB" sz="1200" dirty="0"/>
                    </a:p>
                  </a:txBody>
                  <a:tcPr marL="36000" marR="36000" marT="36000" marB="36000"/>
                </a:tc>
                <a:tc>
                  <a:txBody>
                    <a:bodyPr/>
                    <a:lstStyle/>
                    <a:p>
                      <a:pPr algn="ctr"/>
                      <a:r>
                        <a:rPr lang="en-GB" sz="1200" dirty="0" smtClean="0"/>
                        <a:t>16 (31.4)</a:t>
                      </a:r>
                      <a:endParaRPr lang="en-GB" sz="1200" dirty="0"/>
                    </a:p>
                  </a:txBody>
                  <a:tcPr marL="36000" marR="36000" marT="36000" marB="36000"/>
                </a:tc>
                <a:extLst>
                  <a:ext uri="{0D108BD9-81ED-4DB2-BD59-A6C34878D82A}">
                    <a16:rowId xmlns:a16="http://schemas.microsoft.com/office/drawing/2014/main" val="2298260202"/>
                  </a:ext>
                </a:extLst>
              </a:tr>
              <a:tr h="250907">
                <a:tc>
                  <a:txBody>
                    <a:bodyPr/>
                    <a:lstStyle/>
                    <a:p>
                      <a:pPr marL="88900" indent="0"/>
                      <a:r>
                        <a:rPr lang="en-US" sz="1200" noProof="0" dirty="0" smtClean="0"/>
                        <a:t>Dyspnea</a:t>
                      </a:r>
                      <a:endParaRPr lang="en-US" sz="1200" noProof="0" dirty="0"/>
                    </a:p>
                  </a:txBody>
                  <a:tcPr marL="36000" marR="36000" marT="36000" marB="36000"/>
                </a:tc>
                <a:tc>
                  <a:txBody>
                    <a:bodyPr/>
                    <a:lstStyle/>
                    <a:p>
                      <a:pPr algn="ctr"/>
                      <a:r>
                        <a:rPr lang="en-GB" sz="1200" dirty="0" smtClean="0"/>
                        <a:t>8 (14.8)</a:t>
                      </a:r>
                      <a:endParaRPr lang="en-GB" sz="1200" dirty="0"/>
                    </a:p>
                  </a:txBody>
                  <a:tcPr marL="36000" marR="36000" marT="36000" marB="36000"/>
                </a:tc>
                <a:tc>
                  <a:txBody>
                    <a:bodyPr/>
                    <a:lstStyle/>
                    <a:p>
                      <a:pPr algn="ctr"/>
                      <a:r>
                        <a:rPr lang="en-GB" sz="1200" dirty="0" smtClean="0"/>
                        <a:t>10 (19.6)</a:t>
                      </a:r>
                      <a:endParaRPr lang="en-GB" sz="1200" dirty="0"/>
                    </a:p>
                  </a:txBody>
                  <a:tcPr marL="36000" marR="36000" marT="36000" marB="36000"/>
                </a:tc>
                <a:extLst>
                  <a:ext uri="{0D108BD9-81ED-4DB2-BD59-A6C34878D82A}">
                    <a16:rowId xmlns:a16="http://schemas.microsoft.com/office/drawing/2014/main" val="3531683473"/>
                  </a:ext>
                </a:extLst>
              </a:tr>
              <a:tr h="250907">
                <a:tc>
                  <a:txBody>
                    <a:bodyPr/>
                    <a:lstStyle/>
                    <a:p>
                      <a:pPr marL="88900" indent="0"/>
                      <a:r>
                        <a:rPr lang="en-US" sz="1200" noProof="0" dirty="0" smtClean="0"/>
                        <a:t>Rash</a:t>
                      </a:r>
                      <a:endParaRPr lang="en-US" sz="1200" noProof="0" dirty="0"/>
                    </a:p>
                  </a:txBody>
                  <a:tcPr marL="36000" marR="36000" marT="36000" marB="36000"/>
                </a:tc>
                <a:tc>
                  <a:txBody>
                    <a:bodyPr/>
                    <a:lstStyle/>
                    <a:p>
                      <a:pPr algn="ctr"/>
                      <a:r>
                        <a:rPr lang="en-GB" sz="1200" dirty="0" smtClean="0"/>
                        <a:t>9 (16.7)</a:t>
                      </a:r>
                      <a:endParaRPr lang="en-GB" sz="1200" dirty="0"/>
                    </a:p>
                  </a:txBody>
                  <a:tcPr marL="36000" marR="36000" marT="36000" marB="36000"/>
                </a:tc>
                <a:tc>
                  <a:txBody>
                    <a:bodyPr/>
                    <a:lstStyle/>
                    <a:p>
                      <a:pPr algn="ctr"/>
                      <a:r>
                        <a:rPr lang="en-GB" sz="1200" dirty="0" smtClean="0"/>
                        <a:t>8 (15.7)</a:t>
                      </a:r>
                      <a:endParaRPr lang="en-GB" sz="1200" dirty="0"/>
                    </a:p>
                  </a:txBody>
                  <a:tcPr marL="36000" marR="36000" marT="36000" marB="36000"/>
                </a:tc>
                <a:extLst>
                  <a:ext uri="{0D108BD9-81ED-4DB2-BD59-A6C34878D82A}">
                    <a16:rowId xmlns:a16="http://schemas.microsoft.com/office/drawing/2014/main" val="2686173414"/>
                  </a:ext>
                </a:extLst>
              </a:tr>
              <a:tr h="250907">
                <a:tc>
                  <a:txBody>
                    <a:bodyPr/>
                    <a:lstStyle/>
                    <a:p>
                      <a:pPr marL="88900" indent="0"/>
                      <a:r>
                        <a:rPr lang="en-US" sz="1200" noProof="0" dirty="0" smtClean="0"/>
                        <a:t>Hypothyroidism</a:t>
                      </a:r>
                      <a:endParaRPr lang="en-US" sz="1200" noProof="0" dirty="0"/>
                    </a:p>
                  </a:txBody>
                  <a:tcPr marL="36000" marR="36000" marT="36000" marB="36000"/>
                </a:tc>
                <a:tc>
                  <a:txBody>
                    <a:bodyPr/>
                    <a:lstStyle/>
                    <a:p>
                      <a:pPr algn="ctr"/>
                      <a:r>
                        <a:rPr lang="en-GB" sz="1200" dirty="0" smtClean="0"/>
                        <a:t>7 (13.0)</a:t>
                      </a:r>
                      <a:endParaRPr lang="en-GB" sz="1200" dirty="0"/>
                    </a:p>
                  </a:txBody>
                  <a:tcPr marL="36000" marR="36000" marT="36000" marB="36000"/>
                </a:tc>
                <a:tc>
                  <a:txBody>
                    <a:bodyPr/>
                    <a:lstStyle/>
                    <a:p>
                      <a:pPr algn="ctr"/>
                      <a:r>
                        <a:rPr lang="en-GB" sz="1200" dirty="0" smtClean="0"/>
                        <a:t>8 (15.7)</a:t>
                      </a:r>
                      <a:endParaRPr lang="en-GB" sz="1200" dirty="0"/>
                    </a:p>
                  </a:txBody>
                  <a:tcPr marL="36000" marR="36000" marT="36000" marB="36000"/>
                </a:tc>
                <a:extLst>
                  <a:ext uri="{0D108BD9-81ED-4DB2-BD59-A6C34878D82A}">
                    <a16:rowId xmlns:a16="http://schemas.microsoft.com/office/drawing/2014/main" val="981195989"/>
                  </a:ext>
                </a:extLst>
              </a:tr>
              <a:tr h="250907">
                <a:tc>
                  <a:txBody>
                    <a:bodyPr/>
                    <a:lstStyle/>
                    <a:p>
                      <a:pPr marL="88900" indent="0"/>
                      <a:r>
                        <a:rPr lang="en-US" sz="1200" noProof="0" dirty="0" smtClean="0"/>
                        <a:t>Diarrhea</a:t>
                      </a:r>
                      <a:endParaRPr lang="en-US" sz="1200" noProof="0" dirty="0"/>
                    </a:p>
                  </a:txBody>
                  <a:tcPr marL="36000" marR="36000" marT="36000" marB="36000"/>
                </a:tc>
                <a:tc>
                  <a:txBody>
                    <a:bodyPr/>
                    <a:lstStyle/>
                    <a:p>
                      <a:pPr algn="ctr"/>
                      <a:r>
                        <a:rPr lang="en-GB" sz="1200" dirty="0" smtClean="0"/>
                        <a:t>4 (7.4)</a:t>
                      </a:r>
                      <a:endParaRPr lang="en-GB" sz="1200" dirty="0"/>
                    </a:p>
                  </a:txBody>
                  <a:tcPr marL="36000" marR="36000" marT="36000" marB="36000"/>
                </a:tc>
                <a:tc>
                  <a:txBody>
                    <a:bodyPr/>
                    <a:lstStyle/>
                    <a:p>
                      <a:pPr algn="ctr"/>
                      <a:r>
                        <a:rPr lang="en-GB" sz="1200" dirty="0" smtClean="0"/>
                        <a:t>10 (19.6)</a:t>
                      </a:r>
                      <a:endParaRPr lang="en-GB" sz="1200" dirty="0"/>
                    </a:p>
                  </a:txBody>
                  <a:tcPr marL="36000" marR="36000" marT="36000" marB="36000"/>
                </a:tc>
                <a:extLst>
                  <a:ext uri="{0D108BD9-81ED-4DB2-BD59-A6C34878D82A}">
                    <a16:rowId xmlns:a16="http://schemas.microsoft.com/office/drawing/2014/main" val="3331547158"/>
                  </a:ext>
                </a:extLst>
              </a:tr>
              <a:tr h="250907">
                <a:tc>
                  <a:txBody>
                    <a:bodyPr/>
                    <a:lstStyle/>
                    <a:p>
                      <a:pPr marL="88900" indent="0"/>
                      <a:r>
                        <a:rPr lang="en-GB" sz="1200" dirty="0" smtClean="0"/>
                        <a:t>Pruritus</a:t>
                      </a:r>
                      <a:endParaRPr lang="en-US" sz="1200" noProof="0" dirty="0"/>
                    </a:p>
                  </a:txBody>
                  <a:tcPr marL="36000" marR="36000" marT="36000" marB="36000"/>
                </a:tc>
                <a:tc>
                  <a:txBody>
                    <a:bodyPr/>
                    <a:lstStyle/>
                    <a:p>
                      <a:pPr algn="ctr"/>
                      <a:r>
                        <a:rPr lang="en-GB" sz="1200" dirty="0" smtClean="0"/>
                        <a:t>5 (9.3)</a:t>
                      </a:r>
                      <a:endParaRPr lang="en-GB" sz="1200" dirty="0"/>
                    </a:p>
                  </a:txBody>
                  <a:tcPr marL="0" marR="0"/>
                </a:tc>
                <a:tc>
                  <a:txBody>
                    <a:bodyPr/>
                    <a:lstStyle/>
                    <a:p>
                      <a:pPr algn="ctr"/>
                      <a:r>
                        <a:rPr lang="en-GB" sz="1200" dirty="0" smtClean="0"/>
                        <a:t>9 (17.7)</a:t>
                      </a:r>
                      <a:endParaRPr lang="en-GB" sz="1200" dirty="0"/>
                    </a:p>
                  </a:txBody>
                  <a:tcPr marL="0" marR="0"/>
                </a:tc>
                <a:extLst>
                  <a:ext uri="{0D108BD9-81ED-4DB2-BD59-A6C34878D82A}">
                    <a16:rowId xmlns:a16="http://schemas.microsoft.com/office/drawing/2014/main" val="3447511895"/>
                  </a:ext>
                </a:extLst>
              </a:tr>
              <a:tr h="250907">
                <a:tc>
                  <a:txBody>
                    <a:bodyPr/>
                    <a:lstStyle/>
                    <a:p>
                      <a:pPr marL="88900" indent="0"/>
                      <a:r>
                        <a:rPr lang="en-GB" sz="1200" dirty="0" smtClean="0"/>
                        <a:t>Arthralgia</a:t>
                      </a:r>
                      <a:endParaRPr lang="en-US" sz="1200" noProof="0" dirty="0"/>
                    </a:p>
                  </a:txBody>
                  <a:tcPr marL="36000" marR="36000" marT="36000" marB="36000"/>
                </a:tc>
                <a:tc>
                  <a:txBody>
                    <a:bodyPr/>
                    <a:lstStyle/>
                    <a:p>
                      <a:pPr algn="ctr"/>
                      <a:r>
                        <a:rPr lang="en-GB" sz="1200" dirty="0" smtClean="0"/>
                        <a:t>2 (3.7)</a:t>
                      </a:r>
                      <a:endParaRPr lang="en-GB" sz="1200" dirty="0"/>
                    </a:p>
                  </a:txBody>
                  <a:tcPr marL="0" marR="0"/>
                </a:tc>
                <a:tc>
                  <a:txBody>
                    <a:bodyPr/>
                    <a:lstStyle/>
                    <a:p>
                      <a:pPr algn="ctr"/>
                      <a:r>
                        <a:rPr lang="en-GB" sz="1200" dirty="0" smtClean="0"/>
                        <a:t>6 (11.8)</a:t>
                      </a:r>
                      <a:endParaRPr lang="en-GB" sz="1200" dirty="0"/>
                    </a:p>
                  </a:txBody>
                  <a:tcPr marL="0" marR="0"/>
                </a:tc>
                <a:extLst>
                  <a:ext uri="{0D108BD9-81ED-4DB2-BD59-A6C34878D82A}">
                    <a16:rowId xmlns:a16="http://schemas.microsoft.com/office/drawing/2014/main" val="2117915925"/>
                  </a:ext>
                </a:extLst>
              </a:tr>
              <a:tr h="250907">
                <a:tc>
                  <a:txBody>
                    <a:bodyPr/>
                    <a:lstStyle/>
                    <a:p>
                      <a:pPr marL="88900" indent="0"/>
                      <a:r>
                        <a:rPr lang="en-GB" sz="1200" dirty="0" smtClean="0"/>
                        <a:t>Nausea</a:t>
                      </a:r>
                      <a:endParaRPr lang="en-US" sz="1200" noProof="0" dirty="0"/>
                    </a:p>
                  </a:txBody>
                  <a:tcPr marL="36000" marR="36000" marT="36000" marB="36000"/>
                </a:tc>
                <a:tc>
                  <a:txBody>
                    <a:bodyPr/>
                    <a:lstStyle/>
                    <a:p>
                      <a:pPr algn="ctr"/>
                      <a:r>
                        <a:rPr lang="en-GB" sz="1200" dirty="0" smtClean="0"/>
                        <a:t>2 (3.7)</a:t>
                      </a:r>
                      <a:endParaRPr lang="en-GB" sz="1200" dirty="0"/>
                    </a:p>
                  </a:txBody>
                  <a:tcPr marL="0" marR="0"/>
                </a:tc>
                <a:tc>
                  <a:txBody>
                    <a:bodyPr/>
                    <a:lstStyle/>
                    <a:p>
                      <a:pPr algn="ctr"/>
                      <a:r>
                        <a:rPr lang="en-GB" sz="1200" dirty="0" smtClean="0"/>
                        <a:t>6 (11.8)</a:t>
                      </a:r>
                      <a:endParaRPr lang="en-GB" sz="1200" dirty="0"/>
                    </a:p>
                  </a:txBody>
                  <a:tcPr marL="0" marR="0"/>
                </a:tc>
                <a:extLst>
                  <a:ext uri="{0D108BD9-81ED-4DB2-BD59-A6C34878D82A}">
                    <a16:rowId xmlns:a16="http://schemas.microsoft.com/office/drawing/2014/main" val="1636363603"/>
                  </a:ext>
                </a:extLst>
              </a:tr>
            </a:tbl>
          </a:graphicData>
        </a:graphic>
      </p:graphicFrame>
    </p:spTree>
    <p:extLst>
      <p:ext uri="{BB962C8B-B14F-4D97-AF65-F5344CB8AC3E}">
        <p14:creationId xmlns:p14="http://schemas.microsoft.com/office/powerpoint/2010/main" val="36501937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000" dirty="0" smtClean="0"/>
              <a:t>LBA8511</a:t>
            </a:r>
            <a:r>
              <a:rPr lang="en-GB" sz="2000" dirty="0"/>
              <a:t>: Neoadjuvant nivolumab (NIVO) + platinum-doublet chemotherapy (chemo) versus chemo for resectable (IB–IIIA) non-small cell lung cancer (NSCLC): Association of pathological regression with event-free survival (EFS) in CheckMate </a:t>
            </a:r>
            <a:r>
              <a:rPr lang="en-GB" sz="2000" dirty="0" smtClean="0"/>
              <a:t>816 </a:t>
            </a:r>
            <a:r>
              <a:rPr lang="en-GB" sz="2000" dirty="0"/>
              <a:t>– Provencio-</a:t>
            </a:r>
            <a:r>
              <a:rPr lang="en-GB" sz="2000" dirty="0" err="1"/>
              <a:t>Pulla</a:t>
            </a:r>
            <a:r>
              <a:rPr lang="en-GB" sz="2000" dirty="0"/>
              <a:t> M</a:t>
            </a:r>
            <a:r>
              <a:rPr lang="en-GB" sz="2000" dirty="0" smtClean="0"/>
              <a:t>, et al</a:t>
            </a:r>
            <a:endParaRPr lang="en-GB" sz="2000" dirty="0"/>
          </a:p>
        </p:txBody>
      </p:sp>
      <p:sp>
        <p:nvSpPr>
          <p:cNvPr id="6" name="Content Placeholder 5"/>
          <p:cNvSpPr>
            <a:spLocks noGrp="1"/>
          </p:cNvSpPr>
          <p:nvPr>
            <p:ph idx="1"/>
          </p:nvPr>
        </p:nvSpPr>
        <p:spPr/>
        <p:txBody>
          <a:bodyPr/>
          <a:lstStyle/>
          <a:p>
            <a:r>
              <a:rPr lang="en-GB" b="1" dirty="0"/>
              <a:t>Study objective</a:t>
            </a:r>
          </a:p>
          <a:p>
            <a:pPr lvl="1"/>
            <a:r>
              <a:rPr lang="en-GB" dirty="0"/>
              <a:t>To </a:t>
            </a:r>
            <a:r>
              <a:rPr lang="en-GB" dirty="0" smtClean="0"/>
              <a:t>evaluate the association between pathological regression and EFS for neoadjuvant nivolumab + platinum-doublet chemotherapy in patients with resectable stage IB–IIIA NSCLC in the CheckMate 816 trial</a:t>
            </a:r>
            <a:endParaRPr lang="en-GB" dirty="0"/>
          </a:p>
        </p:txBody>
      </p:sp>
      <p:sp>
        <p:nvSpPr>
          <p:cNvPr id="7" name="Text Placeholder 6"/>
          <p:cNvSpPr>
            <a:spLocks noGrp="1"/>
          </p:cNvSpPr>
          <p:nvPr>
            <p:ph type="body" sz="quarter" idx="10"/>
          </p:nvPr>
        </p:nvSpPr>
        <p:spPr/>
        <p:txBody>
          <a:bodyPr/>
          <a:lstStyle/>
          <a:p>
            <a:r>
              <a:rPr lang="en-GB" dirty="0"/>
              <a:t>*Determined by the PD-L1 28-8 </a:t>
            </a:r>
            <a:r>
              <a:rPr lang="en-GB" dirty="0" err="1"/>
              <a:t>pharmDx</a:t>
            </a:r>
            <a:r>
              <a:rPr lang="en-GB" dirty="0"/>
              <a:t> </a:t>
            </a:r>
            <a:r>
              <a:rPr lang="en-GB" dirty="0" smtClean="0"/>
              <a:t>assay</a:t>
            </a:r>
            <a:endParaRPr lang="en-GB" dirty="0"/>
          </a:p>
        </p:txBody>
      </p:sp>
      <p:sp>
        <p:nvSpPr>
          <p:cNvPr id="5" name="Text Placeholder 4"/>
          <p:cNvSpPr>
            <a:spLocks noGrp="1"/>
          </p:cNvSpPr>
          <p:nvPr>
            <p:ph type="body" sz="quarter" idx="11"/>
          </p:nvPr>
        </p:nvSpPr>
        <p:spPr/>
        <p:txBody>
          <a:bodyPr/>
          <a:lstStyle/>
          <a:p>
            <a:r>
              <a:rPr lang="en-GB" dirty="0"/>
              <a:t>Provencio-</a:t>
            </a:r>
            <a:r>
              <a:rPr lang="en-GB" dirty="0" err="1"/>
              <a:t>Pulla</a:t>
            </a:r>
            <a:r>
              <a:rPr lang="en-GB" dirty="0"/>
              <a:t> </a:t>
            </a:r>
            <a:r>
              <a:rPr lang="en-GB" dirty="0" smtClean="0"/>
              <a:t>M,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LBA8511</a:t>
            </a:r>
            <a:endParaRPr lang="en-GB" dirty="0"/>
          </a:p>
        </p:txBody>
      </p:sp>
      <p:sp>
        <p:nvSpPr>
          <p:cNvPr id="8" name="Rectangle 9"/>
          <p:cNvSpPr txBox="1">
            <a:spLocks noChangeArrowheads="1"/>
          </p:cNvSpPr>
          <p:nvPr/>
        </p:nvSpPr>
        <p:spPr bwMode="auto">
          <a:xfrm>
            <a:off x="2114196" y="5407971"/>
            <a:ext cx="3626203"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Primary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dirty="0" err="1" smtClean="0">
                <a:solidFill>
                  <a:srgbClr val="363636"/>
                </a:solidFill>
                <a:latin typeface="Arial"/>
                <a:cs typeface="Arial"/>
              </a:rPr>
              <a:t>pCR</a:t>
            </a:r>
            <a:r>
              <a:rPr lang="en-US" sz="1600" dirty="0" smtClean="0">
                <a:solidFill>
                  <a:srgbClr val="363636"/>
                </a:solidFill>
                <a:latin typeface="Arial"/>
                <a:cs typeface="Arial"/>
              </a:rPr>
              <a:t> (0% viable tumor cells in lung and lymph nodes), EFS (BICR)</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9" name="Content Placeholder 26"/>
          <p:cNvSpPr txBox="1">
            <a:spLocks/>
          </p:cNvSpPr>
          <p:nvPr/>
        </p:nvSpPr>
        <p:spPr>
          <a:xfrm>
            <a:off x="6356902" y="5407971"/>
            <a:ext cx="4127124"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dirty="0" smtClean="0">
                <a:solidFill>
                  <a:srgbClr val="363636"/>
                </a:solidFill>
                <a:latin typeface="Arial"/>
                <a:cs typeface="Arial"/>
              </a:rPr>
              <a:t>MPR, OS, time to death or distant metastases, safety</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0" name="AutoShape 9"/>
          <p:cNvSpPr>
            <a:spLocks noChangeArrowheads="1"/>
          </p:cNvSpPr>
          <p:nvPr/>
        </p:nvSpPr>
        <p:spPr bwMode="auto">
          <a:xfrm>
            <a:off x="267609" y="2722480"/>
            <a:ext cx="3332498" cy="2210754"/>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smtClean="0">
                <a:ln>
                  <a:noFill/>
                </a:ln>
                <a:solidFill>
                  <a:srgbClr val="FFFFFF"/>
                </a:solidFill>
                <a:effectLst/>
                <a:uLnTx/>
                <a:uFillTx/>
                <a:ea typeface="SimSun" pitchFamily="2" charset="-122"/>
              </a:rPr>
              <a:t>Key patient inclusion criteria</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US" altLang="zh-CN" sz="1600" b="0" i="0" u="none" strike="noStrike" kern="1200" cap="none" spc="0" normalizeH="0" baseline="0" noProof="0" dirty="0" smtClean="0">
                <a:ln>
                  <a:noFill/>
                </a:ln>
                <a:solidFill>
                  <a:srgbClr val="FFFFFF"/>
                </a:solidFill>
                <a:effectLst/>
                <a:uLnTx/>
                <a:uFillTx/>
                <a:ea typeface="SimSun" pitchFamily="2" charset="-122"/>
              </a:rPr>
              <a:t>Stage</a:t>
            </a:r>
            <a:r>
              <a:rPr kumimoji="0" lang="en-US" altLang="zh-CN" sz="1600" b="0" i="0" u="none" strike="noStrike" kern="1200" cap="none" spc="0" normalizeH="0" noProof="0" dirty="0" smtClean="0">
                <a:ln>
                  <a:noFill/>
                </a:ln>
                <a:solidFill>
                  <a:srgbClr val="FFFFFF"/>
                </a:solidFill>
                <a:effectLst/>
                <a:uLnTx/>
                <a:uFillTx/>
                <a:ea typeface="SimSun" pitchFamily="2" charset="-122"/>
              </a:rPr>
              <a:t> IB (≥4 cm)–IIIA NSCLC (per AJCC 7</a:t>
            </a:r>
            <a:r>
              <a:rPr kumimoji="0" lang="en-US" altLang="zh-CN" sz="1600" b="0" i="0" u="none" strike="noStrike" kern="1200" cap="none" spc="0" normalizeH="0" baseline="30000" noProof="0" dirty="0" smtClean="0">
                <a:ln>
                  <a:noFill/>
                </a:ln>
                <a:solidFill>
                  <a:srgbClr val="FFFFFF"/>
                </a:solidFill>
                <a:effectLst/>
                <a:uLnTx/>
                <a:uFillTx/>
                <a:ea typeface="SimSun" pitchFamily="2" charset="-122"/>
              </a:rPr>
              <a:t>th</a:t>
            </a:r>
            <a:r>
              <a:rPr kumimoji="0" lang="en-US" altLang="zh-CN" sz="1600" b="0" i="0" u="none" strike="noStrike" kern="1200" cap="none" spc="0" normalizeH="0" noProof="0" dirty="0" smtClean="0">
                <a:ln>
                  <a:noFill/>
                </a:ln>
                <a:solidFill>
                  <a:srgbClr val="FFFFFF"/>
                </a:solidFill>
                <a:effectLst/>
                <a:uLnTx/>
                <a:uFillTx/>
                <a:ea typeface="SimSun" pitchFamily="2" charset="-122"/>
              </a:rPr>
              <a:t> edition)</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US" altLang="zh-CN" sz="1600" b="0" i="0" u="none" strike="noStrike" kern="1200" cap="none" spc="0" normalizeH="0" noProof="0" dirty="0" smtClean="0">
                <a:ln>
                  <a:noFill/>
                </a:ln>
                <a:solidFill>
                  <a:srgbClr val="FFFFFF"/>
                </a:solidFill>
                <a:effectLst/>
                <a:uLnTx/>
                <a:uFillTx/>
                <a:ea typeface="SimSun" pitchFamily="2" charset="-122"/>
              </a:rPr>
              <a:t>No known sensitizing EGFR or ALK alterations</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US" altLang="zh-CN" sz="1600" baseline="0" dirty="0" smtClean="0">
                <a:solidFill>
                  <a:srgbClr val="FFFFFF"/>
                </a:solidFill>
                <a:ea typeface="SimSun" pitchFamily="2" charset="-122"/>
              </a:rPr>
              <a:t>ECOG PS</a:t>
            </a:r>
            <a:r>
              <a:rPr lang="en-US" altLang="zh-CN" sz="1600" dirty="0" smtClean="0">
                <a:solidFill>
                  <a:srgbClr val="FFFFFF"/>
                </a:solidFill>
                <a:ea typeface="SimSun" pitchFamily="2" charset="-122"/>
              </a:rPr>
              <a:t> 0–1</a:t>
            </a:r>
            <a:endParaRPr kumimoji="0" lang="en-US" altLang="zh-CN" sz="1600" b="0" i="0" u="none" strike="noStrike" kern="1200" cap="none" spc="0" normalizeH="0" baseline="0" noProof="0" dirty="0" smtClean="0">
              <a:ln>
                <a:noFill/>
              </a:ln>
              <a:solidFill>
                <a:srgbClr val="FFFFFF"/>
              </a:solidFill>
              <a:effectLst/>
              <a:uLnTx/>
              <a:uFillTx/>
              <a:ea typeface="SimSun" pitchFamily="2" charset="-122"/>
            </a:endParaRPr>
          </a:p>
          <a:p>
            <a:pPr marL="292100" marR="0" lvl="0" indent="-292100" algn="l" defTabSz="892175" rtl="0" eaLnBrk="0" fontAlgn="base" latinLnBrk="0" hangingPunct="0">
              <a:lnSpc>
                <a:spcPct val="100000"/>
              </a:lnSpc>
              <a:spcBef>
                <a:spcPct val="0"/>
              </a:spcBef>
              <a:spcAft>
                <a:spcPct val="30000"/>
              </a:spcAft>
              <a:buClrTx/>
              <a:buSzTx/>
              <a:buFont typeface="Wingdings" pitchFamily="2" charset="2"/>
              <a:buNone/>
              <a:tabLst/>
              <a:defRPr/>
            </a:pPr>
            <a:r>
              <a:rPr kumimoji="0" lang="en-US" altLang="zh-CN" sz="1600" b="0" i="0" u="none" strike="noStrike" kern="1200" cap="none" spc="0" normalizeH="0" baseline="0" noProof="0" dirty="0" smtClean="0">
                <a:ln>
                  <a:noFill/>
                </a:ln>
                <a:solidFill>
                  <a:srgbClr val="FFFFFF"/>
                </a:solidFill>
                <a:effectLst/>
                <a:uLnTx/>
                <a:uFillTx/>
                <a:ea typeface="SimSun" pitchFamily="2" charset="-122"/>
              </a:rPr>
              <a:t>(n=358)</a:t>
            </a:r>
            <a:endParaRPr kumimoji="0" lang="en-US" altLang="zh-CN" sz="1600" b="0" i="0" u="none" strike="noStrike" kern="1200" cap="none" spc="0" normalizeH="0" baseline="0" noProof="0" dirty="0">
              <a:ln>
                <a:noFill/>
              </a:ln>
              <a:solidFill>
                <a:srgbClr val="FFFFFF"/>
              </a:solidFill>
              <a:effectLst/>
              <a:uLnTx/>
              <a:uFillTx/>
              <a:ea typeface="SimSun" pitchFamily="2" charset="-122"/>
            </a:endParaRPr>
          </a:p>
        </p:txBody>
      </p:sp>
      <p:sp>
        <p:nvSpPr>
          <p:cNvPr id="11" name="AutoShape 12"/>
          <p:cNvSpPr>
            <a:spLocks noChangeArrowheads="1"/>
          </p:cNvSpPr>
          <p:nvPr/>
        </p:nvSpPr>
        <p:spPr bwMode="auto">
          <a:xfrm>
            <a:off x="4566278" y="4414677"/>
            <a:ext cx="4059309" cy="975557"/>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en-US" altLang="zh-CN" dirty="0" smtClean="0">
                <a:solidFill>
                  <a:srgbClr val="FFFFFF"/>
                </a:solidFill>
                <a:ea typeface="SimSun" pitchFamily="2" charset="-122"/>
              </a:rPr>
              <a:t>Chemotherapy q3w for 3 cycles</a:t>
            </a:r>
            <a:endParaRPr kumimoji="0" lang="en-US" altLang="zh-CN" b="0" i="0" strike="noStrike" kern="1200" cap="none" spc="0" normalizeH="0" baseline="0" noProof="0" dirty="0" smtClean="0">
              <a:ln>
                <a:noFill/>
              </a:ln>
              <a:solidFill>
                <a:srgbClr val="FFFFFF"/>
              </a:solidFill>
              <a:effectLst/>
              <a:uLnTx/>
              <a:uFillTx/>
              <a:ea typeface="SimSun" pitchFamily="2" charset="-122"/>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ea typeface="SimSun" pitchFamily="2" charset="-122"/>
              </a:rPr>
              <a:t>(n=179)</a:t>
            </a:r>
            <a:endParaRPr kumimoji="0" lang="en-US" altLang="zh-CN" b="0" i="0" u="none" strike="noStrike" kern="1200" cap="none" spc="0" normalizeH="0" baseline="0" noProof="0" dirty="0">
              <a:ln>
                <a:noFill/>
              </a:ln>
              <a:solidFill>
                <a:srgbClr val="FFFFFF"/>
              </a:solidFill>
              <a:effectLst/>
              <a:uLnTx/>
              <a:uFillTx/>
              <a:ea typeface="SimSun" pitchFamily="2" charset="-122"/>
            </a:endParaRPr>
          </a:p>
        </p:txBody>
      </p:sp>
      <p:sp>
        <p:nvSpPr>
          <p:cNvPr id="12" name="AutoShape 8"/>
          <p:cNvSpPr>
            <a:spLocks noChangeArrowheads="1"/>
          </p:cNvSpPr>
          <p:nvPr/>
        </p:nvSpPr>
        <p:spPr bwMode="auto">
          <a:xfrm>
            <a:off x="4566278" y="2285915"/>
            <a:ext cx="4059309" cy="975557"/>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Nivolumab</a:t>
            </a:r>
            <a:r>
              <a:rPr kumimoji="0" lang="en-US" altLang="zh-CN" b="0" i="0" strike="noStrike" kern="1200" cap="none" spc="0" normalizeH="0" noProof="0" dirty="0" smtClean="0">
                <a:ln>
                  <a:noFill/>
                </a:ln>
                <a:solidFill>
                  <a:srgbClr val="FFFFFF"/>
                </a:solidFill>
                <a:effectLst/>
                <a:uLnTx/>
                <a:uFillTx/>
                <a:latin typeface="Arial" charset="0"/>
                <a:ea typeface="SimSun" pitchFamily="2" charset="-122"/>
                <a:cs typeface="Arial" charset="0"/>
              </a:rPr>
              <a:t> 360 mg q3w + </a:t>
            </a:r>
            <a:br>
              <a:rPr kumimoji="0" lang="en-US" altLang="zh-CN" b="0" i="0" strike="noStrike" kern="1200" cap="none" spc="0" normalizeH="0" noProof="0" dirty="0" smtClean="0">
                <a:ln>
                  <a:noFill/>
                </a:ln>
                <a:solidFill>
                  <a:srgbClr val="FFFFFF"/>
                </a:solidFill>
                <a:effectLst/>
                <a:uLnTx/>
                <a:uFillTx/>
                <a:latin typeface="Arial" charset="0"/>
                <a:ea typeface="SimSun" pitchFamily="2" charset="-122"/>
                <a:cs typeface="Arial" charset="0"/>
              </a:rPr>
            </a:br>
            <a:r>
              <a:rPr kumimoji="0" lang="en-US" altLang="zh-CN" b="0" i="0" strike="noStrike" kern="1200" cap="none" spc="0" normalizeH="0" noProof="0" dirty="0" smtClean="0">
                <a:ln>
                  <a:noFill/>
                </a:ln>
                <a:solidFill>
                  <a:srgbClr val="FFFFFF"/>
                </a:solidFill>
                <a:effectLst/>
                <a:uLnTx/>
                <a:uFillTx/>
                <a:latin typeface="Arial" charset="0"/>
                <a:ea typeface="SimSun" pitchFamily="2" charset="-122"/>
                <a:cs typeface="Arial" charset="0"/>
              </a:rPr>
              <a:t>chemotherapy q3w for 3 cycles</a:t>
            </a:r>
            <a:endPar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(n=179)</a:t>
            </a:r>
            <a:endParaRPr kumimoji="0" lang="en-US"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13" name="Oval 14"/>
          <p:cNvSpPr>
            <a:spLocks noChangeArrowheads="1"/>
          </p:cNvSpPr>
          <p:nvPr/>
        </p:nvSpPr>
        <p:spPr bwMode="auto">
          <a:xfrm>
            <a:off x="3791395" y="3535757"/>
            <a:ext cx="583595" cy="584200"/>
          </a:xfrm>
          <a:prstGeom prst="ellipse">
            <a:avLst/>
          </a:prstGeom>
          <a:noFill/>
          <a:ln w="38100">
            <a:solidFill>
              <a:schemeClr val="bg1"/>
            </a:solidFill>
            <a:round/>
            <a:headEnd/>
            <a:tailEnd/>
          </a:ln>
        </p:spPr>
        <p:txBody>
          <a:bodyPr wrap="none" anchor="ctr"/>
          <a:lstStyle/>
          <a:p>
            <a:pPr algn="ctr"/>
            <a:r>
              <a:rPr lang="en-US" altLang="zh-CN" sz="1600" b="1" dirty="0" smtClean="0">
                <a:solidFill>
                  <a:srgbClr val="002850"/>
                </a:solidFill>
                <a:ea typeface="SimSun" pitchFamily="2" charset="-122"/>
              </a:rPr>
              <a:t>R</a:t>
            </a:r>
            <a:br>
              <a:rPr lang="en-US" altLang="zh-CN" sz="1600" b="1" dirty="0" smtClean="0">
                <a:solidFill>
                  <a:srgbClr val="002850"/>
                </a:solidFill>
                <a:ea typeface="SimSun" pitchFamily="2" charset="-122"/>
              </a:rPr>
            </a:br>
            <a:r>
              <a:rPr lang="en-US" altLang="zh-CN" sz="1600" b="1" dirty="0" smtClean="0">
                <a:solidFill>
                  <a:srgbClr val="002850"/>
                </a:solidFill>
                <a:ea typeface="SimSun" pitchFamily="2" charset="-122"/>
              </a:rPr>
              <a:t>1:1</a:t>
            </a:r>
          </a:p>
        </p:txBody>
      </p:sp>
      <p:cxnSp>
        <p:nvCxnSpPr>
          <p:cNvPr id="14" name="AutoShape 15"/>
          <p:cNvCxnSpPr>
            <a:cxnSpLocks noChangeShapeType="1"/>
            <a:stCxn id="13" idx="0"/>
            <a:endCxn id="12" idx="1"/>
          </p:cNvCxnSpPr>
          <p:nvPr/>
        </p:nvCxnSpPr>
        <p:spPr bwMode="auto">
          <a:xfrm rot="5400000" flipH="1" flipV="1">
            <a:off x="3943704" y="2913184"/>
            <a:ext cx="762063" cy="483085"/>
          </a:xfrm>
          <a:prstGeom prst="bentConnector2">
            <a:avLst/>
          </a:prstGeom>
          <a:noFill/>
          <a:ln w="38100">
            <a:solidFill>
              <a:schemeClr val="bg1"/>
            </a:solidFill>
            <a:miter lim="800000"/>
            <a:headEnd/>
            <a:tailEnd type="triangle" w="med" len="med"/>
          </a:ln>
        </p:spPr>
      </p:cxnSp>
      <p:cxnSp>
        <p:nvCxnSpPr>
          <p:cNvPr id="15" name="AutoShape 16"/>
          <p:cNvCxnSpPr>
            <a:cxnSpLocks noChangeShapeType="1"/>
            <a:stCxn id="13" idx="4"/>
            <a:endCxn id="11" idx="1"/>
          </p:cNvCxnSpPr>
          <p:nvPr/>
        </p:nvCxnSpPr>
        <p:spPr bwMode="auto">
          <a:xfrm rot="16200000" flipH="1">
            <a:off x="3933486" y="4269663"/>
            <a:ext cx="782499" cy="483085"/>
          </a:xfrm>
          <a:prstGeom prst="bentConnector2">
            <a:avLst/>
          </a:prstGeom>
          <a:noFill/>
          <a:ln w="38100">
            <a:solidFill>
              <a:schemeClr val="bg1"/>
            </a:solidFill>
            <a:miter lim="800000"/>
            <a:headEnd/>
            <a:tailEnd type="triangle" w="med" len="med"/>
          </a:ln>
        </p:spPr>
      </p:cxnSp>
      <p:cxnSp>
        <p:nvCxnSpPr>
          <p:cNvPr id="16" name="AutoShape 19"/>
          <p:cNvCxnSpPr>
            <a:cxnSpLocks noChangeShapeType="1"/>
            <a:stCxn id="10" idx="3"/>
            <a:endCxn id="13" idx="2"/>
          </p:cNvCxnSpPr>
          <p:nvPr/>
        </p:nvCxnSpPr>
        <p:spPr bwMode="auto">
          <a:xfrm>
            <a:off x="3600107" y="3827857"/>
            <a:ext cx="191288" cy="0"/>
          </a:xfrm>
          <a:prstGeom prst="straightConnector1">
            <a:avLst/>
          </a:prstGeom>
          <a:noFill/>
          <a:ln w="38100">
            <a:solidFill>
              <a:schemeClr val="bg1"/>
            </a:solidFill>
            <a:round/>
            <a:headEnd type="none" w="med" len="med"/>
            <a:tailEnd type="none" w="med" len="med"/>
          </a:ln>
        </p:spPr>
      </p:cxnSp>
      <p:sp>
        <p:nvSpPr>
          <p:cNvPr id="17" name="AutoShape 8"/>
          <p:cNvSpPr>
            <a:spLocks noChangeArrowheads="1"/>
          </p:cNvSpPr>
          <p:nvPr/>
        </p:nvSpPr>
        <p:spPr bwMode="auto">
          <a:xfrm>
            <a:off x="9096070" y="2436601"/>
            <a:ext cx="587002" cy="2752617"/>
          </a:xfrm>
          <a:prstGeom prst="roundRect">
            <a:avLst>
              <a:gd name="adj" fmla="val 16667"/>
            </a:avLst>
          </a:prstGeom>
          <a:solidFill>
            <a:schemeClr val="tx1"/>
          </a:solidFill>
          <a:ln w="9525" algn="ctr">
            <a:noFill/>
            <a:round/>
            <a:headEnd/>
            <a:tailEnd/>
          </a:ln>
        </p:spPr>
        <p:txBody>
          <a:bodyPr vert="wordArtVert"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SURGERY</a:t>
            </a:r>
            <a:endParaRPr kumimoji="0" lang="en-US"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18" name="AutoShape 19"/>
          <p:cNvCxnSpPr>
            <a:cxnSpLocks noChangeShapeType="1"/>
            <a:stCxn id="12" idx="3"/>
          </p:cNvCxnSpPr>
          <p:nvPr/>
        </p:nvCxnSpPr>
        <p:spPr bwMode="auto">
          <a:xfrm flipV="1">
            <a:off x="8625587" y="2773693"/>
            <a:ext cx="456608" cy="1"/>
          </a:xfrm>
          <a:prstGeom prst="straightConnector1">
            <a:avLst/>
          </a:prstGeom>
          <a:noFill/>
          <a:ln w="38100">
            <a:solidFill>
              <a:schemeClr val="bg1"/>
            </a:solidFill>
            <a:round/>
            <a:headEnd type="none" w="med" len="med"/>
            <a:tailEnd type="triangle" w="med" len="med"/>
          </a:ln>
        </p:spPr>
      </p:cxnSp>
      <p:cxnSp>
        <p:nvCxnSpPr>
          <p:cNvPr id="19" name="AutoShape 19"/>
          <p:cNvCxnSpPr>
            <a:cxnSpLocks noChangeShapeType="1"/>
            <a:stCxn id="11" idx="3"/>
          </p:cNvCxnSpPr>
          <p:nvPr/>
        </p:nvCxnSpPr>
        <p:spPr bwMode="auto">
          <a:xfrm flipV="1">
            <a:off x="8625587" y="4902455"/>
            <a:ext cx="456608" cy="1"/>
          </a:xfrm>
          <a:prstGeom prst="straightConnector1">
            <a:avLst/>
          </a:prstGeom>
          <a:noFill/>
          <a:ln w="38100">
            <a:solidFill>
              <a:schemeClr val="bg1"/>
            </a:solidFill>
            <a:round/>
            <a:headEnd type="none" w="med" len="med"/>
            <a:tailEnd type="triangle" w="med" len="med"/>
          </a:ln>
        </p:spPr>
      </p:cxnSp>
      <p:sp>
        <p:nvSpPr>
          <p:cNvPr id="20" name="Content Placeholder 26"/>
          <p:cNvSpPr txBox="1">
            <a:spLocks/>
          </p:cNvSpPr>
          <p:nvPr/>
        </p:nvSpPr>
        <p:spPr bwMode="auto">
          <a:xfrm>
            <a:off x="4671906" y="3292725"/>
            <a:ext cx="4292333" cy="892175"/>
          </a:xfrm>
          <a:prstGeom prst="rect">
            <a:avLst/>
          </a:prstGeom>
          <a:noFill/>
          <a:ln w="9525">
            <a:noFill/>
            <a:miter lim="800000"/>
            <a:headEnd/>
            <a:tailEnd/>
          </a:ln>
        </p:spPr>
        <p:txBody>
          <a:bodyPr/>
          <a:lstStyle/>
          <a:p>
            <a:pPr marL="190500" indent="-190500">
              <a:spcBef>
                <a:spcPts val="0"/>
              </a:spcBef>
              <a:spcAft>
                <a:spcPts val="400"/>
              </a:spcAft>
              <a:defRPr/>
            </a:pPr>
            <a:r>
              <a:rPr lang="en-GB" sz="1400" b="1" dirty="0" smtClean="0">
                <a:solidFill>
                  <a:srgbClr val="363636"/>
                </a:solidFill>
                <a:latin typeface="Arial"/>
              </a:rPr>
              <a:t>Stratification</a:t>
            </a:r>
          </a:p>
          <a:p>
            <a:pPr marL="203200" indent="-203200">
              <a:spcAft>
                <a:spcPts val="400"/>
              </a:spcAft>
              <a:buFont typeface="Arial" pitchFamily="34" charset="0"/>
              <a:buChar char="•"/>
              <a:defRPr/>
            </a:pPr>
            <a:r>
              <a:rPr lang="en-GB" sz="1400" dirty="0">
                <a:solidFill>
                  <a:srgbClr val="363636"/>
                </a:solidFill>
              </a:rPr>
              <a:t>Stage </a:t>
            </a:r>
            <a:r>
              <a:rPr lang="en-GB" sz="1400" dirty="0" smtClean="0">
                <a:solidFill>
                  <a:srgbClr val="363636"/>
                </a:solidFill>
              </a:rPr>
              <a:t>(IB–II vs </a:t>
            </a:r>
            <a:r>
              <a:rPr lang="en-GB" sz="1400" dirty="0">
                <a:solidFill>
                  <a:srgbClr val="363636"/>
                </a:solidFill>
              </a:rPr>
              <a:t>IIIA)</a:t>
            </a:r>
          </a:p>
          <a:p>
            <a:pPr marL="203200" indent="-203200">
              <a:spcBef>
                <a:spcPts val="0"/>
              </a:spcBef>
              <a:spcAft>
                <a:spcPts val="400"/>
              </a:spcAft>
              <a:buFont typeface="Arial" pitchFamily="34" charset="0"/>
              <a:buChar char="•"/>
              <a:defRPr/>
            </a:pPr>
            <a:r>
              <a:rPr lang="en-GB" sz="1400" dirty="0" smtClean="0">
                <a:solidFill>
                  <a:srgbClr val="363636"/>
                </a:solidFill>
                <a:latin typeface="Arial"/>
              </a:rPr>
              <a:t>PD-L1 (≥1% vs &lt;1%)*</a:t>
            </a:r>
          </a:p>
          <a:p>
            <a:pPr marL="203200" indent="-203200">
              <a:spcBef>
                <a:spcPts val="0"/>
              </a:spcBef>
              <a:spcAft>
                <a:spcPts val="400"/>
              </a:spcAft>
              <a:buFont typeface="Arial" pitchFamily="34" charset="0"/>
              <a:buChar char="•"/>
              <a:defRPr/>
            </a:pPr>
            <a:r>
              <a:rPr lang="en-GB" sz="1400" dirty="0" smtClean="0">
                <a:solidFill>
                  <a:srgbClr val="363636"/>
                </a:solidFill>
                <a:latin typeface="Arial"/>
              </a:rPr>
              <a:t>Sex</a:t>
            </a:r>
            <a:endParaRPr lang="en-GB" sz="1400" dirty="0">
              <a:solidFill>
                <a:srgbClr val="363636"/>
              </a:solidFill>
              <a:latin typeface="Arial"/>
            </a:endParaRPr>
          </a:p>
        </p:txBody>
      </p:sp>
      <p:sp>
        <p:nvSpPr>
          <p:cNvPr id="21" name="AutoShape 8"/>
          <p:cNvSpPr>
            <a:spLocks noChangeArrowheads="1"/>
          </p:cNvSpPr>
          <p:nvPr/>
        </p:nvSpPr>
        <p:spPr bwMode="auto">
          <a:xfrm>
            <a:off x="10062241" y="3162812"/>
            <a:ext cx="1884867" cy="1300195"/>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Optional adjuvant chemotherapy ± radiotherapy</a:t>
            </a:r>
            <a:endParaRPr kumimoji="0" lang="en-US"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22" name="AutoShape 19"/>
          <p:cNvCxnSpPr>
            <a:cxnSpLocks noChangeShapeType="1"/>
            <a:stCxn id="17" idx="3"/>
            <a:endCxn id="21" idx="1"/>
          </p:cNvCxnSpPr>
          <p:nvPr/>
        </p:nvCxnSpPr>
        <p:spPr bwMode="auto">
          <a:xfrm>
            <a:off x="9683072" y="3812910"/>
            <a:ext cx="379169"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13734033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000" dirty="0" smtClean="0"/>
              <a:t>LBA8511</a:t>
            </a:r>
            <a:r>
              <a:rPr lang="en-GB" sz="2000" dirty="0"/>
              <a:t>: Neoadjuvant nivolumab (NIVO) + platinum-doublet chemotherapy (chemo) versus chemo for resectable (IB–IIIA) non-small cell lung cancer (NSCLC): Association of pathological regression with event-free survival (EFS) in CheckMate </a:t>
            </a:r>
            <a:r>
              <a:rPr lang="en-GB" sz="2000" dirty="0" smtClean="0"/>
              <a:t>816 </a:t>
            </a:r>
            <a:r>
              <a:rPr lang="en-GB" sz="2000" dirty="0"/>
              <a:t>– Provencio-</a:t>
            </a:r>
            <a:r>
              <a:rPr lang="en-GB" sz="2000" dirty="0" err="1"/>
              <a:t>Pulla</a:t>
            </a:r>
            <a:r>
              <a:rPr lang="en-GB" sz="2000" dirty="0"/>
              <a:t> M</a:t>
            </a:r>
            <a:r>
              <a:rPr lang="en-GB" sz="2000" dirty="0" smtClean="0"/>
              <a:t>, et al</a:t>
            </a:r>
            <a:endParaRPr lang="en-GB" sz="2000" dirty="0"/>
          </a:p>
        </p:txBody>
      </p:sp>
      <p:sp>
        <p:nvSpPr>
          <p:cNvPr id="6" name="Content Placeholder 5"/>
          <p:cNvSpPr>
            <a:spLocks noGrp="1"/>
          </p:cNvSpPr>
          <p:nvPr>
            <p:ph idx="1"/>
          </p:nvPr>
        </p:nvSpPr>
        <p:spPr/>
        <p:txBody>
          <a:bodyPr/>
          <a:lstStyle/>
          <a:p>
            <a:r>
              <a:rPr lang="en-GB" b="1" dirty="0"/>
              <a:t>Key </a:t>
            </a:r>
            <a:r>
              <a:rPr lang="en-GB" b="1" dirty="0" smtClean="0"/>
              <a:t>results</a:t>
            </a:r>
            <a:endParaRPr lang="en-GB" b="1" dirty="0"/>
          </a:p>
        </p:txBody>
      </p:sp>
      <p:sp>
        <p:nvSpPr>
          <p:cNvPr id="5" name="Text Placeholder 4"/>
          <p:cNvSpPr>
            <a:spLocks noGrp="1"/>
          </p:cNvSpPr>
          <p:nvPr>
            <p:ph type="body" sz="quarter" idx="11"/>
          </p:nvPr>
        </p:nvSpPr>
        <p:spPr/>
        <p:txBody>
          <a:bodyPr/>
          <a:lstStyle/>
          <a:p>
            <a:r>
              <a:rPr lang="en-GB" dirty="0"/>
              <a:t>Provencio-</a:t>
            </a:r>
            <a:r>
              <a:rPr lang="en-GB" dirty="0" err="1"/>
              <a:t>Pulla</a:t>
            </a:r>
            <a:r>
              <a:rPr lang="en-GB" dirty="0"/>
              <a:t> </a:t>
            </a:r>
            <a:r>
              <a:rPr lang="en-GB" dirty="0" smtClean="0"/>
              <a:t>M,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LBA8511</a:t>
            </a:r>
            <a:endParaRPr lang="en-GB" dirty="0"/>
          </a:p>
        </p:txBody>
      </p:sp>
      <p:sp>
        <p:nvSpPr>
          <p:cNvPr id="14" name="TextBox 13">
            <a:extLst>
              <a:ext uri="{FF2B5EF4-FFF2-40B4-BE49-F238E27FC236}">
                <a16:creationId xmlns:a16="http://schemas.microsoft.com/office/drawing/2014/main" id="{4E0C4B7D-BCEB-552E-7CDE-C3598C061167}"/>
              </a:ext>
            </a:extLst>
          </p:cNvPr>
          <p:cNvSpPr txBox="1"/>
          <p:nvPr/>
        </p:nvSpPr>
        <p:spPr>
          <a:xfrm>
            <a:off x="2468256" y="1766989"/>
            <a:ext cx="2526654" cy="307777"/>
          </a:xfrm>
          <a:prstGeom prst="rect">
            <a:avLst/>
          </a:prstGeom>
          <a:noFill/>
        </p:spPr>
        <p:txBody>
          <a:bodyPr wrap="none" rtlCol="0">
            <a:spAutoFit/>
          </a:bodyPr>
          <a:lstStyle/>
          <a:p>
            <a:r>
              <a:rPr lang="en-GB" sz="1400" b="1" dirty="0" smtClean="0">
                <a:solidFill>
                  <a:srgbClr val="000000"/>
                </a:solidFill>
                <a:latin typeface="Arial" panose="020B0604020202020204" pitchFamily="34" charset="0"/>
                <a:cs typeface="Arial" panose="020B0604020202020204" pitchFamily="34" charset="0"/>
              </a:rPr>
              <a:t>Nivolumab </a:t>
            </a:r>
            <a:r>
              <a:rPr lang="en-GB" sz="1400" b="1" dirty="0">
                <a:solidFill>
                  <a:srgbClr val="000000"/>
                </a:solidFill>
                <a:latin typeface="Arial" panose="020B0604020202020204" pitchFamily="34" charset="0"/>
                <a:cs typeface="Arial" panose="020B0604020202020204" pitchFamily="34" charset="0"/>
              </a:rPr>
              <a:t>+ </a:t>
            </a:r>
            <a:r>
              <a:rPr lang="en-GB" sz="1400" b="1" dirty="0" smtClean="0">
                <a:solidFill>
                  <a:srgbClr val="000000"/>
                </a:solidFill>
                <a:latin typeface="Arial" panose="020B0604020202020204" pitchFamily="34" charset="0"/>
                <a:cs typeface="Arial" panose="020B0604020202020204" pitchFamily="34" charset="0"/>
              </a:rPr>
              <a:t>chemotherapy</a:t>
            </a:r>
            <a:endParaRPr lang="en-GB" sz="1400" b="1" dirty="0">
              <a:solidFill>
                <a:srgbClr val="000000"/>
              </a:solidFill>
              <a:latin typeface="Arial" panose="020B0604020202020204" pitchFamily="34" charset="0"/>
              <a:cs typeface="Arial" panose="020B0604020202020204" pitchFamily="34" charset="0"/>
            </a:endParaRPr>
          </a:p>
        </p:txBody>
      </p:sp>
      <p:sp>
        <p:nvSpPr>
          <p:cNvPr id="103" name="TextBox 102">
            <a:extLst>
              <a:ext uri="{FF2B5EF4-FFF2-40B4-BE49-F238E27FC236}">
                <a16:creationId xmlns:a16="http://schemas.microsoft.com/office/drawing/2014/main" id="{289A3FAA-4609-98B0-12CC-0D0813A1FB3A}"/>
              </a:ext>
            </a:extLst>
          </p:cNvPr>
          <p:cNvSpPr txBox="1"/>
          <p:nvPr/>
        </p:nvSpPr>
        <p:spPr>
          <a:xfrm>
            <a:off x="8808029" y="1766989"/>
            <a:ext cx="1438214" cy="307777"/>
          </a:xfrm>
          <a:prstGeom prst="rect">
            <a:avLst/>
          </a:prstGeom>
          <a:noFill/>
        </p:spPr>
        <p:txBody>
          <a:bodyPr wrap="none" rtlCol="0">
            <a:spAutoFit/>
          </a:bodyPr>
          <a:lstStyle/>
          <a:p>
            <a:r>
              <a:rPr lang="en-GB" sz="1400" b="1" dirty="0" smtClean="0">
                <a:solidFill>
                  <a:srgbClr val="000000"/>
                </a:solidFill>
                <a:latin typeface="Arial" panose="020B0604020202020204" pitchFamily="34" charset="0"/>
                <a:cs typeface="Arial" panose="020B0604020202020204" pitchFamily="34" charset="0"/>
              </a:rPr>
              <a:t>Chemotherapy</a:t>
            </a:r>
            <a:endParaRPr lang="en-GB" sz="1400" b="1" dirty="0">
              <a:solidFill>
                <a:srgbClr val="000000"/>
              </a:solidFill>
              <a:latin typeface="Arial" panose="020B0604020202020204" pitchFamily="34" charset="0"/>
              <a:cs typeface="Arial" panose="020B0604020202020204" pitchFamily="34" charset="0"/>
            </a:endParaRPr>
          </a:p>
        </p:txBody>
      </p:sp>
      <p:grpSp>
        <p:nvGrpSpPr>
          <p:cNvPr id="3" name="Group 2"/>
          <p:cNvGrpSpPr/>
          <p:nvPr/>
        </p:nvGrpSpPr>
        <p:grpSpPr>
          <a:xfrm>
            <a:off x="425450" y="1934129"/>
            <a:ext cx="11577420" cy="4539078"/>
            <a:chOff x="425450" y="1934129"/>
            <a:chExt cx="11577420" cy="4539078"/>
          </a:xfrm>
        </p:grpSpPr>
        <p:cxnSp>
          <p:nvCxnSpPr>
            <p:cNvPr id="10" name="Straight Connector 9">
              <a:extLst>
                <a:ext uri="{FF2B5EF4-FFF2-40B4-BE49-F238E27FC236}">
                  <a16:creationId xmlns:a16="http://schemas.microsoft.com/office/drawing/2014/main" id="{0AB73194-13E5-F132-CBE8-375A12CF9C7E}"/>
                </a:ext>
              </a:extLst>
            </p:cNvPr>
            <p:cNvCxnSpPr>
              <a:cxnSpLocks/>
            </p:cNvCxnSpPr>
            <p:nvPr/>
          </p:nvCxnSpPr>
          <p:spPr>
            <a:xfrm flipH="1" flipV="1">
              <a:off x="9783431" y="2296257"/>
              <a:ext cx="13910" cy="3280952"/>
            </a:xfrm>
            <a:prstGeom prst="line">
              <a:avLst/>
            </a:prstGeom>
            <a:ln w="9525">
              <a:solidFill>
                <a:srgbClr val="000000"/>
              </a:solidFill>
              <a:prstDash val="sysDot"/>
            </a:ln>
            <a:effectLst/>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C4FA2415-D8CC-E09D-2C60-C2741F78B00A}"/>
                </a:ext>
              </a:extLst>
            </p:cNvPr>
            <p:cNvCxnSpPr>
              <a:cxnSpLocks/>
            </p:cNvCxnSpPr>
            <p:nvPr/>
          </p:nvCxnSpPr>
          <p:spPr>
            <a:xfrm flipH="1" flipV="1">
              <a:off x="8514088" y="2306305"/>
              <a:ext cx="14378" cy="3259235"/>
            </a:xfrm>
            <a:prstGeom prst="line">
              <a:avLst/>
            </a:prstGeom>
            <a:ln w="9525">
              <a:solidFill>
                <a:srgbClr val="000000"/>
              </a:solidFill>
              <a:prstDash val="sysDot"/>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521A0946-040C-014C-054D-3382A33475B4}"/>
                </a:ext>
              </a:extLst>
            </p:cNvPr>
            <p:cNvCxnSpPr>
              <a:cxnSpLocks/>
            </p:cNvCxnSpPr>
            <p:nvPr/>
          </p:nvCxnSpPr>
          <p:spPr>
            <a:xfrm flipH="1" flipV="1">
              <a:off x="3916798" y="2515976"/>
              <a:ext cx="9945" cy="3006857"/>
            </a:xfrm>
            <a:prstGeom prst="line">
              <a:avLst/>
            </a:prstGeom>
            <a:ln w="9525">
              <a:solidFill>
                <a:srgbClr val="000000"/>
              </a:solidFill>
              <a:prstDash val="sysDot"/>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BAA542ED-3C5B-BF5F-7932-AF87F2830B7D}"/>
                </a:ext>
              </a:extLst>
            </p:cNvPr>
            <p:cNvCxnSpPr>
              <a:cxnSpLocks/>
            </p:cNvCxnSpPr>
            <p:nvPr/>
          </p:nvCxnSpPr>
          <p:spPr>
            <a:xfrm flipH="1" flipV="1">
              <a:off x="2648783" y="2522256"/>
              <a:ext cx="9945" cy="3006931"/>
            </a:xfrm>
            <a:prstGeom prst="line">
              <a:avLst/>
            </a:prstGeom>
            <a:ln w="9525">
              <a:solidFill>
                <a:srgbClr val="000000"/>
              </a:solidFill>
              <a:prstDash val="sysDot"/>
            </a:ln>
            <a:effectLst/>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574B9A16-8C1F-5B7F-11F2-B34697A7032C}"/>
                </a:ext>
              </a:extLst>
            </p:cNvPr>
            <p:cNvSpPr txBox="1"/>
            <p:nvPr/>
          </p:nvSpPr>
          <p:spPr>
            <a:xfrm>
              <a:off x="917348" y="2133838"/>
              <a:ext cx="482825"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100</a:t>
              </a:r>
            </a:p>
          </p:txBody>
        </p:sp>
        <p:sp>
          <p:nvSpPr>
            <p:cNvPr id="16" name="Line 7">
              <a:extLst>
                <a:ext uri="{FF2B5EF4-FFF2-40B4-BE49-F238E27FC236}">
                  <a16:creationId xmlns:a16="http://schemas.microsoft.com/office/drawing/2014/main" id="{BC9BED7E-6699-8DB1-F453-7C738C7D64DB}"/>
                </a:ext>
              </a:extLst>
            </p:cNvPr>
            <p:cNvSpPr>
              <a:spLocks noChangeShapeType="1"/>
            </p:cNvSpPr>
            <p:nvPr/>
          </p:nvSpPr>
          <p:spPr bwMode="auto">
            <a:xfrm>
              <a:off x="1332589" y="3584610"/>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7" name="Line 8">
              <a:extLst>
                <a:ext uri="{FF2B5EF4-FFF2-40B4-BE49-F238E27FC236}">
                  <a16:creationId xmlns:a16="http://schemas.microsoft.com/office/drawing/2014/main" id="{43A65C79-580A-0C03-7ED1-9496FF17F380}"/>
                </a:ext>
              </a:extLst>
            </p:cNvPr>
            <p:cNvSpPr>
              <a:spLocks noChangeShapeType="1"/>
            </p:cNvSpPr>
            <p:nvPr/>
          </p:nvSpPr>
          <p:spPr bwMode="auto">
            <a:xfrm>
              <a:off x="1332589" y="3908372"/>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8" name="Line 9">
              <a:extLst>
                <a:ext uri="{FF2B5EF4-FFF2-40B4-BE49-F238E27FC236}">
                  <a16:creationId xmlns:a16="http://schemas.microsoft.com/office/drawing/2014/main" id="{AF63E1D7-3016-9445-DBA5-1BEFC1067BA7}"/>
                </a:ext>
              </a:extLst>
            </p:cNvPr>
            <p:cNvSpPr>
              <a:spLocks noChangeShapeType="1"/>
            </p:cNvSpPr>
            <p:nvPr/>
          </p:nvSpPr>
          <p:spPr bwMode="auto">
            <a:xfrm>
              <a:off x="1332589" y="4555896"/>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9" name="Line 10">
              <a:extLst>
                <a:ext uri="{FF2B5EF4-FFF2-40B4-BE49-F238E27FC236}">
                  <a16:creationId xmlns:a16="http://schemas.microsoft.com/office/drawing/2014/main" id="{5183BEB7-FDDC-7F66-BF9A-2BEF4BE9DADE}"/>
                </a:ext>
              </a:extLst>
            </p:cNvPr>
            <p:cNvSpPr>
              <a:spLocks noChangeShapeType="1"/>
            </p:cNvSpPr>
            <p:nvPr/>
          </p:nvSpPr>
          <p:spPr bwMode="auto">
            <a:xfrm>
              <a:off x="1332589" y="5203420"/>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20" name="Line 11">
              <a:extLst>
                <a:ext uri="{FF2B5EF4-FFF2-40B4-BE49-F238E27FC236}">
                  <a16:creationId xmlns:a16="http://schemas.microsoft.com/office/drawing/2014/main" id="{C5BD742E-CEA4-6763-F37D-7C1687380C85}"/>
                </a:ext>
              </a:extLst>
            </p:cNvPr>
            <p:cNvSpPr>
              <a:spLocks noChangeShapeType="1"/>
            </p:cNvSpPr>
            <p:nvPr/>
          </p:nvSpPr>
          <p:spPr bwMode="auto">
            <a:xfrm>
              <a:off x="1332589" y="5522833"/>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21" name="TextBox 20">
              <a:extLst>
                <a:ext uri="{FF2B5EF4-FFF2-40B4-BE49-F238E27FC236}">
                  <a16:creationId xmlns:a16="http://schemas.microsoft.com/office/drawing/2014/main" id="{15103413-7E7B-E6FC-8A48-900CD924F68F}"/>
                </a:ext>
              </a:extLst>
            </p:cNvPr>
            <p:cNvSpPr txBox="1"/>
            <p:nvPr/>
          </p:nvSpPr>
          <p:spPr>
            <a:xfrm rot="16200000">
              <a:off x="469609" y="3752529"/>
              <a:ext cx="793808"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cs typeface="Arial" panose="020B0604020202020204" pitchFamily="34" charset="0"/>
                </a:rPr>
                <a:t>EFS,</a:t>
              </a:r>
              <a:r>
                <a:rPr kumimoji="0" lang="en-GB" sz="1400" b="0" i="0" u="none" strike="noStrike" kern="1200" cap="none" spc="0" normalizeH="0" noProof="0" dirty="0" smtClean="0">
                  <a:ln>
                    <a:noFill/>
                  </a:ln>
                  <a:solidFill>
                    <a:srgbClr val="000000"/>
                  </a:solidFill>
                  <a:effectLst/>
                  <a:uLnTx/>
                  <a:uFillTx/>
                  <a:latin typeface="Arial" panose="020B0604020202020204" pitchFamily="34" charset="0"/>
                  <a:cs typeface="Arial" panose="020B0604020202020204" pitchFamily="34" charset="0"/>
                </a:rPr>
                <a:t> </a:t>
              </a: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cs typeface="Arial" panose="020B0604020202020204" pitchFamily="34" charset="0"/>
                </a:rPr>
                <a:t>%</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22" name="TextBox 21">
              <a:extLst>
                <a:ext uri="{FF2B5EF4-FFF2-40B4-BE49-F238E27FC236}">
                  <a16:creationId xmlns:a16="http://schemas.microsoft.com/office/drawing/2014/main" id="{38D4AB08-270F-AFF8-9283-9D249DB8D557}"/>
                </a:ext>
              </a:extLst>
            </p:cNvPr>
            <p:cNvSpPr txBox="1"/>
            <p:nvPr/>
          </p:nvSpPr>
          <p:spPr>
            <a:xfrm>
              <a:off x="1016739" y="3425535"/>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60</a:t>
              </a:r>
            </a:p>
          </p:txBody>
        </p:sp>
        <p:sp>
          <p:nvSpPr>
            <p:cNvPr id="26" name="TextBox 25">
              <a:extLst>
                <a:ext uri="{FF2B5EF4-FFF2-40B4-BE49-F238E27FC236}">
                  <a16:creationId xmlns:a16="http://schemas.microsoft.com/office/drawing/2014/main" id="{652F78A8-D514-039A-2E4D-DC23B4AE1D7D}"/>
                </a:ext>
              </a:extLst>
            </p:cNvPr>
            <p:cNvSpPr txBox="1"/>
            <p:nvPr/>
          </p:nvSpPr>
          <p:spPr>
            <a:xfrm>
              <a:off x="1123948" y="5361743"/>
              <a:ext cx="28405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0</a:t>
              </a:r>
            </a:p>
          </p:txBody>
        </p:sp>
        <p:sp>
          <p:nvSpPr>
            <p:cNvPr id="27" name="TextBox 26">
              <a:extLst>
                <a:ext uri="{FF2B5EF4-FFF2-40B4-BE49-F238E27FC236}">
                  <a16:creationId xmlns:a16="http://schemas.microsoft.com/office/drawing/2014/main" id="{85A6003B-DAAD-5EAE-126F-D3EFACB8AA4F}"/>
                </a:ext>
              </a:extLst>
            </p:cNvPr>
            <p:cNvSpPr txBox="1"/>
            <p:nvPr/>
          </p:nvSpPr>
          <p:spPr>
            <a:xfrm>
              <a:off x="4120820" y="554638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27</a:t>
              </a:r>
            </a:p>
          </p:txBody>
        </p:sp>
        <p:sp>
          <p:nvSpPr>
            <p:cNvPr id="28" name="TextBox 27">
              <a:extLst>
                <a:ext uri="{FF2B5EF4-FFF2-40B4-BE49-F238E27FC236}">
                  <a16:creationId xmlns:a16="http://schemas.microsoft.com/office/drawing/2014/main" id="{0F806C17-6B53-34C8-9CB8-7C3D61F967F7}"/>
                </a:ext>
              </a:extLst>
            </p:cNvPr>
            <p:cNvSpPr txBox="1"/>
            <p:nvPr/>
          </p:nvSpPr>
          <p:spPr>
            <a:xfrm>
              <a:off x="3789799" y="554638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24</a:t>
              </a:r>
            </a:p>
          </p:txBody>
        </p:sp>
        <p:sp>
          <p:nvSpPr>
            <p:cNvPr id="29" name="TextBox 28">
              <a:extLst>
                <a:ext uri="{FF2B5EF4-FFF2-40B4-BE49-F238E27FC236}">
                  <a16:creationId xmlns:a16="http://schemas.microsoft.com/office/drawing/2014/main" id="{7211C8CE-E25E-A8B6-0200-00B956CFEE5B}"/>
                </a:ext>
              </a:extLst>
            </p:cNvPr>
            <p:cNvSpPr txBox="1"/>
            <p:nvPr/>
          </p:nvSpPr>
          <p:spPr>
            <a:xfrm>
              <a:off x="2532805" y="554638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12</a:t>
              </a:r>
            </a:p>
          </p:txBody>
        </p:sp>
        <p:sp>
          <p:nvSpPr>
            <p:cNvPr id="30" name="TextBox 29">
              <a:extLst>
                <a:ext uri="{FF2B5EF4-FFF2-40B4-BE49-F238E27FC236}">
                  <a16:creationId xmlns:a16="http://schemas.microsoft.com/office/drawing/2014/main" id="{62593FC5-B6DC-5653-80B7-91A8B1E8E747}"/>
                </a:ext>
              </a:extLst>
            </p:cNvPr>
            <p:cNvSpPr txBox="1"/>
            <p:nvPr/>
          </p:nvSpPr>
          <p:spPr>
            <a:xfrm>
              <a:off x="2263979" y="554638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9</a:t>
              </a:r>
            </a:p>
          </p:txBody>
        </p:sp>
        <p:sp>
          <p:nvSpPr>
            <p:cNvPr id="31" name="TextBox 30">
              <a:extLst>
                <a:ext uri="{FF2B5EF4-FFF2-40B4-BE49-F238E27FC236}">
                  <a16:creationId xmlns:a16="http://schemas.microsoft.com/office/drawing/2014/main" id="{93CE73AE-4D07-71D7-A6DA-3F46481AAF00}"/>
                </a:ext>
              </a:extLst>
            </p:cNvPr>
            <p:cNvSpPr txBox="1"/>
            <p:nvPr/>
          </p:nvSpPr>
          <p:spPr>
            <a:xfrm>
              <a:off x="1622551" y="554638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a:t>
              </a:r>
            </a:p>
          </p:txBody>
        </p:sp>
        <p:sp>
          <p:nvSpPr>
            <p:cNvPr id="32" name="Line 21">
              <a:extLst>
                <a:ext uri="{FF2B5EF4-FFF2-40B4-BE49-F238E27FC236}">
                  <a16:creationId xmlns:a16="http://schemas.microsoft.com/office/drawing/2014/main" id="{0154AB0B-DE90-8C92-911F-3CE43695CDC0}"/>
                </a:ext>
              </a:extLst>
            </p:cNvPr>
            <p:cNvSpPr>
              <a:spLocks noChangeShapeType="1"/>
            </p:cNvSpPr>
            <p:nvPr/>
          </p:nvSpPr>
          <p:spPr bwMode="auto">
            <a:xfrm>
              <a:off x="4243103" y="5532674"/>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 name="Line 21">
              <a:extLst>
                <a:ext uri="{FF2B5EF4-FFF2-40B4-BE49-F238E27FC236}">
                  <a16:creationId xmlns:a16="http://schemas.microsoft.com/office/drawing/2014/main" id="{1E0FCD65-3CFE-C5F7-6C25-87EC43EF77C1}"/>
                </a:ext>
              </a:extLst>
            </p:cNvPr>
            <p:cNvSpPr>
              <a:spLocks noChangeShapeType="1"/>
            </p:cNvSpPr>
            <p:nvPr/>
          </p:nvSpPr>
          <p:spPr bwMode="auto">
            <a:xfrm>
              <a:off x="3925884" y="5532674"/>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4" name="Line 21">
              <a:extLst>
                <a:ext uri="{FF2B5EF4-FFF2-40B4-BE49-F238E27FC236}">
                  <a16:creationId xmlns:a16="http://schemas.microsoft.com/office/drawing/2014/main" id="{CFB58ED2-436A-0A6B-775A-5E0C8D48CFFE}"/>
                </a:ext>
              </a:extLst>
            </p:cNvPr>
            <p:cNvSpPr>
              <a:spLocks noChangeShapeType="1"/>
            </p:cNvSpPr>
            <p:nvPr/>
          </p:nvSpPr>
          <p:spPr bwMode="auto">
            <a:xfrm>
              <a:off x="2657008" y="5532674"/>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5" name="Line 21">
              <a:extLst>
                <a:ext uri="{FF2B5EF4-FFF2-40B4-BE49-F238E27FC236}">
                  <a16:creationId xmlns:a16="http://schemas.microsoft.com/office/drawing/2014/main" id="{4467E465-A5C3-0F95-4A51-46B8FC359F15}"/>
                </a:ext>
              </a:extLst>
            </p:cNvPr>
            <p:cNvSpPr>
              <a:spLocks noChangeShapeType="1"/>
            </p:cNvSpPr>
            <p:nvPr/>
          </p:nvSpPr>
          <p:spPr bwMode="auto">
            <a:xfrm>
              <a:off x="2339789" y="5532674"/>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6" name="Line 21">
              <a:extLst>
                <a:ext uri="{FF2B5EF4-FFF2-40B4-BE49-F238E27FC236}">
                  <a16:creationId xmlns:a16="http://schemas.microsoft.com/office/drawing/2014/main" id="{CC410DEE-BD3B-89EF-2573-ED07A0296C52}"/>
                </a:ext>
              </a:extLst>
            </p:cNvPr>
            <p:cNvSpPr>
              <a:spLocks noChangeShapeType="1"/>
            </p:cNvSpPr>
            <p:nvPr/>
          </p:nvSpPr>
          <p:spPr bwMode="auto">
            <a:xfrm>
              <a:off x="1705351" y="5532674"/>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 name="Line 21">
              <a:extLst>
                <a:ext uri="{FF2B5EF4-FFF2-40B4-BE49-F238E27FC236}">
                  <a16:creationId xmlns:a16="http://schemas.microsoft.com/office/drawing/2014/main" id="{E3DA3D91-4C22-E50F-2772-A238AF90816A}"/>
                </a:ext>
              </a:extLst>
            </p:cNvPr>
            <p:cNvSpPr>
              <a:spLocks noChangeShapeType="1"/>
            </p:cNvSpPr>
            <p:nvPr/>
          </p:nvSpPr>
          <p:spPr bwMode="auto">
            <a:xfrm>
              <a:off x="1400650" y="5532674"/>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8" name="TextBox 37">
              <a:extLst>
                <a:ext uri="{FF2B5EF4-FFF2-40B4-BE49-F238E27FC236}">
                  <a16:creationId xmlns:a16="http://schemas.microsoft.com/office/drawing/2014/main" id="{E24B3352-D6A8-C8D0-243D-1F229969A68B}"/>
                </a:ext>
              </a:extLst>
            </p:cNvPr>
            <p:cNvSpPr txBox="1"/>
            <p:nvPr/>
          </p:nvSpPr>
          <p:spPr>
            <a:xfrm>
              <a:off x="1317346" y="554638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0</a:t>
              </a:r>
            </a:p>
          </p:txBody>
        </p:sp>
        <p:sp>
          <p:nvSpPr>
            <p:cNvPr id="39" name="TextBox 38">
              <a:extLst>
                <a:ext uri="{FF2B5EF4-FFF2-40B4-BE49-F238E27FC236}">
                  <a16:creationId xmlns:a16="http://schemas.microsoft.com/office/drawing/2014/main" id="{CDF68BD4-C1C5-C799-1040-7152EA711DA2}"/>
                </a:ext>
              </a:extLst>
            </p:cNvPr>
            <p:cNvSpPr txBox="1"/>
            <p:nvPr/>
          </p:nvSpPr>
          <p:spPr>
            <a:xfrm>
              <a:off x="3113943" y="5703203"/>
              <a:ext cx="1261628"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Time, months</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0" name="TextBox 39">
              <a:extLst>
                <a:ext uri="{FF2B5EF4-FFF2-40B4-BE49-F238E27FC236}">
                  <a16:creationId xmlns:a16="http://schemas.microsoft.com/office/drawing/2014/main" id="{2FFF8572-CF9F-C3EA-6CAF-BA7C687FE4E1}"/>
                </a:ext>
              </a:extLst>
            </p:cNvPr>
            <p:cNvSpPr txBox="1"/>
            <p:nvPr/>
          </p:nvSpPr>
          <p:spPr>
            <a:xfrm>
              <a:off x="425450" y="5777448"/>
              <a:ext cx="809840" cy="255695"/>
            </a:xfrm>
            <a:prstGeom prst="rect">
              <a:avLst/>
            </a:prstGeom>
            <a:noFill/>
          </p:spPr>
          <p:txBody>
            <a:bodyPr wrap="non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Arial"/>
                </a:rPr>
                <a:t>No. at risk</a:t>
              </a:r>
              <a:endParaRPr kumimoji="0" lang="en-GB" sz="1200" b="0" i="0" u="none" strike="noStrike" kern="1200" cap="none" spc="0" normalizeH="0" baseline="0" noProof="0" dirty="0">
                <a:ln>
                  <a:noFill/>
                </a:ln>
                <a:solidFill>
                  <a:srgbClr val="000000"/>
                </a:solidFill>
                <a:effectLst/>
                <a:uLnTx/>
                <a:uFillTx/>
                <a:latin typeface="Arial"/>
                <a:ea typeface="+mn-ea"/>
                <a:cs typeface="Arial"/>
              </a:endParaRPr>
            </a:p>
          </p:txBody>
        </p:sp>
        <p:sp>
          <p:nvSpPr>
            <p:cNvPr id="43" name="TextBox 42">
              <a:extLst>
                <a:ext uri="{FF2B5EF4-FFF2-40B4-BE49-F238E27FC236}">
                  <a16:creationId xmlns:a16="http://schemas.microsoft.com/office/drawing/2014/main" id="{D9BE6067-B7FF-9FF9-CFC2-EE77F6E6C2AE}"/>
                </a:ext>
              </a:extLst>
            </p:cNvPr>
            <p:cNvSpPr txBox="1"/>
            <p:nvPr/>
          </p:nvSpPr>
          <p:spPr>
            <a:xfrm>
              <a:off x="534441" y="5957681"/>
              <a:ext cx="688009" cy="515526"/>
            </a:xfrm>
            <a:prstGeom prst="rect">
              <a:avLst/>
            </a:prstGeom>
            <a:noFill/>
          </p:spPr>
          <p:txBody>
            <a:bodyPr wrap="none" rtlCol="0">
              <a:spAutoFit/>
            </a:bodyPr>
            <a:lstStyle/>
            <a:p>
              <a:pPr algn="r"/>
              <a:r>
                <a:rPr lang="en-GB" sz="1100" dirty="0" err="1">
                  <a:solidFill>
                    <a:schemeClr val="accent1"/>
                  </a:solidFill>
                  <a:latin typeface="Arial" panose="020B0604020202020204" pitchFamily="34" charset="0"/>
                  <a:cs typeface="Arial" panose="020B0604020202020204" pitchFamily="34" charset="0"/>
                </a:rPr>
                <a:t>pCR</a:t>
              </a:r>
              <a:endParaRPr lang="en-GB" sz="1100" dirty="0">
                <a:solidFill>
                  <a:schemeClr val="accent1"/>
                </a:solidFill>
                <a:latin typeface="Arial" panose="020B0604020202020204" pitchFamily="34" charset="0"/>
                <a:cs typeface="Arial" panose="020B0604020202020204" pitchFamily="34" charset="0"/>
              </a:endParaRPr>
            </a:p>
            <a:p>
              <a:pPr algn="r">
                <a:lnSpc>
                  <a:spcPct val="150000"/>
                </a:lnSpc>
              </a:pPr>
              <a:r>
                <a:rPr lang="en-GB" sz="1100" dirty="0">
                  <a:solidFill>
                    <a:schemeClr val="bg1">
                      <a:lumMod val="90000"/>
                      <a:lumOff val="10000"/>
                    </a:schemeClr>
                  </a:solidFill>
                  <a:latin typeface="Arial" panose="020B0604020202020204" pitchFamily="34" charset="0"/>
                  <a:cs typeface="Arial" panose="020B0604020202020204" pitchFamily="34" charset="0"/>
                </a:rPr>
                <a:t>No </a:t>
              </a:r>
              <a:r>
                <a:rPr lang="en-GB" sz="1100" dirty="0" err="1">
                  <a:solidFill>
                    <a:schemeClr val="bg1">
                      <a:lumMod val="90000"/>
                      <a:lumOff val="10000"/>
                    </a:schemeClr>
                  </a:solidFill>
                  <a:latin typeface="Arial" panose="020B0604020202020204" pitchFamily="34" charset="0"/>
                  <a:cs typeface="Arial" panose="020B0604020202020204" pitchFamily="34" charset="0"/>
                </a:rPr>
                <a:t>pCR</a:t>
              </a:r>
              <a:endParaRPr lang="en-GB" sz="1100" dirty="0">
                <a:solidFill>
                  <a:schemeClr val="bg1">
                    <a:lumMod val="90000"/>
                    <a:lumOff val="10000"/>
                  </a:schemeClr>
                </a:solidFill>
                <a:latin typeface="Arial" panose="020B0604020202020204" pitchFamily="34" charset="0"/>
                <a:cs typeface="Arial" panose="020B0604020202020204" pitchFamily="34" charset="0"/>
              </a:endParaRPr>
            </a:p>
          </p:txBody>
        </p:sp>
        <p:sp>
          <p:nvSpPr>
            <p:cNvPr id="44" name="Line 7">
              <a:extLst>
                <a:ext uri="{FF2B5EF4-FFF2-40B4-BE49-F238E27FC236}">
                  <a16:creationId xmlns:a16="http://schemas.microsoft.com/office/drawing/2014/main" id="{788B000C-8341-6D08-2BF6-8C892F868EF4}"/>
                </a:ext>
              </a:extLst>
            </p:cNvPr>
            <p:cNvSpPr>
              <a:spLocks noChangeShapeType="1"/>
            </p:cNvSpPr>
            <p:nvPr/>
          </p:nvSpPr>
          <p:spPr bwMode="auto">
            <a:xfrm>
              <a:off x="1332589" y="2613324"/>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46" name="Line 7">
              <a:extLst>
                <a:ext uri="{FF2B5EF4-FFF2-40B4-BE49-F238E27FC236}">
                  <a16:creationId xmlns:a16="http://schemas.microsoft.com/office/drawing/2014/main" id="{E08FC1A7-0B14-7C4F-FDE2-555D6FBF5976}"/>
                </a:ext>
              </a:extLst>
            </p:cNvPr>
            <p:cNvSpPr>
              <a:spLocks noChangeShapeType="1"/>
            </p:cNvSpPr>
            <p:nvPr/>
          </p:nvSpPr>
          <p:spPr bwMode="auto">
            <a:xfrm>
              <a:off x="1332589" y="3260848"/>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48" name="Line 10">
              <a:extLst>
                <a:ext uri="{FF2B5EF4-FFF2-40B4-BE49-F238E27FC236}">
                  <a16:creationId xmlns:a16="http://schemas.microsoft.com/office/drawing/2014/main" id="{41B114A2-089B-5135-C20F-D2C065627F54}"/>
                </a:ext>
              </a:extLst>
            </p:cNvPr>
            <p:cNvSpPr>
              <a:spLocks noChangeShapeType="1"/>
            </p:cNvSpPr>
            <p:nvPr/>
          </p:nvSpPr>
          <p:spPr bwMode="auto">
            <a:xfrm>
              <a:off x="1332589" y="4879658"/>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49" name="TextBox 48">
              <a:extLst>
                <a:ext uri="{FF2B5EF4-FFF2-40B4-BE49-F238E27FC236}">
                  <a16:creationId xmlns:a16="http://schemas.microsoft.com/office/drawing/2014/main" id="{98EFB97F-6ECC-5B66-E919-4BAB6E097D15}"/>
                </a:ext>
              </a:extLst>
            </p:cNvPr>
            <p:cNvSpPr txBox="1"/>
            <p:nvPr/>
          </p:nvSpPr>
          <p:spPr>
            <a:xfrm>
              <a:off x="1016739" y="4716343"/>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20</a:t>
              </a:r>
            </a:p>
          </p:txBody>
        </p:sp>
        <p:sp>
          <p:nvSpPr>
            <p:cNvPr id="50" name="Line 10">
              <a:extLst>
                <a:ext uri="{FF2B5EF4-FFF2-40B4-BE49-F238E27FC236}">
                  <a16:creationId xmlns:a16="http://schemas.microsoft.com/office/drawing/2014/main" id="{AF8765B9-31EF-5FEF-CBD6-B08D8DE48CA6}"/>
                </a:ext>
              </a:extLst>
            </p:cNvPr>
            <p:cNvSpPr>
              <a:spLocks noChangeShapeType="1"/>
            </p:cNvSpPr>
            <p:nvPr/>
          </p:nvSpPr>
          <p:spPr bwMode="auto">
            <a:xfrm>
              <a:off x="1332589" y="4232134"/>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51" name="TextBox 50">
              <a:extLst>
                <a:ext uri="{FF2B5EF4-FFF2-40B4-BE49-F238E27FC236}">
                  <a16:creationId xmlns:a16="http://schemas.microsoft.com/office/drawing/2014/main" id="{C6C9E5A9-AF16-D7C3-1C02-8DFACCB547FC}"/>
                </a:ext>
              </a:extLst>
            </p:cNvPr>
            <p:cNvSpPr txBox="1"/>
            <p:nvPr/>
          </p:nvSpPr>
          <p:spPr>
            <a:xfrm>
              <a:off x="1016739" y="4070939"/>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40</a:t>
              </a:r>
            </a:p>
          </p:txBody>
        </p:sp>
        <p:sp>
          <p:nvSpPr>
            <p:cNvPr id="52" name="Line 7">
              <a:extLst>
                <a:ext uri="{FF2B5EF4-FFF2-40B4-BE49-F238E27FC236}">
                  <a16:creationId xmlns:a16="http://schemas.microsoft.com/office/drawing/2014/main" id="{DD19326C-2E91-472E-62CA-4E9820AA49D5}"/>
                </a:ext>
              </a:extLst>
            </p:cNvPr>
            <p:cNvSpPr>
              <a:spLocks noChangeShapeType="1"/>
            </p:cNvSpPr>
            <p:nvPr/>
          </p:nvSpPr>
          <p:spPr bwMode="auto">
            <a:xfrm>
              <a:off x="1332589" y="2937086"/>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53" name="TextBox 52">
              <a:extLst>
                <a:ext uri="{FF2B5EF4-FFF2-40B4-BE49-F238E27FC236}">
                  <a16:creationId xmlns:a16="http://schemas.microsoft.com/office/drawing/2014/main" id="{A9DB8251-CDC6-03A7-B963-4E35ADE4AA37}"/>
                </a:ext>
              </a:extLst>
            </p:cNvPr>
            <p:cNvSpPr txBox="1"/>
            <p:nvPr/>
          </p:nvSpPr>
          <p:spPr>
            <a:xfrm>
              <a:off x="1016739" y="2780131"/>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80</a:t>
              </a:r>
            </a:p>
          </p:txBody>
        </p:sp>
        <p:sp>
          <p:nvSpPr>
            <p:cNvPr id="54" name="TextBox 53">
              <a:extLst>
                <a:ext uri="{FF2B5EF4-FFF2-40B4-BE49-F238E27FC236}">
                  <a16:creationId xmlns:a16="http://schemas.microsoft.com/office/drawing/2014/main" id="{D45C8D7F-0EBE-7681-DA0C-97734EAC873E}"/>
                </a:ext>
              </a:extLst>
            </p:cNvPr>
            <p:cNvSpPr txBox="1"/>
            <p:nvPr/>
          </p:nvSpPr>
          <p:spPr>
            <a:xfrm>
              <a:off x="4434888" y="554638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30</a:t>
              </a:r>
            </a:p>
          </p:txBody>
        </p:sp>
        <p:sp>
          <p:nvSpPr>
            <p:cNvPr id="55" name="Line 21">
              <a:extLst>
                <a:ext uri="{FF2B5EF4-FFF2-40B4-BE49-F238E27FC236}">
                  <a16:creationId xmlns:a16="http://schemas.microsoft.com/office/drawing/2014/main" id="{4B9C3033-6447-563F-EA34-DFB131672E98}"/>
                </a:ext>
              </a:extLst>
            </p:cNvPr>
            <p:cNvSpPr>
              <a:spLocks noChangeShapeType="1"/>
            </p:cNvSpPr>
            <p:nvPr/>
          </p:nvSpPr>
          <p:spPr bwMode="auto">
            <a:xfrm>
              <a:off x="4560322" y="5532674"/>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6" name="TextBox 55">
              <a:extLst>
                <a:ext uri="{FF2B5EF4-FFF2-40B4-BE49-F238E27FC236}">
                  <a16:creationId xmlns:a16="http://schemas.microsoft.com/office/drawing/2014/main" id="{63531253-2164-FF15-E94D-23702A045B92}"/>
                </a:ext>
              </a:extLst>
            </p:cNvPr>
            <p:cNvSpPr txBox="1"/>
            <p:nvPr/>
          </p:nvSpPr>
          <p:spPr>
            <a:xfrm>
              <a:off x="3157945" y="554638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18</a:t>
              </a:r>
            </a:p>
          </p:txBody>
        </p:sp>
        <p:sp>
          <p:nvSpPr>
            <p:cNvPr id="57" name="Line 21">
              <a:extLst>
                <a:ext uri="{FF2B5EF4-FFF2-40B4-BE49-F238E27FC236}">
                  <a16:creationId xmlns:a16="http://schemas.microsoft.com/office/drawing/2014/main" id="{2C3D56DF-4022-CE9E-121E-CCB9D77546EF}"/>
                </a:ext>
              </a:extLst>
            </p:cNvPr>
            <p:cNvSpPr>
              <a:spLocks noChangeShapeType="1"/>
            </p:cNvSpPr>
            <p:nvPr/>
          </p:nvSpPr>
          <p:spPr bwMode="auto">
            <a:xfrm>
              <a:off x="3291446" y="5532674"/>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8" name="TextBox 57">
              <a:extLst>
                <a:ext uri="{FF2B5EF4-FFF2-40B4-BE49-F238E27FC236}">
                  <a16:creationId xmlns:a16="http://schemas.microsoft.com/office/drawing/2014/main" id="{A78121EC-29A3-D10D-2F44-296FB6E47AB8}"/>
                </a:ext>
              </a:extLst>
            </p:cNvPr>
            <p:cNvSpPr txBox="1"/>
            <p:nvPr/>
          </p:nvSpPr>
          <p:spPr>
            <a:xfrm>
              <a:off x="1935233" y="5546382"/>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6</a:t>
              </a:r>
            </a:p>
          </p:txBody>
        </p:sp>
        <p:sp>
          <p:nvSpPr>
            <p:cNvPr id="59" name="Line 21">
              <a:extLst>
                <a:ext uri="{FF2B5EF4-FFF2-40B4-BE49-F238E27FC236}">
                  <a16:creationId xmlns:a16="http://schemas.microsoft.com/office/drawing/2014/main" id="{E89E0FBF-4A4D-BA5C-77DD-58DE37311977}"/>
                </a:ext>
              </a:extLst>
            </p:cNvPr>
            <p:cNvSpPr>
              <a:spLocks noChangeShapeType="1"/>
            </p:cNvSpPr>
            <p:nvPr/>
          </p:nvSpPr>
          <p:spPr bwMode="auto">
            <a:xfrm>
              <a:off x="2022570" y="5532674"/>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0" name="TextBox 59">
              <a:extLst>
                <a:ext uri="{FF2B5EF4-FFF2-40B4-BE49-F238E27FC236}">
                  <a16:creationId xmlns:a16="http://schemas.microsoft.com/office/drawing/2014/main" id="{6D13585F-CA3D-DD5B-2BDD-11369ECEA079}"/>
                </a:ext>
              </a:extLst>
            </p:cNvPr>
            <p:cNvSpPr txBox="1"/>
            <p:nvPr/>
          </p:nvSpPr>
          <p:spPr>
            <a:xfrm>
              <a:off x="1085483" y="5995327"/>
              <a:ext cx="605693"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46</a:t>
              </a:r>
            </a:p>
          </p:txBody>
        </p:sp>
        <p:sp>
          <p:nvSpPr>
            <p:cNvPr id="61" name="TextBox 60">
              <a:extLst>
                <a:ext uri="{FF2B5EF4-FFF2-40B4-BE49-F238E27FC236}">
                  <a16:creationId xmlns:a16="http://schemas.microsoft.com/office/drawing/2014/main" id="{9F29866A-85AE-1F3B-9624-66BCD8010EAA}"/>
                </a:ext>
              </a:extLst>
            </p:cNvPr>
            <p:cNvSpPr txBox="1"/>
            <p:nvPr/>
          </p:nvSpPr>
          <p:spPr>
            <a:xfrm>
              <a:off x="5066444" y="554638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36</a:t>
              </a:r>
            </a:p>
          </p:txBody>
        </p:sp>
        <p:sp>
          <p:nvSpPr>
            <p:cNvPr id="62" name="Line 21">
              <a:extLst>
                <a:ext uri="{FF2B5EF4-FFF2-40B4-BE49-F238E27FC236}">
                  <a16:creationId xmlns:a16="http://schemas.microsoft.com/office/drawing/2014/main" id="{2A4F04EC-9B82-AE5F-937B-70EF73D36B58}"/>
                </a:ext>
              </a:extLst>
            </p:cNvPr>
            <p:cNvSpPr>
              <a:spLocks noChangeShapeType="1"/>
            </p:cNvSpPr>
            <p:nvPr/>
          </p:nvSpPr>
          <p:spPr bwMode="auto">
            <a:xfrm>
              <a:off x="5194760" y="5532674"/>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 name="TextBox 62">
              <a:extLst>
                <a:ext uri="{FF2B5EF4-FFF2-40B4-BE49-F238E27FC236}">
                  <a16:creationId xmlns:a16="http://schemas.microsoft.com/office/drawing/2014/main" id="{49395860-5625-E4B2-937A-E47ED2E93994}"/>
                </a:ext>
              </a:extLst>
            </p:cNvPr>
            <p:cNvSpPr txBox="1"/>
            <p:nvPr/>
          </p:nvSpPr>
          <p:spPr>
            <a:xfrm>
              <a:off x="5687062" y="554638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42</a:t>
              </a:r>
            </a:p>
          </p:txBody>
        </p:sp>
        <p:sp>
          <p:nvSpPr>
            <p:cNvPr id="64" name="Line 21">
              <a:extLst>
                <a:ext uri="{FF2B5EF4-FFF2-40B4-BE49-F238E27FC236}">
                  <a16:creationId xmlns:a16="http://schemas.microsoft.com/office/drawing/2014/main" id="{2400F8F6-79D1-FAE2-0DCE-B9E28C3F5C6E}"/>
                </a:ext>
              </a:extLst>
            </p:cNvPr>
            <p:cNvSpPr>
              <a:spLocks noChangeShapeType="1"/>
            </p:cNvSpPr>
            <p:nvPr/>
          </p:nvSpPr>
          <p:spPr bwMode="auto">
            <a:xfrm>
              <a:off x="5829201" y="5532674"/>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5" name="TextBox 64">
              <a:extLst>
                <a:ext uri="{FF2B5EF4-FFF2-40B4-BE49-F238E27FC236}">
                  <a16:creationId xmlns:a16="http://schemas.microsoft.com/office/drawing/2014/main" id="{54188602-2B5A-5F56-7EA4-7D8591DA45A6}"/>
                </a:ext>
              </a:extLst>
            </p:cNvPr>
            <p:cNvSpPr txBox="1"/>
            <p:nvPr/>
          </p:nvSpPr>
          <p:spPr>
            <a:xfrm>
              <a:off x="4755300" y="554638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33</a:t>
              </a:r>
            </a:p>
          </p:txBody>
        </p:sp>
        <p:sp>
          <p:nvSpPr>
            <p:cNvPr id="66" name="Line 21">
              <a:extLst>
                <a:ext uri="{FF2B5EF4-FFF2-40B4-BE49-F238E27FC236}">
                  <a16:creationId xmlns:a16="http://schemas.microsoft.com/office/drawing/2014/main" id="{7D70EC2F-4FFB-3A9F-B6E5-DCA6BD6FD56E}"/>
                </a:ext>
              </a:extLst>
            </p:cNvPr>
            <p:cNvSpPr>
              <a:spLocks noChangeShapeType="1"/>
            </p:cNvSpPr>
            <p:nvPr/>
          </p:nvSpPr>
          <p:spPr bwMode="auto">
            <a:xfrm>
              <a:off x="4877541" y="5532674"/>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7" name="TextBox 66">
              <a:extLst>
                <a:ext uri="{FF2B5EF4-FFF2-40B4-BE49-F238E27FC236}">
                  <a16:creationId xmlns:a16="http://schemas.microsoft.com/office/drawing/2014/main" id="{470FE22F-6309-CF21-8107-345D795AA61C}"/>
                </a:ext>
              </a:extLst>
            </p:cNvPr>
            <p:cNvSpPr txBox="1"/>
            <p:nvPr/>
          </p:nvSpPr>
          <p:spPr>
            <a:xfrm>
              <a:off x="1404618" y="5995327"/>
              <a:ext cx="605693"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46</a:t>
              </a:r>
            </a:p>
          </p:txBody>
        </p:sp>
        <p:sp>
          <p:nvSpPr>
            <p:cNvPr id="68" name="TextBox 67">
              <a:extLst>
                <a:ext uri="{FF2B5EF4-FFF2-40B4-BE49-F238E27FC236}">
                  <a16:creationId xmlns:a16="http://schemas.microsoft.com/office/drawing/2014/main" id="{DC125A67-7DDD-3E62-266C-978A09DC06AB}"/>
                </a:ext>
              </a:extLst>
            </p:cNvPr>
            <p:cNvSpPr txBox="1"/>
            <p:nvPr/>
          </p:nvSpPr>
          <p:spPr>
            <a:xfrm>
              <a:off x="1717692" y="5995327"/>
              <a:ext cx="605693"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43</a:t>
              </a:r>
            </a:p>
          </p:txBody>
        </p:sp>
        <p:sp>
          <p:nvSpPr>
            <p:cNvPr id="69" name="TextBox 68">
              <a:extLst>
                <a:ext uri="{FF2B5EF4-FFF2-40B4-BE49-F238E27FC236}">
                  <a16:creationId xmlns:a16="http://schemas.microsoft.com/office/drawing/2014/main" id="{1C6915AD-841D-115A-13EE-26EEDFD4E377}"/>
                </a:ext>
              </a:extLst>
            </p:cNvPr>
            <p:cNvSpPr txBox="1"/>
            <p:nvPr/>
          </p:nvSpPr>
          <p:spPr>
            <a:xfrm>
              <a:off x="2048939" y="5995327"/>
              <a:ext cx="605693"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42</a:t>
              </a:r>
            </a:p>
          </p:txBody>
        </p:sp>
        <p:sp>
          <p:nvSpPr>
            <p:cNvPr id="70" name="TextBox 69">
              <a:extLst>
                <a:ext uri="{FF2B5EF4-FFF2-40B4-BE49-F238E27FC236}">
                  <a16:creationId xmlns:a16="http://schemas.microsoft.com/office/drawing/2014/main" id="{460CC2AF-5CDB-66BE-2419-CDB6632B5FEB}"/>
                </a:ext>
              </a:extLst>
            </p:cNvPr>
            <p:cNvSpPr txBox="1"/>
            <p:nvPr/>
          </p:nvSpPr>
          <p:spPr>
            <a:xfrm>
              <a:off x="2374125" y="5995327"/>
              <a:ext cx="605693"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42</a:t>
              </a:r>
            </a:p>
          </p:txBody>
        </p:sp>
        <p:sp>
          <p:nvSpPr>
            <p:cNvPr id="71" name="TextBox 70">
              <a:extLst>
                <a:ext uri="{FF2B5EF4-FFF2-40B4-BE49-F238E27FC236}">
                  <a16:creationId xmlns:a16="http://schemas.microsoft.com/office/drawing/2014/main" id="{32821CDF-E7FF-2256-67B8-E523FE5813A3}"/>
                </a:ext>
              </a:extLst>
            </p:cNvPr>
            <p:cNvSpPr txBox="1"/>
            <p:nvPr/>
          </p:nvSpPr>
          <p:spPr>
            <a:xfrm>
              <a:off x="2687208" y="5995327"/>
              <a:ext cx="605693"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42</a:t>
              </a:r>
            </a:p>
          </p:txBody>
        </p:sp>
        <p:sp>
          <p:nvSpPr>
            <p:cNvPr id="72" name="TextBox 71">
              <a:extLst>
                <a:ext uri="{FF2B5EF4-FFF2-40B4-BE49-F238E27FC236}">
                  <a16:creationId xmlns:a16="http://schemas.microsoft.com/office/drawing/2014/main" id="{597A67F6-D481-8F90-897A-B30B18AA986C}"/>
                </a:ext>
              </a:extLst>
            </p:cNvPr>
            <p:cNvSpPr txBox="1"/>
            <p:nvPr/>
          </p:nvSpPr>
          <p:spPr>
            <a:xfrm>
              <a:off x="3328627" y="5995327"/>
              <a:ext cx="605693"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37</a:t>
              </a:r>
            </a:p>
          </p:txBody>
        </p:sp>
        <p:sp>
          <p:nvSpPr>
            <p:cNvPr id="73" name="TextBox 72">
              <a:extLst>
                <a:ext uri="{FF2B5EF4-FFF2-40B4-BE49-F238E27FC236}">
                  <a16:creationId xmlns:a16="http://schemas.microsoft.com/office/drawing/2014/main" id="{C6FBA56B-524E-4C7F-EBB8-1601065D3174}"/>
                </a:ext>
              </a:extLst>
            </p:cNvPr>
            <p:cNvSpPr txBox="1"/>
            <p:nvPr/>
          </p:nvSpPr>
          <p:spPr>
            <a:xfrm>
              <a:off x="3955262" y="5995327"/>
              <a:ext cx="605693"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20</a:t>
              </a:r>
            </a:p>
          </p:txBody>
        </p:sp>
        <p:sp>
          <p:nvSpPr>
            <p:cNvPr id="74" name="TextBox 73">
              <a:extLst>
                <a:ext uri="{FF2B5EF4-FFF2-40B4-BE49-F238E27FC236}">
                  <a16:creationId xmlns:a16="http://schemas.microsoft.com/office/drawing/2014/main" id="{4161795E-0253-4EA9-068F-0EA569F763AB}"/>
                </a:ext>
              </a:extLst>
            </p:cNvPr>
            <p:cNvSpPr txBox="1"/>
            <p:nvPr/>
          </p:nvSpPr>
          <p:spPr>
            <a:xfrm>
              <a:off x="4280452" y="5995327"/>
              <a:ext cx="605693"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15</a:t>
              </a:r>
            </a:p>
          </p:txBody>
        </p:sp>
        <p:sp>
          <p:nvSpPr>
            <p:cNvPr id="75" name="TextBox 74">
              <a:extLst>
                <a:ext uri="{FF2B5EF4-FFF2-40B4-BE49-F238E27FC236}">
                  <a16:creationId xmlns:a16="http://schemas.microsoft.com/office/drawing/2014/main" id="{A8CFE4D0-69E7-58AE-785C-8D904024537A}"/>
                </a:ext>
              </a:extLst>
            </p:cNvPr>
            <p:cNvSpPr txBox="1"/>
            <p:nvPr/>
          </p:nvSpPr>
          <p:spPr>
            <a:xfrm>
              <a:off x="4593531" y="5995327"/>
              <a:ext cx="605693"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7</a:t>
              </a:r>
            </a:p>
          </p:txBody>
        </p:sp>
        <p:sp>
          <p:nvSpPr>
            <p:cNvPr id="76" name="TextBox 75">
              <a:extLst>
                <a:ext uri="{FF2B5EF4-FFF2-40B4-BE49-F238E27FC236}">
                  <a16:creationId xmlns:a16="http://schemas.microsoft.com/office/drawing/2014/main" id="{089E7E2F-9444-76C6-FB4E-CA13B695959C}"/>
                </a:ext>
              </a:extLst>
            </p:cNvPr>
            <p:cNvSpPr txBox="1"/>
            <p:nvPr/>
          </p:nvSpPr>
          <p:spPr>
            <a:xfrm>
              <a:off x="5233615" y="5995327"/>
              <a:ext cx="605693"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2</a:t>
              </a:r>
            </a:p>
          </p:txBody>
        </p:sp>
        <p:sp>
          <p:nvSpPr>
            <p:cNvPr id="77" name="TextBox 76">
              <a:extLst>
                <a:ext uri="{FF2B5EF4-FFF2-40B4-BE49-F238E27FC236}">
                  <a16:creationId xmlns:a16="http://schemas.microsoft.com/office/drawing/2014/main" id="{3F88C33A-F170-CEC1-F77B-A77138F671F6}"/>
                </a:ext>
              </a:extLst>
            </p:cNvPr>
            <p:cNvSpPr txBox="1"/>
            <p:nvPr/>
          </p:nvSpPr>
          <p:spPr>
            <a:xfrm>
              <a:off x="5528528" y="5995327"/>
              <a:ext cx="605693"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0</a:t>
              </a:r>
            </a:p>
          </p:txBody>
        </p:sp>
        <p:sp>
          <p:nvSpPr>
            <p:cNvPr id="78" name="TextBox 77">
              <a:extLst>
                <a:ext uri="{FF2B5EF4-FFF2-40B4-BE49-F238E27FC236}">
                  <a16:creationId xmlns:a16="http://schemas.microsoft.com/office/drawing/2014/main" id="{C2056DA7-D599-3834-1888-518FDA8DEB63}"/>
                </a:ext>
              </a:extLst>
            </p:cNvPr>
            <p:cNvSpPr txBox="1"/>
            <p:nvPr/>
          </p:nvSpPr>
          <p:spPr>
            <a:xfrm>
              <a:off x="1085483" y="6187868"/>
              <a:ext cx="605693" cy="244682"/>
            </a:xfrm>
            <a:prstGeom prst="rect">
              <a:avLst/>
            </a:prstGeom>
            <a:noFill/>
          </p:spPr>
          <p:txBody>
            <a:bodyPr wrap="square" rtlCol="0">
              <a:spAutoFit/>
            </a:bodyPr>
            <a:lstStyle/>
            <a:p>
              <a:pPr algn="ctr">
                <a:lnSpc>
                  <a:spcPct val="90000"/>
                </a:lnSpc>
              </a:pPr>
              <a:r>
                <a:rPr lang="en-GB" sz="1100" dirty="0">
                  <a:solidFill>
                    <a:schemeClr val="bg1">
                      <a:lumMod val="90000"/>
                      <a:lumOff val="10000"/>
                    </a:schemeClr>
                  </a:solidFill>
                  <a:latin typeface="Arial" panose="020B0604020202020204" pitchFamily="34" charset="0"/>
                  <a:cs typeface="Arial" panose="020B0604020202020204" pitchFamily="34" charset="0"/>
                </a:rPr>
                <a:t>95</a:t>
              </a:r>
            </a:p>
          </p:txBody>
        </p:sp>
        <p:sp>
          <p:nvSpPr>
            <p:cNvPr id="79" name="TextBox 78">
              <a:extLst>
                <a:ext uri="{FF2B5EF4-FFF2-40B4-BE49-F238E27FC236}">
                  <a16:creationId xmlns:a16="http://schemas.microsoft.com/office/drawing/2014/main" id="{64FFD768-0618-ECBB-8898-AAB028E2B9D3}"/>
                </a:ext>
              </a:extLst>
            </p:cNvPr>
            <p:cNvSpPr txBox="1"/>
            <p:nvPr/>
          </p:nvSpPr>
          <p:spPr>
            <a:xfrm>
              <a:off x="1404618" y="6187868"/>
              <a:ext cx="605693" cy="244682"/>
            </a:xfrm>
            <a:prstGeom prst="rect">
              <a:avLst/>
            </a:prstGeom>
            <a:noFill/>
          </p:spPr>
          <p:txBody>
            <a:bodyPr wrap="square" rtlCol="0">
              <a:spAutoFit/>
            </a:bodyPr>
            <a:lstStyle/>
            <a:p>
              <a:pPr algn="ctr">
                <a:lnSpc>
                  <a:spcPct val="90000"/>
                </a:lnSpc>
              </a:pPr>
              <a:r>
                <a:rPr lang="en-GB" sz="1100" dirty="0">
                  <a:solidFill>
                    <a:schemeClr val="bg1">
                      <a:lumMod val="90000"/>
                      <a:lumOff val="10000"/>
                    </a:schemeClr>
                  </a:solidFill>
                  <a:latin typeface="Arial" panose="020B0604020202020204" pitchFamily="34" charset="0"/>
                  <a:cs typeface="Arial" panose="020B0604020202020204" pitchFamily="34" charset="0"/>
                </a:rPr>
                <a:t>92</a:t>
              </a:r>
            </a:p>
          </p:txBody>
        </p:sp>
        <p:sp>
          <p:nvSpPr>
            <p:cNvPr id="80" name="TextBox 79">
              <a:extLst>
                <a:ext uri="{FF2B5EF4-FFF2-40B4-BE49-F238E27FC236}">
                  <a16:creationId xmlns:a16="http://schemas.microsoft.com/office/drawing/2014/main" id="{4B806BBC-0EDF-A197-A73E-65AF8F923F6C}"/>
                </a:ext>
              </a:extLst>
            </p:cNvPr>
            <p:cNvSpPr txBox="1"/>
            <p:nvPr/>
          </p:nvSpPr>
          <p:spPr>
            <a:xfrm>
              <a:off x="1717692" y="6187868"/>
              <a:ext cx="605693" cy="244682"/>
            </a:xfrm>
            <a:prstGeom prst="rect">
              <a:avLst/>
            </a:prstGeom>
            <a:noFill/>
          </p:spPr>
          <p:txBody>
            <a:bodyPr wrap="square" rtlCol="0">
              <a:spAutoFit/>
            </a:bodyPr>
            <a:lstStyle/>
            <a:p>
              <a:pPr algn="ctr">
                <a:lnSpc>
                  <a:spcPct val="90000"/>
                </a:lnSpc>
              </a:pPr>
              <a:r>
                <a:rPr lang="en-GB" sz="1100" dirty="0">
                  <a:solidFill>
                    <a:schemeClr val="bg1">
                      <a:lumMod val="90000"/>
                      <a:lumOff val="10000"/>
                    </a:schemeClr>
                  </a:solidFill>
                  <a:latin typeface="Arial" panose="020B0604020202020204" pitchFamily="34" charset="0"/>
                  <a:cs typeface="Arial" panose="020B0604020202020204" pitchFamily="34" charset="0"/>
                </a:rPr>
                <a:t>84</a:t>
              </a:r>
            </a:p>
          </p:txBody>
        </p:sp>
        <p:sp>
          <p:nvSpPr>
            <p:cNvPr id="81" name="TextBox 80">
              <a:extLst>
                <a:ext uri="{FF2B5EF4-FFF2-40B4-BE49-F238E27FC236}">
                  <a16:creationId xmlns:a16="http://schemas.microsoft.com/office/drawing/2014/main" id="{65DB1A3F-EC59-CFC1-87D6-4425F7A0F424}"/>
                </a:ext>
              </a:extLst>
            </p:cNvPr>
            <p:cNvSpPr txBox="1"/>
            <p:nvPr/>
          </p:nvSpPr>
          <p:spPr>
            <a:xfrm>
              <a:off x="2048939" y="6187868"/>
              <a:ext cx="605693" cy="244682"/>
            </a:xfrm>
            <a:prstGeom prst="rect">
              <a:avLst/>
            </a:prstGeom>
            <a:noFill/>
          </p:spPr>
          <p:txBody>
            <a:bodyPr wrap="square" rtlCol="0">
              <a:spAutoFit/>
            </a:bodyPr>
            <a:lstStyle/>
            <a:p>
              <a:pPr algn="ctr">
                <a:lnSpc>
                  <a:spcPct val="90000"/>
                </a:lnSpc>
              </a:pPr>
              <a:r>
                <a:rPr lang="en-GB" sz="1100" dirty="0">
                  <a:solidFill>
                    <a:schemeClr val="bg1">
                      <a:lumMod val="90000"/>
                      <a:lumOff val="10000"/>
                    </a:schemeClr>
                  </a:solidFill>
                  <a:latin typeface="Arial" panose="020B0604020202020204" pitchFamily="34" charset="0"/>
                  <a:cs typeface="Arial" panose="020B0604020202020204" pitchFamily="34" charset="0"/>
                </a:rPr>
                <a:t>74</a:t>
              </a:r>
            </a:p>
          </p:txBody>
        </p:sp>
        <p:sp>
          <p:nvSpPr>
            <p:cNvPr id="82" name="TextBox 81">
              <a:extLst>
                <a:ext uri="{FF2B5EF4-FFF2-40B4-BE49-F238E27FC236}">
                  <a16:creationId xmlns:a16="http://schemas.microsoft.com/office/drawing/2014/main" id="{27BBCF05-F968-748F-EBBA-64967770CAA2}"/>
                </a:ext>
              </a:extLst>
            </p:cNvPr>
            <p:cNvSpPr txBox="1"/>
            <p:nvPr/>
          </p:nvSpPr>
          <p:spPr>
            <a:xfrm>
              <a:off x="2374125" y="6187868"/>
              <a:ext cx="605693" cy="244682"/>
            </a:xfrm>
            <a:prstGeom prst="rect">
              <a:avLst/>
            </a:prstGeom>
            <a:noFill/>
          </p:spPr>
          <p:txBody>
            <a:bodyPr wrap="square" rtlCol="0">
              <a:spAutoFit/>
            </a:bodyPr>
            <a:lstStyle/>
            <a:p>
              <a:pPr algn="ctr">
                <a:lnSpc>
                  <a:spcPct val="90000"/>
                </a:lnSpc>
              </a:pPr>
              <a:r>
                <a:rPr lang="en-GB" sz="1100" dirty="0">
                  <a:solidFill>
                    <a:schemeClr val="bg1">
                      <a:lumMod val="90000"/>
                      <a:lumOff val="10000"/>
                    </a:schemeClr>
                  </a:solidFill>
                  <a:latin typeface="Arial" panose="020B0604020202020204" pitchFamily="34" charset="0"/>
                  <a:cs typeface="Arial" panose="020B0604020202020204" pitchFamily="34" charset="0"/>
                </a:rPr>
                <a:t>68</a:t>
              </a:r>
            </a:p>
          </p:txBody>
        </p:sp>
        <p:sp>
          <p:nvSpPr>
            <p:cNvPr id="83" name="TextBox 82">
              <a:extLst>
                <a:ext uri="{FF2B5EF4-FFF2-40B4-BE49-F238E27FC236}">
                  <a16:creationId xmlns:a16="http://schemas.microsoft.com/office/drawing/2014/main" id="{973DB267-B687-BE5A-983D-02C4930BC5CE}"/>
                </a:ext>
              </a:extLst>
            </p:cNvPr>
            <p:cNvSpPr txBox="1"/>
            <p:nvPr/>
          </p:nvSpPr>
          <p:spPr>
            <a:xfrm>
              <a:off x="2687208" y="6187868"/>
              <a:ext cx="605693" cy="244682"/>
            </a:xfrm>
            <a:prstGeom prst="rect">
              <a:avLst/>
            </a:prstGeom>
            <a:noFill/>
          </p:spPr>
          <p:txBody>
            <a:bodyPr wrap="square" rtlCol="0">
              <a:spAutoFit/>
            </a:bodyPr>
            <a:lstStyle/>
            <a:p>
              <a:pPr algn="ctr">
                <a:lnSpc>
                  <a:spcPct val="90000"/>
                </a:lnSpc>
              </a:pPr>
              <a:r>
                <a:rPr lang="en-GB" sz="1100" dirty="0">
                  <a:solidFill>
                    <a:schemeClr val="bg1">
                      <a:lumMod val="90000"/>
                      <a:lumOff val="10000"/>
                    </a:schemeClr>
                  </a:solidFill>
                  <a:latin typeface="Arial" panose="020B0604020202020204" pitchFamily="34" charset="0"/>
                  <a:cs typeface="Arial" panose="020B0604020202020204" pitchFamily="34" charset="0"/>
                </a:rPr>
                <a:t>57</a:t>
              </a:r>
            </a:p>
          </p:txBody>
        </p:sp>
        <p:sp>
          <p:nvSpPr>
            <p:cNvPr id="84" name="TextBox 83">
              <a:extLst>
                <a:ext uri="{FF2B5EF4-FFF2-40B4-BE49-F238E27FC236}">
                  <a16:creationId xmlns:a16="http://schemas.microsoft.com/office/drawing/2014/main" id="{DF630516-DDD5-5B49-6811-D6E66AF291A3}"/>
                </a:ext>
              </a:extLst>
            </p:cNvPr>
            <p:cNvSpPr txBox="1"/>
            <p:nvPr/>
          </p:nvSpPr>
          <p:spPr>
            <a:xfrm>
              <a:off x="3328627" y="6187868"/>
              <a:ext cx="605693" cy="244682"/>
            </a:xfrm>
            <a:prstGeom prst="rect">
              <a:avLst/>
            </a:prstGeom>
            <a:noFill/>
          </p:spPr>
          <p:txBody>
            <a:bodyPr wrap="square" rtlCol="0">
              <a:spAutoFit/>
            </a:bodyPr>
            <a:lstStyle/>
            <a:p>
              <a:pPr algn="ctr">
                <a:lnSpc>
                  <a:spcPct val="90000"/>
                </a:lnSpc>
              </a:pPr>
              <a:r>
                <a:rPr lang="en-GB" sz="1100" dirty="0">
                  <a:solidFill>
                    <a:schemeClr val="bg1">
                      <a:lumMod val="90000"/>
                      <a:lumOff val="10000"/>
                    </a:schemeClr>
                  </a:solidFill>
                  <a:latin typeface="Arial" panose="020B0604020202020204" pitchFamily="34" charset="0"/>
                  <a:cs typeface="Arial" panose="020B0604020202020204" pitchFamily="34" charset="0"/>
                </a:rPr>
                <a:t>45</a:t>
              </a:r>
            </a:p>
          </p:txBody>
        </p:sp>
        <p:sp>
          <p:nvSpPr>
            <p:cNvPr id="85" name="TextBox 84">
              <a:extLst>
                <a:ext uri="{FF2B5EF4-FFF2-40B4-BE49-F238E27FC236}">
                  <a16:creationId xmlns:a16="http://schemas.microsoft.com/office/drawing/2014/main" id="{2C159D8E-FFA3-749C-F5DB-746C2E150CF0}"/>
                </a:ext>
              </a:extLst>
            </p:cNvPr>
            <p:cNvSpPr txBox="1"/>
            <p:nvPr/>
          </p:nvSpPr>
          <p:spPr>
            <a:xfrm>
              <a:off x="3955262" y="6187868"/>
              <a:ext cx="605693" cy="244682"/>
            </a:xfrm>
            <a:prstGeom prst="rect">
              <a:avLst/>
            </a:prstGeom>
            <a:noFill/>
          </p:spPr>
          <p:txBody>
            <a:bodyPr wrap="square" rtlCol="0">
              <a:spAutoFit/>
            </a:bodyPr>
            <a:lstStyle/>
            <a:p>
              <a:pPr algn="ctr">
                <a:lnSpc>
                  <a:spcPct val="90000"/>
                </a:lnSpc>
              </a:pPr>
              <a:r>
                <a:rPr lang="en-GB" sz="1100" dirty="0">
                  <a:solidFill>
                    <a:schemeClr val="bg1">
                      <a:lumMod val="90000"/>
                      <a:lumOff val="10000"/>
                    </a:schemeClr>
                  </a:solidFill>
                  <a:latin typeface="Arial" panose="020B0604020202020204" pitchFamily="34" charset="0"/>
                  <a:cs typeface="Arial" panose="020B0604020202020204" pitchFamily="34" charset="0"/>
                </a:rPr>
                <a:t>18</a:t>
              </a:r>
            </a:p>
          </p:txBody>
        </p:sp>
        <p:sp>
          <p:nvSpPr>
            <p:cNvPr id="86" name="TextBox 85">
              <a:extLst>
                <a:ext uri="{FF2B5EF4-FFF2-40B4-BE49-F238E27FC236}">
                  <a16:creationId xmlns:a16="http://schemas.microsoft.com/office/drawing/2014/main" id="{17DCB0B6-7A32-8CBF-E7E3-F5CD59AFAFA5}"/>
                </a:ext>
              </a:extLst>
            </p:cNvPr>
            <p:cNvSpPr txBox="1"/>
            <p:nvPr/>
          </p:nvSpPr>
          <p:spPr>
            <a:xfrm>
              <a:off x="4379924" y="6187868"/>
              <a:ext cx="427213" cy="244682"/>
            </a:xfrm>
            <a:prstGeom prst="rect">
              <a:avLst/>
            </a:prstGeom>
            <a:noFill/>
          </p:spPr>
          <p:txBody>
            <a:bodyPr wrap="square" rtlCol="0">
              <a:spAutoFit/>
            </a:bodyPr>
            <a:lstStyle/>
            <a:p>
              <a:pPr algn="ctr">
                <a:lnSpc>
                  <a:spcPct val="90000"/>
                </a:lnSpc>
              </a:pPr>
              <a:r>
                <a:rPr lang="en-GB" sz="1100" dirty="0">
                  <a:solidFill>
                    <a:schemeClr val="bg1">
                      <a:lumMod val="90000"/>
                      <a:lumOff val="10000"/>
                    </a:schemeClr>
                  </a:solidFill>
                  <a:latin typeface="Arial" panose="020B0604020202020204" pitchFamily="34" charset="0"/>
                  <a:cs typeface="Arial" panose="020B0604020202020204" pitchFamily="34" charset="0"/>
                </a:rPr>
                <a:t>16</a:t>
              </a:r>
            </a:p>
          </p:txBody>
        </p:sp>
        <p:sp>
          <p:nvSpPr>
            <p:cNvPr id="87" name="TextBox 86">
              <a:extLst>
                <a:ext uri="{FF2B5EF4-FFF2-40B4-BE49-F238E27FC236}">
                  <a16:creationId xmlns:a16="http://schemas.microsoft.com/office/drawing/2014/main" id="{AEB47DC2-4393-3D1C-09AA-6C033FF91E9D}"/>
                </a:ext>
              </a:extLst>
            </p:cNvPr>
            <p:cNvSpPr txBox="1"/>
            <p:nvPr/>
          </p:nvSpPr>
          <p:spPr>
            <a:xfrm>
              <a:off x="4593531" y="6187868"/>
              <a:ext cx="605693" cy="244682"/>
            </a:xfrm>
            <a:prstGeom prst="rect">
              <a:avLst/>
            </a:prstGeom>
            <a:noFill/>
          </p:spPr>
          <p:txBody>
            <a:bodyPr wrap="square" rtlCol="0">
              <a:spAutoFit/>
            </a:bodyPr>
            <a:lstStyle/>
            <a:p>
              <a:pPr algn="ctr">
                <a:lnSpc>
                  <a:spcPct val="90000"/>
                </a:lnSpc>
              </a:pPr>
              <a:r>
                <a:rPr lang="en-GB" sz="1100" dirty="0">
                  <a:solidFill>
                    <a:schemeClr val="bg1">
                      <a:lumMod val="90000"/>
                      <a:lumOff val="10000"/>
                    </a:schemeClr>
                  </a:solidFill>
                  <a:latin typeface="Arial" panose="020B0604020202020204" pitchFamily="34" charset="0"/>
                  <a:cs typeface="Arial" panose="020B0604020202020204" pitchFamily="34" charset="0"/>
                </a:rPr>
                <a:t>6</a:t>
              </a:r>
            </a:p>
          </p:txBody>
        </p:sp>
        <p:sp>
          <p:nvSpPr>
            <p:cNvPr id="88" name="TextBox 87">
              <a:extLst>
                <a:ext uri="{FF2B5EF4-FFF2-40B4-BE49-F238E27FC236}">
                  <a16:creationId xmlns:a16="http://schemas.microsoft.com/office/drawing/2014/main" id="{AE7A0018-B2CE-113A-3812-B1855C8A11E9}"/>
                </a:ext>
              </a:extLst>
            </p:cNvPr>
            <p:cNvSpPr txBox="1"/>
            <p:nvPr/>
          </p:nvSpPr>
          <p:spPr>
            <a:xfrm>
              <a:off x="5233615" y="6187868"/>
              <a:ext cx="605693" cy="244682"/>
            </a:xfrm>
            <a:prstGeom prst="rect">
              <a:avLst/>
            </a:prstGeom>
            <a:noFill/>
          </p:spPr>
          <p:txBody>
            <a:bodyPr wrap="square" rtlCol="0">
              <a:spAutoFit/>
            </a:bodyPr>
            <a:lstStyle/>
            <a:p>
              <a:pPr algn="ctr">
                <a:lnSpc>
                  <a:spcPct val="90000"/>
                </a:lnSpc>
              </a:pPr>
              <a:r>
                <a:rPr lang="en-GB" sz="1100" dirty="0">
                  <a:solidFill>
                    <a:schemeClr val="bg1">
                      <a:lumMod val="90000"/>
                      <a:lumOff val="10000"/>
                    </a:schemeClr>
                  </a:solidFill>
                  <a:latin typeface="Arial" panose="020B0604020202020204" pitchFamily="34" charset="0"/>
                  <a:cs typeface="Arial" panose="020B0604020202020204" pitchFamily="34" charset="0"/>
                </a:rPr>
                <a:t>1</a:t>
              </a:r>
            </a:p>
          </p:txBody>
        </p:sp>
        <p:sp>
          <p:nvSpPr>
            <p:cNvPr id="89" name="TextBox 88">
              <a:extLst>
                <a:ext uri="{FF2B5EF4-FFF2-40B4-BE49-F238E27FC236}">
                  <a16:creationId xmlns:a16="http://schemas.microsoft.com/office/drawing/2014/main" id="{76354CFC-EC64-FEBE-7C20-A0651C29B06D}"/>
                </a:ext>
              </a:extLst>
            </p:cNvPr>
            <p:cNvSpPr txBox="1"/>
            <p:nvPr/>
          </p:nvSpPr>
          <p:spPr>
            <a:xfrm>
              <a:off x="5528528" y="6187868"/>
              <a:ext cx="605693" cy="244682"/>
            </a:xfrm>
            <a:prstGeom prst="rect">
              <a:avLst/>
            </a:prstGeom>
            <a:noFill/>
          </p:spPr>
          <p:txBody>
            <a:bodyPr wrap="square" rtlCol="0">
              <a:spAutoFit/>
            </a:bodyPr>
            <a:lstStyle/>
            <a:p>
              <a:pPr algn="ctr">
                <a:lnSpc>
                  <a:spcPct val="90000"/>
                </a:lnSpc>
              </a:pPr>
              <a:r>
                <a:rPr lang="en-GB" sz="1100" dirty="0">
                  <a:solidFill>
                    <a:schemeClr val="bg1">
                      <a:lumMod val="90000"/>
                      <a:lumOff val="10000"/>
                    </a:schemeClr>
                  </a:solidFill>
                  <a:latin typeface="Arial" panose="020B0604020202020204" pitchFamily="34" charset="0"/>
                  <a:cs typeface="Arial" panose="020B0604020202020204" pitchFamily="34" charset="0"/>
                </a:rPr>
                <a:t>0</a:t>
              </a:r>
            </a:p>
          </p:txBody>
        </p:sp>
        <p:sp>
          <p:nvSpPr>
            <p:cNvPr id="91" name="TextBox 90">
              <a:extLst>
                <a:ext uri="{FF2B5EF4-FFF2-40B4-BE49-F238E27FC236}">
                  <a16:creationId xmlns:a16="http://schemas.microsoft.com/office/drawing/2014/main" id="{916ED57E-93D0-4B17-65BD-9ED511E6D2D8}"/>
                </a:ext>
              </a:extLst>
            </p:cNvPr>
            <p:cNvSpPr txBox="1"/>
            <p:nvPr/>
          </p:nvSpPr>
          <p:spPr>
            <a:xfrm>
              <a:off x="2840110" y="554638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15</a:t>
              </a:r>
            </a:p>
          </p:txBody>
        </p:sp>
        <p:sp>
          <p:nvSpPr>
            <p:cNvPr id="92" name="Line 21">
              <a:extLst>
                <a:ext uri="{FF2B5EF4-FFF2-40B4-BE49-F238E27FC236}">
                  <a16:creationId xmlns:a16="http://schemas.microsoft.com/office/drawing/2014/main" id="{A4D71F2B-8C1E-F603-1E63-F5394810B046}"/>
                </a:ext>
              </a:extLst>
            </p:cNvPr>
            <p:cNvSpPr>
              <a:spLocks noChangeShapeType="1"/>
            </p:cNvSpPr>
            <p:nvPr/>
          </p:nvSpPr>
          <p:spPr bwMode="auto">
            <a:xfrm>
              <a:off x="2974227" y="5532674"/>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3" name="TextBox 92">
              <a:extLst>
                <a:ext uri="{FF2B5EF4-FFF2-40B4-BE49-F238E27FC236}">
                  <a16:creationId xmlns:a16="http://schemas.microsoft.com/office/drawing/2014/main" id="{B4D67D75-21EF-661A-2B8D-C07C3B2E0505}"/>
                </a:ext>
              </a:extLst>
            </p:cNvPr>
            <p:cNvSpPr txBox="1"/>
            <p:nvPr/>
          </p:nvSpPr>
          <p:spPr>
            <a:xfrm>
              <a:off x="3487260" y="554638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21</a:t>
              </a:r>
            </a:p>
          </p:txBody>
        </p:sp>
        <p:sp>
          <p:nvSpPr>
            <p:cNvPr id="94" name="Line 21">
              <a:extLst>
                <a:ext uri="{FF2B5EF4-FFF2-40B4-BE49-F238E27FC236}">
                  <a16:creationId xmlns:a16="http://schemas.microsoft.com/office/drawing/2014/main" id="{96B9D618-5C7B-BA0F-5D59-8B2F5E92CA67}"/>
                </a:ext>
              </a:extLst>
            </p:cNvPr>
            <p:cNvSpPr>
              <a:spLocks noChangeShapeType="1"/>
            </p:cNvSpPr>
            <p:nvPr/>
          </p:nvSpPr>
          <p:spPr bwMode="auto">
            <a:xfrm>
              <a:off x="3608665" y="5532674"/>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5" name="TextBox 94">
              <a:extLst>
                <a:ext uri="{FF2B5EF4-FFF2-40B4-BE49-F238E27FC236}">
                  <a16:creationId xmlns:a16="http://schemas.microsoft.com/office/drawing/2014/main" id="{79E1A58D-2224-9651-5948-C8ACE0810E04}"/>
                </a:ext>
              </a:extLst>
            </p:cNvPr>
            <p:cNvSpPr txBox="1"/>
            <p:nvPr/>
          </p:nvSpPr>
          <p:spPr>
            <a:xfrm>
              <a:off x="5386558" y="5546382"/>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39</a:t>
              </a:r>
            </a:p>
          </p:txBody>
        </p:sp>
        <p:sp>
          <p:nvSpPr>
            <p:cNvPr id="96" name="Line 21">
              <a:extLst>
                <a:ext uri="{FF2B5EF4-FFF2-40B4-BE49-F238E27FC236}">
                  <a16:creationId xmlns:a16="http://schemas.microsoft.com/office/drawing/2014/main" id="{3771FE18-CB4C-516A-4F23-C1E2D69BF999}"/>
                </a:ext>
              </a:extLst>
            </p:cNvPr>
            <p:cNvSpPr>
              <a:spLocks noChangeShapeType="1"/>
            </p:cNvSpPr>
            <p:nvPr/>
          </p:nvSpPr>
          <p:spPr bwMode="auto">
            <a:xfrm>
              <a:off x="5511979" y="5532674"/>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7" name="TextBox 96">
              <a:extLst>
                <a:ext uri="{FF2B5EF4-FFF2-40B4-BE49-F238E27FC236}">
                  <a16:creationId xmlns:a16="http://schemas.microsoft.com/office/drawing/2014/main" id="{E6C34C79-3F97-8F72-99D6-CED89A4FA102}"/>
                </a:ext>
              </a:extLst>
            </p:cNvPr>
            <p:cNvSpPr txBox="1"/>
            <p:nvPr/>
          </p:nvSpPr>
          <p:spPr>
            <a:xfrm>
              <a:off x="3001623" y="5995327"/>
              <a:ext cx="605693"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42</a:t>
              </a:r>
            </a:p>
          </p:txBody>
        </p:sp>
        <p:sp>
          <p:nvSpPr>
            <p:cNvPr id="98" name="TextBox 97">
              <a:extLst>
                <a:ext uri="{FF2B5EF4-FFF2-40B4-BE49-F238E27FC236}">
                  <a16:creationId xmlns:a16="http://schemas.microsoft.com/office/drawing/2014/main" id="{9982DC7E-E7B4-2761-42DD-3F798336BC9E}"/>
                </a:ext>
              </a:extLst>
            </p:cNvPr>
            <p:cNvSpPr txBox="1"/>
            <p:nvPr/>
          </p:nvSpPr>
          <p:spPr>
            <a:xfrm>
              <a:off x="3001623" y="6187868"/>
              <a:ext cx="605693" cy="244682"/>
            </a:xfrm>
            <a:prstGeom prst="rect">
              <a:avLst/>
            </a:prstGeom>
            <a:noFill/>
          </p:spPr>
          <p:txBody>
            <a:bodyPr wrap="square" rtlCol="0">
              <a:spAutoFit/>
            </a:bodyPr>
            <a:lstStyle/>
            <a:p>
              <a:pPr algn="ctr">
                <a:lnSpc>
                  <a:spcPct val="90000"/>
                </a:lnSpc>
              </a:pPr>
              <a:r>
                <a:rPr lang="en-GB" sz="1100" dirty="0">
                  <a:solidFill>
                    <a:schemeClr val="bg1">
                      <a:lumMod val="90000"/>
                      <a:lumOff val="10000"/>
                    </a:schemeClr>
                  </a:solidFill>
                  <a:latin typeface="Arial" panose="020B0604020202020204" pitchFamily="34" charset="0"/>
                  <a:cs typeface="Arial" panose="020B0604020202020204" pitchFamily="34" charset="0"/>
                </a:rPr>
                <a:t>52</a:t>
              </a:r>
            </a:p>
          </p:txBody>
        </p:sp>
        <p:sp>
          <p:nvSpPr>
            <p:cNvPr id="99" name="TextBox 98">
              <a:extLst>
                <a:ext uri="{FF2B5EF4-FFF2-40B4-BE49-F238E27FC236}">
                  <a16:creationId xmlns:a16="http://schemas.microsoft.com/office/drawing/2014/main" id="{ED1252E1-5CA3-6BC9-BAA1-9E571E493E84}"/>
                </a:ext>
              </a:extLst>
            </p:cNvPr>
            <p:cNvSpPr txBox="1"/>
            <p:nvPr/>
          </p:nvSpPr>
          <p:spPr>
            <a:xfrm>
              <a:off x="3731583" y="5995327"/>
              <a:ext cx="411403"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34</a:t>
              </a:r>
            </a:p>
          </p:txBody>
        </p:sp>
        <p:sp>
          <p:nvSpPr>
            <p:cNvPr id="100" name="TextBox 99">
              <a:extLst>
                <a:ext uri="{FF2B5EF4-FFF2-40B4-BE49-F238E27FC236}">
                  <a16:creationId xmlns:a16="http://schemas.microsoft.com/office/drawing/2014/main" id="{BB6753CC-2233-D346-B72C-268899603985}"/>
                </a:ext>
              </a:extLst>
            </p:cNvPr>
            <p:cNvSpPr txBox="1"/>
            <p:nvPr/>
          </p:nvSpPr>
          <p:spPr>
            <a:xfrm>
              <a:off x="3640371" y="6187868"/>
              <a:ext cx="605693" cy="244682"/>
            </a:xfrm>
            <a:prstGeom prst="rect">
              <a:avLst/>
            </a:prstGeom>
            <a:noFill/>
          </p:spPr>
          <p:txBody>
            <a:bodyPr wrap="square" rtlCol="0">
              <a:spAutoFit/>
            </a:bodyPr>
            <a:lstStyle/>
            <a:p>
              <a:pPr algn="ctr">
                <a:lnSpc>
                  <a:spcPct val="90000"/>
                </a:lnSpc>
              </a:pPr>
              <a:r>
                <a:rPr lang="en-GB" sz="1100" dirty="0">
                  <a:solidFill>
                    <a:schemeClr val="bg1">
                      <a:lumMod val="90000"/>
                      <a:lumOff val="10000"/>
                    </a:schemeClr>
                  </a:solidFill>
                  <a:latin typeface="Arial" panose="020B0604020202020204" pitchFamily="34" charset="0"/>
                  <a:cs typeface="Arial" panose="020B0604020202020204" pitchFamily="34" charset="0"/>
                </a:rPr>
                <a:t>35</a:t>
              </a:r>
            </a:p>
          </p:txBody>
        </p:sp>
        <p:sp>
          <p:nvSpPr>
            <p:cNvPr id="101" name="TextBox 100">
              <a:extLst>
                <a:ext uri="{FF2B5EF4-FFF2-40B4-BE49-F238E27FC236}">
                  <a16:creationId xmlns:a16="http://schemas.microsoft.com/office/drawing/2014/main" id="{4AECB346-8ACD-D65A-535E-103C064EB0B9}"/>
                </a:ext>
              </a:extLst>
            </p:cNvPr>
            <p:cNvSpPr txBox="1"/>
            <p:nvPr/>
          </p:nvSpPr>
          <p:spPr>
            <a:xfrm>
              <a:off x="4906611" y="5995327"/>
              <a:ext cx="605693"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4</a:t>
              </a:r>
            </a:p>
          </p:txBody>
        </p:sp>
        <p:sp>
          <p:nvSpPr>
            <p:cNvPr id="102" name="TextBox 101">
              <a:extLst>
                <a:ext uri="{FF2B5EF4-FFF2-40B4-BE49-F238E27FC236}">
                  <a16:creationId xmlns:a16="http://schemas.microsoft.com/office/drawing/2014/main" id="{0050A938-275C-6C0C-AA12-60CC5F6BA0EC}"/>
                </a:ext>
              </a:extLst>
            </p:cNvPr>
            <p:cNvSpPr txBox="1"/>
            <p:nvPr/>
          </p:nvSpPr>
          <p:spPr>
            <a:xfrm>
              <a:off x="4906611" y="6187868"/>
              <a:ext cx="605693" cy="244682"/>
            </a:xfrm>
            <a:prstGeom prst="rect">
              <a:avLst/>
            </a:prstGeom>
            <a:noFill/>
          </p:spPr>
          <p:txBody>
            <a:bodyPr wrap="square" rtlCol="0">
              <a:spAutoFit/>
            </a:bodyPr>
            <a:lstStyle/>
            <a:p>
              <a:pPr algn="ctr">
                <a:lnSpc>
                  <a:spcPct val="90000"/>
                </a:lnSpc>
              </a:pPr>
              <a:r>
                <a:rPr lang="en-GB" sz="1100" dirty="0">
                  <a:solidFill>
                    <a:schemeClr val="bg1">
                      <a:lumMod val="90000"/>
                      <a:lumOff val="10000"/>
                    </a:schemeClr>
                  </a:solidFill>
                  <a:latin typeface="Arial" panose="020B0604020202020204" pitchFamily="34" charset="0"/>
                  <a:cs typeface="Arial" panose="020B0604020202020204" pitchFamily="34" charset="0"/>
                </a:rPr>
                <a:t>2</a:t>
              </a:r>
            </a:p>
          </p:txBody>
        </p:sp>
        <p:sp>
          <p:nvSpPr>
            <p:cNvPr id="104" name="Freeform 21">
              <a:extLst>
                <a:ext uri="{FF2B5EF4-FFF2-40B4-BE49-F238E27FC236}">
                  <a16:creationId xmlns:a16="http://schemas.microsoft.com/office/drawing/2014/main" id="{7F12BCF8-9B8A-9A6B-16D2-59EA1583F13F}"/>
                </a:ext>
              </a:extLst>
            </p:cNvPr>
            <p:cNvSpPr>
              <a:spLocks/>
            </p:cNvSpPr>
            <p:nvPr/>
          </p:nvSpPr>
          <p:spPr bwMode="auto">
            <a:xfrm>
              <a:off x="7251855" y="2298684"/>
              <a:ext cx="4442744" cy="323050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000000"/>
              </a:solidFill>
              <a:prstDash val="solid"/>
              <a:miter lim="800000"/>
              <a:headEnd/>
              <a:tailEn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Calibri"/>
                <a:ea typeface="+mn-ea"/>
                <a:cs typeface="+mn-cs"/>
              </a:endParaRPr>
            </a:p>
          </p:txBody>
        </p:sp>
        <p:sp>
          <p:nvSpPr>
            <p:cNvPr id="105" name="TextBox 104">
              <a:extLst>
                <a:ext uri="{FF2B5EF4-FFF2-40B4-BE49-F238E27FC236}">
                  <a16:creationId xmlns:a16="http://schemas.microsoft.com/office/drawing/2014/main" id="{857275B8-F09C-973A-1A9A-0F21DA1BFABF}"/>
                </a:ext>
              </a:extLst>
            </p:cNvPr>
            <p:cNvSpPr txBox="1"/>
            <p:nvPr/>
          </p:nvSpPr>
          <p:spPr>
            <a:xfrm>
              <a:off x="6779400" y="2133838"/>
              <a:ext cx="482825"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100</a:t>
              </a:r>
            </a:p>
          </p:txBody>
        </p:sp>
        <p:sp>
          <p:nvSpPr>
            <p:cNvPr id="106" name="Line 6">
              <a:extLst>
                <a:ext uri="{FF2B5EF4-FFF2-40B4-BE49-F238E27FC236}">
                  <a16:creationId xmlns:a16="http://schemas.microsoft.com/office/drawing/2014/main" id="{AE0576CA-E3A5-6669-28F4-71B9638B1BD8}"/>
                </a:ext>
              </a:extLst>
            </p:cNvPr>
            <p:cNvSpPr>
              <a:spLocks noChangeShapeType="1"/>
            </p:cNvSpPr>
            <p:nvPr/>
          </p:nvSpPr>
          <p:spPr bwMode="auto">
            <a:xfrm>
              <a:off x="7194641" y="2289562"/>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07" name="Line 7">
              <a:extLst>
                <a:ext uri="{FF2B5EF4-FFF2-40B4-BE49-F238E27FC236}">
                  <a16:creationId xmlns:a16="http://schemas.microsoft.com/office/drawing/2014/main" id="{922A468A-ED26-98F2-2444-2CD264D88CEA}"/>
                </a:ext>
              </a:extLst>
            </p:cNvPr>
            <p:cNvSpPr>
              <a:spLocks noChangeShapeType="1"/>
            </p:cNvSpPr>
            <p:nvPr/>
          </p:nvSpPr>
          <p:spPr bwMode="auto">
            <a:xfrm>
              <a:off x="7194641" y="3584610"/>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08" name="Line 8">
              <a:extLst>
                <a:ext uri="{FF2B5EF4-FFF2-40B4-BE49-F238E27FC236}">
                  <a16:creationId xmlns:a16="http://schemas.microsoft.com/office/drawing/2014/main" id="{18F40E2A-43F0-564B-8C4E-6E782FE153BD}"/>
                </a:ext>
              </a:extLst>
            </p:cNvPr>
            <p:cNvSpPr>
              <a:spLocks noChangeShapeType="1"/>
            </p:cNvSpPr>
            <p:nvPr/>
          </p:nvSpPr>
          <p:spPr bwMode="auto">
            <a:xfrm>
              <a:off x="7194641" y="3908372"/>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09" name="Line 9">
              <a:extLst>
                <a:ext uri="{FF2B5EF4-FFF2-40B4-BE49-F238E27FC236}">
                  <a16:creationId xmlns:a16="http://schemas.microsoft.com/office/drawing/2014/main" id="{373247DD-FCBE-3EC2-A40E-2DCB6C7771CC}"/>
                </a:ext>
              </a:extLst>
            </p:cNvPr>
            <p:cNvSpPr>
              <a:spLocks noChangeShapeType="1"/>
            </p:cNvSpPr>
            <p:nvPr/>
          </p:nvSpPr>
          <p:spPr bwMode="auto">
            <a:xfrm>
              <a:off x="7194641" y="4555896"/>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10" name="Line 10">
              <a:extLst>
                <a:ext uri="{FF2B5EF4-FFF2-40B4-BE49-F238E27FC236}">
                  <a16:creationId xmlns:a16="http://schemas.microsoft.com/office/drawing/2014/main" id="{E595AD03-D80A-D7AC-C959-0A3374CE5D9B}"/>
                </a:ext>
              </a:extLst>
            </p:cNvPr>
            <p:cNvSpPr>
              <a:spLocks noChangeShapeType="1"/>
            </p:cNvSpPr>
            <p:nvPr/>
          </p:nvSpPr>
          <p:spPr bwMode="auto">
            <a:xfrm>
              <a:off x="7194641" y="5203420"/>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11" name="Line 11">
              <a:extLst>
                <a:ext uri="{FF2B5EF4-FFF2-40B4-BE49-F238E27FC236}">
                  <a16:creationId xmlns:a16="http://schemas.microsoft.com/office/drawing/2014/main" id="{711A0685-2B61-7D14-EDEB-D4BCAE43C680}"/>
                </a:ext>
              </a:extLst>
            </p:cNvPr>
            <p:cNvSpPr>
              <a:spLocks noChangeShapeType="1"/>
            </p:cNvSpPr>
            <p:nvPr/>
          </p:nvSpPr>
          <p:spPr bwMode="auto">
            <a:xfrm>
              <a:off x="7194641" y="5527187"/>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12" name="TextBox 111">
              <a:extLst>
                <a:ext uri="{FF2B5EF4-FFF2-40B4-BE49-F238E27FC236}">
                  <a16:creationId xmlns:a16="http://schemas.microsoft.com/office/drawing/2014/main" id="{51ECA76C-7181-179C-A842-8BD3477C9908}"/>
                </a:ext>
              </a:extLst>
            </p:cNvPr>
            <p:cNvSpPr txBox="1"/>
            <p:nvPr/>
          </p:nvSpPr>
          <p:spPr>
            <a:xfrm rot="16200000">
              <a:off x="6331661" y="3752529"/>
              <a:ext cx="793808"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cs typeface="Arial" panose="020B0604020202020204" pitchFamily="34" charset="0"/>
                </a:rPr>
                <a:t>EFS,</a:t>
              </a:r>
              <a:r>
                <a:rPr kumimoji="0" lang="en-GB" sz="1400" b="0" i="0" u="none" strike="noStrike" kern="1200" cap="none" spc="0" normalizeH="0" noProof="0" dirty="0" smtClean="0">
                  <a:ln>
                    <a:noFill/>
                  </a:ln>
                  <a:solidFill>
                    <a:srgbClr val="000000"/>
                  </a:solidFill>
                  <a:effectLst/>
                  <a:uLnTx/>
                  <a:uFillTx/>
                  <a:latin typeface="Arial" panose="020B0604020202020204" pitchFamily="34" charset="0"/>
                  <a:cs typeface="Arial" panose="020B0604020202020204" pitchFamily="34" charset="0"/>
                </a:rPr>
                <a:t> </a:t>
              </a: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cs typeface="Arial" panose="020B0604020202020204" pitchFamily="34" charset="0"/>
                </a:rPr>
                <a:t>%</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13" name="TextBox 112">
              <a:extLst>
                <a:ext uri="{FF2B5EF4-FFF2-40B4-BE49-F238E27FC236}">
                  <a16:creationId xmlns:a16="http://schemas.microsoft.com/office/drawing/2014/main" id="{4E8A45E5-8FAF-6F14-AE11-12410B71EA1C}"/>
                </a:ext>
              </a:extLst>
            </p:cNvPr>
            <p:cNvSpPr txBox="1"/>
            <p:nvPr/>
          </p:nvSpPr>
          <p:spPr>
            <a:xfrm>
              <a:off x="6878791" y="3425535"/>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60</a:t>
              </a:r>
            </a:p>
          </p:txBody>
        </p:sp>
        <p:sp>
          <p:nvSpPr>
            <p:cNvPr id="117" name="TextBox 116">
              <a:extLst>
                <a:ext uri="{FF2B5EF4-FFF2-40B4-BE49-F238E27FC236}">
                  <a16:creationId xmlns:a16="http://schemas.microsoft.com/office/drawing/2014/main" id="{58E8CD50-F205-4BB8-7051-6FD5885A25AE}"/>
                </a:ext>
              </a:extLst>
            </p:cNvPr>
            <p:cNvSpPr txBox="1"/>
            <p:nvPr/>
          </p:nvSpPr>
          <p:spPr>
            <a:xfrm>
              <a:off x="6941392" y="5361743"/>
              <a:ext cx="28405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0</a:t>
              </a:r>
            </a:p>
          </p:txBody>
        </p:sp>
        <p:sp>
          <p:nvSpPr>
            <p:cNvPr id="118" name="TextBox 117">
              <a:extLst>
                <a:ext uri="{FF2B5EF4-FFF2-40B4-BE49-F238E27FC236}">
                  <a16:creationId xmlns:a16="http://schemas.microsoft.com/office/drawing/2014/main" id="{61377534-B8A8-5FC0-55FF-790F603ACBEF}"/>
                </a:ext>
              </a:extLst>
            </p:cNvPr>
            <p:cNvSpPr txBox="1"/>
            <p:nvPr/>
          </p:nvSpPr>
          <p:spPr>
            <a:xfrm>
              <a:off x="9989469" y="5550018"/>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27</a:t>
              </a:r>
            </a:p>
          </p:txBody>
        </p:sp>
        <p:sp>
          <p:nvSpPr>
            <p:cNvPr id="119" name="TextBox 118">
              <a:extLst>
                <a:ext uri="{FF2B5EF4-FFF2-40B4-BE49-F238E27FC236}">
                  <a16:creationId xmlns:a16="http://schemas.microsoft.com/office/drawing/2014/main" id="{6A93D396-43BA-E799-5C5B-7EE96AEF4824}"/>
                </a:ext>
              </a:extLst>
            </p:cNvPr>
            <p:cNvSpPr txBox="1"/>
            <p:nvPr/>
          </p:nvSpPr>
          <p:spPr>
            <a:xfrm>
              <a:off x="9658448" y="5550018"/>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24</a:t>
              </a:r>
            </a:p>
          </p:txBody>
        </p:sp>
        <p:sp>
          <p:nvSpPr>
            <p:cNvPr id="120" name="TextBox 119">
              <a:extLst>
                <a:ext uri="{FF2B5EF4-FFF2-40B4-BE49-F238E27FC236}">
                  <a16:creationId xmlns:a16="http://schemas.microsoft.com/office/drawing/2014/main" id="{253307CB-71C2-80FA-AEEF-7B24D0A1AF03}"/>
                </a:ext>
              </a:extLst>
            </p:cNvPr>
            <p:cNvSpPr txBox="1"/>
            <p:nvPr/>
          </p:nvSpPr>
          <p:spPr>
            <a:xfrm>
              <a:off x="8401454" y="5550018"/>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12</a:t>
              </a:r>
            </a:p>
          </p:txBody>
        </p:sp>
        <p:sp>
          <p:nvSpPr>
            <p:cNvPr id="121" name="TextBox 120">
              <a:extLst>
                <a:ext uri="{FF2B5EF4-FFF2-40B4-BE49-F238E27FC236}">
                  <a16:creationId xmlns:a16="http://schemas.microsoft.com/office/drawing/2014/main" id="{7C3B0544-AA5A-BF4A-A83A-005A0BFCB53C}"/>
                </a:ext>
              </a:extLst>
            </p:cNvPr>
            <p:cNvSpPr txBox="1"/>
            <p:nvPr/>
          </p:nvSpPr>
          <p:spPr>
            <a:xfrm>
              <a:off x="8132628" y="5550018"/>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9</a:t>
              </a:r>
            </a:p>
          </p:txBody>
        </p:sp>
        <p:sp>
          <p:nvSpPr>
            <p:cNvPr id="122" name="TextBox 121">
              <a:extLst>
                <a:ext uri="{FF2B5EF4-FFF2-40B4-BE49-F238E27FC236}">
                  <a16:creationId xmlns:a16="http://schemas.microsoft.com/office/drawing/2014/main" id="{1E6E32BB-68AE-1A9F-C44F-D5B57F60562E}"/>
                </a:ext>
              </a:extLst>
            </p:cNvPr>
            <p:cNvSpPr txBox="1"/>
            <p:nvPr/>
          </p:nvSpPr>
          <p:spPr>
            <a:xfrm>
              <a:off x="7491200" y="5550018"/>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a:t>
              </a:r>
            </a:p>
          </p:txBody>
        </p:sp>
        <p:sp>
          <p:nvSpPr>
            <p:cNvPr id="123" name="Line 21">
              <a:extLst>
                <a:ext uri="{FF2B5EF4-FFF2-40B4-BE49-F238E27FC236}">
                  <a16:creationId xmlns:a16="http://schemas.microsoft.com/office/drawing/2014/main" id="{B5AAB836-A076-CE60-60CB-02E6AB7572ED}"/>
                </a:ext>
              </a:extLst>
            </p:cNvPr>
            <p:cNvSpPr>
              <a:spLocks noChangeShapeType="1"/>
            </p:cNvSpPr>
            <p:nvPr/>
          </p:nvSpPr>
          <p:spPr bwMode="auto">
            <a:xfrm>
              <a:off x="10111752" y="5536310"/>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24" name="Line 21">
              <a:extLst>
                <a:ext uri="{FF2B5EF4-FFF2-40B4-BE49-F238E27FC236}">
                  <a16:creationId xmlns:a16="http://schemas.microsoft.com/office/drawing/2014/main" id="{DAF269A4-6CBC-47EB-F5A7-3E16EF85A6AA}"/>
                </a:ext>
              </a:extLst>
            </p:cNvPr>
            <p:cNvSpPr>
              <a:spLocks noChangeShapeType="1"/>
            </p:cNvSpPr>
            <p:nvPr/>
          </p:nvSpPr>
          <p:spPr bwMode="auto">
            <a:xfrm>
              <a:off x="9794533" y="5536310"/>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25" name="Line 21">
              <a:extLst>
                <a:ext uri="{FF2B5EF4-FFF2-40B4-BE49-F238E27FC236}">
                  <a16:creationId xmlns:a16="http://schemas.microsoft.com/office/drawing/2014/main" id="{CAF1ADD8-DA55-79DB-85BA-41E9B14A500E}"/>
                </a:ext>
              </a:extLst>
            </p:cNvPr>
            <p:cNvSpPr>
              <a:spLocks noChangeShapeType="1"/>
            </p:cNvSpPr>
            <p:nvPr/>
          </p:nvSpPr>
          <p:spPr bwMode="auto">
            <a:xfrm>
              <a:off x="8525657" y="5536310"/>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26" name="Line 21">
              <a:extLst>
                <a:ext uri="{FF2B5EF4-FFF2-40B4-BE49-F238E27FC236}">
                  <a16:creationId xmlns:a16="http://schemas.microsoft.com/office/drawing/2014/main" id="{5EB3321F-A0CC-1070-1B44-B62229BC8E49}"/>
                </a:ext>
              </a:extLst>
            </p:cNvPr>
            <p:cNvSpPr>
              <a:spLocks noChangeShapeType="1"/>
            </p:cNvSpPr>
            <p:nvPr/>
          </p:nvSpPr>
          <p:spPr bwMode="auto">
            <a:xfrm>
              <a:off x="8208438" y="5536310"/>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27" name="Line 21">
              <a:extLst>
                <a:ext uri="{FF2B5EF4-FFF2-40B4-BE49-F238E27FC236}">
                  <a16:creationId xmlns:a16="http://schemas.microsoft.com/office/drawing/2014/main" id="{4EB385C2-4B83-755D-F2D1-EABD5C14CB11}"/>
                </a:ext>
              </a:extLst>
            </p:cNvPr>
            <p:cNvSpPr>
              <a:spLocks noChangeShapeType="1"/>
            </p:cNvSpPr>
            <p:nvPr/>
          </p:nvSpPr>
          <p:spPr bwMode="auto">
            <a:xfrm>
              <a:off x="7574000" y="5536310"/>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28" name="Line 21">
              <a:extLst>
                <a:ext uri="{FF2B5EF4-FFF2-40B4-BE49-F238E27FC236}">
                  <a16:creationId xmlns:a16="http://schemas.microsoft.com/office/drawing/2014/main" id="{2D24F169-639F-AB13-7051-6763E9622A18}"/>
                </a:ext>
              </a:extLst>
            </p:cNvPr>
            <p:cNvSpPr>
              <a:spLocks noChangeShapeType="1"/>
            </p:cNvSpPr>
            <p:nvPr/>
          </p:nvSpPr>
          <p:spPr bwMode="auto">
            <a:xfrm>
              <a:off x="7256781" y="5536310"/>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29" name="TextBox 128">
              <a:extLst>
                <a:ext uri="{FF2B5EF4-FFF2-40B4-BE49-F238E27FC236}">
                  <a16:creationId xmlns:a16="http://schemas.microsoft.com/office/drawing/2014/main" id="{42DC1C89-B532-3643-77BD-F83A96ACC99E}"/>
                </a:ext>
              </a:extLst>
            </p:cNvPr>
            <p:cNvSpPr txBox="1"/>
            <p:nvPr/>
          </p:nvSpPr>
          <p:spPr>
            <a:xfrm>
              <a:off x="7175444" y="5550018"/>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0</a:t>
              </a:r>
            </a:p>
          </p:txBody>
        </p:sp>
        <p:sp>
          <p:nvSpPr>
            <p:cNvPr id="130" name="TextBox 129">
              <a:extLst>
                <a:ext uri="{FF2B5EF4-FFF2-40B4-BE49-F238E27FC236}">
                  <a16:creationId xmlns:a16="http://schemas.microsoft.com/office/drawing/2014/main" id="{3629D8D3-4528-39D1-466E-5CCDF9831FCF}"/>
                </a:ext>
              </a:extLst>
            </p:cNvPr>
            <p:cNvSpPr txBox="1"/>
            <p:nvPr/>
          </p:nvSpPr>
          <p:spPr>
            <a:xfrm>
              <a:off x="8982592" y="5703203"/>
              <a:ext cx="1261628"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Time, months</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31" name="TextBox 130">
              <a:extLst>
                <a:ext uri="{FF2B5EF4-FFF2-40B4-BE49-F238E27FC236}">
                  <a16:creationId xmlns:a16="http://schemas.microsoft.com/office/drawing/2014/main" id="{BDB46F3C-BD98-0942-6447-C8CB1112061E}"/>
                </a:ext>
              </a:extLst>
            </p:cNvPr>
            <p:cNvSpPr txBox="1"/>
            <p:nvPr/>
          </p:nvSpPr>
          <p:spPr>
            <a:xfrm>
              <a:off x="6356675" y="5802848"/>
              <a:ext cx="809840" cy="255695"/>
            </a:xfrm>
            <a:prstGeom prst="rect">
              <a:avLst/>
            </a:prstGeom>
            <a:noFill/>
          </p:spPr>
          <p:txBody>
            <a:bodyPr wrap="non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Arial"/>
                </a:rPr>
                <a:t>No. at risk</a:t>
              </a:r>
              <a:endParaRPr kumimoji="0" lang="en-GB" sz="1200" b="0" i="0" u="none" strike="noStrike" kern="1200" cap="none" spc="0" normalizeH="0" baseline="0" noProof="0" dirty="0">
                <a:ln>
                  <a:noFill/>
                </a:ln>
                <a:solidFill>
                  <a:srgbClr val="000000"/>
                </a:solidFill>
                <a:effectLst/>
                <a:uLnTx/>
                <a:uFillTx/>
                <a:latin typeface="Arial"/>
                <a:ea typeface="+mn-ea"/>
                <a:cs typeface="Arial"/>
              </a:endParaRPr>
            </a:p>
          </p:txBody>
        </p:sp>
        <p:sp>
          <p:nvSpPr>
            <p:cNvPr id="132" name="Line 7">
              <a:extLst>
                <a:ext uri="{FF2B5EF4-FFF2-40B4-BE49-F238E27FC236}">
                  <a16:creationId xmlns:a16="http://schemas.microsoft.com/office/drawing/2014/main" id="{612AE838-22DE-73A7-5CB4-BB3839A17897}"/>
                </a:ext>
              </a:extLst>
            </p:cNvPr>
            <p:cNvSpPr>
              <a:spLocks noChangeShapeType="1"/>
            </p:cNvSpPr>
            <p:nvPr/>
          </p:nvSpPr>
          <p:spPr bwMode="auto">
            <a:xfrm>
              <a:off x="7194641" y="2613324"/>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34" name="Line 7">
              <a:extLst>
                <a:ext uri="{FF2B5EF4-FFF2-40B4-BE49-F238E27FC236}">
                  <a16:creationId xmlns:a16="http://schemas.microsoft.com/office/drawing/2014/main" id="{450523CC-A4CB-DB2B-F185-2F36A9A521B8}"/>
                </a:ext>
              </a:extLst>
            </p:cNvPr>
            <p:cNvSpPr>
              <a:spLocks noChangeShapeType="1"/>
            </p:cNvSpPr>
            <p:nvPr/>
          </p:nvSpPr>
          <p:spPr bwMode="auto">
            <a:xfrm>
              <a:off x="7194641" y="3260848"/>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36" name="Line 10">
              <a:extLst>
                <a:ext uri="{FF2B5EF4-FFF2-40B4-BE49-F238E27FC236}">
                  <a16:creationId xmlns:a16="http://schemas.microsoft.com/office/drawing/2014/main" id="{7535A81E-F15C-B27D-70EB-4FB210EA3C6B}"/>
                </a:ext>
              </a:extLst>
            </p:cNvPr>
            <p:cNvSpPr>
              <a:spLocks noChangeShapeType="1"/>
            </p:cNvSpPr>
            <p:nvPr/>
          </p:nvSpPr>
          <p:spPr bwMode="auto">
            <a:xfrm>
              <a:off x="7194641" y="4879658"/>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37" name="TextBox 136">
              <a:extLst>
                <a:ext uri="{FF2B5EF4-FFF2-40B4-BE49-F238E27FC236}">
                  <a16:creationId xmlns:a16="http://schemas.microsoft.com/office/drawing/2014/main" id="{74C62EAD-AB54-3EBD-9579-A19FF9DC44F8}"/>
                </a:ext>
              </a:extLst>
            </p:cNvPr>
            <p:cNvSpPr txBox="1"/>
            <p:nvPr/>
          </p:nvSpPr>
          <p:spPr>
            <a:xfrm>
              <a:off x="6878791" y="4716343"/>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20</a:t>
              </a:r>
            </a:p>
          </p:txBody>
        </p:sp>
        <p:sp>
          <p:nvSpPr>
            <p:cNvPr id="138" name="Line 10">
              <a:extLst>
                <a:ext uri="{FF2B5EF4-FFF2-40B4-BE49-F238E27FC236}">
                  <a16:creationId xmlns:a16="http://schemas.microsoft.com/office/drawing/2014/main" id="{F8A1B76E-F4AC-03E2-79D3-57DCCDC8A8A5}"/>
                </a:ext>
              </a:extLst>
            </p:cNvPr>
            <p:cNvSpPr>
              <a:spLocks noChangeShapeType="1"/>
            </p:cNvSpPr>
            <p:nvPr/>
          </p:nvSpPr>
          <p:spPr bwMode="auto">
            <a:xfrm>
              <a:off x="7194641" y="4232134"/>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39" name="TextBox 138">
              <a:extLst>
                <a:ext uri="{FF2B5EF4-FFF2-40B4-BE49-F238E27FC236}">
                  <a16:creationId xmlns:a16="http://schemas.microsoft.com/office/drawing/2014/main" id="{41FEF9F9-B4E4-9301-C8D0-1449F69F03BD}"/>
                </a:ext>
              </a:extLst>
            </p:cNvPr>
            <p:cNvSpPr txBox="1"/>
            <p:nvPr/>
          </p:nvSpPr>
          <p:spPr>
            <a:xfrm>
              <a:off x="6878791" y="4070939"/>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40</a:t>
              </a:r>
            </a:p>
          </p:txBody>
        </p:sp>
        <p:sp>
          <p:nvSpPr>
            <p:cNvPr id="140" name="Line 7">
              <a:extLst>
                <a:ext uri="{FF2B5EF4-FFF2-40B4-BE49-F238E27FC236}">
                  <a16:creationId xmlns:a16="http://schemas.microsoft.com/office/drawing/2014/main" id="{B20AA2F6-EA48-0BCE-E2F9-72442B58C54A}"/>
                </a:ext>
              </a:extLst>
            </p:cNvPr>
            <p:cNvSpPr>
              <a:spLocks noChangeShapeType="1"/>
            </p:cNvSpPr>
            <p:nvPr/>
          </p:nvSpPr>
          <p:spPr bwMode="auto">
            <a:xfrm>
              <a:off x="7194641" y="2937086"/>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41" name="TextBox 140">
              <a:extLst>
                <a:ext uri="{FF2B5EF4-FFF2-40B4-BE49-F238E27FC236}">
                  <a16:creationId xmlns:a16="http://schemas.microsoft.com/office/drawing/2014/main" id="{E2A65B51-E7F1-1C60-F516-FE274D1F31DA}"/>
                </a:ext>
              </a:extLst>
            </p:cNvPr>
            <p:cNvSpPr txBox="1"/>
            <p:nvPr/>
          </p:nvSpPr>
          <p:spPr>
            <a:xfrm>
              <a:off x="6878791" y="2780131"/>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80</a:t>
              </a:r>
            </a:p>
          </p:txBody>
        </p:sp>
        <p:sp>
          <p:nvSpPr>
            <p:cNvPr id="142" name="TextBox 141">
              <a:extLst>
                <a:ext uri="{FF2B5EF4-FFF2-40B4-BE49-F238E27FC236}">
                  <a16:creationId xmlns:a16="http://schemas.microsoft.com/office/drawing/2014/main" id="{083102CE-8B7C-F6D3-0737-8A3FBD888F3A}"/>
                </a:ext>
              </a:extLst>
            </p:cNvPr>
            <p:cNvSpPr txBox="1"/>
            <p:nvPr/>
          </p:nvSpPr>
          <p:spPr>
            <a:xfrm>
              <a:off x="10303537" y="5550018"/>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30</a:t>
              </a:r>
            </a:p>
          </p:txBody>
        </p:sp>
        <p:sp>
          <p:nvSpPr>
            <p:cNvPr id="143" name="Line 21">
              <a:extLst>
                <a:ext uri="{FF2B5EF4-FFF2-40B4-BE49-F238E27FC236}">
                  <a16:creationId xmlns:a16="http://schemas.microsoft.com/office/drawing/2014/main" id="{DE64E558-8BAD-6CC3-CA03-CE3492EA853D}"/>
                </a:ext>
              </a:extLst>
            </p:cNvPr>
            <p:cNvSpPr>
              <a:spLocks noChangeShapeType="1"/>
            </p:cNvSpPr>
            <p:nvPr/>
          </p:nvSpPr>
          <p:spPr bwMode="auto">
            <a:xfrm>
              <a:off x="10428971" y="5536310"/>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44" name="TextBox 143">
              <a:extLst>
                <a:ext uri="{FF2B5EF4-FFF2-40B4-BE49-F238E27FC236}">
                  <a16:creationId xmlns:a16="http://schemas.microsoft.com/office/drawing/2014/main" id="{D52C4B69-C094-F82D-0694-F3DB171A8487}"/>
                </a:ext>
              </a:extLst>
            </p:cNvPr>
            <p:cNvSpPr txBox="1"/>
            <p:nvPr/>
          </p:nvSpPr>
          <p:spPr>
            <a:xfrm>
              <a:off x="9026594" y="5550018"/>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18</a:t>
              </a:r>
            </a:p>
          </p:txBody>
        </p:sp>
        <p:sp>
          <p:nvSpPr>
            <p:cNvPr id="145" name="Line 21">
              <a:extLst>
                <a:ext uri="{FF2B5EF4-FFF2-40B4-BE49-F238E27FC236}">
                  <a16:creationId xmlns:a16="http://schemas.microsoft.com/office/drawing/2014/main" id="{80127857-E104-8807-DC03-F79D31AAC0F9}"/>
                </a:ext>
              </a:extLst>
            </p:cNvPr>
            <p:cNvSpPr>
              <a:spLocks noChangeShapeType="1"/>
            </p:cNvSpPr>
            <p:nvPr/>
          </p:nvSpPr>
          <p:spPr bwMode="auto">
            <a:xfrm>
              <a:off x="9160095" y="5536310"/>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46" name="TextBox 145">
              <a:extLst>
                <a:ext uri="{FF2B5EF4-FFF2-40B4-BE49-F238E27FC236}">
                  <a16:creationId xmlns:a16="http://schemas.microsoft.com/office/drawing/2014/main" id="{909AA62F-FDCA-4C78-D1C1-C84F418FF38A}"/>
                </a:ext>
              </a:extLst>
            </p:cNvPr>
            <p:cNvSpPr txBox="1"/>
            <p:nvPr/>
          </p:nvSpPr>
          <p:spPr>
            <a:xfrm>
              <a:off x="7803882" y="5550018"/>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6</a:t>
              </a:r>
            </a:p>
          </p:txBody>
        </p:sp>
        <p:sp>
          <p:nvSpPr>
            <p:cNvPr id="147" name="Line 21">
              <a:extLst>
                <a:ext uri="{FF2B5EF4-FFF2-40B4-BE49-F238E27FC236}">
                  <a16:creationId xmlns:a16="http://schemas.microsoft.com/office/drawing/2014/main" id="{2798B8BC-F68D-D211-C9D1-AA9A9C769475}"/>
                </a:ext>
              </a:extLst>
            </p:cNvPr>
            <p:cNvSpPr>
              <a:spLocks noChangeShapeType="1"/>
            </p:cNvSpPr>
            <p:nvPr/>
          </p:nvSpPr>
          <p:spPr bwMode="auto">
            <a:xfrm>
              <a:off x="7891219" y="5536310"/>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48" name="TextBox 147">
              <a:extLst>
                <a:ext uri="{FF2B5EF4-FFF2-40B4-BE49-F238E27FC236}">
                  <a16:creationId xmlns:a16="http://schemas.microsoft.com/office/drawing/2014/main" id="{1D1E0AB8-9B26-907C-16D9-187EE7BE3546}"/>
                </a:ext>
              </a:extLst>
            </p:cNvPr>
            <p:cNvSpPr txBox="1"/>
            <p:nvPr/>
          </p:nvSpPr>
          <p:spPr>
            <a:xfrm>
              <a:off x="6954132" y="5995327"/>
              <a:ext cx="605693"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5</a:t>
              </a:r>
            </a:p>
          </p:txBody>
        </p:sp>
        <p:sp>
          <p:nvSpPr>
            <p:cNvPr id="149" name="TextBox 148">
              <a:extLst>
                <a:ext uri="{FF2B5EF4-FFF2-40B4-BE49-F238E27FC236}">
                  <a16:creationId xmlns:a16="http://schemas.microsoft.com/office/drawing/2014/main" id="{7CFA1308-D4AC-348F-E0EF-D4CB1235C4B7}"/>
                </a:ext>
              </a:extLst>
            </p:cNvPr>
            <p:cNvSpPr txBox="1"/>
            <p:nvPr/>
          </p:nvSpPr>
          <p:spPr>
            <a:xfrm>
              <a:off x="10935093" y="5550018"/>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36</a:t>
              </a:r>
            </a:p>
          </p:txBody>
        </p:sp>
        <p:sp>
          <p:nvSpPr>
            <p:cNvPr id="150" name="Line 21">
              <a:extLst>
                <a:ext uri="{FF2B5EF4-FFF2-40B4-BE49-F238E27FC236}">
                  <a16:creationId xmlns:a16="http://schemas.microsoft.com/office/drawing/2014/main" id="{9594A7BB-BF2A-3AF1-DA5D-34C1B32A31FC}"/>
                </a:ext>
              </a:extLst>
            </p:cNvPr>
            <p:cNvSpPr>
              <a:spLocks noChangeShapeType="1"/>
            </p:cNvSpPr>
            <p:nvPr/>
          </p:nvSpPr>
          <p:spPr bwMode="auto">
            <a:xfrm>
              <a:off x="11063409" y="5536310"/>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51" name="TextBox 150">
              <a:extLst>
                <a:ext uri="{FF2B5EF4-FFF2-40B4-BE49-F238E27FC236}">
                  <a16:creationId xmlns:a16="http://schemas.microsoft.com/office/drawing/2014/main" id="{4046F699-81B3-E664-EE2B-AAD517E696A2}"/>
                </a:ext>
              </a:extLst>
            </p:cNvPr>
            <p:cNvSpPr txBox="1"/>
            <p:nvPr/>
          </p:nvSpPr>
          <p:spPr>
            <a:xfrm>
              <a:off x="11555711" y="5550018"/>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42</a:t>
              </a:r>
            </a:p>
          </p:txBody>
        </p:sp>
        <p:sp>
          <p:nvSpPr>
            <p:cNvPr id="152" name="Line 21">
              <a:extLst>
                <a:ext uri="{FF2B5EF4-FFF2-40B4-BE49-F238E27FC236}">
                  <a16:creationId xmlns:a16="http://schemas.microsoft.com/office/drawing/2014/main" id="{AA1256F2-E756-17B5-28CF-1CB4EE22C4F4}"/>
                </a:ext>
              </a:extLst>
            </p:cNvPr>
            <p:cNvSpPr>
              <a:spLocks noChangeShapeType="1"/>
            </p:cNvSpPr>
            <p:nvPr/>
          </p:nvSpPr>
          <p:spPr bwMode="auto">
            <a:xfrm>
              <a:off x="11697850" y="5536310"/>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53" name="TextBox 152">
              <a:extLst>
                <a:ext uri="{FF2B5EF4-FFF2-40B4-BE49-F238E27FC236}">
                  <a16:creationId xmlns:a16="http://schemas.microsoft.com/office/drawing/2014/main" id="{5FE4C360-9FBD-617F-A0AF-EAF400AF16C6}"/>
                </a:ext>
              </a:extLst>
            </p:cNvPr>
            <p:cNvSpPr txBox="1"/>
            <p:nvPr/>
          </p:nvSpPr>
          <p:spPr>
            <a:xfrm>
              <a:off x="10623949" y="5550018"/>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33</a:t>
              </a:r>
            </a:p>
          </p:txBody>
        </p:sp>
        <p:sp>
          <p:nvSpPr>
            <p:cNvPr id="154" name="Line 21">
              <a:extLst>
                <a:ext uri="{FF2B5EF4-FFF2-40B4-BE49-F238E27FC236}">
                  <a16:creationId xmlns:a16="http://schemas.microsoft.com/office/drawing/2014/main" id="{9965FE45-CEA6-4658-F823-83EFD9A83363}"/>
                </a:ext>
              </a:extLst>
            </p:cNvPr>
            <p:cNvSpPr>
              <a:spLocks noChangeShapeType="1"/>
            </p:cNvSpPr>
            <p:nvPr/>
          </p:nvSpPr>
          <p:spPr bwMode="auto">
            <a:xfrm>
              <a:off x="10746190" y="5536310"/>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55" name="TextBox 154">
              <a:extLst>
                <a:ext uri="{FF2B5EF4-FFF2-40B4-BE49-F238E27FC236}">
                  <a16:creationId xmlns:a16="http://schemas.microsoft.com/office/drawing/2014/main" id="{C10BAB5B-213F-2960-996E-9D389E00F2FA}"/>
                </a:ext>
              </a:extLst>
            </p:cNvPr>
            <p:cNvSpPr txBox="1"/>
            <p:nvPr/>
          </p:nvSpPr>
          <p:spPr>
            <a:xfrm>
              <a:off x="7273267" y="5995327"/>
              <a:ext cx="605693"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5</a:t>
              </a:r>
            </a:p>
          </p:txBody>
        </p:sp>
        <p:sp>
          <p:nvSpPr>
            <p:cNvPr id="156" name="TextBox 155">
              <a:extLst>
                <a:ext uri="{FF2B5EF4-FFF2-40B4-BE49-F238E27FC236}">
                  <a16:creationId xmlns:a16="http://schemas.microsoft.com/office/drawing/2014/main" id="{EAA61612-3D52-2A13-A161-C39E72BCB25C}"/>
                </a:ext>
              </a:extLst>
            </p:cNvPr>
            <p:cNvSpPr txBox="1"/>
            <p:nvPr/>
          </p:nvSpPr>
          <p:spPr>
            <a:xfrm>
              <a:off x="7586341" y="5995327"/>
              <a:ext cx="605693"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5</a:t>
              </a:r>
            </a:p>
          </p:txBody>
        </p:sp>
        <p:sp>
          <p:nvSpPr>
            <p:cNvPr id="157" name="TextBox 156">
              <a:extLst>
                <a:ext uri="{FF2B5EF4-FFF2-40B4-BE49-F238E27FC236}">
                  <a16:creationId xmlns:a16="http://schemas.microsoft.com/office/drawing/2014/main" id="{96219CD4-F6D0-21AF-C0DA-B8B765F45A12}"/>
                </a:ext>
              </a:extLst>
            </p:cNvPr>
            <p:cNvSpPr txBox="1"/>
            <p:nvPr/>
          </p:nvSpPr>
          <p:spPr>
            <a:xfrm>
              <a:off x="7917588" y="5995327"/>
              <a:ext cx="605693"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5</a:t>
              </a:r>
            </a:p>
          </p:txBody>
        </p:sp>
        <p:sp>
          <p:nvSpPr>
            <p:cNvPr id="158" name="TextBox 157">
              <a:extLst>
                <a:ext uri="{FF2B5EF4-FFF2-40B4-BE49-F238E27FC236}">
                  <a16:creationId xmlns:a16="http://schemas.microsoft.com/office/drawing/2014/main" id="{AC63BB69-7D03-2AF9-B3AE-D37309909393}"/>
                </a:ext>
              </a:extLst>
            </p:cNvPr>
            <p:cNvSpPr txBox="1"/>
            <p:nvPr/>
          </p:nvSpPr>
          <p:spPr>
            <a:xfrm>
              <a:off x="8242774" y="5995327"/>
              <a:ext cx="605693"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5</a:t>
              </a:r>
            </a:p>
          </p:txBody>
        </p:sp>
        <p:sp>
          <p:nvSpPr>
            <p:cNvPr id="159" name="TextBox 158">
              <a:extLst>
                <a:ext uri="{FF2B5EF4-FFF2-40B4-BE49-F238E27FC236}">
                  <a16:creationId xmlns:a16="http://schemas.microsoft.com/office/drawing/2014/main" id="{D100EA0C-AA56-F122-B1ED-9B172FD322B8}"/>
                </a:ext>
              </a:extLst>
            </p:cNvPr>
            <p:cNvSpPr txBox="1"/>
            <p:nvPr/>
          </p:nvSpPr>
          <p:spPr>
            <a:xfrm>
              <a:off x="8555857" y="5995327"/>
              <a:ext cx="605693"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5</a:t>
              </a:r>
            </a:p>
          </p:txBody>
        </p:sp>
        <p:sp>
          <p:nvSpPr>
            <p:cNvPr id="160" name="TextBox 159">
              <a:extLst>
                <a:ext uri="{FF2B5EF4-FFF2-40B4-BE49-F238E27FC236}">
                  <a16:creationId xmlns:a16="http://schemas.microsoft.com/office/drawing/2014/main" id="{3D812ADC-E630-EE47-C34A-31629E673B94}"/>
                </a:ext>
              </a:extLst>
            </p:cNvPr>
            <p:cNvSpPr txBox="1"/>
            <p:nvPr/>
          </p:nvSpPr>
          <p:spPr>
            <a:xfrm>
              <a:off x="9197276" y="5995327"/>
              <a:ext cx="605693"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5</a:t>
              </a:r>
            </a:p>
          </p:txBody>
        </p:sp>
        <p:sp>
          <p:nvSpPr>
            <p:cNvPr id="161" name="TextBox 160">
              <a:extLst>
                <a:ext uri="{FF2B5EF4-FFF2-40B4-BE49-F238E27FC236}">
                  <a16:creationId xmlns:a16="http://schemas.microsoft.com/office/drawing/2014/main" id="{0C0697FF-3053-7215-145B-CF894C7A5A55}"/>
                </a:ext>
              </a:extLst>
            </p:cNvPr>
            <p:cNvSpPr txBox="1"/>
            <p:nvPr/>
          </p:nvSpPr>
          <p:spPr>
            <a:xfrm>
              <a:off x="9823911" y="5995327"/>
              <a:ext cx="605693"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3</a:t>
              </a:r>
            </a:p>
          </p:txBody>
        </p:sp>
        <p:sp>
          <p:nvSpPr>
            <p:cNvPr id="162" name="TextBox 161">
              <a:extLst>
                <a:ext uri="{FF2B5EF4-FFF2-40B4-BE49-F238E27FC236}">
                  <a16:creationId xmlns:a16="http://schemas.microsoft.com/office/drawing/2014/main" id="{6991B19D-2889-F61F-7CED-FFCC68216E3A}"/>
                </a:ext>
              </a:extLst>
            </p:cNvPr>
            <p:cNvSpPr txBox="1"/>
            <p:nvPr/>
          </p:nvSpPr>
          <p:spPr>
            <a:xfrm>
              <a:off x="10149101" y="5995327"/>
              <a:ext cx="605693"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2</a:t>
              </a:r>
            </a:p>
          </p:txBody>
        </p:sp>
        <p:sp>
          <p:nvSpPr>
            <p:cNvPr id="163" name="TextBox 162">
              <a:extLst>
                <a:ext uri="{FF2B5EF4-FFF2-40B4-BE49-F238E27FC236}">
                  <a16:creationId xmlns:a16="http://schemas.microsoft.com/office/drawing/2014/main" id="{E2C91F09-02CD-1D6D-21EC-F2BCF83B2F7A}"/>
                </a:ext>
              </a:extLst>
            </p:cNvPr>
            <p:cNvSpPr txBox="1"/>
            <p:nvPr/>
          </p:nvSpPr>
          <p:spPr>
            <a:xfrm>
              <a:off x="10462180" y="5995327"/>
              <a:ext cx="605693"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2</a:t>
              </a:r>
            </a:p>
          </p:txBody>
        </p:sp>
        <p:sp>
          <p:nvSpPr>
            <p:cNvPr id="164" name="TextBox 163">
              <a:extLst>
                <a:ext uri="{FF2B5EF4-FFF2-40B4-BE49-F238E27FC236}">
                  <a16:creationId xmlns:a16="http://schemas.microsoft.com/office/drawing/2014/main" id="{EAD066DB-FC31-EC66-A248-B0C9DF330F80}"/>
                </a:ext>
              </a:extLst>
            </p:cNvPr>
            <p:cNvSpPr txBox="1"/>
            <p:nvPr/>
          </p:nvSpPr>
          <p:spPr>
            <a:xfrm>
              <a:off x="11102264" y="5995327"/>
              <a:ext cx="605693"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1</a:t>
              </a:r>
            </a:p>
          </p:txBody>
        </p:sp>
        <p:sp>
          <p:nvSpPr>
            <p:cNvPr id="165" name="TextBox 164">
              <a:extLst>
                <a:ext uri="{FF2B5EF4-FFF2-40B4-BE49-F238E27FC236}">
                  <a16:creationId xmlns:a16="http://schemas.microsoft.com/office/drawing/2014/main" id="{432952BC-4671-9F29-477B-A434063CC381}"/>
                </a:ext>
              </a:extLst>
            </p:cNvPr>
            <p:cNvSpPr txBox="1"/>
            <p:nvPr/>
          </p:nvSpPr>
          <p:spPr>
            <a:xfrm>
              <a:off x="11397177" y="5995327"/>
              <a:ext cx="605693"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0</a:t>
              </a:r>
            </a:p>
          </p:txBody>
        </p:sp>
        <p:sp>
          <p:nvSpPr>
            <p:cNvPr id="166" name="TextBox 165">
              <a:extLst>
                <a:ext uri="{FF2B5EF4-FFF2-40B4-BE49-F238E27FC236}">
                  <a16:creationId xmlns:a16="http://schemas.microsoft.com/office/drawing/2014/main" id="{CDDCC334-E7F0-3898-FF53-6288FD03F1BB}"/>
                </a:ext>
              </a:extLst>
            </p:cNvPr>
            <p:cNvSpPr txBox="1"/>
            <p:nvPr/>
          </p:nvSpPr>
          <p:spPr>
            <a:xfrm>
              <a:off x="6954132" y="6187868"/>
              <a:ext cx="605693" cy="244682"/>
            </a:xfrm>
            <a:prstGeom prst="rect">
              <a:avLst/>
            </a:prstGeom>
            <a:noFill/>
          </p:spPr>
          <p:txBody>
            <a:bodyPr wrap="square" rtlCol="0">
              <a:spAutoFit/>
            </a:bodyPr>
            <a:lstStyle/>
            <a:p>
              <a:pPr algn="ctr">
                <a:lnSpc>
                  <a:spcPct val="90000"/>
                </a:lnSpc>
              </a:pPr>
              <a:r>
                <a:rPr lang="en-GB" sz="1100" dirty="0">
                  <a:solidFill>
                    <a:schemeClr val="accent2">
                      <a:lumMod val="50000"/>
                    </a:schemeClr>
                  </a:solidFill>
                  <a:latin typeface="Arial" panose="020B0604020202020204" pitchFamily="34" charset="0"/>
                  <a:cs typeface="Arial" panose="020B0604020202020204" pitchFamily="34" charset="0"/>
                </a:rPr>
                <a:t>121</a:t>
              </a:r>
            </a:p>
          </p:txBody>
        </p:sp>
        <p:sp>
          <p:nvSpPr>
            <p:cNvPr id="167" name="TextBox 166">
              <a:extLst>
                <a:ext uri="{FF2B5EF4-FFF2-40B4-BE49-F238E27FC236}">
                  <a16:creationId xmlns:a16="http://schemas.microsoft.com/office/drawing/2014/main" id="{D72DB11A-55E7-1E3D-A950-3C0CA05FCEFF}"/>
                </a:ext>
              </a:extLst>
            </p:cNvPr>
            <p:cNvSpPr txBox="1"/>
            <p:nvPr/>
          </p:nvSpPr>
          <p:spPr>
            <a:xfrm>
              <a:off x="7273267" y="6187868"/>
              <a:ext cx="605693" cy="244682"/>
            </a:xfrm>
            <a:prstGeom prst="rect">
              <a:avLst/>
            </a:prstGeom>
            <a:noFill/>
          </p:spPr>
          <p:txBody>
            <a:bodyPr wrap="square" rtlCol="0">
              <a:spAutoFit/>
            </a:bodyPr>
            <a:lstStyle/>
            <a:p>
              <a:pPr algn="ctr">
                <a:lnSpc>
                  <a:spcPct val="90000"/>
                </a:lnSpc>
              </a:pPr>
              <a:r>
                <a:rPr lang="en-GB" sz="1100" dirty="0">
                  <a:solidFill>
                    <a:schemeClr val="accent2">
                      <a:lumMod val="50000"/>
                    </a:schemeClr>
                  </a:solidFill>
                  <a:latin typeface="Arial" panose="020B0604020202020204" pitchFamily="34" charset="0"/>
                  <a:cs typeface="Arial" panose="020B0604020202020204" pitchFamily="34" charset="0"/>
                </a:rPr>
                <a:t>119</a:t>
              </a:r>
            </a:p>
          </p:txBody>
        </p:sp>
        <p:sp>
          <p:nvSpPr>
            <p:cNvPr id="168" name="TextBox 167">
              <a:extLst>
                <a:ext uri="{FF2B5EF4-FFF2-40B4-BE49-F238E27FC236}">
                  <a16:creationId xmlns:a16="http://schemas.microsoft.com/office/drawing/2014/main" id="{E2F04DBE-685F-956B-7699-65CCC8F87969}"/>
                </a:ext>
              </a:extLst>
            </p:cNvPr>
            <p:cNvSpPr txBox="1"/>
            <p:nvPr/>
          </p:nvSpPr>
          <p:spPr>
            <a:xfrm>
              <a:off x="7586341" y="6187868"/>
              <a:ext cx="605693" cy="244682"/>
            </a:xfrm>
            <a:prstGeom prst="rect">
              <a:avLst/>
            </a:prstGeom>
            <a:noFill/>
          </p:spPr>
          <p:txBody>
            <a:bodyPr wrap="square" rtlCol="0">
              <a:spAutoFit/>
            </a:bodyPr>
            <a:lstStyle/>
            <a:p>
              <a:pPr algn="ctr">
                <a:lnSpc>
                  <a:spcPct val="90000"/>
                </a:lnSpc>
              </a:pPr>
              <a:r>
                <a:rPr lang="en-GB" sz="1100" dirty="0">
                  <a:solidFill>
                    <a:schemeClr val="accent2">
                      <a:lumMod val="50000"/>
                    </a:schemeClr>
                  </a:solidFill>
                  <a:latin typeface="Arial" panose="020B0604020202020204" pitchFamily="34" charset="0"/>
                  <a:cs typeface="Arial" panose="020B0604020202020204" pitchFamily="34" charset="0"/>
                </a:rPr>
                <a:t>108</a:t>
              </a:r>
            </a:p>
          </p:txBody>
        </p:sp>
        <p:sp>
          <p:nvSpPr>
            <p:cNvPr id="169" name="TextBox 168">
              <a:extLst>
                <a:ext uri="{FF2B5EF4-FFF2-40B4-BE49-F238E27FC236}">
                  <a16:creationId xmlns:a16="http://schemas.microsoft.com/office/drawing/2014/main" id="{F64DFC71-7B62-04FD-5042-00C071526FD8}"/>
                </a:ext>
              </a:extLst>
            </p:cNvPr>
            <p:cNvSpPr txBox="1"/>
            <p:nvPr/>
          </p:nvSpPr>
          <p:spPr>
            <a:xfrm>
              <a:off x="7917588" y="6187868"/>
              <a:ext cx="605693" cy="244682"/>
            </a:xfrm>
            <a:prstGeom prst="rect">
              <a:avLst/>
            </a:prstGeom>
            <a:noFill/>
          </p:spPr>
          <p:txBody>
            <a:bodyPr wrap="square" rtlCol="0">
              <a:spAutoFit/>
            </a:bodyPr>
            <a:lstStyle/>
            <a:p>
              <a:pPr algn="ctr">
                <a:lnSpc>
                  <a:spcPct val="90000"/>
                </a:lnSpc>
              </a:pPr>
              <a:r>
                <a:rPr lang="en-GB" sz="1100" dirty="0">
                  <a:solidFill>
                    <a:schemeClr val="accent2">
                      <a:lumMod val="50000"/>
                    </a:schemeClr>
                  </a:solidFill>
                  <a:latin typeface="Arial" panose="020B0604020202020204" pitchFamily="34" charset="0"/>
                  <a:cs typeface="Arial" panose="020B0604020202020204" pitchFamily="34" charset="0"/>
                </a:rPr>
                <a:t>93</a:t>
              </a:r>
            </a:p>
          </p:txBody>
        </p:sp>
        <p:sp>
          <p:nvSpPr>
            <p:cNvPr id="170" name="TextBox 169">
              <a:extLst>
                <a:ext uri="{FF2B5EF4-FFF2-40B4-BE49-F238E27FC236}">
                  <a16:creationId xmlns:a16="http://schemas.microsoft.com/office/drawing/2014/main" id="{54915285-101B-7317-876E-10BCD9781452}"/>
                </a:ext>
              </a:extLst>
            </p:cNvPr>
            <p:cNvSpPr txBox="1"/>
            <p:nvPr/>
          </p:nvSpPr>
          <p:spPr>
            <a:xfrm>
              <a:off x="8242774" y="6187868"/>
              <a:ext cx="605693" cy="244682"/>
            </a:xfrm>
            <a:prstGeom prst="rect">
              <a:avLst/>
            </a:prstGeom>
            <a:noFill/>
          </p:spPr>
          <p:txBody>
            <a:bodyPr wrap="square" rtlCol="0">
              <a:spAutoFit/>
            </a:bodyPr>
            <a:lstStyle/>
            <a:p>
              <a:pPr algn="ctr">
                <a:lnSpc>
                  <a:spcPct val="90000"/>
                </a:lnSpc>
              </a:pPr>
              <a:r>
                <a:rPr lang="en-GB" sz="1100" dirty="0">
                  <a:solidFill>
                    <a:schemeClr val="accent2">
                      <a:lumMod val="50000"/>
                    </a:schemeClr>
                  </a:solidFill>
                  <a:latin typeface="Arial" panose="020B0604020202020204" pitchFamily="34" charset="0"/>
                  <a:cs typeface="Arial" panose="020B0604020202020204" pitchFamily="34" charset="0"/>
                </a:rPr>
                <a:t>79</a:t>
              </a:r>
            </a:p>
          </p:txBody>
        </p:sp>
        <p:sp>
          <p:nvSpPr>
            <p:cNvPr id="171" name="TextBox 170">
              <a:extLst>
                <a:ext uri="{FF2B5EF4-FFF2-40B4-BE49-F238E27FC236}">
                  <a16:creationId xmlns:a16="http://schemas.microsoft.com/office/drawing/2014/main" id="{980B25C4-61F8-1402-F770-0ED18A5D39E5}"/>
                </a:ext>
              </a:extLst>
            </p:cNvPr>
            <p:cNvSpPr txBox="1"/>
            <p:nvPr/>
          </p:nvSpPr>
          <p:spPr>
            <a:xfrm>
              <a:off x="8555857" y="6187868"/>
              <a:ext cx="605693" cy="244682"/>
            </a:xfrm>
            <a:prstGeom prst="rect">
              <a:avLst/>
            </a:prstGeom>
            <a:noFill/>
          </p:spPr>
          <p:txBody>
            <a:bodyPr wrap="square" rtlCol="0">
              <a:spAutoFit/>
            </a:bodyPr>
            <a:lstStyle/>
            <a:p>
              <a:pPr algn="ctr">
                <a:lnSpc>
                  <a:spcPct val="90000"/>
                </a:lnSpc>
              </a:pPr>
              <a:r>
                <a:rPr lang="en-GB" sz="1100" dirty="0">
                  <a:solidFill>
                    <a:schemeClr val="accent2">
                      <a:lumMod val="50000"/>
                    </a:schemeClr>
                  </a:solidFill>
                  <a:latin typeface="Arial" panose="020B0604020202020204" pitchFamily="34" charset="0"/>
                  <a:cs typeface="Arial" panose="020B0604020202020204" pitchFamily="34" charset="0"/>
                </a:rPr>
                <a:t>71</a:t>
              </a:r>
            </a:p>
          </p:txBody>
        </p:sp>
        <p:sp>
          <p:nvSpPr>
            <p:cNvPr id="172" name="TextBox 171">
              <a:extLst>
                <a:ext uri="{FF2B5EF4-FFF2-40B4-BE49-F238E27FC236}">
                  <a16:creationId xmlns:a16="http://schemas.microsoft.com/office/drawing/2014/main" id="{846BB691-A388-82A2-ADC6-8CEADB358930}"/>
                </a:ext>
              </a:extLst>
            </p:cNvPr>
            <p:cNvSpPr txBox="1"/>
            <p:nvPr/>
          </p:nvSpPr>
          <p:spPr>
            <a:xfrm>
              <a:off x="9197276" y="6187868"/>
              <a:ext cx="605693" cy="244682"/>
            </a:xfrm>
            <a:prstGeom prst="rect">
              <a:avLst/>
            </a:prstGeom>
            <a:noFill/>
          </p:spPr>
          <p:txBody>
            <a:bodyPr wrap="square" rtlCol="0">
              <a:spAutoFit/>
            </a:bodyPr>
            <a:lstStyle/>
            <a:p>
              <a:pPr algn="ctr">
                <a:lnSpc>
                  <a:spcPct val="90000"/>
                </a:lnSpc>
              </a:pPr>
              <a:r>
                <a:rPr lang="en-GB" sz="1100" dirty="0">
                  <a:solidFill>
                    <a:schemeClr val="accent2">
                      <a:lumMod val="50000"/>
                    </a:schemeClr>
                  </a:solidFill>
                  <a:latin typeface="Arial" panose="020B0604020202020204" pitchFamily="34" charset="0"/>
                  <a:cs typeface="Arial" panose="020B0604020202020204" pitchFamily="34" charset="0"/>
                </a:rPr>
                <a:t>53</a:t>
              </a:r>
            </a:p>
          </p:txBody>
        </p:sp>
        <p:sp>
          <p:nvSpPr>
            <p:cNvPr id="173" name="TextBox 172">
              <a:extLst>
                <a:ext uri="{FF2B5EF4-FFF2-40B4-BE49-F238E27FC236}">
                  <a16:creationId xmlns:a16="http://schemas.microsoft.com/office/drawing/2014/main" id="{C24B2A99-3813-265C-857C-D26E272A0E44}"/>
                </a:ext>
              </a:extLst>
            </p:cNvPr>
            <p:cNvSpPr txBox="1"/>
            <p:nvPr/>
          </p:nvSpPr>
          <p:spPr>
            <a:xfrm>
              <a:off x="9823911" y="6187868"/>
              <a:ext cx="605693" cy="244682"/>
            </a:xfrm>
            <a:prstGeom prst="rect">
              <a:avLst/>
            </a:prstGeom>
            <a:noFill/>
          </p:spPr>
          <p:txBody>
            <a:bodyPr wrap="square" rtlCol="0">
              <a:spAutoFit/>
            </a:bodyPr>
            <a:lstStyle/>
            <a:p>
              <a:pPr algn="ctr">
                <a:lnSpc>
                  <a:spcPct val="90000"/>
                </a:lnSpc>
              </a:pPr>
              <a:r>
                <a:rPr lang="en-GB" sz="1100" dirty="0">
                  <a:solidFill>
                    <a:schemeClr val="accent2">
                      <a:lumMod val="50000"/>
                    </a:schemeClr>
                  </a:solidFill>
                  <a:latin typeface="Arial" panose="020B0604020202020204" pitchFamily="34" charset="0"/>
                  <a:cs typeface="Arial" panose="020B0604020202020204" pitchFamily="34" charset="0"/>
                </a:rPr>
                <a:t>21</a:t>
              </a:r>
            </a:p>
          </p:txBody>
        </p:sp>
        <p:sp>
          <p:nvSpPr>
            <p:cNvPr id="174" name="TextBox 173">
              <a:extLst>
                <a:ext uri="{FF2B5EF4-FFF2-40B4-BE49-F238E27FC236}">
                  <a16:creationId xmlns:a16="http://schemas.microsoft.com/office/drawing/2014/main" id="{E1B9FED8-C57D-FF6F-C52A-EB323C1BDD76}"/>
                </a:ext>
              </a:extLst>
            </p:cNvPr>
            <p:cNvSpPr txBox="1"/>
            <p:nvPr/>
          </p:nvSpPr>
          <p:spPr>
            <a:xfrm>
              <a:off x="10248573" y="6187868"/>
              <a:ext cx="427213" cy="244682"/>
            </a:xfrm>
            <a:prstGeom prst="rect">
              <a:avLst/>
            </a:prstGeom>
            <a:noFill/>
          </p:spPr>
          <p:txBody>
            <a:bodyPr wrap="square" rtlCol="0">
              <a:spAutoFit/>
            </a:bodyPr>
            <a:lstStyle/>
            <a:p>
              <a:pPr algn="ctr">
                <a:lnSpc>
                  <a:spcPct val="90000"/>
                </a:lnSpc>
              </a:pPr>
              <a:r>
                <a:rPr lang="en-GB" sz="1100" dirty="0">
                  <a:solidFill>
                    <a:schemeClr val="accent2">
                      <a:lumMod val="50000"/>
                    </a:schemeClr>
                  </a:solidFill>
                  <a:latin typeface="Arial" panose="020B0604020202020204" pitchFamily="34" charset="0"/>
                  <a:cs typeface="Arial" panose="020B0604020202020204" pitchFamily="34" charset="0"/>
                </a:rPr>
                <a:t>20</a:t>
              </a:r>
            </a:p>
          </p:txBody>
        </p:sp>
        <p:sp>
          <p:nvSpPr>
            <p:cNvPr id="175" name="TextBox 174">
              <a:extLst>
                <a:ext uri="{FF2B5EF4-FFF2-40B4-BE49-F238E27FC236}">
                  <a16:creationId xmlns:a16="http://schemas.microsoft.com/office/drawing/2014/main" id="{495E0C77-DD21-106D-2503-817B29DBD944}"/>
                </a:ext>
              </a:extLst>
            </p:cNvPr>
            <p:cNvSpPr txBox="1"/>
            <p:nvPr/>
          </p:nvSpPr>
          <p:spPr>
            <a:xfrm>
              <a:off x="10462180" y="6187868"/>
              <a:ext cx="605693" cy="244682"/>
            </a:xfrm>
            <a:prstGeom prst="rect">
              <a:avLst/>
            </a:prstGeom>
            <a:noFill/>
          </p:spPr>
          <p:txBody>
            <a:bodyPr wrap="square" rtlCol="0">
              <a:spAutoFit/>
            </a:bodyPr>
            <a:lstStyle/>
            <a:p>
              <a:pPr algn="ctr">
                <a:lnSpc>
                  <a:spcPct val="90000"/>
                </a:lnSpc>
              </a:pPr>
              <a:r>
                <a:rPr lang="en-GB" sz="1100" dirty="0">
                  <a:solidFill>
                    <a:schemeClr val="accent2">
                      <a:lumMod val="50000"/>
                    </a:schemeClr>
                  </a:solidFill>
                  <a:latin typeface="Arial" panose="020B0604020202020204" pitchFamily="34" charset="0"/>
                  <a:cs typeface="Arial" panose="020B0604020202020204" pitchFamily="34" charset="0"/>
                </a:rPr>
                <a:t>10</a:t>
              </a:r>
            </a:p>
          </p:txBody>
        </p:sp>
        <p:sp>
          <p:nvSpPr>
            <p:cNvPr id="176" name="TextBox 175">
              <a:extLst>
                <a:ext uri="{FF2B5EF4-FFF2-40B4-BE49-F238E27FC236}">
                  <a16:creationId xmlns:a16="http://schemas.microsoft.com/office/drawing/2014/main" id="{5B91ED20-1DC0-AEAD-5682-EDD53BFFC054}"/>
                </a:ext>
              </a:extLst>
            </p:cNvPr>
            <p:cNvSpPr txBox="1"/>
            <p:nvPr/>
          </p:nvSpPr>
          <p:spPr>
            <a:xfrm>
              <a:off x="11102264" y="6187868"/>
              <a:ext cx="605693" cy="244682"/>
            </a:xfrm>
            <a:prstGeom prst="rect">
              <a:avLst/>
            </a:prstGeom>
            <a:noFill/>
          </p:spPr>
          <p:txBody>
            <a:bodyPr wrap="square" rtlCol="0">
              <a:spAutoFit/>
            </a:bodyPr>
            <a:lstStyle/>
            <a:p>
              <a:pPr algn="ctr">
                <a:lnSpc>
                  <a:spcPct val="90000"/>
                </a:lnSpc>
              </a:pPr>
              <a:r>
                <a:rPr lang="en-GB" sz="1100" dirty="0">
                  <a:solidFill>
                    <a:schemeClr val="accent2">
                      <a:lumMod val="50000"/>
                    </a:schemeClr>
                  </a:solidFill>
                  <a:latin typeface="Arial" panose="020B0604020202020204" pitchFamily="34" charset="0"/>
                  <a:cs typeface="Arial" panose="020B0604020202020204" pitchFamily="34" charset="0"/>
                </a:rPr>
                <a:t>2</a:t>
              </a:r>
            </a:p>
          </p:txBody>
        </p:sp>
        <p:sp>
          <p:nvSpPr>
            <p:cNvPr id="177" name="TextBox 176">
              <a:extLst>
                <a:ext uri="{FF2B5EF4-FFF2-40B4-BE49-F238E27FC236}">
                  <a16:creationId xmlns:a16="http://schemas.microsoft.com/office/drawing/2014/main" id="{072A4B1B-1FF2-9104-6304-B2721B3719D3}"/>
                </a:ext>
              </a:extLst>
            </p:cNvPr>
            <p:cNvSpPr txBox="1"/>
            <p:nvPr/>
          </p:nvSpPr>
          <p:spPr>
            <a:xfrm>
              <a:off x="11397177" y="6187868"/>
              <a:ext cx="605693" cy="244682"/>
            </a:xfrm>
            <a:prstGeom prst="rect">
              <a:avLst/>
            </a:prstGeom>
            <a:noFill/>
          </p:spPr>
          <p:txBody>
            <a:bodyPr wrap="square" rtlCol="0">
              <a:spAutoFit/>
            </a:bodyPr>
            <a:lstStyle/>
            <a:p>
              <a:pPr algn="ctr">
                <a:lnSpc>
                  <a:spcPct val="90000"/>
                </a:lnSpc>
              </a:pPr>
              <a:r>
                <a:rPr lang="en-GB" sz="1100" dirty="0">
                  <a:solidFill>
                    <a:schemeClr val="accent2">
                      <a:lumMod val="50000"/>
                    </a:schemeClr>
                  </a:solidFill>
                  <a:latin typeface="Arial" panose="020B0604020202020204" pitchFamily="34" charset="0"/>
                  <a:cs typeface="Arial" panose="020B0604020202020204" pitchFamily="34" charset="0"/>
                </a:rPr>
                <a:t>0</a:t>
              </a:r>
            </a:p>
          </p:txBody>
        </p:sp>
        <p:sp>
          <p:nvSpPr>
            <p:cNvPr id="178" name="TextBox 177">
              <a:extLst>
                <a:ext uri="{FF2B5EF4-FFF2-40B4-BE49-F238E27FC236}">
                  <a16:creationId xmlns:a16="http://schemas.microsoft.com/office/drawing/2014/main" id="{5EF90DAC-0214-C2DA-B312-831BBB3351AD}"/>
                </a:ext>
              </a:extLst>
            </p:cNvPr>
            <p:cNvSpPr txBox="1"/>
            <p:nvPr/>
          </p:nvSpPr>
          <p:spPr>
            <a:xfrm>
              <a:off x="5410981" y="3817640"/>
              <a:ext cx="617725" cy="257369"/>
            </a:xfrm>
            <a:prstGeom prst="rect">
              <a:avLst/>
            </a:prstGeom>
            <a:noFill/>
            <a:ln>
              <a:noFill/>
            </a:ln>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chemeClr val="bg1">
                      <a:lumMod val="90000"/>
                      <a:lumOff val="10000"/>
                    </a:schemeClr>
                  </a:solidFill>
                  <a:effectLst/>
                  <a:uLnTx/>
                  <a:uFillTx/>
                  <a:latin typeface="Arial" panose="020B0604020202020204" pitchFamily="34" charset="0"/>
                  <a:ea typeface="+mn-ea"/>
                  <a:cs typeface="Arial" panose="020B0604020202020204" pitchFamily="34" charset="0"/>
                </a:rPr>
                <a:t>No </a:t>
              </a:r>
              <a:r>
                <a:rPr kumimoji="0" lang="en-GB" sz="1200" b="0" i="0" u="none" strike="noStrike" kern="1200" cap="none" spc="0" normalizeH="0" baseline="0" noProof="0" dirty="0" err="1" smtClean="0">
                  <a:ln>
                    <a:noFill/>
                  </a:ln>
                  <a:solidFill>
                    <a:schemeClr val="bg1">
                      <a:lumMod val="90000"/>
                      <a:lumOff val="10000"/>
                    </a:schemeClr>
                  </a:solidFill>
                  <a:effectLst/>
                  <a:uLnTx/>
                  <a:uFillTx/>
                  <a:latin typeface="Arial" panose="020B0604020202020204" pitchFamily="34" charset="0"/>
                  <a:ea typeface="+mn-ea"/>
                  <a:cs typeface="Arial" panose="020B0604020202020204" pitchFamily="34" charset="0"/>
                </a:rPr>
                <a:t>pCR</a:t>
              </a:r>
              <a:endParaRPr kumimoji="0" lang="en-GB" sz="1200" b="0" i="0" u="none" strike="noStrike" kern="1200" cap="none" spc="0" normalizeH="0" baseline="0" noProof="0" dirty="0">
                <a:ln>
                  <a:noFill/>
                </a:ln>
                <a:solidFill>
                  <a:schemeClr val="bg1">
                    <a:lumMod val="90000"/>
                    <a:lumOff val="10000"/>
                  </a:schemeClr>
                </a:solidFill>
                <a:effectLst/>
                <a:uLnTx/>
                <a:uFillTx/>
                <a:latin typeface="Arial" panose="020B0604020202020204" pitchFamily="34" charset="0"/>
                <a:ea typeface="+mn-ea"/>
                <a:cs typeface="Arial" panose="020B0604020202020204" pitchFamily="34" charset="0"/>
              </a:endParaRPr>
            </a:p>
          </p:txBody>
        </p:sp>
        <p:sp>
          <p:nvSpPr>
            <p:cNvPr id="179" name="TextBox 178">
              <a:extLst>
                <a:ext uri="{FF2B5EF4-FFF2-40B4-BE49-F238E27FC236}">
                  <a16:creationId xmlns:a16="http://schemas.microsoft.com/office/drawing/2014/main" id="{FB7BD8DE-2D52-CCD8-3108-AB799B55D823}"/>
                </a:ext>
              </a:extLst>
            </p:cNvPr>
            <p:cNvSpPr txBox="1"/>
            <p:nvPr/>
          </p:nvSpPr>
          <p:spPr>
            <a:xfrm>
              <a:off x="5606911" y="2687221"/>
              <a:ext cx="378876"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err="1" smtClean="0">
                  <a:ln>
                    <a:noFill/>
                  </a:ln>
                  <a:solidFill>
                    <a:schemeClr val="accent1"/>
                  </a:solidFill>
                  <a:effectLst/>
                  <a:uLnTx/>
                  <a:uFillTx/>
                  <a:latin typeface="Arial" panose="020B0604020202020204" pitchFamily="34" charset="0"/>
                  <a:ea typeface="+mn-ea"/>
                  <a:cs typeface="Arial" panose="020B0604020202020204" pitchFamily="34" charset="0"/>
                </a:rPr>
                <a:t>pCR</a:t>
              </a:r>
              <a:endPar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endParaRPr>
            </a:p>
          </p:txBody>
        </p:sp>
        <p:sp>
          <p:nvSpPr>
            <p:cNvPr id="181" name="TextBox 180">
              <a:extLst>
                <a:ext uri="{FF2B5EF4-FFF2-40B4-BE49-F238E27FC236}">
                  <a16:creationId xmlns:a16="http://schemas.microsoft.com/office/drawing/2014/main" id="{7CF30F02-F32F-D0E7-8349-5D84EB10C9B0}"/>
                </a:ext>
              </a:extLst>
            </p:cNvPr>
            <p:cNvSpPr txBox="1"/>
            <p:nvPr/>
          </p:nvSpPr>
          <p:spPr>
            <a:xfrm>
              <a:off x="8708759" y="5550018"/>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15</a:t>
              </a:r>
            </a:p>
          </p:txBody>
        </p:sp>
        <p:sp>
          <p:nvSpPr>
            <p:cNvPr id="182" name="Line 21">
              <a:extLst>
                <a:ext uri="{FF2B5EF4-FFF2-40B4-BE49-F238E27FC236}">
                  <a16:creationId xmlns:a16="http://schemas.microsoft.com/office/drawing/2014/main" id="{B5686DCD-312A-7DD8-C0E8-836361BA53A2}"/>
                </a:ext>
              </a:extLst>
            </p:cNvPr>
            <p:cNvSpPr>
              <a:spLocks noChangeShapeType="1"/>
            </p:cNvSpPr>
            <p:nvPr/>
          </p:nvSpPr>
          <p:spPr bwMode="auto">
            <a:xfrm>
              <a:off x="8842876" y="5536310"/>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3" name="TextBox 182">
              <a:extLst>
                <a:ext uri="{FF2B5EF4-FFF2-40B4-BE49-F238E27FC236}">
                  <a16:creationId xmlns:a16="http://schemas.microsoft.com/office/drawing/2014/main" id="{1D02F699-40BD-116A-3117-494450A8E14A}"/>
                </a:ext>
              </a:extLst>
            </p:cNvPr>
            <p:cNvSpPr txBox="1"/>
            <p:nvPr/>
          </p:nvSpPr>
          <p:spPr>
            <a:xfrm>
              <a:off x="9355909" y="5550018"/>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21</a:t>
              </a:r>
            </a:p>
          </p:txBody>
        </p:sp>
        <p:sp>
          <p:nvSpPr>
            <p:cNvPr id="184" name="Line 21">
              <a:extLst>
                <a:ext uri="{FF2B5EF4-FFF2-40B4-BE49-F238E27FC236}">
                  <a16:creationId xmlns:a16="http://schemas.microsoft.com/office/drawing/2014/main" id="{8455FF14-782A-5B2E-CBD6-47C9C32BC05D}"/>
                </a:ext>
              </a:extLst>
            </p:cNvPr>
            <p:cNvSpPr>
              <a:spLocks noChangeShapeType="1"/>
            </p:cNvSpPr>
            <p:nvPr/>
          </p:nvSpPr>
          <p:spPr bwMode="auto">
            <a:xfrm>
              <a:off x="9477314" y="5536310"/>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5" name="TextBox 184">
              <a:extLst>
                <a:ext uri="{FF2B5EF4-FFF2-40B4-BE49-F238E27FC236}">
                  <a16:creationId xmlns:a16="http://schemas.microsoft.com/office/drawing/2014/main" id="{36EF968B-0198-37F7-5462-792E4B9C41BB}"/>
                </a:ext>
              </a:extLst>
            </p:cNvPr>
            <p:cNvSpPr txBox="1"/>
            <p:nvPr/>
          </p:nvSpPr>
          <p:spPr>
            <a:xfrm>
              <a:off x="11255207" y="5550018"/>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39</a:t>
              </a:r>
            </a:p>
          </p:txBody>
        </p:sp>
        <p:sp>
          <p:nvSpPr>
            <p:cNvPr id="186" name="Line 21">
              <a:extLst>
                <a:ext uri="{FF2B5EF4-FFF2-40B4-BE49-F238E27FC236}">
                  <a16:creationId xmlns:a16="http://schemas.microsoft.com/office/drawing/2014/main" id="{32C211AA-6E6A-D5FA-4B6C-FDF75311F7A5}"/>
                </a:ext>
              </a:extLst>
            </p:cNvPr>
            <p:cNvSpPr>
              <a:spLocks noChangeShapeType="1"/>
            </p:cNvSpPr>
            <p:nvPr/>
          </p:nvSpPr>
          <p:spPr bwMode="auto">
            <a:xfrm>
              <a:off x="11380628" y="5536310"/>
              <a:ext cx="0" cy="56877"/>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7" name="TextBox 186">
              <a:extLst>
                <a:ext uri="{FF2B5EF4-FFF2-40B4-BE49-F238E27FC236}">
                  <a16:creationId xmlns:a16="http://schemas.microsoft.com/office/drawing/2014/main" id="{48F4A662-77E0-BF1E-A0E0-640D1EC481F6}"/>
                </a:ext>
              </a:extLst>
            </p:cNvPr>
            <p:cNvSpPr txBox="1"/>
            <p:nvPr/>
          </p:nvSpPr>
          <p:spPr>
            <a:xfrm>
              <a:off x="8870272" y="5995327"/>
              <a:ext cx="605693"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5</a:t>
              </a:r>
            </a:p>
          </p:txBody>
        </p:sp>
        <p:sp>
          <p:nvSpPr>
            <p:cNvPr id="188" name="TextBox 187">
              <a:extLst>
                <a:ext uri="{FF2B5EF4-FFF2-40B4-BE49-F238E27FC236}">
                  <a16:creationId xmlns:a16="http://schemas.microsoft.com/office/drawing/2014/main" id="{701076A3-EFC0-4B3A-C3C5-2298B85C210E}"/>
                </a:ext>
              </a:extLst>
            </p:cNvPr>
            <p:cNvSpPr txBox="1"/>
            <p:nvPr/>
          </p:nvSpPr>
          <p:spPr>
            <a:xfrm>
              <a:off x="8870272" y="6187868"/>
              <a:ext cx="605693" cy="244682"/>
            </a:xfrm>
            <a:prstGeom prst="rect">
              <a:avLst/>
            </a:prstGeom>
            <a:noFill/>
          </p:spPr>
          <p:txBody>
            <a:bodyPr wrap="square" rtlCol="0">
              <a:spAutoFit/>
            </a:bodyPr>
            <a:lstStyle/>
            <a:p>
              <a:pPr algn="ctr">
                <a:lnSpc>
                  <a:spcPct val="90000"/>
                </a:lnSpc>
              </a:pPr>
              <a:r>
                <a:rPr lang="en-GB" sz="1100" dirty="0">
                  <a:solidFill>
                    <a:schemeClr val="accent2">
                      <a:lumMod val="50000"/>
                    </a:schemeClr>
                  </a:solidFill>
                  <a:latin typeface="Arial" panose="020B0604020202020204" pitchFamily="34" charset="0"/>
                  <a:cs typeface="Arial" panose="020B0604020202020204" pitchFamily="34" charset="0"/>
                </a:rPr>
                <a:t>64</a:t>
              </a:r>
            </a:p>
          </p:txBody>
        </p:sp>
        <p:sp>
          <p:nvSpPr>
            <p:cNvPr id="189" name="TextBox 188">
              <a:extLst>
                <a:ext uri="{FF2B5EF4-FFF2-40B4-BE49-F238E27FC236}">
                  <a16:creationId xmlns:a16="http://schemas.microsoft.com/office/drawing/2014/main" id="{1FCECDD4-C705-4B72-9BE5-15BA7AA0F44B}"/>
                </a:ext>
              </a:extLst>
            </p:cNvPr>
            <p:cNvSpPr txBox="1"/>
            <p:nvPr/>
          </p:nvSpPr>
          <p:spPr>
            <a:xfrm>
              <a:off x="9600232" y="5995327"/>
              <a:ext cx="411403"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5</a:t>
              </a:r>
            </a:p>
          </p:txBody>
        </p:sp>
        <p:sp>
          <p:nvSpPr>
            <p:cNvPr id="190" name="TextBox 189">
              <a:extLst>
                <a:ext uri="{FF2B5EF4-FFF2-40B4-BE49-F238E27FC236}">
                  <a16:creationId xmlns:a16="http://schemas.microsoft.com/office/drawing/2014/main" id="{B0124490-74F4-8EC9-045B-77603067A579}"/>
                </a:ext>
              </a:extLst>
            </p:cNvPr>
            <p:cNvSpPr txBox="1"/>
            <p:nvPr/>
          </p:nvSpPr>
          <p:spPr>
            <a:xfrm>
              <a:off x="9509020" y="6187868"/>
              <a:ext cx="605693" cy="244682"/>
            </a:xfrm>
            <a:prstGeom prst="rect">
              <a:avLst/>
            </a:prstGeom>
            <a:noFill/>
          </p:spPr>
          <p:txBody>
            <a:bodyPr wrap="square" rtlCol="0">
              <a:spAutoFit/>
            </a:bodyPr>
            <a:lstStyle/>
            <a:p>
              <a:pPr algn="ctr">
                <a:lnSpc>
                  <a:spcPct val="90000"/>
                </a:lnSpc>
              </a:pPr>
              <a:r>
                <a:rPr lang="en-GB" sz="1100" dirty="0">
                  <a:solidFill>
                    <a:schemeClr val="accent2">
                      <a:lumMod val="50000"/>
                    </a:schemeClr>
                  </a:solidFill>
                  <a:latin typeface="Arial" panose="020B0604020202020204" pitchFamily="34" charset="0"/>
                  <a:cs typeface="Arial" panose="020B0604020202020204" pitchFamily="34" charset="0"/>
                </a:rPr>
                <a:t>44</a:t>
              </a:r>
            </a:p>
          </p:txBody>
        </p:sp>
        <p:sp>
          <p:nvSpPr>
            <p:cNvPr id="191" name="TextBox 190">
              <a:extLst>
                <a:ext uri="{FF2B5EF4-FFF2-40B4-BE49-F238E27FC236}">
                  <a16:creationId xmlns:a16="http://schemas.microsoft.com/office/drawing/2014/main" id="{E4F3D26B-AA29-BA9E-19A7-8685AF8644C1}"/>
                </a:ext>
              </a:extLst>
            </p:cNvPr>
            <p:cNvSpPr txBox="1"/>
            <p:nvPr/>
          </p:nvSpPr>
          <p:spPr>
            <a:xfrm>
              <a:off x="10775260" y="5995327"/>
              <a:ext cx="605693"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2</a:t>
              </a:r>
            </a:p>
          </p:txBody>
        </p:sp>
        <p:sp>
          <p:nvSpPr>
            <p:cNvPr id="192" name="TextBox 191">
              <a:extLst>
                <a:ext uri="{FF2B5EF4-FFF2-40B4-BE49-F238E27FC236}">
                  <a16:creationId xmlns:a16="http://schemas.microsoft.com/office/drawing/2014/main" id="{775DFB36-716E-D9C1-04A4-DC730A3F7C8A}"/>
                </a:ext>
              </a:extLst>
            </p:cNvPr>
            <p:cNvSpPr txBox="1"/>
            <p:nvPr/>
          </p:nvSpPr>
          <p:spPr>
            <a:xfrm>
              <a:off x="10775260" y="6187868"/>
              <a:ext cx="605693" cy="244682"/>
            </a:xfrm>
            <a:prstGeom prst="rect">
              <a:avLst/>
            </a:prstGeom>
            <a:noFill/>
          </p:spPr>
          <p:txBody>
            <a:bodyPr wrap="square" rtlCol="0">
              <a:spAutoFit/>
            </a:bodyPr>
            <a:lstStyle/>
            <a:p>
              <a:pPr algn="ctr">
                <a:lnSpc>
                  <a:spcPct val="90000"/>
                </a:lnSpc>
              </a:pPr>
              <a:r>
                <a:rPr lang="en-GB" sz="1100" dirty="0">
                  <a:solidFill>
                    <a:schemeClr val="accent2">
                      <a:lumMod val="50000"/>
                    </a:schemeClr>
                  </a:solidFill>
                  <a:latin typeface="Arial" panose="020B0604020202020204" pitchFamily="34" charset="0"/>
                  <a:cs typeface="Arial" panose="020B0604020202020204" pitchFamily="34" charset="0"/>
                </a:rPr>
                <a:t>8</a:t>
              </a:r>
            </a:p>
          </p:txBody>
        </p:sp>
        <p:sp>
          <p:nvSpPr>
            <p:cNvPr id="193" name="Freeform 192">
              <a:extLst>
                <a:ext uri="{FF2B5EF4-FFF2-40B4-BE49-F238E27FC236}">
                  <a16:creationId xmlns:a16="http://schemas.microsoft.com/office/drawing/2014/main" id="{AA70E839-9B9E-2D38-BC8E-91D79DEF9E27}"/>
                </a:ext>
              </a:extLst>
            </p:cNvPr>
            <p:cNvSpPr/>
            <p:nvPr/>
          </p:nvSpPr>
          <p:spPr>
            <a:xfrm>
              <a:off x="1384400" y="2289479"/>
              <a:ext cx="4402183" cy="1915886"/>
            </a:xfrm>
            <a:custGeom>
              <a:avLst/>
              <a:gdLst>
                <a:gd name="connsiteX0" fmla="*/ 4402183 w 4402183"/>
                <a:gd name="connsiteY0" fmla="*/ 1915886 h 1915886"/>
                <a:gd name="connsiteX1" fmla="*/ 3339737 w 4402183"/>
                <a:gd name="connsiteY1" fmla="*/ 1915886 h 1915886"/>
                <a:gd name="connsiteX2" fmla="*/ 3339737 w 4402183"/>
                <a:gd name="connsiteY2" fmla="*/ 1767840 h 1915886"/>
                <a:gd name="connsiteX3" fmla="*/ 3209109 w 4402183"/>
                <a:gd name="connsiteY3" fmla="*/ 1767840 h 1915886"/>
                <a:gd name="connsiteX4" fmla="*/ 3209109 w 4402183"/>
                <a:gd name="connsiteY4" fmla="*/ 1645920 h 1915886"/>
                <a:gd name="connsiteX5" fmla="*/ 2943497 w 4402183"/>
                <a:gd name="connsiteY5" fmla="*/ 1645920 h 1915886"/>
                <a:gd name="connsiteX6" fmla="*/ 2943497 w 4402183"/>
                <a:gd name="connsiteY6" fmla="*/ 1554480 h 1915886"/>
                <a:gd name="connsiteX7" fmla="*/ 2804160 w 4402183"/>
                <a:gd name="connsiteY7" fmla="*/ 1554480 h 1915886"/>
                <a:gd name="connsiteX8" fmla="*/ 2804160 w 4402183"/>
                <a:gd name="connsiteY8" fmla="*/ 1463040 h 1915886"/>
                <a:gd name="connsiteX9" fmla="*/ 2669177 w 4402183"/>
                <a:gd name="connsiteY9" fmla="*/ 1463040 h 1915886"/>
                <a:gd name="connsiteX10" fmla="*/ 2669177 w 4402183"/>
                <a:gd name="connsiteY10" fmla="*/ 1375954 h 1915886"/>
                <a:gd name="connsiteX11" fmla="*/ 2473235 w 4402183"/>
                <a:gd name="connsiteY11" fmla="*/ 1375954 h 1915886"/>
                <a:gd name="connsiteX12" fmla="*/ 2473235 w 4402183"/>
                <a:gd name="connsiteY12" fmla="*/ 1328057 h 1915886"/>
                <a:gd name="connsiteX13" fmla="*/ 2342606 w 4402183"/>
                <a:gd name="connsiteY13" fmla="*/ 1328057 h 1915886"/>
                <a:gd name="connsiteX14" fmla="*/ 2342606 w 4402183"/>
                <a:gd name="connsiteY14" fmla="*/ 1275806 h 1915886"/>
                <a:gd name="connsiteX15" fmla="*/ 2098766 w 4402183"/>
                <a:gd name="connsiteY15" fmla="*/ 1275806 h 1915886"/>
                <a:gd name="connsiteX16" fmla="*/ 2098766 w 4402183"/>
                <a:gd name="connsiteY16" fmla="*/ 1240972 h 1915886"/>
                <a:gd name="connsiteX17" fmla="*/ 2033452 w 4402183"/>
                <a:gd name="connsiteY17" fmla="*/ 1240972 h 1915886"/>
                <a:gd name="connsiteX18" fmla="*/ 2033452 w 4402183"/>
                <a:gd name="connsiteY18" fmla="*/ 1153886 h 1915886"/>
                <a:gd name="connsiteX19" fmla="*/ 1763486 w 4402183"/>
                <a:gd name="connsiteY19" fmla="*/ 1153886 h 1915886"/>
                <a:gd name="connsiteX20" fmla="*/ 1763486 w 4402183"/>
                <a:gd name="connsiteY20" fmla="*/ 1075509 h 1915886"/>
                <a:gd name="connsiteX21" fmla="*/ 1558835 w 4402183"/>
                <a:gd name="connsiteY21" fmla="*/ 1075509 h 1915886"/>
                <a:gd name="connsiteX22" fmla="*/ 1558835 w 4402183"/>
                <a:gd name="connsiteY22" fmla="*/ 1001486 h 1915886"/>
                <a:gd name="connsiteX23" fmla="*/ 1484812 w 4402183"/>
                <a:gd name="connsiteY23" fmla="*/ 1001486 h 1915886"/>
                <a:gd name="connsiteX24" fmla="*/ 1484812 w 4402183"/>
                <a:gd name="connsiteY24" fmla="*/ 953589 h 1915886"/>
                <a:gd name="connsiteX25" fmla="*/ 1484812 w 4402183"/>
                <a:gd name="connsiteY25" fmla="*/ 953589 h 1915886"/>
                <a:gd name="connsiteX26" fmla="*/ 1484812 w 4402183"/>
                <a:gd name="connsiteY26" fmla="*/ 910046 h 1915886"/>
                <a:gd name="connsiteX27" fmla="*/ 1454332 w 4402183"/>
                <a:gd name="connsiteY27" fmla="*/ 910046 h 1915886"/>
                <a:gd name="connsiteX28" fmla="*/ 1436915 w 4402183"/>
                <a:gd name="connsiteY28" fmla="*/ 910046 h 1915886"/>
                <a:gd name="connsiteX29" fmla="*/ 1436915 w 4402183"/>
                <a:gd name="connsiteY29" fmla="*/ 818606 h 1915886"/>
                <a:gd name="connsiteX30" fmla="*/ 1415143 w 4402183"/>
                <a:gd name="connsiteY30" fmla="*/ 818606 h 1915886"/>
                <a:gd name="connsiteX31" fmla="*/ 1415143 w 4402183"/>
                <a:gd name="connsiteY31" fmla="*/ 766354 h 1915886"/>
                <a:gd name="connsiteX32" fmla="*/ 1328057 w 4402183"/>
                <a:gd name="connsiteY32" fmla="*/ 766354 h 1915886"/>
                <a:gd name="connsiteX33" fmla="*/ 1328057 w 4402183"/>
                <a:gd name="connsiteY33" fmla="*/ 692332 h 1915886"/>
                <a:gd name="connsiteX34" fmla="*/ 1214846 w 4402183"/>
                <a:gd name="connsiteY34" fmla="*/ 692332 h 1915886"/>
                <a:gd name="connsiteX35" fmla="*/ 1214846 w 4402183"/>
                <a:gd name="connsiteY35" fmla="*/ 644434 h 1915886"/>
                <a:gd name="connsiteX36" fmla="*/ 1184366 w 4402183"/>
                <a:gd name="connsiteY36" fmla="*/ 644434 h 1915886"/>
                <a:gd name="connsiteX37" fmla="*/ 1184366 w 4402183"/>
                <a:gd name="connsiteY37" fmla="*/ 579120 h 1915886"/>
                <a:gd name="connsiteX38" fmla="*/ 1066800 w 4402183"/>
                <a:gd name="connsiteY38" fmla="*/ 579120 h 1915886"/>
                <a:gd name="connsiteX39" fmla="*/ 1066800 w 4402183"/>
                <a:gd name="connsiteY39" fmla="*/ 544286 h 1915886"/>
                <a:gd name="connsiteX40" fmla="*/ 949235 w 4402183"/>
                <a:gd name="connsiteY40" fmla="*/ 544286 h 1915886"/>
                <a:gd name="connsiteX41" fmla="*/ 949235 w 4402183"/>
                <a:gd name="connsiteY41" fmla="*/ 492034 h 1915886"/>
                <a:gd name="connsiteX42" fmla="*/ 888275 w 4402183"/>
                <a:gd name="connsiteY42" fmla="*/ 492034 h 1915886"/>
                <a:gd name="connsiteX43" fmla="*/ 888275 w 4402183"/>
                <a:gd name="connsiteY43" fmla="*/ 422366 h 1915886"/>
                <a:gd name="connsiteX44" fmla="*/ 853440 w 4402183"/>
                <a:gd name="connsiteY44" fmla="*/ 422366 h 1915886"/>
                <a:gd name="connsiteX45" fmla="*/ 853440 w 4402183"/>
                <a:gd name="connsiteY45" fmla="*/ 309154 h 1915886"/>
                <a:gd name="connsiteX46" fmla="*/ 822960 w 4402183"/>
                <a:gd name="connsiteY46" fmla="*/ 309154 h 1915886"/>
                <a:gd name="connsiteX47" fmla="*/ 822960 w 4402183"/>
                <a:gd name="connsiteY47" fmla="*/ 243840 h 1915886"/>
                <a:gd name="connsiteX48" fmla="*/ 762000 w 4402183"/>
                <a:gd name="connsiteY48" fmla="*/ 243840 h 1915886"/>
                <a:gd name="connsiteX49" fmla="*/ 762000 w 4402183"/>
                <a:gd name="connsiteY49" fmla="*/ 213360 h 1915886"/>
                <a:gd name="connsiteX50" fmla="*/ 539932 w 4402183"/>
                <a:gd name="connsiteY50" fmla="*/ 213360 h 1915886"/>
                <a:gd name="connsiteX51" fmla="*/ 539932 w 4402183"/>
                <a:gd name="connsiteY51" fmla="*/ 156754 h 1915886"/>
                <a:gd name="connsiteX52" fmla="*/ 487680 w 4402183"/>
                <a:gd name="connsiteY52" fmla="*/ 156754 h 1915886"/>
                <a:gd name="connsiteX53" fmla="*/ 487680 w 4402183"/>
                <a:gd name="connsiteY53" fmla="*/ 104503 h 1915886"/>
                <a:gd name="connsiteX54" fmla="*/ 343989 w 4402183"/>
                <a:gd name="connsiteY54" fmla="*/ 104503 h 1915886"/>
                <a:gd name="connsiteX55" fmla="*/ 343989 w 4402183"/>
                <a:gd name="connsiteY55" fmla="*/ 60960 h 1915886"/>
                <a:gd name="connsiteX56" fmla="*/ 317863 w 4402183"/>
                <a:gd name="connsiteY56" fmla="*/ 60960 h 1915886"/>
                <a:gd name="connsiteX57" fmla="*/ 317863 w 4402183"/>
                <a:gd name="connsiteY57" fmla="*/ 4354 h 1915886"/>
                <a:gd name="connsiteX58" fmla="*/ 0 w 4402183"/>
                <a:gd name="connsiteY58" fmla="*/ 4354 h 1915886"/>
                <a:gd name="connsiteX59" fmla="*/ 0 w 4402183"/>
                <a:gd name="connsiteY59" fmla="*/ 0 h 1915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402183" h="1915886">
                  <a:moveTo>
                    <a:pt x="4402183" y="1915886"/>
                  </a:moveTo>
                  <a:lnTo>
                    <a:pt x="3339737" y="1915886"/>
                  </a:lnTo>
                  <a:lnTo>
                    <a:pt x="3339737" y="1767840"/>
                  </a:lnTo>
                  <a:lnTo>
                    <a:pt x="3209109" y="1767840"/>
                  </a:lnTo>
                  <a:lnTo>
                    <a:pt x="3209109" y="1645920"/>
                  </a:lnTo>
                  <a:lnTo>
                    <a:pt x="2943497" y="1645920"/>
                  </a:lnTo>
                  <a:lnTo>
                    <a:pt x="2943497" y="1554480"/>
                  </a:lnTo>
                  <a:lnTo>
                    <a:pt x="2804160" y="1554480"/>
                  </a:lnTo>
                  <a:lnTo>
                    <a:pt x="2804160" y="1463040"/>
                  </a:lnTo>
                  <a:lnTo>
                    <a:pt x="2669177" y="1463040"/>
                  </a:lnTo>
                  <a:lnTo>
                    <a:pt x="2669177" y="1375954"/>
                  </a:lnTo>
                  <a:lnTo>
                    <a:pt x="2473235" y="1375954"/>
                  </a:lnTo>
                  <a:lnTo>
                    <a:pt x="2473235" y="1328057"/>
                  </a:lnTo>
                  <a:lnTo>
                    <a:pt x="2342606" y="1328057"/>
                  </a:lnTo>
                  <a:lnTo>
                    <a:pt x="2342606" y="1275806"/>
                  </a:lnTo>
                  <a:lnTo>
                    <a:pt x="2098766" y="1275806"/>
                  </a:lnTo>
                  <a:lnTo>
                    <a:pt x="2098766" y="1240972"/>
                  </a:lnTo>
                  <a:lnTo>
                    <a:pt x="2033452" y="1240972"/>
                  </a:lnTo>
                  <a:lnTo>
                    <a:pt x="2033452" y="1153886"/>
                  </a:lnTo>
                  <a:lnTo>
                    <a:pt x="1763486" y="1153886"/>
                  </a:lnTo>
                  <a:lnTo>
                    <a:pt x="1763486" y="1075509"/>
                  </a:lnTo>
                  <a:lnTo>
                    <a:pt x="1558835" y="1075509"/>
                  </a:lnTo>
                  <a:lnTo>
                    <a:pt x="1558835" y="1001486"/>
                  </a:lnTo>
                  <a:lnTo>
                    <a:pt x="1484812" y="1001486"/>
                  </a:lnTo>
                  <a:lnTo>
                    <a:pt x="1484812" y="953589"/>
                  </a:lnTo>
                  <a:lnTo>
                    <a:pt x="1484812" y="953589"/>
                  </a:lnTo>
                  <a:lnTo>
                    <a:pt x="1484812" y="910046"/>
                  </a:lnTo>
                  <a:lnTo>
                    <a:pt x="1454332" y="910046"/>
                  </a:lnTo>
                  <a:lnTo>
                    <a:pt x="1436915" y="910046"/>
                  </a:lnTo>
                  <a:lnTo>
                    <a:pt x="1436915" y="818606"/>
                  </a:lnTo>
                  <a:lnTo>
                    <a:pt x="1415143" y="818606"/>
                  </a:lnTo>
                  <a:lnTo>
                    <a:pt x="1415143" y="766354"/>
                  </a:lnTo>
                  <a:lnTo>
                    <a:pt x="1328057" y="766354"/>
                  </a:lnTo>
                  <a:lnTo>
                    <a:pt x="1328057" y="692332"/>
                  </a:lnTo>
                  <a:lnTo>
                    <a:pt x="1214846" y="692332"/>
                  </a:lnTo>
                  <a:lnTo>
                    <a:pt x="1214846" y="644434"/>
                  </a:lnTo>
                  <a:lnTo>
                    <a:pt x="1184366" y="644434"/>
                  </a:lnTo>
                  <a:lnTo>
                    <a:pt x="1184366" y="579120"/>
                  </a:lnTo>
                  <a:lnTo>
                    <a:pt x="1066800" y="579120"/>
                  </a:lnTo>
                  <a:lnTo>
                    <a:pt x="1066800" y="544286"/>
                  </a:lnTo>
                  <a:lnTo>
                    <a:pt x="949235" y="544286"/>
                  </a:lnTo>
                  <a:lnTo>
                    <a:pt x="949235" y="492034"/>
                  </a:lnTo>
                  <a:lnTo>
                    <a:pt x="888275" y="492034"/>
                  </a:lnTo>
                  <a:lnTo>
                    <a:pt x="888275" y="422366"/>
                  </a:lnTo>
                  <a:lnTo>
                    <a:pt x="853440" y="422366"/>
                  </a:lnTo>
                  <a:lnTo>
                    <a:pt x="853440" y="309154"/>
                  </a:lnTo>
                  <a:lnTo>
                    <a:pt x="822960" y="309154"/>
                  </a:lnTo>
                  <a:lnTo>
                    <a:pt x="822960" y="243840"/>
                  </a:lnTo>
                  <a:lnTo>
                    <a:pt x="762000" y="243840"/>
                  </a:lnTo>
                  <a:lnTo>
                    <a:pt x="762000" y="213360"/>
                  </a:lnTo>
                  <a:lnTo>
                    <a:pt x="539932" y="213360"/>
                  </a:lnTo>
                  <a:lnTo>
                    <a:pt x="539932" y="156754"/>
                  </a:lnTo>
                  <a:lnTo>
                    <a:pt x="487680" y="156754"/>
                  </a:lnTo>
                  <a:lnTo>
                    <a:pt x="487680" y="104503"/>
                  </a:lnTo>
                  <a:lnTo>
                    <a:pt x="343989" y="104503"/>
                  </a:lnTo>
                  <a:lnTo>
                    <a:pt x="343989" y="60960"/>
                  </a:lnTo>
                  <a:lnTo>
                    <a:pt x="317863" y="60960"/>
                  </a:lnTo>
                  <a:lnTo>
                    <a:pt x="317863" y="4354"/>
                  </a:lnTo>
                  <a:lnTo>
                    <a:pt x="0" y="4354"/>
                  </a:lnTo>
                  <a:lnTo>
                    <a:pt x="0" y="0"/>
                  </a:lnTo>
                </a:path>
              </a:pathLst>
            </a:custGeom>
            <a:noFill/>
            <a:ln w="19050">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4" name="TextBox 193">
              <a:extLst>
                <a:ext uri="{FF2B5EF4-FFF2-40B4-BE49-F238E27FC236}">
                  <a16:creationId xmlns:a16="http://schemas.microsoft.com/office/drawing/2014/main" id="{23E0E568-4996-CB93-3D61-A63FC6061D2E}"/>
                </a:ext>
              </a:extLst>
            </p:cNvPr>
            <p:cNvSpPr txBox="1"/>
            <p:nvPr/>
          </p:nvSpPr>
          <p:spPr>
            <a:xfrm>
              <a:off x="3753779" y="2228068"/>
              <a:ext cx="378877"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93%</a:t>
              </a:r>
            </a:p>
          </p:txBody>
        </p:sp>
        <p:sp>
          <p:nvSpPr>
            <p:cNvPr id="195" name="TextBox 194">
              <a:extLst>
                <a:ext uri="{FF2B5EF4-FFF2-40B4-BE49-F238E27FC236}">
                  <a16:creationId xmlns:a16="http://schemas.microsoft.com/office/drawing/2014/main" id="{93A8BA38-A189-97FF-2B77-CCEC79189217}"/>
                </a:ext>
              </a:extLst>
            </p:cNvPr>
            <p:cNvSpPr txBox="1"/>
            <p:nvPr/>
          </p:nvSpPr>
          <p:spPr>
            <a:xfrm>
              <a:off x="2477974" y="2228068"/>
              <a:ext cx="378877"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93%</a:t>
              </a:r>
            </a:p>
          </p:txBody>
        </p:sp>
        <p:sp>
          <p:nvSpPr>
            <p:cNvPr id="196" name="Triangle 200">
              <a:extLst>
                <a:ext uri="{FF2B5EF4-FFF2-40B4-BE49-F238E27FC236}">
                  <a16:creationId xmlns:a16="http://schemas.microsoft.com/office/drawing/2014/main" id="{7EE12867-8302-F17A-7E48-38934D20376F}"/>
                </a:ext>
              </a:extLst>
            </p:cNvPr>
            <p:cNvSpPr/>
            <p:nvPr/>
          </p:nvSpPr>
          <p:spPr>
            <a:xfrm>
              <a:off x="3234928" y="2452423"/>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7" name="Triangle 201">
              <a:extLst>
                <a:ext uri="{FF2B5EF4-FFF2-40B4-BE49-F238E27FC236}">
                  <a16:creationId xmlns:a16="http://schemas.microsoft.com/office/drawing/2014/main" id="{9888E9C1-3D9B-449B-B9E7-8C439B4A6039}"/>
                </a:ext>
              </a:extLst>
            </p:cNvPr>
            <p:cNvSpPr/>
            <p:nvPr/>
          </p:nvSpPr>
          <p:spPr>
            <a:xfrm>
              <a:off x="3365557" y="2452423"/>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8" name="Triangle 202">
              <a:extLst>
                <a:ext uri="{FF2B5EF4-FFF2-40B4-BE49-F238E27FC236}">
                  <a16:creationId xmlns:a16="http://schemas.microsoft.com/office/drawing/2014/main" id="{A94056B8-2409-95F6-B439-F3604456E07A}"/>
                </a:ext>
              </a:extLst>
            </p:cNvPr>
            <p:cNvSpPr/>
            <p:nvPr/>
          </p:nvSpPr>
          <p:spPr>
            <a:xfrm>
              <a:off x="3404745" y="2452423"/>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9" name="Triangle 203">
              <a:extLst>
                <a:ext uri="{FF2B5EF4-FFF2-40B4-BE49-F238E27FC236}">
                  <a16:creationId xmlns:a16="http://schemas.microsoft.com/office/drawing/2014/main" id="{3838690B-BBBB-73E9-8CD6-0AD5B3FC311B}"/>
                </a:ext>
              </a:extLst>
            </p:cNvPr>
            <p:cNvSpPr/>
            <p:nvPr/>
          </p:nvSpPr>
          <p:spPr>
            <a:xfrm>
              <a:off x="3456996" y="2452423"/>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0" name="Triangle 204">
              <a:extLst>
                <a:ext uri="{FF2B5EF4-FFF2-40B4-BE49-F238E27FC236}">
                  <a16:creationId xmlns:a16="http://schemas.microsoft.com/office/drawing/2014/main" id="{90637E15-03E4-B108-BD5A-D3DE1646A41C}"/>
                </a:ext>
              </a:extLst>
            </p:cNvPr>
            <p:cNvSpPr/>
            <p:nvPr/>
          </p:nvSpPr>
          <p:spPr>
            <a:xfrm>
              <a:off x="3666001" y="2452423"/>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1" name="Triangle 205">
              <a:extLst>
                <a:ext uri="{FF2B5EF4-FFF2-40B4-BE49-F238E27FC236}">
                  <a16:creationId xmlns:a16="http://schemas.microsoft.com/office/drawing/2014/main" id="{2B62F968-F7A4-B12D-19F9-E850BACB2142}"/>
                </a:ext>
              </a:extLst>
            </p:cNvPr>
            <p:cNvSpPr/>
            <p:nvPr/>
          </p:nvSpPr>
          <p:spPr>
            <a:xfrm>
              <a:off x="3718252" y="2452423"/>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2" name="Triangle 206">
              <a:extLst>
                <a:ext uri="{FF2B5EF4-FFF2-40B4-BE49-F238E27FC236}">
                  <a16:creationId xmlns:a16="http://schemas.microsoft.com/office/drawing/2014/main" id="{BDCDDD4C-4E40-DF50-3828-91E1B1875148}"/>
                </a:ext>
              </a:extLst>
            </p:cNvPr>
            <p:cNvSpPr/>
            <p:nvPr/>
          </p:nvSpPr>
          <p:spPr>
            <a:xfrm>
              <a:off x="3792275" y="2452423"/>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3" name="Triangle 207">
              <a:extLst>
                <a:ext uri="{FF2B5EF4-FFF2-40B4-BE49-F238E27FC236}">
                  <a16:creationId xmlns:a16="http://schemas.microsoft.com/office/drawing/2014/main" id="{8261EA64-BD74-96B5-5771-3ED808A60708}"/>
                </a:ext>
              </a:extLst>
            </p:cNvPr>
            <p:cNvSpPr/>
            <p:nvPr/>
          </p:nvSpPr>
          <p:spPr>
            <a:xfrm>
              <a:off x="3909840" y="2452423"/>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4" name="Triangle 208">
              <a:extLst>
                <a:ext uri="{FF2B5EF4-FFF2-40B4-BE49-F238E27FC236}">
                  <a16:creationId xmlns:a16="http://schemas.microsoft.com/office/drawing/2014/main" id="{3DA00339-E439-FD25-5718-8ED054DA7E78}"/>
                </a:ext>
              </a:extLst>
            </p:cNvPr>
            <p:cNvSpPr/>
            <p:nvPr/>
          </p:nvSpPr>
          <p:spPr>
            <a:xfrm>
              <a:off x="3949029" y="2452423"/>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5" name="Triangle 209">
              <a:extLst>
                <a:ext uri="{FF2B5EF4-FFF2-40B4-BE49-F238E27FC236}">
                  <a16:creationId xmlns:a16="http://schemas.microsoft.com/office/drawing/2014/main" id="{A4F712F3-2C95-E36D-DB65-A91DB17F9AA6}"/>
                </a:ext>
              </a:extLst>
            </p:cNvPr>
            <p:cNvSpPr/>
            <p:nvPr/>
          </p:nvSpPr>
          <p:spPr>
            <a:xfrm>
              <a:off x="3979509" y="2452423"/>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6" name="Triangle 210">
              <a:extLst>
                <a:ext uri="{FF2B5EF4-FFF2-40B4-BE49-F238E27FC236}">
                  <a16:creationId xmlns:a16="http://schemas.microsoft.com/office/drawing/2014/main" id="{40374649-F904-33A1-CB82-6242337AACF5}"/>
                </a:ext>
              </a:extLst>
            </p:cNvPr>
            <p:cNvSpPr/>
            <p:nvPr/>
          </p:nvSpPr>
          <p:spPr>
            <a:xfrm>
              <a:off x="3996926" y="2452423"/>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7" name="Triangle 211">
              <a:extLst>
                <a:ext uri="{FF2B5EF4-FFF2-40B4-BE49-F238E27FC236}">
                  <a16:creationId xmlns:a16="http://schemas.microsoft.com/office/drawing/2014/main" id="{61E93CF7-A2FF-C4D9-3EE6-9A996C138742}"/>
                </a:ext>
              </a:extLst>
            </p:cNvPr>
            <p:cNvSpPr/>
            <p:nvPr/>
          </p:nvSpPr>
          <p:spPr>
            <a:xfrm>
              <a:off x="4027406" y="2452423"/>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8" name="Triangle 212">
              <a:extLst>
                <a:ext uri="{FF2B5EF4-FFF2-40B4-BE49-F238E27FC236}">
                  <a16:creationId xmlns:a16="http://schemas.microsoft.com/office/drawing/2014/main" id="{1D298945-831C-2D2B-DF9B-9D02DA6F64A3}"/>
                </a:ext>
              </a:extLst>
            </p:cNvPr>
            <p:cNvSpPr/>
            <p:nvPr/>
          </p:nvSpPr>
          <p:spPr>
            <a:xfrm>
              <a:off x="4245120" y="2452423"/>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9" name="Triangle 213">
              <a:extLst>
                <a:ext uri="{FF2B5EF4-FFF2-40B4-BE49-F238E27FC236}">
                  <a16:creationId xmlns:a16="http://schemas.microsoft.com/office/drawing/2014/main" id="{776B2BBF-1523-ECB3-6AD8-B59DB03CFC1A}"/>
                </a:ext>
              </a:extLst>
            </p:cNvPr>
            <p:cNvSpPr/>
            <p:nvPr/>
          </p:nvSpPr>
          <p:spPr>
            <a:xfrm>
              <a:off x="4288663" y="2452423"/>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0" name="Triangle 214">
              <a:extLst>
                <a:ext uri="{FF2B5EF4-FFF2-40B4-BE49-F238E27FC236}">
                  <a16:creationId xmlns:a16="http://schemas.microsoft.com/office/drawing/2014/main" id="{DDE33F06-728A-7984-F4A6-C581E61A1252}"/>
                </a:ext>
              </a:extLst>
            </p:cNvPr>
            <p:cNvSpPr/>
            <p:nvPr/>
          </p:nvSpPr>
          <p:spPr>
            <a:xfrm>
              <a:off x="4336560" y="2452423"/>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1" name="Triangle 215">
              <a:extLst>
                <a:ext uri="{FF2B5EF4-FFF2-40B4-BE49-F238E27FC236}">
                  <a16:creationId xmlns:a16="http://schemas.microsoft.com/office/drawing/2014/main" id="{C39C7AA6-DBDB-C188-840D-F0DF8DD67185}"/>
                </a:ext>
              </a:extLst>
            </p:cNvPr>
            <p:cNvSpPr/>
            <p:nvPr/>
          </p:nvSpPr>
          <p:spPr>
            <a:xfrm>
              <a:off x="4475897" y="2452423"/>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2" name="Triangle 216">
              <a:extLst>
                <a:ext uri="{FF2B5EF4-FFF2-40B4-BE49-F238E27FC236}">
                  <a16:creationId xmlns:a16="http://schemas.microsoft.com/office/drawing/2014/main" id="{01803B06-F1BE-B574-A214-4B2817F459C0}"/>
                </a:ext>
              </a:extLst>
            </p:cNvPr>
            <p:cNvSpPr/>
            <p:nvPr/>
          </p:nvSpPr>
          <p:spPr>
            <a:xfrm>
              <a:off x="4510732" y="2452423"/>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3" name="Triangle 217">
              <a:extLst>
                <a:ext uri="{FF2B5EF4-FFF2-40B4-BE49-F238E27FC236}">
                  <a16:creationId xmlns:a16="http://schemas.microsoft.com/office/drawing/2014/main" id="{EE7F2FF1-E341-A5D6-846B-A56E87487823}"/>
                </a:ext>
              </a:extLst>
            </p:cNvPr>
            <p:cNvSpPr/>
            <p:nvPr/>
          </p:nvSpPr>
          <p:spPr>
            <a:xfrm>
              <a:off x="4532503" y="2452423"/>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4" name="Triangle 218">
              <a:extLst>
                <a:ext uri="{FF2B5EF4-FFF2-40B4-BE49-F238E27FC236}">
                  <a16:creationId xmlns:a16="http://schemas.microsoft.com/office/drawing/2014/main" id="{E639CA29-DC30-A314-4CE1-E5EB9E35D222}"/>
                </a:ext>
              </a:extLst>
            </p:cNvPr>
            <p:cNvSpPr/>
            <p:nvPr/>
          </p:nvSpPr>
          <p:spPr>
            <a:xfrm>
              <a:off x="4558629" y="2452423"/>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5" name="Triangle 219">
              <a:extLst>
                <a:ext uri="{FF2B5EF4-FFF2-40B4-BE49-F238E27FC236}">
                  <a16:creationId xmlns:a16="http://schemas.microsoft.com/office/drawing/2014/main" id="{F9D21B86-8A4A-DAD9-F36D-E6C583158A37}"/>
                </a:ext>
              </a:extLst>
            </p:cNvPr>
            <p:cNvSpPr/>
            <p:nvPr/>
          </p:nvSpPr>
          <p:spPr>
            <a:xfrm>
              <a:off x="4580401" y="2452423"/>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6" name="Triangle 220">
              <a:extLst>
                <a:ext uri="{FF2B5EF4-FFF2-40B4-BE49-F238E27FC236}">
                  <a16:creationId xmlns:a16="http://schemas.microsoft.com/office/drawing/2014/main" id="{6D8BA773-ADCD-51FE-33E3-11E030100BBC}"/>
                </a:ext>
              </a:extLst>
            </p:cNvPr>
            <p:cNvSpPr/>
            <p:nvPr/>
          </p:nvSpPr>
          <p:spPr>
            <a:xfrm>
              <a:off x="4602888" y="2997498"/>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7" name="Triangle 221">
              <a:extLst>
                <a:ext uri="{FF2B5EF4-FFF2-40B4-BE49-F238E27FC236}">
                  <a16:creationId xmlns:a16="http://schemas.microsoft.com/office/drawing/2014/main" id="{8916308F-BB3C-3836-AC0D-475DF6FC07B6}"/>
                </a:ext>
              </a:extLst>
            </p:cNvPr>
            <p:cNvSpPr/>
            <p:nvPr/>
          </p:nvSpPr>
          <p:spPr>
            <a:xfrm>
              <a:off x="5116693" y="2997498"/>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8" name="Triangle 222">
              <a:extLst>
                <a:ext uri="{FF2B5EF4-FFF2-40B4-BE49-F238E27FC236}">
                  <a16:creationId xmlns:a16="http://schemas.microsoft.com/office/drawing/2014/main" id="{5613CEE3-4818-E444-0951-1CA16E8BC5D9}"/>
                </a:ext>
              </a:extLst>
            </p:cNvPr>
            <p:cNvSpPr/>
            <p:nvPr/>
          </p:nvSpPr>
          <p:spPr>
            <a:xfrm>
              <a:off x="5195070" y="2997498"/>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9" name="Triangle 223">
              <a:extLst>
                <a:ext uri="{FF2B5EF4-FFF2-40B4-BE49-F238E27FC236}">
                  <a16:creationId xmlns:a16="http://schemas.microsoft.com/office/drawing/2014/main" id="{D6BDB3AF-5462-0261-0EC9-B723C7D43C90}"/>
                </a:ext>
              </a:extLst>
            </p:cNvPr>
            <p:cNvSpPr/>
            <p:nvPr/>
          </p:nvSpPr>
          <p:spPr>
            <a:xfrm>
              <a:off x="5377950" y="2997498"/>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0" name="Triangle 224">
              <a:extLst>
                <a:ext uri="{FF2B5EF4-FFF2-40B4-BE49-F238E27FC236}">
                  <a16:creationId xmlns:a16="http://schemas.microsoft.com/office/drawing/2014/main" id="{EFF17B68-25A1-FB18-6B41-938117FFDF60}"/>
                </a:ext>
              </a:extLst>
            </p:cNvPr>
            <p:cNvSpPr/>
            <p:nvPr/>
          </p:nvSpPr>
          <p:spPr>
            <a:xfrm>
              <a:off x="5700167" y="2997498"/>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1" name="Triangle 225">
              <a:extLst>
                <a:ext uri="{FF2B5EF4-FFF2-40B4-BE49-F238E27FC236}">
                  <a16:creationId xmlns:a16="http://schemas.microsoft.com/office/drawing/2014/main" id="{57C5C529-7D7D-5512-C627-29222A6F0D00}"/>
                </a:ext>
              </a:extLst>
            </p:cNvPr>
            <p:cNvSpPr/>
            <p:nvPr/>
          </p:nvSpPr>
          <p:spPr>
            <a:xfrm>
              <a:off x="5761127" y="2997498"/>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2" name="Triangle 226">
              <a:extLst>
                <a:ext uri="{FF2B5EF4-FFF2-40B4-BE49-F238E27FC236}">
                  <a16:creationId xmlns:a16="http://schemas.microsoft.com/office/drawing/2014/main" id="{4AE7E805-ADD3-4459-7103-046C958A03A7}"/>
                </a:ext>
              </a:extLst>
            </p:cNvPr>
            <p:cNvSpPr/>
            <p:nvPr/>
          </p:nvSpPr>
          <p:spPr>
            <a:xfrm>
              <a:off x="5700481" y="413087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3" name="Triangle 227">
              <a:extLst>
                <a:ext uri="{FF2B5EF4-FFF2-40B4-BE49-F238E27FC236}">
                  <a16:creationId xmlns:a16="http://schemas.microsoft.com/office/drawing/2014/main" id="{CD539839-3C98-B494-5169-6222437A8B8A}"/>
                </a:ext>
              </a:extLst>
            </p:cNvPr>
            <p:cNvSpPr/>
            <p:nvPr/>
          </p:nvSpPr>
          <p:spPr>
            <a:xfrm>
              <a:off x="5156195" y="413087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4" name="Triangle 228">
              <a:extLst>
                <a:ext uri="{FF2B5EF4-FFF2-40B4-BE49-F238E27FC236}">
                  <a16:creationId xmlns:a16="http://schemas.microsoft.com/office/drawing/2014/main" id="{719EFDC3-2A5E-0D07-86F2-5A26A0718D82}"/>
                </a:ext>
              </a:extLst>
            </p:cNvPr>
            <p:cNvSpPr/>
            <p:nvPr/>
          </p:nvSpPr>
          <p:spPr>
            <a:xfrm>
              <a:off x="5134424" y="413087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5" name="Triangle 229">
              <a:extLst>
                <a:ext uri="{FF2B5EF4-FFF2-40B4-BE49-F238E27FC236}">
                  <a16:creationId xmlns:a16="http://schemas.microsoft.com/office/drawing/2014/main" id="{036C6FE7-C53A-EC30-468C-8A51934BA78A}"/>
                </a:ext>
              </a:extLst>
            </p:cNvPr>
            <p:cNvSpPr/>
            <p:nvPr/>
          </p:nvSpPr>
          <p:spPr>
            <a:xfrm>
              <a:off x="5111745" y="413087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6" name="Triangle 230">
              <a:extLst>
                <a:ext uri="{FF2B5EF4-FFF2-40B4-BE49-F238E27FC236}">
                  <a16:creationId xmlns:a16="http://schemas.microsoft.com/office/drawing/2014/main" id="{A0CC80C6-7C6D-4329-E8A3-6E73ACD3A727}"/>
                </a:ext>
              </a:extLst>
            </p:cNvPr>
            <p:cNvSpPr/>
            <p:nvPr/>
          </p:nvSpPr>
          <p:spPr>
            <a:xfrm>
              <a:off x="5083170" y="413087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7" name="Triangle 231">
              <a:extLst>
                <a:ext uri="{FF2B5EF4-FFF2-40B4-BE49-F238E27FC236}">
                  <a16:creationId xmlns:a16="http://schemas.microsoft.com/office/drawing/2014/main" id="{A404B251-79F0-6B39-9146-95DFE132BCB4}"/>
                </a:ext>
              </a:extLst>
            </p:cNvPr>
            <p:cNvSpPr/>
            <p:nvPr/>
          </p:nvSpPr>
          <p:spPr>
            <a:xfrm>
              <a:off x="5029195" y="413087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8" name="Triangle 232">
              <a:extLst>
                <a:ext uri="{FF2B5EF4-FFF2-40B4-BE49-F238E27FC236}">
                  <a16:creationId xmlns:a16="http://schemas.microsoft.com/office/drawing/2014/main" id="{DAC786B2-CD70-DCD5-8290-00C5282C31CB}"/>
                </a:ext>
              </a:extLst>
            </p:cNvPr>
            <p:cNvSpPr/>
            <p:nvPr/>
          </p:nvSpPr>
          <p:spPr>
            <a:xfrm>
              <a:off x="4749795" y="413087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9" name="Triangle 233">
              <a:extLst>
                <a:ext uri="{FF2B5EF4-FFF2-40B4-BE49-F238E27FC236}">
                  <a16:creationId xmlns:a16="http://schemas.microsoft.com/office/drawing/2014/main" id="{DF0E4BCF-C975-2766-B530-6A829DDAEDEE}"/>
                </a:ext>
              </a:extLst>
            </p:cNvPr>
            <p:cNvSpPr/>
            <p:nvPr/>
          </p:nvSpPr>
          <p:spPr>
            <a:xfrm>
              <a:off x="4721220" y="413087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0" name="Triangle 234">
              <a:extLst>
                <a:ext uri="{FF2B5EF4-FFF2-40B4-BE49-F238E27FC236}">
                  <a16:creationId xmlns:a16="http://schemas.microsoft.com/office/drawing/2014/main" id="{62BA8508-BAE6-44E8-081D-D6D5EACEE293}"/>
                </a:ext>
              </a:extLst>
            </p:cNvPr>
            <p:cNvSpPr/>
            <p:nvPr/>
          </p:nvSpPr>
          <p:spPr>
            <a:xfrm>
              <a:off x="4635495" y="397212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1" name="Triangle 235">
              <a:extLst>
                <a:ext uri="{FF2B5EF4-FFF2-40B4-BE49-F238E27FC236}">
                  <a16:creationId xmlns:a16="http://schemas.microsoft.com/office/drawing/2014/main" id="{F9659FBA-E86A-4F05-BD37-4A13F1EF1A11}"/>
                </a:ext>
              </a:extLst>
            </p:cNvPr>
            <p:cNvSpPr/>
            <p:nvPr/>
          </p:nvSpPr>
          <p:spPr>
            <a:xfrm>
              <a:off x="4610095" y="397212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2" name="Triangle 236">
              <a:extLst>
                <a:ext uri="{FF2B5EF4-FFF2-40B4-BE49-F238E27FC236}">
                  <a16:creationId xmlns:a16="http://schemas.microsoft.com/office/drawing/2014/main" id="{1A5762FF-7B8E-DD0B-7698-8DBA28D20488}"/>
                </a:ext>
              </a:extLst>
            </p:cNvPr>
            <p:cNvSpPr/>
            <p:nvPr/>
          </p:nvSpPr>
          <p:spPr>
            <a:xfrm>
              <a:off x="4559295" y="397212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3" name="Triangle 237">
              <a:extLst>
                <a:ext uri="{FF2B5EF4-FFF2-40B4-BE49-F238E27FC236}">
                  <a16:creationId xmlns:a16="http://schemas.microsoft.com/office/drawing/2014/main" id="{8E7095D9-B225-DF0E-7246-3937BA203C63}"/>
                </a:ext>
              </a:extLst>
            </p:cNvPr>
            <p:cNvSpPr/>
            <p:nvPr/>
          </p:nvSpPr>
          <p:spPr>
            <a:xfrm>
              <a:off x="4368795" y="3860995"/>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4" name="Triangle 238">
              <a:extLst>
                <a:ext uri="{FF2B5EF4-FFF2-40B4-BE49-F238E27FC236}">
                  <a16:creationId xmlns:a16="http://schemas.microsoft.com/office/drawing/2014/main" id="{A30D6493-87C1-ED5C-6460-40B457108419}"/>
                </a:ext>
              </a:extLst>
            </p:cNvPr>
            <p:cNvSpPr/>
            <p:nvPr/>
          </p:nvSpPr>
          <p:spPr>
            <a:xfrm>
              <a:off x="4035420" y="367367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5" name="Triangle 239">
              <a:extLst>
                <a:ext uri="{FF2B5EF4-FFF2-40B4-BE49-F238E27FC236}">
                  <a16:creationId xmlns:a16="http://schemas.microsoft.com/office/drawing/2014/main" id="{9C8D7AB9-6B53-1C7B-BF31-5C70D743ECD9}"/>
                </a:ext>
              </a:extLst>
            </p:cNvPr>
            <p:cNvSpPr/>
            <p:nvPr/>
          </p:nvSpPr>
          <p:spPr>
            <a:xfrm>
              <a:off x="3997320" y="367367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6" name="Triangle 240">
              <a:extLst>
                <a:ext uri="{FF2B5EF4-FFF2-40B4-BE49-F238E27FC236}">
                  <a16:creationId xmlns:a16="http://schemas.microsoft.com/office/drawing/2014/main" id="{8F78B724-AA35-90FD-C096-DA8B5FD69DE5}"/>
                </a:ext>
              </a:extLst>
            </p:cNvPr>
            <p:cNvSpPr/>
            <p:nvPr/>
          </p:nvSpPr>
          <p:spPr>
            <a:xfrm>
              <a:off x="3981445" y="3600645"/>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7" name="Triangle 241">
              <a:extLst>
                <a:ext uri="{FF2B5EF4-FFF2-40B4-BE49-F238E27FC236}">
                  <a16:creationId xmlns:a16="http://schemas.microsoft.com/office/drawing/2014/main" id="{64D623E9-AA44-8FA2-5769-FA22CB5F13C8}"/>
                </a:ext>
              </a:extLst>
            </p:cNvPr>
            <p:cNvSpPr/>
            <p:nvPr/>
          </p:nvSpPr>
          <p:spPr>
            <a:xfrm>
              <a:off x="3959220" y="3600645"/>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8" name="Triangle 242">
              <a:extLst>
                <a:ext uri="{FF2B5EF4-FFF2-40B4-BE49-F238E27FC236}">
                  <a16:creationId xmlns:a16="http://schemas.microsoft.com/office/drawing/2014/main" id="{B050F743-92DD-A210-80BD-51B45B65F3DA}"/>
                </a:ext>
              </a:extLst>
            </p:cNvPr>
            <p:cNvSpPr/>
            <p:nvPr/>
          </p:nvSpPr>
          <p:spPr>
            <a:xfrm>
              <a:off x="3933820" y="3600645"/>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9" name="Triangle 243">
              <a:extLst>
                <a:ext uri="{FF2B5EF4-FFF2-40B4-BE49-F238E27FC236}">
                  <a16:creationId xmlns:a16="http://schemas.microsoft.com/office/drawing/2014/main" id="{ADFCBBEF-CEA0-E568-A329-0F68B8D80885}"/>
                </a:ext>
              </a:extLst>
            </p:cNvPr>
            <p:cNvSpPr/>
            <p:nvPr/>
          </p:nvSpPr>
          <p:spPr>
            <a:xfrm>
              <a:off x="3908420" y="3600645"/>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0" name="Triangle 244">
              <a:extLst>
                <a:ext uri="{FF2B5EF4-FFF2-40B4-BE49-F238E27FC236}">
                  <a16:creationId xmlns:a16="http://schemas.microsoft.com/office/drawing/2014/main" id="{C01D3CAB-5C1A-F018-13F8-C167B6EC4E98}"/>
                </a:ext>
              </a:extLst>
            </p:cNvPr>
            <p:cNvSpPr/>
            <p:nvPr/>
          </p:nvSpPr>
          <p:spPr>
            <a:xfrm>
              <a:off x="3759195" y="3543495"/>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1" name="Triangle 245">
              <a:extLst>
                <a:ext uri="{FF2B5EF4-FFF2-40B4-BE49-F238E27FC236}">
                  <a16:creationId xmlns:a16="http://schemas.microsoft.com/office/drawing/2014/main" id="{0DB1FD66-3424-0C8F-074F-768531B0BF1C}"/>
                </a:ext>
              </a:extLst>
            </p:cNvPr>
            <p:cNvSpPr/>
            <p:nvPr/>
          </p:nvSpPr>
          <p:spPr>
            <a:xfrm>
              <a:off x="3717920" y="3543495"/>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2" name="Triangle 246">
              <a:extLst>
                <a:ext uri="{FF2B5EF4-FFF2-40B4-BE49-F238E27FC236}">
                  <a16:creationId xmlns:a16="http://schemas.microsoft.com/office/drawing/2014/main" id="{D00BDFC1-E8C3-4AD2-6D71-F2230C87B04B}"/>
                </a:ext>
              </a:extLst>
            </p:cNvPr>
            <p:cNvSpPr/>
            <p:nvPr/>
          </p:nvSpPr>
          <p:spPr>
            <a:xfrm>
              <a:off x="3686170" y="3543495"/>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3" name="Triangle 247">
              <a:extLst>
                <a:ext uri="{FF2B5EF4-FFF2-40B4-BE49-F238E27FC236}">
                  <a16:creationId xmlns:a16="http://schemas.microsoft.com/office/drawing/2014/main" id="{4F9519E4-E701-F214-514F-38F01C835EB0}"/>
                </a:ext>
              </a:extLst>
            </p:cNvPr>
            <p:cNvSpPr/>
            <p:nvPr/>
          </p:nvSpPr>
          <p:spPr>
            <a:xfrm>
              <a:off x="3686170" y="348952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4" name="Triangle 248">
              <a:extLst>
                <a:ext uri="{FF2B5EF4-FFF2-40B4-BE49-F238E27FC236}">
                  <a16:creationId xmlns:a16="http://schemas.microsoft.com/office/drawing/2014/main" id="{EDC48B29-D55E-C187-389E-30BE4B477CB8}"/>
                </a:ext>
              </a:extLst>
            </p:cNvPr>
            <p:cNvSpPr/>
            <p:nvPr/>
          </p:nvSpPr>
          <p:spPr>
            <a:xfrm>
              <a:off x="3663945" y="348952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5" name="Triangle 249">
              <a:extLst>
                <a:ext uri="{FF2B5EF4-FFF2-40B4-BE49-F238E27FC236}">
                  <a16:creationId xmlns:a16="http://schemas.microsoft.com/office/drawing/2014/main" id="{D000975C-A18A-2ADE-1EB7-D0F664763710}"/>
                </a:ext>
              </a:extLst>
            </p:cNvPr>
            <p:cNvSpPr/>
            <p:nvPr/>
          </p:nvSpPr>
          <p:spPr>
            <a:xfrm>
              <a:off x="3428995" y="347047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6" name="Triangle 250">
              <a:extLst>
                <a:ext uri="{FF2B5EF4-FFF2-40B4-BE49-F238E27FC236}">
                  <a16:creationId xmlns:a16="http://schemas.microsoft.com/office/drawing/2014/main" id="{0837439E-D547-4C89-ED58-F731976E78B3}"/>
                </a:ext>
              </a:extLst>
            </p:cNvPr>
            <p:cNvSpPr/>
            <p:nvPr/>
          </p:nvSpPr>
          <p:spPr>
            <a:xfrm>
              <a:off x="3368670" y="3429195"/>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7" name="Triangle 251">
              <a:extLst>
                <a:ext uri="{FF2B5EF4-FFF2-40B4-BE49-F238E27FC236}">
                  <a16:creationId xmlns:a16="http://schemas.microsoft.com/office/drawing/2014/main" id="{DD473C65-44E8-C6FB-24AA-F41299117012}"/>
                </a:ext>
              </a:extLst>
            </p:cNvPr>
            <p:cNvSpPr/>
            <p:nvPr/>
          </p:nvSpPr>
          <p:spPr>
            <a:xfrm>
              <a:off x="3324220" y="338157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8" name="Triangle 252">
              <a:extLst>
                <a:ext uri="{FF2B5EF4-FFF2-40B4-BE49-F238E27FC236}">
                  <a16:creationId xmlns:a16="http://schemas.microsoft.com/office/drawing/2014/main" id="{215F36C5-E846-1125-A294-38D5093E97E5}"/>
                </a:ext>
              </a:extLst>
            </p:cNvPr>
            <p:cNvSpPr/>
            <p:nvPr/>
          </p:nvSpPr>
          <p:spPr>
            <a:xfrm>
              <a:off x="3146420" y="338157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9" name="Triangle 253">
              <a:extLst>
                <a:ext uri="{FF2B5EF4-FFF2-40B4-BE49-F238E27FC236}">
                  <a16:creationId xmlns:a16="http://schemas.microsoft.com/office/drawing/2014/main" id="{A51C48E9-4D49-395C-BA3D-30B876AF158D}"/>
                </a:ext>
              </a:extLst>
            </p:cNvPr>
            <p:cNvSpPr/>
            <p:nvPr/>
          </p:nvSpPr>
          <p:spPr>
            <a:xfrm>
              <a:off x="3089270" y="332442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0" name="Triangle 254">
              <a:extLst>
                <a:ext uri="{FF2B5EF4-FFF2-40B4-BE49-F238E27FC236}">
                  <a16:creationId xmlns:a16="http://schemas.microsoft.com/office/drawing/2014/main" id="{1C786299-D28C-7826-77EC-1AEE6870DE01}"/>
                </a:ext>
              </a:extLst>
            </p:cNvPr>
            <p:cNvSpPr/>
            <p:nvPr/>
          </p:nvSpPr>
          <p:spPr>
            <a:xfrm>
              <a:off x="2965445" y="328632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1" name="Triangle 255">
              <a:extLst>
                <a:ext uri="{FF2B5EF4-FFF2-40B4-BE49-F238E27FC236}">
                  <a16:creationId xmlns:a16="http://schemas.microsoft.com/office/drawing/2014/main" id="{150834C9-EBAE-CFE7-1699-EF153CDABDF3}"/>
                </a:ext>
              </a:extLst>
            </p:cNvPr>
            <p:cNvSpPr/>
            <p:nvPr/>
          </p:nvSpPr>
          <p:spPr>
            <a:xfrm>
              <a:off x="2644770" y="2914845"/>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2" name="Triangle 256">
              <a:extLst>
                <a:ext uri="{FF2B5EF4-FFF2-40B4-BE49-F238E27FC236}">
                  <a16:creationId xmlns:a16="http://schemas.microsoft.com/office/drawing/2014/main" id="{5E63ECCD-AE42-AD26-0095-F813227AEF9E}"/>
                </a:ext>
              </a:extLst>
            </p:cNvPr>
            <p:cNvSpPr/>
            <p:nvPr/>
          </p:nvSpPr>
          <p:spPr>
            <a:xfrm>
              <a:off x="2393945" y="276562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3" name="Triangle 257">
              <a:extLst>
                <a:ext uri="{FF2B5EF4-FFF2-40B4-BE49-F238E27FC236}">
                  <a16:creationId xmlns:a16="http://schemas.microsoft.com/office/drawing/2014/main" id="{E3BD367C-DB92-EF52-7E6A-C25A37A7682B}"/>
                </a:ext>
              </a:extLst>
            </p:cNvPr>
            <p:cNvSpPr/>
            <p:nvPr/>
          </p:nvSpPr>
          <p:spPr>
            <a:xfrm>
              <a:off x="2219320" y="2667195"/>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4" name="Triangle 258">
              <a:extLst>
                <a:ext uri="{FF2B5EF4-FFF2-40B4-BE49-F238E27FC236}">
                  <a16:creationId xmlns:a16="http://schemas.microsoft.com/office/drawing/2014/main" id="{861B24A5-7464-15CF-0DDB-0E17668365E1}"/>
                </a:ext>
              </a:extLst>
            </p:cNvPr>
            <p:cNvSpPr/>
            <p:nvPr/>
          </p:nvSpPr>
          <p:spPr>
            <a:xfrm>
              <a:off x="1930395" y="2413195"/>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5" name="Triangle 259">
              <a:extLst>
                <a:ext uri="{FF2B5EF4-FFF2-40B4-BE49-F238E27FC236}">
                  <a16:creationId xmlns:a16="http://schemas.microsoft.com/office/drawing/2014/main" id="{520B2EBF-EC1C-C8A6-3C77-39B5C44A35FB}"/>
                </a:ext>
              </a:extLst>
            </p:cNvPr>
            <p:cNvSpPr/>
            <p:nvPr/>
          </p:nvSpPr>
          <p:spPr>
            <a:xfrm>
              <a:off x="1882770" y="237827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6" name="Triangle 260">
              <a:extLst>
                <a:ext uri="{FF2B5EF4-FFF2-40B4-BE49-F238E27FC236}">
                  <a16:creationId xmlns:a16="http://schemas.microsoft.com/office/drawing/2014/main" id="{522B5829-7067-D439-6224-269186CA1247}"/>
                </a:ext>
              </a:extLst>
            </p:cNvPr>
            <p:cNvSpPr/>
            <p:nvPr/>
          </p:nvSpPr>
          <p:spPr>
            <a:xfrm>
              <a:off x="1625595" y="2260795"/>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7" name="Triangle 261">
              <a:extLst>
                <a:ext uri="{FF2B5EF4-FFF2-40B4-BE49-F238E27FC236}">
                  <a16:creationId xmlns:a16="http://schemas.microsoft.com/office/drawing/2014/main" id="{69BF9235-83F8-FA0C-5077-BD7CF7A68F2D}"/>
                </a:ext>
              </a:extLst>
            </p:cNvPr>
            <p:cNvSpPr/>
            <p:nvPr/>
          </p:nvSpPr>
          <p:spPr>
            <a:xfrm>
              <a:off x="1568445" y="2225870"/>
              <a:ext cx="113211" cy="126958"/>
            </a:xfrm>
            <a:prstGeom prst="triangle">
              <a:avLst/>
            </a:prstGeom>
            <a:noFill/>
            <a:ln>
              <a:solidFill>
                <a:schemeClr val="bg1">
                  <a:lumMod val="90000"/>
                  <a:lumOff val="1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8" name="Freeform 257">
              <a:extLst>
                <a:ext uri="{FF2B5EF4-FFF2-40B4-BE49-F238E27FC236}">
                  <a16:creationId xmlns:a16="http://schemas.microsoft.com/office/drawing/2014/main" id="{71F07B5C-B40D-4367-03D8-365653059C89}"/>
                </a:ext>
              </a:extLst>
            </p:cNvPr>
            <p:cNvSpPr/>
            <p:nvPr/>
          </p:nvSpPr>
          <p:spPr>
            <a:xfrm>
              <a:off x="1388133" y="2293833"/>
              <a:ext cx="4441994" cy="775063"/>
            </a:xfrm>
            <a:custGeom>
              <a:avLst/>
              <a:gdLst>
                <a:gd name="connsiteX0" fmla="*/ 0 w 4441371"/>
                <a:gd name="connsiteY0" fmla="*/ 0 h 775063"/>
                <a:gd name="connsiteX1" fmla="*/ 487680 w 4441371"/>
                <a:gd name="connsiteY1" fmla="*/ 0 h 775063"/>
                <a:gd name="connsiteX2" fmla="*/ 487680 w 4441371"/>
                <a:gd name="connsiteY2" fmla="*/ 74023 h 775063"/>
                <a:gd name="connsiteX3" fmla="*/ 535577 w 4441371"/>
                <a:gd name="connsiteY3" fmla="*/ 74023 h 775063"/>
                <a:gd name="connsiteX4" fmla="*/ 535577 w 4441371"/>
                <a:gd name="connsiteY4" fmla="*/ 143692 h 775063"/>
                <a:gd name="connsiteX5" fmla="*/ 883920 w 4441371"/>
                <a:gd name="connsiteY5" fmla="*/ 143692 h 775063"/>
                <a:gd name="connsiteX6" fmla="*/ 883920 w 4441371"/>
                <a:gd name="connsiteY6" fmla="*/ 226423 h 775063"/>
                <a:gd name="connsiteX7" fmla="*/ 3230880 w 4441371"/>
                <a:gd name="connsiteY7" fmla="*/ 226423 h 775063"/>
                <a:gd name="connsiteX8" fmla="*/ 3230880 w 4441371"/>
                <a:gd name="connsiteY8" fmla="*/ 487680 h 775063"/>
                <a:gd name="connsiteX9" fmla="*/ 3252651 w 4441371"/>
                <a:gd name="connsiteY9" fmla="*/ 487680 h 775063"/>
                <a:gd name="connsiteX10" fmla="*/ 3252651 w 4441371"/>
                <a:gd name="connsiteY10" fmla="*/ 775063 h 775063"/>
                <a:gd name="connsiteX11" fmla="*/ 4441371 w 4441371"/>
                <a:gd name="connsiteY11" fmla="*/ 775063 h 775063"/>
                <a:gd name="connsiteX12" fmla="*/ 4441371 w 4441371"/>
                <a:gd name="connsiteY12" fmla="*/ 770709 h 775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441371" h="775063">
                  <a:moveTo>
                    <a:pt x="0" y="0"/>
                  </a:moveTo>
                  <a:lnTo>
                    <a:pt x="487680" y="0"/>
                  </a:lnTo>
                  <a:lnTo>
                    <a:pt x="487680" y="74023"/>
                  </a:lnTo>
                  <a:lnTo>
                    <a:pt x="535577" y="74023"/>
                  </a:lnTo>
                  <a:lnTo>
                    <a:pt x="535577" y="143692"/>
                  </a:lnTo>
                  <a:lnTo>
                    <a:pt x="883920" y="143692"/>
                  </a:lnTo>
                  <a:lnTo>
                    <a:pt x="883920" y="226423"/>
                  </a:lnTo>
                  <a:lnTo>
                    <a:pt x="3230880" y="226423"/>
                  </a:lnTo>
                  <a:lnTo>
                    <a:pt x="3230880" y="487680"/>
                  </a:lnTo>
                  <a:lnTo>
                    <a:pt x="3252651" y="487680"/>
                  </a:lnTo>
                  <a:lnTo>
                    <a:pt x="3252651" y="775063"/>
                  </a:lnTo>
                  <a:lnTo>
                    <a:pt x="4441371" y="775063"/>
                  </a:lnTo>
                  <a:lnTo>
                    <a:pt x="4441371" y="770709"/>
                  </a:lnTo>
                </a:path>
              </a:pathLst>
            </a:custGeom>
            <a:noFill/>
            <a:ln w="1905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9" name="Triangle 263">
              <a:extLst>
                <a:ext uri="{FF2B5EF4-FFF2-40B4-BE49-F238E27FC236}">
                  <a16:creationId xmlns:a16="http://schemas.microsoft.com/office/drawing/2014/main" id="{3AC811C1-E253-4877-2570-5B4E77ABE7B3}"/>
                </a:ext>
              </a:extLst>
            </p:cNvPr>
            <p:cNvSpPr/>
            <p:nvPr/>
          </p:nvSpPr>
          <p:spPr>
            <a:xfrm>
              <a:off x="1959122" y="2356629"/>
              <a:ext cx="113211" cy="126958"/>
            </a:xfrm>
            <a:prstGeom prst="triangl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0" name="TextBox 259">
              <a:extLst>
                <a:ext uri="{FF2B5EF4-FFF2-40B4-BE49-F238E27FC236}">
                  <a16:creationId xmlns:a16="http://schemas.microsoft.com/office/drawing/2014/main" id="{44897EF9-C11A-6A9B-3A5F-75CF916F70B1}"/>
                </a:ext>
              </a:extLst>
            </p:cNvPr>
            <p:cNvSpPr txBox="1"/>
            <p:nvPr/>
          </p:nvSpPr>
          <p:spPr>
            <a:xfrm>
              <a:off x="11234080" y="3743437"/>
              <a:ext cx="617724" cy="257369"/>
            </a:xfrm>
            <a:prstGeom prst="rect">
              <a:avLst/>
            </a:prstGeom>
            <a:noFill/>
            <a:ln>
              <a:noFill/>
            </a:ln>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schemeClr val="accent2">
                      <a:lumMod val="50000"/>
                    </a:schemeClr>
                  </a:solidFill>
                  <a:effectLst/>
                  <a:uLnTx/>
                  <a:uFillTx/>
                  <a:latin typeface="Arial" panose="020B0604020202020204" pitchFamily="34" charset="0"/>
                  <a:ea typeface="+mn-ea"/>
                  <a:cs typeface="Arial" panose="020B0604020202020204" pitchFamily="34" charset="0"/>
                </a:rPr>
                <a:t>No </a:t>
              </a:r>
              <a:r>
                <a:rPr kumimoji="0" lang="en-GB" sz="1200" b="0" i="0" u="none" strike="noStrike" kern="1200" cap="none" spc="0" normalizeH="0" baseline="0" noProof="0" dirty="0" err="1" smtClean="0">
                  <a:ln>
                    <a:noFill/>
                  </a:ln>
                  <a:solidFill>
                    <a:schemeClr val="accent2">
                      <a:lumMod val="50000"/>
                    </a:schemeClr>
                  </a:solidFill>
                  <a:effectLst/>
                  <a:uLnTx/>
                  <a:uFillTx/>
                  <a:latin typeface="Arial" panose="020B0604020202020204" pitchFamily="34" charset="0"/>
                  <a:ea typeface="+mn-ea"/>
                  <a:cs typeface="Arial" panose="020B0604020202020204" pitchFamily="34" charset="0"/>
                </a:rPr>
                <a:t>pCR</a:t>
              </a:r>
              <a:endParaRPr kumimoji="0" lang="en-GB" sz="1200" b="0" i="0" u="none" strike="noStrike" kern="1200" cap="none" spc="0" normalizeH="0" baseline="0" noProof="0" dirty="0">
                <a:ln>
                  <a:noFill/>
                </a:ln>
                <a:solidFill>
                  <a:schemeClr val="accent2">
                    <a:lumMod val="50000"/>
                  </a:schemeClr>
                </a:solidFill>
                <a:effectLst/>
                <a:uLnTx/>
                <a:uFillTx/>
                <a:latin typeface="Arial" panose="020B0604020202020204" pitchFamily="34" charset="0"/>
                <a:ea typeface="+mn-ea"/>
                <a:cs typeface="Arial" panose="020B0604020202020204" pitchFamily="34" charset="0"/>
              </a:endParaRPr>
            </a:p>
          </p:txBody>
        </p:sp>
        <p:sp>
          <p:nvSpPr>
            <p:cNvPr id="261" name="TextBox 260">
              <a:extLst>
                <a:ext uri="{FF2B5EF4-FFF2-40B4-BE49-F238E27FC236}">
                  <a16:creationId xmlns:a16="http://schemas.microsoft.com/office/drawing/2014/main" id="{8D688B89-391E-BC31-6F84-3804D8DA809B}"/>
                </a:ext>
              </a:extLst>
            </p:cNvPr>
            <p:cNvSpPr txBox="1"/>
            <p:nvPr/>
          </p:nvSpPr>
          <p:spPr>
            <a:xfrm>
              <a:off x="11481488" y="1934129"/>
              <a:ext cx="378876"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err="1" smtClean="0">
                  <a:ln>
                    <a:noFill/>
                  </a:ln>
                  <a:solidFill>
                    <a:schemeClr val="accent2"/>
                  </a:solidFill>
                  <a:effectLst/>
                  <a:uLnTx/>
                  <a:uFillTx/>
                  <a:latin typeface="Arial" panose="020B0604020202020204" pitchFamily="34" charset="0"/>
                  <a:cs typeface="Arial" panose="020B0604020202020204" pitchFamily="34" charset="0"/>
                </a:rPr>
                <a:t>pCR</a:t>
              </a:r>
              <a:endParaRPr kumimoji="0" lang="en-GB" sz="1200" b="0" i="0" u="none" strike="noStrike" kern="1200" cap="none" spc="0" normalizeH="0" baseline="0" noProof="0" dirty="0">
                <a:ln>
                  <a:noFill/>
                </a:ln>
                <a:solidFill>
                  <a:schemeClr val="accent2"/>
                </a:solidFill>
                <a:effectLst/>
                <a:uLnTx/>
                <a:uFillTx/>
                <a:latin typeface="Arial" panose="020B0604020202020204" pitchFamily="34" charset="0"/>
                <a:cs typeface="Arial" panose="020B0604020202020204" pitchFamily="34" charset="0"/>
              </a:endParaRPr>
            </a:p>
          </p:txBody>
        </p:sp>
        <p:sp>
          <p:nvSpPr>
            <p:cNvPr id="262" name="TextBox 261">
              <a:extLst>
                <a:ext uri="{FF2B5EF4-FFF2-40B4-BE49-F238E27FC236}">
                  <a16:creationId xmlns:a16="http://schemas.microsoft.com/office/drawing/2014/main" id="{AEF3CB04-8355-E7EB-E901-08899F247FA5}"/>
                </a:ext>
              </a:extLst>
            </p:cNvPr>
            <p:cNvSpPr txBox="1"/>
            <p:nvPr/>
          </p:nvSpPr>
          <p:spPr>
            <a:xfrm>
              <a:off x="8305273" y="2020222"/>
              <a:ext cx="463836"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100%</a:t>
              </a:r>
            </a:p>
          </p:txBody>
        </p:sp>
        <p:sp>
          <p:nvSpPr>
            <p:cNvPr id="263" name="TextBox 262">
              <a:extLst>
                <a:ext uri="{FF2B5EF4-FFF2-40B4-BE49-F238E27FC236}">
                  <a16:creationId xmlns:a16="http://schemas.microsoft.com/office/drawing/2014/main" id="{9E3AD4B6-CEFE-B172-413A-A78968F5089D}"/>
                </a:ext>
              </a:extLst>
            </p:cNvPr>
            <p:cNvSpPr txBox="1"/>
            <p:nvPr/>
          </p:nvSpPr>
          <p:spPr>
            <a:xfrm>
              <a:off x="9549115" y="2020222"/>
              <a:ext cx="463836"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100%</a:t>
              </a:r>
            </a:p>
          </p:txBody>
        </p:sp>
        <p:sp>
          <p:nvSpPr>
            <p:cNvPr id="264" name="TextBox 263">
              <a:extLst>
                <a:ext uri="{FF2B5EF4-FFF2-40B4-BE49-F238E27FC236}">
                  <a16:creationId xmlns:a16="http://schemas.microsoft.com/office/drawing/2014/main" id="{86DD8B79-8F6F-06B4-A560-E007B5DB85A4}"/>
                </a:ext>
              </a:extLst>
            </p:cNvPr>
            <p:cNvSpPr txBox="1"/>
            <p:nvPr/>
          </p:nvSpPr>
          <p:spPr>
            <a:xfrm>
              <a:off x="2300932" y="3024161"/>
              <a:ext cx="378877" cy="257369"/>
            </a:xfrm>
            <a:prstGeom prst="rect">
              <a:avLst/>
            </a:prstGeom>
            <a:noFill/>
            <a:ln>
              <a:noFill/>
            </a:ln>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lumMod val="90000"/>
                      <a:lumOff val="10000"/>
                    </a:schemeClr>
                  </a:solidFill>
                  <a:effectLst/>
                  <a:uLnTx/>
                  <a:uFillTx/>
                  <a:latin typeface="Arial" panose="020B0604020202020204" pitchFamily="34" charset="0"/>
                  <a:ea typeface="+mn-ea"/>
                  <a:cs typeface="Arial" panose="020B0604020202020204" pitchFamily="34" charset="0"/>
                </a:rPr>
                <a:t>79%</a:t>
              </a:r>
            </a:p>
          </p:txBody>
        </p:sp>
        <p:sp>
          <p:nvSpPr>
            <p:cNvPr id="265" name="TextBox 264">
              <a:extLst>
                <a:ext uri="{FF2B5EF4-FFF2-40B4-BE49-F238E27FC236}">
                  <a16:creationId xmlns:a16="http://schemas.microsoft.com/office/drawing/2014/main" id="{E07731D4-2669-9182-3DCE-442E12AD33A2}"/>
                </a:ext>
              </a:extLst>
            </p:cNvPr>
            <p:cNvSpPr txBox="1"/>
            <p:nvPr/>
          </p:nvSpPr>
          <p:spPr>
            <a:xfrm>
              <a:off x="3580235" y="3688956"/>
              <a:ext cx="378877" cy="257369"/>
            </a:xfrm>
            <a:prstGeom prst="rect">
              <a:avLst/>
            </a:prstGeom>
            <a:noFill/>
            <a:ln>
              <a:noFill/>
            </a:ln>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lumMod val="90000"/>
                      <a:lumOff val="10000"/>
                    </a:schemeClr>
                  </a:solidFill>
                  <a:effectLst/>
                  <a:uLnTx/>
                  <a:uFillTx/>
                  <a:latin typeface="Arial" panose="020B0604020202020204" pitchFamily="34" charset="0"/>
                  <a:ea typeface="+mn-ea"/>
                  <a:cs typeface="Arial" panose="020B0604020202020204" pitchFamily="34" charset="0"/>
                </a:rPr>
                <a:t>58%</a:t>
              </a:r>
            </a:p>
          </p:txBody>
        </p:sp>
        <p:sp>
          <p:nvSpPr>
            <p:cNvPr id="266" name="TextBox 265">
              <a:extLst>
                <a:ext uri="{FF2B5EF4-FFF2-40B4-BE49-F238E27FC236}">
                  <a16:creationId xmlns:a16="http://schemas.microsoft.com/office/drawing/2014/main" id="{0D8BB367-0E9A-CABE-F85F-ABC70ACDFA66}"/>
                </a:ext>
              </a:extLst>
            </p:cNvPr>
            <p:cNvSpPr txBox="1"/>
            <p:nvPr/>
          </p:nvSpPr>
          <p:spPr>
            <a:xfrm>
              <a:off x="8136387" y="3260848"/>
              <a:ext cx="378877" cy="257369"/>
            </a:xfrm>
            <a:prstGeom prst="rect">
              <a:avLst/>
            </a:prstGeom>
            <a:noFill/>
            <a:ln>
              <a:noFill/>
            </a:ln>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lumMod val="50000"/>
                    </a:schemeClr>
                  </a:solidFill>
                  <a:effectLst/>
                  <a:uLnTx/>
                  <a:uFillTx/>
                  <a:latin typeface="Arial" panose="020B0604020202020204" pitchFamily="34" charset="0"/>
                  <a:ea typeface="+mn-ea"/>
                  <a:cs typeface="Arial" panose="020B0604020202020204" pitchFamily="34" charset="0"/>
                </a:rPr>
                <a:t>71%</a:t>
              </a:r>
            </a:p>
          </p:txBody>
        </p:sp>
        <p:sp>
          <p:nvSpPr>
            <p:cNvPr id="267" name="TextBox 266">
              <a:extLst>
                <a:ext uri="{FF2B5EF4-FFF2-40B4-BE49-F238E27FC236}">
                  <a16:creationId xmlns:a16="http://schemas.microsoft.com/office/drawing/2014/main" id="{2C7E48FB-2614-2336-8F61-5F8320C99BC8}"/>
                </a:ext>
              </a:extLst>
            </p:cNvPr>
            <p:cNvSpPr txBox="1"/>
            <p:nvPr/>
          </p:nvSpPr>
          <p:spPr>
            <a:xfrm>
              <a:off x="9415690" y="3925643"/>
              <a:ext cx="378877" cy="257369"/>
            </a:xfrm>
            <a:prstGeom prst="rect">
              <a:avLst/>
            </a:prstGeom>
            <a:noFill/>
            <a:ln>
              <a:noFill/>
            </a:ln>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lumMod val="50000"/>
                    </a:schemeClr>
                  </a:solidFill>
                  <a:effectLst/>
                  <a:uLnTx/>
                  <a:uFillTx/>
                  <a:latin typeface="Arial" panose="020B0604020202020204" pitchFamily="34" charset="0"/>
                  <a:ea typeface="+mn-ea"/>
                  <a:cs typeface="Arial" panose="020B0604020202020204" pitchFamily="34" charset="0"/>
                </a:rPr>
                <a:t>52%</a:t>
              </a:r>
            </a:p>
          </p:txBody>
        </p:sp>
        <p:sp>
          <p:nvSpPr>
            <p:cNvPr id="268" name="Oval 267">
              <a:extLst>
                <a:ext uri="{FF2B5EF4-FFF2-40B4-BE49-F238E27FC236}">
                  <a16:creationId xmlns:a16="http://schemas.microsoft.com/office/drawing/2014/main" id="{8D804FE1-A06C-1A08-753A-21188D1FB59F}"/>
                </a:ext>
              </a:extLst>
            </p:cNvPr>
            <p:cNvSpPr>
              <a:spLocks noChangeAspect="1"/>
            </p:cNvSpPr>
            <p:nvPr/>
          </p:nvSpPr>
          <p:spPr>
            <a:xfrm>
              <a:off x="11633936" y="2240478"/>
              <a:ext cx="108000" cy="10800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9" name="Oval 268">
              <a:extLst>
                <a:ext uri="{FF2B5EF4-FFF2-40B4-BE49-F238E27FC236}">
                  <a16:creationId xmlns:a16="http://schemas.microsoft.com/office/drawing/2014/main" id="{3DB7B919-6192-8E0E-8960-5B16745B05BA}"/>
                </a:ext>
              </a:extLst>
            </p:cNvPr>
            <p:cNvSpPr>
              <a:spLocks noChangeAspect="1"/>
            </p:cNvSpPr>
            <p:nvPr/>
          </p:nvSpPr>
          <p:spPr>
            <a:xfrm>
              <a:off x="11017986" y="2240478"/>
              <a:ext cx="108000" cy="10800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0" name="Oval 269">
              <a:extLst>
                <a:ext uri="{FF2B5EF4-FFF2-40B4-BE49-F238E27FC236}">
                  <a16:creationId xmlns:a16="http://schemas.microsoft.com/office/drawing/2014/main" id="{FDE14F53-B1C2-CFA4-05B8-80AB0C826CE8}"/>
                </a:ext>
              </a:extLst>
            </p:cNvPr>
            <p:cNvSpPr>
              <a:spLocks noChangeAspect="1"/>
            </p:cNvSpPr>
            <p:nvPr/>
          </p:nvSpPr>
          <p:spPr>
            <a:xfrm>
              <a:off x="10373461" y="2240478"/>
              <a:ext cx="108000" cy="10800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1" name="Oval 270">
              <a:extLst>
                <a:ext uri="{FF2B5EF4-FFF2-40B4-BE49-F238E27FC236}">
                  <a16:creationId xmlns:a16="http://schemas.microsoft.com/office/drawing/2014/main" id="{7F32F565-B2F9-3CA4-E2E9-13030AB28043}"/>
                </a:ext>
              </a:extLst>
            </p:cNvPr>
            <p:cNvSpPr>
              <a:spLocks noChangeAspect="1"/>
            </p:cNvSpPr>
            <p:nvPr/>
          </p:nvSpPr>
          <p:spPr>
            <a:xfrm>
              <a:off x="9849586" y="2240478"/>
              <a:ext cx="108000" cy="108000"/>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2" name="Oval 271">
              <a:extLst>
                <a:ext uri="{FF2B5EF4-FFF2-40B4-BE49-F238E27FC236}">
                  <a16:creationId xmlns:a16="http://schemas.microsoft.com/office/drawing/2014/main" id="{7910F044-D295-7D5D-F21D-B0EA0E915B72}"/>
                </a:ext>
              </a:extLst>
            </p:cNvPr>
            <p:cNvSpPr>
              <a:spLocks noChangeAspect="1"/>
            </p:cNvSpPr>
            <p:nvPr/>
          </p:nvSpPr>
          <p:spPr>
            <a:xfrm>
              <a:off x="7414361" y="224047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3" name="Oval 272">
              <a:extLst>
                <a:ext uri="{FF2B5EF4-FFF2-40B4-BE49-F238E27FC236}">
                  <a16:creationId xmlns:a16="http://schemas.microsoft.com/office/drawing/2014/main" id="{849C23D4-5E07-C0BE-C29B-EE0EC38811F1}"/>
                </a:ext>
              </a:extLst>
            </p:cNvPr>
            <p:cNvSpPr>
              <a:spLocks noChangeAspect="1"/>
            </p:cNvSpPr>
            <p:nvPr/>
          </p:nvSpPr>
          <p:spPr>
            <a:xfrm>
              <a:off x="7449286" y="224047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4" name="Oval 273">
              <a:extLst>
                <a:ext uri="{FF2B5EF4-FFF2-40B4-BE49-F238E27FC236}">
                  <a16:creationId xmlns:a16="http://schemas.microsoft.com/office/drawing/2014/main" id="{08E6B186-2AAF-8B09-E421-2A640BBEC045}"/>
                </a:ext>
              </a:extLst>
            </p:cNvPr>
            <p:cNvSpPr>
              <a:spLocks noChangeAspect="1"/>
            </p:cNvSpPr>
            <p:nvPr/>
          </p:nvSpPr>
          <p:spPr>
            <a:xfrm>
              <a:off x="7766786" y="243732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5" name="Oval 274">
              <a:extLst>
                <a:ext uri="{FF2B5EF4-FFF2-40B4-BE49-F238E27FC236}">
                  <a16:creationId xmlns:a16="http://schemas.microsoft.com/office/drawing/2014/main" id="{ED10410D-C649-414A-118F-39AA04141280}"/>
                </a:ext>
              </a:extLst>
            </p:cNvPr>
            <p:cNvSpPr>
              <a:spLocks noChangeAspect="1"/>
            </p:cNvSpPr>
            <p:nvPr/>
          </p:nvSpPr>
          <p:spPr>
            <a:xfrm>
              <a:off x="7804886" y="246907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6" name="Oval 275">
              <a:extLst>
                <a:ext uri="{FF2B5EF4-FFF2-40B4-BE49-F238E27FC236}">
                  <a16:creationId xmlns:a16="http://schemas.microsoft.com/office/drawing/2014/main" id="{860C0CB6-08B0-2EF6-12AB-879409D939EB}"/>
                </a:ext>
              </a:extLst>
            </p:cNvPr>
            <p:cNvSpPr>
              <a:spLocks noChangeAspect="1"/>
            </p:cNvSpPr>
            <p:nvPr/>
          </p:nvSpPr>
          <p:spPr>
            <a:xfrm>
              <a:off x="7849336" y="246907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7" name="Oval 276">
              <a:extLst>
                <a:ext uri="{FF2B5EF4-FFF2-40B4-BE49-F238E27FC236}">
                  <a16:creationId xmlns:a16="http://schemas.microsoft.com/office/drawing/2014/main" id="{C36F3DAC-EB97-4599-C19C-57FDC50F83ED}"/>
                </a:ext>
              </a:extLst>
            </p:cNvPr>
            <p:cNvSpPr>
              <a:spLocks noChangeAspect="1"/>
            </p:cNvSpPr>
            <p:nvPr/>
          </p:nvSpPr>
          <p:spPr>
            <a:xfrm>
              <a:off x="8071586" y="269767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8" name="Oval 277">
              <a:extLst>
                <a:ext uri="{FF2B5EF4-FFF2-40B4-BE49-F238E27FC236}">
                  <a16:creationId xmlns:a16="http://schemas.microsoft.com/office/drawing/2014/main" id="{56B9E364-B2F4-C657-EB3F-E8E427C7C0A2}"/>
                </a:ext>
              </a:extLst>
            </p:cNvPr>
            <p:cNvSpPr>
              <a:spLocks noChangeAspect="1"/>
            </p:cNvSpPr>
            <p:nvPr/>
          </p:nvSpPr>
          <p:spPr>
            <a:xfrm>
              <a:off x="8293836" y="2999303"/>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9" name="Oval 278">
              <a:extLst>
                <a:ext uri="{FF2B5EF4-FFF2-40B4-BE49-F238E27FC236}">
                  <a16:creationId xmlns:a16="http://schemas.microsoft.com/office/drawing/2014/main" id="{763AA9B7-4D2B-59EC-A03E-DA6E220993D8}"/>
                </a:ext>
              </a:extLst>
            </p:cNvPr>
            <p:cNvSpPr>
              <a:spLocks noChangeAspect="1"/>
            </p:cNvSpPr>
            <p:nvPr/>
          </p:nvSpPr>
          <p:spPr>
            <a:xfrm>
              <a:off x="8360511" y="3107253"/>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0" name="Oval 279">
              <a:extLst>
                <a:ext uri="{FF2B5EF4-FFF2-40B4-BE49-F238E27FC236}">
                  <a16:creationId xmlns:a16="http://schemas.microsoft.com/office/drawing/2014/main" id="{FABFACA3-AFA4-5EDA-B8AF-68FBE82D3207}"/>
                </a:ext>
              </a:extLst>
            </p:cNvPr>
            <p:cNvSpPr>
              <a:spLocks noChangeAspect="1"/>
            </p:cNvSpPr>
            <p:nvPr/>
          </p:nvSpPr>
          <p:spPr>
            <a:xfrm>
              <a:off x="8738336" y="335807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1" name="Oval 280">
              <a:extLst>
                <a:ext uri="{FF2B5EF4-FFF2-40B4-BE49-F238E27FC236}">
                  <a16:creationId xmlns:a16="http://schemas.microsoft.com/office/drawing/2014/main" id="{9BC0EA1C-29E7-DAAB-66CC-59DB5F68D0CC}"/>
                </a:ext>
              </a:extLst>
            </p:cNvPr>
            <p:cNvSpPr>
              <a:spLocks noChangeAspect="1"/>
            </p:cNvSpPr>
            <p:nvPr/>
          </p:nvSpPr>
          <p:spPr>
            <a:xfrm>
              <a:off x="8954236" y="344062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2" name="Oval 281">
              <a:extLst>
                <a:ext uri="{FF2B5EF4-FFF2-40B4-BE49-F238E27FC236}">
                  <a16:creationId xmlns:a16="http://schemas.microsoft.com/office/drawing/2014/main" id="{7A62D841-E1E2-4787-D371-A627585058F6}"/>
                </a:ext>
              </a:extLst>
            </p:cNvPr>
            <p:cNvSpPr>
              <a:spLocks noChangeAspect="1"/>
            </p:cNvSpPr>
            <p:nvPr/>
          </p:nvSpPr>
          <p:spPr>
            <a:xfrm>
              <a:off x="9074886" y="3545403"/>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3" name="Oval 282">
              <a:extLst>
                <a:ext uri="{FF2B5EF4-FFF2-40B4-BE49-F238E27FC236}">
                  <a16:creationId xmlns:a16="http://schemas.microsoft.com/office/drawing/2014/main" id="{ECC76ACC-7477-5CC1-99AF-53DC6D3A6A1F}"/>
                </a:ext>
              </a:extLst>
            </p:cNvPr>
            <p:cNvSpPr>
              <a:spLocks noChangeAspect="1"/>
            </p:cNvSpPr>
            <p:nvPr/>
          </p:nvSpPr>
          <p:spPr>
            <a:xfrm>
              <a:off x="9205061" y="359302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4" name="Oval 283">
              <a:extLst>
                <a:ext uri="{FF2B5EF4-FFF2-40B4-BE49-F238E27FC236}">
                  <a16:creationId xmlns:a16="http://schemas.microsoft.com/office/drawing/2014/main" id="{6915B5A2-4BBD-F716-E9A0-3D24CCD3E253}"/>
                </a:ext>
              </a:extLst>
            </p:cNvPr>
            <p:cNvSpPr>
              <a:spLocks noChangeAspect="1"/>
            </p:cNvSpPr>
            <p:nvPr/>
          </p:nvSpPr>
          <p:spPr>
            <a:xfrm>
              <a:off x="9262211" y="3596203"/>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5" name="Oval 284">
              <a:extLst>
                <a:ext uri="{FF2B5EF4-FFF2-40B4-BE49-F238E27FC236}">
                  <a16:creationId xmlns:a16="http://schemas.microsoft.com/office/drawing/2014/main" id="{31C7D272-5C97-3F6A-6E62-2B58BB9F476D}"/>
                </a:ext>
              </a:extLst>
            </p:cNvPr>
            <p:cNvSpPr>
              <a:spLocks noChangeAspect="1"/>
            </p:cNvSpPr>
            <p:nvPr/>
          </p:nvSpPr>
          <p:spPr>
            <a:xfrm>
              <a:off x="9293961" y="363112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 name="Oval 285">
              <a:extLst>
                <a:ext uri="{FF2B5EF4-FFF2-40B4-BE49-F238E27FC236}">
                  <a16:creationId xmlns:a16="http://schemas.microsoft.com/office/drawing/2014/main" id="{C5C2A5F6-3ADB-5E7B-7834-295E5D52C84E}"/>
                </a:ext>
              </a:extLst>
            </p:cNvPr>
            <p:cNvSpPr>
              <a:spLocks noChangeAspect="1"/>
            </p:cNvSpPr>
            <p:nvPr/>
          </p:nvSpPr>
          <p:spPr>
            <a:xfrm>
              <a:off x="9325711" y="363112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7" name="Oval 286">
              <a:extLst>
                <a:ext uri="{FF2B5EF4-FFF2-40B4-BE49-F238E27FC236}">
                  <a16:creationId xmlns:a16="http://schemas.microsoft.com/office/drawing/2014/main" id="{A4B9CD85-68F3-6244-48CB-4649787141DE}"/>
                </a:ext>
              </a:extLst>
            </p:cNvPr>
            <p:cNvSpPr>
              <a:spLocks noChangeAspect="1"/>
            </p:cNvSpPr>
            <p:nvPr/>
          </p:nvSpPr>
          <p:spPr>
            <a:xfrm>
              <a:off x="9357461" y="363112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8" name="Oval 287">
              <a:extLst>
                <a:ext uri="{FF2B5EF4-FFF2-40B4-BE49-F238E27FC236}">
                  <a16:creationId xmlns:a16="http://schemas.microsoft.com/office/drawing/2014/main" id="{1F8F6DAE-46F4-83BA-2AD0-532F8A0ABCED}"/>
                </a:ext>
              </a:extLst>
            </p:cNvPr>
            <p:cNvSpPr>
              <a:spLocks noChangeAspect="1"/>
            </p:cNvSpPr>
            <p:nvPr/>
          </p:nvSpPr>
          <p:spPr>
            <a:xfrm>
              <a:off x="9551136" y="369462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9" name="Oval 288">
              <a:extLst>
                <a:ext uri="{FF2B5EF4-FFF2-40B4-BE49-F238E27FC236}">
                  <a16:creationId xmlns:a16="http://schemas.microsoft.com/office/drawing/2014/main" id="{FBA7B228-068A-805E-B4F8-E9163D67022F}"/>
                </a:ext>
              </a:extLst>
            </p:cNvPr>
            <p:cNvSpPr>
              <a:spLocks noChangeAspect="1"/>
            </p:cNvSpPr>
            <p:nvPr/>
          </p:nvSpPr>
          <p:spPr>
            <a:xfrm>
              <a:off x="9601936" y="375177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0" name="Oval 289">
              <a:extLst>
                <a:ext uri="{FF2B5EF4-FFF2-40B4-BE49-F238E27FC236}">
                  <a16:creationId xmlns:a16="http://schemas.microsoft.com/office/drawing/2014/main" id="{7A89A3B5-32E7-94BA-7849-41F6C479DA25}"/>
                </a:ext>
              </a:extLst>
            </p:cNvPr>
            <p:cNvSpPr>
              <a:spLocks noChangeAspect="1"/>
            </p:cNvSpPr>
            <p:nvPr/>
          </p:nvSpPr>
          <p:spPr>
            <a:xfrm>
              <a:off x="9789261" y="3799403"/>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1" name="Oval 290">
              <a:extLst>
                <a:ext uri="{FF2B5EF4-FFF2-40B4-BE49-F238E27FC236}">
                  <a16:creationId xmlns:a16="http://schemas.microsoft.com/office/drawing/2014/main" id="{19D244AF-2618-142B-C90B-5C3BB906FA80}"/>
                </a:ext>
              </a:extLst>
            </p:cNvPr>
            <p:cNvSpPr>
              <a:spLocks noChangeAspect="1"/>
            </p:cNvSpPr>
            <p:nvPr/>
          </p:nvSpPr>
          <p:spPr>
            <a:xfrm>
              <a:off x="9811486" y="3799403"/>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2" name="Oval 291">
              <a:extLst>
                <a:ext uri="{FF2B5EF4-FFF2-40B4-BE49-F238E27FC236}">
                  <a16:creationId xmlns:a16="http://schemas.microsoft.com/office/drawing/2014/main" id="{F9196575-1D88-3051-C4F2-73343877EBB4}"/>
                </a:ext>
              </a:extLst>
            </p:cNvPr>
            <p:cNvSpPr>
              <a:spLocks noChangeAspect="1"/>
            </p:cNvSpPr>
            <p:nvPr/>
          </p:nvSpPr>
          <p:spPr>
            <a:xfrm>
              <a:off x="9836886" y="3799403"/>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3" name="Oval 292">
              <a:extLst>
                <a:ext uri="{FF2B5EF4-FFF2-40B4-BE49-F238E27FC236}">
                  <a16:creationId xmlns:a16="http://schemas.microsoft.com/office/drawing/2014/main" id="{998B7DD0-B1C9-45F4-2791-47363D14FE71}"/>
                </a:ext>
              </a:extLst>
            </p:cNvPr>
            <p:cNvSpPr>
              <a:spLocks noChangeAspect="1"/>
            </p:cNvSpPr>
            <p:nvPr/>
          </p:nvSpPr>
          <p:spPr>
            <a:xfrm>
              <a:off x="9865461" y="386607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4" name="Oval 293">
              <a:extLst>
                <a:ext uri="{FF2B5EF4-FFF2-40B4-BE49-F238E27FC236}">
                  <a16:creationId xmlns:a16="http://schemas.microsoft.com/office/drawing/2014/main" id="{40541516-FBA8-492A-BE7D-A9A541CEBE7A}"/>
                </a:ext>
              </a:extLst>
            </p:cNvPr>
            <p:cNvSpPr>
              <a:spLocks noChangeAspect="1"/>
            </p:cNvSpPr>
            <p:nvPr/>
          </p:nvSpPr>
          <p:spPr>
            <a:xfrm>
              <a:off x="9887686" y="386607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5" name="Oval 294">
              <a:extLst>
                <a:ext uri="{FF2B5EF4-FFF2-40B4-BE49-F238E27FC236}">
                  <a16:creationId xmlns:a16="http://schemas.microsoft.com/office/drawing/2014/main" id="{4E37C79B-8883-5E05-5C1E-36A144F8346D}"/>
                </a:ext>
              </a:extLst>
            </p:cNvPr>
            <p:cNvSpPr>
              <a:spLocks noChangeAspect="1"/>
            </p:cNvSpPr>
            <p:nvPr/>
          </p:nvSpPr>
          <p:spPr>
            <a:xfrm>
              <a:off x="9909911" y="386607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6" name="Oval 295">
              <a:extLst>
                <a:ext uri="{FF2B5EF4-FFF2-40B4-BE49-F238E27FC236}">
                  <a16:creationId xmlns:a16="http://schemas.microsoft.com/office/drawing/2014/main" id="{32C2861D-B41E-8D4E-51BF-24D99D1480BF}"/>
                </a:ext>
              </a:extLst>
            </p:cNvPr>
            <p:cNvSpPr>
              <a:spLocks noChangeAspect="1"/>
            </p:cNvSpPr>
            <p:nvPr/>
          </p:nvSpPr>
          <p:spPr>
            <a:xfrm>
              <a:off x="9932136" y="386607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7" name="Oval 296">
              <a:extLst>
                <a:ext uri="{FF2B5EF4-FFF2-40B4-BE49-F238E27FC236}">
                  <a16:creationId xmlns:a16="http://schemas.microsoft.com/office/drawing/2014/main" id="{25FE63E9-0CA4-DDD7-2C4A-310D98B45FCD}"/>
                </a:ext>
              </a:extLst>
            </p:cNvPr>
            <p:cNvSpPr>
              <a:spLocks noChangeAspect="1"/>
            </p:cNvSpPr>
            <p:nvPr/>
          </p:nvSpPr>
          <p:spPr>
            <a:xfrm>
              <a:off x="9954361" y="386607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8" name="Oval 297">
              <a:extLst>
                <a:ext uri="{FF2B5EF4-FFF2-40B4-BE49-F238E27FC236}">
                  <a16:creationId xmlns:a16="http://schemas.microsoft.com/office/drawing/2014/main" id="{F258630E-417A-D6E7-6581-D51B60E4A9E6}"/>
                </a:ext>
              </a:extLst>
            </p:cNvPr>
            <p:cNvSpPr>
              <a:spLocks noChangeAspect="1"/>
            </p:cNvSpPr>
            <p:nvPr/>
          </p:nvSpPr>
          <p:spPr>
            <a:xfrm>
              <a:off x="9976586" y="392322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9" name="Oval 298">
              <a:extLst>
                <a:ext uri="{FF2B5EF4-FFF2-40B4-BE49-F238E27FC236}">
                  <a16:creationId xmlns:a16="http://schemas.microsoft.com/office/drawing/2014/main" id="{E9368A97-45C9-EC45-601C-ECB9103E214A}"/>
                </a:ext>
              </a:extLst>
            </p:cNvPr>
            <p:cNvSpPr>
              <a:spLocks noChangeAspect="1"/>
            </p:cNvSpPr>
            <p:nvPr/>
          </p:nvSpPr>
          <p:spPr>
            <a:xfrm>
              <a:off x="10348061" y="392322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0" name="Oval 299">
              <a:extLst>
                <a:ext uri="{FF2B5EF4-FFF2-40B4-BE49-F238E27FC236}">
                  <a16:creationId xmlns:a16="http://schemas.microsoft.com/office/drawing/2014/main" id="{452ADF79-EDF8-3C54-BD58-B9FB7716CD94}"/>
                </a:ext>
              </a:extLst>
            </p:cNvPr>
            <p:cNvSpPr>
              <a:spLocks noChangeAspect="1"/>
            </p:cNvSpPr>
            <p:nvPr/>
          </p:nvSpPr>
          <p:spPr>
            <a:xfrm>
              <a:off x="10395686" y="392322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1" name="Oval 300">
              <a:extLst>
                <a:ext uri="{FF2B5EF4-FFF2-40B4-BE49-F238E27FC236}">
                  <a16:creationId xmlns:a16="http://schemas.microsoft.com/office/drawing/2014/main" id="{ACC49E83-ED0B-D885-720A-C7CE15C7FC15}"/>
                </a:ext>
              </a:extLst>
            </p:cNvPr>
            <p:cNvSpPr>
              <a:spLocks noChangeAspect="1"/>
            </p:cNvSpPr>
            <p:nvPr/>
          </p:nvSpPr>
          <p:spPr>
            <a:xfrm>
              <a:off x="10417911" y="392322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2" name="Oval 301">
              <a:extLst>
                <a:ext uri="{FF2B5EF4-FFF2-40B4-BE49-F238E27FC236}">
                  <a16:creationId xmlns:a16="http://schemas.microsoft.com/office/drawing/2014/main" id="{747A5F50-72D2-714A-FFF0-3DF37959DC7F}"/>
                </a:ext>
              </a:extLst>
            </p:cNvPr>
            <p:cNvSpPr>
              <a:spLocks noChangeAspect="1"/>
            </p:cNvSpPr>
            <p:nvPr/>
          </p:nvSpPr>
          <p:spPr>
            <a:xfrm>
              <a:off x="10436961" y="392322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3" name="Oval 302">
              <a:extLst>
                <a:ext uri="{FF2B5EF4-FFF2-40B4-BE49-F238E27FC236}">
                  <a16:creationId xmlns:a16="http://schemas.microsoft.com/office/drawing/2014/main" id="{7755E728-5F85-EBAE-06B4-37CDC4C617A3}"/>
                </a:ext>
              </a:extLst>
            </p:cNvPr>
            <p:cNvSpPr>
              <a:spLocks noChangeAspect="1"/>
            </p:cNvSpPr>
            <p:nvPr/>
          </p:nvSpPr>
          <p:spPr>
            <a:xfrm>
              <a:off x="10465536" y="392322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4" name="Oval 303">
              <a:extLst>
                <a:ext uri="{FF2B5EF4-FFF2-40B4-BE49-F238E27FC236}">
                  <a16:creationId xmlns:a16="http://schemas.microsoft.com/office/drawing/2014/main" id="{5C2E5084-CBBF-87FF-8AE5-D82DA7755831}"/>
                </a:ext>
              </a:extLst>
            </p:cNvPr>
            <p:cNvSpPr>
              <a:spLocks noChangeAspect="1"/>
            </p:cNvSpPr>
            <p:nvPr/>
          </p:nvSpPr>
          <p:spPr>
            <a:xfrm>
              <a:off x="10656036" y="404387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5" name="Oval 304">
              <a:extLst>
                <a:ext uri="{FF2B5EF4-FFF2-40B4-BE49-F238E27FC236}">
                  <a16:creationId xmlns:a16="http://schemas.microsoft.com/office/drawing/2014/main" id="{D568BE06-90B6-B5AD-100A-AC9A03F0BC35}"/>
                </a:ext>
              </a:extLst>
            </p:cNvPr>
            <p:cNvSpPr>
              <a:spLocks noChangeAspect="1"/>
            </p:cNvSpPr>
            <p:nvPr/>
          </p:nvSpPr>
          <p:spPr>
            <a:xfrm>
              <a:off x="10979886" y="404387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6" name="Oval 305">
              <a:extLst>
                <a:ext uri="{FF2B5EF4-FFF2-40B4-BE49-F238E27FC236}">
                  <a16:creationId xmlns:a16="http://schemas.microsoft.com/office/drawing/2014/main" id="{93DA003E-6D79-A258-64A3-C7A05D5C4689}"/>
                </a:ext>
              </a:extLst>
            </p:cNvPr>
            <p:cNvSpPr>
              <a:spLocks noChangeAspect="1"/>
            </p:cNvSpPr>
            <p:nvPr/>
          </p:nvSpPr>
          <p:spPr>
            <a:xfrm>
              <a:off x="11024336" y="404387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 name="Oval 306">
              <a:extLst>
                <a:ext uri="{FF2B5EF4-FFF2-40B4-BE49-F238E27FC236}">
                  <a16:creationId xmlns:a16="http://schemas.microsoft.com/office/drawing/2014/main" id="{07289E2B-5D22-81E8-02D0-C528432FC8AC}"/>
                </a:ext>
              </a:extLst>
            </p:cNvPr>
            <p:cNvSpPr>
              <a:spLocks noChangeAspect="1"/>
            </p:cNvSpPr>
            <p:nvPr/>
          </p:nvSpPr>
          <p:spPr>
            <a:xfrm>
              <a:off x="11049736" y="404387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 name="Oval 307">
              <a:extLst>
                <a:ext uri="{FF2B5EF4-FFF2-40B4-BE49-F238E27FC236}">
                  <a16:creationId xmlns:a16="http://schemas.microsoft.com/office/drawing/2014/main" id="{B3634D97-9B4A-329D-752A-C2D4AED64A53}"/>
                </a:ext>
              </a:extLst>
            </p:cNvPr>
            <p:cNvSpPr>
              <a:spLocks noChangeAspect="1"/>
            </p:cNvSpPr>
            <p:nvPr/>
          </p:nvSpPr>
          <p:spPr>
            <a:xfrm>
              <a:off x="11071961" y="404387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 name="Oval 308">
              <a:extLst>
                <a:ext uri="{FF2B5EF4-FFF2-40B4-BE49-F238E27FC236}">
                  <a16:creationId xmlns:a16="http://schemas.microsoft.com/office/drawing/2014/main" id="{378A73C4-DF35-5231-5048-A0CE96669164}"/>
                </a:ext>
              </a:extLst>
            </p:cNvPr>
            <p:cNvSpPr>
              <a:spLocks noChangeAspect="1"/>
            </p:cNvSpPr>
            <p:nvPr/>
          </p:nvSpPr>
          <p:spPr>
            <a:xfrm>
              <a:off x="11122761" y="404387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 name="Oval 309">
              <a:extLst>
                <a:ext uri="{FF2B5EF4-FFF2-40B4-BE49-F238E27FC236}">
                  <a16:creationId xmlns:a16="http://schemas.microsoft.com/office/drawing/2014/main" id="{5B7C6915-1AD6-2FD6-F3EF-C61F396A3194}"/>
                </a:ext>
              </a:extLst>
            </p:cNvPr>
            <p:cNvSpPr>
              <a:spLocks noChangeAspect="1"/>
            </p:cNvSpPr>
            <p:nvPr/>
          </p:nvSpPr>
          <p:spPr>
            <a:xfrm>
              <a:off x="11500586" y="404387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1" name="Oval 310">
              <a:extLst>
                <a:ext uri="{FF2B5EF4-FFF2-40B4-BE49-F238E27FC236}">
                  <a16:creationId xmlns:a16="http://schemas.microsoft.com/office/drawing/2014/main" id="{D8E81C1F-5858-0A3C-2DC5-B2EEB67355AE}"/>
                </a:ext>
              </a:extLst>
            </p:cNvPr>
            <p:cNvSpPr>
              <a:spLocks noChangeAspect="1"/>
            </p:cNvSpPr>
            <p:nvPr/>
          </p:nvSpPr>
          <p:spPr>
            <a:xfrm>
              <a:off x="11529161" y="4043878"/>
              <a:ext cx="108000" cy="108000"/>
            </a:xfrm>
            <a:prstGeom prst="ellipse">
              <a:avLst/>
            </a:prstGeom>
            <a:noFill/>
            <a:ln w="127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2" name="Freeform 311">
              <a:extLst>
                <a:ext uri="{FF2B5EF4-FFF2-40B4-BE49-F238E27FC236}">
                  <a16:creationId xmlns:a16="http://schemas.microsoft.com/office/drawing/2014/main" id="{3989C0EF-8005-6047-19FC-8F785BC03BDC}"/>
                </a:ext>
              </a:extLst>
            </p:cNvPr>
            <p:cNvSpPr/>
            <p:nvPr/>
          </p:nvSpPr>
          <p:spPr>
            <a:xfrm>
              <a:off x="7898956" y="2530849"/>
              <a:ext cx="3705225" cy="1562100"/>
            </a:xfrm>
            <a:custGeom>
              <a:avLst/>
              <a:gdLst>
                <a:gd name="connsiteX0" fmla="*/ 3705225 w 3705225"/>
                <a:gd name="connsiteY0" fmla="*/ 1562100 h 1562100"/>
                <a:gd name="connsiteX1" fmla="*/ 2717800 w 3705225"/>
                <a:gd name="connsiteY1" fmla="*/ 1562100 h 1562100"/>
                <a:gd name="connsiteX2" fmla="*/ 2717800 w 3705225"/>
                <a:gd name="connsiteY2" fmla="*/ 1431925 h 1562100"/>
                <a:gd name="connsiteX3" fmla="*/ 2124075 w 3705225"/>
                <a:gd name="connsiteY3" fmla="*/ 1431925 h 1562100"/>
                <a:gd name="connsiteX4" fmla="*/ 2124075 w 3705225"/>
                <a:gd name="connsiteY4" fmla="*/ 1381125 h 1562100"/>
                <a:gd name="connsiteX5" fmla="*/ 1987550 w 3705225"/>
                <a:gd name="connsiteY5" fmla="*/ 1381125 h 1562100"/>
                <a:gd name="connsiteX6" fmla="*/ 1987550 w 3705225"/>
                <a:gd name="connsiteY6" fmla="*/ 1317625 h 1562100"/>
                <a:gd name="connsiteX7" fmla="*/ 1816100 w 3705225"/>
                <a:gd name="connsiteY7" fmla="*/ 1317625 h 1562100"/>
                <a:gd name="connsiteX8" fmla="*/ 1816100 w 3705225"/>
                <a:gd name="connsiteY8" fmla="*/ 1263650 h 1562100"/>
                <a:gd name="connsiteX9" fmla="*/ 1733550 w 3705225"/>
                <a:gd name="connsiteY9" fmla="*/ 1263650 h 1562100"/>
                <a:gd name="connsiteX10" fmla="*/ 1733550 w 3705225"/>
                <a:gd name="connsiteY10" fmla="*/ 1212850 h 1562100"/>
                <a:gd name="connsiteX11" fmla="*/ 1590675 w 3705225"/>
                <a:gd name="connsiteY11" fmla="*/ 1212850 h 1562100"/>
                <a:gd name="connsiteX12" fmla="*/ 1590675 w 3705225"/>
                <a:gd name="connsiteY12" fmla="*/ 1146175 h 1562100"/>
                <a:gd name="connsiteX13" fmla="*/ 1444625 w 3705225"/>
                <a:gd name="connsiteY13" fmla="*/ 1146175 h 1562100"/>
                <a:gd name="connsiteX14" fmla="*/ 1444625 w 3705225"/>
                <a:gd name="connsiteY14" fmla="*/ 1111250 h 1562100"/>
                <a:gd name="connsiteX15" fmla="*/ 1320800 w 3705225"/>
                <a:gd name="connsiteY15" fmla="*/ 1111250 h 1562100"/>
                <a:gd name="connsiteX16" fmla="*/ 1320800 w 3705225"/>
                <a:gd name="connsiteY16" fmla="*/ 1066800 h 1562100"/>
                <a:gd name="connsiteX17" fmla="*/ 1225550 w 3705225"/>
                <a:gd name="connsiteY17" fmla="*/ 1066800 h 1562100"/>
                <a:gd name="connsiteX18" fmla="*/ 1155700 w 3705225"/>
                <a:gd name="connsiteY18" fmla="*/ 1066800 h 1562100"/>
                <a:gd name="connsiteX19" fmla="*/ 1155700 w 3705225"/>
                <a:gd name="connsiteY19" fmla="*/ 1006475 h 1562100"/>
                <a:gd name="connsiteX20" fmla="*/ 1108075 w 3705225"/>
                <a:gd name="connsiteY20" fmla="*/ 1006475 h 1562100"/>
                <a:gd name="connsiteX21" fmla="*/ 1108075 w 3705225"/>
                <a:gd name="connsiteY21" fmla="*/ 949325 h 1562100"/>
                <a:gd name="connsiteX22" fmla="*/ 1012825 w 3705225"/>
                <a:gd name="connsiteY22" fmla="*/ 949325 h 1562100"/>
                <a:gd name="connsiteX23" fmla="*/ 1012825 w 3705225"/>
                <a:gd name="connsiteY23" fmla="*/ 885825 h 1562100"/>
                <a:gd name="connsiteX24" fmla="*/ 885825 w 3705225"/>
                <a:gd name="connsiteY24" fmla="*/ 885825 h 1562100"/>
                <a:gd name="connsiteX25" fmla="*/ 885825 w 3705225"/>
                <a:gd name="connsiteY25" fmla="*/ 844550 h 1562100"/>
                <a:gd name="connsiteX26" fmla="*/ 822325 w 3705225"/>
                <a:gd name="connsiteY26" fmla="*/ 844550 h 1562100"/>
                <a:gd name="connsiteX27" fmla="*/ 822325 w 3705225"/>
                <a:gd name="connsiteY27" fmla="*/ 720725 h 1562100"/>
                <a:gd name="connsiteX28" fmla="*/ 698500 w 3705225"/>
                <a:gd name="connsiteY28" fmla="*/ 720725 h 1562100"/>
                <a:gd name="connsiteX29" fmla="*/ 698500 w 3705225"/>
                <a:gd name="connsiteY29" fmla="*/ 688975 h 1562100"/>
                <a:gd name="connsiteX30" fmla="*/ 581025 w 3705225"/>
                <a:gd name="connsiteY30" fmla="*/ 688975 h 1562100"/>
                <a:gd name="connsiteX31" fmla="*/ 581025 w 3705225"/>
                <a:gd name="connsiteY31" fmla="*/ 647700 h 1562100"/>
                <a:gd name="connsiteX32" fmla="*/ 508000 w 3705225"/>
                <a:gd name="connsiteY32" fmla="*/ 647700 h 1562100"/>
                <a:gd name="connsiteX33" fmla="*/ 508000 w 3705225"/>
                <a:gd name="connsiteY33" fmla="*/ 581025 h 1562100"/>
                <a:gd name="connsiteX34" fmla="*/ 457200 w 3705225"/>
                <a:gd name="connsiteY34" fmla="*/ 581025 h 1562100"/>
                <a:gd name="connsiteX35" fmla="*/ 457200 w 3705225"/>
                <a:gd name="connsiteY35" fmla="*/ 514350 h 1562100"/>
                <a:gd name="connsiteX36" fmla="*/ 406400 w 3705225"/>
                <a:gd name="connsiteY36" fmla="*/ 514350 h 1562100"/>
                <a:gd name="connsiteX37" fmla="*/ 406400 w 3705225"/>
                <a:gd name="connsiteY37" fmla="*/ 460375 h 1562100"/>
                <a:gd name="connsiteX38" fmla="*/ 358775 w 3705225"/>
                <a:gd name="connsiteY38" fmla="*/ 460375 h 1562100"/>
                <a:gd name="connsiteX39" fmla="*/ 358775 w 3705225"/>
                <a:gd name="connsiteY39" fmla="*/ 390525 h 1562100"/>
                <a:gd name="connsiteX40" fmla="*/ 323850 w 3705225"/>
                <a:gd name="connsiteY40" fmla="*/ 390525 h 1562100"/>
                <a:gd name="connsiteX41" fmla="*/ 323850 w 3705225"/>
                <a:gd name="connsiteY41" fmla="*/ 346075 h 1562100"/>
                <a:gd name="connsiteX42" fmla="*/ 257175 w 3705225"/>
                <a:gd name="connsiteY42" fmla="*/ 346075 h 1562100"/>
                <a:gd name="connsiteX43" fmla="*/ 257175 w 3705225"/>
                <a:gd name="connsiteY43" fmla="*/ 209550 h 1562100"/>
                <a:gd name="connsiteX44" fmla="*/ 219075 w 3705225"/>
                <a:gd name="connsiteY44" fmla="*/ 209550 h 1562100"/>
                <a:gd name="connsiteX45" fmla="*/ 219075 w 3705225"/>
                <a:gd name="connsiteY45" fmla="*/ 146050 h 1562100"/>
                <a:gd name="connsiteX46" fmla="*/ 180975 w 3705225"/>
                <a:gd name="connsiteY46" fmla="*/ 146050 h 1562100"/>
                <a:gd name="connsiteX47" fmla="*/ 180975 w 3705225"/>
                <a:gd name="connsiteY47" fmla="*/ 53975 h 1562100"/>
                <a:gd name="connsiteX48" fmla="*/ 142875 w 3705225"/>
                <a:gd name="connsiteY48" fmla="*/ 53975 h 1562100"/>
                <a:gd name="connsiteX49" fmla="*/ 142875 w 3705225"/>
                <a:gd name="connsiteY49" fmla="*/ 0 h 1562100"/>
                <a:gd name="connsiteX50" fmla="*/ 88900 w 3705225"/>
                <a:gd name="connsiteY50" fmla="*/ 0 h 1562100"/>
                <a:gd name="connsiteX51" fmla="*/ 0 w 3705225"/>
                <a:gd name="connsiteY51" fmla="*/ 0 h 1562100"/>
                <a:gd name="connsiteX52" fmla="*/ 0 w 3705225"/>
                <a:gd name="connsiteY52" fmla="*/ 0 h 156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705225" h="1562100">
                  <a:moveTo>
                    <a:pt x="3705225" y="1562100"/>
                  </a:moveTo>
                  <a:lnTo>
                    <a:pt x="2717800" y="1562100"/>
                  </a:lnTo>
                  <a:lnTo>
                    <a:pt x="2717800" y="1431925"/>
                  </a:lnTo>
                  <a:lnTo>
                    <a:pt x="2124075" y="1431925"/>
                  </a:lnTo>
                  <a:lnTo>
                    <a:pt x="2124075" y="1381125"/>
                  </a:lnTo>
                  <a:lnTo>
                    <a:pt x="1987550" y="1381125"/>
                  </a:lnTo>
                  <a:lnTo>
                    <a:pt x="1987550" y="1317625"/>
                  </a:lnTo>
                  <a:lnTo>
                    <a:pt x="1816100" y="1317625"/>
                  </a:lnTo>
                  <a:lnTo>
                    <a:pt x="1816100" y="1263650"/>
                  </a:lnTo>
                  <a:lnTo>
                    <a:pt x="1733550" y="1263650"/>
                  </a:lnTo>
                  <a:lnTo>
                    <a:pt x="1733550" y="1212850"/>
                  </a:lnTo>
                  <a:lnTo>
                    <a:pt x="1590675" y="1212850"/>
                  </a:lnTo>
                  <a:lnTo>
                    <a:pt x="1590675" y="1146175"/>
                  </a:lnTo>
                  <a:lnTo>
                    <a:pt x="1444625" y="1146175"/>
                  </a:lnTo>
                  <a:lnTo>
                    <a:pt x="1444625" y="1111250"/>
                  </a:lnTo>
                  <a:lnTo>
                    <a:pt x="1320800" y="1111250"/>
                  </a:lnTo>
                  <a:lnTo>
                    <a:pt x="1320800" y="1066800"/>
                  </a:lnTo>
                  <a:lnTo>
                    <a:pt x="1225550" y="1066800"/>
                  </a:lnTo>
                  <a:lnTo>
                    <a:pt x="1155700" y="1066800"/>
                  </a:lnTo>
                  <a:lnTo>
                    <a:pt x="1155700" y="1006475"/>
                  </a:lnTo>
                  <a:lnTo>
                    <a:pt x="1108075" y="1006475"/>
                  </a:lnTo>
                  <a:lnTo>
                    <a:pt x="1108075" y="949325"/>
                  </a:lnTo>
                  <a:lnTo>
                    <a:pt x="1012825" y="949325"/>
                  </a:lnTo>
                  <a:lnTo>
                    <a:pt x="1012825" y="885825"/>
                  </a:lnTo>
                  <a:lnTo>
                    <a:pt x="885825" y="885825"/>
                  </a:lnTo>
                  <a:lnTo>
                    <a:pt x="885825" y="844550"/>
                  </a:lnTo>
                  <a:lnTo>
                    <a:pt x="822325" y="844550"/>
                  </a:lnTo>
                  <a:lnTo>
                    <a:pt x="822325" y="720725"/>
                  </a:lnTo>
                  <a:lnTo>
                    <a:pt x="698500" y="720725"/>
                  </a:lnTo>
                  <a:lnTo>
                    <a:pt x="698500" y="688975"/>
                  </a:lnTo>
                  <a:lnTo>
                    <a:pt x="581025" y="688975"/>
                  </a:lnTo>
                  <a:lnTo>
                    <a:pt x="581025" y="647700"/>
                  </a:lnTo>
                  <a:lnTo>
                    <a:pt x="508000" y="647700"/>
                  </a:lnTo>
                  <a:lnTo>
                    <a:pt x="508000" y="581025"/>
                  </a:lnTo>
                  <a:lnTo>
                    <a:pt x="457200" y="581025"/>
                  </a:lnTo>
                  <a:lnTo>
                    <a:pt x="457200" y="514350"/>
                  </a:lnTo>
                  <a:lnTo>
                    <a:pt x="406400" y="514350"/>
                  </a:lnTo>
                  <a:lnTo>
                    <a:pt x="406400" y="460375"/>
                  </a:lnTo>
                  <a:lnTo>
                    <a:pt x="358775" y="460375"/>
                  </a:lnTo>
                  <a:lnTo>
                    <a:pt x="358775" y="390525"/>
                  </a:lnTo>
                  <a:lnTo>
                    <a:pt x="323850" y="390525"/>
                  </a:lnTo>
                  <a:lnTo>
                    <a:pt x="323850" y="346075"/>
                  </a:lnTo>
                  <a:lnTo>
                    <a:pt x="257175" y="346075"/>
                  </a:lnTo>
                  <a:lnTo>
                    <a:pt x="257175" y="209550"/>
                  </a:lnTo>
                  <a:lnTo>
                    <a:pt x="219075" y="209550"/>
                  </a:lnTo>
                  <a:lnTo>
                    <a:pt x="219075" y="146050"/>
                  </a:lnTo>
                  <a:lnTo>
                    <a:pt x="180975" y="146050"/>
                  </a:lnTo>
                  <a:lnTo>
                    <a:pt x="180975" y="53975"/>
                  </a:lnTo>
                  <a:lnTo>
                    <a:pt x="142875" y="53975"/>
                  </a:lnTo>
                  <a:lnTo>
                    <a:pt x="142875" y="0"/>
                  </a:lnTo>
                  <a:lnTo>
                    <a:pt x="88900" y="0"/>
                  </a:lnTo>
                  <a:lnTo>
                    <a:pt x="0" y="0"/>
                  </a:lnTo>
                  <a:lnTo>
                    <a:pt x="0" y="0"/>
                  </a:lnTo>
                </a:path>
              </a:pathLst>
            </a:custGeom>
            <a:noFill/>
            <a:ln w="1905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3" name="Freeform 312">
              <a:extLst>
                <a:ext uri="{FF2B5EF4-FFF2-40B4-BE49-F238E27FC236}">
                  <a16:creationId xmlns:a16="http://schemas.microsoft.com/office/drawing/2014/main" id="{5A023763-69F5-B177-4F8F-D8F9364EF7F9}"/>
                </a:ext>
              </a:extLst>
            </p:cNvPr>
            <p:cNvSpPr/>
            <p:nvPr/>
          </p:nvSpPr>
          <p:spPr>
            <a:xfrm>
              <a:off x="7263956" y="2292724"/>
              <a:ext cx="644525" cy="234950"/>
            </a:xfrm>
            <a:custGeom>
              <a:avLst/>
              <a:gdLst>
                <a:gd name="connsiteX0" fmla="*/ 644525 w 644525"/>
                <a:gd name="connsiteY0" fmla="*/ 234950 h 234950"/>
                <a:gd name="connsiteX1" fmla="*/ 581025 w 644525"/>
                <a:gd name="connsiteY1" fmla="*/ 234950 h 234950"/>
                <a:gd name="connsiteX2" fmla="*/ 581025 w 644525"/>
                <a:gd name="connsiteY2" fmla="*/ 190500 h 234950"/>
                <a:gd name="connsiteX3" fmla="*/ 536575 w 644525"/>
                <a:gd name="connsiteY3" fmla="*/ 190500 h 234950"/>
                <a:gd name="connsiteX4" fmla="*/ 536575 w 644525"/>
                <a:gd name="connsiteY4" fmla="*/ 73025 h 234950"/>
                <a:gd name="connsiteX5" fmla="*/ 482600 w 644525"/>
                <a:gd name="connsiteY5" fmla="*/ 73025 h 234950"/>
                <a:gd name="connsiteX6" fmla="*/ 482600 w 644525"/>
                <a:gd name="connsiteY6" fmla="*/ 0 h 234950"/>
                <a:gd name="connsiteX7" fmla="*/ 0 w 644525"/>
                <a:gd name="connsiteY7" fmla="*/ 0 h 234950"/>
                <a:gd name="connsiteX8" fmla="*/ 0 w 644525"/>
                <a:gd name="connsiteY8" fmla="*/ 0 h 234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4525" h="234950">
                  <a:moveTo>
                    <a:pt x="644525" y="234950"/>
                  </a:moveTo>
                  <a:lnTo>
                    <a:pt x="581025" y="234950"/>
                  </a:lnTo>
                  <a:lnTo>
                    <a:pt x="581025" y="190500"/>
                  </a:lnTo>
                  <a:lnTo>
                    <a:pt x="536575" y="190500"/>
                  </a:lnTo>
                  <a:lnTo>
                    <a:pt x="536575" y="73025"/>
                  </a:lnTo>
                  <a:lnTo>
                    <a:pt x="482600" y="73025"/>
                  </a:lnTo>
                  <a:lnTo>
                    <a:pt x="482600" y="0"/>
                  </a:lnTo>
                  <a:lnTo>
                    <a:pt x="0" y="0"/>
                  </a:lnTo>
                  <a:lnTo>
                    <a:pt x="0" y="0"/>
                  </a:lnTo>
                </a:path>
              </a:pathLst>
            </a:custGeom>
            <a:noFill/>
            <a:ln w="1905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4" name="Freeform 313">
              <a:extLst>
                <a:ext uri="{FF2B5EF4-FFF2-40B4-BE49-F238E27FC236}">
                  <a16:creationId xmlns:a16="http://schemas.microsoft.com/office/drawing/2014/main" id="{69520830-40DC-7F5A-E48F-61DC17EAC6C7}"/>
                </a:ext>
              </a:extLst>
            </p:cNvPr>
            <p:cNvSpPr/>
            <p:nvPr/>
          </p:nvSpPr>
          <p:spPr>
            <a:xfrm>
              <a:off x="7252678" y="2289881"/>
              <a:ext cx="4421874" cy="9098"/>
            </a:xfrm>
            <a:custGeom>
              <a:avLst/>
              <a:gdLst>
                <a:gd name="connsiteX0" fmla="*/ 0 w 4421874"/>
                <a:gd name="connsiteY0" fmla="*/ 0 h 9098"/>
                <a:gd name="connsiteX1" fmla="*/ 4421874 w 4421874"/>
                <a:gd name="connsiteY1" fmla="*/ 9098 h 9098"/>
                <a:gd name="connsiteX2" fmla="*/ 4421874 w 4421874"/>
                <a:gd name="connsiteY2" fmla="*/ 9098 h 9098"/>
              </a:gdLst>
              <a:ahLst/>
              <a:cxnLst>
                <a:cxn ang="0">
                  <a:pos x="connsiteX0" y="connsiteY0"/>
                </a:cxn>
                <a:cxn ang="0">
                  <a:pos x="connsiteX1" y="connsiteY1"/>
                </a:cxn>
                <a:cxn ang="0">
                  <a:pos x="connsiteX2" y="connsiteY2"/>
                </a:cxn>
              </a:cxnLst>
              <a:rect l="l" t="t" r="r" b="b"/>
              <a:pathLst>
                <a:path w="4421874" h="9098">
                  <a:moveTo>
                    <a:pt x="0" y="0"/>
                  </a:moveTo>
                  <a:lnTo>
                    <a:pt x="4421874" y="9098"/>
                  </a:lnTo>
                  <a:lnTo>
                    <a:pt x="4421874" y="9098"/>
                  </a:lnTo>
                </a:path>
              </a:pathLst>
            </a:custGeom>
            <a:solidFill>
              <a:schemeClr val="accent2"/>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7" name="TextBox 316">
              <a:extLst>
                <a:ext uri="{FF2B5EF4-FFF2-40B4-BE49-F238E27FC236}">
                  <a16:creationId xmlns:a16="http://schemas.microsoft.com/office/drawing/2014/main" id="{288F1269-9637-F24C-FADD-E86F1AB006EF}"/>
                </a:ext>
              </a:extLst>
            </p:cNvPr>
            <p:cNvSpPr txBox="1"/>
            <p:nvPr/>
          </p:nvSpPr>
          <p:spPr>
            <a:xfrm>
              <a:off x="6463228" y="6002131"/>
              <a:ext cx="688009" cy="430887"/>
            </a:xfrm>
            <a:prstGeom prst="rect">
              <a:avLst/>
            </a:prstGeom>
            <a:noFill/>
          </p:spPr>
          <p:txBody>
            <a:bodyPr wrap="none" rtlCol="0">
              <a:spAutoFit/>
            </a:bodyPr>
            <a:lstStyle/>
            <a:p>
              <a:pPr algn="r"/>
              <a:r>
                <a:rPr lang="en-GB" sz="1100" dirty="0" err="1">
                  <a:solidFill>
                    <a:schemeClr val="accent2"/>
                  </a:solidFill>
                  <a:latin typeface="Arial" panose="020B0604020202020204" pitchFamily="34" charset="0"/>
                  <a:cs typeface="Arial" panose="020B0604020202020204" pitchFamily="34" charset="0"/>
                </a:rPr>
                <a:t>pCR</a:t>
              </a:r>
              <a:endParaRPr lang="en-GB" sz="1100" dirty="0">
                <a:solidFill>
                  <a:schemeClr val="accent2"/>
                </a:solidFill>
                <a:latin typeface="Arial" panose="020B0604020202020204" pitchFamily="34" charset="0"/>
                <a:cs typeface="Arial" panose="020B0604020202020204" pitchFamily="34" charset="0"/>
              </a:endParaRPr>
            </a:p>
            <a:p>
              <a:pPr algn="r"/>
              <a:r>
                <a:rPr lang="en-GB" sz="1100" dirty="0">
                  <a:solidFill>
                    <a:schemeClr val="accent2">
                      <a:lumMod val="50000"/>
                    </a:schemeClr>
                  </a:solidFill>
                  <a:latin typeface="Arial" panose="020B0604020202020204" pitchFamily="34" charset="0"/>
                  <a:cs typeface="Arial" panose="020B0604020202020204" pitchFamily="34" charset="0"/>
                </a:rPr>
                <a:t>No </a:t>
              </a:r>
              <a:r>
                <a:rPr lang="en-GB" sz="1100" dirty="0" err="1">
                  <a:solidFill>
                    <a:schemeClr val="accent2">
                      <a:lumMod val="50000"/>
                    </a:schemeClr>
                  </a:solidFill>
                  <a:latin typeface="Arial" panose="020B0604020202020204" pitchFamily="34" charset="0"/>
                  <a:cs typeface="Arial" panose="020B0604020202020204" pitchFamily="34" charset="0"/>
                </a:rPr>
                <a:t>pCR</a:t>
              </a:r>
              <a:endParaRPr lang="en-GB" sz="1100" dirty="0">
                <a:solidFill>
                  <a:schemeClr val="accent2">
                    <a:lumMod val="50000"/>
                  </a:schemeClr>
                </a:solidFill>
                <a:latin typeface="Arial" panose="020B0604020202020204" pitchFamily="34" charset="0"/>
                <a:cs typeface="Arial" panose="020B0604020202020204" pitchFamily="34" charset="0"/>
              </a:endParaRPr>
            </a:p>
          </p:txBody>
        </p:sp>
        <p:sp>
          <p:nvSpPr>
            <p:cNvPr id="318" name="Freeform 21">
              <a:extLst>
                <a:ext uri="{FF2B5EF4-FFF2-40B4-BE49-F238E27FC236}">
                  <a16:creationId xmlns:a16="http://schemas.microsoft.com/office/drawing/2014/main" id="{FB3703BE-6CD4-4218-63B5-4F3FB05DEA55}"/>
                </a:ext>
              </a:extLst>
            </p:cNvPr>
            <p:cNvSpPr>
              <a:spLocks/>
            </p:cNvSpPr>
            <p:nvPr/>
          </p:nvSpPr>
          <p:spPr bwMode="auto">
            <a:xfrm>
              <a:off x="1398836" y="2298684"/>
              <a:ext cx="4428313" cy="322850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000000"/>
              </a:solidFill>
              <a:prstDash val="solid"/>
              <a:miter lim="800000"/>
              <a:headEnd/>
              <a:tailEn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Calibri"/>
                <a:ea typeface="+mn-ea"/>
                <a:cs typeface="+mn-cs"/>
              </a:endParaRPr>
            </a:p>
          </p:txBody>
        </p:sp>
        <p:sp>
          <p:nvSpPr>
            <p:cNvPr id="319" name="Line 6">
              <a:extLst>
                <a:ext uri="{FF2B5EF4-FFF2-40B4-BE49-F238E27FC236}">
                  <a16:creationId xmlns:a16="http://schemas.microsoft.com/office/drawing/2014/main" id="{DE4F2F31-DD9E-AF4F-45FC-E61CDCB4B8EC}"/>
                </a:ext>
              </a:extLst>
            </p:cNvPr>
            <p:cNvSpPr>
              <a:spLocks noChangeShapeType="1"/>
            </p:cNvSpPr>
            <p:nvPr/>
          </p:nvSpPr>
          <p:spPr bwMode="auto">
            <a:xfrm>
              <a:off x="1332589" y="2289562"/>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grpSp>
      <p:sp>
        <p:nvSpPr>
          <p:cNvPr id="320" name="TextBox 319">
            <a:extLst>
              <a:ext uri="{FF2B5EF4-FFF2-40B4-BE49-F238E27FC236}">
                <a16:creationId xmlns:a16="http://schemas.microsoft.com/office/drawing/2014/main" id="{4E0C4B7D-BCEB-552E-7CDE-C3598C061167}"/>
              </a:ext>
            </a:extLst>
          </p:cNvPr>
          <p:cNvSpPr txBox="1"/>
          <p:nvPr/>
        </p:nvSpPr>
        <p:spPr>
          <a:xfrm>
            <a:off x="4367001" y="1395873"/>
            <a:ext cx="3457998" cy="338554"/>
          </a:xfrm>
          <a:prstGeom prst="rect">
            <a:avLst/>
          </a:prstGeom>
          <a:noFill/>
        </p:spPr>
        <p:txBody>
          <a:bodyPr wrap="none" rtlCol="0">
            <a:spAutoFit/>
          </a:bodyPr>
          <a:lstStyle/>
          <a:p>
            <a:r>
              <a:rPr lang="en-GB" sz="1600" b="1" dirty="0" smtClean="0">
                <a:solidFill>
                  <a:srgbClr val="000000"/>
                </a:solidFill>
                <a:latin typeface="Arial" panose="020B0604020202020204" pitchFamily="34" charset="0"/>
                <a:cs typeface="Arial" panose="020B0604020202020204" pitchFamily="34" charset="0"/>
              </a:rPr>
              <a:t>Event-free survival by </a:t>
            </a:r>
            <a:r>
              <a:rPr lang="en-GB" sz="1600" b="1" dirty="0" err="1" smtClean="0">
                <a:solidFill>
                  <a:srgbClr val="000000"/>
                </a:solidFill>
                <a:latin typeface="Arial" panose="020B0604020202020204" pitchFamily="34" charset="0"/>
                <a:cs typeface="Arial" panose="020B0604020202020204" pitchFamily="34" charset="0"/>
              </a:rPr>
              <a:t>pCR</a:t>
            </a:r>
            <a:r>
              <a:rPr lang="en-GB" sz="1600" b="1" dirty="0" smtClean="0">
                <a:solidFill>
                  <a:srgbClr val="000000"/>
                </a:solidFill>
                <a:latin typeface="Arial" panose="020B0604020202020204" pitchFamily="34" charset="0"/>
                <a:cs typeface="Arial" panose="020B0604020202020204" pitchFamily="34" charset="0"/>
              </a:rPr>
              <a:t> status</a:t>
            </a:r>
            <a:endParaRPr lang="en-GB" sz="1600" b="1" dirty="0">
              <a:solidFill>
                <a:srgbClr val="000000"/>
              </a:solidFill>
              <a:latin typeface="Arial" panose="020B0604020202020204" pitchFamily="34" charset="0"/>
              <a:cs typeface="Arial" panose="020B0604020202020204" pitchFamily="34" charset="0"/>
            </a:endParaRPr>
          </a:p>
        </p:txBody>
      </p:sp>
      <p:graphicFrame>
        <p:nvGraphicFramePr>
          <p:cNvPr id="90" name="Table 561">
            <a:extLst>
              <a:ext uri="{FF2B5EF4-FFF2-40B4-BE49-F238E27FC236}">
                <a16:creationId xmlns:a16="http://schemas.microsoft.com/office/drawing/2014/main" id="{4045C085-4A0B-8DE5-268F-CDE11800338D}"/>
              </a:ext>
            </a:extLst>
          </p:cNvPr>
          <p:cNvGraphicFramePr>
            <a:graphicFrameLocks noGrp="1"/>
          </p:cNvGraphicFramePr>
          <p:nvPr>
            <p:extLst>
              <p:ext uri="{D42A27DB-BD31-4B8C-83A1-F6EECF244321}">
                <p14:modId xmlns:p14="http://schemas.microsoft.com/office/powerpoint/2010/main" val="3587010340"/>
              </p:ext>
            </p:extLst>
          </p:nvPr>
        </p:nvGraphicFramePr>
        <p:xfrm>
          <a:off x="1533661" y="4514998"/>
          <a:ext cx="4289289" cy="929232"/>
        </p:xfrm>
        <a:graphic>
          <a:graphicData uri="http://schemas.openxmlformats.org/drawingml/2006/table">
            <a:tbl>
              <a:tblPr firstRow="1" bandRow="1">
                <a:tableStyleId>{69012ECD-51FC-41F1-AA8D-1B2483CD663E}</a:tableStyleId>
              </a:tblPr>
              <a:tblGrid>
                <a:gridCol w="1466977">
                  <a:extLst>
                    <a:ext uri="{9D8B030D-6E8A-4147-A177-3AD203B41FA5}">
                      <a16:colId xmlns:a16="http://schemas.microsoft.com/office/drawing/2014/main" val="559026787"/>
                    </a:ext>
                  </a:extLst>
                </a:gridCol>
                <a:gridCol w="1411156">
                  <a:extLst>
                    <a:ext uri="{9D8B030D-6E8A-4147-A177-3AD203B41FA5}">
                      <a16:colId xmlns:a16="http://schemas.microsoft.com/office/drawing/2014/main" val="3751778875"/>
                    </a:ext>
                  </a:extLst>
                </a:gridCol>
                <a:gridCol w="1411156">
                  <a:extLst>
                    <a:ext uri="{9D8B030D-6E8A-4147-A177-3AD203B41FA5}">
                      <a16:colId xmlns:a16="http://schemas.microsoft.com/office/drawing/2014/main" val="2573926804"/>
                    </a:ext>
                  </a:extLst>
                </a:gridCol>
              </a:tblGrid>
              <a:tr h="309744">
                <a:tc>
                  <a:txBody>
                    <a:bodyPr/>
                    <a:lstStyle/>
                    <a:p>
                      <a:endParaRPr lang="en-GB" sz="1200" b="1" kern="1200" dirty="0">
                        <a:solidFill>
                          <a:srgbClr val="000000"/>
                        </a:solidFill>
                        <a:latin typeface="+mn-lt"/>
                        <a:ea typeface="+mn-ea"/>
                        <a:cs typeface="Arial" panose="020B0604020202020204" pitchFamily="34" charset="0"/>
                      </a:endParaRP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err="1">
                          <a:ln>
                            <a:noFill/>
                          </a:ln>
                          <a:solidFill>
                            <a:schemeClr val="tx2"/>
                          </a:solidFill>
                          <a:effectLst/>
                          <a:uLnTx/>
                          <a:uFillTx/>
                          <a:latin typeface="+mn-lt"/>
                        </a:rPr>
                        <a:t>pCR</a:t>
                      </a:r>
                      <a:r>
                        <a:rPr kumimoji="0" lang="en-US" sz="1200" u="none" strike="noStrike" kern="1200" cap="none" spc="0" normalizeH="0" baseline="0" noProof="0" dirty="0">
                          <a:ln>
                            <a:noFill/>
                          </a:ln>
                          <a:solidFill>
                            <a:schemeClr val="tx2"/>
                          </a:solidFill>
                          <a:effectLst/>
                          <a:uLnTx/>
                          <a:uFillTx/>
                          <a:latin typeface="+mn-lt"/>
                        </a:rPr>
                        <a:t> (n=46)</a:t>
                      </a:r>
                      <a:endParaRPr kumimoji="0" lang="en-GB" sz="1200" b="1" i="0" u="none" strike="noStrike" kern="1200" cap="none" spc="0" normalizeH="0" baseline="0" noProof="0" dirty="0">
                        <a:ln>
                          <a:noFill/>
                        </a:ln>
                        <a:solidFill>
                          <a:schemeClr val="tx2"/>
                        </a:solidFill>
                        <a:effectLst/>
                        <a:uLnTx/>
                        <a:uFillTx/>
                        <a:latin typeface="+mn-lt"/>
                        <a:ea typeface="+mn-ea"/>
                        <a:cs typeface="Arial"/>
                      </a:endParaRP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a:ln>
                            <a:noFill/>
                          </a:ln>
                          <a:solidFill>
                            <a:schemeClr val="tx2"/>
                          </a:solidFill>
                          <a:effectLst/>
                          <a:uLnTx/>
                          <a:uFillTx/>
                          <a:latin typeface="+mn-lt"/>
                        </a:rPr>
                        <a:t>No </a:t>
                      </a:r>
                      <a:r>
                        <a:rPr kumimoji="0" lang="en-US" sz="1200" u="none" strike="noStrike" kern="1200" cap="none" spc="0" normalizeH="0" baseline="0" noProof="0" dirty="0" err="1">
                          <a:ln>
                            <a:noFill/>
                          </a:ln>
                          <a:solidFill>
                            <a:schemeClr val="tx2"/>
                          </a:solidFill>
                          <a:effectLst/>
                          <a:uLnTx/>
                          <a:uFillTx/>
                          <a:latin typeface="+mn-lt"/>
                        </a:rPr>
                        <a:t>pCR</a:t>
                      </a:r>
                      <a:r>
                        <a:rPr kumimoji="0" lang="en-US" sz="1200" u="none" strike="noStrike" kern="1200" cap="none" spc="0" normalizeH="0" baseline="0" noProof="0" dirty="0">
                          <a:ln>
                            <a:noFill/>
                          </a:ln>
                          <a:solidFill>
                            <a:schemeClr val="tx2"/>
                          </a:solidFill>
                          <a:effectLst/>
                          <a:uLnTx/>
                          <a:uFillTx/>
                          <a:latin typeface="+mn-lt"/>
                        </a:rPr>
                        <a:t> (n=95)</a:t>
                      </a:r>
                      <a:endParaRPr kumimoji="0" lang="en-GB" sz="1200" b="1" i="0" u="none" strike="noStrike" kern="1200" cap="none" spc="0" normalizeH="0" baseline="0" noProof="0" dirty="0">
                        <a:ln>
                          <a:noFill/>
                        </a:ln>
                        <a:solidFill>
                          <a:schemeClr val="tx2"/>
                        </a:solidFill>
                        <a:effectLst/>
                        <a:uLnTx/>
                        <a:uFillTx/>
                        <a:latin typeface="+mn-lt"/>
                        <a:ea typeface="+mn-ea"/>
                        <a:cs typeface="Arial"/>
                      </a:endParaRPr>
                    </a:p>
                  </a:txBody>
                  <a:tcPr marL="36000" marR="36000" marT="36000" marB="36000" anchor="ctr"/>
                </a:tc>
                <a:extLst>
                  <a:ext uri="{0D108BD9-81ED-4DB2-BD59-A6C34878D82A}">
                    <a16:rowId xmlns:a16="http://schemas.microsoft.com/office/drawing/2014/main" val="4258434239"/>
                  </a:ext>
                </a:extLst>
              </a:tr>
              <a:tr h="309744">
                <a:tc>
                  <a:txBody>
                    <a:bodyPr/>
                    <a:lstStyle/>
                    <a:p>
                      <a:r>
                        <a:rPr lang="en-GB" sz="1200" dirty="0" err="1" smtClean="0">
                          <a:latin typeface="+mn-lt"/>
                        </a:rPr>
                        <a:t>mEFS</a:t>
                      </a:r>
                      <a:r>
                        <a:rPr lang="en-GB" sz="1200" dirty="0">
                          <a:latin typeface="+mn-lt"/>
                        </a:rPr>
                        <a:t>, </a:t>
                      </a:r>
                      <a:r>
                        <a:rPr lang="en-GB" sz="1200" dirty="0" err="1" smtClean="0">
                          <a:latin typeface="+mn-lt"/>
                        </a:rPr>
                        <a:t>mo</a:t>
                      </a:r>
                      <a:r>
                        <a:rPr lang="en-GB" sz="1200" dirty="0" smtClean="0">
                          <a:latin typeface="+mn-lt"/>
                        </a:rPr>
                        <a:t> </a:t>
                      </a:r>
                      <a:r>
                        <a:rPr lang="en-GB" sz="1200" dirty="0">
                          <a:latin typeface="+mn-lt"/>
                        </a:rPr>
                        <a:t>(</a:t>
                      </a:r>
                      <a:r>
                        <a:rPr lang="en-GB" sz="1200" dirty="0" smtClean="0">
                          <a:latin typeface="+mn-lt"/>
                        </a:rPr>
                        <a:t>95%CI</a:t>
                      </a:r>
                      <a:r>
                        <a:rPr lang="en-GB" sz="1200" dirty="0">
                          <a:latin typeface="+mn-lt"/>
                        </a:rPr>
                        <a:t>)</a:t>
                      </a:r>
                      <a:endParaRPr lang="en-GB" sz="1200" dirty="0">
                        <a:solidFill>
                          <a:srgbClr val="000000"/>
                        </a:solidFill>
                        <a:latin typeface="+mn-lt"/>
                        <a:cs typeface="Arial" panose="020B0604020202020204" pitchFamily="34" charset="0"/>
                      </a:endParaRPr>
                    </a:p>
                  </a:txBody>
                  <a:tcPr marL="36000" marR="36000" marT="36000" marB="36000" anchor="ctr">
                    <a:solidFill>
                      <a:schemeClr val="tx2"/>
                    </a:solidFill>
                  </a:tcPr>
                </a:tc>
                <a:tc>
                  <a:txBody>
                    <a:bodyPr/>
                    <a:lstStyle/>
                    <a:p>
                      <a:pPr algn="ctr"/>
                      <a:r>
                        <a:rPr lang="en-GB" sz="1200" dirty="0">
                          <a:latin typeface="+mn-lt"/>
                        </a:rPr>
                        <a:t>NR (</a:t>
                      </a:r>
                      <a:r>
                        <a:rPr lang="en-GB" sz="1200" dirty="0" smtClean="0">
                          <a:latin typeface="+mn-lt"/>
                        </a:rPr>
                        <a:t>30.6,</a:t>
                      </a:r>
                      <a:r>
                        <a:rPr lang="en-GB" sz="1200" baseline="0" dirty="0" smtClean="0">
                          <a:latin typeface="+mn-lt"/>
                        </a:rPr>
                        <a:t> </a:t>
                      </a:r>
                      <a:r>
                        <a:rPr lang="en-GB" sz="1200" dirty="0" smtClean="0">
                          <a:latin typeface="+mn-lt"/>
                        </a:rPr>
                        <a:t>NR</a:t>
                      </a:r>
                      <a:r>
                        <a:rPr lang="en-GB" sz="1200" dirty="0">
                          <a:latin typeface="+mn-lt"/>
                        </a:rPr>
                        <a:t>)</a:t>
                      </a:r>
                      <a:endParaRPr lang="en-GB" sz="1200" dirty="0">
                        <a:solidFill>
                          <a:srgbClr val="000000"/>
                        </a:solidFill>
                        <a:latin typeface="+mn-lt"/>
                        <a:cs typeface="Arial" panose="020B0604020202020204" pitchFamily="34" charset="0"/>
                      </a:endParaRPr>
                    </a:p>
                  </a:txBody>
                  <a:tcPr marL="36000" marR="36000" marT="36000" marB="36000" anchor="ctr">
                    <a:solidFill>
                      <a:schemeClr val="tx2"/>
                    </a:solidFill>
                  </a:tcPr>
                </a:tc>
                <a:tc>
                  <a:txBody>
                    <a:bodyPr/>
                    <a:lstStyle/>
                    <a:p>
                      <a:pPr algn="ctr"/>
                      <a:r>
                        <a:rPr lang="en-GB" sz="1200" dirty="0">
                          <a:latin typeface="+mn-lt"/>
                        </a:rPr>
                        <a:t>27.8 (</a:t>
                      </a:r>
                      <a:r>
                        <a:rPr lang="en-GB" sz="1200" dirty="0" smtClean="0">
                          <a:latin typeface="+mn-lt"/>
                        </a:rPr>
                        <a:t>20.0, NR</a:t>
                      </a:r>
                      <a:r>
                        <a:rPr lang="en-GB" sz="1200" dirty="0">
                          <a:latin typeface="+mn-lt"/>
                        </a:rPr>
                        <a:t>)</a:t>
                      </a:r>
                      <a:endParaRPr lang="en-GB" sz="1200" dirty="0">
                        <a:solidFill>
                          <a:srgbClr val="000000"/>
                        </a:solidFill>
                        <a:latin typeface="+mn-lt"/>
                        <a:cs typeface="Arial" panose="020B0604020202020204" pitchFamily="34" charset="0"/>
                      </a:endParaRPr>
                    </a:p>
                  </a:txBody>
                  <a:tcPr marL="36000" marR="36000" marT="36000" marB="36000" anchor="ctr">
                    <a:solidFill>
                      <a:schemeClr val="tx2"/>
                    </a:solidFill>
                  </a:tcPr>
                </a:tc>
                <a:extLst>
                  <a:ext uri="{0D108BD9-81ED-4DB2-BD59-A6C34878D82A}">
                    <a16:rowId xmlns:a16="http://schemas.microsoft.com/office/drawing/2014/main" val="2089842994"/>
                  </a:ext>
                </a:extLst>
              </a:tr>
              <a:tr h="309744">
                <a:tc>
                  <a:txBody>
                    <a:bodyPr/>
                    <a:lstStyle/>
                    <a:p>
                      <a:r>
                        <a:rPr lang="en-GB" sz="1200" dirty="0">
                          <a:latin typeface="+mn-lt"/>
                        </a:rPr>
                        <a:t>HR (</a:t>
                      </a:r>
                      <a:r>
                        <a:rPr lang="en-GB" sz="1200" dirty="0" smtClean="0">
                          <a:latin typeface="+mn-lt"/>
                        </a:rPr>
                        <a:t>95%CI</a:t>
                      </a:r>
                      <a:r>
                        <a:rPr lang="en-GB" sz="1200" dirty="0">
                          <a:latin typeface="+mn-lt"/>
                        </a:rPr>
                        <a:t>)</a:t>
                      </a:r>
                      <a:endParaRPr lang="en-GB" sz="1200" b="1" dirty="0">
                        <a:solidFill>
                          <a:srgbClr val="000000"/>
                        </a:solidFill>
                        <a:latin typeface="+mn-lt"/>
                        <a:cs typeface="Arial" panose="020B0604020202020204" pitchFamily="34" charset="0"/>
                      </a:endParaRPr>
                    </a:p>
                  </a:txBody>
                  <a:tcPr marL="36000" marR="36000" marT="36000" marB="36000" anchor="ctr">
                    <a:solidFill>
                      <a:schemeClr val="tx2"/>
                    </a:solidFill>
                  </a:tcPr>
                </a:tc>
                <a:tc gridSpan="2">
                  <a:txBody>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GB" sz="1200" u="none" strike="noStrike" kern="1200" cap="none" spc="0" normalizeH="0" baseline="0" noProof="0" dirty="0">
                          <a:ln>
                            <a:noFill/>
                          </a:ln>
                          <a:effectLst/>
                          <a:uLnTx/>
                          <a:uFillTx/>
                          <a:latin typeface="+mn-lt"/>
                        </a:rPr>
                        <a:t>0.18 (</a:t>
                      </a:r>
                      <a:r>
                        <a:rPr kumimoji="0" lang="en-GB" sz="1200" u="none" strike="noStrike" kern="1200" cap="none" spc="0" normalizeH="0" baseline="0" noProof="0" dirty="0" smtClean="0">
                          <a:ln>
                            <a:noFill/>
                          </a:ln>
                          <a:effectLst/>
                          <a:uLnTx/>
                          <a:uFillTx/>
                          <a:latin typeface="+mn-lt"/>
                        </a:rPr>
                        <a:t>0.07, 0.46</a:t>
                      </a:r>
                      <a:r>
                        <a:rPr kumimoji="0" lang="en-GB" sz="1200" u="none" strike="noStrike" kern="1200" cap="none" spc="0" normalizeH="0" baseline="0" noProof="0" dirty="0">
                          <a:ln>
                            <a:noFill/>
                          </a:ln>
                          <a:effectLst/>
                          <a:uLnTx/>
                          <a:uFillTx/>
                          <a:latin typeface="+mn-lt"/>
                        </a:rPr>
                        <a:t>)</a:t>
                      </a:r>
                      <a:endParaRPr kumimoji="0" lang="en-GB" sz="1200" b="0" i="0" u="none" strike="noStrike" kern="1200" cap="none" spc="0" normalizeH="0" baseline="0" noProof="0" dirty="0">
                        <a:ln>
                          <a:noFill/>
                        </a:ln>
                        <a:solidFill>
                          <a:srgbClr val="000000"/>
                        </a:solidFill>
                        <a:effectLst/>
                        <a:uLnTx/>
                        <a:uFillTx/>
                        <a:latin typeface="+mn-lt"/>
                        <a:cs typeface="Arial"/>
                      </a:endParaRPr>
                    </a:p>
                  </a:txBody>
                  <a:tcPr marL="36000" marR="36000" marT="36000" marB="36000" anchor="ctr">
                    <a:solidFill>
                      <a:schemeClr val="tx2"/>
                    </a:solidFill>
                  </a:tcPr>
                </a:tc>
                <a:tc hMerge="1">
                  <a:txBody>
                    <a:bodyPr/>
                    <a:lstStyle/>
                    <a:p>
                      <a:pPr algn="ctr"/>
                      <a:endParaRPr lang="en-GB" sz="1200" dirty="0">
                        <a:solidFill>
                          <a:srgbClr val="000000"/>
                        </a:solidFill>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4143179510"/>
                  </a:ext>
                </a:extLst>
              </a:tr>
            </a:tbl>
          </a:graphicData>
        </a:graphic>
      </p:graphicFrame>
      <p:graphicFrame>
        <p:nvGraphicFramePr>
          <p:cNvPr id="321" name="Table 561">
            <a:extLst>
              <a:ext uri="{FF2B5EF4-FFF2-40B4-BE49-F238E27FC236}">
                <a16:creationId xmlns:a16="http://schemas.microsoft.com/office/drawing/2014/main" id="{4045C085-4A0B-8DE5-268F-CDE11800338D}"/>
              </a:ext>
            </a:extLst>
          </p:cNvPr>
          <p:cNvGraphicFramePr>
            <a:graphicFrameLocks noGrp="1"/>
          </p:cNvGraphicFramePr>
          <p:nvPr>
            <p:extLst>
              <p:ext uri="{D42A27DB-BD31-4B8C-83A1-F6EECF244321}">
                <p14:modId xmlns:p14="http://schemas.microsoft.com/office/powerpoint/2010/main" val="2668923783"/>
              </p:ext>
            </p:extLst>
          </p:nvPr>
        </p:nvGraphicFramePr>
        <p:xfrm>
          <a:off x="7385263" y="4509473"/>
          <a:ext cx="4289289" cy="929232"/>
        </p:xfrm>
        <a:graphic>
          <a:graphicData uri="http://schemas.openxmlformats.org/drawingml/2006/table">
            <a:tbl>
              <a:tblPr firstRow="1" bandRow="1">
                <a:tableStyleId>{69012ECD-51FC-41F1-AA8D-1B2483CD663E}</a:tableStyleId>
              </a:tblPr>
              <a:tblGrid>
                <a:gridCol w="1466977">
                  <a:extLst>
                    <a:ext uri="{9D8B030D-6E8A-4147-A177-3AD203B41FA5}">
                      <a16:colId xmlns:a16="http://schemas.microsoft.com/office/drawing/2014/main" val="559026787"/>
                    </a:ext>
                  </a:extLst>
                </a:gridCol>
                <a:gridCol w="1411156">
                  <a:extLst>
                    <a:ext uri="{9D8B030D-6E8A-4147-A177-3AD203B41FA5}">
                      <a16:colId xmlns:a16="http://schemas.microsoft.com/office/drawing/2014/main" val="3751778875"/>
                    </a:ext>
                  </a:extLst>
                </a:gridCol>
                <a:gridCol w="1411156">
                  <a:extLst>
                    <a:ext uri="{9D8B030D-6E8A-4147-A177-3AD203B41FA5}">
                      <a16:colId xmlns:a16="http://schemas.microsoft.com/office/drawing/2014/main" val="2573926804"/>
                    </a:ext>
                  </a:extLst>
                </a:gridCol>
              </a:tblGrid>
              <a:tr h="309744">
                <a:tc>
                  <a:txBody>
                    <a:bodyPr/>
                    <a:lstStyle/>
                    <a:p>
                      <a:endParaRPr lang="en-GB" sz="1200" b="1" kern="1200" dirty="0">
                        <a:solidFill>
                          <a:srgbClr val="000000"/>
                        </a:solidFill>
                        <a:latin typeface="+mn-lt"/>
                        <a:ea typeface="+mn-ea"/>
                        <a:cs typeface="Arial" panose="020B0604020202020204" pitchFamily="34" charset="0"/>
                      </a:endParaRP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err="1" smtClean="0">
                          <a:ln>
                            <a:noFill/>
                          </a:ln>
                          <a:solidFill>
                            <a:schemeClr val="tx2"/>
                          </a:solidFill>
                          <a:effectLst/>
                          <a:uLnTx/>
                          <a:uFillTx/>
                          <a:latin typeface="+mn-lt"/>
                        </a:rPr>
                        <a:t>pCR</a:t>
                      </a:r>
                      <a:r>
                        <a:rPr kumimoji="0" lang="en-US" sz="1200" u="none" strike="noStrike" kern="1200" cap="none" spc="0" normalizeH="0" baseline="0" noProof="0" dirty="0" smtClean="0">
                          <a:ln>
                            <a:noFill/>
                          </a:ln>
                          <a:solidFill>
                            <a:schemeClr val="tx2"/>
                          </a:solidFill>
                          <a:effectLst/>
                          <a:uLnTx/>
                          <a:uFillTx/>
                          <a:latin typeface="+mn-lt"/>
                        </a:rPr>
                        <a:t> (n=5)</a:t>
                      </a: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a:ln>
                            <a:noFill/>
                          </a:ln>
                          <a:solidFill>
                            <a:schemeClr val="tx2"/>
                          </a:solidFill>
                          <a:effectLst/>
                          <a:uLnTx/>
                          <a:uFillTx/>
                          <a:latin typeface="+mn-lt"/>
                        </a:rPr>
                        <a:t>No </a:t>
                      </a:r>
                      <a:r>
                        <a:rPr kumimoji="0" lang="en-US" sz="1200" u="none" strike="noStrike" kern="1200" cap="none" spc="0" normalizeH="0" baseline="0" noProof="0" dirty="0" err="1">
                          <a:ln>
                            <a:noFill/>
                          </a:ln>
                          <a:solidFill>
                            <a:schemeClr val="tx2"/>
                          </a:solidFill>
                          <a:effectLst/>
                          <a:uLnTx/>
                          <a:uFillTx/>
                          <a:latin typeface="+mn-lt"/>
                        </a:rPr>
                        <a:t>pCR</a:t>
                      </a:r>
                      <a:r>
                        <a:rPr kumimoji="0" lang="en-US" sz="1200" u="none" strike="noStrike" kern="1200" cap="none" spc="0" normalizeH="0" baseline="0" noProof="0" dirty="0">
                          <a:ln>
                            <a:noFill/>
                          </a:ln>
                          <a:solidFill>
                            <a:schemeClr val="tx2"/>
                          </a:solidFill>
                          <a:effectLst/>
                          <a:uLnTx/>
                          <a:uFillTx/>
                          <a:latin typeface="+mn-lt"/>
                        </a:rPr>
                        <a:t> (</a:t>
                      </a:r>
                      <a:r>
                        <a:rPr kumimoji="0" lang="en-US" sz="1200" u="none" strike="noStrike" kern="1200" cap="none" spc="0" normalizeH="0" baseline="0" noProof="0" dirty="0" smtClean="0">
                          <a:ln>
                            <a:noFill/>
                          </a:ln>
                          <a:solidFill>
                            <a:schemeClr val="tx2"/>
                          </a:solidFill>
                          <a:effectLst/>
                          <a:uLnTx/>
                          <a:uFillTx/>
                          <a:latin typeface="+mn-lt"/>
                        </a:rPr>
                        <a:t>n=121)</a:t>
                      </a:r>
                      <a:endParaRPr kumimoji="0" lang="en-GB" sz="1200" b="1" i="0" u="none" strike="noStrike" kern="1200" cap="none" spc="0" normalizeH="0" baseline="0" noProof="0" dirty="0">
                        <a:ln>
                          <a:noFill/>
                        </a:ln>
                        <a:solidFill>
                          <a:schemeClr val="tx2"/>
                        </a:solidFill>
                        <a:effectLst/>
                        <a:uLnTx/>
                        <a:uFillTx/>
                        <a:latin typeface="+mn-lt"/>
                        <a:ea typeface="+mn-ea"/>
                        <a:cs typeface="Arial"/>
                      </a:endParaRPr>
                    </a:p>
                  </a:txBody>
                  <a:tcPr marL="36000" marR="36000" marT="36000" marB="36000" anchor="ctr"/>
                </a:tc>
                <a:extLst>
                  <a:ext uri="{0D108BD9-81ED-4DB2-BD59-A6C34878D82A}">
                    <a16:rowId xmlns:a16="http://schemas.microsoft.com/office/drawing/2014/main" val="4258434239"/>
                  </a:ext>
                </a:extLst>
              </a:tr>
              <a:tr h="309744">
                <a:tc>
                  <a:txBody>
                    <a:bodyPr/>
                    <a:lstStyle/>
                    <a:p>
                      <a:r>
                        <a:rPr lang="en-GB" sz="1200" dirty="0" err="1" smtClean="0">
                          <a:latin typeface="+mn-lt"/>
                        </a:rPr>
                        <a:t>mEFS</a:t>
                      </a:r>
                      <a:r>
                        <a:rPr lang="en-GB" sz="1200" dirty="0">
                          <a:latin typeface="+mn-lt"/>
                        </a:rPr>
                        <a:t>, </a:t>
                      </a:r>
                      <a:r>
                        <a:rPr lang="en-GB" sz="1200" dirty="0" err="1" smtClean="0">
                          <a:latin typeface="+mn-lt"/>
                        </a:rPr>
                        <a:t>mo</a:t>
                      </a:r>
                      <a:r>
                        <a:rPr lang="en-GB" sz="1200" dirty="0" smtClean="0">
                          <a:latin typeface="+mn-lt"/>
                        </a:rPr>
                        <a:t> </a:t>
                      </a:r>
                      <a:r>
                        <a:rPr lang="en-GB" sz="1200" dirty="0">
                          <a:latin typeface="+mn-lt"/>
                        </a:rPr>
                        <a:t>(</a:t>
                      </a:r>
                      <a:r>
                        <a:rPr lang="en-GB" sz="1200" dirty="0" smtClean="0">
                          <a:latin typeface="+mn-lt"/>
                        </a:rPr>
                        <a:t>95%CI</a:t>
                      </a:r>
                      <a:r>
                        <a:rPr lang="en-GB" sz="1200" dirty="0">
                          <a:latin typeface="+mn-lt"/>
                        </a:rPr>
                        <a:t>)</a:t>
                      </a:r>
                      <a:endParaRPr lang="en-GB" sz="1200" dirty="0">
                        <a:solidFill>
                          <a:srgbClr val="000000"/>
                        </a:solidFill>
                        <a:latin typeface="+mn-lt"/>
                        <a:cs typeface="Arial" panose="020B0604020202020204" pitchFamily="34" charset="0"/>
                      </a:endParaRPr>
                    </a:p>
                  </a:txBody>
                  <a:tcPr marL="36000" marR="36000" marT="36000" marB="36000" anchor="ctr">
                    <a:solidFill>
                      <a:schemeClr val="tx2"/>
                    </a:solidFill>
                  </a:tcPr>
                </a:tc>
                <a:tc>
                  <a:txBody>
                    <a:bodyPr/>
                    <a:lstStyle/>
                    <a:p>
                      <a:pPr algn="ctr"/>
                      <a:r>
                        <a:rPr lang="en-GB" sz="1200" dirty="0" smtClean="0">
                          <a:latin typeface="+mn-lt"/>
                        </a:rPr>
                        <a:t>NR (NR, NR)</a:t>
                      </a:r>
                      <a:endParaRPr lang="en-GB" sz="1200" dirty="0">
                        <a:latin typeface="+mn-lt"/>
                      </a:endParaRPr>
                    </a:p>
                  </a:txBody>
                  <a:tcPr marL="36000" marR="36000" marT="36000" marB="36000" anchor="ctr">
                    <a:solidFill>
                      <a:schemeClr val="tx2"/>
                    </a:solidFill>
                  </a:tcPr>
                </a:tc>
                <a:tc>
                  <a:txBody>
                    <a:bodyPr/>
                    <a:lstStyle/>
                    <a:p>
                      <a:pPr algn="ctr"/>
                      <a:r>
                        <a:rPr lang="en-GB" sz="1200" dirty="0" smtClean="0">
                          <a:latin typeface="+mn-lt"/>
                        </a:rPr>
                        <a:t>26.2 (18.0, NR)</a:t>
                      </a:r>
                      <a:endParaRPr lang="en-GB" sz="1200" dirty="0">
                        <a:latin typeface="+mn-lt"/>
                      </a:endParaRPr>
                    </a:p>
                  </a:txBody>
                  <a:tcPr marL="36000" marR="36000" marT="36000" marB="36000" anchor="ctr">
                    <a:solidFill>
                      <a:schemeClr val="tx2"/>
                    </a:solidFill>
                  </a:tcPr>
                </a:tc>
                <a:extLst>
                  <a:ext uri="{0D108BD9-81ED-4DB2-BD59-A6C34878D82A}">
                    <a16:rowId xmlns:a16="http://schemas.microsoft.com/office/drawing/2014/main" val="2089842994"/>
                  </a:ext>
                </a:extLst>
              </a:tr>
              <a:tr h="309744">
                <a:tc>
                  <a:txBody>
                    <a:bodyPr/>
                    <a:lstStyle/>
                    <a:p>
                      <a:r>
                        <a:rPr lang="en-GB" sz="1200" dirty="0">
                          <a:latin typeface="+mn-lt"/>
                        </a:rPr>
                        <a:t>HR (</a:t>
                      </a:r>
                      <a:r>
                        <a:rPr lang="en-GB" sz="1200" dirty="0" smtClean="0">
                          <a:latin typeface="+mn-lt"/>
                        </a:rPr>
                        <a:t>95%CI</a:t>
                      </a:r>
                      <a:r>
                        <a:rPr lang="en-GB" sz="1200" dirty="0">
                          <a:latin typeface="+mn-lt"/>
                        </a:rPr>
                        <a:t>)</a:t>
                      </a:r>
                      <a:endParaRPr lang="en-GB" sz="1200" b="1" dirty="0">
                        <a:solidFill>
                          <a:srgbClr val="000000"/>
                        </a:solidFill>
                        <a:latin typeface="+mn-lt"/>
                        <a:cs typeface="Arial" panose="020B0604020202020204" pitchFamily="34" charset="0"/>
                      </a:endParaRPr>
                    </a:p>
                  </a:txBody>
                  <a:tcPr marL="36000" marR="36000" marT="36000" marB="36000" anchor="ctr">
                    <a:solidFill>
                      <a:schemeClr val="tx2"/>
                    </a:solidFill>
                  </a:tcPr>
                </a:tc>
                <a:tc gridSpan="2">
                  <a:txBody>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GB" sz="1200" u="none" strike="noStrike" kern="1200" cap="none" spc="0" normalizeH="0" baseline="0" noProof="0" dirty="0" smtClean="0">
                          <a:ln>
                            <a:noFill/>
                          </a:ln>
                          <a:effectLst/>
                          <a:uLnTx/>
                          <a:uFillTx/>
                          <a:latin typeface="+mn-lt"/>
                        </a:rPr>
                        <a:t>Not computed*</a:t>
                      </a:r>
                      <a:endParaRPr kumimoji="0" lang="en-GB" sz="1200" u="none" strike="noStrike" kern="1200" cap="none" spc="0" normalizeH="0" baseline="0" noProof="0" dirty="0">
                        <a:ln>
                          <a:noFill/>
                        </a:ln>
                        <a:effectLst/>
                        <a:uLnTx/>
                        <a:uFillTx/>
                        <a:latin typeface="+mn-lt"/>
                      </a:endParaRPr>
                    </a:p>
                  </a:txBody>
                  <a:tcPr marL="36000" marR="36000" marT="36000" marB="36000" anchor="ctr">
                    <a:solidFill>
                      <a:schemeClr val="tx2"/>
                    </a:solidFill>
                  </a:tcPr>
                </a:tc>
                <a:tc hMerge="1">
                  <a:txBody>
                    <a:bodyPr/>
                    <a:lstStyle/>
                    <a:p>
                      <a:pPr algn="ctr"/>
                      <a:endParaRPr lang="en-GB" sz="1200" dirty="0">
                        <a:solidFill>
                          <a:srgbClr val="000000"/>
                        </a:solidFill>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4143179510"/>
                  </a:ext>
                </a:extLst>
              </a:tr>
            </a:tbl>
          </a:graphicData>
        </a:graphic>
      </p:graphicFrame>
      <p:sp>
        <p:nvSpPr>
          <p:cNvPr id="322" name="Text Placeholder 6"/>
          <p:cNvSpPr>
            <a:spLocks noGrp="1"/>
          </p:cNvSpPr>
          <p:nvPr>
            <p:ph type="body" sz="quarter" idx="10"/>
          </p:nvPr>
        </p:nvSpPr>
        <p:spPr>
          <a:xfrm>
            <a:off x="304800" y="6233974"/>
            <a:ext cx="5507567" cy="487363"/>
          </a:xfrm>
        </p:spPr>
        <p:txBody>
          <a:bodyPr/>
          <a:lstStyle/>
          <a:p>
            <a:r>
              <a:rPr lang="en-GB" dirty="0" smtClean="0"/>
              <a:t>*Too few patients with </a:t>
            </a:r>
            <a:r>
              <a:rPr lang="en-GB" dirty="0" err="1" smtClean="0"/>
              <a:t>pCR</a:t>
            </a:r>
            <a:endParaRPr lang="en-GB" dirty="0"/>
          </a:p>
        </p:txBody>
      </p:sp>
    </p:spTree>
    <p:extLst>
      <p:ext uri="{BB962C8B-B14F-4D97-AF65-F5344CB8AC3E}">
        <p14:creationId xmlns:p14="http://schemas.microsoft.com/office/powerpoint/2010/main" val="18537575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000" dirty="0" smtClean="0"/>
              <a:t>LBA8511</a:t>
            </a:r>
            <a:r>
              <a:rPr lang="en-GB" sz="2000" dirty="0"/>
              <a:t>: Neoadjuvant nivolumab (NIVO) + platinum-doublet chemotherapy (chemo) versus chemo for resectable (IB–IIIA) non-small cell lung cancer (NSCLC): Association of pathological regression with event-free survival (EFS) in CheckMate </a:t>
            </a:r>
            <a:r>
              <a:rPr lang="en-GB" sz="2000" dirty="0" smtClean="0"/>
              <a:t>816 </a:t>
            </a:r>
            <a:r>
              <a:rPr lang="en-GB" sz="2000" dirty="0"/>
              <a:t>– Provencio-</a:t>
            </a:r>
            <a:r>
              <a:rPr lang="en-GB" sz="2000" dirty="0" err="1"/>
              <a:t>Pulla</a:t>
            </a:r>
            <a:r>
              <a:rPr lang="en-GB" sz="2000" dirty="0"/>
              <a:t> M</a:t>
            </a:r>
            <a:r>
              <a:rPr lang="en-GB" sz="2000" dirty="0" smtClean="0"/>
              <a:t>, et al</a:t>
            </a:r>
            <a:endParaRPr lang="en-GB" sz="2000" dirty="0"/>
          </a:p>
        </p:txBody>
      </p:sp>
      <p:sp>
        <p:nvSpPr>
          <p:cNvPr id="6" name="Content Placeholder 5"/>
          <p:cNvSpPr>
            <a:spLocks noGrp="1"/>
          </p:cNvSpPr>
          <p:nvPr>
            <p:ph idx="1"/>
          </p:nvPr>
        </p:nvSpPr>
        <p:spPr/>
        <p:txBody>
          <a:bodyPr/>
          <a:lstStyle/>
          <a:p>
            <a:r>
              <a:rPr lang="en-GB" b="1" dirty="0"/>
              <a:t>Key results (cont</a:t>
            </a:r>
            <a:r>
              <a:rPr lang="en-GB" b="1" dirty="0" smtClean="0"/>
              <a:t>.)</a:t>
            </a:r>
            <a:endParaRPr lang="en-GB" b="1" dirty="0"/>
          </a:p>
          <a:p>
            <a:pPr>
              <a:spcBef>
                <a:spcPts val="27500"/>
              </a:spcBef>
            </a:pPr>
            <a:r>
              <a:rPr lang="en-GB" b="1" dirty="0" smtClean="0"/>
              <a:t>Conclusions</a:t>
            </a:r>
          </a:p>
          <a:p>
            <a:pPr lvl="1"/>
            <a:r>
              <a:rPr lang="en-GB" dirty="0" smtClean="0"/>
              <a:t>In </a:t>
            </a:r>
            <a:r>
              <a:rPr lang="en-GB" dirty="0"/>
              <a:t>patients </a:t>
            </a:r>
            <a:r>
              <a:rPr lang="en-GB" dirty="0" smtClean="0"/>
              <a:t>with resectable stage IB–IIIA NSCLC, </a:t>
            </a:r>
            <a:r>
              <a:rPr lang="en-GB" dirty="0"/>
              <a:t>neoadjuvant </a:t>
            </a:r>
            <a:r>
              <a:rPr lang="en-GB" dirty="0" smtClean="0"/>
              <a:t>nivolumab </a:t>
            </a:r>
            <a:r>
              <a:rPr lang="en-GB" dirty="0"/>
              <a:t>+ </a:t>
            </a:r>
            <a:r>
              <a:rPr lang="en-GB" dirty="0" smtClean="0"/>
              <a:t>chemotherapy was associated with improved EFS in patients with a pathological response </a:t>
            </a:r>
          </a:p>
          <a:p>
            <a:pPr lvl="1"/>
            <a:r>
              <a:rPr lang="en-GB" dirty="0" smtClean="0"/>
              <a:t>Additionally</a:t>
            </a:r>
            <a:r>
              <a:rPr lang="en-GB" dirty="0"/>
              <a:t>, depth of pathological regression appeared to be predictive of improved </a:t>
            </a:r>
            <a:r>
              <a:rPr lang="en-GB" dirty="0" smtClean="0"/>
              <a:t>EFS at 2 years </a:t>
            </a:r>
            <a:endParaRPr lang="en-GB" dirty="0"/>
          </a:p>
          <a:p>
            <a:endParaRPr lang="en-GB" dirty="0"/>
          </a:p>
        </p:txBody>
      </p:sp>
      <p:sp>
        <p:nvSpPr>
          <p:cNvPr id="5" name="Text Placeholder 4"/>
          <p:cNvSpPr>
            <a:spLocks noGrp="1"/>
          </p:cNvSpPr>
          <p:nvPr>
            <p:ph type="body" sz="quarter" idx="11"/>
          </p:nvPr>
        </p:nvSpPr>
        <p:spPr/>
        <p:txBody>
          <a:bodyPr/>
          <a:lstStyle/>
          <a:p>
            <a:r>
              <a:rPr lang="en-GB" dirty="0"/>
              <a:t>Provencio-</a:t>
            </a:r>
            <a:r>
              <a:rPr lang="en-GB" dirty="0" err="1"/>
              <a:t>Pulla</a:t>
            </a:r>
            <a:r>
              <a:rPr lang="en-GB" dirty="0"/>
              <a:t> </a:t>
            </a:r>
            <a:r>
              <a:rPr lang="en-GB" dirty="0" smtClean="0"/>
              <a:t>M,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LBA8511</a:t>
            </a:r>
            <a:endParaRPr lang="en-GB" dirty="0"/>
          </a:p>
        </p:txBody>
      </p:sp>
      <p:grpSp>
        <p:nvGrpSpPr>
          <p:cNvPr id="3" name="Group 2"/>
          <p:cNvGrpSpPr/>
          <p:nvPr/>
        </p:nvGrpSpPr>
        <p:grpSpPr>
          <a:xfrm>
            <a:off x="2629981" y="1460742"/>
            <a:ext cx="6949587" cy="3674870"/>
            <a:chOff x="3057442" y="1460742"/>
            <a:chExt cx="6949587" cy="3674870"/>
          </a:xfrm>
        </p:grpSpPr>
        <p:cxnSp>
          <p:nvCxnSpPr>
            <p:cNvPr id="210" name="Straight Connector 209">
              <a:extLst>
                <a:ext uri="{FF2B5EF4-FFF2-40B4-BE49-F238E27FC236}">
                  <a16:creationId xmlns:a16="http://schemas.microsoft.com/office/drawing/2014/main" id="{0AB73194-13E5-F132-CBE8-375A12CF9C7E}"/>
                </a:ext>
              </a:extLst>
            </p:cNvPr>
            <p:cNvCxnSpPr>
              <a:cxnSpLocks/>
            </p:cNvCxnSpPr>
            <p:nvPr/>
          </p:nvCxnSpPr>
          <p:spPr>
            <a:xfrm flipH="1" flipV="1">
              <a:off x="7215245" y="2058259"/>
              <a:ext cx="3989" cy="2093831"/>
            </a:xfrm>
            <a:prstGeom prst="line">
              <a:avLst/>
            </a:prstGeom>
            <a:ln w="9525">
              <a:solidFill>
                <a:srgbClr val="000000"/>
              </a:solidFill>
              <a:prstDash val="sysDot"/>
            </a:ln>
            <a:effectLst/>
          </p:spPr>
          <p:style>
            <a:lnRef idx="2">
              <a:schemeClr val="accent1"/>
            </a:lnRef>
            <a:fillRef idx="0">
              <a:schemeClr val="accent1"/>
            </a:fillRef>
            <a:effectRef idx="1">
              <a:schemeClr val="accent1"/>
            </a:effectRef>
            <a:fontRef idx="minor">
              <a:schemeClr val="tx1"/>
            </a:fontRef>
          </p:style>
        </p:cxnSp>
        <p:cxnSp>
          <p:nvCxnSpPr>
            <p:cNvPr id="211" name="Straight Connector 210">
              <a:extLst>
                <a:ext uri="{FF2B5EF4-FFF2-40B4-BE49-F238E27FC236}">
                  <a16:creationId xmlns:a16="http://schemas.microsoft.com/office/drawing/2014/main" id="{C4FA2415-D8CC-E09D-2C60-C2741F78B00A}"/>
                </a:ext>
              </a:extLst>
            </p:cNvPr>
            <p:cNvCxnSpPr>
              <a:cxnSpLocks/>
            </p:cNvCxnSpPr>
            <p:nvPr/>
          </p:nvCxnSpPr>
          <p:spPr>
            <a:xfrm flipV="1">
              <a:off x="5615373" y="1990951"/>
              <a:ext cx="10279" cy="2152901"/>
            </a:xfrm>
            <a:prstGeom prst="line">
              <a:avLst/>
            </a:prstGeom>
            <a:ln w="9525">
              <a:solidFill>
                <a:srgbClr val="000000"/>
              </a:solidFill>
              <a:prstDash val="sysDot"/>
            </a:ln>
            <a:effectLst/>
          </p:spPr>
          <p:style>
            <a:lnRef idx="2">
              <a:schemeClr val="accent1"/>
            </a:lnRef>
            <a:fillRef idx="0">
              <a:schemeClr val="accent1"/>
            </a:fillRef>
            <a:effectRef idx="1">
              <a:schemeClr val="accent1"/>
            </a:effectRef>
            <a:fontRef idx="minor">
              <a:schemeClr val="tx1"/>
            </a:fontRef>
          </p:style>
        </p:cxnSp>
        <p:sp>
          <p:nvSpPr>
            <p:cNvPr id="212" name="TextBox 211">
              <a:extLst>
                <a:ext uri="{FF2B5EF4-FFF2-40B4-BE49-F238E27FC236}">
                  <a16:creationId xmlns:a16="http://schemas.microsoft.com/office/drawing/2014/main" id="{289A3FAA-4609-98B0-12CC-0D0813A1FB3A}"/>
                </a:ext>
              </a:extLst>
            </p:cNvPr>
            <p:cNvSpPr txBox="1"/>
            <p:nvPr/>
          </p:nvSpPr>
          <p:spPr>
            <a:xfrm>
              <a:off x="4259616" y="1460742"/>
              <a:ext cx="4931158" cy="338554"/>
            </a:xfrm>
            <a:prstGeom prst="rect">
              <a:avLst/>
            </a:prstGeom>
            <a:noFill/>
          </p:spPr>
          <p:txBody>
            <a:bodyPr wrap="none" rtlCol="0">
              <a:spAutoFit/>
            </a:bodyPr>
            <a:lstStyle/>
            <a:p>
              <a:pPr algn="ctr"/>
              <a:r>
                <a:rPr lang="en-GB" sz="1600" b="1" dirty="0">
                  <a:solidFill>
                    <a:srgbClr val="000000"/>
                  </a:solidFill>
                  <a:latin typeface="Arial" panose="020B0604020202020204" pitchFamily="34" charset="0"/>
                  <a:cs typeface="Arial" panose="020B0604020202020204" pitchFamily="34" charset="0"/>
                </a:rPr>
                <a:t>EFS by </a:t>
              </a:r>
              <a:r>
                <a:rPr lang="en-GB" sz="1600" b="1" dirty="0" smtClean="0">
                  <a:solidFill>
                    <a:srgbClr val="000000"/>
                  </a:solidFill>
                  <a:latin typeface="Arial" panose="020B0604020202020204" pitchFamily="34" charset="0"/>
                  <a:cs typeface="Arial" panose="020B0604020202020204" pitchFamily="34" charset="0"/>
                </a:rPr>
                <a:t>% residual viable </a:t>
              </a:r>
              <a:r>
                <a:rPr lang="en-US" sz="1600" b="1" dirty="0" smtClean="0">
                  <a:solidFill>
                    <a:srgbClr val="000000"/>
                  </a:solidFill>
                  <a:latin typeface="Arial" panose="020B0604020202020204" pitchFamily="34" charset="0"/>
                  <a:cs typeface="Arial" panose="020B0604020202020204" pitchFamily="34" charset="0"/>
                </a:rPr>
                <a:t>tumor</a:t>
              </a:r>
              <a:r>
                <a:rPr lang="en-GB" sz="1600" b="1" dirty="0" smtClean="0">
                  <a:solidFill>
                    <a:srgbClr val="000000"/>
                  </a:solidFill>
                  <a:latin typeface="Arial" panose="020B0604020202020204" pitchFamily="34" charset="0"/>
                  <a:cs typeface="Arial" panose="020B0604020202020204" pitchFamily="34" charset="0"/>
                </a:rPr>
                <a:t> (RVT) categories</a:t>
              </a:r>
              <a:endParaRPr lang="en-GB" sz="1600" b="1" dirty="0">
                <a:solidFill>
                  <a:srgbClr val="000000"/>
                </a:solidFill>
                <a:latin typeface="Arial" panose="020B0604020202020204" pitchFamily="34" charset="0"/>
                <a:cs typeface="Arial" panose="020B0604020202020204" pitchFamily="34" charset="0"/>
              </a:endParaRPr>
            </a:p>
          </p:txBody>
        </p:sp>
        <p:sp>
          <p:nvSpPr>
            <p:cNvPr id="213" name="TextBox 212">
              <a:extLst>
                <a:ext uri="{FF2B5EF4-FFF2-40B4-BE49-F238E27FC236}">
                  <a16:creationId xmlns:a16="http://schemas.microsoft.com/office/drawing/2014/main" id="{857275B8-F09C-973A-1A9A-0F21DA1BFABF}"/>
                </a:ext>
              </a:extLst>
            </p:cNvPr>
            <p:cNvSpPr txBox="1"/>
            <p:nvPr/>
          </p:nvSpPr>
          <p:spPr>
            <a:xfrm>
              <a:off x="3532016" y="1675926"/>
              <a:ext cx="482825"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100</a:t>
              </a:r>
            </a:p>
          </p:txBody>
        </p:sp>
        <p:sp>
          <p:nvSpPr>
            <p:cNvPr id="214" name="Line 7">
              <a:extLst>
                <a:ext uri="{FF2B5EF4-FFF2-40B4-BE49-F238E27FC236}">
                  <a16:creationId xmlns:a16="http://schemas.microsoft.com/office/drawing/2014/main" id="{922A468A-ED26-98F2-2444-2CD264D88CEA}"/>
                </a:ext>
              </a:extLst>
            </p:cNvPr>
            <p:cNvSpPr>
              <a:spLocks noChangeShapeType="1"/>
            </p:cNvSpPr>
            <p:nvPr/>
          </p:nvSpPr>
          <p:spPr bwMode="auto">
            <a:xfrm>
              <a:off x="3929415" y="2745375"/>
              <a:ext cx="8373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215" name="Line 8">
              <a:extLst>
                <a:ext uri="{FF2B5EF4-FFF2-40B4-BE49-F238E27FC236}">
                  <a16:creationId xmlns:a16="http://schemas.microsoft.com/office/drawing/2014/main" id="{18F40E2A-43F0-564B-8C4E-6E782FE153BD}"/>
                </a:ext>
              </a:extLst>
            </p:cNvPr>
            <p:cNvSpPr>
              <a:spLocks noChangeShapeType="1"/>
            </p:cNvSpPr>
            <p:nvPr/>
          </p:nvSpPr>
          <p:spPr bwMode="auto">
            <a:xfrm>
              <a:off x="3929415" y="2973942"/>
              <a:ext cx="8373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216" name="Line 9">
              <a:extLst>
                <a:ext uri="{FF2B5EF4-FFF2-40B4-BE49-F238E27FC236}">
                  <a16:creationId xmlns:a16="http://schemas.microsoft.com/office/drawing/2014/main" id="{373247DD-FCBE-3EC2-A40E-2DCB6C7771CC}"/>
                </a:ext>
              </a:extLst>
            </p:cNvPr>
            <p:cNvSpPr>
              <a:spLocks noChangeShapeType="1"/>
            </p:cNvSpPr>
            <p:nvPr/>
          </p:nvSpPr>
          <p:spPr bwMode="auto">
            <a:xfrm>
              <a:off x="3929415" y="3431074"/>
              <a:ext cx="8373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217" name="Line 10">
              <a:extLst>
                <a:ext uri="{FF2B5EF4-FFF2-40B4-BE49-F238E27FC236}">
                  <a16:creationId xmlns:a16="http://schemas.microsoft.com/office/drawing/2014/main" id="{E595AD03-D80A-D7AC-C959-0A3374CE5D9B}"/>
                </a:ext>
              </a:extLst>
            </p:cNvPr>
            <p:cNvSpPr>
              <a:spLocks noChangeShapeType="1"/>
            </p:cNvSpPr>
            <p:nvPr/>
          </p:nvSpPr>
          <p:spPr bwMode="auto">
            <a:xfrm>
              <a:off x="3929415" y="3888207"/>
              <a:ext cx="8373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218" name="Line 11">
              <a:extLst>
                <a:ext uri="{FF2B5EF4-FFF2-40B4-BE49-F238E27FC236}">
                  <a16:creationId xmlns:a16="http://schemas.microsoft.com/office/drawing/2014/main" id="{711A0685-2B61-7D14-EDEB-D4BCAE43C680}"/>
                </a:ext>
              </a:extLst>
            </p:cNvPr>
            <p:cNvSpPr>
              <a:spLocks noChangeShapeType="1"/>
            </p:cNvSpPr>
            <p:nvPr/>
          </p:nvSpPr>
          <p:spPr bwMode="auto">
            <a:xfrm>
              <a:off x="3929415" y="4116777"/>
              <a:ext cx="8373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219" name="TextBox 218">
              <a:extLst>
                <a:ext uri="{FF2B5EF4-FFF2-40B4-BE49-F238E27FC236}">
                  <a16:creationId xmlns:a16="http://schemas.microsoft.com/office/drawing/2014/main" id="{51ECA76C-7181-179C-A842-8BD3477C9908}"/>
                </a:ext>
              </a:extLst>
            </p:cNvPr>
            <p:cNvSpPr txBox="1"/>
            <p:nvPr/>
          </p:nvSpPr>
          <p:spPr>
            <a:xfrm rot="16200000">
              <a:off x="3158266" y="2931286"/>
              <a:ext cx="793808"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cs typeface="Arial" panose="020B0604020202020204" pitchFamily="34" charset="0"/>
                </a:rPr>
                <a:t>EFS, %</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220" name="TextBox 219">
              <a:extLst>
                <a:ext uri="{FF2B5EF4-FFF2-40B4-BE49-F238E27FC236}">
                  <a16:creationId xmlns:a16="http://schemas.microsoft.com/office/drawing/2014/main" id="{4E8A45E5-8FAF-6F14-AE11-12410B71EA1C}"/>
                </a:ext>
              </a:extLst>
            </p:cNvPr>
            <p:cNvSpPr txBox="1"/>
            <p:nvPr/>
          </p:nvSpPr>
          <p:spPr>
            <a:xfrm>
              <a:off x="3631408" y="2587826"/>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60</a:t>
              </a:r>
            </a:p>
          </p:txBody>
        </p:sp>
        <p:sp>
          <p:nvSpPr>
            <p:cNvPr id="224" name="TextBox 223">
              <a:extLst>
                <a:ext uri="{FF2B5EF4-FFF2-40B4-BE49-F238E27FC236}">
                  <a16:creationId xmlns:a16="http://schemas.microsoft.com/office/drawing/2014/main" id="{58E8CD50-F205-4BB8-7051-6FD5885A25AE}"/>
                </a:ext>
              </a:extLst>
            </p:cNvPr>
            <p:cNvSpPr txBox="1"/>
            <p:nvPr/>
          </p:nvSpPr>
          <p:spPr>
            <a:xfrm>
              <a:off x="3730794" y="3954731"/>
              <a:ext cx="284052"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0</a:t>
              </a:r>
            </a:p>
          </p:txBody>
        </p:sp>
        <p:sp>
          <p:nvSpPr>
            <p:cNvPr id="225" name="TextBox 224">
              <a:extLst>
                <a:ext uri="{FF2B5EF4-FFF2-40B4-BE49-F238E27FC236}">
                  <a16:creationId xmlns:a16="http://schemas.microsoft.com/office/drawing/2014/main" id="{61377534-B8A8-5FC0-55FF-790F603ACBEF}"/>
                </a:ext>
              </a:extLst>
            </p:cNvPr>
            <p:cNvSpPr txBox="1"/>
            <p:nvPr/>
          </p:nvSpPr>
          <p:spPr>
            <a:xfrm>
              <a:off x="7497920" y="413289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27</a:t>
              </a:r>
            </a:p>
          </p:txBody>
        </p:sp>
        <p:sp>
          <p:nvSpPr>
            <p:cNvPr id="226" name="TextBox 225">
              <a:extLst>
                <a:ext uri="{FF2B5EF4-FFF2-40B4-BE49-F238E27FC236}">
                  <a16:creationId xmlns:a16="http://schemas.microsoft.com/office/drawing/2014/main" id="{6A93D396-43BA-E799-5C5B-7EE96AEF4824}"/>
                </a:ext>
              </a:extLst>
            </p:cNvPr>
            <p:cNvSpPr txBox="1"/>
            <p:nvPr/>
          </p:nvSpPr>
          <p:spPr>
            <a:xfrm>
              <a:off x="7079508" y="413289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24</a:t>
              </a:r>
            </a:p>
          </p:txBody>
        </p:sp>
        <p:sp>
          <p:nvSpPr>
            <p:cNvPr id="227" name="TextBox 226">
              <a:extLst>
                <a:ext uri="{FF2B5EF4-FFF2-40B4-BE49-F238E27FC236}">
                  <a16:creationId xmlns:a16="http://schemas.microsoft.com/office/drawing/2014/main" id="{253307CB-71C2-80FA-AEEF-7B24D0A1AF03}"/>
                </a:ext>
              </a:extLst>
            </p:cNvPr>
            <p:cNvSpPr txBox="1"/>
            <p:nvPr/>
          </p:nvSpPr>
          <p:spPr>
            <a:xfrm>
              <a:off x="5490664" y="413289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12</a:t>
              </a:r>
            </a:p>
          </p:txBody>
        </p:sp>
        <p:sp>
          <p:nvSpPr>
            <p:cNvPr id="228" name="TextBox 227">
              <a:extLst>
                <a:ext uri="{FF2B5EF4-FFF2-40B4-BE49-F238E27FC236}">
                  <a16:creationId xmlns:a16="http://schemas.microsoft.com/office/drawing/2014/main" id="{7C3B0544-AA5A-BF4A-A83A-005A0BFCB53C}"/>
                </a:ext>
              </a:extLst>
            </p:cNvPr>
            <p:cNvSpPr txBox="1"/>
            <p:nvPr/>
          </p:nvSpPr>
          <p:spPr>
            <a:xfrm>
              <a:off x="5137749" y="4132895"/>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9</a:t>
              </a:r>
            </a:p>
          </p:txBody>
        </p:sp>
        <p:sp>
          <p:nvSpPr>
            <p:cNvPr id="229" name="TextBox 228">
              <a:extLst>
                <a:ext uri="{FF2B5EF4-FFF2-40B4-BE49-F238E27FC236}">
                  <a16:creationId xmlns:a16="http://schemas.microsoft.com/office/drawing/2014/main" id="{1E6E32BB-68AE-1A9F-C44F-D5B57F60562E}"/>
                </a:ext>
              </a:extLst>
            </p:cNvPr>
            <p:cNvSpPr txBox="1"/>
            <p:nvPr/>
          </p:nvSpPr>
          <p:spPr>
            <a:xfrm>
              <a:off x="4326982" y="4132895"/>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a:t>
              </a:r>
            </a:p>
          </p:txBody>
        </p:sp>
        <p:sp>
          <p:nvSpPr>
            <p:cNvPr id="230" name="Line 21">
              <a:extLst>
                <a:ext uri="{FF2B5EF4-FFF2-40B4-BE49-F238E27FC236}">
                  <a16:creationId xmlns:a16="http://schemas.microsoft.com/office/drawing/2014/main" id="{B5AAB836-A076-CE60-60CB-02E6AB7572ED}"/>
                </a:ext>
              </a:extLst>
            </p:cNvPr>
            <p:cNvSpPr>
              <a:spLocks noChangeShapeType="1"/>
            </p:cNvSpPr>
            <p:nvPr/>
          </p:nvSpPr>
          <p:spPr bwMode="auto">
            <a:xfrm>
              <a:off x="7616651" y="4123217"/>
              <a:ext cx="0" cy="40153"/>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31" name="Line 21">
              <a:extLst>
                <a:ext uri="{FF2B5EF4-FFF2-40B4-BE49-F238E27FC236}">
                  <a16:creationId xmlns:a16="http://schemas.microsoft.com/office/drawing/2014/main" id="{DAF269A4-6CBC-47EB-F5A7-3E16EF85A6AA}"/>
                </a:ext>
              </a:extLst>
            </p:cNvPr>
            <p:cNvSpPr>
              <a:spLocks noChangeShapeType="1"/>
            </p:cNvSpPr>
            <p:nvPr/>
          </p:nvSpPr>
          <p:spPr bwMode="auto">
            <a:xfrm>
              <a:off x="7215685" y="4123217"/>
              <a:ext cx="0" cy="40153"/>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32" name="Line 21">
              <a:extLst>
                <a:ext uri="{FF2B5EF4-FFF2-40B4-BE49-F238E27FC236}">
                  <a16:creationId xmlns:a16="http://schemas.microsoft.com/office/drawing/2014/main" id="{CAF1ADD8-DA55-79DB-85BA-41E9B14A500E}"/>
                </a:ext>
              </a:extLst>
            </p:cNvPr>
            <p:cNvSpPr>
              <a:spLocks noChangeShapeType="1"/>
            </p:cNvSpPr>
            <p:nvPr/>
          </p:nvSpPr>
          <p:spPr bwMode="auto">
            <a:xfrm>
              <a:off x="5611823" y="4123217"/>
              <a:ext cx="0" cy="40153"/>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33" name="Line 21">
              <a:extLst>
                <a:ext uri="{FF2B5EF4-FFF2-40B4-BE49-F238E27FC236}">
                  <a16:creationId xmlns:a16="http://schemas.microsoft.com/office/drawing/2014/main" id="{5EB3321F-A0CC-1070-1B44-B62229BC8E49}"/>
                </a:ext>
              </a:extLst>
            </p:cNvPr>
            <p:cNvSpPr>
              <a:spLocks noChangeShapeType="1"/>
            </p:cNvSpPr>
            <p:nvPr/>
          </p:nvSpPr>
          <p:spPr bwMode="auto">
            <a:xfrm>
              <a:off x="5210857" y="4123217"/>
              <a:ext cx="0" cy="40153"/>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34" name="Line 21">
              <a:extLst>
                <a:ext uri="{FF2B5EF4-FFF2-40B4-BE49-F238E27FC236}">
                  <a16:creationId xmlns:a16="http://schemas.microsoft.com/office/drawing/2014/main" id="{4EB385C2-4B83-755D-F2D1-EABD5C14CB11}"/>
                </a:ext>
              </a:extLst>
            </p:cNvPr>
            <p:cNvSpPr>
              <a:spLocks noChangeShapeType="1"/>
            </p:cNvSpPr>
            <p:nvPr/>
          </p:nvSpPr>
          <p:spPr bwMode="auto">
            <a:xfrm>
              <a:off x="4408926" y="4123217"/>
              <a:ext cx="0" cy="40153"/>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35" name="Line 21">
              <a:extLst>
                <a:ext uri="{FF2B5EF4-FFF2-40B4-BE49-F238E27FC236}">
                  <a16:creationId xmlns:a16="http://schemas.microsoft.com/office/drawing/2014/main" id="{2D24F169-639F-AB13-7051-6763E9622A18}"/>
                </a:ext>
              </a:extLst>
            </p:cNvPr>
            <p:cNvSpPr>
              <a:spLocks noChangeShapeType="1"/>
            </p:cNvSpPr>
            <p:nvPr/>
          </p:nvSpPr>
          <p:spPr bwMode="auto">
            <a:xfrm>
              <a:off x="4007960" y="4123217"/>
              <a:ext cx="0" cy="40153"/>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36" name="TextBox 235">
              <a:extLst>
                <a:ext uri="{FF2B5EF4-FFF2-40B4-BE49-F238E27FC236}">
                  <a16:creationId xmlns:a16="http://schemas.microsoft.com/office/drawing/2014/main" id="{42DC1C89-B532-3643-77BD-F83A96ACC99E}"/>
                </a:ext>
              </a:extLst>
            </p:cNvPr>
            <p:cNvSpPr txBox="1"/>
            <p:nvPr/>
          </p:nvSpPr>
          <p:spPr>
            <a:xfrm>
              <a:off x="3927866" y="4132895"/>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0</a:t>
              </a:r>
            </a:p>
          </p:txBody>
        </p:sp>
        <p:sp>
          <p:nvSpPr>
            <p:cNvPr id="237" name="TextBox 236">
              <a:extLst>
                <a:ext uri="{FF2B5EF4-FFF2-40B4-BE49-F238E27FC236}">
                  <a16:creationId xmlns:a16="http://schemas.microsoft.com/office/drawing/2014/main" id="{3629D8D3-4528-39D1-466E-5CCDF9831FCF}"/>
                </a:ext>
              </a:extLst>
            </p:cNvPr>
            <p:cNvSpPr txBox="1"/>
            <p:nvPr/>
          </p:nvSpPr>
          <p:spPr>
            <a:xfrm>
              <a:off x="6077954" y="4290531"/>
              <a:ext cx="1261628" cy="307777"/>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Time,</a:t>
              </a:r>
              <a:r>
                <a:rPr kumimoji="0" lang="en-GB" sz="1400" b="0" i="0" u="none" strike="noStrike" kern="1200" cap="none" spc="0" normalizeH="0" noProof="0" dirty="0" smtClean="0">
                  <a:ln>
                    <a:noFill/>
                  </a:ln>
                  <a:solidFill>
                    <a:srgbClr val="000000"/>
                  </a:solidFill>
                  <a:effectLst/>
                  <a:uLnTx/>
                  <a:uFillTx/>
                  <a:latin typeface="Arial" panose="020B0604020202020204" pitchFamily="34" charset="0"/>
                  <a:ea typeface="+mn-ea"/>
                  <a:cs typeface="Arial" panose="020B0604020202020204" pitchFamily="34" charset="0"/>
                </a:rPr>
                <a:t> months</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38" name="TextBox 237">
              <a:extLst>
                <a:ext uri="{FF2B5EF4-FFF2-40B4-BE49-F238E27FC236}">
                  <a16:creationId xmlns:a16="http://schemas.microsoft.com/office/drawing/2014/main" id="{BDB46F3C-BD98-0942-6447-C8CB1112061E}"/>
                </a:ext>
              </a:extLst>
            </p:cNvPr>
            <p:cNvSpPr txBox="1"/>
            <p:nvPr/>
          </p:nvSpPr>
          <p:spPr>
            <a:xfrm>
              <a:off x="3057442" y="4305691"/>
              <a:ext cx="877163" cy="276999"/>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Arial"/>
                  <a:ea typeface="+mn-ea"/>
                  <a:cs typeface="Arial"/>
                </a:rPr>
                <a:t>No. at risk</a:t>
              </a:r>
              <a:endParaRPr kumimoji="0" lang="en-GB" sz="1200" b="0" i="0" u="none" strike="noStrike" kern="1200" cap="none" spc="0" normalizeH="0" baseline="0" noProof="0" dirty="0">
                <a:ln>
                  <a:noFill/>
                </a:ln>
                <a:solidFill>
                  <a:srgbClr val="000000"/>
                </a:solidFill>
                <a:effectLst/>
                <a:uLnTx/>
                <a:uFillTx/>
                <a:latin typeface="Arial"/>
                <a:ea typeface="+mn-ea"/>
                <a:cs typeface="Arial"/>
              </a:endParaRPr>
            </a:p>
          </p:txBody>
        </p:sp>
        <p:sp>
          <p:nvSpPr>
            <p:cNvPr id="239" name="Line 7">
              <a:extLst>
                <a:ext uri="{FF2B5EF4-FFF2-40B4-BE49-F238E27FC236}">
                  <a16:creationId xmlns:a16="http://schemas.microsoft.com/office/drawing/2014/main" id="{612AE838-22DE-73A7-5CB4-BB3839A17897}"/>
                </a:ext>
              </a:extLst>
            </p:cNvPr>
            <p:cNvSpPr>
              <a:spLocks noChangeShapeType="1"/>
            </p:cNvSpPr>
            <p:nvPr/>
          </p:nvSpPr>
          <p:spPr bwMode="auto">
            <a:xfrm>
              <a:off x="3929415" y="2059676"/>
              <a:ext cx="8373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241" name="Line 7">
              <a:extLst>
                <a:ext uri="{FF2B5EF4-FFF2-40B4-BE49-F238E27FC236}">
                  <a16:creationId xmlns:a16="http://schemas.microsoft.com/office/drawing/2014/main" id="{450523CC-A4CB-DB2B-F185-2F36A9A521B8}"/>
                </a:ext>
              </a:extLst>
            </p:cNvPr>
            <p:cNvSpPr>
              <a:spLocks noChangeShapeType="1"/>
            </p:cNvSpPr>
            <p:nvPr/>
          </p:nvSpPr>
          <p:spPr bwMode="auto">
            <a:xfrm>
              <a:off x="3929415" y="2516809"/>
              <a:ext cx="8373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243" name="Line 10">
              <a:extLst>
                <a:ext uri="{FF2B5EF4-FFF2-40B4-BE49-F238E27FC236}">
                  <a16:creationId xmlns:a16="http://schemas.microsoft.com/office/drawing/2014/main" id="{7535A81E-F15C-B27D-70EB-4FB210EA3C6B}"/>
                </a:ext>
              </a:extLst>
            </p:cNvPr>
            <p:cNvSpPr>
              <a:spLocks noChangeShapeType="1"/>
            </p:cNvSpPr>
            <p:nvPr/>
          </p:nvSpPr>
          <p:spPr bwMode="auto">
            <a:xfrm>
              <a:off x="3929415" y="3659640"/>
              <a:ext cx="8373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244" name="TextBox 243">
              <a:extLst>
                <a:ext uri="{FF2B5EF4-FFF2-40B4-BE49-F238E27FC236}">
                  <a16:creationId xmlns:a16="http://schemas.microsoft.com/office/drawing/2014/main" id="{74C62EAD-AB54-3EBD-9579-A19FF9DC44F8}"/>
                </a:ext>
              </a:extLst>
            </p:cNvPr>
            <p:cNvSpPr txBox="1"/>
            <p:nvPr/>
          </p:nvSpPr>
          <p:spPr>
            <a:xfrm>
              <a:off x="3631408" y="3499098"/>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20</a:t>
              </a:r>
            </a:p>
          </p:txBody>
        </p:sp>
        <p:sp>
          <p:nvSpPr>
            <p:cNvPr id="245" name="Line 10">
              <a:extLst>
                <a:ext uri="{FF2B5EF4-FFF2-40B4-BE49-F238E27FC236}">
                  <a16:creationId xmlns:a16="http://schemas.microsoft.com/office/drawing/2014/main" id="{F8A1B76E-F4AC-03E2-79D3-57DCCDC8A8A5}"/>
                </a:ext>
              </a:extLst>
            </p:cNvPr>
            <p:cNvSpPr>
              <a:spLocks noChangeShapeType="1"/>
            </p:cNvSpPr>
            <p:nvPr/>
          </p:nvSpPr>
          <p:spPr bwMode="auto">
            <a:xfrm>
              <a:off x="3929415" y="3202508"/>
              <a:ext cx="8373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246" name="TextBox 245">
              <a:extLst>
                <a:ext uri="{FF2B5EF4-FFF2-40B4-BE49-F238E27FC236}">
                  <a16:creationId xmlns:a16="http://schemas.microsoft.com/office/drawing/2014/main" id="{41FEF9F9-B4E4-9301-C8D0-1449F69F03BD}"/>
                </a:ext>
              </a:extLst>
            </p:cNvPr>
            <p:cNvSpPr txBox="1"/>
            <p:nvPr/>
          </p:nvSpPr>
          <p:spPr>
            <a:xfrm>
              <a:off x="3631408" y="3043462"/>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40</a:t>
              </a:r>
            </a:p>
          </p:txBody>
        </p:sp>
        <p:sp>
          <p:nvSpPr>
            <p:cNvPr id="247" name="Line 7">
              <a:extLst>
                <a:ext uri="{FF2B5EF4-FFF2-40B4-BE49-F238E27FC236}">
                  <a16:creationId xmlns:a16="http://schemas.microsoft.com/office/drawing/2014/main" id="{B20AA2F6-EA48-0BCE-E2F9-72442B58C54A}"/>
                </a:ext>
              </a:extLst>
            </p:cNvPr>
            <p:cNvSpPr>
              <a:spLocks noChangeShapeType="1"/>
            </p:cNvSpPr>
            <p:nvPr/>
          </p:nvSpPr>
          <p:spPr bwMode="auto">
            <a:xfrm>
              <a:off x="3929415" y="2288243"/>
              <a:ext cx="8373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248" name="TextBox 247">
              <a:extLst>
                <a:ext uri="{FF2B5EF4-FFF2-40B4-BE49-F238E27FC236}">
                  <a16:creationId xmlns:a16="http://schemas.microsoft.com/office/drawing/2014/main" id="{E2A65B51-E7F1-1C60-F516-FE274D1F31DA}"/>
                </a:ext>
              </a:extLst>
            </p:cNvPr>
            <p:cNvSpPr txBox="1"/>
            <p:nvPr/>
          </p:nvSpPr>
          <p:spPr>
            <a:xfrm>
              <a:off x="3631408" y="2132190"/>
              <a:ext cx="383438" cy="307777"/>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80</a:t>
              </a:r>
            </a:p>
          </p:txBody>
        </p:sp>
        <p:sp>
          <p:nvSpPr>
            <p:cNvPr id="249" name="TextBox 248">
              <a:extLst>
                <a:ext uri="{FF2B5EF4-FFF2-40B4-BE49-F238E27FC236}">
                  <a16:creationId xmlns:a16="http://schemas.microsoft.com/office/drawing/2014/main" id="{083102CE-8B7C-F6D3-0737-8A3FBD888F3A}"/>
                </a:ext>
              </a:extLst>
            </p:cNvPr>
            <p:cNvSpPr txBox="1"/>
            <p:nvPr/>
          </p:nvSpPr>
          <p:spPr>
            <a:xfrm>
              <a:off x="7894902" y="413289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30</a:t>
              </a:r>
            </a:p>
          </p:txBody>
        </p:sp>
        <p:sp>
          <p:nvSpPr>
            <p:cNvPr id="250" name="Line 21">
              <a:extLst>
                <a:ext uri="{FF2B5EF4-FFF2-40B4-BE49-F238E27FC236}">
                  <a16:creationId xmlns:a16="http://schemas.microsoft.com/office/drawing/2014/main" id="{DE64E558-8BAD-6CC3-CA03-CE3492EA853D}"/>
                </a:ext>
              </a:extLst>
            </p:cNvPr>
            <p:cNvSpPr>
              <a:spLocks noChangeShapeType="1"/>
            </p:cNvSpPr>
            <p:nvPr/>
          </p:nvSpPr>
          <p:spPr bwMode="auto">
            <a:xfrm>
              <a:off x="8017617" y="4123217"/>
              <a:ext cx="0" cy="40153"/>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51" name="TextBox 250">
              <a:extLst>
                <a:ext uri="{FF2B5EF4-FFF2-40B4-BE49-F238E27FC236}">
                  <a16:creationId xmlns:a16="http://schemas.microsoft.com/office/drawing/2014/main" id="{D52C4B69-C094-F82D-0694-F3DB171A8487}"/>
                </a:ext>
              </a:extLst>
            </p:cNvPr>
            <p:cNvSpPr txBox="1"/>
            <p:nvPr/>
          </p:nvSpPr>
          <p:spPr>
            <a:xfrm>
              <a:off x="6280843" y="413289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18</a:t>
              </a:r>
            </a:p>
          </p:txBody>
        </p:sp>
        <p:sp>
          <p:nvSpPr>
            <p:cNvPr id="252" name="Line 21">
              <a:extLst>
                <a:ext uri="{FF2B5EF4-FFF2-40B4-BE49-F238E27FC236}">
                  <a16:creationId xmlns:a16="http://schemas.microsoft.com/office/drawing/2014/main" id="{80127857-E104-8807-DC03-F79D31AAC0F9}"/>
                </a:ext>
              </a:extLst>
            </p:cNvPr>
            <p:cNvSpPr>
              <a:spLocks noChangeShapeType="1"/>
            </p:cNvSpPr>
            <p:nvPr/>
          </p:nvSpPr>
          <p:spPr bwMode="auto">
            <a:xfrm>
              <a:off x="6413754" y="4123217"/>
              <a:ext cx="0" cy="40153"/>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53" name="TextBox 252">
              <a:extLst>
                <a:ext uri="{FF2B5EF4-FFF2-40B4-BE49-F238E27FC236}">
                  <a16:creationId xmlns:a16="http://schemas.microsoft.com/office/drawing/2014/main" id="{909AA62F-FDCA-4C78-D1C1-C84F418FF38A}"/>
                </a:ext>
              </a:extLst>
            </p:cNvPr>
            <p:cNvSpPr txBox="1"/>
            <p:nvPr/>
          </p:nvSpPr>
          <p:spPr>
            <a:xfrm>
              <a:off x="4722213" y="4132895"/>
              <a:ext cx="172089"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6</a:t>
              </a:r>
            </a:p>
          </p:txBody>
        </p:sp>
        <p:sp>
          <p:nvSpPr>
            <p:cNvPr id="254" name="Line 21">
              <a:extLst>
                <a:ext uri="{FF2B5EF4-FFF2-40B4-BE49-F238E27FC236}">
                  <a16:creationId xmlns:a16="http://schemas.microsoft.com/office/drawing/2014/main" id="{2798B8BC-F68D-D211-C9D1-AA9A9C769475}"/>
                </a:ext>
              </a:extLst>
            </p:cNvPr>
            <p:cNvSpPr>
              <a:spLocks noChangeShapeType="1"/>
            </p:cNvSpPr>
            <p:nvPr/>
          </p:nvSpPr>
          <p:spPr bwMode="auto">
            <a:xfrm>
              <a:off x="4809891" y="4123217"/>
              <a:ext cx="0" cy="40153"/>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55" name="TextBox 254">
              <a:extLst>
                <a:ext uri="{FF2B5EF4-FFF2-40B4-BE49-F238E27FC236}">
                  <a16:creationId xmlns:a16="http://schemas.microsoft.com/office/drawing/2014/main" id="{1D1E0AB8-9B26-907C-16D9-187EE7BE3546}"/>
                </a:ext>
              </a:extLst>
            </p:cNvPr>
            <p:cNvSpPr txBox="1"/>
            <p:nvPr/>
          </p:nvSpPr>
          <p:spPr>
            <a:xfrm>
              <a:off x="3625411" y="4498639"/>
              <a:ext cx="765598"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63</a:t>
              </a:r>
            </a:p>
          </p:txBody>
        </p:sp>
        <p:sp>
          <p:nvSpPr>
            <p:cNvPr id="256" name="TextBox 255">
              <a:extLst>
                <a:ext uri="{FF2B5EF4-FFF2-40B4-BE49-F238E27FC236}">
                  <a16:creationId xmlns:a16="http://schemas.microsoft.com/office/drawing/2014/main" id="{7CFA1308-D4AC-348F-E0EF-D4CB1235C4B7}"/>
                </a:ext>
              </a:extLst>
            </p:cNvPr>
            <p:cNvSpPr txBox="1"/>
            <p:nvPr/>
          </p:nvSpPr>
          <p:spPr>
            <a:xfrm>
              <a:off x="8693191" y="413289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36</a:t>
              </a:r>
            </a:p>
          </p:txBody>
        </p:sp>
        <p:sp>
          <p:nvSpPr>
            <p:cNvPr id="257" name="Line 21">
              <a:extLst>
                <a:ext uri="{FF2B5EF4-FFF2-40B4-BE49-F238E27FC236}">
                  <a16:creationId xmlns:a16="http://schemas.microsoft.com/office/drawing/2014/main" id="{9594A7BB-BF2A-3AF1-DA5D-34C1B32A31FC}"/>
                </a:ext>
              </a:extLst>
            </p:cNvPr>
            <p:cNvSpPr>
              <a:spLocks noChangeShapeType="1"/>
            </p:cNvSpPr>
            <p:nvPr/>
          </p:nvSpPr>
          <p:spPr bwMode="auto">
            <a:xfrm>
              <a:off x="8819548" y="4123217"/>
              <a:ext cx="0" cy="40153"/>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58" name="TextBox 257">
              <a:extLst>
                <a:ext uri="{FF2B5EF4-FFF2-40B4-BE49-F238E27FC236}">
                  <a16:creationId xmlns:a16="http://schemas.microsoft.com/office/drawing/2014/main" id="{4046F699-81B3-E664-EE2B-AAD517E696A2}"/>
                </a:ext>
              </a:extLst>
            </p:cNvPr>
            <p:cNvSpPr txBox="1"/>
            <p:nvPr/>
          </p:nvSpPr>
          <p:spPr>
            <a:xfrm>
              <a:off x="9477654" y="413289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42</a:t>
              </a:r>
            </a:p>
          </p:txBody>
        </p:sp>
        <p:sp>
          <p:nvSpPr>
            <p:cNvPr id="259" name="Line 21">
              <a:extLst>
                <a:ext uri="{FF2B5EF4-FFF2-40B4-BE49-F238E27FC236}">
                  <a16:creationId xmlns:a16="http://schemas.microsoft.com/office/drawing/2014/main" id="{AA1256F2-E756-17B5-28CF-1CB4EE22C4F4}"/>
                </a:ext>
              </a:extLst>
            </p:cNvPr>
            <p:cNvSpPr>
              <a:spLocks noChangeShapeType="1"/>
            </p:cNvSpPr>
            <p:nvPr/>
          </p:nvSpPr>
          <p:spPr bwMode="auto">
            <a:xfrm>
              <a:off x="9621483" y="4123217"/>
              <a:ext cx="0" cy="40153"/>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60" name="TextBox 259">
              <a:extLst>
                <a:ext uri="{FF2B5EF4-FFF2-40B4-BE49-F238E27FC236}">
                  <a16:creationId xmlns:a16="http://schemas.microsoft.com/office/drawing/2014/main" id="{5FE4C360-9FBD-617F-A0AF-EAF400AF16C6}"/>
                </a:ext>
              </a:extLst>
            </p:cNvPr>
            <p:cNvSpPr txBox="1"/>
            <p:nvPr/>
          </p:nvSpPr>
          <p:spPr>
            <a:xfrm>
              <a:off x="8299904" y="413289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33</a:t>
              </a:r>
            </a:p>
          </p:txBody>
        </p:sp>
        <p:sp>
          <p:nvSpPr>
            <p:cNvPr id="261" name="Line 21">
              <a:extLst>
                <a:ext uri="{FF2B5EF4-FFF2-40B4-BE49-F238E27FC236}">
                  <a16:creationId xmlns:a16="http://schemas.microsoft.com/office/drawing/2014/main" id="{9965FE45-CEA6-4658-F823-83EFD9A83363}"/>
                </a:ext>
              </a:extLst>
            </p:cNvPr>
            <p:cNvSpPr>
              <a:spLocks noChangeShapeType="1"/>
            </p:cNvSpPr>
            <p:nvPr/>
          </p:nvSpPr>
          <p:spPr bwMode="auto">
            <a:xfrm>
              <a:off x="8418582" y="4123217"/>
              <a:ext cx="0" cy="40153"/>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62" name="TextBox 261">
              <a:extLst>
                <a:ext uri="{FF2B5EF4-FFF2-40B4-BE49-F238E27FC236}">
                  <a16:creationId xmlns:a16="http://schemas.microsoft.com/office/drawing/2014/main" id="{C10BAB5B-213F-2960-996E-9D389E00F2FA}"/>
                </a:ext>
              </a:extLst>
            </p:cNvPr>
            <p:cNvSpPr txBox="1"/>
            <p:nvPr/>
          </p:nvSpPr>
          <p:spPr>
            <a:xfrm>
              <a:off x="4028798" y="4498639"/>
              <a:ext cx="765598"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63</a:t>
              </a:r>
            </a:p>
          </p:txBody>
        </p:sp>
        <p:sp>
          <p:nvSpPr>
            <p:cNvPr id="263" name="TextBox 262">
              <a:extLst>
                <a:ext uri="{FF2B5EF4-FFF2-40B4-BE49-F238E27FC236}">
                  <a16:creationId xmlns:a16="http://schemas.microsoft.com/office/drawing/2014/main" id="{EAA61612-3D52-2A13-A161-C39E72BCB25C}"/>
                </a:ext>
              </a:extLst>
            </p:cNvPr>
            <p:cNvSpPr txBox="1"/>
            <p:nvPr/>
          </p:nvSpPr>
          <p:spPr>
            <a:xfrm>
              <a:off x="4424525" y="4498639"/>
              <a:ext cx="765598"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59</a:t>
              </a:r>
            </a:p>
          </p:txBody>
        </p:sp>
        <p:sp>
          <p:nvSpPr>
            <p:cNvPr id="264" name="TextBox 263">
              <a:extLst>
                <a:ext uri="{FF2B5EF4-FFF2-40B4-BE49-F238E27FC236}">
                  <a16:creationId xmlns:a16="http://schemas.microsoft.com/office/drawing/2014/main" id="{96219CD4-F6D0-21AF-C0DA-B8B765F45A12}"/>
                </a:ext>
              </a:extLst>
            </p:cNvPr>
            <p:cNvSpPr txBox="1"/>
            <p:nvPr/>
          </p:nvSpPr>
          <p:spPr>
            <a:xfrm>
              <a:off x="4843222" y="4498639"/>
              <a:ext cx="765598"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57</a:t>
              </a:r>
            </a:p>
          </p:txBody>
        </p:sp>
        <p:sp>
          <p:nvSpPr>
            <p:cNvPr id="265" name="TextBox 264">
              <a:extLst>
                <a:ext uri="{FF2B5EF4-FFF2-40B4-BE49-F238E27FC236}">
                  <a16:creationId xmlns:a16="http://schemas.microsoft.com/office/drawing/2014/main" id="{AC63BB69-7D03-2AF9-B3AE-D37309909393}"/>
                </a:ext>
              </a:extLst>
            </p:cNvPr>
            <p:cNvSpPr txBox="1"/>
            <p:nvPr/>
          </p:nvSpPr>
          <p:spPr>
            <a:xfrm>
              <a:off x="5254258" y="4498639"/>
              <a:ext cx="765598"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57</a:t>
              </a:r>
            </a:p>
          </p:txBody>
        </p:sp>
        <p:sp>
          <p:nvSpPr>
            <p:cNvPr id="266" name="TextBox 265">
              <a:extLst>
                <a:ext uri="{FF2B5EF4-FFF2-40B4-BE49-F238E27FC236}">
                  <a16:creationId xmlns:a16="http://schemas.microsoft.com/office/drawing/2014/main" id="{D100EA0C-AA56-F122-B1ED-9B172FD322B8}"/>
                </a:ext>
              </a:extLst>
            </p:cNvPr>
            <p:cNvSpPr txBox="1"/>
            <p:nvPr/>
          </p:nvSpPr>
          <p:spPr>
            <a:xfrm>
              <a:off x="5649996" y="4498639"/>
              <a:ext cx="765598"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55</a:t>
              </a:r>
            </a:p>
          </p:txBody>
        </p:sp>
        <p:sp>
          <p:nvSpPr>
            <p:cNvPr id="267" name="TextBox 266">
              <a:extLst>
                <a:ext uri="{FF2B5EF4-FFF2-40B4-BE49-F238E27FC236}">
                  <a16:creationId xmlns:a16="http://schemas.microsoft.com/office/drawing/2014/main" id="{3D812ADC-E630-EE47-C34A-31629E673B94}"/>
                </a:ext>
              </a:extLst>
            </p:cNvPr>
            <p:cNvSpPr txBox="1"/>
            <p:nvPr/>
          </p:nvSpPr>
          <p:spPr>
            <a:xfrm>
              <a:off x="6460751" y="4498639"/>
              <a:ext cx="765598"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50</a:t>
              </a:r>
            </a:p>
          </p:txBody>
        </p:sp>
        <p:sp>
          <p:nvSpPr>
            <p:cNvPr id="268" name="TextBox 267">
              <a:extLst>
                <a:ext uri="{FF2B5EF4-FFF2-40B4-BE49-F238E27FC236}">
                  <a16:creationId xmlns:a16="http://schemas.microsoft.com/office/drawing/2014/main" id="{0C0697FF-3053-7215-145B-CF894C7A5A55}"/>
                </a:ext>
              </a:extLst>
            </p:cNvPr>
            <p:cNvSpPr txBox="1"/>
            <p:nvPr/>
          </p:nvSpPr>
          <p:spPr>
            <a:xfrm>
              <a:off x="7252819" y="4498639"/>
              <a:ext cx="765598"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26</a:t>
              </a:r>
            </a:p>
          </p:txBody>
        </p:sp>
        <p:sp>
          <p:nvSpPr>
            <p:cNvPr id="269" name="TextBox 268">
              <a:extLst>
                <a:ext uri="{FF2B5EF4-FFF2-40B4-BE49-F238E27FC236}">
                  <a16:creationId xmlns:a16="http://schemas.microsoft.com/office/drawing/2014/main" id="{6991B19D-2889-F61F-7CED-FFCC68216E3A}"/>
                </a:ext>
              </a:extLst>
            </p:cNvPr>
            <p:cNvSpPr txBox="1"/>
            <p:nvPr/>
          </p:nvSpPr>
          <p:spPr>
            <a:xfrm>
              <a:off x="7663860" y="4498639"/>
              <a:ext cx="765598"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21</a:t>
              </a:r>
            </a:p>
          </p:txBody>
        </p:sp>
        <p:sp>
          <p:nvSpPr>
            <p:cNvPr id="270" name="TextBox 269">
              <a:extLst>
                <a:ext uri="{FF2B5EF4-FFF2-40B4-BE49-F238E27FC236}">
                  <a16:creationId xmlns:a16="http://schemas.microsoft.com/office/drawing/2014/main" id="{E2C91F09-02CD-1D6D-21EC-F2BCF83B2F7A}"/>
                </a:ext>
              </a:extLst>
            </p:cNvPr>
            <p:cNvSpPr txBox="1"/>
            <p:nvPr/>
          </p:nvSpPr>
          <p:spPr>
            <a:xfrm>
              <a:off x="8059593" y="4498639"/>
              <a:ext cx="765598"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9</a:t>
              </a:r>
            </a:p>
          </p:txBody>
        </p:sp>
        <p:sp>
          <p:nvSpPr>
            <p:cNvPr id="271" name="TextBox 270">
              <a:extLst>
                <a:ext uri="{FF2B5EF4-FFF2-40B4-BE49-F238E27FC236}">
                  <a16:creationId xmlns:a16="http://schemas.microsoft.com/office/drawing/2014/main" id="{EAD066DB-FC31-EC66-A248-B0C9DF330F80}"/>
                </a:ext>
              </a:extLst>
            </p:cNvPr>
            <p:cNvSpPr txBox="1"/>
            <p:nvPr/>
          </p:nvSpPr>
          <p:spPr>
            <a:xfrm>
              <a:off x="8868661" y="4498639"/>
              <a:ext cx="765598"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2</a:t>
              </a:r>
            </a:p>
          </p:txBody>
        </p:sp>
        <p:sp>
          <p:nvSpPr>
            <p:cNvPr id="272" name="TextBox 271">
              <a:extLst>
                <a:ext uri="{FF2B5EF4-FFF2-40B4-BE49-F238E27FC236}">
                  <a16:creationId xmlns:a16="http://schemas.microsoft.com/office/drawing/2014/main" id="{432952BC-4671-9F29-477B-A434063CC381}"/>
                </a:ext>
              </a:extLst>
            </p:cNvPr>
            <p:cNvSpPr txBox="1"/>
            <p:nvPr/>
          </p:nvSpPr>
          <p:spPr>
            <a:xfrm>
              <a:off x="9241431" y="4498639"/>
              <a:ext cx="765598"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0</a:t>
              </a:r>
            </a:p>
          </p:txBody>
        </p:sp>
        <p:sp>
          <p:nvSpPr>
            <p:cNvPr id="273" name="TextBox 272">
              <a:extLst>
                <a:ext uri="{FF2B5EF4-FFF2-40B4-BE49-F238E27FC236}">
                  <a16:creationId xmlns:a16="http://schemas.microsoft.com/office/drawing/2014/main" id="{CDDCC334-E7F0-3898-FF53-6288FD03F1BB}"/>
                </a:ext>
              </a:extLst>
            </p:cNvPr>
            <p:cNvSpPr txBox="1"/>
            <p:nvPr/>
          </p:nvSpPr>
          <p:spPr>
            <a:xfrm>
              <a:off x="3625411" y="4634568"/>
              <a:ext cx="765598" cy="244682"/>
            </a:xfrm>
            <a:prstGeom prst="rect">
              <a:avLst/>
            </a:prstGeom>
            <a:noFill/>
          </p:spPr>
          <p:txBody>
            <a:bodyPr wrap="square" rtlCol="0">
              <a:spAutoFit/>
            </a:bodyPr>
            <a:lstStyle/>
            <a:p>
              <a:pPr algn="ctr">
                <a:lnSpc>
                  <a:spcPct val="90000"/>
                </a:lnSpc>
              </a:pPr>
              <a:r>
                <a:rPr lang="en-GB" sz="1100" dirty="0">
                  <a:solidFill>
                    <a:schemeClr val="accent5"/>
                  </a:solidFill>
                  <a:latin typeface="Arial" panose="020B0604020202020204" pitchFamily="34" charset="0"/>
                  <a:cs typeface="Arial" panose="020B0604020202020204" pitchFamily="34" charset="0"/>
                </a:rPr>
                <a:t>24</a:t>
              </a:r>
            </a:p>
          </p:txBody>
        </p:sp>
        <p:sp>
          <p:nvSpPr>
            <p:cNvPr id="274" name="TextBox 273">
              <a:extLst>
                <a:ext uri="{FF2B5EF4-FFF2-40B4-BE49-F238E27FC236}">
                  <a16:creationId xmlns:a16="http://schemas.microsoft.com/office/drawing/2014/main" id="{D72DB11A-55E7-1E3D-A950-3C0CA05FCEFF}"/>
                </a:ext>
              </a:extLst>
            </p:cNvPr>
            <p:cNvSpPr txBox="1"/>
            <p:nvPr/>
          </p:nvSpPr>
          <p:spPr>
            <a:xfrm>
              <a:off x="4028798" y="4634568"/>
              <a:ext cx="765598" cy="244682"/>
            </a:xfrm>
            <a:prstGeom prst="rect">
              <a:avLst/>
            </a:prstGeom>
            <a:noFill/>
          </p:spPr>
          <p:txBody>
            <a:bodyPr wrap="square" rtlCol="0">
              <a:spAutoFit/>
            </a:bodyPr>
            <a:lstStyle/>
            <a:p>
              <a:pPr algn="ctr">
                <a:lnSpc>
                  <a:spcPct val="90000"/>
                </a:lnSpc>
              </a:pPr>
              <a:r>
                <a:rPr lang="en-GB" sz="1100" dirty="0">
                  <a:solidFill>
                    <a:schemeClr val="accent5"/>
                  </a:solidFill>
                  <a:latin typeface="Arial" panose="020B0604020202020204" pitchFamily="34" charset="0"/>
                  <a:cs typeface="Arial" panose="020B0604020202020204" pitchFamily="34" charset="0"/>
                </a:rPr>
                <a:t>23</a:t>
              </a:r>
            </a:p>
          </p:txBody>
        </p:sp>
        <p:sp>
          <p:nvSpPr>
            <p:cNvPr id="275" name="TextBox 274">
              <a:extLst>
                <a:ext uri="{FF2B5EF4-FFF2-40B4-BE49-F238E27FC236}">
                  <a16:creationId xmlns:a16="http://schemas.microsoft.com/office/drawing/2014/main" id="{E2F04DBE-685F-956B-7699-65CCC8F87969}"/>
                </a:ext>
              </a:extLst>
            </p:cNvPr>
            <p:cNvSpPr txBox="1"/>
            <p:nvPr/>
          </p:nvSpPr>
          <p:spPr>
            <a:xfrm>
              <a:off x="4424525" y="4634568"/>
              <a:ext cx="765598" cy="244682"/>
            </a:xfrm>
            <a:prstGeom prst="rect">
              <a:avLst/>
            </a:prstGeom>
            <a:noFill/>
          </p:spPr>
          <p:txBody>
            <a:bodyPr wrap="square" rtlCol="0">
              <a:spAutoFit/>
            </a:bodyPr>
            <a:lstStyle/>
            <a:p>
              <a:pPr algn="ctr">
                <a:lnSpc>
                  <a:spcPct val="90000"/>
                </a:lnSpc>
              </a:pPr>
              <a:r>
                <a:rPr lang="en-GB" sz="1100" dirty="0">
                  <a:solidFill>
                    <a:schemeClr val="accent5"/>
                  </a:solidFill>
                  <a:latin typeface="Arial" panose="020B0604020202020204" pitchFamily="34" charset="0"/>
                  <a:cs typeface="Arial" panose="020B0604020202020204" pitchFamily="34" charset="0"/>
                </a:rPr>
                <a:t>21</a:t>
              </a:r>
            </a:p>
          </p:txBody>
        </p:sp>
        <p:sp>
          <p:nvSpPr>
            <p:cNvPr id="276" name="TextBox 275">
              <a:extLst>
                <a:ext uri="{FF2B5EF4-FFF2-40B4-BE49-F238E27FC236}">
                  <a16:creationId xmlns:a16="http://schemas.microsoft.com/office/drawing/2014/main" id="{F64DFC71-7B62-04FD-5042-00C071526FD8}"/>
                </a:ext>
              </a:extLst>
            </p:cNvPr>
            <p:cNvSpPr txBox="1"/>
            <p:nvPr/>
          </p:nvSpPr>
          <p:spPr>
            <a:xfrm>
              <a:off x="4843222" y="4634568"/>
              <a:ext cx="765598" cy="244682"/>
            </a:xfrm>
            <a:prstGeom prst="rect">
              <a:avLst/>
            </a:prstGeom>
            <a:noFill/>
          </p:spPr>
          <p:txBody>
            <a:bodyPr wrap="square" rtlCol="0">
              <a:spAutoFit/>
            </a:bodyPr>
            <a:lstStyle/>
            <a:p>
              <a:pPr algn="ctr">
                <a:lnSpc>
                  <a:spcPct val="90000"/>
                </a:lnSpc>
              </a:pPr>
              <a:r>
                <a:rPr lang="en-GB" sz="1100" dirty="0">
                  <a:solidFill>
                    <a:schemeClr val="accent5"/>
                  </a:solidFill>
                  <a:latin typeface="Arial" panose="020B0604020202020204" pitchFamily="34" charset="0"/>
                  <a:cs typeface="Arial" panose="020B0604020202020204" pitchFamily="34" charset="0"/>
                </a:rPr>
                <a:t>19</a:t>
              </a:r>
            </a:p>
          </p:txBody>
        </p:sp>
        <p:sp>
          <p:nvSpPr>
            <p:cNvPr id="277" name="TextBox 276">
              <a:extLst>
                <a:ext uri="{FF2B5EF4-FFF2-40B4-BE49-F238E27FC236}">
                  <a16:creationId xmlns:a16="http://schemas.microsoft.com/office/drawing/2014/main" id="{54915285-101B-7317-876E-10BCD9781452}"/>
                </a:ext>
              </a:extLst>
            </p:cNvPr>
            <p:cNvSpPr txBox="1"/>
            <p:nvPr/>
          </p:nvSpPr>
          <p:spPr>
            <a:xfrm>
              <a:off x="5254258" y="4634568"/>
              <a:ext cx="765598" cy="244682"/>
            </a:xfrm>
            <a:prstGeom prst="rect">
              <a:avLst/>
            </a:prstGeom>
            <a:noFill/>
          </p:spPr>
          <p:txBody>
            <a:bodyPr wrap="square" rtlCol="0">
              <a:spAutoFit/>
            </a:bodyPr>
            <a:lstStyle/>
            <a:p>
              <a:pPr algn="ctr">
                <a:lnSpc>
                  <a:spcPct val="90000"/>
                </a:lnSpc>
              </a:pPr>
              <a:r>
                <a:rPr lang="en-GB" sz="1100" dirty="0">
                  <a:solidFill>
                    <a:schemeClr val="accent5"/>
                  </a:solidFill>
                  <a:latin typeface="Arial" panose="020B0604020202020204" pitchFamily="34" charset="0"/>
                  <a:cs typeface="Arial" panose="020B0604020202020204" pitchFamily="34" charset="0"/>
                </a:rPr>
                <a:t>19</a:t>
              </a:r>
            </a:p>
          </p:txBody>
        </p:sp>
        <p:sp>
          <p:nvSpPr>
            <p:cNvPr id="278" name="TextBox 277">
              <a:extLst>
                <a:ext uri="{FF2B5EF4-FFF2-40B4-BE49-F238E27FC236}">
                  <a16:creationId xmlns:a16="http://schemas.microsoft.com/office/drawing/2014/main" id="{980B25C4-61F8-1402-F770-0ED18A5D39E5}"/>
                </a:ext>
              </a:extLst>
            </p:cNvPr>
            <p:cNvSpPr txBox="1"/>
            <p:nvPr/>
          </p:nvSpPr>
          <p:spPr>
            <a:xfrm>
              <a:off x="5649996" y="4634568"/>
              <a:ext cx="765598" cy="244682"/>
            </a:xfrm>
            <a:prstGeom prst="rect">
              <a:avLst/>
            </a:prstGeom>
            <a:noFill/>
          </p:spPr>
          <p:txBody>
            <a:bodyPr wrap="square" rtlCol="0">
              <a:spAutoFit/>
            </a:bodyPr>
            <a:lstStyle/>
            <a:p>
              <a:pPr algn="ctr">
                <a:lnSpc>
                  <a:spcPct val="90000"/>
                </a:lnSpc>
              </a:pPr>
              <a:r>
                <a:rPr lang="en-GB" sz="1100" dirty="0">
                  <a:solidFill>
                    <a:schemeClr val="accent5"/>
                  </a:solidFill>
                  <a:latin typeface="Arial" panose="020B0604020202020204" pitchFamily="34" charset="0"/>
                  <a:cs typeface="Arial" panose="020B0604020202020204" pitchFamily="34" charset="0"/>
                </a:rPr>
                <a:t>15</a:t>
              </a:r>
            </a:p>
          </p:txBody>
        </p:sp>
        <p:sp>
          <p:nvSpPr>
            <p:cNvPr id="279" name="TextBox 278">
              <a:extLst>
                <a:ext uri="{FF2B5EF4-FFF2-40B4-BE49-F238E27FC236}">
                  <a16:creationId xmlns:a16="http://schemas.microsoft.com/office/drawing/2014/main" id="{846BB691-A388-82A2-ADC6-8CEADB358930}"/>
                </a:ext>
              </a:extLst>
            </p:cNvPr>
            <p:cNvSpPr txBox="1"/>
            <p:nvPr/>
          </p:nvSpPr>
          <p:spPr>
            <a:xfrm>
              <a:off x="6460751" y="4634568"/>
              <a:ext cx="765598" cy="244682"/>
            </a:xfrm>
            <a:prstGeom prst="rect">
              <a:avLst/>
            </a:prstGeom>
            <a:noFill/>
          </p:spPr>
          <p:txBody>
            <a:bodyPr wrap="square" rtlCol="0">
              <a:spAutoFit/>
            </a:bodyPr>
            <a:lstStyle/>
            <a:p>
              <a:pPr algn="ctr">
                <a:lnSpc>
                  <a:spcPct val="90000"/>
                </a:lnSpc>
              </a:pPr>
              <a:r>
                <a:rPr lang="en-GB" sz="1100" dirty="0">
                  <a:solidFill>
                    <a:schemeClr val="accent5"/>
                  </a:solidFill>
                  <a:latin typeface="Arial" panose="020B0604020202020204" pitchFamily="34" charset="0"/>
                  <a:cs typeface="Arial" panose="020B0604020202020204" pitchFamily="34" charset="0"/>
                </a:rPr>
                <a:t>14</a:t>
              </a:r>
            </a:p>
          </p:txBody>
        </p:sp>
        <p:sp>
          <p:nvSpPr>
            <p:cNvPr id="280" name="TextBox 279">
              <a:extLst>
                <a:ext uri="{FF2B5EF4-FFF2-40B4-BE49-F238E27FC236}">
                  <a16:creationId xmlns:a16="http://schemas.microsoft.com/office/drawing/2014/main" id="{C24B2A99-3813-265C-857C-D26E272A0E44}"/>
                </a:ext>
              </a:extLst>
            </p:cNvPr>
            <p:cNvSpPr txBox="1"/>
            <p:nvPr/>
          </p:nvSpPr>
          <p:spPr>
            <a:xfrm>
              <a:off x="7252819" y="4634568"/>
              <a:ext cx="765598" cy="244682"/>
            </a:xfrm>
            <a:prstGeom prst="rect">
              <a:avLst/>
            </a:prstGeom>
            <a:noFill/>
          </p:spPr>
          <p:txBody>
            <a:bodyPr wrap="square" rtlCol="0">
              <a:spAutoFit/>
            </a:bodyPr>
            <a:lstStyle/>
            <a:p>
              <a:pPr algn="ctr">
                <a:lnSpc>
                  <a:spcPct val="90000"/>
                </a:lnSpc>
              </a:pPr>
              <a:r>
                <a:rPr lang="en-GB" sz="1100" dirty="0">
                  <a:solidFill>
                    <a:schemeClr val="accent5"/>
                  </a:solidFill>
                  <a:latin typeface="Arial" panose="020B0604020202020204" pitchFamily="34" charset="0"/>
                  <a:cs typeface="Arial" panose="020B0604020202020204" pitchFamily="34" charset="0"/>
                </a:rPr>
                <a:t>5</a:t>
              </a:r>
            </a:p>
          </p:txBody>
        </p:sp>
        <p:sp>
          <p:nvSpPr>
            <p:cNvPr id="281" name="TextBox 280">
              <a:extLst>
                <a:ext uri="{FF2B5EF4-FFF2-40B4-BE49-F238E27FC236}">
                  <a16:creationId xmlns:a16="http://schemas.microsoft.com/office/drawing/2014/main" id="{E1B9FED8-C57D-FF6F-C52A-EB323C1BDD76}"/>
                </a:ext>
              </a:extLst>
            </p:cNvPr>
            <p:cNvSpPr txBox="1"/>
            <p:nvPr/>
          </p:nvSpPr>
          <p:spPr>
            <a:xfrm>
              <a:off x="7789593" y="4634568"/>
              <a:ext cx="539998" cy="244682"/>
            </a:xfrm>
            <a:prstGeom prst="rect">
              <a:avLst/>
            </a:prstGeom>
            <a:noFill/>
          </p:spPr>
          <p:txBody>
            <a:bodyPr wrap="square" rtlCol="0">
              <a:spAutoFit/>
            </a:bodyPr>
            <a:lstStyle/>
            <a:p>
              <a:pPr algn="ctr">
                <a:lnSpc>
                  <a:spcPct val="90000"/>
                </a:lnSpc>
              </a:pPr>
              <a:r>
                <a:rPr lang="en-GB" sz="1100" dirty="0">
                  <a:solidFill>
                    <a:schemeClr val="accent5"/>
                  </a:solidFill>
                  <a:latin typeface="Arial" panose="020B0604020202020204" pitchFamily="34" charset="0"/>
                  <a:cs typeface="Arial" panose="020B0604020202020204" pitchFamily="34" charset="0"/>
                </a:rPr>
                <a:t>4</a:t>
              </a:r>
            </a:p>
          </p:txBody>
        </p:sp>
        <p:sp>
          <p:nvSpPr>
            <p:cNvPr id="282" name="TextBox 281">
              <a:extLst>
                <a:ext uri="{FF2B5EF4-FFF2-40B4-BE49-F238E27FC236}">
                  <a16:creationId xmlns:a16="http://schemas.microsoft.com/office/drawing/2014/main" id="{495E0C77-DD21-106D-2503-817B29DBD944}"/>
                </a:ext>
              </a:extLst>
            </p:cNvPr>
            <p:cNvSpPr txBox="1"/>
            <p:nvPr/>
          </p:nvSpPr>
          <p:spPr>
            <a:xfrm>
              <a:off x="8059593" y="4634568"/>
              <a:ext cx="765598" cy="244682"/>
            </a:xfrm>
            <a:prstGeom prst="rect">
              <a:avLst/>
            </a:prstGeom>
            <a:noFill/>
          </p:spPr>
          <p:txBody>
            <a:bodyPr wrap="square" rtlCol="0">
              <a:spAutoFit/>
            </a:bodyPr>
            <a:lstStyle/>
            <a:p>
              <a:pPr algn="ctr">
                <a:lnSpc>
                  <a:spcPct val="90000"/>
                </a:lnSpc>
              </a:pPr>
              <a:r>
                <a:rPr lang="en-GB" sz="1100" dirty="0">
                  <a:solidFill>
                    <a:schemeClr val="accent5"/>
                  </a:solidFill>
                  <a:latin typeface="Arial" panose="020B0604020202020204" pitchFamily="34" charset="0"/>
                  <a:cs typeface="Arial" panose="020B0604020202020204" pitchFamily="34" charset="0"/>
                </a:rPr>
                <a:t>2</a:t>
              </a:r>
            </a:p>
          </p:txBody>
        </p:sp>
        <p:sp>
          <p:nvSpPr>
            <p:cNvPr id="283" name="TextBox 282">
              <a:extLst>
                <a:ext uri="{FF2B5EF4-FFF2-40B4-BE49-F238E27FC236}">
                  <a16:creationId xmlns:a16="http://schemas.microsoft.com/office/drawing/2014/main" id="{5B91ED20-1DC0-AEAD-5682-EDD53BFFC054}"/>
                </a:ext>
              </a:extLst>
            </p:cNvPr>
            <p:cNvSpPr txBox="1"/>
            <p:nvPr/>
          </p:nvSpPr>
          <p:spPr>
            <a:xfrm>
              <a:off x="8868661" y="4634568"/>
              <a:ext cx="765598" cy="244682"/>
            </a:xfrm>
            <a:prstGeom prst="rect">
              <a:avLst/>
            </a:prstGeom>
            <a:noFill/>
          </p:spPr>
          <p:txBody>
            <a:bodyPr wrap="square" rtlCol="0">
              <a:spAutoFit/>
            </a:bodyPr>
            <a:lstStyle/>
            <a:p>
              <a:pPr algn="ctr">
                <a:lnSpc>
                  <a:spcPct val="90000"/>
                </a:lnSpc>
              </a:pPr>
              <a:r>
                <a:rPr lang="en-GB" sz="1100" dirty="0">
                  <a:solidFill>
                    <a:schemeClr val="accent5"/>
                  </a:solidFill>
                  <a:latin typeface="Arial" panose="020B0604020202020204" pitchFamily="34" charset="0"/>
                  <a:cs typeface="Arial" panose="020B0604020202020204" pitchFamily="34" charset="0"/>
                </a:rPr>
                <a:t>0</a:t>
              </a:r>
            </a:p>
          </p:txBody>
        </p:sp>
        <p:sp>
          <p:nvSpPr>
            <p:cNvPr id="284" name="TextBox 283">
              <a:extLst>
                <a:ext uri="{FF2B5EF4-FFF2-40B4-BE49-F238E27FC236}">
                  <a16:creationId xmlns:a16="http://schemas.microsoft.com/office/drawing/2014/main" id="{072A4B1B-1FF2-9104-6304-B2721B3719D3}"/>
                </a:ext>
              </a:extLst>
            </p:cNvPr>
            <p:cNvSpPr txBox="1"/>
            <p:nvPr/>
          </p:nvSpPr>
          <p:spPr>
            <a:xfrm>
              <a:off x="9323645" y="4634568"/>
              <a:ext cx="600434" cy="244682"/>
            </a:xfrm>
            <a:prstGeom prst="rect">
              <a:avLst/>
            </a:prstGeom>
            <a:noFill/>
          </p:spPr>
          <p:txBody>
            <a:bodyPr wrap="square" rtlCol="0">
              <a:spAutoFit/>
            </a:bodyPr>
            <a:lstStyle/>
            <a:p>
              <a:pPr algn="ctr">
                <a:lnSpc>
                  <a:spcPct val="90000"/>
                </a:lnSpc>
              </a:pPr>
              <a:r>
                <a:rPr lang="en-GB" sz="1100" dirty="0">
                  <a:solidFill>
                    <a:schemeClr val="accent5"/>
                  </a:solidFill>
                  <a:latin typeface="Arial" panose="020B0604020202020204" pitchFamily="34" charset="0"/>
                  <a:cs typeface="Arial" panose="020B0604020202020204" pitchFamily="34" charset="0"/>
                </a:rPr>
                <a:t>0</a:t>
              </a:r>
            </a:p>
          </p:txBody>
        </p:sp>
        <p:sp>
          <p:nvSpPr>
            <p:cNvPr id="286" name="TextBox 285">
              <a:extLst>
                <a:ext uri="{FF2B5EF4-FFF2-40B4-BE49-F238E27FC236}">
                  <a16:creationId xmlns:a16="http://schemas.microsoft.com/office/drawing/2014/main" id="{7CF30F02-F32F-D0E7-8349-5D84EB10C9B0}"/>
                </a:ext>
              </a:extLst>
            </p:cNvPr>
            <p:cNvSpPr txBox="1"/>
            <p:nvPr/>
          </p:nvSpPr>
          <p:spPr>
            <a:xfrm>
              <a:off x="5879099" y="413289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15</a:t>
              </a:r>
            </a:p>
          </p:txBody>
        </p:sp>
        <p:sp>
          <p:nvSpPr>
            <p:cNvPr id="287" name="Line 21">
              <a:extLst>
                <a:ext uri="{FF2B5EF4-FFF2-40B4-BE49-F238E27FC236}">
                  <a16:creationId xmlns:a16="http://schemas.microsoft.com/office/drawing/2014/main" id="{B5686DCD-312A-7DD8-C0E8-836361BA53A2}"/>
                </a:ext>
              </a:extLst>
            </p:cNvPr>
            <p:cNvSpPr>
              <a:spLocks noChangeShapeType="1"/>
            </p:cNvSpPr>
            <p:nvPr/>
          </p:nvSpPr>
          <p:spPr bwMode="auto">
            <a:xfrm>
              <a:off x="6012788" y="4123217"/>
              <a:ext cx="0" cy="40153"/>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88" name="TextBox 287">
              <a:extLst>
                <a:ext uri="{FF2B5EF4-FFF2-40B4-BE49-F238E27FC236}">
                  <a16:creationId xmlns:a16="http://schemas.microsoft.com/office/drawing/2014/main" id="{1D02F699-40BD-116A-3117-494450A8E14A}"/>
                </a:ext>
              </a:extLst>
            </p:cNvPr>
            <p:cNvSpPr txBox="1"/>
            <p:nvPr/>
          </p:nvSpPr>
          <p:spPr>
            <a:xfrm>
              <a:off x="6697098" y="413289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21</a:t>
              </a:r>
            </a:p>
          </p:txBody>
        </p:sp>
        <p:sp>
          <p:nvSpPr>
            <p:cNvPr id="289" name="Line 21">
              <a:extLst>
                <a:ext uri="{FF2B5EF4-FFF2-40B4-BE49-F238E27FC236}">
                  <a16:creationId xmlns:a16="http://schemas.microsoft.com/office/drawing/2014/main" id="{8455FF14-782A-5B2E-CBD6-47C9C32BC05D}"/>
                </a:ext>
              </a:extLst>
            </p:cNvPr>
            <p:cNvSpPr>
              <a:spLocks noChangeShapeType="1"/>
            </p:cNvSpPr>
            <p:nvPr/>
          </p:nvSpPr>
          <p:spPr bwMode="auto">
            <a:xfrm>
              <a:off x="6814720" y="4123217"/>
              <a:ext cx="0" cy="40153"/>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90" name="TextBox 289">
              <a:extLst>
                <a:ext uri="{FF2B5EF4-FFF2-40B4-BE49-F238E27FC236}">
                  <a16:creationId xmlns:a16="http://schemas.microsoft.com/office/drawing/2014/main" id="{36EF968B-0198-37F7-5462-792E4B9C41BB}"/>
                </a:ext>
              </a:extLst>
            </p:cNvPr>
            <p:cNvSpPr txBox="1"/>
            <p:nvPr/>
          </p:nvSpPr>
          <p:spPr>
            <a:xfrm>
              <a:off x="9097816" y="4132895"/>
              <a:ext cx="271475" cy="288147"/>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39</a:t>
              </a:r>
            </a:p>
          </p:txBody>
        </p:sp>
        <p:sp>
          <p:nvSpPr>
            <p:cNvPr id="291" name="Line 21">
              <a:extLst>
                <a:ext uri="{FF2B5EF4-FFF2-40B4-BE49-F238E27FC236}">
                  <a16:creationId xmlns:a16="http://schemas.microsoft.com/office/drawing/2014/main" id="{32C211AA-6E6A-D5FA-4B6C-FDF75311F7A5}"/>
                </a:ext>
              </a:extLst>
            </p:cNvPr>
            <p:cNvSpPr>
              <a:spLocks noChangeShapeType="1"/>
            </p:cNvSpPr>
            <p:nvPr/>
          </p:nvSpPr>
          <p:spPr bwMode="auto">
            <a:xfrm>
              <a:off x="9220513" y="4123217"/>
              <a:ext cx="0" cy="40153"/>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92" name="TextBox 291">
              <a:extLst>
                <a:ext uri="{FF2B5EF4-FFF2-40B4-BE49-F238E27FC236}">
                  <a16:creationId xmlns:a16="http://schemas.microsoft.com/office/drawing/2014/main" id="{48F4A662-77E0-BF1E-A0E0-640D1EC481F6}"/>
                </a:ext>
              </a:extLst>
            </p:cNvPr>
            <p:cNvSpPr txBox="1"/>
            <p:nvPr/>
          </p:nvSpPr>
          <p:spPr>
            <a:xfrm>
              <a:off x="6047417" y="4498639"/>
              <a:ext cx="765598"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55</a:t>
              </a:r>
            </a:p>
          </p:txBody>
        </p:sp>
        <p:sp>
          <p:nvSpPr>
            <p:cNvPr id="293" name="TextBox 292">
              <a:extLst>
                <a:ext uri="{FF2B5EF4-FFF2-40B4-BE49-F238E27FC236}">
                  <a16:creationId xmlns:a16="http://schemas.microsoft.com/office/drawing/2014/main" id="{701076A3-EFC0-4B3A-C3C5-2298B85C210E}"/>
                </a:ext>
              </a:extLst>
            </p:cNvPr>
            <p:cNvSpPr txBox="1"/>
            <p:nvPr/>
          </p:nvSpPr>
          <p:spPr>
            <a:xfrm>
              <a:off x="6047417" y="4634568"/>
              <a:ext cx="765598" cy="244682"/>
            </a:xfrm>
            <a:prstGeom prst="rect">
              <a:avLst/>
            </a:prstGeom>
            <a:noFill/>
          </p:spPr>
          <p:txBody>
            <a:bodyPr wrap="square" rtlCol="0">
              <a:spAutoFit/>
            </a:bodyPr>
            <a:lstStyle/>
            <a:p>
              <a:pPr algn="ctr">
                <a:lnSpc>
                  <a:spcPct val="90000"/>
                </a:lnSpc>
              </a:pPr>
              <a:r>
                <a:rPr lang="en-GB" sz="1100" dirty="0">
                  <a:solidFill>
                    <a:schemeClr val="accent5"/>
                  </a:solidFill>
                  <a:latin typeface="Arial" panose="020B0604020202020204" pitchFamily="34" charset="0"/>
                  <a:cs typeface="Arial" panose="020B0604020202020204" pitchFamily="34" charset="0"/>
                </a:rPr>
                <a:t>15</a:t>
              </a:r>
            </a:p>
          </p:txBody>
        </p:sp>
        <p:sp>
          <p:nvSpPr>
            <p:cNvPr id="294" name="TextBox 293">
              <a:extLst>
                <a:ext uri="{FF2B5EF4-FFF2-40B4-BE49-F238E27FC236}">
                  <a16:creationId xmlns:a16="http://schemas.microsoft.com/office/drawing/2014/main" id="{1FCECDD4-C705-4B72-9BE5-15BA7AA0F44B}"/>
                </a:ext>
              </a:extLst>
            </p:cNvPr>
            <p:cNvSpPr txBox="1"/>
            <p:nvPr/>
          </p:nvSpPr>
          <p:spPr>
            <a:xfrm>
              <a:off x="6970088" y="4498639"/>
              <a:ext cx="520014"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46</a:t>
              </a:r>
            </a:p>
          </p:txBody>
        </p:sp>
        <p:sp>
          <p:nvSpPr>
            <p:cNvPr id="295" name="TextBox 294">
              <a:extLst>
                <a:ext uri="{FF2B5EF4-FFF2-40B4-BE49-F238E27FC236}">
                  <a16:creationId xmlns:a16="http://schemas.microsoft.com/office/drawing/2014/main" id="{B0124490-74F4-8EC9-045B-77603067A579}"/>
                </a:ext>
              </a:extLst>
            </p:cNvPr>
            <p:cNvSpPr txBox="1"/>
            <p:nvPr/>
          </p:nvSpPr>
          <p:spPr>
            <a:xfrm>
              <a:off x="6854796" y="4634568"/>
              <a:ext cx="765598" cy="244682"/>
            </a:xfrm>
            <a:prstGeom prst="rect">
              <a:avLst/>
            </a:prstGeom>
            <a:noFill/>
          </p:spPr>
          <p:txBody>
            <a:bodyPr wrap="square" rtlCol="0">
              <a:spAutoFit/>
            </a:bodyPr>
            <a:lstStyle/>
            <a:p>
              <a:pPr algn="ctr">
                <a:lnSpc>
                  <a:spcPct val="90000"/>
                </a:lnSpc>
              </a:pPr>
              <a:r>
                <a:rPr lang="en-GB" sz="1100" dirty="0">
                  <a:solidFill>
                    <a:schemeClr val="accent5"/>
                  </a:solidFill>
                  <a:latin typeface="Arial" panose="020B0604020202020204" pitchFamily="34" charset="0"/>
                  <a:cs typeface="Arial" panose="020B0604020202020204" pitchFamily="34" charset="0"/>
                </a:rPr>
                <a:t>10</a:t>
              </a:r>
            </a:p>
          </p:txBody>
        </p:sp>
        <p:sp>
          <p:nvSpPr>
            <p:cNvPr id="296" name="TextBox 295">
              <a:extLst>
                <a:ext uri="{FF2B5EF4-FFF2-40B4-BE49-F238E27FC236}">
                  <a16:creationId xmlns:a16="http://schemas.microsoft.com/office/drawing/2014/main" id="{E4F3D26B-AA29-BA9E-19A7-8685AF8644C1}"/>
                </a:ext>
              </a:extLst>
            </p:cNvPr>
            <p:cNvSpPr txBox="1"/>
            <p:nvPr/>
          </p:nvSpPr>
          <p:spPr>
            <a:xfrm>
              <a:off x="8466387" y="4498639"/>
              <a:ext cx="765598" cy="244682"/>
            </a:xfrm>
            <a:prstGeom prst="rect">
              <a:avLst/>
            </a:prstGeom>
            <a:noFill/>
          </p:spPr>
          <p:txBody>
            <a:bodyPr wrap="square" rtlCol="0">
              <a:spAutoFit/>
            </a:bodyPr>
            <a:lstStyle/>
            <a:p>
              <a:pPr algn="ctr">
                <a:lnSpc>
                  <a:spcPct val="90000"/>
                </a:lnSpc>
              </a:pPr>
              <a:r>
                <a:rPr lang="en-GB" sz="1100" dirty="0">
                  <a:solidFill>
                    <a:schemeClr val="accent1"/>
                  </a:solidFill>
                  <a:latin typeface="Arial" panose="020B0604020202020204" pitchFamily="34" charset="0"/>
                  <a:cs typeface="Arial" panose="020B0604020202020204" pitchFamily="34" charset="0"/>
                </a:rPr>
                <a:t>4</a:t>
              </a:r>
            </a:p>
          </p:txBody>
        </p:sp>
        <p:sp>
          <p:nvSpPr>
            <p:cNvPr id="297" name="TextBox 296">
              <a:extLst>
                <a:ext uri="{FF2B5EF4-FFF2-40B4-BE49-F238E27FC236}">
                  <a16:creationId xmlns:a16="http://schemas.microsoft.com/office/drawing/2014/main" id="{775DFB36-716E-D9C1-04A4-DC730A3F7C8A}"/>
                </a:ext>
              </a:extLst>
            </p:cNvPr>
            <p:cNvSpPr txBox="1"/>
            <p:nvPr/>
          </p:nvSpPr>
          <p:spPr>
            <a:xfrm>
              <a:off x="8510629" y="4634568"/>
              <a:ext cx="707941" cy="244682"/>
            </a:xfrm>
            <a:prstGeom prst="rect">
              <a:avLst/>
            </a:prstGeom>
            <a:noFill/>
          </p:spPr>
          <p:txBody>
            <a:bodyPr wrap="square" rtlCol="0">
              <a:spAutoFit/>
            </a:bodyPr>
            <a:lstStyle/>
            <a:p>
              <a:pPr algn="ctr">
                <a:lnSpc>
                  <a:spcPct val="90000"/>
                </a:lnSpc>
              </a:pPr>
              <a:r>
                <a:rPr lang="en-GB" sz="1100" dirty="0">
                  <a:solidFill>
                    <a:schemeClr val="accent5"/>
                  </a:solidFill>
                  <a:latin typeface="Arial" panose="020B0604020202020204" pitchFamily="34" charset="0"/>
                  <a:cs typeface="Arial" panose="020B0604020202020204" pitchFamily="34" charset="0"/>
                </a:rPr>
                <a:t>1</a:t>
              </a:r>
            </a:p>
          </p:txBody>
        </p:sp>
        <p:sp>
          <p:nvSpPr>
            <p:cNvPr id="298" name="TextBox 297">
              <a:extLst>
                <a:ext uri="{FF2B5EF4-FFF2-40B4-BE49-F238E27FC236}">
                  <a16:creationId xmlns:a16="http://schemas.microsoft.com/office/drawing/2014/main" id="{8D688B89-391E-BC31-6F84-3804D8DA809B}"/>
                </a:ext>
              </a:extLst>
            </p:cNvPr>
            <p:cNvSpPr txBox="1"/>
            <p:nvPr/>
          </p:nvSpPr>
          <p:spPr>
            <a:xfrm>
              <a:off x="8952843" y="2224364"/>
              <a:ext cx="781230"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accent1"/>
                  </a:solidFill>
                  <a:latin typeface="Arial" panose="020B0604020202020204" pitchFamily="34" charset="0"/>
                  <a:cs typeface="Arial" panose="020B0604020202020204" pitchFamily="34" charset="0"/>
                </a:rPr>
                <a:t>0-5% RVT</a:t>
              </a:r>
              <a:endParaRPr kumimoji="0" lang="en-GB" sz="1200"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endParaRPr>
            </a:p>
          </p:txBody>
        </p:sp>
        <p:sp>
          <p:nvSpPr>
            <p:cNvPr id="299" name="TextBox 298">
              <a:extLst>
                <a:ext uri="{FF2B5EF4-FFF2-40B4-BE49-F238E27FC236}">
                  <a16:creationId xmlns:a16="http://schemas.microsoft.com/office/drawing/2014/main" id="{AEF3CB04-8355-E7EB-E901-08899F247FA5}"/>
                </a:ext>
              </a:extLst>
            </p:cNvPr>
            <p:cNvSpPr txBox="1"/>
            <p:nvPr/>
          </p:nvSpPr>
          <p:spPr>
            <a:xfrm>
              <a:off x="5436963" y="1776947"/>
              <a:ext cx="378877"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94%</a:t>
              </a:r>
            </a:p>
          </p:txBody>
        </p:sp>
        <p:sp>
          <p:nvSpPr>
            <p:cNvPr id="300" name="TextBox 299">
              <a:extLst>
                <a:ext uri="{FF2B5EF4-FFF2-40B4-BE49-F238E27FC236}">
                  <a16:creationId xmlns:a16="http://schemas.microsoft.com/office/drawing/2014/main" id="{9E3AD4B6-CEFE-B172-413A-A78968F5089D}"/>
                </a:ext>
              </a:extLst>
            </p:cNvPr>
            <p:cNvSpPr txBox="1"/>
            <p:nvPr/>
          </p:nvSpPr>
          <p:spPr>
            <a:xfrm>
              <a:off x="7041287" y="1794718"/>
              <a:ext cx="378877"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1"/>
                  </a:solidFill>
                  <a:effectLst/>
                  <a:uLnTx/>
                  <a:uFillTx/>
                  <a:latin typeface="Arial" panose="020B0604020202020204" pitchFamily="34" charset="0"/>
                  <a:ea typeface="+mn-ea"/>
                  <a:cs typeface="Arial" panose="020B0604020202020204" pitchFamily="34" charset="0"/>
                </a:rPr>
                <a:t>90%</a:t>
              </a:r>
            </a:p>
          </p:txBody>
        </p:sp>
        <p:sp>
          <p:nvSpPr>
            <p:cNvPr id="301" name="Oval 300">
              <a:extLst>
                <a:ext uri="{FF2B5EF4-FFF2-40B4-BE49-F238E27FC236}">
                  <a16:creationId xmlns:a16="http://schemas.microsoft.com/office/drawing/2014/main" id="{763AA9B7-4D2B-59EC-A03E-DA6E220993D8}"/>
                </a:ext>
              </a:extLst>
            </p:cNvPr>
            <p:cNvSpPr>
              <a:spLocks noChangeAspect="1"/>
            </p:cNvSpPr>
            <p:nvPr/>
          </p:nvSpPr>
          <p:spPr>
            <a:xfrm>
              <a:off x="4259711" y="1791211"/>
              <a:ext cx="136512" cy="76245"/>
            </a:xfrm>
            <a:prstGeom prst="ellipse">
              <a:avLst/>
            </a:prstGeom>
            <a:noFill/>
            <a:ln w="12700">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2" name="TextBox 301">
              <a:extLst>
                <a:ext uri="{FF2B5EF4-FFF2-40B4-BE49-F238E27FC236}">
                  <a16:creationId xmlns:a16="http://schemas.microsoft.com/office/drawing/2014/main" id="{E51721BD-A6DA-0C45-EFE4-3E5DF5F6000E}"/>
                </a:ext>
              </a:extLst>
            </p:cNvPr>
            <p:cNvSpPr txBox="1"/>
            <p:nvPr/>
          </p:nvSpPr>
          <p:spPr>
            <a:xfrm>
              <a:off x="8836541" y="2556936"/>
              <a:ext cx="989621"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accent5"/>
                  </a:solidFill>
                  <a:latin typeface="Arial" panose="020B0604020202020204" pitchFamily="34" charset="0"/>
                  <a:cs typeface="Arial" panose="020B0604020202020204" pitchFamily="34" charset="0"/>
                </a:rPr>
                <a:t>&gt;</a:t>
              </a:r>
              <a:r>
                <a:rPr lang="en-GB" sz="1200" dirty="0" smtClean="0">
                  <a:solidFill>
                    <a:schemeClr val="accent5"/>
                  </a:solidFill>
                  <a:latin typeface="Arial" panose="020B0604020202020204" pitchFamily="34" charset="0"/>
                  <a:cs typeface="Arial" panose="020B0604020202020204" pitchFamily="34" charset="0"/>
                </a:rPr>
                <a:t>5–30</a:t>
              </a:r>
              <a:r>
                <a:rPr lang="en-GB" sz="1200" dirty="0">
                  <a:solidFill>
                    <a:schemeClr val="accent5"/>
                  </a:solidFill>
                  <a:latin typeface="Arial" panose="020B0604020202020204" pitchFamily="34" charset="0"/>
                  <a:cs typeface="Arial" panose="020B0604020202020204" pitchFamily="34" charset="0"/>
                </a:rPr>
                <a:t>% RVT</a:t>
              </a:r>
              <a:endParaRPr kumimoji="0" lang="en-GB" sz="1200" b="0" i="0" u="none" strike="noStrike" kern="1200" cap="none" spc="0" normalizeH="0" baseline="0" noProof="0" dirty="0">
                <a:ln>
                  <a:noFill/>
                </a:ln>
                <a:solidFill>
                  <a:schemeClr val="accent5"/>
                </a:solidFill>
                <a:effectLst/>
                <a:uLnTx/>
                <a:uFillTx/>
                <a:latin typeface="Arial" panose="020B0604020202020204" pitchFamily="34" charset="0"/>
                <a:cs typeface="Arial" panose="020B0604020202020204" pitchFamily="34" charset="0"/>
              </a:endParaRPr>
            </a:p>
          </p:txBody>
        </p:sp>
        <p:sp>
          <p:nvSpPr>
            <p:cNvPr id="303" name="TextBox 302">
              <a:extLst>
                <a:ext uri="{FF2B5EF4-FFF2-40B4-BE49-F238E27FC236}">
                  <a16:creationId xmlns:a16="http://schemas.microsoft.com/office/drawing/2014/main" id="{4363093C-4472-BB96-0F29-875474BF7F86}"/>
                </a:ext>
              </a:extLst>
            </p:cNvPr>
            <p:cNvSpPr txBox="1"/>
            <p:nvPr/>
          </p:nvSpPr>
          <p:spPr>
            <a:xfrm>
              <a:off x="8835469" y="3086406"/>
              <a:ext cx="1074580"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accent2"/>
                  </a:solidFill>
                  <a:latin typeface="Arial" panose="020B0604020202020204" pitchFamily="34" charset="0"/>
                  <a:cs typeface="Arial" panose="020B0604020202020204" pitchFamily="34" charset="0"/>
                </a:rPr>
                <a:t>&gt;</a:t>
              </a:r>
              <a:r>
                <a:rPr lang="en-GB" sz="1200" dirty="0" smtClean="0">
                  <a:solidFill>
                    <a:schemeClr val="accent2"/>
                  </a:solidFill>
                  <a:latin typeface="Arial" panose="020B0604020202020204" pitchFamily="34" charset="0"/>
                  <a:cs typeface="Arial" panose="020B0604020202020204" pitchFamily="34" charset="0"/>
                </a:rPr>
                <a:t>30–80</a:t>
              </a:r>
              <a:r>
                <a:rPr lang="en-GB" sz="1200" dirty="0">
                  <a:solidFill>
                    <a:schemeClr val="accent2"/>
                  </a:solidFill>
                  <a:latin typeface="Arial" panose="020B0604020202020204" pitchFamily="34" charset="0"/>
                  <a:cs typeface="Arial" panose="020B0604020202020204" pitchFamily="34" charset="0"/>
                </a:rPr>
                <a:t>% RVT</a:t>
              </a:r>
              <a:endParaRPr kumimoji="0" lang="en-GB" sz="1200" b="0" i="0" u="none" strike="noStrike" kern="1200" cap="none" spc="0" normalizeH="0" baseline="0" noProof="0" dirty="0">
                <a:ln>
                  <a:noFill/>
                </a:ln>
                <a:solidFill>
                  <a:schemeClr val="accent2"/>
                </a:solidFill>
                <a:effectLst/>
                <a:uLnTx/>
                <a:uFillTx/>
                <a:latin typeface="Arial" panose="020B0604020202020204" pitchFamily="34" charset="0"/>
                <a:cs typeface="Arial" panose="020B0604020202020204" pitchFamily="34" charset="0"/>
              </a:endParaRPr>
            </a:p>
          </p:txBody>
        </p:sp>
        <p:sp>
          <p:nvSpPr>
            <p:cNvPr id="304" name="Triangle 336">
              <a:extLst>
                <a:ext uri="{FF2B5EF4-FFF2-40B4-BE49-F238E27FC236}">
                  <a16:creationId xmlns:a16="http://schemas.microsoft.com/office/drawing/2014/main" id="{28F61BA2-9FED-F9A4-DB75-2EA2C6FEBE39}"/>
                </a:ext>
              </a:extLst>
            </p:cNvPr>
            <p:cNvSpPr/>
            <p:nvPr/>
          </p:nvSpPr>
          <p:spPr>
            <a:xfrm>
              <a:off x="4745042" y="1898625"/>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5" name="Triangle 337">
              <a:extLst>
                <a:ext uri="{FF2B5EF4-FFF2-40B4-BE49-F238E27FC236}">
                  <a16:creationId xmlns:a16="http://schemas.microsoft.com/office/drawing/2014/main" id="{6C3B66A7-3B69-E7DB-4311-C1A17FE07017}"/>
                </a:ext>
              </a:extLst>
            </p:cNvPr>
            <p:cNvSpPr/>
            <p:nvPr/>
          </p:nvSpPr>
          <p:spPr>
            <a:xfrm>
              <a:off x="5087912" y="1941867"/>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6" name="Triangle 339">
              <a:extLst>
                <a:ext uri="{FF2B5EF4-FFF2-40B4-BE49-F238E27FC236}">
                  <a16:creationId xmlns:a16="http://schemas.microsoft.com/office/drawing/2014/main" id="{9234EB8B-582E-ABE6-E4D0-1C7DD6A757E4}"/>
                </a:ext>
              </a:extLst>
            </p:cNvPr>
            <p:cNvSpPr/>
            <p:nvPr/>
          </p:nvSpPr>
          <p:spPr>
            <a:xfrm>
              <a:off x="6359851"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7" name="Triangle 340">
              <a:extLst>
                <a:ext uri="{FF2B5EF4-FFF2-40B4-BE49-F238E27FC236}">
                  <a16:creationId xmlns:a16="http://schemas.microsoft.com/office/drawing/2014/main" id="{D9657838-FA51-33D2-5587-88AF8D41F5B5}"/>
                </a:ext>
              </a:extLst>
            </p:cNvPr>
            <p:cNvSpPr/>
            <p:nvPr/>
          </p:nvSpPr>
          <p:spPr>
            <a:xfrm>
              <a:off x="6531285"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8" name="Triangle 343">
              <a:extLst>
                <a:ext uri="{FF2B5EF4-FFF2-40B4-BE49-F238E27FC236}">
                  <a16:creationId xmlns:a16="http://schemas.microsoft.com/office/drawing/2014/main" id="{50D86AD3-07C8-AA65-4E06-750FDC000103}"/>
                </a:ext>
              </a:extLst>
            </p:cNvPr>
            <p:cNvSpPr/>
            <p:nvPr/>
          </p:nvSpPr>
          <p:spPr>
            <a:xfrm>
              <a:off x="6575526"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9" name="Triangle 345">
              <a:extLst>
                <a:ext uri="{FF2B5EF4-FFF2-40B4-BE49-F238E27FC236}">
                  <a16:creationId xmlns:a16="http://schemas.microsoft.com/office/drawing/2014/main" id="{FD6494F0-B826-22F5-D284-0BFCA3433A5C}"/>
                </a:ext>
              </a:extLst>
            </p:cNvPr>
            <p:cNvSpPr/>
            <p:nvPr/>
          </p:nvSpPr>
          <p:spPr>
            <a:xfrm>
              <a:off x="6636359"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0" name="Triangle 349">
              <a:extLst>
                <a:ext uri="{FF2B5EF4-FFF2-40B4-BE49-F238E27FC236}">
                  <a16:creationId xmlns:a16="http://schemas.microsoft.com/office/drawing/2014/main" id="{75814709-8549-E569-6DD8-6FD3B9AA13A8}"/>
                </a:ext>
              </a:extLst>
            </p:cNvPr>
            <p:cNvSpPr/>
            <p:nvPr/>
          </p:nvSpPr>
          <p:spPr>
            <a:xfrm>
              <a:off x="6896277"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1" name="Triangle 354">
              <a:extLst>
                <a:ext uri="{FF2B5EF4-FFF2-40B4-BE49-F238E27FC236}">
                  <a16:creationId xmlns:a16="http://schemas.microsoft.com/office/drawing/2014/main" id="{E517AE34-9E87-1B3E-E363-3F1C36C1EC03}"/>
                </a:ext>
              </a:extLst>
            </p:cNvPr>
            <p:cNvSpPr/>
            <p:nvPr/>
          </p:nvSpPr>
          <p:spPr>
            <a:xfrm>
              <a:off x="6968168"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2" name="Triangle 355">
              <a:extLst>
                <a:ext uri="{FF2B5EF4-FFF2-40B4-BE49-F238E27FC236}">
                  <a16:creationId xmlns:a16="http://schemas.microsoft.com/office/drawing/2014/main" id="{AF6E61D6-16A4-C0F3-0991-2790E7D4C955}"/>
                </a:ext>
              </a:extLst>
            </p:cNvPr>
            <p:cNvSpPr/>
            <p:nvPr/>
          </p:nvSpPr>
          <p:spPr>
            <a:xfrm>
              <a:off x="7017940"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3" name="Triangle 356">
              <a:extLst>
                <a:ext uri="{FF2B5EF4-FFF2-40B4-BE49-F238E27FC236}">
                  <a16:creationId xmlns:a16="http://schemas.microsoft.com/office/drawing/2014/main" id="{0E7E2DB1-35C2-33E7-CECF-DCFD3A625074}"/>
                </a:ext>
              </a:extLst>
            </p:cNvPr>
            <p:cNvSpPr/>
            <p:nvPr/>
          </p:nvSpPr>
          <p:spPr>
            <a:xfrm>
              <a:off x="7073241"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4" name="Triangle 357">
              <a:extLst>
                <a:ext uri="{FF2B5EF4-FFF2-40B4-BE49-F238E27FC236}">
                  <a16:creationId xmlns:a16="http://schemas.microsoft.com/office/drawing/2014/main" id="{A06FC9D9-C6C4-60BF-861F-8E0FDC42ECDA}"/>
                </a:ext>
              </a:extLst>
            </p:cNvPr>
            <p:cNvSpPr/>
            <p:nvPr/>
          </p:nvSpPr>
          <p:spPr>
            <a:xfrm>
              <a:off x="7205964"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5" name="Triangle 358">
              <a:extLst>
                <a:ext uri="{FF2B5EF4-FFF2-40B4-BE49-F238E27FC236}">
                  <a16:creationId xmlns:a16="http://schemas.microsoft.com/office/drawing/2014/main" id="{88D0DFE3-381A-E868-8BA9-CD82C797BEA8}"/>
                </a:ext>
              </a:extLst>
            </p:cNvPr>
            <p:cNvSpPr/>
            <p:nvPr/>
          </p:nvSpPr>
          <p:spPr>
            <a:xfrm>
              <a:off x="7239145"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6" name="Triangle 364">
              <a:extLst>
                <a:ext uri="{FF2B5EF4-FFF2-40B4-BE49-F238E27FC236}">
                  <a16:creationId xmlns:a16="http://schemas.microsoft.com/office/drawing/2014/main" id="{C3B9FF1D-A7FD-014B-CEF2-276561B34711}"/>
                </a:ext>
              </a:extLst>
            </p:cNvPr>
            <p:cNvSpPr/>
            <p:nvPr/>
          </p:nvSpPr>
          <p:spPr>
            <a:xfrm>
              <a:off x="7277856"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7" name="Triangle 365">
              <a:extLst>
                <a:ext uri="{FF2B5EF4-FFF2-40B4-BE49-F238E27FC236}">
                  <a16:creationId xmlns:a16="http://schemas.microsoft.com/office/drawing/2014/main" id="{942C178B-855F-D7CE-D826-2239E95475E0}"/>
                </a:ext>
              </a:extLst>
            </p:cNvPr>
            <p:cNvSpPr/>
            <p:nvPr/>
          </p:nvSpPr>
          <p:spPr>
            <a:xfrm>
              <a:off x="7311038"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8" name="Triangle 366">
              <a:extLst>
                <a:ext uri="{FF2B5EF4-FFF2-40B4-BE49-F238E27FC236}">
                  <a16:creationId xmlns:a16="http://schemas.microsoft.com/office/drawing/2014/main" id="{9AF00750-C291-18E0-6955-742A94AE8EC1}"/>
                </a:ext>
              </a:extLst>
            </p:cNvPr>
            <p:cNvSpPr/>
            <p:nvPr/>
          </p:nvSpPr>
          <p:spPr>
            <a:xfrm>
              <a:off x="7349749"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9" name="Triangle 367">
              <a:extLst>
                <a:ext uri="{FF2B5EF4-FFF2-40B4-BE49-F238E27FC236}">
                  <a16:creationId xmlns:a16="http://schemas.microsoft.com/office/drawing/2014/main" id="{6EACD293-46C9-57B0-1A4D-1C561CB2DF1C}"/>
                </a:ext>
              </a:extLst>
            </p:cNvPr>
            <p:cNvSpPr/>
            <p:nvPr/>
          </p:nvSpPr>
          <p:spPr>
            <a:xfrm>
              <a:off x="7642847"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0" name="Triangle 368">
              <a:extLst>
                <a:ext uri="{FF2B5EF4-FFF2-40B4-BE49-F238E27FC236}">
                  <a16:creationId xmlns:a16="http://schemas.microsoft.com/office/drawing/2014/main" id="{DFB73464-52FA-3F28-75ED-A2244D7D6C78}"/>
                </a:ext>
              </a:extLst>
            </p:cNvPr>
            <p:cNvSpPr/>
            <p:nvPr/>
          </p:nvSpPr>
          <p:spPr>
            <a:xfrm>
              <a:off x="7687089"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1" name="Triangle 369">
              <a:extLst>
                <a:ext uri="{FF2B5EF4-FFF2-40B4-BE49-F238E27FC236}">
                  <a16:creationId xmlns:a16="http://schemas.microsoft.com/office/drawing/2014/main" id="{3F34E6EC-FC8E-116C-A63A-02CC25C94641}"/>
                </a:ext>
              </a:extLst>
            </p:cNvPr>
            <p:cNvSpPr/>
            <p:nvPr/>
          </p:nvSpPr>
          <p:spPr>
            <a:xfrm>
              <a:off x="7736860"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2" name="Triangle 370">
              <a:extLst>
                <a:ext uri="{FF2B5EF4-FFF2-40B4-BE49-F238E27FC236}">
                  <a16:creationId xmlns:a16="http://schemas.microsoft.com/office/drawing/2014/main" id="{9A3F7AD3-8D52-2DDE-D33E-1DA717F4FFBB}"/>
                </a:ext>
              </a:extLst>
            </p:cNvPr>
            <p:cNvSpPr/>
            <p:nvPr/>
          </p:nvSpPr>
          <p:spPr>
            <a:xfrm>
              <a:off x="7930417"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3" name="Triangle 375">
              <a:extLst>
                <a:ext uri="{FF2B5EF4-FFF2-40B4-BE49-F238E27FC236}">
                  <a16:creationId xmlns:a16="http://schemas.microsoft.com/office/drawing/2014/main" id="{F6AE2FB3-FD53-5FDC-ED22-0DE739B8DF94}"/>
                </a:ext>
              </a:extLst>
            </p:cNvPr>
            <p:cNvSpPr/>
            <p:nvPr/>
          </p:nvSpPr>
          <p:spPr>
            <a:xfrm>
              <a:off x="7963598"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4" name="Triangle 376">
              <a:extLst>
                <a:ext uri="{FF2B5EF4-FFF2-40B4-BE49-F238E27FC236}">
                  <a16:creationId xmlns:a16="http://schemas.microsoft.com/office/drawing/2014/main" id="{73BA46C9-505B-A1B0-DA5C-8E9CAC7C2DD8}"/>
                </a:ext>
              </a:extLst>
            </p:cNvPr>
            <p:cNvSpPr/>
            <p:nvPr/>
          </p:nvSpPr>
          <p:spPr>
            <a:xfrm>
              <a:off x="7996779"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5" name="Triangle 377">
              <a:extLst>
                <a:ext uri="{FF2B5EF4-FFF2-40B4-BE49-F238E27FC236}">
                  <a16:creationId xmlns:a16="http://schemas.microsoft.com/office/drawing/2014/main" id="{E907326E-B7D2-FED2-4EB3-A10E1D5F63B4}"/>
                </a:ext>
              </a:extLst>
            </p:cNvPr>
            <p:cNvSpPr/>
            <p:nvPr/>
          </p:nvSpPr>
          <p:spPr>
            <a:xfrm>
              <a:off x="8029961"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6" name="Triangle 378">
              <a:extLst>
                <a:ext uri="{FF2B5EF4-FFF2-40B4-BE49-F238E27FC236}">
                  <a16:creationId xmlns:a16="http://schemas.microsoft.com/office/drawing/2014/main" id="{746BDE86-316B-189F-DB53-9B3A54F89D80}"/>
                </a:ext>
              </a:extLst>
            </p:cNvPr>
            <p:cNvSpPr/>
            <p:nvPr/>
          </p:nvSpPr>
          <p:spPr>
            <a:xfrm>
              <a:off x="8057611" y="200364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7" name="Triangle 379">
              <a:extLst>
                <a:ext uri="{FF2B5EF4-FFF2-40B4-BE49-F238E27FC236}">
                  <a16:creationId xmlns:a16="http://schemas.microsoft.com/office/drawing/2014/main" id="{63428DF0-6068-19AA-AF4A-176D7DA7CBAF}"/>
                </a:ext>
              </a:extLst>
            </p:cNvPr>
            <p:cNvSpPr/>
            <p:nvPr/>
          </p:nvSpPr>
          <p:spPr>
            <a:xfrm>
              <a:off x="8079732" y="2263092"/>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8" name="Triangle 380">
              <a:extLst>
                <a:ext uri="{FF2B5EF4-FFF2-40B4-BE49-F238E27FC236}">
                  <a16:creationId xmlns:a16="http://schemas.microsoft.com/office/drawing/2014/main" id="{A8F6B544-9761-E68C-B55D-D3EC17678D70}"/>
                </a:ext>
              </a:extLst>
            </p:cNvPr>
            <p:cNvSpPr/>
            <p:nvPr/>
          </p:nvSpPr>
          <p:spPr>
            <a:xfrm>
              <a:off x="8107382" y="2263092"/>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9" name="Triangle 381">
              <a:extLst>
                <a:ext uri="{FF2B5EF4-FFF2-40B4-BE49-F238E27FC236}">
                  <a16:creationId xmlns:a16="http://schemas.microsoft.com/office/drawing/2014/main" id="{28B3C859-0E51-B981-B569-231D34F11802}"/>
                </a:ext>
              </a:extLst>
            </p:cNvPr>
            <p:cNvSpPr/>
            <p:nvPr/>
          </p:nvSpPr>
          <p:spPr>
            <a:xfrm>
              <a:off x="8245636" y="243297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0" name="Triangle 382">
              <a:extLst>
                <a:ext uri="{FF2B5EF4-FFF2-40B4-BE49-F238E27FC236}">
                  <a16:creationId xmlns:a16="http://schemas.microsoft.com/office/drawing/2014/main" id="{2DCC5697-E17C-F2F7-7B30-0F0DAF209DF8}"/>
                </a:ext>
              </a:extLst>
            </p:cNvPr>
            <p:cNvSpPr/>
            <p:nvPr/>
          </p:nvSpPr>
          <p:spPr>
            <a:xfrm>
              <a:off x="8737821" y="243297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1" name="Triangle 383">
              <a:extLst>
                <a:ext uri="{FF2B5EF4-FFF2-40B4-BE49-F238E27FC236}">
                  <a16:creationId xmlns:a16="http://schemas.microsoft.com/office/drawing/2014/main" id="{041AC545-735C-EECB-0B00-3ECAB2DA565B}"/>
                </a:ext>
              </a:extLst>
            </p:cNvPr>
            <p:cNvSpPr/>
            <p:nvPr/>
          </p:nvSpPr>
          <p:spPr>
            <a:xfrm>
              <a:off x="8771003" y="243297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2" name="Triangle 384">
              <a:extLst>
                <a:ext uri="{FF2B5EF4-FFF2-40B4-BE49-F238E27FC236}">
                  <a16:creationId xmlns:a16="http://schemas.microsoft.com/office/drawing/2014/main" id="{94503F75-25E6-6AD0-4257-88135854ADC2}"/>
                </a:ext>
              </a:extLst>
            </p:cNvPr>
            <p:cNvSpPr/>
            <p:nvPr/>
          </p:nvSpPr>
          <p:spPr>
            <a:xfrm>
              <a:off x="8842894" y="243297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3" name="Triangle 385">
              <a:extLst>
                <a:ext uri="{FF2B5EF4-FFF2-40B4-BE49-F238E27FC236}">
                  <a16:creationId xmlns:a16="http://schemas.microsoft.com/office/drawing/2014/main" id="{6FAD1AAA-8AB2-1726-CC3C-BC08D4B98CFF}"/>
                </a:ext>
              </a:extLst>
            </p:cNvPr>
            <p:cNvSpPr/>
            <p:nvPr/>
          </p:nvSpPr>
          <p:spPr>
            <a:xfrm>
              <a:off x="9069632" y="243297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4" name="Triangle 387">
              <a:extLst>
                <a:ext uri="{FF2B5EF4-FFF2-40B4-BE49-F238E27FC236}">
                  <a16:creationId xmlns:a16="http://schemas.microsoft.com/office/drawing/2014/main" id="{917CC4E0-F2FA-5DD5-42B5-D31CDC2A51BF}"/>
                </a:ext>
              </a:extLst>
            </p:cNvPr>
            <p:cNvSpPr/>
            <p:nvPr/>
          </p:nvSpPr>
          <p:spPr>
            <a:xfrm>
              <a:off x="9473334" y="243297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5" name="Triangle 388">
              <a:extLst>
                <a:ext uri="{FF2B5EF4-FFF2-40B4-BE49-F238E27FC236}">
                  <a16:creationId xmlns:a16="http://schemas.microsoft.com/office/drawing/2014/main" id="{BF60AB71-0BAF-06C8-01E8-EC5938162EEE}"/>
                </a:ext>
              </a:extLst>
            </p:cNvPr>
            <p:cNvSpPr/>
            <p:nvPr/>
          </p:nvSpPr>
          <p:spPr>
            <a:xfrm>
              <a:off x="9545226" y="2432971"/>
              <a:ext cx="143099" cy="89629"/>
            </a:xfrm>
            <a:prstGeom prst="triangle">
              <a:avLst/>
            </a:prstGeom>
            <a:noFill/>
            <a:ln w="1270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6" name="Freeform 335">
              <a:extLst>
                <a:ext uri="{FF2B5EF4-FFF2-40B4-BE49-F238E27FC236}">
                  <a16:creationId xmlns:a16="http://schemas.microsoft.com/office/drawing/2014/main" id="{3E966D22-8CD9-CD5B-0BC4-3441DF2ED3C7}"/>
                </a:ext>
              </a:extLst>
            </p:cNvPr>
            <p:cNvSpPr/>
            <p:nvPr/>
          </p:nvSpPr>
          <p:spPr>
            <a:xfrm>
              <a:off x="4014687" y="1835287"/>
              <a:ext cx="5629705" cy="645539"/>
            </a:xfrm>
            <a:custGeom>
              <a:avLst/>
              <a:gdLst>
                <a:gd name="connsiteX0" fmla="*/ 4453871 w 4453871"/>
                <a:gd name="connsiteY0" fmla="*/ 914400 h 914400"/>
                <a:gd name="connsiteX1" fmla="*/ 3346966 w 4453871"/>
                <a:gd name="connsiteY1" fmla="*/ 914400 h 914400"/>
                <a:gd name="connsiteX2" fmla="*/ 3346966 w 4453871"/>
                <a:gd name="connsiteY2" fmla="*/ 682519 h 914400"/>
                <a:gd name="connsiteX3" fmla="*/ 3241963 w 4453871"/>
                <a:gd name="connsiteY3" fmla="*/ 682519 h 914400"/>
                <a:gd name="connsiteX4" fmla="*/ 3241963 w 4453871"/>
                <a:gd name="connsiteY4" fmla="*/ 306259 h 914400"/>
                <a:gd name="connsiteX5" fmla="*/ 1474415 w 4453871"/>
                <a:gd name="connsiteY5" fmla="*/ 306259 h 914400"/>
                <a:gd name="connsiteX6" fmla="*/ 1474415 w 4453871"/>
                <a:gd name="connsiteY6" fmla="*/ 266883 h 914400"/>
                <a:gd name="connsiteX7" fmla="*/ 1338786 w 4453871"/>
                <a:gd name="connsiteY7" fmla="*/ 266883 h 914400"/>
                <a:gd name="connsiteX8" fmla="*/ 1338786 w 4453871"/>
                <a:gd name="connsiteY8" fmla="*/ 210006 h 914400"/>
                <a:gd name="connsiteX9" fmla="*/ 892524 w 4453871"/>
                <a:gd name="connsiteY9" fmla="*/ 210006 h 914400"/>
                <a:gd name="connsiteX10" fmla="*/ 892524 w 4453871"/>
                <a:gd name="connsiteY10" fmla="*/ 161880 h 914400"/>
                <a:gd name="connsiteX11" fmla="*/ 538139 w 4453871"/>
                <a:gd name="connsiteY11" fmla="*/ 161880 h 914400"/>
                <a:gd name="connsiteX12" fmla="*/ 538139 w 4453871"/>
                <a:gd name="connsiteY12" fmla="*/ 105003 h 914400"/>
                <a:gd name="connsiteX13" fmla="*/ 481263 w 4453871"/>
                <a:gd name="connsiteY13" fmla="*/ 105003 h 914400"/>
                <a:gd name="connsiteX14" fmla="*/ 481263 w 4453871"/>
                <a:gd name="connsiteY14" fmla="*/ 61252 h 914400"/>
                <a:gd name="connsiteX15" fmla="*/ 328134 w 4453871"/>
                <a:gd name="connsiteY15" fmla="*/ 61252 h 914400"/>
                <a:gd name="connsiteX16" fmla="*/ 328134 w 4453871"/>
                <a:gd name="connsiteY16" fmla="*/ 0 h 914400"/>
                <a:gd name="connsiteX17" fmla="*/ 0 w 4453871"/>
                <a:gd name="connsiteY17" fmla="*/ 0 h 914400"/>
                <a:gd name="connsiteX18" fmla="*/ 0 w 4453871"/>
                <a:gd name="connsiteY18" fmla="*/ 4376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453871" h="914400">
                  <a:moveTo>
                    <a:pt x="4453871" y="914400"/>
                  </a:moveTo>
                  <a:lnTo>
                    <a:pt x="3346966" y="914400"/>
                  </a:lnTo>
                  <a:lnTo>
                    <a:pt x="3346966" y="682519"/>
                  </a:lnTo>
                  <a:lnTo>
                    <a:pt x="3241963" y="682519"/>
                  </a:lnTo>
                  <a:lnTo>
                    <a:pt x="3241963" y="306259"/>
                  </a:lnTo>
                  <a:lnTo>
                    <a:pt x="1474415" y="306259"/>
                  </a:lnTo>
                  <a:lnTo>
                    <a:pt x="1474415" y="266883"/>
                  </a:lnTo>
                  <a:lnTo>
                    <a:pt x="1338786" y="266883"/>
                  </a:lnTo>
                  <a:lnTo>
                    <a:pt x="1338786" y="210006"/>
                  </a:lnTo>
                  <a:lnTo>
                    <a:pt x="892524" y="210006"/>
                  </a:lnTo>
                  <a:lnTo>
                    <a:pt x="892524" y="161880"/>
                  </a:lnTo>
                  <a:lnTo>
                    <a:pt x="538139" y="161880"/>
                  </a:lnTo>
                  <a:lnTo>
                    <a:pt x="538139" y="105003"/>
                  </a:lnTo>
                  <a:lnTo>
                    <a:pt x="481263" y="105003"/>
                  </a:lnTo>
                  <a:lnTo>
                    <a:pt x="481263" y="61252"/>
                  </a:lnTo>
                  <a:lnTo>
                    <a:pt x="328134" y="61252"/>
                  </a:lnTo>
                  <a:lnTo>
                    <a:pt x="328134" y="0"/>
                  </a:lnTo>
                  <a:lnTo>
                    <a:pt x="0" y="0"/>
                  </a:lnTo>
                  <a:lnTo>
                    <a:pt x="0" y="4376"/>
                  </a:lnTo>
                </a:path>
              </a:pathLst>
            </a:custGeom>
            <a:no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7" name="Triangle 389">
              <a:extLst>
                <a:ext uri="{FF2B5EF4-FFF2-40B4-BE49-F238E27FC236}">
                  <a16:creationId xmlns:a16="http://schemas.microsoft.com/office/drawing/2014/main" id="{E474C888-FFC3-940E-F30D-F8942BCB8D09}"/>
                </a:ext>
              </a:extLst>
            </p:cNvPr>
            <p:cNvSpPr/>
            <p:nvPr/>
          </p:nvSpPr>
          <p:spPr>
            <a:xfrm>
              <a:off x="8787593" y="2707866"/>
              <a:ext cx="143099" cy="89629"/>
            </a:xfrm>
            <a:prstGeom prst="triangle">
              <a:avLst/>
            </a:prstGeom>
            <a:solidFill>
              <a:schemeClr val="accent5"/>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8" name="Triangle 390">
              <a:extLst>
                <a:ext uri="{FF2B5EF4-FFF2-40B4-BE49-F238E27FC236}">
                  <a16:creationId xmlns:a16="http://schemas.microsoft.com/office/drawing/2014/main" id="{8F9038FE-B960-20E9-601F-E33BA91CDADE}"/>
                </a:ext>
              </a:extLst>
            </p:cNvPr>
            <p:cNvSpPr/>
            <p:nvPr/>
          </p:nvSpPr>
          <p:spPr>
            <a:xfrm>
              <a:off x="8715701" y="2707866"/>
              <a:ext cx="143099" cy="89629"/>
            </a:xfrm>
            <a:prstGeom prst="triangle">
              <a:avLst/>
            </a:prstGeom>
            <a:solidFill>
              <a:schemeClr val="accent5"/>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9" name="Triangle 391">
              <a:extLst>
                <a:ext uri="{FF2B5EF4-FFF2-40B4-BE49-F238E27FC236}">
                  <a16:creationId xmlns:a16="http://schemas.microsoft.com/office/drawing/2014/main" id="{B4026F47-E6B0-4C98-40B8-D0EB86080BCA}"/>
                </a:ext>
              </a:extLst>
            </p:cNvPr>
            <p:cNvSpPr/>
            <p:nvPr/>
          </p:nvSpPr>
          <p:spPr>
            <a:xfrm>
              <a:off x="8029961" y="2707866"/>
              <a:ext cx="143099" cy="89629"/>
            </a:xfrm>
            <a:prstGeom prst="triangle">
              <a:avLst/>
            </a:prstGeom>
            <a:solidFill>
              <a:schemeClr val="accent5"/>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0" name="Triangle 392">
              <a:extLst>
                <a:ext uri="{FF2B5EF4-FFF2-40B4-BE49-F238E27FC236}">
                  <a16:creationId xmlns:a16="http://schemas.microsoft.com/office/drawing/2014/main" id="{288D2FDC-9A61-08FB-EDEB-EB29C9AEFD11}"/>
                </a:ext>
              </a:extLst>
            </p:cNvPr>
            <p:cNvSpPr/>
            <p:nvPr/>
          </p:nvSpPr>
          <p:spPr>
            <a:xfrm>
              <a:off x="7797694" y="2707866"/>
              <a:ext cx="143099" cy="89629"/>
            </a:xfrm>
            <a:prstGeom prst="triangle">
              <a:avLst/>
            </a:prstGeom>
            <a:solidFill>
              <a:schemeClr val="accent5"/>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1" name="Triangle 393">
              <a:extLst>
                <a:ext uri="{FF2B5EF4-FFF2-40B4-BE49-F238E27FC236}">
                  <a16:creationId xmlns:a16="http://schemas.microsoft.com/office/drawing/2014/main" id="{A8E76939-E9F1-F4B1-6A2A-4369024D10A9}"/>
                </a:ext>
              </a:extLst>
            </p:cNvPr>
            <p:cNvSpPr/>
            <p:nvPr/>
          </p:nvSpPr>
          <p:spPr>
            <a:xfrm>
              <a:off x="7360812" y="2707866"/>
              <a:ext cx="143099" cy="89629"/>
            </a:xfrm>
            <a:prstGeom prst="triangle">
              <a:avLst/>
            </a:prstGeom>
            <a:solidFill>
              <a:schemeClr val="accent5"/>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2" name="Triangle 394">
              <a:extLst>
                <a:ext uri="{FF2B5EF4-FFF2-40B4-BE49-F238E27FC236}">
                  <a16:creationId xmlns:a16="http://schemas.microsoft.com/office/drawing/2014/main" id="{E1917BAB-4083-FAAA-ADF4-288A114057DD}"/>
                </a:ext>
              </a:extLst>
            </p:cNvPr>
            <p:cNvSpPr/>
            <p:nvPr/>
          </p:nvSpPr>
          <p:spPr>
            <a:xfrm>
              <a:off x="7299980" y="2707866"/>
              <a:ext cx="143099" cy="89629"/>
            </a:xfrm>
            <a:prstGeom prst="triangle">
              <a:avLst/>
            </a:prstGeom>
            <a:solidFill>
              <a:schemeClr val="accent5"/>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3" name="Triangle 395">
              <a:extLst>
                <a:ext uri="{FF2B5EF4-FFF2-40B4-BE49-F238E27FC236}">
                  <a16:creationId xmlns:a16="http://schemas.microsoft.com/office/drawing/2014/main" id="{50AE6224-994F-F4DB-68DF-21D90BEB8DD5}"/>
                </a:ext>
              </a:extLst>
            </p:cNvPr>
            <p:cNvSpPr/>
            <p:nvPr/>
          </p:nvSpPr>
          <p:spPr>
            <a:xfrm>
              <a:off x="7244679" y="2707866"/>
              <a:ext cx="143099" cy="89629"/>
            </a:xfrm>
            <a:prstGeom prst="triangle">
              <a:avLst/>
            </a:prstGeom>
            <a:solidFill>
              <a:schemeClr val="accent5"/>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4" name="Triangle 396">
              <a:extLst>
                <a:ext uri="{FF2B5EF4-FFF2-40B4-BE49-F238E27FC236}">
                  <a16:creationId xmlns:a16="http://schemas.microsoft.com/office/drawing/2014/main" id="{B605EE1C-D879-F65F-ADF0-261B03D0ABA0}"/>
                </a:ext>
              </a:extLst>
            </p:cNvPr>
            <p:cNvSpPr/>
            <p:nvPr/>
          </p:nvSpPr>
          <p:spPr>
            <a:xfrm>
              <a:off x="7034532" y="2578140"/>
              <a:ext cx="143099" cy="89629"/>
            </a:xfrm>
            <a:prstGeom prst="triangle">
              <a:avLst/>
            </a:prstGeom>
            <a:solidFill>
              <a:schemeClr val="accent5"/>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5" name="Triangle 397">
              <a:extLst>
                <a:ext uri="{FF2B5EF4-FFF2-40B4-BE49-F238E27FC236}">
                  <a16:creationId xmlns:a16="http://schemas.microsoft.com/office/drawing/2014/main" id="{878310CE-92E7-0F0E-1BF9-E466241496B4}"/>
                </a:ext>
              </a:extLst>
            </p:cNvPr>
            <p:cNvSpPr/>
            <p:nvPr/>
          </p:nvSpPr>
          <p:spPr>
            <a:xfrm>
              <a:off x="6968169" y="2578140"/>
              <a:ext cx="143099" cy="89629"/>
            </a:xfrm>
            <a:prstGeom prst="triangle">
              <a:avLst/>
            </a:prstGeom>
            <a:solidFill>
              <a:schemeClr val="accent5"/>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6" name="Triangle 398">
              <a:extLst>
                <a:ext uri="{FF2B5EF4-FFF2-40B4-BE49-F238E27FC236}">
                  <a16:creationId xmlns:a16="http://schemas.microsoft.com/office/drawing/2014/main" id="{F4656C55-F03D-CDA6-5958-0570ABCDD807}"/>
                </a:ext>
              </a:extLst>
            </p:cNvPr>
            <p:cNvSpPr/>
            <p:nvPr/>
          </p:nvSpPr>
          <p:spPr>
            <a:xfrm>
              <a:off x="6901808" y="2578140"/>
              <a:ext cx="143099" cy="89629"/>
            </a:xfrm>
            <a:prstGeom prst="triangle">
              <a:avLst/>
            </a:prstGeom>
            <a:solidFill>
              <a:schemeClr val="accent5"/>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7" name="Triangle 399">
              <a:extLst>
                <a:ext uri="{FF2B5EF4-FFF2-40B4-BE49-F238E27FC236}">
                  <a16:creationId xmlns:a16="http://schemas.microsoft.com/office/drawing/2014/main" id="{013FA317-7382-CBDE-C1F9-C3BAB1B11052}"/>
                </a:ext>
              </a:extLst>
            </p:cNvPr>
            <p:cNvSpPr/>
            <p:nvPr/>
          </p:nvSpPr>
          <p:spPr>
            <a:xfrm>
              <a:off x="6520226" y="2578140"/>
              <a:ext cx="143099" cy="89629"/>
            </a:xfrm>
            <a:prstGeom prst="triangle">
              <a:avLst/>
            </a:prstGeom>
            <a:solidFill>
              <a:schemeClr val="accent5"/>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8" name="Triangle 400">
              <a:extLst>
                <a:ext uri="{FF2B5EF4-FFF2-40B4-BE49-F238E27FC236}">
                  <a16:creationId xmlns:a16="http://schemas.microsoft.com/office/drawing/2014/main" id="{13E1E898-E610-5AF8-34F4-154951BDA5D3}"/>
                </a:ext>
              </a:extLst>
            </p:cNvPr>
            <p:cNvSpPr/>
            <p:nvPr/>
          </p:nvSpPr>
          <p:spPr>
            <a:xfrm>
              <a:off x="5613280" y="2281625"/>
              <a:ext cx="143099" cy="89629"/>
            </a:xfrm>
            <a:prstGeom prst="triangle">
              <a:avLst/>
            </a:prstGeom>
            <a:solidFill>
              <a:schemeClr val="accent5"/>
            </a:solidFill>
            <a:ln w="127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9" name="Freeform 348">
              <a:extLst>
                <a:ext uri="{FF2B5EF4-FFF2-40B4-BE49-F238E27FC236}">
                  <a16:creationId xmlns:a16="http://schemas.microsoft.com/office/drawing/2014/main" id="{4D5C7A73-9789-7483-B122-6628F3496682}"/>
                </a:ext>
              </a:extLst>
            </p:cNvPr>
            <p:cNvSpPr/>
            <p:nvPr/>
          </p:nvSpPr>
          <p:spPr>
            <a:xfrm>
              <a:off x="3998096" y="1835287"/>
              <a:ext cx="4877604" cy="920434"/>
            </a:xfrm>
            <a:custGeom>
              <a:avLst/>
              <a:gdLst>
                <a:gd name="connsiteX0" fmla="*/ 3858856 w 3858856"/>
                <a:gd name="connsiteY0" fmla="*/ 1303786 h 1303786"/>
                <a:gd name="connsiteX1" fmla="*/ 2485068 w 3858856"/>
                <a:gd name="connsiteY1" fmla="*/ 1303786 h 1303786"/>
                <a:gd name="connsiteX2" fmla="*/ 2485068 w 3858856"/>
                <a:gd name="connsiteY2" fmla="*/ 1124406 h 1303786"/>
                <a:gd name="connsiteX3" fmla="*/ 1575043 w 3858856"/>
                <a:gd name="connsiteY3" fmla="*/ 1124406 h 1303786"/>
                <a:gd name="connsiteX4" fmla="*/ 1575043 w 3858856"/>
                <a:gd name="connsiteY4" fmla="*/ 966902 h 1303786"/>
                <a:gd name="connsiteX5" fmla="*/ 1448165 w 3858856"/>
                <a:gd name="connsiteY5" fmla="*/ 966902 h 1303786"/>
                <a:gd name="connsiteX6" fmla="*/ 1448165 w 3858856"/>
                <a:gd name="connsiteY6" fmla="*/ 809398 h 1303786"/>
                <a:gd name="connsiteX7" fmla="*/ 1343162 w 3858856"/>
                <a:gd name="connsiteY7" fmla="*/ 809398 h 1303786"/>
                <a:gd name="connsiteX8" fmla="*/ 1343162 w 3858856"/>
                <a:gd name="connsiteY8" fmla="*/ 691269 h 1303786"/>
                <a:gd name="connsiteX9" fmla="*/ 870649 w 3858856"/>
                <a:gd name="connsiteY9" fmla="*/ 691269 h 1303786"/>
                <a:gd name="connsiteX10" fmla="*/ 870649 w 3858856"/>
                <a:gd name="connsiteY10" fmla="*/ 555641 h 1303786"/>
                <a:gd name="connsiteX11" fmla="*/ 765646 w 3858856"/>
                <a:gd name="connsiteY11" fmla="*/ 555641 h 1303786"/>
                <a:gd name="connsiteX12" fmla="*/ 765646 w 3858856"/>
                <a:gd name="connsiteY12" fmla="*/ 415637 h 1303786"/>
                <a:gd name="connsiteX13" fmla="*/ 603767 w 3858856"/>
                <a:gd name="connsiteY13" fmla="*/ 415637 h 1303786"/>
                <a:gd name="connsiteX14" fmla="*/ 603767 w 3858856"/>
                <a:gd name="connsiteY14" fmla="*/ 275633 h 1303786"/>
                <a:gd name="connsiteX15" fmla="*/ 503139 w 3858856"/>
                <a:gd name="connsiteY15" fmla="*/ 275633 h 1303786"/>
                <a:gd name="connsiteX16" fmla="*/ 503139 w 3858856"/>
                <a:gd name="connsiteY16" fmla="*/ 148754 h 1303786"/>
                <a:gd name="connsiteX17" fmla="*/ 284383 w 3858856"/>
                <a:gd name="connsiteY17" fmla="*/ 148754 h 1303786"/>
                <a:gd name="connsiteX18" fmla="*/ 284383 w 3858856"/>
                <a:gd name="connsiteY18" fmla="*/ 0 h 1303786"/>
                <a:gd name="connsiteX19" fmla="*/ 0 w 3858856"/>
                <a:gd name="connsiteY19" fmla="*/ 0 h 1303786"/>
                <a:gd name="connsiteX20" fmla="*/ 13126 w 3858856"/>
                <a:gd name="connsiteY20" fmla="*/ 4376 h 1303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858856" h="1303786">
                  <a:moveTo>
                    <a:pt x="3858856" y="1303786"/>
                  </a:moveTo>
                  <a:lnTo>
                    <a:pt x="2485068" y="1303786"/>
                  </a:lnTo>
                  <a:lnTo>
                    <a:pt x="2485068" y="1124406"/>
                  </a:lnTo>
                  <a:lnTo>
                    <a:pt x="1575043" y="1124406"/>
                  </a:lnTo>
                  <a:lnTo>
                    <a:pt x="1575043" y="966902"/>
                  </a:lnTo>
                  <a:lnTo>
                    <a:pt x="1448165" y="966902"/>
                  </a:lnTo>
                  <a:lnTo>
                    <a:pt x="1448165" y="809398"/>
                  </a:lnTo>
                  <a:lnTo>
                    <a:pt x="1343162" y="809398"/>
                  </a:lnTo>
                  <a:lnTo>
                    <a:pt x="1343162" y="691269"/>
                  </a:lnTo>
                  <a:lnTo>
                    <a:pt x="870649" y="691269"/>
                  </a:lnTo>
                  <a:lnTo>
                    <a:pt x="870649" y="555641"/>
                  </a:lnTo>
                  <a:lnTo>
                    <a:pt x="765646" y="555641"/>
                  </a:lnTo>
                  <a:lnTo>
                    <a:pt x="765646" y="415637"/>
                  </a:lnTo>
                  <a:lnTo>
                    <a:pt x="603767" y="415637"/>
                  </a:lnTo>
                  <a:lnTo>
                    <a:pt x="603767" y="275633"/>
                  </a:lnTo>
                  <a:lnTo>
                    <a:pt x="503139" y="275633"/>
                  </a:lnTo>
                  <a:lnTo>
                    <a:pt x="503139" y="148754"/>
                  </a:lnTo>
                  <a:lnTo>
                    <a:pt x="284383" y="148754"/>
                  </a:lnTo>
                  <a:lnTo>
                    <a:pt x="284383" y="0"/>
                  </a:lnTo>
                  <a:lnTo>
                    <a:pt x="0" y="0"/>
                  </a:lnTo>
                  <a:lnTo>
                    <a:pt x="13126" y="4376"/>
                  </a:lnTo>
                </a:path>
              </a:pathLst>
            </a:custGeom>
            <a:noFill/>
            <a:ln w="19050">
              <a:solidFill>
                <a:schemeClr val="accent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0" name="Line 6">
              <a:extLst>
                <a:ext uri="{FF2B5EF4-FFF2-40B4-BE49-F238E27FC236}">
                  <a16:creationId xmlns:a16="http://schemas.microsoft.com/office/drawing/2014/main" id="{AE0576CA-E3A5-6669-28F4-71B9638B1BD8}"/>
                </a:ext>
              </a:extLst>
            </p:cNvPr>
            <p:cNvSpPr>
              <a:spLocks noChangeShapeType="1"/>
            </p:cNvSpPr>
            <p:nvPr/>
          </p:nvSpPr>
          <p:spPr bwMode="auto">
            <a:xfrm>
              <a:off x="3929415" y="1831110"/>
              <a:ext cx="8373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351" name="Freeform 21">
              <a:extLst>
                <a:ext uri="{FF2B5EF4-FFF2-40B4-BE49-F238E27FC236}">
                  <a16:creationId xmlns:a16="http://schemas.microsoft.com/office/drawing/2014/main" id="{7F12BCF8-9B8A-9A6B-16D2-59EA1583F13F}"/>
                </a:ext>
              </a:extLst>
            </p:cNvPr>
            <p:cNvSpPr>
              <a:spLocks/>
            </p:cNvSpPr>
            <p:nvPr/>
          </p:nvSpPr>
          <p:spPr bwMode="auto">
            <a:xfrm>
              <a:off x="4001734" y="1837550"/>
              <a:ext cx="5615640" cy="2280639"/>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000000"/>
              </a:solidFill>
              <a:prstDash val="solid"/>
              <a:miter lim="800000"/>
              <a:headEnd/>
              <a:tailEn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Calibri"/>
                <a:ea typeface="+mn-ea"/>
                <a:cs typeface="+mn-cs"/>
              </a:endParaRPr>
            </a:p>
          </p:txBody>
        </p:sp>
        <p:sp>
          <p:nvSpPr>
            <p:cNvPr id="352" name="TextBox 351">
              <a:extLst>
                <a:ext uri="{FF2B5EF4-FFF2-40B4-BE49-F238E27FC236}">
                  <a16:creationId xmlns:a16="http://schemas.microsoft.com/office/drawing/2014/main" id="{945CB6A0-A66D-9EC4-E0BD-09E9DAE4A73C}"/>
                </a:ext>
              </a:extLst>
            </p:cNvPr>
            <p:cNvSpPr txBox="1"/>
            <p:nvPr/>
          </p:nvSpPr>
          <p:spPr>
            <a:xfrm>
              <a:off x="8194376" y="3887394"/>
              <a:ext cx="819704"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accent3"/>
                  </a:solidFill>
                  <a:latin typeface="Arial" panose="020B0604020202020204" pitchFamily="34" charset="0"/>
                  <a:cs typeface="Arial" panose="020B0604020202020204" pitchFamily="34" charset="0"/>
                </a:rPr>
                <a:t>&gt;80% RVT</a:t>
              </a:r>
              <a:endParaRPr kumimoji="0" lang="en-GB" sz="1200" b="0" i="0" u="none" strike="noStrike" kern="1200" cap="none" spc="0" normalizeH="0" baseline="0" noProof="0" dirty="0">
                <a:ln>
                  <a:noFill/>
                </a:ln>
                <a:solidFill>
                  <a:schemeClr val="accent3"/>
                </a:solidFill>
                <a:effectLst/>
                <a:uLnTx/>
                <a:uFillTx/>
                <a:latin typeface="Arial" panose="020B0604020202020204" pitchFamily="34" charset="0"/>
                <a:cs typeface="Arial" panose="020B0604020202020204" pitchFamily="34" charset="0"/>
              </a:endParaRPr>
            </a:p>
          </p:txBody>
        </p:sp>
        <p:sp>
          <p:nvSpPr>
            <p:cNvPr id="353" name="TextBox 352">
              <a:extLst>
                <a:ext uri="{FF2B5EF4-FFF2-40B4-BE49-F238E27FC236}">
                  <a16:creationId xmlns:a16="http://schemas.microsoft.com/office/drawing/2014/main" id="{4AE62DBE-ED28-56EA-A279-57F5B5E87BCA}"/>
                </a:ext>
              </a:extLst>
            </p:cNvPr>
            <p:cNvSpPr txBox="1"/>
            <p:nvPr/>
          </p:nvSpPr>
          <p:spPr>
            <a:xfrm>
              <a:off x="7250613" y="2486761"/>
              <a:ext cx="378877"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5"/>
                  </a:solidFill>
                  <a:effectLst/>
                  <a:uLnTx/>
                  <a:uFillTx/>
                  <a:latin typeface="Arial" panose="020B0604020202020204" pitchFamily="34" charset="0"/>
                  <a:ea typeface="+mn-ea"/>
                  <a:cs typeface="Arial" panose="020B0604020202020204" pitchFamily="34" charset="0"/>
                </a:rPr>
                <a:t>60%</a:t>
              </a:r>
            </a:p>
          </p:txBody>
        </p:sp>
        <p:sp>
          <p:nvSpPr>
            <p:cNvPr id="354" name="TextBox 353">
              <a:extLst>
                <a:ext uri="{FF2B5EF4-FFF2-40B4-BE49-F238E27FC236}">
                  <a16:creationId xmlns:a16="http://schemas.microsoft.com/office/drawing/2014/main" id="{8AB64D02-A7D8-35E8-154A-432ABE4B9539}"/>
                </a:ext>
              </a:extLst>
            </p:cNvPr>
            <p:cNvSpPr txBox="1"/>
            <p:nvPr/>
          </p:nvSpPr>
          <p:spPr>
            <a:xfrm>
              <a:off x="5625565" y="2095359"/>
              <a:ext cx="378877"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5"/>
                  </a:solidFill>
                  <a:effectLst/>
                  <a:uLnTx/>
                  <a:uFillTx/>
                  <a:latin typeface="Arial" panose="020B0604020202020204" pitchFamily="34" charset="0"/>
                  <a:ea typeface="+mn-ea"/>
                  <a:cs typeface="Arial" panose="020B0604020202020204" pitchFamily="34" charset="0"/>
                </a:rPr>
                <a:t>79%</a:t>
              </a:r>
            </a:p>
          </p:txBody>
        </p:sp>
        <p:sp>
          <p:nvSpPr>
            <p:cNvPr id="355" name="Oval 354">
              <a:extLst>
                <a:ext uri="{FF2B5EF4-FFF2-40B4-BE49-F238E27FC236}">
                  <a16:creationId xmlns:a16="http://schemas.microsoft.com/office/drawing/2014/main" id="{ECD4A287-3E8A-B808-75E7-40948C25AF1F}"/>
                </a:ext>
              </a:extLst>
            </p:cNvPr>
            <p:cNvSpPr>
              <a:spLocks noChangeAspect="1"/>
            </p:cNvSpPr>
            <p:nvPr/>
          </p:nvSpPr>
          <p:spPr>
            <a:xfrm>
              <a:off x="5061585" y="2056840"/>
              <a:ext cx="136512" cy="76245"/>
            </a:xfrm>
            <a:prstGeom prst="ellipse">
              <a:avLst/>
            </a:prstGeom>
            <a:noFill/>
            <a:ln w="12700">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6" name="Oval 355">
              <a:extLst>
                <a:ext uri="{FF2B5EF4-FFF2-40B4-BE49-F238E27FC236}">
                  <a16:creationId xmlns:a16="http://schemas.microsoft.com/office/drawing/2014/main" id="{BA17199D-A783-4896-91AE-FD177449E92D}"/>
                </a:ext>
              </a:extLst>
            </p:cNvPr>
            <p:cNvSpPr>
              <a:spLocks noChangeAspect="1"/>
            </p:cNvSpPr>
            <p:nvPr/>
          </p:nvSpPr>
          <p:spPr>
            <a:xfrm>
              <a:off x="6029363" y="2859903"/>
              <a:ext cx="136512" cy="76245"/>
            </a:xfrm>
            <a:prstGeom prst="ellipse">
              <a:avLst/>
            </a:prstGeom>
            <a:noFill/>
            <a:ln w="12700">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7" name="Oval 356">
              <a:extLst>
                <a:ext uri="{FF2B5EF4-FFF2-40B4-BE49-F238E27FC236}">
                  <a16:creationId xmlns:a16="http://schemas.microsoft.com/office/drawing/2014/main" id="{44CA63B8-022F-60F6-9ADA-8E0D4471E614}"/>
                </a:ext>
              </a:extLst>
            </p:cNvPr>
            <p:cNvSpPr>
              <a:spLocks noChangeAspect="1"/>
            </p:cNvSpPr>
            <p:nvPr/>
          </p:nvSpPr>
          <p:spPr>
            <a:xfrm>
              <a:off x="6256100" y="2940210"/>
              <a:ext cx="136512" cy="76245"/>
            </a:xfrm>
            <a:prstGeom prst="ellipse">
              <a:avLst/>
            </a:prstGeom>
            <a:noFill/>
            <a:ln w="12700">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8" name="Oval 357">
              <a:extLst>
                <a:ext uri="{FF2B5EF4-FFF2-40B4-BE49-F238E27FC236}">
                  <a16:creationId xmlns:a16="http://schemas.microsoft.com/office/drawing/2014/main" id="{19C89B24-20CC-1A3B-12A6-0945BB607356}"/>
                </a:ext>
              </a:extLst>
            </p:cNvPr>
            <p:cNvSpPr>
              <a:spLocks noChangeAspect="1"/>
            </p:cNvSpPr>
            <p:nvPr/>
          </p:nvSpPr>
          <p:spPr>
            <a:xfrm>
              <a:off x="6482837" y="2940210"/>
              <a:ext cx="136512" cy="76245"/>
            </a:xfrm>
            <a:prstGeom prst="ellipse">
              <a:avLst/>
            </a:prstGeom>
            <a:noFill/>
            <a:ln w="12700">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9" name="Oval 358">
              <a:extLst>
                <a:ext uri="{FF2B5EF4-FFF2-40B4-BE49-F238E27FC236}">
                  <a16:creationId xmlns:a16="http://schemas.microsoft.com/office/drawing/2014/main" id="{BA496A9F-8BD0-4889-CD40-7EFB5988B89E}"/>
                </a:ext>
              </a:extLst>
            </p:cNvPr>
            <p:cNvSpPr>
              <a:spLocks noChangeAspect="1"/>
            </p:cNvSpPr>
            <p:nvPr/>
          </p:nvSpPr>
          <p:spPr>
            <a:xfrm>
              <a:off x="6615561" y="3054492"/>
              <a:ext cx="136512" cy="76245"/>
            </a:xfrm>
            <a:prstGeom prst="ellipse">
              <a:avLst/>
            </a:prstGeom>
            <a:noFill/>
            <a:ln w="12700">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0" name="Oval 359">
              <a:extLst>
                <a:ext uri="{FF2B5EF4-FFF2-40B4-BE49-F238E27FC236}">
                  <a16:creationId xmlns:a16="http://schemas.microsoft.com/office/drawing/2014/main" id="{466EC5CB-CF4D-8166-0037-8521DA0FEF27}"/>
                </a:ext>
              </a:extLst>
            </p:cNvPr>
            <p:cNvSpPr>
              <a:spLocks noChangeAspect="1"/>
            </p:cNvSpPr>
            <p:nvPr/>
          </p:nvSpPr>
          <p:spPr>
            <a:xfrm>
              <a:off x="6903129" y="3190395"/>
              <a:ext cx="136512" cy="76245"/>
            </a:xfrm>
            <a:prstGeom prst="ellipse">
              <a:avLst/>
            </a:prstGeom>
            <a:noFill/>
            <a:ln w="12700">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1" name="Oval 360">
              <a:extLst>
                <a:ext uri="{FF2B5EF4-FFF2-40B4-BE49-F238E27FC236}">
                  <a16:creationId xmlns:a16="http://schemas.microsoft.com/office/drawing/2014/main" id="{9810EF6C-261E-27F0-3CEF-BDBEC6241AEB}"/>
                </a:ext>
              </a:extLst>
            </p:cNvPr>
            <p:cNvSpPr>
              <a:spLocks noChangeAspect="1"/>
            </p:cNvSpPr>
            <p:nvPr/>
          </p:nvSpPr>
          <p:spPr>
            <a:xfrm>
              <a:off x="6930780" y="3190395"/>
              <a:ext cx="136512" cy="76245"/>
            </a:xfrm>
            <a:prstGeom prst="ellipse">
              <a:avLst/>
            </a:prstGeom>
            <a:noFill/>
            <a:ln w="12700">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2" name="Oval 361">
              <a:extLst>
                <a:ext uri="{FF2B5EF4-FFF2-40B4-BE49-F238E27FC236}">
                  <a16:creationId xmlns:a16="http://schemas.microsoft.com/office/drawing/2014/main" id="{D64B4EC0-E1A5-A31F-A24E-51604CAFDB33}"/>
                </a:ext>
              </a:extLst>
            </p:cNvPr>
            <p:cNvSpPr>
              <a:spLocks noChangeAspect="1"/>
            </p:cNvSpPr>
            <p:nvPr/>
          </p:nvSpPr>
          <p:spPr>
            <a:xfrm>
              <a:off x="6958432" y="3190395"/>
              <a:ext cx="136512" cy="76245"/>
            </a:xfrm>
            <a:prstGeom prst="ellipse">
              <a:avLst/>
            </a:prstGeom>
            <a:noFill/>
            <a:ln w="12700">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3" name="Oval 362">
              <a:extLst>
                <a:ext uri="{FF2B5EF4-FFF2-40B4-BE49-F238E27FC236}">
                  <a16:creationId xmlns:a16="http://schemas.microsoft.com/office/drawing/2014/main" id="{BE8F088D-4BFD-061A-8712-9F036EB5F762}"/>
                </a:ext>
              </a:extLst>
            </p:cNvPr>
            <p:cNvSpPr>
              <a:spLocks noChangeAspect="1"/>
            </p:cNvSpPr>
            <p:nvPr/>
          </p:nvSpPr>
          <p:spPr>
            <a:xfrm>
              <a:off x="6980552" y="3190395"/>
              <a:ext cx="136512" cy="76245"/>
            </a:xfrm>
            <a:prstGeom prst="ellipse">
              <a:avLst/>
            </a:prstGeom>
            <a:noFill/>
            <a:ln w="12700">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4" name="Oval 363">
              <a:extLst>
                <a:ext uri="{FF2B5EF4-FFF2-40B4-BE49-F238E27FC236}">
                  <a16:creationId xmlns:a16="http://schemas.microsoft.com/office/drawing/2014/main" id="{098012B9-59A4-CB67-71FB-094D004EFA8A}"/>
                </a:ext>
              </a:extLst>
            </p:cNvPr>
            <p:cNvSpPr>
              <a:spLocks noChangeAspect="1"/>
            </p:cNvSpPr>
            <p:nvPr/>
          </p:nvSpPr>
          <p:spPr>
            <a:xfrm>
              <a:off x="7262590" y="3190395"/>
              <a:ext cx="136512" cy="76245"/>
            </a:xfrm>
            <a:prstGeom prst="ellipse">
              <a:avLst/>
            </a:prstGeom>
            <a:noFill/>
            <a:ln w="12700">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5" name="Freeform 364">
              <a:extLst>
                <a:ext uri="{FF2B5EF4-FFF2-40B4-BE49-F238E27FC236}">
                  <a16:creationId xmlns:a16="http://schemas.microsoft.com/office/drawing/2014/main" id="{BC5FBFAD-0316-363A-B33C-D1A58E150A49}"/>
                </a:ext>
              </a:extLst>
            </p:cNvPr>
            <p:cNvSpPr/>
            <p:nvPr/>
          </p:nvSpPr>
          <p:spPr>
            <a:xfrm>
              <a:off x="4020217" y="1832199"/>
              <a:ext cx="4037018" cy="2279464"/>
            </a:xfrm>
            <a:custGeom>
              <a:avLst/>
              <a:gdLst>
                <a:gd name="connsiteX0" fmla="*/ 3193837 w 3193837"/>
                <a:gd name="connsiteY0" fmla="*/ 3228839 h 3228839"/>
                <a:gd name="connsiteX1" fmla="*/ 3193837 w 3193837"/>
                <a:gd name="connsiteY1" fmla="*/ 2821952 h 3228839"/>
                <a:gd name="connsiteX2" fmla="*/ 2935705 w 3193837"/>
                <a:gd name="connsiteY2" fmla="*/ 2821952 h 3228839"/>
                <a:gd name="connsiteX3" fmla="*/ 2935705 w 3193837"/>
                <a:gd name="connsiteY3" fmla="*/ 2406316 h 3228839"/>
                <a:gd name="connsiteX4" fmla="*/ 2646947 w 3193837"/>
                <a:gd name="connsiteY4" fmla="*/ 2406316 h 3228839"/>
                <a:gd name="connsiteX5" fmla="*/ 2646947 w 3193837"/>
                <a:gd name="connsiteY5" fmla="*/ 1977554 h 3228839"/>
                <a:gd name="connsiteX6" fmla="*/ 2699449 w 3193837"/>
                <a:gd name="connsiteY6" fmla="*/ 1977554 h 3228839"/>
                <a:gd name="connsiteX7" fmla="*/ 2117558 w 3193837"/>
                <a:gd name="connsiteY7" fmla="*/ 1977554 h 3228839"/>
                <a:gd name="connsiteX8" fmla="*/ 2117558 w 3193837"/>
                <a:gd name="connsiteY8" fmla="*/ 1785049 h 3228839"/>
                <a:gd name="connsiteX9" fmla="*/ 1990679 w 3193837"/>
                <a:gd name="connsiteY9" fmla="*/ 1785049 h 3228839"/>
                <a:gd name="connsiteX10" fmla="*/ 1990679 w 3193837"/>
                <a:gd name="connsiteY10" fmla="*/ 1618795 h 3228839"/>
                <a:gd name="connsiteX11" fmla="*/ 1789424 w 3193837"/>
                <a:gd name="connsiteY11" fmla="*/ 1618795 h 3228839"/>
                <a:gd name="connsiteX12" fmla="*/ 1789424 w 3193837"/>
                <a:gd name="connsiteY12" fmla="*/ 1500666 h 3228839"/>
                <a:gd name="connsiteX13" fmla="*/ 1540042 w 3193837"/>
                <a:gd name="connsiteY13" fmla="*/ 1500666 h 3228839"/>
                <a:gd name="connsiteX14" fmla="*/ 1540042 w 3193837"/>
                <a:gd name="connsiteY14" fmla="*/ 1365038 h 3228839"/>
                <a:gd name="connsiteX15" fmla="*/ 1461290 w 3193837"/>
                <a:gd name="connsiteY15" fmla="*/ 1365038 h 3228839"/>
                <a:gd name="connsiteX16" fmla="*/ 1461290 w 3193837"/>
                <a:gd name="connsiteY16" fmla="*/ 1242534 h 3228839"/>
                <a:gd name="connsiteX17" fmla="*/ 1461290 w 3193837"/>
                <a:gd name="connsiteY17" fmla="*/ 1242534 h 3228839"/>
                <a:gd name="connsiteX18" fmla="*/ 1417539 w 3193837"/>
                <a:gd name="connsiteY18" fmla="*/ 1242534 h 3228839"/>
                <a:gd name="connsiteX19" fmla="*/ 1417539 w 3193837"/>
                <a:gd name="connsiteY19" fmla="*/ 870649 h 3228839"/>
                <a:gd name="connsiteX20" fmla="*/ 1181282 w 3193837"/>
                <a:gd name="connsiteY20" fmla="*/ 870649 h 3228839"/>
                <a:gd name="connsiteX21" fmla="*/ 1181282 w 3193837"/>
                <a:gd name="connsiteY21" fmla="*/ 752521 h 3228839"/>
                <a:gd name="connsiteX22" fmla="*/ 1093780 w 3193837"/>
                <a:gd name="connsiteY22" fmla="*/ 752521 h 3228839"/>
                <a:gd name="connsiteX23" fmla="*/ 1093780 w 3193837"/>
                <a:gd name="connsiteY23" fmla="*/ 616892 h 3228839"/>
                <a:gd name="connsiteX24" fmla="*/ 945026 w 3193837"/>
                <a:gd name="connsiteY24" fmla="*/ 616892 h 3228839"/>
                <a:gd name="connsiteX25" fmla="*/ 945026 w 3193837"/>
                <a:gd name="connsiteY25" fmla="*/ 485639 h 3228839"/>
                <a:gd name="connsiteX26" fmla="*/ 888149 w 3193837"/>
                <a:gd name="connsiteY26" fmla="*/ 485639 h 3228839"/>
                <a:gd name="connsiteX27" fmla="*/ 888149 w 3193837"/>
                <a:gd name="connsiteY27" fmla="*/ 371885 h 3228839"/>
                <a:gd name="connsiteX28" fmla="*/ 835648 w 3193837"/>
                <a:gd name="connsiteY28" fmla="*/ 371885 h 3228839"/>
                <a:gd name="connsiteX29" fmla="*/ 835648 w 3193837"/>
                <a:gd name="connsiteY29" fmla="*/ 153129 h 3228839"/>
                <a:gd name="connsiteX30" fmla="*/ 345634 w 3193837"/>
                <a:gd name="connsiteY30" fmla="*/ 153129 h 3228839"/>
                <a:gd name="connsiteX31" fmla="*/ 345634 w 3193837"/>
                <a:gd name="connsiteY31" fmla="*/ 0 h 3228839"/>
                <a:gd name="connsiteX32" fmla="*/ 0 w 3193837"/>
                <a:gd name="connsiteY32" fmla="*/ 0 h 3228839"/>
                <a:gd name="connsiteX33" fmla="*/ 0 w 3193837"/>
                <a:gd name="connsiteY33" fmla="*/ 0 h 3228839"/>
                <a:gd name="connsiteX0" fmla="*/ 3193837 w 3193837"/>
                <a:gd name="connsiteY0" fmla="*/ 3228839 h 3228839"/>
                <a:gd name="connsiteX1" fmla="*/ 3193837 w 3193837"/>
                <a:gd name="connsiteY1" fmla="*/ 2821952 h 3228839"/>
                <a:gd name="connsiteX2" fmla="*/ 2935705 w 3193837"/>
                <a:gd name="connsiteY2" fmla="*/ 2821952 h 3228839"/>
                <a:gd name="connsiteX3" fmla="*/ 2935705 w 3193837"/>
                <a:gd name="connsiteY3" fmla="*/ 2406316 h 3228839"/>
                <a:gd name="connsiteX4" fmla="*/ 2646947 w 3193837"/>
                <a:gd name="connsiteY4" fmla="*/ 2406316 h 3228839"/>
                <a:gd name="connsiteX5" fmla="*/ 2646947 w 3193837"/>
                <a:gd name="connsiteY5" fmla="*/ 1977554 h 3228839"/>
                <a:gd name="connsiteX6" fmla="*/ 2646947 w 3193837"/>
                <a:gd name="connsiteY6" fmla="*/ 1977554 h 3228839"/>
                <a:gd name="connsiteX7" fmla="*/ 2117558 w 3193837"/>
                <a:gd name="connsiteY7" fmla="*/ 1977554 h 3228839"/>
                <a:gd name="connsiteX8" fmla="*/ 2117558 w 3193837"/>
                <a:gd name="connsiteY8" fmla="*/ 1785049 h 3228839"/>
                <a:gd name="connsiteX9" fmla="*/ 1990679 w 3193837"/>
                <a:gd name="connsiteY9" fmla="*/ 1785049 h 3228839"/>
                <a:gd name="connsiteX10" fmla="*/ 1990679 w 3193837"/>
                <a:gd name="connsiteY10" fmla="*/ 1618795 h 3228839"/>
                <a:gd name="connsiteX11" fmla="*/ 1789424 w 3193837"/>
                <a:gd name="connsiteY11" fmla="*/ 1618795 h 3228839"/>
                <a:gd name="connsiteX12" fmla="*/ 1789424 w 3193837"/>
                <a:gd name="connsiteY12" fmla="*/ 1500666 h 3228839"/>
                <a:gd name="connsiteX13" fmla="*/ 1540042 w 3193837"/>
                <a:gd name="connsiteY13" fmla="*/ 1500666 h 3228839"/>
                <a:gd name="connsiteX14" fmla="*/ 1540042 w 3193837"/>
                <a:gd name="connsiteY14" fmla="*/ 1365038 h 3228839"/>
                <a:gd name="connsiteX15" fmla="*/ 1461290 w 3193837"/>
                <a:gd name="connsiteY15" fmla="*/ 1365038 h 3228839"/>
                <a:gd name="connsiteX16" fmla="*/ 1461290 w 3193837"/>
                <a:gd name="connsiteY16" fmla="*/ 1242534 h 3228839"/>
                <a:gd name="connsiteX17" fmla="*/ 1461290 w 3193837"/>
                <a:gd name="connsiteY17" fmla="*/ 1242534 h 3228839"/>
                <a:gd name="connsiteX18" fmla="*/ 1417539 w 3193837"/>
                <a:gd name="connsiteY18" fmla="*/ 1242534 h 3228839"/>
                <a:gd name="connsiteX19" fmla="*/ 1417539 w 3193837"/>
                <a:gd name="connsiteY19" fmla="*/ 870649 h 3228839"/>
                <a:gd name="connsiteX20" fmla="*/ 1181282 w 3193837"/>
                <a:gd name="connsiteY20" fmla="*/ 870649 h 3228839"/>
                <a:gd name="connsiteX21" fmla="*/ 1181282 w 3193837"/>
                <a:gd name="connsiteY21" fmla="*/ 752521 h 3228839"/>
                <a:gd name="connsiteX22" fmla="*/ 1093780 w 3193837"/>
                <a:gd name="connsiteY22" fmla="*/ 752521 h 3228839"/>
                <a:gd name="connsiteX23" fmla="*/ 1093780 w 3193837"/>
                <a:gd name="connsiteY23" fmla="*/ 616892 h 3228839"/>
                <a:gd name="connsiteX24" fmla="*/ 945026 w 3193837"/>
                <a:gd name="connsiteY24" fmla="*/ 616892 h 3228839"/>
                <a:gd name="connsiteX25" fmla="*/ 945026 w 3193837"/>
                <a:gd name="connsiteY25" fmla="*/ 485639 h 3228839"/>
                <a:gd name="connsiteX26" fmla="*/ 888149 w 3193837"/>
                <a:gd name="connsiteY26" fmla="*/ 485639 h 3228839"/>
                <a:gd name="connsiteX27" fmla="*/ 888149 w 3193837"/>
                <a:gd name="connsiteY27" fmla="*/ 371885 h 3228839"/>
                <a:gd name="connsiteX28" fmla="*/ 835648 w 3193837"/>
                <a:gd name="connsiteY28" fmla="*/ 371885 h 3228839"/>
                <a:gd name="connsiteX29" fmla="*/ 835648 w 3193837"/>
                <a:gd name="connsiteY29" fmla="*/ 153129 h 3228839"/>
                <a:gd name="connsiteX30" fmla="*/ 345634 w 3193837"/>
                <a:gd name="connsiteY30" fmla="*/ 153129 h 3228839"/>
                <a:gd name="connsiteX31" fmla="*/ 345634 w 3193837"/>
                <a:gd name="connsiteY31" fmla="*/ 0 h 3228839"/>
                <a:gd name="connsiteX32" fmla="*/ 0 w 3193837"/>
                <a:gd name="connsiteY32" fmla="*/ 0 h 3228839"/>
                <a:gd name="connsiteX33" fmla="*/ 0 w 3193837"/>
                <a:gd name="connsiteY33" fmla="*/ 0 h 32288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193837" h="3228839">
                  <a:moveTo>
                    <a:pt x="3193837" y="3228839"/>
                  </a:moveTo>
                  <a:lnTo>
                    <a:pt x="3193837" y="2821952"/>
                  </a:lnTo>
                  <a:lnTo>
                    <a:pt x="2935705" y="2821952"/>
                  </a:lnTo>
                  <a:lnTo>
                    <a:pt x="2935705" y="2406316"/>
                  </a:lnTo>
                  <a:lnTo>
                    <a:pt x="2646947" y="2406316"/>
                  </a:lnTo>
                  <a:lnTo>
                    <a:pt x="2646947" y="1977554"/>
                  </a:lnTo>
                  <a:lnTo>
                    <a:pt x="2646947" y="1977554"/>
                  </a:lnTo>
                  <a:lnTo>
                    <a:pt x="2117558" y="1977554"/>
                  </a:lnTo>
                  <a:lnTo>
                    <a:pt x="2117558" y="1785049"/>
                  </a:lnTo>
                  <a:lnTo>
                    <a:pt x="1990679" y="1785049"/>
                  </a:lnTo>
                  <a:lnTo>
                    <a:pt x="1990679" y="1618795"/>
                  </a:lnTo>
                  <a:lnTo>
                    <a:pt x="1789424" y="1618795"/>
                  </a:lnTo>
                  <a:lnTo>
                    <a:pt x="1789424" y="1500666"/>
                  </a:lnTo>
                  <a:lnTo>
                    <a:pt x="1540042" y="1500666"/>
                  </a:lnTo>
                  <a:lnTo>
                    <a:pt x="1540042" y="1365038"/>
                  </a:lnTo>
                  <a:lnTo>
                    <a:pt x="1461290" y="1365038"/>
                  </a:lnTo>
                  <a:lnTo>
                    <a:pt x="1461290" y="1242534"/>
                  </a:lnTo>
                  <a:lnTo>
                    <a:pt x="1461290" y="1242534"/>
                  </a:lnTo>
                  <a:lnTo>
                    <a:pt x="1417539" y="1242534"/>
                  </a:lnTo>
                  <a:lnTo>
                    <a:pt x="1417539" y="870649"/>
                  </a:lnTo>
                  <a:lnTo>
                    <a:pt x="1181282" y="870649"/>
                  </a:lnTo>
                  <a:lnTo>
                    <a:pt x="1181282" y="752521"/>
                  </a:lnTo>
                  <a:lnTo>
                    <a:pt x="1093780" y="752521"/>
                  </a:lnTo>
                  <a:lnTo>
                    <a:pt x="1093780" y="616892"/>
                  </a:lnTo>
                  <a:lnTo>
                    <a:pt x="945026" y="616892"/>
                  </a:lnTo>
                  <a:lnTo>
                    <a:pt x="945026" y="485639"/>
                  </a:lnTo>
                  <a:lnTo>
                    <a:pt x="888149" y="485639"/>
                  </a:lnTo>
                  <a:lnTo>
                    <a:pt x="888149" y="371885"/>
                  </a:lnTo>
                  <a:lnTo>
                    <a:pt x="835648" y="371885"/>
                  </a:lnTo>
                  <a:lnTo>
                    <a:pt x="835648" y="153129"/>
                  </a:lnTo>
                  <a:lnTo>
                    <a:pt x="345634" y="153129"/>
                  </a:lnTo>
                  <a:lnTo>
                    <a:pt x="345634" y="0"/>
                  </a:lnTo>
                  <a:lnTo>
                    <a:pt x="0" y="0"/>
                  </a:lnTo>
                  <a:lnTo>
                    <a:pt x="0" y="0"/>
                  </a:lnTo>
                </a:path>
              </a:pathLst>
            </a:custGeom>
            <a:noFill/>
            <a:ln w="19050">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6" name="Freeform 365">
              <a:extLst>
                <a:ext uri="{FF2B5EF4-FFF2-40B4-BE49-F238E27FC236}">
                  <a16:creationId xmlns:a16="http://schemas.microsoft.com/office/drawing/2014/main" id="{4AC4FD16-1CA7-9197-03B5-B0FEEB7AA95C}"/>
                </a:ext>
              </a:extLst>
            </p:cNvPr>
            <p:cNvSpPr/>
            <p:nvPr/>
          </p:nvSpPr>
          <p:spPr>
            <a:xfrm>
              <a:off x="4025747" y="1835287"/>
              <a:ext cx="5574403" cy="1210772"/>
            </a:xfrm>
            <a:custGeom>
              <a:avLst/>
              <a:gdLst>
                <a:gd name="connsiteX0" fmla="*/ 4410120 w 4410120"/>
                <a:gd name="connsiteY0" fmla="*/ 1715047 h 1715047"/>
                <a:gd name="connsiteX1" fmla="*/ 2795701 w 4410120"/>
                <a:gd name="connsiteY1" fmla="*/ 1715047 h 1715047"/>
                <a:gd name="connsiteX2" fmla="*/ 2795701 w 4410120"/>
                <a:gd name="connsiteY2" fmla="*/ 1400039 h 1715047"/>
                <a:gd name="connsiteX3" fmla="*/ 2336314 w 4410120"/>
                <a:gd name="connsiteY3" fmla="*/ 1400039 h 1715047"/>
                <a:gd name="connsiteX4" fmla="*/ 2336314 w 4410120"/>
                <a:gd name="connsiteY4" fmla="*/ 1225034 h 1715047"/>
                <a:gd name="connsiteX5" fmla="*/ 2051931 w 4410120"/>
                <a:gd name="connsiteY5" fmla="*/ 1225034 h 1715047"/>
                <a:gd name="connsiteX6" fmla="*/ 2051931 w 4410120"/>
                <a:gd name="connsiteY6" fmla="*/ 1050029 h 1715047"/>
                <a:gd name="connsiteX7" fmla="*/ 1741297 w 4410120"/>
                <a:gd name="connsiteY7" fmla="*/ 1050029 h 1715047"/>
                <a:gd name="connsiteX8" fmla="*/ 1741297 w 4410120"/>
                <a:gd name="connsiteY8" fmla="*/ 905650 h 1715047"/>
                <a:gd name="connsiteX9" fmla="*/ 1207533 w 4410120"/>
                <a:gd name="connsiteY9" fmla="*/ 905650 h 1715047"/>
                <a:gd name="connsiteX10" fmla="*/ 1207533 w 4410120"/>
                <a:gd name="connsiteY10" fmla="*/ 752521 h 1715047"/>
                <a:gd name="connsiteX11" fmla="*/ 1163782 w 4410120"/>
                <a:gd name="connsiteY11" fmla="*/ 752521 h 1715047"/>
                <a:gd name="connsiteX12" fmla="*/ 1163782 w 4410120"/>
                <a:gd name="connsiteY12" fmla="*/ 581891 h 1715047"/>
                <a:gd name="connsiteX13" fmla="*/ 883774 w 4410120"/>
                <a:gd name="connsiteY13" fmla="*/ 581891 h 1715047"/>
                <a:gd name="connsiteX14" fmla="*/ 883774 w 4410120"/>
                <a:gd name="connsiteY14" fmla="*/ 358760 h 1715047"/>
                <a:gd name="connsiteX15" fmla="*/ 826897 w 4410120"/>
                <a:gd name="connsiteY15" fmla="*/ 358760 h 1715047"/>
                <a:gd name="connsiteX16" fmla="*/ 826897 w 4410120"/>
                <a:gd name="connsiteY16" fmla="*/ 153130 h 1715047"/>
                <a:gd name="connsiteX17" fmla="*/ 573141 w 4410120"/>
                <a:gd name="connsiteY17" fmla="*/ 153130 h 1715047"/>
                <a:gd name="connsiteX18" fmla="*/ 573141 w 4410120"/>
                <a:gd name="connsiteY18" fmla="*/ 4376 h 1715047"/>
                <a:gd name="connsiteX19" fmla="*/ 0 w 4410120"/>
                <a:gd name="connsiteY19" fmla="*/ 4376 h 1715047"/>
                <a:gd name="connsiteX20" fmla="*/ 0 w 4410120"/>
                <a:gd name="connsiteY20" fmla="*/ 0 h 1715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410120" h="1715047">
                  <a:moveTo>
                    <a:pt x="4410120" y="1715047"/>
                  </a:moveTo>
                  <a:lnTo>
                    <a:pt x="2795701" y="1715047"/>
                  </a:lnTo>
                  <a:lnTo>
                    <a:pt x="2795701" y="1400039"/>
                  </a:lnTo>
                  <a:lnTo>
                    <a:pt x="2336314" y="1400039"/>
                  </a:lnTo>
                  <a:lnTo>
                    <a:pt x="2336314" y="1225034"/>
                  </a:lnTo>
                  <a:lnTo>
                    <a:pt x="2051931" y="1225034"/>
                  </a:lnTo>
                  <a:lnTo>
                    <a:pt x="2051931" y="1050029"/>
                  </a:lnTo>
                  <a:lnTo>
                    <a:pt x="1741297" y="1050029"/>
                  </a:lnTo>
                  <a:lnTo>
                    <a:pt x="1741297" y="905650"/>
                  </a:lnTo>
                  <a:lnTo>
                    <a:pt x="1207533" y="905650"/>
                  </a:lnTo>
                  <a:lnTo>
                    <a:pt x="1207533" y="752521"/>
                  </a:lnTo>
                  <a:lnTo>
                    <a:pt x="1163782" y="752521"/>
                  </a:lnTo>
                  <a:lnTo>
                    <a:pt x="1163782" y="581891"/>
                  </a:lnTo>
                  <a:lnTo>
                    <a:pt x="883774" y="581891"/>
                  </a:lnTo>
                  <a:lnTo>
                    <a:pt x="883774" y="358760"/>
                  </a:lnTo>
                  <a:lnTo>
                    <a:pt x="826897" y="358760"/>
                  </a:lnTo>
                  <a:lnTo>
                    <a:pt x="826897" y="153130"/>
                  </a:lnTo>
                  <a:lnTo>
                    <a:pt x="573141" y="153130"/>
                  </a:lnTo>
                  <a:lnTo>
                    <a:pt x="573141" y="4376"/>
                  </a:lnTo>
                  <a:lnTo>
                    <a:pt x="0" y="4376"/>
                  </a:lnTo>
                  <a:lnTo>
                    <a:pt x="0" y="0"/>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67" name="Straight Connector 366">
              <a:extLst>
                <a:ext uri="{FF2B5EF4-FFF2-40B4-BE49-F238E27FC236}">
                  <a16:creationId xmlns:a16="http://schemas.microsoft.com/office/drawing/2014/main" id="{574BCDF3-A336-3172-980C-668E7E7D7A47}"/>
                </a:ext>
              </a:extLst>
            </p:cNvPr>
            <p:cNvCxnSpPr/>
            <p:nvPr/>
          </p:nvCxnSpPr>
          <p:spPr>
            <a:xfrm flipV="1">
              <a:off x="9566970" y="3004779"/>
              <a:ext cx="0" cy="80396"/>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68" name="Straight Connector 367">
              <a:extLst>
                <a:ext uri="{FF2B5EF4-FFF2-40B4-BE49-F238E27FC236}">
                  <a16:creationId xmlns:a16="http://schemas.microsoft.com/office/drawing/2014/main" id="{A97ACCA8-2F65-D953-862E-29283EAE5914}"/>
                </a:ext>
              </a:extLst>
            </p:cNvPr>
            <p:cNvCxnSpPr/>
            <p:nvPr/>
          </p:nvCxnSpPr>
          <p:spPr>
            <a:xfrm flipV="1">
              <a:off x="8704264" y="3004779"/>
              <a:ext cx="0" cy="80396"/>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69" name="Straight Connector 368">
              <a:extLst>
                <a:ext uri="{FF2B5EF4-FFF2-40B4-BE49-F238E27FC236}">
                  <a16:creationId xmlns:a16="http://schemas.microsoft.com/office/drawing/2014/main" id="{72671DCA-3F79-7D15-D63F-67C55B6724E6}"/>
                </a:ext>
              </a:extLst>
            </p:cNvPr>
            <p:cNvCxnSpPr/>
            <p:nvPr/>
          </p:nvCxnSpPr>
          <p:spPr>
            <a:xfrm flipV="1">
              <a:off x="8344804" y="3004779"/>
              <a:ext cx="0" cy="80396"/>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70" name="Straight Connector 369">
              <a:extLst>
                <a:ext uri="{FF2B5EF4-FFF2-40B4-BE49-F238E27FC236}">
                  <a16:creationId xmlns:a16="http://schemas.microsoft.com/office/drawing/2014/main" id="{D5FC0C91-0C2F-1855-6271-121864D62AF6}"/>
                </a:ext>
              </a:extLst>
            </p:cNvPr>
            <p:cNvCxnSpPr/>
            <p:nvPr/>
          </p:nvCxnSpPr>
          <p:spPr>
            <a:xfrm flipV="1">
              <a:off x="8201020" y="3004779"/>
              <a:ext cx="0" cy="80396"/>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71" name="Straight Connector 370">
              <a:extLst>
                <a:ext uri="{FF2B5EF4-FFF2-40B4-BE49-F238E27FC236}">
                  <a16:creationId xmlns:a16="http://schemas.microsoft.com/office/drawing/2014/main" id="{0431D52D-5011-3B56-E419-47B18FC315FA}"/>
                </a:ext>
              </a:extLst>
            </p:cNvPr>
            <p:cNvCxnSpPr/>
            <p:nvPr/>
          </p:nvCxnSpPr>
          <p:spPr>
            <a:xfrm flipV="1">
              <a:off x="8107007" y="3004779"/>
              <a:ext cx="0" cy="80396"/>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72" name="Straight Connector 371">
              <a:extLst>
                <a:ext uri="{FF2B5EF4-FFF2-40B4-BE49-F238E27FC236}">
                  <a16:creationId xmlns:a16="http://schemas.microsoft.com/office/drawing/2014/main" id="{FB6D8003-55E2-4DC0-3E19-0C04B6450AB3}"/>
                </a:ext>
              </a:extLst>
            </p:cNvPr>
            <p:cNvCxnSpPr/>
            <p:nvPr/>
          </p:nvCxnSpPr>
          <p:spPr>
            <a:xfrm flipV="1">
              <a:off x="7327254" y="2788570"/>
              <a:ext cx="0" cy="80396"/>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73" name="Straight Connector 372">
              <a:extLst>
                <a:ext uri="{FF2B5EF4-FFF2-40B4-BE49-F238E27FC236}">
                  <a16:creationId xmlns:a16="http://schemas.microsoft.com/office/drawing/2014/main" id="{4F24316A-6F4B-2466-4058-A7B5387FFEB3}"/>
                </a:ext>
              </a:extLst>
            </p:cNvPr>
            <p:cNvCxnSpPr/>
            <p:nvPr/>
          </p:nvCxnSpPr>
          <p:spPr>
            <a:xfrm flipV="1">
              <a:off x="7034154" y="2788570"/>
              <a:ext cx="0" cy="80396"/>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74" name="Straight Connector 373">
              <a:extLst>
                <a:ext uri="{FF2B5EF4-FFF2-40B4-BE49-F238E27FC236}">
                  <a16:creationId xmlns:a16="http://schemas.microsoft.com/office/drawing/2014/main" id="{802A3074-C944-8F97-4771-E6860328C2B3}"/>
                </a:ext>
              </a:extLst>
            </p:cNvPr>
            <p:cNvCxnSpPr/>
            <p:nvPr/>
          </p:nvCxnSpPr>
          <p:spPr>
            <a:xfrm flipV="1">
              <a:off x="6674693" y="2665022"/>
              <a:ext cx="0" cy="80396"/>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75" name="Straight Connector 374">
              <a:extLst>
                <a:ext uri="{FF2B5EF4-FFF2-40B4-BE49-F238E27FC236}">
                  <a16:creationId xmlns:a16="http://schemas.microsoft.com/office/drawing/2014/main" id="{2E9A66D8-CD4E-A8A6-BB7D-6EE828F3F824}"/>
                </a:ext>
              </a:extLst>
            </p:cNvPr>
            <p:cNvCxnSpPr/>
            <p:nvPr/>
          </p:nvCxnSpPr>
          <p:spPr>
            <a:xfrm flipV="1">
              <a:off x="6243341" y="2532208"/>
              <a:ext cx="0" cy="80396"/>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76" name="Straight Connector 375">
              <a:extLst>
                <a:ext uri="{FF2B5EF4-FFF2-40B4-BE49-F238E27FC236}">
                  <a16:creationId xmlns:a16="http://schemas.microsoft.com/office/drawing/2014/main" id="{217F1F66-586E-55D9-A3CB-2FB29088D49E}"/>
                </a:ext>
              </a:extLst>
            </p:cNvPr>
            <p:cNvCxnSpPr/>
            <p:nvPr/>
          </p:nvCxnSpPr>
          <p:spPr>
            <a:xfrm flipV="1">
              <a:off x="5358515" y="2204805"/>
              <a:ext cx="0" cy="80396"/>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77" name="Straight Connector 376">
              <a:extLst>
                <a:ext uri="{FF2B5EF4-FFF2-40B4-BE49-F238E27FC236}">
                  <a16:creationId xmlns:a16="http://schemas.microsoft.com/office/drawing/2014/main" id="{C0944A2D-4EC9-58D9-0944-7D72CE896FF6}"/>
                </a:ext>
              </a:extLst>
            </p:cNvPr>
            <p:cNvCxnSpPr/>
            <p:nvPr/>
          </p:nvCxnSpPr>
          <p:spPr>
            <a:xfrm flipV="1">
              <a:off x="4717016" y="1800185"/>
              <a:ext cx="0" cy="80396"/>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78" name="TextBox 377">
              <a:extLst>
                <a:ext uri="{FF2B5EF4-FFF2-40B4-BE49-F238E27FC236}">
                  <a16:creationId xmlns:a16="http://schemas.microsoft.com/office/drawing/2014/main" id="{D891DAE7-29F8-604E-31B3-A6D4BB79ED9A}"/>
                </a:ext>
              </a:extLst>
            </p:cNvPr>
            <p:cNvSpPr txBox="1"/>
            <p:nvPr/>
          </p:nvSpPr>
          <p:spPr>
            <a:xfrm>
              <a:off x="6842200" y="2901856"/>
              <a:ext cx="378877"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57%</a:t>
              </a:r>
            </a:p>
          </p:txBody>
        </p:sp>
        <p:sp>
          <p:nvSpPr>
            <p:cNvPr id="379" name="TextBox 378">
              <a:extLst>
                <a:ext uri="{FF2B5EF4-FFF2-40B4-BE49-F238E27FC236}">
                  <a16:creationId xmlns:a16="http://schemas.microsoft.com/office/drawing/2014/main" id="{710C3174-0930-2313-C4F3-C89AAFD5F186}"/>
                </a:ext>
              </a:extLst>
            </p:cNvPr>
            <p:cNvSpPr txBox="1"/>
            <p:nvPr/>
          </p:nvSpPr>
          <p:spPr>
            <a:xfrm>
              <a:off x="5255043" y="2651671"/>
              <a:ext cx="378877"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2"/>
                  </a:solidFill>
                  <a:effectLst/>
                  <a:uLnTx/>
                  <a:uFillTx/>
                  <a:latin typeface="Arial" panose="020B0604020202020204" pitchFamily="34" charset="0"/>
                  <a:ea typeface="+mn-ea"/>
                  <a:cs typeface="Arial" panose="020B0604020202020204" pitchFamily="34" charset="0"/>
                </a:rPr>
                <a:t>72%</a:t>
              </a:r>
            </a:p>
          </p:txBody>
        </p:sp>
        <p:sp>
          <p:nvSpPr>
            <p:cNvPr id="380" name="TextBox 379">
              <a:extLst>
                <a:ext uri="{FF2B5EF4-FFF2-40B4-BE49-F238E27FC236}">
                  <a16:creationId xmlns:a16="http://schemas.microsoft.com/office/drawing/2014/main" id="{D9E23EE1-1602-7EF2-FB52-16F20C3B8560}"/>
                </a:ext>
              </a:extLst>
            </p:cNvPr>
            <p:cNvSpPr txBox="1"/>
            <p:nvPr/>
          </p:nvSpPr>
          <p:spPr>
            <a:xfrm>
              <a:off x="5255043" y="2484363"/>
              <a:ext cx="378877"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3"/>
                  </a:solidFill>
                  <a:effectLst/>
                  <a:uLnTx/>
                  <a:uFillTx/>
                  <a:latin typeface="Arial" panose="020B0604020202020204" pitchFamily="34" charset="0"/>
                  <a:ea typeface="+mn-ea"/>
                  <a:cs typeface="Arial" panose="020B0604020202020204" pitchFamily="34" charset="0"/>
                </a:rPr>
                <a:t>74%</a:t>
              </a:r>
            </a:p>
          </p:txBody>
        </p:sp>
        <p:sp>
          <p:nvSpPr>
            <p:cNvPr id="381" name="TextBox 380">
              <a:extLst>
                <a:ext uri="{FF2B5EF4-FFF2-40B4-BE49-F238E27FC236}">
                  <a16:creationId xmlns:a16="http://schemas.microsoft.com/office/drawing/2014/main" id="{0B481D1E-7226-685B-9DE3-73D7458110BA}"/>
                </a:ext>
              </a:extLst>
            </p:cNvPr>
            <p:cNvSpPr txBox="1"/>
            <p:nvPr/>
          </p:nvSpPr>
          <p:spPr>
            <a:xfrm>
              <a:off x="6842200" y="3312653"/>
              <a:ext cx="378877"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accent3"/>
                  </a:solidFill>
                  <a:effectLst/>
                  <a:uLnTx/>
                  <a:uFillTx/>
                  <a:latin typeface="Arial" panose="020B0604020202020204" pitchFamily="34" charset="0"/>
                  <a:ea typeface="+mn-ea"/>
                  <a:cs typeface="Arial" panose="020B0604020202020204" pitchFamily="34" charset="0"/>
                </a:rPr>
                <a:t>39%</a:t>
              </a:r>
            </a:p>
          </p:txBody>
        </p:sp>
        <p:sp>
          <p:nvSpPr>
            <p:cNvPr id="382" name="TextBox 381">
              <a:extLst>
                <a:ext uri="{FF2B5EF4-FFF2-40B4-BE49-F238E27FC236}">
                  <a16:creationId xmlns:a16="http://schemas.microsoft.com/office/drawing/2014/main" id="{167DCA6E-6ED4-D064-8E2D-BC54622AFA0A}"/>
                </a:ext>
              </a:extLst>
            </p:cNvPr>
            <p:cNvSpPr txBox="1"/>
            <p:nvPr/>
          </p:nvSpPr>
          <p:spPr>
            <a:xfrm>
              <a:off x="3625411" y="4758116"/>
              <a:ext cx="765598"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25</a:t>
              </a:r>
            </a:p>
          </p:txBody>
        </p:sp>
        <p:sp>
          <p:nvSpPr>
            <p:cNvPr id="383" name="TextBox 382">
              <a:extLst>
                <a:ext uri="{FF2B5EF4-FFF2-40B4-BE49-F238E27FC236}">
                  <a16:creationId xmlns:a16="http://schemas.microsoft.com/office/drawing/2014/main" id="{5A71CDA2-4F0E-7DB4-EAE1-C54EE8264DA9}"/>
                </a:ext>
              </a:extLst>
            </p:cNvPr>
            <p:cNvSpPr txBox="1"/>
            <p:nvPr/>
          </p:nvSpPr>
          <p:spPr>
            <a:xfrm>
              <a:off x="4028798" y="4758116"/>
              <a:ext cx="765598"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24</a:t>
              </a:r>
            </a:p>
          </p:txBody>
        </p:sp>
        <p:sp>
          <p:nvSpPr>
            <p:cNvPr id="384" name="TextBox 383">
              <a:extLst>
                <a:ext uri="{FF2B5EF4-FFF2-40B4-BE49-F238E27FC236}">
                  <a16:creationId xmlns:a16="http://schemas.microsoft.com/office/drawing/2014/main" id="{F8150796-9F8B-72D8-3AA7-7001092B7145}"/>
                </a:ext>
              </a:extLst>
            </p:cNvPr>
            <p:cNvSpPr txBox="1"/>
            <p:nvPr/>
          </p:nvSpPr>
          <p:spPr>
            <a:xfrm>
              <a:off x="4424525" y="4758116"/>
              <a:ext cx="765598"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21</a:t>
              </a:r>
            </a:p>
          </p:txBody>
        </p:sp>
        <p:sp>
          <p:nvSpPr>
            <p:cNvPr id="385" name="TextBox 384">
              <a:extLst>
                <a:ext uri="{FF2B5EF4-FFF2-40B4-BE49-F238E27FC236}">
                  <a16:creationId xmlns:a16="http://schemas.microsoft.com/office/drawing/2014/main" id="{BE9EAD2E-EF5C-CACD-5D41-E86E89B67EA6}"/>
                </a:ext>
              </a:extLst>
            </p:cNvPr>
            <p:cNvSpPr txBox="1"/>
            <p:nvPr/>
          </p:nvSpPr>
          <p:spPr>
            <a:xfrm>
              <a:off x="4843222" y="4758116"/>
              <a:ext cx="765598"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18</a:t>
              </a:r>
            </a:p>
          </p:txBody>
        </p:sp>
        <p:sp>
          <p:nvSpPr>
            <p:cNvPr id="386" name="TextBox 385">
              <a:extLst>
                <a:ext uri="{FF2B5EF4-FFF2-40B4-BE49-F238E27FC236}">
                  <a16:creationId xmlns:a16="http://schemas.microsoft.com/office/drawing/2014/main" id="{9E6300E7-EAA4-CBFF-11BB-17416656A0E5}"/>
                </a:ext>
              </a:extLst>
            </p:cNvPr>
            <p:cNvSpPr txBox="1"/>
            <p:nvPr/>
          </p:nvSpPr>
          <p:spPr>
            <a:xfrm>
              <a:off x="5254258" y="4758116"/>
              <a:ext cx="765598"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15</a:t>
              </a:r>
            </a:p>
          </p:txBody>
        </p:sp>
        <p:sp>
          <p:nvSpPr>
            <p:cNvPr id="387" name="TextBox 386">
              <a:extLst>
                <a:ext uri="{FF2B5EF4-FFF2-40B4-BE49-F238E27FC236}">
                  <a16:creationId xmlns:a16="http://schemas.microsoft.com/office/drawing/2014/main" id="{B633E691-F92E-B5B8-30D4-32F38FE73DE3}"/>
                </a:ext>
              </a:extLst>
            </p:cNvPr>
            <p:cNvSpPr txBox="1"/>
            <p:nvPr/>
          </p:nvSpPr>
          <p:spPr>
            <a:xfrm>
              <a:off x="5649996" y="4758116"/>
              <a:ext cx="765598"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15</a:t>
              </a:r>
            </a:p>
          </p:txBody>
        </p:sp>
        <p:sp>
          <p:nvSpPr>
            <p:cNvPr id="388" name="TextBox 387">
              <a:extLst>
                <a:ext uri="{FF2B5EF4-FFF2-40B4-BE49-F238E27FC236}">
                  <a16:creationId xmlns:a16="http://schemas.microsoft.com/office/drawing/2014/main" id="{F23B2741-8E50-4E8E-CEC4-EFD75F7DBFA1}"/>
                </a:ext>
              </a:extLst>
            </p:cNvPr>
            <p:cNvSpPr txBox="1"/>
            <p:nvPr/>
          </p:nvSpPr>
          <p:spPr>
            <a:xfrm>
              <a:off x="6460751" y="4758116"/>
              <a:ext cx="765598"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11</a:t>
              </a:r>
            </a:p>
          </p:txBody>
        </p:sp>
        <p:sp>
          <p:nvSpPr>
            <p:cNvPr id="389" name="TextBox 388">
              <a:extLst>
                <a:ext uri="{FF2B5EF4-FFF2-40B4-BE49-F238E27FC236}">
                  <a16:creationId xmlns:a16="http://schemas.microsoft.com/office/drawing/2014/main" id="{DAC57CD4-69DB-E83B-FA97-6322E0F08480}"/>
                </a:ext>
              </a:extLst>
            </p:cNvPr>
            <p:cNvSpPr txBox="1"/>
            <p:nvPr/>
          </p:nvSpPr>
          <p:spPr>
            <a:xfrm>
              <a:off x="7252819" y="4758116"/>
              <a:ext cx="765598"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5</a:t>
              </a:r>
            </a:p>
          </p:txBody>
        </p:sp>
        <p:sp>
          <p:nvSpPr>
            <p:cNvPr id="390" name="TextBox 389">
              <a:extLst>
                <a:ext uri="{FF2B5EF4-FFF2-40B4-BE49-F238E27FC236}">
                  <a16:creationId xmlns:a16="http://schemas.microsoft.com/office/drawing/2014/main" id="{ED8E90DA-ADFC-A600-DB05-FB48131CA89D}"/>
                </a:ext>
              </a:extLst>
            </p:cNvPr>
            <p:cNvSpPr txBox="1"/>
            <p:nvPr/>
          </p:nvSpPr>
          <p:spPr>
            <a:xfrm>
              <a:off x="7789593" y="4758116"/>
              <a:ext cx="539998"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5</a:t>
              </a:r>
            </a:p>
          </p:txBody>
        </p:sp>
        <p:sp>
          <p:nvSpPr>
            <p:cNvPr id="391" name="TextBox 390">
              <a:extLst>
                <a:ext uri="{FF2B5EF4-FFF2-40B4-BE49-F238E27FC236}">
                  <a16:creationId xmlns:a16="http://schemas.microsoft.com/office/drawing/2014/main" id="{CD5EA2F2-ECCD-D1CA-4AFF-8D7E159F1CC4}"/>
                </a:ext>
              </a:extLst>
            </p:cNvPr>
            <p:cNvSpPr txBox="1"/>
            <p:nvPr/>
          </p:nvSpPr>
          <p:spPr>
            <a:xfrm>
              <a:off x="8059593" y="4758116"/>
              <a:ext cx="765598"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2</a:t>
              </a:r>
            </a:p>
          </p:txBody>
        </p:sp>
        <p:sp>
          <p:nvSpPr>
            <p:cNvPr id="392" name="TextBox 391">
              <a:extLst>
                <a:ext uri="{FF2B5EF4-FFF2-40B4-BE49-F238E27FC236}">
                  <a16:creationId xmlns:a16="http://schemas.microsoft.com/office/drawing/2014/main" id="{67B7E059-D0F0-8961-81C5-1D04FC09A731}"/>
                </a:ext>
              </a:extLst>
            </p:cNvPr>
            <p:cNvSpPr txBox="1"/>
            <p:nvPr/>
          </p:nvSpPr>
          <p:spPr>
            <a:xfrm>
              <a:off x="8868661" y="4758116"/>
              <a:ext cx="765598"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1</a:t>
              </a:r>
            </a:p>
          </p:txBody>
        </p:sp>
        <p:sp>
          <p:nvSpPr>
            <p:cNvPr id="393" name="TextBox 392">
              <a:extLst>
                <a:ext uri="{FF2B5EF4-FFF2-40B4-BE49-F238E27FC236}">
                  <a16:creationId xmlns:a16="http://schemas.microsoft.com/office/drawing/2014/main" id="{FAEB65F9-FCED-C949-B3C2-4E41C2D330E6}"/>
                </a:ext>
              </a:extLst>
            </p:cNvPr>
            <p:cNvSpPr txBox="1"/>
            <p:nvPr/>
          </p:nvSpPr>
          <p:spPr>
            <a:xfrm>
              <a:off x="9323645" y="4758116"/>
              <a:ext cx="600434"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0</a:t>
              </a:r>
            </a:p>
          </p:txBody>
        </p:sp>
        <p:sp>
          <p:nvSpPr>
            <p:cNvPr id="394" name="TextBox 393">
              <a:extLst>
                <a:ext uri="{FF2B5EF4-FFF2-40B4-BE49-F238E27FC236}">
                  <a16:creationId xmlns:a16="http://schemas.microsoft.com/office/drawing/2014/main" id="{4D9382BE-71C7-0F8E-B83B-3E0FD951FD28}"/>
                </a:ext>
              </a:extLst>
            </p:cNvPr>
            <p:cNvSpPr txBox="1"/>
            <p:nvPr/>
          </p:nvSpPr>
          <p:spPr>
            <a:xfrm>
              <a:off x="6047417" y="4758116"/>
              <a:ext cx="765598"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13</a:t>
              </a:r>
            </a:p>
          </p:txBody>
        </p:sp>
        <p:sp>
          <p:nvSpPr>
            <p:cNvPr id="395" name="TextBox 394">
              <a:extLst>
                <a:ext uri="{FF2B5EF4-FFF2-40B4-BE49-F238E27FC236}">
                  <a16:creationId xmlns:a16="http://schemas.microsoft.com/office/drawing/2014/main" id="{714174FF-462D-A06D-EA74-1DE172E229E0}"/>
                </a:ext>
              </a:extLst>
            </p:cNvPr>
            <p:cNvSpPr txBox="1"/>
            <p:nvPr/>
          </p:nvSpPr>
          <p:spPr>
            <a:xfrm>
              <a:off x="6854796" y="4758116"/>
              <a:ext cx="765598"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9</a:t>
              </a:r>
            </a:p>
          </p:txBody>
        </p:sp>
        <p:sp>
          <p:nvSpPr>
            <p:cNvPr id="396" name="TextBox 395">
              <a:extLst>
                <a:ext uri="{FF2B5EF4-FFF2-40B4-BE49-F238E27FC236}">
                  <a16:creationId xmlns:a16="http://schemas.microsoft.com/office/drawing/2014/main" id="{B7E79ABF-F2D6-4A11-8731-999B23005566}"/>
                </a:ext>
              </a:extLst>
            </p:cNvPr>
            <p:cNvSpPr txBox="1"/>
            <p:nvPr/>
          </p:nvSpPr>
          <p:spPr>
            <a:xfrm>
              <a:off x="8510629" y="4758116"/>
              <a:ext cx="707941" cy="244682"/>
            </a:xfrm>
            <a:prstGeom prst="rect">
              <a:avLst/>
            </a:prstGeom>
            <a:noFill/>
          </p:spPr>
          <p:txBody>
            <a:bodyPr wrap="square" rtlCol="0">
              <a:spAutoFit/>
            </a:bodyPr>
            <a:lstStyle/>
            <a:p>
              <a:pPr algn="ctr">
                <a:lnSpc>
                  <a:spcPct val="90000"/>
                </a:lnSpc>
              </a:pPr>
              <a:r>
                <a:rPr lang="en-GB" sz="1100" dirty="0">
                  <a:solidFill>
                    <a:schemeClr val="accent2"/>
                  </a:solidFill>
                  <a:latin typeface="Arial" panose="020B0604020202020204" pitchFamily="34" charset="0"/>
                  <a:cs typeface="Arial" panose="020B0604020202020204" pitchFamily="34" charset="0"/>
                </a:rPr>
                <a:t>1</a:t>
              </a:r>
            </a:p>
          </p:txBody>
        </p:sp>
        <p:sp>
          <p:nvSpPr>
            <p:cNvPr id="397" name="TextBox 396">
              <a:extLst>
                <a:ext uri="{FF2B5EF4-FFF2-40B4-BE49-F238E27FC236}">
                  <a16:creationId xmlns:a16="http://schemas.microsoft.com/office/drawing/2014/main" id="{3AE9AACD-D514-8D49-3644-6C8F9A50685D}"/>
                </a:ext>
              </a:extLst>
            </p:cNvPr>
            <p:cNvSpPr txBox="1"/>
            <p:nvPr/>
          </p:nvSpPr>
          <p:spPr>
            <a:xfrm>
              <a:off x="3625411" y="4890930"/>
              <a:ext cx="765598" cy="244682"/>
            </a:xfrm>
            <a:prstGeom prst="rect">
              <a:avLst/>
            </a:prstGeom>
            <a:noFill/>
          </p:spPr>
          <p:txBody>
            <a:bodyPr wrap="square" rtlCol="0">
              <a:spAutoFit/>
            </a:bodyPr>
            <a:lstStyle/>
            <a:p>
              <a:pPr algn="ctr">
                <a:lnSpc>
                  <a:spcPct val="90000"/>
                </a:lnSpc>
              </a:pPr>
              <a:r>
                <a:rPr lang="en-GB" sz="1100" dirty="0">
                  <a:solidFill>
                    <a:schemeClr val="accent3"/>
                  </a:solidFill>
                  <a:latin typeface="Arial" panose="020B0604020202020204" pitchFamily="34" charset="0"/>
                  <a:cs typeface="Arial" panose="020B0604020202020204" pitchFamily="34" charset="0"/>
                </a:rPr>
                <a:t>29</a:t>
              </a:r>
            </a:p>
          </p:txBody>
        </p:sp>
        <p:sp>
          <p:nvSpPr>
            <p:cNvPr id="398" name="TextBox 397">
              <a:extLst>
                <a:ext uri="{FF2B5EF4-FFF2-40B4-BE49-F238E27FC236}">
                  <a16:creationId xmlns:a16="http://schemas.microsoft.com/office/drawing/2014/main" id="{B1FAD6A6-9585-F1FE-9B20-5EF80EB63636}"/>
                </a:ext>
              </a:extLst>
            </p:cNvPr>
            <p:cNvSpPr txBox="1"/>
            <p:nvPr/>
          </p:nvSpPr>
          <p:spPr>
            <a:xfrm>
              <a:off x="4028798" y="4890930"/>
              <a:ext cx="765598" cy="244682"/>
            </a:xfrm>
            <a:prstGeom prst="rect">
              <a:avLst/>
            </a:prstGeom>
            <a:noFill/>
          </p:spPr>
          <p:txBody>
            <a:bodyPr wrap="square" rtlCol="0">
              <a:spAutoFit/>
            </a:bodyPr>
            <a:lstStyle/>
            <a:p>
              <a:pPr algn="ctr">
                <a:lnSpc>
                  <a:spcPct val="90000"/>
                </a:lnSpc>
              </a:pPr>
              <a:r>
                <a:rPr lang="en-GB" sz="1100" dirty="0">
                  <a:solidFill>
                    <a:schemeClr val="accent3"/>
                  </a:solidFill>
                  <a:latin typeface="Arial" panose="020B0604020202020204" pitchFamily="34" charset="0"/>
                  <a:cs typeface="Arial" panose="020B0604020202020204" pitchFamily="34" charset="0"/>
                </a:rPr>
                <a:t>28</a:t>
              </a:r>
            </a:p>
          </p:txBody>
        </p:sp>
        <p:sp>
          <p:nvSpPr>
            <p:cNvPr id="399" name="TextBox 398">
              <a:extLst>
                <a:ext uri="{FF2B5EF4-FFF2-40B4-BE49-F238E27FC236}">
                  <a16:creationId xmlns:a16="http://schemas.microsoft.com/office/drawing/2014/main" id="{161BB834-26A9-4295-B62C-76F919C40A4A}"/>
                </a:ext>
              </a:extLst>
            </p:cNvPr>
            <p:cNvSpPr txBox="1"/>
            <p:nvPr/>
          </p:nvSpPr>
          <p:spPr>
            <a:xfrm>
              <a:off x="4424525" y="4890930"/>
              <a:ext cx="765598" cy="244682"/>
            </a:xfrm>
            <a:prstGeom prst="rect">
              <a:avLst/>
            </a:prstGeom>
            <a:noFill/>
          </p:spPr>
          <p:txBody>
            <a:bodyPr wrap="square" rtlCol="0">
              <a:spAutoFit/>
            </a:bodyPr>
            <a:lstStyle/>
            <a:p>
              <a:pPr algn="ctr">
                <a:lnSpc>
                  <a:spcPct val="90000"/>
                </a:lnSpc>
              </a:pPr>
              <a:r>
                <a:rPr lang="en-GB" sz="1100" dirty="0">
                  <a:solidFill>
                    <a:schemeClr val="accent3"/>
                  </a:solidFill>
                  <a:latin typeface="Arial" panose="020B0604020202020204" pitchFamily="34" charset="0"/>
                  <a:cs typeface="Arial" panose="020B0604020202020204" pitchFamily="34" charset="0"/>
                </a:rPr>
                <a:t>26</a:t>
              </a:r>
            </a:p>
          </p:txBody>
        </p:sp>
        <p:sp>
          <p:nvSpPr>
            <p:cNvPr id="400" name="TextBox 399">
              <a:extLst>
                <a:ext uri="{FF2B5EF4-FFF2-40B4-BE49-F238E27FC236}">
                  <a16:creationId xmlns:a16="http://schemas.microsoft.com/office/drawing/2014/main" id="{4FEA5AEF-D10A-8A00-C841-AEA97AD5C991}"/>
                </a:ext>
              </a:extLst>
            </p:cNvPr>
            <p:cNvSpPr txBox="1"/>
            <p:nvPr/>
          </p:nvSpPr>
          <p:spPr>
            <a:xfrm>
              <a:off x="4843222" y="4890930"/>
              <a:ext cx="765598" cy="244682"/>
            </a:xfrm>
            <a:prstGeom prst="rect">
              <a:avLst/>
            </a:prstGeom>
            <a:noFill/>
          </p:spPr>
          <p:txBody>
            <a:bodyPr wrap="square" rtlCol="0">
              <a:spAutoFit/>
            </a:bodyPr>
            <a:lstStyle/>
            <a:p>
              <a:pPr algn="ctr">
                <a:lnSpc>
                  <a:spcPct val="90000"/>
                </a:lnSpc>
              </a:pPr>
              <a:r>
                <a:rPr lang="en-GB" sz="1100" dirty="0">
                  <a:solidFill>
                    <a:schemeClr val="accent3"/>
                  </a:solidFill>
                  <a:latin typeface="Arial" panose="020B0604020202020204" pitchFamily="34" charset="0"/>
                  <a:cs typeface="Arial" panose="020B0604020202020204" pitchFamily="34" charset="0"/>
                </a:rPr>
                <a:t>22</a:t>
              </a:r>
            </a:p>
          </p:txBody>
        </p:sp>
        <p:sp>
          <p:nvSpPr>
            <p:cNvPr id="401" name="TextBox 400">
              <a:extLst>
                <a:ext uri="{FF2B5EF4-FFF2-40B4-BE49-F238E27FC236}">
                  <a16:creationId xmlns:a16="http://schemas.microsoft.com/office/drawing/2014/main" id="{227F81ED-84E5-F73F-6C42-4B45477B6A25}"/>
                </a:ext>
              </a:extLst>
            </p:cNvPr>
            <p:cNvSpPr txBox="1"/>
            <p:nvPr/>
          </p:nvSpPr>
          <p:spPr>
            <a:xfrm>
              <a:off x="5254258" y="4890930"/>
              <a:ext cx="765598" cy="244682"/>
            </a:xfrm>
            <a:prstGeom prst="rect">
              <a:avLst/>
            </a:prstGeom>
            <a:noFill/>
          </p:spPr>
          <p:txBody>
            <a:bodyPr wrap="square" rtlCol="0">
              <a:spAutoFit/>
            </a:bodyPr>
            <a:lstStyle/>
            <a:p>
              <a:pPr algn="ctr">
                <a:lnSpc>
                  <a:spcPct val="90000"/>
                </a:lnSpc>
              </a:pPr>
              <a:r>
                <a:rPr lang="en-GB" sz="1100" dirty="0">
                  <a:solidFill>
                    <a:schemeClr val="accent3"/>
                  </a:solidFill>
                  <a:latin typeface="Arial" panose="020B0604020202020204" pitchFamily="34" charset="0"/>
                  <a:cs typeface="Arial" panose="020B0604020202020204" pitchFamily="34" charset="0"/>
                </a:rPr>
                <a:t>19</a:t>
              </a:r>
            </a:p>
          </p:txBody>
        </p:sp>
        <p:sp>
          <p:nvSpPr>
            <p:cNvPr id="402" name="TextBox 401">
              <a:extLst>
                <a:ext uri="{FF2B5EF4-FFF2-40B4-BE49-F238E27FC236}">
                  <a16:creationId xmlns:a16="http://schemas.microsoft.com/office/drawing/2014/main" id="{358A66FF-7A81-AE80-713E-FF56386442CE}"/>
                </a:ext>
              </a:extLst>
            </p:cNvPr>
            <p:cNvSpPr txBox="1"/>
            <p:nvPr/>
          </p:nvSpPr>
          <p:spPr>
            <a:xfrm>
              <a:off x="5649996" y="4890930"/>
              <a:ext cx="765598" cy="244682"/>
            </a:xfrm>
            <a:prstGeom prst="rect">
              <a:avLst/>
            </a:prstGeom>
            <a:noFill/>
          </p:spPr>
          <p:txBody>
            <a:bodyPr wrap="square" rtlCol="0">
              <a:spAutoFit/>
            </a:bodyPr>
            <a:lstStyle/>
            <a:p>
              <a:pPr algn="ctr">
                <a:lnSpc>
                  <a:spcPct val="90000"/>
                </a:lnSpc>
              </a:pPr>
              <a:r>
                <a:rPr lang="en-GB" sz="1100" dirty="0">
                  <a:solidFill>
                    <a:schemeClr val="accent3"/>
                  </a:solidFill>
                  <a:latin typeface="Arial" panose="020B0604020202020204" pitchFamily="34" charset="0"/>
                  <a:cs typeface="Arial" panose="020B0604020202020204" pitchFamily="34" charset="0"/>
                </a:rPr>
                <a:t>14</a:t>
              </a:r>
            </a:p>
          </p:txBody>
        </p:sp>
        <p:sp>
          <p:nvSpPr>
            <p:cNvPr id="403" name="TextBox 402">
              <a:extLst>
                <a:ext uri="{FF2B5EF4-FFF2-40B4-BE49-F238E27FC236}">
                  <a16:creationId xmlns:a16="http://schemas.microsoft.com/office/drawing/2014/main" id="{D21D9717-D5A8-AF3B-4C78-53BCDB786DBC}"/>
                </a:ext>
              </a:extLst>
            </p:cNvPr>
            <p:cNvSpPr txBox="1"/>
            <p:nvPr/>
          </p:nvSpPr>
          <p:spPr>
            <a:xfrm>
              <a:off x="6460751" y="4890930"/>
              <a:ext cx="765598" cy="244682"/>
            </a:xfrm>
            <a:prstGeom prst="rect">
              <a:avLst/>
            </a:prstGeom>
            <a:noFill/>
          </p:spPr>
          <p:txBody>
            <a:bodyPr wrap="square" rtlCol="0">
              <a:spAutoFit/>
            </a:bodyPr>
            <a:lstStyle/>
            <a:p>
              <a:pPr algn="ctr">
                <a:lnSpc>
                  <a:spcPct val="90000"/>
                </a:lnSpc>
              </a:pPr>
              <a:r>
                <a:rPr lang="en-GB" sz="1100" dirty="0">
                  <a:solidFill>
                    <a:schemeClr val="accent3"/>
                  </a:solidFill>
                  <a:latin typeface="Arial" panose="020B0604020202020204" pitchFamily="34" charset="0"/>
                  <a:cs typeface="Arial" panose="020B0604020202020204" pitchFamily="34" charset="0"/>
                </a:rPr>
                <a:t>7</a:t>
              </a:r>
            </a:p>
          </p:txBody>
        </p:sp>
        <p:sp>
          <p:nvSpPr>
            <p:cNvPr id="404" name="TextBox 403">
              <a:extLst>
                <a:ext uri="{FF2B5EF4-FFF2-40B4-BE49-F238E27FC236}">
                  <a16:creationId xmlns:a16="http://schemas.microsoft.com/office/drawing/2014/main" id="{2515AB42-5DEC-0B3C-4081-5D12E35E5A5E}"/>
                </a:ext>
              </a:extLst>
            </p:cNvPr>
            <p:cNvSpPr txBox="1"/>
            <p:nvPr/>
          </p:nvSpPr>
          <p:spPr>
            <a:xfrm>
              <a:off x="7252819" y="4890930"/>
              <a:ext cx="765598" cy="244682"/>
            </a:xfrm>
            <a:prstGeom prst="rect">
              <a:avLst/>
            </a:prstGeom>
            <a:noFill/>
          </p:spPr>
          <p:txBody>
            <a:bodyPr wrap="square" rtlCol="0">
              <a:spAutoFit/>
            </a:bodyPr>
            <a:lstStyle/>
            <a:p>
              <a:pPr algn="ctr">
                <a:lnSpc>
                  <a:spcPct val="90000"/>
                </a:lnSpc>
              </a:pPr>
              <a:r>
                <a:rPr lang="en-GB" sz="1100" dirty="0">
                  <a:solidFill>
                    <a:schemeClr val="accent3"/>
                  </a:solidFill>
                  <a:latin typeface="Arial" panose="020B0604020202020204" pitchFamily="34" charset="0"/>
                  <a:cs typeface="Arial" panose="020B0604020202020204" pitchFamily="34" charset="0"/>
                </a:rPr>
                <a:t>2</a:t>
              </a:r>
            </a:p>
          </p:txBody>
        </p:sp>
        <p:sp>
          <p:nvSpPr>
            <p:cNvPr id="405" name="TextBox 404">
              <a:extLst>
                <a:ext uri="{FF2B5EF4-FFF2-40B4-BE49-F238E27FC236}">
                  <a16:creationId xmlns:a16="http://schemas.microsoft.com/office/drawing/2014/main" id="{7FB13BCF-E301-40A2-104A-0634EC556C77}"/>
                </a:ext>
              </a:extLst>
            </p:cNvPr>
            <p:cNvSpPr txBox="1"/>
            <p:nvPr/>
          </p:nvSpPr>
          <p:spPr>
            <a:xfrm>
              <a:off x="7789593" y="4890930"/>
              <a:ext cx="539998" cy="244682"/>
            </a:xfrm>
            <a:prstGeom prst="rect">
              <a:avLst/>
            </a:prstGeom>
            <a:noFill/>
          </p:spPr>
          <p:txBody>
            <a:bodyPr wrap="square" rtlCol="0">
              <a:spAutoFit/>
            </a:bodyPr>
            <a:lstStyle/>
            <a:p>
              <a:pPr algn="ctr">
                <a:lnSpc>
                  <a:spcPct val="90000"/>
                </a:lnSpc>
              </a:pPr>
              <a:r>
                <a:rPr lang="en-GB" sz="1100" dirty="0">
                  <a:solidFill>
                    <a:schemeClr val="accent3"/>
                  </a:solidFill>
                  <a:latin typeface="Arial" panose="020B0604020202020204" pitchFamily="34" charset="0"/>
                  <a:cs typeface="Arial" panose="020B0604020202020204" pitchFamily="34" charset="0"/>
                </a:rPr>
                <a:t>1</a:t>
              </a:r>
            </a:p>
          </p:txBody>
        </p:sp>
        <p:sp>
          <p:nvSpPr>
            <p:cNvPr id="406" name="TextBox 405">
              <a:extLst>
                <a:ext uri="{FF2B5EF4-FFF2-40B4-BE49-F238E27FC236}">
                  <a16:creationId xmlns:a16="http://schemas.microsoft.com/office/drawing/2014/main" id="{D40650E3-BB9E-DDE7-409F-F86B9D26EAC3}"/>
                </a:ext>
              </a:extLst>
            </p:cNvPr>
            <p:cNvSpPr txBox="1"/>
            <p:nvPr/>
          </p:nvSpPr>
          <p:spPr>
            <a:xfrm>
              <a:off x="8059593" y="4890930"/>
              <a:ext cx="765598" cy="244682"/>
            </a:xfrm>
            <a:prstGeom prst="rect">
              <a:avLst/>
            </a:prstGeom>
            <a:noFill/>
          </p:spPr>
          <p:txBody>
            <a:bodyPr wrap="square" rtlCol="0">
              <a:spAutoFit/>
            </a:bodyPr>
            <a:lstStyle/>
            <a:p>
              <a:pPr algn="ctr">
                <a:lnSpc>
                  <a:spcPct val="90000"/>
                </a:lnSpc>
              </a:pPr>
              <a:r>
                <a:rPr lang="en-GB" sz="1100" dirty="0">
                  <a:solidFill>
                    <a:schemeClr val="accent3"/>
                  </a:solidFill>
                  <a:latin typeface="Arial" panose="020B0604020202020204" pitchFamily="34" charset="0"/>
                  <a:cs typeface="Arial" panose="020B0604020202020204" pitchFamily="34" charset="0"/>
                </a:rPr>
                <a:t>0</a:t>
              </a:r>
            </a:p>
          </p:txBody>
        </p:sp>
        <p:sp>
          <p:nvSpPr>
            <p:cNvPr id="407" name="TextBox 406">
              <a:extLst>
                <a:ext uri="{FF2B5EF4-FFF2-40B4-BE49-F238E27FC236}">
                  <a16:creationId xmlns:a16="http://schemas.microsoft.com/office/drawing/2014/main" id="{D2FF002A-42C7-A904-AA3C-BD8705A2F6D4}"/>
                </a:ext>
              </a:extLst>
            </p:cNvPr>
            <p:cNvSpPr txBox="1"/>
            <p:nvPr/>
          </p:nvSpPr>
          <p:spPr>
            <a:xfrm>
              <a:off x="8868661" y="4890930"/>
              <a:ext cx="765598" cy="244682"/>
            </a:xfrm>
            <a:prstGeom prst="rect">
              <a:avLst/>
            </a:prstGeom>
            <a:noFill/>
          </p:spPr>
          <p:txBody>
            <a:bodyPr wrap="square" rtlCol="0">
              <a:spAutoFit/>
            </a:bodyPr>
            <a:lstStyle/>
            <a:p>
              <a:pPr algn="ctr">
                <a:lnSpc>
                  <a:spcPct val="90000"/>
                </a:lnSpc>
              </a:pPr>
              <a:r>
                <a:rPr lang="en-GB" sz="1100" dirty="0">
                  <a:solidFill>
                    <a:schemeClr val="accent3"/>
                  </a:solidFill>
                  <a:latin typeface="Arial" panose="020B0604020202020204" pitchFamily="34" charset="0"/>
                  <a:cs typeface="Arial" panose="020B0604020202020204" pitchFamily="34" charset="0"/>
                </a:rPr>
                <a:t>0</a:t>
              </a:r>
            </a:p>
          </p:txBody>
        </p:sp>
        <p:sp>
          <p:nvSpPr>
            <p:cNvPr id="408" name="TextBox 407">
              <a:extLst>
                <a:ext uri="{FF2B5EF4-FFF2-40B4-BE49-F238E27FC236}">
                  <a16:creationId xmlns:a16="http://schemas.microsoft.com/office/drawing/2014/main" id="{8729C2A9-271E-73E4-FCCF-4E65D906A351}"/>
                </a:ext>
              </a:extLst>
            </p:cNvPr>
            <p:cNvSpPr txBox="1"/>
            <p:nvPr/>
          </p:nvSpPr>
          <p:spPr>
            <a:xfrm>
              <a:off x="9323645" y="4890930"/>
              <a:ext cx="600434" cy="244682"/>
            </a:xfrm>
            <a:prstGeom prst="rect">
              <a:avLst/>
            </a:prstGeom>
            <a:noFill/>
          </p:spPr>
          <p:txBody>
            <a:bodyPr wrap="square" rtlCol="0">
              <a:spAutoFit/>
            </a:bodyPr>
            <a:lstStyle/>
            <a:p>
              <a:pPr algn="ctr">
                <a:lnSpc>
                  <a:spcPct val="90000"/>
                </a:lnSpc>
              </a:pPr>
              <a:r>
                <a:rPr lang="en-GB" sz="1100" dirty="0">
                  <a:solidFill>
                    <a:schemeClr val="accent3"/>
                  </a:solidFill>
                  <a:latin typeface="Arial" panose="020B0604020202020204" pitchFamily="34" charset="0"/>
                  <a:cs typeface="Arial" panose="020B0604020202020204" pitchFamily="34" charset="0"/>
                </a:rPr>
                <a:t>0</a:t>
              </a:r>
            </a:p>
          </p:txBody>
        </p:sp>
        <p:sp>
          <p:nvSpPr>
            <p:cNvPr id="409" name="TextBox 408">
              <a:extLst>
                <a:ext uri="{FF2B5EF4-FFF2-40B4-BE49-F238E27FC236}">
                  <a16:creationId xmlns:a16="http://schemas.microsoft.com/office/drawing/2014/main" id="{F3F8692F-5E61-805A-FE8D-BBD5007EEC39}"/>
                </a:ext>
              </a:extLst>
            </p:cNvPr>
            <p:cNvSpPr txBox="1"/>
            <p:nvPr/>
          </p:nvSpPr>
          <p:spPr>
            <a:xfrm>
              <a:off x="6047417" y="4890930"/>
              <a:ext cx="765598" cy="244682"/>
            </a:xfrm>
            <a:prstGeom prst="rect">
              <a:avLst/>
            </a:prstGeom>
            <a:noFill/>
          </p:spPr>
          <p:txBody>
            <a:bodyPr wrap="square" rtlCol="0">
              <a:spAutoFit/>
            </a:bodyPr>
            <a:lstStyle/>
            <a:p>
              <a:pPr algn="ctr">
                <a:lnSpc>
                  <a:spcPct val="90000"/>
                </a:lnSpc>
              </a:pPr>
              <a:r>
                <a:rPr lang="en-GB" sz="1100" dirty="0">
                  <a:solidFill>
                    <a:schemeClr val="accent3"/>
                  </a:solidFill>
                  <a:latin typeface="Arial" panose="020B0604020202020204" pitchFamily="34" charset="0"/>
                  <a:cs typeface="Arial" panose="020B0604020202020204" pitchFamily="34" charset="0"/>
                </a:rPr>
                <a:t>11</a:t>
              </a:r>
            </a:p>
          </p:txBody>
        </p:sp>
        <p:sp>
          <p:nvSpPr>
            <p:cNvPr id="410" name="TextBox 409">
              <a:extLst>
                <a:ext uri="{FF2B5EF4-FFF2-40B4-BE49-F238E27FC236}">
                  <a16:creationId xmlns:a16="http://schemas.microsoft.com/office/drawing/2014/main" id="{7A2B7F65-CD0A-7CC3-B153-C6214B80956C}"/>
                </a:ext>
              </a:extLst>
            </p:cNvPr>
            <p:cNvSpPr txBox="1"/>
            <p:nvPr/>
          </p:nvSpPr>
          <p:spPr>
            <a:xfrm>
              <a:off x="6854796" y="4890930"/>
              <a:ext cx="765598" cy="244682"/>
            </a:xfrm>
            <a:prstGeom prst="rect">
              <a:avLst/>
            </a:prstGeom>
            <a:noFill/>
          </p:spPr>
          <p:txBody>
            <a:bodyPr wrap="square" rtlCol="0">
              <a:spAutoFit/>
            </a:bodyPr>
            <a:lstStyle/>
            <a:p>
              <a:pPr algn="ctr">
                <a:lnSpc>
                  <a:spcPct val="90000"/>
                </a:lnSpc>
              </a:pPr>
              <a:r>
                <a:rPr lang="en-GB" sz="1100" dirty="0">
                  <a:solidFill>
                    <a:schemeClr val="accent3"/>
                  </a:solidFill>
                  <a:latin typeface="Arial" panose="020B0604020202020204" pitchFamily="34" charset="0"/>
                  <a:cs typeface="Arial" panose="020B0604020202020204" pitchFamily="34" charset="0"/>
                </a:rPr>
                <a:t>4</a:t>
              </a:r>
            </a:p>
          </p:txBody>
        </p:sp>
        <p:sp>
          <p:nvSpPr>
            <p:cNvPr id="411" name="TextBox 410">
              <a:extLst>
                <a:ext uri="{FF2B5EF4-FFF2-40B4-BE49-F238E27FC236}">
                  <a16:creationId xmlns:a16="http://schemas.microsoft.com/office/drawing/2014/main" id="{5B6276C8-6C57-C63D-1F2B-7A1C2854B9FC}"/>
                </a:ext>
              </a:extLst>
            </p:cNvPr>
            <p:cNvSpPr txBox="1"/>
            <p:nvPr/>
          </p:nvSpPr>
          <p:spPr>
            <a:xfrm>
              <a:off x="8510629" y="4890930"/>
              <a:ext cx="707941" cy="244682"/>
            </a:xfrm>
            <a:prstGeom prst="rect">
              <a:avLst/>
            </a:prstGeom>
            <a:noFill/>
          </p:spPr>
          <p:txBody>
            <a:bodyPr wrap="square" rtlCol="0">
              <a:spAutoFit/>
            </a:bodyPr>
            <a:lstStyle/>
            <a:p>
              <a:pPr algn="ctr">
                <a:lnSpc>
                  <a:spcPct val="90000"/>
                </a:lnSpc>
              </a:pPr>
              <a:r>
                <a:rPr lang="en-GB" sz="1100" dirty="0">
                  <a:solidFill>
                    <a:schemeClr val="accent3"/>
                  </a:solidFill>
                  <a:latin typeface="Arial" panose="020B0604020202020204" pitchFamily="34" charset="0"/>
                  <a:cs typeface="Arial" panose="020B0604020202020204" pitchFamily="34" charset="0"/>
                </a:rPr>
                <a:t>0</a:t>
              </a:r>
            </a:p>
          </p:txBody>
        </p:sp>
      </p:grpSp>
      <p:graphicFrame>
        <p:nvGraphicFramePr>
          <p:cNvPr id="285" name="Table 561">
            <a:extLst>
              <a:ext uri="{FF2B5EF4-FFF2-40B4-BE49-F238E27FC236}">
                <a16:creationId xmlns:a16="http://schemas.microsoft.com/office/drawing/2014/main" id="{9D66CF87-AF25-6E8C-C20D-E6C030350BD8}"/>
              </a:ext>
            </a:extLst>
          </p:cNvPr>
          <p:cNvGraphicFramePr>
            <a:graphicFrameLocks noGrp="1"/>
          </p:cNvGraphicFramePr>
          <p:nvPr>
            <p:extLst>
              <p:ext uri="{D42A27DB-BD31-4B8C-83A1-F6EECF244321}">
                <p14:modId xmlns:p14="http://schemas.microsoft.com/office/powerpoint/2010/main" val="4176209142"/>
              </p:ext>
            </p:extLst>
          </p:nvPr>
        </p:nvGraphicFramePr>
        <p:xfrm>
          <a:off x="9652714" y="1856292"/>
          <a:ext cx="2380536" cy="1274400"/>
        </p:xfrm>
        <a:graphic>
          <a:graphicData uri="http://schemas.openxmlformats.org/drawingml/2006/table">
            <a:tbl>
              <a:tblPr firstRow="1" bandRow="1">
                <a:tableStyleId>{69012ECD-51FC-41F1-AA8D-1B2483CD663E}</a:tableStyleId>
              </a:tblPr>
              <a:tblGrid>
                <a:gridCol w="793316">
                  <a:extLst>
                    <a:ext uri="{9D8B030D-6E8A-4147-A177-3AD203B41FA5}">
                      <a16:colId xmlns:a16="http://schemas.microsoft.com/office/drawing/2014/main" val="559026787"/>
                    </a:ext>
                  </a:extLst>
                </a:gridCol>
                <a:gridCol w="1587220">
                  <a:extLst>
                    <a:ext uri="{9D8B030D-6E8A-4147-A177-3AD203B41FA5}">
                      <a16:colId xmlns:a16="http://schemas.microsoft.com/office/drawing/2014/main" val="3751778875"/>
                    </a:ext>
                  </a:extLst>
                </a:gridCol>
              </a:tblGrid>
              <a:tr h="225940">
                <a:tc>
                  <a:txBody>
                    <a:bodyPr/>
                    <a:lstStyle/>
                    <a:p>
                      <a:r>
                        <a:rPr lang="en-GB" sz="1200" dirty="0" smtClean="0">
                          <a:solidFill>
                            <a:schemeClr val="tx2"/>
                          </a:solidFill>
                        </a:rPr>
                        <a:t>RVT</a:t>
                      </a:r>
                      <a:endParaRPr lang="en-GB" sz="1200" dirty="0">
                        <a:solidFill>
                          <a:schemeClr val="tx2"/>
                        </a:solidFill>
                        <a:latin typeface="Arial" panose="020B0604020202020204" pitchFamily="34" charset="0"/>
                        <a:cs typeface="Arial" panose="020B0604020202020204" pitchFamily="34" charset="0"/>
                      </a:endParaRP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err="1" smtClean="0">
                          <a:ln>
                            <a:noFill/>
                          </a:ln>
                          <a:solidFill>
                            <a:schemeClr val="tx2"/>
                          </a:solidFill>
                          <a:effectLst/>
                          <a:uLnTx/>
                          <a:uFillTx/>
                        </a:rPr>
                        <a:t>mEFS</a:t>
                      </a:r>
                      <a:r>
                        <a:rPr kumimoji="0" lang="en-US" sz="1200" u="none" strike="noStrike" kern="1200" cap="none" spc="0" normalizeH="0" baseline="0" noProof="0" dirty="0">
                          <a:ln>
                            <a:noFill/>
                          </a:ln>
                          <a:solidFill>
                            <a:schemeClr val="tx2"/>
                          </a:solidFill>
                          <a:effectLst/>
                          <a:uLnTx/>
                          <a:uFillTx/>
                        </a:rPr>
                        <a:t>, </a:t>
                      </a:r>
                      <a:r>
                        <a:rPr kumimoji="0" lang="en-US" sz="1200" u="none" strike="noStrike" kern="1200" cap="none" spc="0" normalizeH="0" baseline="0" noProof="0" dirty="0" err="1" smtClean="0">
                          <a:ln>
                            <a:noFill/>
                          </a:ln>
                          <a:solidFill>
                            <a:schemeClr val="tx2"/>
                          </a:solidFill>
                          <a:effectLst/>
                          <a:uLnTx/>
                          <a:uFillTx/>
                        </a:rPr>
                        <a:t>mo</a:t>
                      </a:r>
                      <a:r>
                        <a:rPr kumimoji="0" lang="en-US" sz="1200" u="none" strike="noStrike" kern="1200" cap="none" spc="0" normalizeH="0" baseline="0" noProof="0" dirty="0" smtClean="0">
                          <a:ln>
                            <a:noFill/>
                          </a:ln>
                          <a:solidFill>
                            <a:schemeClr val="tx2"/>
                          </a:solidFill>
                          <a:effectLst/>
                          <a:uLnTx/>
                          <a:uFillTx/>
                        </a:rPr>
                        <a:t> </a:t>
                      </a:r>
                      <a:r>
                        <a:rPr kumimoji="0" lang="en-US" sz="1200" u="none" strike="noStrike" kern="1200" cap="none" spc="0" normalizeH="0" baseline="0" noProof="0" dirty="0">
                          <a:ln>
                            <a:noFill/>
                          </a:ln>
                          <a:solidFill>
                            <a:schemeClr val="tx2"/>
                          </a:solidFill>
                          <a:effectLst/>
                          <a:uLnTx/>
                          <a:uFillTx/>
                        </a:rPr>
                        <a:t>(95% </a:t>
                      </a:r>
                      <a:r>
                        <a:rPr kumimoji="0" lang="en-US" sz="1200" u="none" strike="noStrike" kern="1200" cap="none" spc="0" normalizeH="0" baseline="0" noProof="0" dirty="0" smtClean="0">
                          <a:ln>
                            <a:noFill/>
                          </a:ln>
                          <a:solidFill>
                            <a:schemeClr val="tx2"/>
                          </a:solidFill>
                          <a:effectLst/>
                          <a:uLnTx/>
                          <a:uFillTx/>
                        </a:rPr>
                        <a:t>CI)</a:t>
                      </a:r>
                      <a:endParaRPr kumimoji="0" lang="en-GB" sz="1200" b="1" i="0" u="none" strike="noStrike" kern="1200" cap="none" spc="0" normalizeH="0" baseline="0" noProof="0" dirty="0">
                        <a:ln>
                          <a:noFill/>
                        </a:ln>
                        <a:solidFill>
                          <a:schemeClr val="tx2"/>
                        </a:solidFill>
                        <a:effectLst/>
                        <a:uLnTx/>
                        <a:uFillTx/>
                        <a:latin typeface="Arial"/>
                        <a:ea typeface="+mn-ea"/>
                        <a:cs typeface="Arial"/>
                      </a:endParaRPr>
                    </a:p>
                  </a:txBody>
                  <a:tcPr marL="36000" marR="36000" marT="36000" marB="36000" anchor="ctr"/>
                </a:tc>
                <a:extLst>
                  <a:ext uri="{0D108BD9-81ED-4DB2-BD59-A6C34878D82A}">
                    <a16:rowId xmlns:a16="http://schemas.microsoft.com/office/drawing/2014/main" val="4258434239"/>
                  </a:ext>
                </a:extLst>
              </a:tr>
              <a:tr h="197891">
                <a:tc>
                  <a:txBody>
                    <a:bodyPr/>
                    <a:lstStyle/>
                    <a:p>
                      <a:r>
                        <a:rPr lang="en-GB" sz="1200" dirty="0"/>
                        <a:t>0.5</a:t>
                      </a:r>
                      <a:r>
                        <a:rPr lang="en-GB" sz="1200" dirty="0" smtClean="0"/>
                        <a:t>%</a:t>
                      </a:r>
                      <a:endParaRPr lang="en-GB" sz="1200" dirty="0">
                        <a:solidFill>
                          <a:srgbClr val="000000"/>
                        </a:solidFill>
                        <a:latin typeface="Arial" panose="020B0604020202020204" pitchFamily="34" charset="0"/>
                        <a:cs typeface="Arial" panose="020B0604020202020204" pitchFamily="34" charset="0"/>
                      </a:endParaRPr>
                    </a:p>
                  </a:txBody>
                  <a:tcPr marL="36000" marR="36000" marT="36000" marB="36000" anchor="ctr"/>
                </a:tc>
                <a:tc>
                  <a:txBody>
                    <a:bodyPr/>
                    <a:lstStyle/>
                    <a:p>
                      <a:pPr algn="ctr"/>
                      <a:r>
                        <a:rPr lang="en-GB" sz="1200" dirty="0"/>
                        <a:t>NR (</a:t>
                      </a:r>
                      <a:r>
                        <a:rPr lang="en-GB" sz="1200" dirty="0" smtClean="0"/>
                        <a:t>31.6, NR</a:t>
                      </a:r>
                      <a:r>
                        <a:rPr lang="en-GB" sz="1200" dirty="0"/>
                        <a:t>)</a:t>
                      </a:r>
                      <a:endParaRPr lang="en-GB" sz="1200" dirty="0">
                        <a:solidFill>
                          <a:srgbClr val="000000"/>
                        </a:solidFill>
                        <a:latin typeface="Arial" panose="020B0604020202020204" pitchFamily="34" charset="0"/>
                        <a:cs typeface="Arial" panose="020B0604020202020204" pitchFamily="34" charset="0"/>
                      </a:endParaRPr>
                    </a:p>
                  </a:txBody>
                  <a:tcPr marL="36000" marR="36000" marT="36000" marB="36000" anchor="ctr"/>
                </a:tc>
                <a:extLst>
                  <a:ext uri="{0D108BD9-81ED-4DB2-BD59-A6C34878D82A}">
                    <a16:rowId xmlns:a16="http://schemas.microsoft.com/office/drawing/2014/main" val="2089842994"/>
                  </a:ext>
                </a:extLst>
              </a:tr>
              <a:tr h="127268">
                <a:tc>
                  <a:txBody>
                    <a:bodyPr/>
                    <a:lstStyle/>
                    <a:p>
                      <a:r>
                        <a:rPr lang="en-GB" sz="1200" dirty="0" smtClean="0"/>
                        <a:t>&gt;5–30%</a:t>
                      </a:r>
                      <a:endParaRPr lang="en-GB" sz="1200" b="1" dirty="0">
                        <a:solidFill>
                          <a:srgbClr val="000000"/>
                        </a:solidFill>
                        <a:latin typeface="Arial" panose="020B0604020202020204" pitchFamily="34" charset="0"/>
                        <a:cs typeface="Arial" panose="020B0604020202020204" pitchFamily="34" charset="0"/>
                      </a:endParaRPr>
                    </a:p>
                  </a:txBody>
                  <a:tcPr marL="36000" marR="36000" marT="36000" marB="36000" anchor="ctr"/>
                </a:tc>
                <a:tc>
                  <a:txBody>
                    <a:bodyPr/>
                    <a:lstStyle/>
                    <a:p>
                      <a:pPr algn="ctr"/>
                      <a:r>
                        <a:rPr lang="en-GB" sz="1200" dirty="0"/>
                        <a:t>NR (</a:t>
                      </a:r>
                      <a:r>
                        <a:rPr lang="en-GB" sz="1200" dirty="0" smtClean="0"/>
                        <a:t>13.6,</a:t>
                      </a:r>
                      <a:r>
                        <a:rPr lang="en-GB" sz="1200" baseline="0" dirty="0" smtClean="0"/>
                        <a:t> </a:t>
                      </a:r>
                      <a:r>
                        <a:rPr lang="en-GB" sz="1200" dirty="0" smtClean="0"/>
                        <a:t>NR</a:t>
                      </a:r>
                      <a:r>
                        <a:rPr lang="en-GB" sz="1200" dirty="0"/>
                        <a:t>)</a:t>
                      </a:r>
                      <a:endParaRPr lang="en-GB" sz="1200" dirty="0">
                        <a:solidFill>
                          <a:srgbClr val="000000"/>
                        </a:solidFill>
                        <a:latin typeface="Arial" panose="020B0604020202020204" pitchFamily="34" charset="0"/>
                        <a:cs typeface="Arial" panose="020B0604020202020204" pitchFamily="34" charset="0"/>
                      </a:endParaRPr>
                    </a:p>
                  </a:txBody>
                  <a:tcPr marL="36000" marR="36000" marT="36000" marB="36000" anchor="ctr"/>
                </a:tc>
                <a:extLst>
                  <a:ext uri="{0D108BD9-81ED-4DB2-BD59-A6C34878D82A}">
                    <a16:rowId xmlns:a16="http://schemas.microsoft.com/office/drawing/2014/main" val="4143179510"/>
                  </a:ext>
                </a:extLst>
              </a:tr>
              <a:tr h="12726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&gt;30–80%</a:t>
                      </a:r>
                      <a:endParaRPr lang="en-GB" sz="1200" b="1" dirty="0">
                        <a:solidFill>
                          <a:srgbClr val="000000"/>
                        </a:solidFill>
                        <a:latin typeface="Arial" panose="020B0604020202020204" pitchFamily="34" charset="0"/>
                        <a:cs typeface="Arial" panose="020B0604020202020204" pitchFamily="34" charset="0"/>
                      </a:endParaRP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t>26.6 (</a:t>
                      </a:r>
                      <a:r>
                        <a:rPr lang="en-GB" sz="1200" dirty="0" smtClean="0"/>
                        <a:t>11.6,</a:t>
                      </a:r>
                      <a:r>
                        <a:rPr lang="en-GB" sz="1200" baseline="0" dirty="0" smtClean="0"/>
                        <a:t> </a:t>
                      </a:r>
                      <a:r>
                        <a:rPr lang="en-GB" sz="1200" dirty="0" smtClean="0"/>
                        <a:t>NR</a:t>
                      </a:r>
                      <a:r>
                        <a:rPr lang="en-GB" sz="1200" dirty="0"/>
                        <a:t>)</a:t>
                      </a:r>
                      <a:endParaRPr lang="en-GB" sz="1200" dirty="0">
                        <a:solidFill>
                          <a:srgbClr val="000000"/>
                        </a:solidFill>
                        <a:latin typeface="Arial" panose="020B0604020202020204" pitchFamily="34" charset="0"/>
                        <a:cs typeface="Arial" panose="020B0604020202020204" pitchFamily="34" charset="0"/>
                      </a:endParaRPr>
                    </a:p>
                  </a:txBody>
                  <a:tcPr marL="36000" marR="36000" marT="36000" marB="36000" anchor="ctr"/>
                </a:tc>
                <a:extLst>
                  <a:ext uri="{0D108BD9-81ED-4DB2-BD59-A6C34878D82A}">
                    <a16:rowId xmlns:a16="http://schemas.microsoft.com/office/drawing/2014/main" val="916335508"/>
                  </a:ext>
                </a:extLst>
              </a:tr>
              <a:tr h="12726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&gt;80%</a:t>
                      </a:r>
                      <a:endParaRPr lang="en-GB" sz="1200" b="1" dirty="0">
                        <a:solidFill>
                          <a:srgbClr val="000000"/>
                        </a:solidFill>
                        <a:latin typeface="Arial" panose="020B0604020202020204" pitchFamily="34" charset="0"/>
                        <a:cs typeface="Arial" panose="020B0604020202020204" pitchFamily="34" charset="0"/>
                      </a:endParaRPr>
                    </a:p>
                  </a:txBody>
                  <a:tcPr marL="36000" marR="36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t>18.9 (</a:t>
                      </a:r>
                      <a:r>
                        <a:rPr lang="en-GB" sz="1200" dirty="0" smtClean="0"/>
                        <a:t>13.4,</a:t>
                      </a:r>
                      <a:r>
                        <a:rPr lang="en-GB" sz="1200" baseline="0" dirty="0" smtClean="0"/>
                        <a:t> </a:t>
                      </a:r>
                      <a:r>
                        <a:rPr lang="en-GB" sz="1200" dirty="0" smtClean="0"/>
                        <a:t>27.8</a:t>
                      </a:r>
                      <a:r>
                        <a:rPr lang="en-GB" sz="1200" dirty="0"/>
                        <a:t>)</a:t>
                      </a:r>
                      <a:endParaRPr lang="en-GB" sz="1200" dirty="0">
                        <a:solidFill>
                          <a:srgbClr val="000000"/>
                        </a:solidFill>
                        <a:latin typeface="Arial" panose="020B0604020202020204" pitchFamily="34" charset="0"/>
                        <a:cs typeface="Arial" panose="020B0604020202020204" pitchFamily="34" charset="0"/>
                      </a:endParaRPr>
                    </a:p>
                  </a:txBody>
                  <a:tcPr marL="36000" marR="36000" marT="36000" marB="36000" anchor="ctr"/>
                </a:tc>
                <a:extLst>
                  <a:ext uri="{0D108BD9-81ED-4DB2-BD59-A6C34878D82A}">
                    <a16:rowId xmlns:a16="http://schemas.microsoft.com/office/drawing/2014/main" val="1910633433"/>
                  </a:ext>
                </a:extLst>
              </a:tr>
            </a:tbl>
          </a:graphicData>
        </a:graphic>
      </p:graphicFrame>
      <p:sp>
        <p:nvSpPr>
          <p:cNvPr id="415" name="TextBox 414">
            <a:extLst>
              <a:ext uri="{FF2B5EF4-FFF2-40B4-BE49-F238E27FC236}">
                <a16:creationId xmlns:a16="http://schemas.microsoft.com/office/drawing/2014/main" id="{8D688B89-391E-BC31-6F84-3804D8DA809B}"/>
              </a:ext>
            </a:extLst>
          </p:cNvPr>
          <p:cNvSpPr txBox="1"/>
          <p:nvPr/>
        </p:nvSpPr>
        <p:spPr>
          <a:xfrm>
            <a:off x="2723897" y="4490290"/>
            <a:ext cx="723522"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1100" dirty="0">
                <a:solidFill>
                  <a:schemeClr val="accent1"/>
                </a:solidFill>
                <a:latin typeface="Arial" panose="020B0604020202020204" pitchFamily="34" charset="0"/>
                <a:cs typeface="Arial" panose="020B0604020202020204" pitchFamily="34" charset="0"/>
              </a:rPr>
              <a:t>0-5% RVT</a:t>
            </a:r>
            <a:endParaRPr kumimoji="0" lang="en-GB" sz="1100" b="0" i="0" u="none" strike="noStrike" kern="1200" cap="none" spc="0" normalizeH="0" baseline="0" noProof="0" dirty="0">
              <a:ln>
                <a:noFill/>
              </a:ln>
              <a:solidFill>
                <a:schemeClr val="accent1"/>
              </a:solidFill>
              <a:effectLst/>
              <a:uLnTx/>
              <a:uFillTx/>
              <a:latin typeface="Arial" panose="020B0604020202020204" pitchFamily="34" charset="0"/>
              <a:cs typeface="Arial" panose="020B0604020202020204" pitchFamily="34" charset="0"/>
            </a:endParaRPr>
          </a:p>
        </p:txBody>
      </p:sp>
      <p:sp>
        <p:nvSpPr>
          <p:cNvPr id="416" name="TextBox 415">
            <a:extLst>
              <a:ext uri="{FF2B5EF4-FFF2-40B4-BE49-F238E27FC236}">
                <a16:creationId xmlns:a16="http://schemas.microsoft.com/office/drawing/2014/main" id="{E51721BD-A6DA-0C45-EFE4-3E5DF5F6000E}"/>
              </a:ext>
            </a:extLst>
          </p:cNvPr>
          <p:cNvSpPr txBox="1"/>
          <p:nvPr/>
        </p:nvSpPr>
        <p:spPr>
          <a:xfrm>
            <a:off x="2531536" y="4617788"/>
            <a:ext cx="915883"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1100" dirty="0">
                <a:solidFill>
                  <a:schemeClr val="accent5"/>
                </a:solidFill>
                <a:latin typeface="Arial" panose="020B0604020202020204" pitchFamily="34" charset="0"/>
                <a:cs typeface="Arial" panose="020B0604020202020204" pitchFamily="34" charset="0"/>
              </a:rPr>
              <a:t>&gt;</a:t>
            </a:r>
            <a:r>
              <a:rPr lang="en-GB" sz="1100" dirty="0" smtClean="0">
                <a:solidFill>
                  <a:schemeClr val="accent5"/>
                </a:solidFill>
                <a:latin typeface="Arial" panose="020B0604020202020204" pitchFamily="34" charset="0"/>
                <a:cs typeface="Arial" panose="020B0604020202020204" pitchFamily="34" charset="0"/>
              </a:rPr>
              <a:t>5–30</a:t>
            </a:r>
            <a:r>
              <a:rPr lang="en-GB" sz="1100" dirty="0">
                <a:solidFill>
                  <a:schemeClr val="accent5"/>
                </a:solidFill>
                <a:latin typeface="Arial" panose="020B0604020202020204" pitchFamily="34" charset="0"/>
                <a:cs typeface="Arial" panose="020B0604020202020204" pitchFamily="34" charset="0"/>
              </a:rPr>
              <a:t>% RVT</a:t>
            </a:r>
            <a:endParaRPr kumimoji="0" lang="en-GB" sz="1100" b="0" i="0" u="none" strike="noStrike" kern="1200" cap="none" spc="0" normalizeH="0" baseline="0" noProof="0" dirty="0">
              <a:ln>
                <a:noFill/>
              </a:ln>
              <a:solidFill>
                <a:schemeClr val="accent5"/>
              </a:solidFill>
              <a:effectLst/>
              <a:uLnTx/>
              <a:uFillTx/>
              <a:latin typeface="Arial" panose="020B0604020202020204" pitchFamily="34" charset="0"/>
              <a:cs typeface="Arial" panose="020B0604020202020204" pitchFamily="34" charset="0"/>
            </a:endParaRPr>
          </a:p>
        </p:txBody>
      </p:sp>
      <p:sp>
        <p:nvSpPr>
          <p:cNvPr id="417" name="TextBox 416">
            <a:extLst>
              <a:ext uri="{FF2B5EF4-FFF2-40B4-BE49-F238E27FC236}">
                <a16:creationId xmlns:a16="http://schemas.microsoft.com/office/drawing/2014/main" id="{4363093C-4472-BB96-0F29-875474BF7F86}"/>
              </a:ext>
            </a:extLst>
          </p:cNvPr>
          <p:cNvSpPr txBox="1"/>
          <p:nvPr/>
        </p:nvSpPr>
        <p:spPr>
          <a:xfrm>
            <a:off x="2452989" y="4757450"/>
            <a:ext cx="994430"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1100" dirty="0">
                <a:solidFill>
                  <a:schemeClr val="accent2"/>
                </a:solidFill>
                <a:latin typeface="Arial" panose="020B0604020202020204" pitchFamily="34" charset="0"/>
                <a:cs typeface="Arial" panose="020B0604020202020204" pitchFamily="34" charset="0"/>
              </a:rPr>
              <a:t>&gt;</a:t>
            </a:r>
            <a:r>
              <a:rPr lang="en-GB" sz="1100" dirty="0" smtClean="0">
                <a:solidFill>
                  <a:schemeClr val="accent2"/>
                </a:solidFill>
                <a:latin typeface="Arial" panose="020B0604020202020204" pitchFamily="34" charset="0"/>
                <a:cs typeface="Arial" panose="020B0604020202020204" pitchFamily="34" charset="0"/>
              </a:rPr>
              <a:t>30–80</a:t>
            </a:r>
            <a:r>
              <a:rPr lang="en-GB" sz="1100" dirty="0">
                <a:solidFill>
                  <a:schemeClr val="accent2"/>
                </a:solidFill>
                <a:latin typeface="Arial" panose="020B0604020202020204" pitchFamily="34" charset="0"/>
                <a:cs typeface="Arial" panose="020B0604020202020204" pitchFamily="34" charset="0"/>
              </a:rPr>
              <a:t>% RVT</a:t>
            </a:r>
            <a:endParaRPr kumimoji="0" lang="en-GB" sz="1100" b="0" i="0" u="none" strike="noStrike" kern="1200" cap="none" spc="0" normalizeH="0" baseline="0" noProof="0" dirty="0">
              <a:ln>
                <a:noFill/>
              </a:ln>
              <a:solidFill>
                <a:schemeClr val="accent2"/>
              </a:solidFill>
              <a:effectLst/>
              <a:uLnTx/>
              <a:uFillTx/>
              <a:latin typeface="Arial" panose="020B0604020202020204" pitchFamily="34" charset="0"/>
              <a:cs typeface="Arial" panose="020B0604020202020204" pitchFamily="34" charset="0"/>
            </a:endParaRPr>
          </a:p>
        </p:txBody>
      </p:sp>
      <p:sp>
        <p:nvSpPr>
          <p:cNvPr id="418" name="TextBox 417">
            <a:extLst>
              <a:ext uri="{FF2B5EF4-FFF2-40B4-BE49-F238E27FC236}">
                <a16:creationId xmlns:a16="http://schemas.microsoft.com/office/drawing/2014/main" id="{945CB6A0-A66D-9EC4-E0BD-09E9DAE4A73C}"/>
              </a:ext>
            </a:extLst>
          </p:cNvPr>
          <p:cNvSpPr txBox="1"/>
          <p:nvPr/>
        </p:nvSpPr>
        <p:spPr>
          <a:xfrm>
            <a:off x="2688631" y="4893743"/>
            <a:ext cx="758788" cy="241980"/>
          </a:xfrm>
          <a:prstGeom prst="rect">
            <a:avLst/>
          </a:prstGeom>
          <a:noFill/>
        </p:spPr>
        <p:txBody>
          <a:bodyPr wrap="none" lIns="36000" tIns="36000" rIns="36000" bIns="36000" rtlCol="0" anchor="t"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1100" dirty="0">
                <a:solidFill>
                  <a:schemeClr val="accent3"/>
                </a:solidFill>
                <a:latin typeface="Arial" panose="020B0604020202020204" pitchFamily="34" charset="0"/>
                <a:cs typeface="Arial" panose="020B0604020202020204" pitchFamily="34" charset="0"/>
              </a:rPr>
              <a:t>&gt;80% RVT</a:t>
            </a:r>
            <a:endParaRPr kumimoji="0" lang="en-GB" sz="1100" b="0" i="0" u="none" strike="noStrike" kern="1200" cap="none" spc="0" normalizeH="0" baseline="0" noProof="0" dirty="0">
              <a:ln>
                <a:noFill/>
              </a:ln>
              <a:solidFill>
                <a:schemeClr val="accent3"/>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509152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sz="1900" smtClean="0"/>
              <a:t>8512: EORTC-1416-LCG/ETOP 8-15 – PEARLS/KEYNOTE-091 study of pembrolizumab versus placebo for completely resected early-stage non-small cell lung cancer (NSCLC): Outcomes in subgroups related to surgery, disease burden, and adjuvant chemotherapy use – O’Brien MER, et al</a:t>
            </a:r>
            <a:endParaRPr lang="en-GB" sz="1900" dirty="0"/>
          </a:p>
        </p:txBody>
      </p:sp>
      <p:sp>
        <p:nvSpPr>
          <p:cNvPr id="6" name="Content Placeholder 5"/>
          <p:cNvSpPr>
            <a:spLocks noGrp="1"/>
          </p:cNvSpPr>
          <p:nvPr>
            <p:ph idx="1"/>
          </p:nvPr>
        </p:nvSpPr>
        <p:spPr/>
        <p:txBody>
          <a:bodyPr/>
          <a:lstStyle/>
          <a:p>
            <a:r>
              <a:rPr lang="en-GB" b="1" smtClean="0"/>
              <a:t>Study objective</a:t>
            </a:r>
          </a:p>
          <a:p>
            <a:pPr lvl="1"/>
            <a:r>
              <a:rPr lang="en-GB" smtClean="0"/>
              <a:t>To evaluate the efficacy of pembrolizumab according to surgery, disease burden and adjuvant chemotherapy use in patients with early stage NSCLC in the PEARLS/KEYNOTE-091 trial</a:t>
            </a:r>
            <a:endParaRPr lang="en-GB" dirty="0"/>
          </a:p>
        </p:txBody>
      </p:sp>
      <p:sp>
        <p:nvSpPr>
          <p:cNvPr id="5" name="Text Placeholder 4"/>
          <p:cNvSpPr>
            <a:spLocks noGrp="1"/>
          </p:cNvSpPr>
          <p:nvPr>
            <p:ph type="body" sz="quarter" idx="11"/>
          </p:nvPr>
        </p:nvSpPr>
        <p:spPr/>
        <p:txBody>
          <a:bodyPr/>
          <a:lstStyle/>
          <a:p>
            <a:r>
              <a:rPr lang="en-GB" smtClean="0"/>
              <a:t>O’Brien MER, et al. J Clin Oncol 2022;40(suppl):Abstr 8512</a:t>
            </a:r>
            <a:endParaRPr lang="en-GB" dirty="0"/>
          </a:p>
        </p:txBody>
      </p:sp>
      <p:sp>
        <p:nvSpPr>
          <p:cNvPr id="8" name="Rectangle 9"/>
          <p:cNvSpPr txBox="1">
            <a:spLocks noChangeArrowheads="1"/>
          </p:cNvSpPr>
          <p:nvPr/>
        </p:nvSpPr>
        <p:spPr bwMode="auto">
          <a:xfrm>
            <a:off x="2114197" y="5407971"/>
            <a:ext cx="722950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Exploratory</a:t>
            </a:r>
            <a:r>
              <a:rPr kumimoji="0" lang="en-US" sz="1600" b="1" i="0" u="none" strike="noStrike" kern="1200" cap="none" spc="0" normalizeH="0" noProof="0" dirty="0" smtClean="0">
                <a:ln>
                  <a:noFill/>
                </a:ln>
                <a:solidFill>
                  <a:srgbClr val="363636"/>
                </a:solidFill>
                <a:effectLst/>
                <a:uLnTx/>
                <a:uFillTx/>
                <a:latin typeface="Arial"/>
                <a:cs typeface="Arial"/>
              </a:rPr>
              <a:t> e</a:t>
            </a:r>
            <a:r>
              <a:rPr kumimoji="0" lang="en-US" sz="1600" b="1" i="0" u="none" strike="noStrike" kern="1200" cap="none" spc="0" normalizeH="0" baseline="0" noProof="0" dirty="0" smtClean="0">
                <a:ln>
                  <a:noFill/>
                </a:ln>
                <a:solidFill>
                  <a:srgbClr val="363636"/>
                </a:solidFill>
                <a:effectLst/>
                <a:uLnTx/>
                <a:uFillTx/>
                <a:latin typeface="Arial"/>
                <a:cs typeface="Arial"/>
              </a:rPr>
              <a:t>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dirty="0" smtClean="0">
                <a:solidFill>
                  <a:srgbClr val="363636"/>
                </a:solidFill>
                <a:latin typeface="Arial"/>
                <a:cs typeface="Arial"/>
              </a:rPr>
              <a:t>DFS according to adjuvant chemotherapy use/number of cycles/regimen, surgery type, </a:t>
            </a:r>
            <a:r>
              <a:rPr lang="en-US" sz="1600" dirty="0" err="1" smtClean="0">
                <a:solidFill>
                  <a:srgbClr val="363636"/>
                </a:solidFill>
                <a:latin typeface="Arial"/>
                <a:cs typeface="Arial"/>
              </a:rPr>
              <a:t>pN</a:t>
            </a:r>
            <a:r>
              <a:rPr lang="en-US" sz="1600" dirty="0" smtClean="0">
                <a:solidFill>
                  <a:srgbClr val="363636"/>
                </a:solidFill>
                <a:latin typeface="Arial"/>
                <a:cs typeface="Arial"/>
              </a:rPr>
              <a:t> stage, tumor size</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0" name="AutoShape 9"/>
          <p:cNvSpPr>
            <a:spLocks noChangeArrowheads="1"/>
          </p:cNvSpPr>
          <p:nvPr/>
        </p:nvSpPr>
        <p:spPr bwMode="auto">
          <a:xfrm>
            <a:off x="933712" y="2835997"/>
            <a:ext cx="3332498" cy="2030065"/>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smtClean="0">
                <a:ln>
                  <a:noFill/>
                </a:ln>
                <a:solidFill>
                  <a:srgbClr val="FFFFFF"/>
                </a:solidFill>
                <a:effectLst/>
                <a:uLnTx/>
                <a:uFillTx/>
                <a:ea typeface="SimSun" pitchFamily="2" charset="-122"/>
              </a:rPr>
              <a:t>Key patient inclusion criteria</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Stage IB (T ≥4cm)–IIIA NSCLC</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Complete resection</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Any PD-L1 expression</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ECOG PS 0–1</a:t>
            </a:r>
            <a:endParaRPr lang="en-US" altLang="zh-CN" sz="1600" kern="1200" dirty="0">
              <a:ea typeface="SimSun" pitchFamily="2" charset="-122"/>
            </a:endParaRPr>
          </a:p>
          <a:p>
            <a:pPr marL="292100" marR="0" lvl="0" indent="-292100" algn="l" defTabSz="892175" rtl="0" eaLnBrk="0" fontAlgn="base" latinLnBrk="0" hangingPunct="0">
              <a:lnSpc>
                <a:spcPct val="100000"/>
              </a:lnSpc>
              <a:spcBef>
                <a:spcPct val="0"/>
              </a:spcBef>
              <a:spcAft>
                <a:spcPct val="30000"/>
              </a:spcAft>
              <a:buClrTx/>
              <a:buSzTx/>
              <a:buFont typeface="Wingdings" pitchFamily="2" charset="2"/>
              <a:buNone/>
              <a:tabLst/>
              <a:defRPr/>
            </a:pPr>
            <a:r>
              <a:rPr kumimoji="0" lang="en-US" altLang="zh-CN" sz="1600" b="0" i="0" u="none" strike="noStrike" kern="1200" cap="none" spc="0" normalizeH="0" baseline="0" noProof="0" dirty="0" smtClean="0">
                <a:ln>
                  <a:noFill/>
                </a:ln>
                <a:solidFill>
                  <a:srgbClr val="FFFFFF"/>
                </a:solidFill>
                <a:effectLst/>
                <a:uLnTx/>
                <a:uFillTx/>
                <a:ea typeface="SimSun" pitchFamily="2" charset="-122"/>
              </a:rPr>
              <a:t>(n=1177)</a:t>
            </a:r>
            <a:endParaRPr kumimoji="0" lang="en-US" altLang="zh-CN" sz="1600" b="0" i="0" u="none" strike="noStrike" kern="1200" cap="none" spc="0" normalizeH="0" baseline="0" noProof="0" dirty="0">
              <a:ln>
                <a:noFill/>
              </a:ln>
              <a:solidFill>
                <a:srgbClr val="FFFFFF"/>
              </a:solidFill>
              <a:effectLst/>
              <a:uLnTx/>
              <a:uFillTx/>
              <a:ea typeface="SimSun" pitchFamily="2" charset="-122"/>
            </a:endParaRPr>
          </a:p>
        </p:txBody>
      </p:sp>
      <p:sp>
        <p:nvSpPr>
          <p:cNvPr id="11" name="AutoShape 12"/>
          <p:cNvSpPr>
            <a:spLocks noChangeArrowheads="1"/>
          </p:cNvSpPr>
          <p:nvPr/>
        </p:nvSpPr>
        <p:spPr bwMode="auto">
          <a:xfrm>
            <a:off x="7677340" y="4287772"/>
            <a:ext cx="3474136" cy="975557"/>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en-US" altLang="zh-CN" dirty="0" smtClean="0">
                <a:solidFill>
                  <a:srgbClr val="FFFFFF"/>
                </a:solidFill>
                <a:ea typeface="SimSun" pitchFamily="2" charset="-122"/>
              </a:rPr>
              <a:t>Placebo q3w </a:t>
            </a:r>
            <a:br>
              <a:rPr lang="en-US" altLang="zh-CN" dirty="0" smtClean="0">
                <a:solidFill>
                  <a:srgbClr val="FFFFFF"/>
                </a:solidFill>
                <a:ea typeface="SimSun" pitchFamily="2" charset="-122"/>
              </a:rPr>
            </a:br>
            <a:r>
              <a:rPr lang="en-US" altLang="zh-CN" dirty="0" smtClean="0">
                <a:solidFill>
                  <a:srgbClr val="FFFFFF"/>
                </a:solidFill>
                <a:ea typeface="SimSun" pitchFamily="2" charset="-122"/>
              </a:rPr>
              <a:t>for up to 1 year</a:t>
            </a:r>
            <a:endParaRPr kumimoji="0" lang="en-US" altLang="zh-CN" b="0" i="0" strike="noStrike" kern="1200" cap="none" spc="0" normalizeH="0" baseline="0" noProof="0" dirty="0" smtClean="0">
              <a:ln>
                <a:noFill/>
              </a:ln>
              <a:solidFill>
                <a:srgbClr val="FFFFFF"/>
              </a:solidFill>
              <a:effectLst/>
              <a:uLnTx/>
              <a:uFillTx/>
              <a:ea typeface="SimSun" pitchFamily="2" charset="-122"/>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ea typeface="SimSun" pitchFamily="2" charset="-122"/>
              </a:rPr>
              <a:t>(n=587)</a:t>
            </a:r>
            <a:endParaRPr kumimoji="0" lang="en-US" altLang="zh-CN" b="0" i="0" u="none" strike="noStrike" kern="1200" cap="none" spc="0" normalizeH="0" baseline="0" noProof="0" dirty="0">
              <a:ln>
                <a:noFill/>
              </a:ln>
              <a:solidFill>
                <a:srgbClr val="FFFFFF"/>
              </a:solidFill>
              <a:effectLst/>
              <a:uLnTx/>
              <a:uFillTx/>
              <a:ea typeface="SimSun" pitchFamily="2" charset="-122"/>
            </a:endParaRPr>
          </a:p>
        </p:txBody>
      </p:sp>
      <p:sp>
        <p:nvSpPr>
          <p:cNvPr id="12" name="AutoShape 8"/>
          <p:cNvSpPr>
            <a:spLocks noChangeArrowheads="1"/>
          </p:cNvSpPr>
          <p:nvPr/>
        </p:nvSpPr>
        <p:spPr bwMode="auto">
          <a:xfrm>
            <a:off x="7677340" y="2437605"/>
            <a:ext cx="3474136" cy="975557"/>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Pembrolizumab</a:t>
            </a:r>
            <a:r>
              <a:rPr kumimoji="0" lang="en-US" altLang="zh-CN" b="0" i="0" strike="noStrike" kern="1200" cap="none" spc="0" normalizeH="0" noProof="0" dirty="0" smtClean="0">
                <a:ln>
                  <a:noFill/>
                </a:ln>
                <a:solidFill>
                  <a:srgbClr val="FFFFFF"/>
                </a:solidFill>
                <a:effectLst/>
                <a:uLnTx/>
                <a:uFillTx/>
                <a:latin typeface="Arial" charset="0"/>
                <a:ea typeface="SimSun" pitchFamily="2" charset="-122"/>
                <a:cs typeface="Arial" charset="0"/>
              </a:rPr>
              <a:t> 200 mg q3w </a:t>
            </a:r>
            <a:br>
              <a:rPr kumimoji="0" lang="en-US" altLang="zh-CN" b="0" i="0" strike="noStrike" kern="1200" cap="none" spc="0" normalizeH="0" noProof="0" dirty="0" smtClean="0">
                <a:ln>
                  <a:noFill/>
                </a:ln>
                <a:solidFill>
                  <a:srgbClr val="FFFFFF"/>
                </a:solidFill>
                <a:effectLst/>
                <a:uLnTx/>
                <a:uFillTx/>
                <a:latin typeface="Arial" charset="0"/>
                <a:ea typeface="SimSun" pitchFamily="2" charset="-122"/>
                <a:cs typeface="Arial" charset="0"/>
              </a:rPr>
            </a:br>
            <a:r>
              <a:rPr kumimoji="0" lang="en-US" altLang="zh-CN" b="0" i="0" strike="noStrike" kern="1200" cap="none" spc="0" normalizeH="0" noProof="0" dirty="0" smtClean="0">
                <a:ln>
                  <a:noFill/>
                </a:ln>
                <a:solidFill>
                  <a:srgbClr val="FFFFFF"/>
                </a:solidFill>
                <a:effectLst/>
                <a:uLnTx/>
                <a:uFillTx/>
                <a:latin typeface="Arial" charset="0"/>
                <a:ea typeface="SimSun" pitchFamily="2" charset="-122"/>
                <a:cs typeface="Arial" charset="0"/>
              </a:rPr>
              <a:t>for up to 1 year</a:t>
            </a:r>
            <a:endPar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(n=590)</a:t>
            </a:r>
            <a:endParaRPr kumimoji="0" lang="en-US"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13" name="Oval 14"/>
          <p:cNvSpPr>
            <a:spLocks noChangeArrowheads="1"/>
          </p:cNvSpPr>
          <p:nvPr/>
        </p:nvSpPr>
        <p:spPr bwMode="auto">
          <a:xfrm>
            <a:off x="6750058" y="3558929"/>
            <a:ext cx="583595" cy="584200"/>
          </a:xfrm>
          <a:prstGeom prst="ellipse">
            <a:avLst/>
          </a:prstGeom>
          <a:noFill/>
          <a:ln w="38100">
            <a:solidFill>
              <a:schemeClr val="bg1"/>
            </a:solidFill>
            <a:round/>
            <a:headEnd/>
            <a:tailEnd/>
          </a:ln>
        </p:spPr>
        <p:txBody>
          <a:bodyPr wrap="none" anchor="ctr"/>
          <a:lstStyle/>
          <a:p>
            <a:pPr algn="ctr"/>
            <a:r>
              <a:rPr lang="en-US" altLang="zh-CN" sz="1600" b="1" dirty="0" smtClean="0">
                <a:solidFill>
                  <a:srgbClr val="002850"/>
                </a:solidFill>
                <a:ea typeface="SimSun" pitchFamily="2" charset="-122"/>
              </a:rPr>
              <a:t>R</a:t>
            </a:r>
            <a:br>
              <a:rPr lang="en-US" altLang="zh-CN" sz="1600" b="1" dirty="0" smtClean="0">
                <a:solidFill>
                  <a:srgbClr val="002850"/>
                </a:solidFill>
                <a:ea typeface="SimSun" pitchFamily="2" charset="-122"/>
              </a:rPr>
            </a:br>
            <a:r>
              <a:rPr lang="en-US" altLang="zh-CN" sz="1600" b="1" dirty="0" smtClean="0">
                <a:solidFill>
                  <a:srgbClr val="002850"/>
                </a:solidFill>
                <a:ea typeface="SimSun" pitchFamily="2" charset="-122"/>
              </a:rPr>
              <a:t>1:1</a:t>
            </a:r>
          </a:p>
        </p:txBody>
      </p:sp>
      <p:cxnSp>
        <p:nvCxnSpPr>
          <p:cNvPr id="14" name="AutoShape 15"/>
          <p:cNvCxnSpPr>
            <a:cxnSpLocks noChangeShapeType="1"/>
            <a:stCxn id="13" idx="0"/>
            <a:endCxn id="12" idx="1"/>
          </p:cNvCxnSpPr>
          <p:nvPr/>
        </p:nvCxnSpPr>
        <p:spPr bwMode="auto">
          <a:xfrm rot="5400000" flipH="1" flipV="1">
            <a:off x="7042826" y="2924415"/>
            <a:ext cx="633545" cy="635484"/>
          </a:xfrm>
          <a:prstGeom prst="bentConnector2">
            <a:avLst/>
          </a:prstGeom>
          <a:noFill/>
          <a:ln w="38100">
            <a:solidFill>
              <a:schemeClr val="bg1"/>
            </a:solidFill>
            <a:miter lim="800000"/>
            <a:headEnd/>
            <a:tailEnd type="triangle" w="med" len="med"/>
          </a:ln>
        </p:spPr>
      </p:cxnSp>
      <p:cxnSp>
        <p:nvCxnSpPr>
          <p:cNvPr id="15" name="AutoShape 16"/>
          <p:cNvCxnSpPr>
            <a:cxnSpLocks noChangeShapeType="1"/>
            <a:stCxn id="13" idx="4"/>
            <a:endCxn id="11" idx="1"/>
          </p:cNvCxnSpPr>
          <p:nvPr/>
        </p:nvCxnSpPr>
        <p:spPr bwMode="auto">
          <a:xfrm rot="16200000" flipH="1">
            <a:off x="7043387" y="4141598"/>
            <a:ext cx="632422" cy="635484"/>
          </a:xfrm>
          <a:prstGeom prst="bentConnector2">
            <a:avLst/>
          </a:prstGeom>
          <a:noFill/>
          <a:ln w="38100">
            <a:solidFill>
              <a:schemeClr val="bg1"/>
            </a:solidFill>
            <a:miter lim="800000"/>
            <a:headEnd/>
            <a:tailEnd type="triangle" w="med" len="med"/>
          </a:ln>
        </p:spPr>
      </p:cxnSp>
      <p:cxnSp>
        <p:nvCxnSpPr>
          <p:cNvPr id="16" name="AutoShape 19"/>
          <p:cNvCxnSpPr>
            <a:cxnSpLocks noChangeShapeType="1"/>
            <a:stCxn id="10" idx="3"/>
            <a:endCxn id="13" idx="2"/>
          </p:cNvCxnSpPr>
          <p:nvPr/>
        </p:nvCxnSpPr>
        <p:spPr bwMode="auto">
          <a:xfrm flipV="1">
            <a:off x="4266210" y="3851029"/>
            <a:ext cx="2483848" cy="1"/>
          </a:xfrm>
          <a:prstGeom prst="straightConnector1">
            <a:avLst/>
          </a:prstGeom>
          <a:noFill/>
          <a:ln w="38100">
            <a:solidFill>
              <a:schemeClr val="bg1"/>
            </a:solidFill>
            <a:round/>
            <a:headEnd type="none" w="med" len="med"/>
            <a:tailEnd type="none" w="med" len="med"/>
          </a:ln>
        </p:spPr>
      </p:cxnSp>
      <p:sp>
        <p:nvSpPr>
          <p:cNvPr id="19" name="AutoShape 8"/>
          <p:cNvSpPr>
            <a:spLocks noChangeArrowheads="1"/>
          </p:cNvSpPr>
          <p:nvPr/>
        </p:nvSpPr>
        <p:spPr bwMode="auto">
          <a:xfrm>
            <a:off x="4505137" y="3363251"/>
            <a:ext cx="1961191" cy="975557"/>
          </a:xfrm>
          <a:prstGeom prst="roundRect">
            <a:avLst>
              <a:gd name="adj" fmla="val 16667"/>
            </a:avLst>
          </a:prstGeom>
          <a:solidFill>
            <a:schemeClr val="bg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Adjuvant </a:t>
            </a:r>
            <a:b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b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chemotherapy*</a:t>
            </a:r>
            <a:b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b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(4 cycles)</a:t>
            </a:r>
            <a:endParaRPr kumimoji="0" lang="en-US"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20" name="Text Placeholder 6"/>
          <p:cNvSpPr>
            <a:spLocks noGrp="1"/>
          </p:cNvSpPr>
          <p:nvPr>
            <p:ph type="body" sz="quarter" idx="10"/>
          </p:nvPr>
        </p:nvSpPr>
        <p:spPr>
          <a:xfrm>
            <a:off x="304800" y="6233974"/>
            <a:ext cx="6202680" cy="487363"/>
          </a:xfrm>
        </p:spPr>
        <p:txBody>
          <a:bodyPr/>
          <a:lstStyle/>
          <a:p>
            <a:r>
              <a:rPr lang="en-GB" dirty="0" smtClean="0"/>
              <a:t>*Strongly recommended, but not mandatory (14% did not receive adjuvant chemotherapy)</a:t>
            </a:r>
            <a:endParaRPr lang="en-GB" dirty="0"/>
          </a:p>
        </p:txBody>
      </p:sp>
    </p:spTree>
    <p:extLst>
      <p:ext uri="{BB962C8B-B14F-4D97-AF65-F5344CB8AC3E}">
        <p14:creationId xmlns:p14="http://schemas.microsoft.com/office/powerpoint/2010/main" val="27613629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sz="1900" dirty="0" smtClean="0"/>
              <a:t>8512</a:t>
            </a:r>
            <a:r>
              <a:rPr lang="en-GB" sz="1900" dirty="0"/>
              <a:t>: EORTC-1416-LCG/ETOP 8-15 – PEARLS/KEYNOTE-091 study of pembrolizumab versus placebo for completely resected early-stage non-small cell lung cancer (NSCLC): Outcomes in subgroups related to surgery, disease burden, and adjuvant chemotherapy </a:t>
            </a:r>
            <a:r>
              <a:rPr lang="en-GB" sz="1900" dirty="0" smtClean="0"/>
              <a:t>use – O’Brien MER, et al</a:t>
            </a:r>
            <a:endParaRPr lang="en-GB" sz="1900" dirty="0"/>
          </a:p>
        </p:txBody>
      </p:sp>
      <p:sp>
        <p:nvSpPr>
          <p:cNvPr id="6" name="Content Placeholder 5"/>
          <p:cNvSpPr>
            <a:spLocks noGrp="1"/>
          </p:cNvSpPr>
          <p:nvPr>
            <p:ph idx="1"/>
          </p:nvPr>
        </p:nvSpPr>
        <p:spPr/>
        <p:txBody>
          <a:bodyPr/>
          <a:lstStyle/>
          <a:p>
            <a:r>
              <a:rPr lang="en-GB" b="1" dirty="0"/>
              <a:t>Key </a:t>
            </a:r>
            <a:r>
              <a:rPr lang="en-GB" b="1" dirty="0" smtClean="0"/>
              <a:t>results</a:t>
            </a:r>
            <a:endParaRPr lang="en-GB" b="1" dirty="0"/>
          </a:p>
        </p:txBody>
      </p:sp>
      <p:sp>
        <p:nvSpPr>
          <p:cNvPr id="5" name="Text Placeholder 4"/>
          <p:cNvSpPr>
            <a:spLocks noGrp="1"/>
          </p:cNvSpPr>
          <p:nvPr>
            <p:ph type="body" sz="quarter" idx="11"/>
          </p:nvPr>
        </p:nvSpPr>
        <p:spPr/>
        <p:txBody>
          <a:bodyPr/>
          <a:lstStyle/>
          <a:p>
            <a:r>
              <a:rPr lang="en-GB" dirty="0" smtClean="0"/>
              <a:t>O’Brien MER,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8512</a:t>
            </a:r>
            <a:endParaRPr lang="en-GB" dirty="0"/>
          </a:p>
        </p:txBody>
      </p:sp>
      <p:grpSp>
        <p:nvGrpSpPr>
          <p:cNvPr id="122" name="Group 121"/>
          <p:cNvGrpSpPr/>
          <p:nvPr/>
        </p:nvGrpSpPr>
        <p:grpSpPr>
          <a:xfrm>
            <a:off x="182396" y="1935350"/>
            <a:ext cx="5568031" cy="4107059"/>
            <a:chOff x="321707" y="1856606"/>
            <a:chExt cx="5568031" cy="4107059"/>
          </a:xfrm>
        </p:grpSpPr>
        <p:sp>
          <p:nvSpPr>
            <p:cNvPr id="21" name="TextBox 20">
              <a:extLst>
                <a:ext uri="{FF2B5EF4-FFF2-40B4-BE49-F238E27FC236}">
                  <a16:creationId xmlns:a16="http://schemas.microsoft.com/office/drawing/2014/main" id="{B4339609-03A9-4600-AAFC-46CF6EA26E8D}"/>
                </a:ext>
              </a:extLst>
            </p:cNvPr>
            <p:cNvSpPr txBox="1"/>
            <p:nvPr/>
          </p:nvSpPr>
          <p:spPr>
            <a:xfrm>
              <a:off x="3697668" y="5252558"/>
              <a:ext cx="532518" cy="307777"/>
            </a:xfrm>
            <a:prstGeom prst="rect">
              <a:avLst/>
            </a:prstGeom>
            <a:noFill/>
          </p:spPr>
          <p:txBody>
            <a:bodyPr wrap="square" rtlCol="0">
              <a:spAutoFit/>
            </a:bodyPr>
            <a:lstStyle/>
            <a:p>
              <a:r>
                <a:rPr lang="en-GB" sz="1400" dirty="0">
                  <a:solidFill>
                    <a:srgbClr val="363636"/>
                  </a:solidFill>
                  <a:latin typeface="+mn-lt"/>
                  <a:cs typeface="Arial" panose="020B0604020202020204" pitchFamily="34" charset="0"/>
                </a:rPr>
                <a:t>1.0</a:t>
              </a:r>
            </a:p>
          </p:txBody>
        </p:sp>
        <p:sp>
          <p:nvSpPr>
            <p:cNvPr id="9" name="TextBox 8">
              <a:extLst>
                <a:ext uri="{FF2B5EF4-FFF2-40B4-BE49-F238E27FC236}">
                  <a16:creationId xmlns:a16="http://schemas.microsoft.com/office/drawing/2014/main" id="{7055151C-4441-AC98-92B7-E6CDA963F038}"/>
                </a:ext>
              </a:extLst>
            </p:cNvPr>
            <p:cNvSpPr txBox="1"/>
            <p:nvPr/>
          </p:nvSpPr>
          <p:spPr>
            <a:xfrm>
              <a:off x="358619" y="1856606"/>
              <a:ext cx="987696" cy="295294"/>
            </a:xfrm>
            <a:prstGeom prst="rect">
              <a:avLst/>
            </a:prstGeom>
            <a:noFill/>
          </p:spPr>
          <p:txBody>
            <a:bodyPr wrap="none" rtlCol="0">
              <a:spAutoFit/>
            </a:bodyPr>
            <a:lstStyle/>
            <a:p>
              <a:r>
                <a:rPr lang="en-GB" sz="1400" b="1" dirty="0">
                  <a:solidFill>
                    <a:srgbClr val="363636"/>
                  </a:solidFill>
                </a:rPr>
                <a:t>Subgroup</a:t>
              </a:r>
            </a:p>
          </p:txBody>
        </p:sp>
        <p:sp>
          <p:nvSpPr>
            <p:cNvPr id="10" name="TextBox 9">
              <a:extLst>
                <a:ext uri="{FF2B5EF4-FFF2-40B4-BE49-F238E27FC236}">
                  <a16:creationId xmlns:a16="http://schemas.microsoft.com/office/drawing/2014/main" id="{111CF549-F764-A157-C1AA-67F354707D48}"/>
                </a:ext>
              </a:extLst>
            </p:cNvPr>
            <p:cNvSpPr txBox="1"/>
            <p:nvPr/>
          </p:nvSpPr>
          <p:spPr>
            <a:xfrm>
              <a:off x="321707" y="2299104"/>
              <a:ext cx="1617751" cy="2893100"/>
            </a:xfrm>
            <a:prstGeom prst="rect">
              <a:avLst/>
            </a:prstGeom>
            <a:noFill/>
          </p:spPr>
          <p:txBody>
            <a:bodyPr wrap="none" rtlCol="0">
              <a:spAutoFit/>
            </a:bodyPr>
            <a:lstStyle/>
            <a:p>
              <a:r>
                <a:rPr lang="en-GB" sz="1400" b="1" dirty="0">
                  <a:solidFill>
                    <a:srgbClr val="363636"/>
                  </a:solidFill>
                </a:rPr>
                <a:t>Overall</a:t>
              </a:r>
            </a:p>
            <a:p>
              <a:endParaRPr lang="en-GB" sz="1400" dirty="0">
                <a:solidFill>
                  <a:srgbClr val="363636"/>
                </a:solidFill>
              </a:endParaRPr>
            </a:p>
            <a:p>
              <a:r>
                <a:rPr lang="en-GB" sz="1400" b="1" dirty="0" smtClean="0">
                  <a:solidFill>
                    <a:srgbClr val="363636"/>
                  </a:solidFill>
                </a:rPr>
                <a:t>Type of surgery </a:t>
              </a:r>
              <a:endParaRPr lang="en-GB" sz="1400" b="1" dirty="0">
                <a:solidFill>
                  <a:srgbClr val="363636"/>
                </a:solidFill>
              </a:endParaRPr>
            </a:p>
            <a:p>
              <a:pPr marL="88900"/>
              <a:r>
                <a:rPr lang="en-GB" sz="1400" dirty="0" smtClean="0">
                  <a:solidFill>
                    <a:srgbClr val="363636"/>
                  </a:solidFill>
                </a:rPr>
                <a:t>Bilobectomy</a:t>
              </a:r>
            </a:p>
            <a:p>
              <a:pPr marL="88900"/>
              <a:r>
                <a:rPr lang="en-GB" sz="1400" dirty="0" smtClean="0">
                  <a:solidFill>
                    <a:srgbClr val="363636"/>
                  </a:solidFill>
                </a:rPr>
                <a:t>Lobectomy</a:t>
              </a:r>
            </a:p>
            <a:p>
              <a:pPr marL="88900" lvl="1"/>
              <a:r>
                <a:rPr lang="en-GB" sz="1400" dirty="0" smtClean="0">
                  <a:solidFill>
                    <a:srgbClr val="363636"/>
                  </a:solidFill>
                </a:rPr>
                <a:t>Pneumonectomy</a:t>
              </a:r>
              <a:endParaRPr lang="en-GB" sz="1400" dirty="0">
                <a:solidFill>
                  <a:srgbClr val="363636"/>
                </a:solidFill>
              </a:endParaRPr>
            </a:p>
            <a:p>
              <a:r>
                <a:rPr lang="en-GB" sz="1400" b="1" dirty="0" err="1" smtClean="0">
                  <a:solidFill>
                    <a:srgbClr val="363636"/>
                  </a:solidFill>
                </a:rPr>
                <a:t>pN</a:t>
              </a:r>
              <a:r>
                <a:rPr lang="en-GB" sz="1400" b="1" dirty="0" smtClean="0">
                  <a:solidFill>
                    <a:srgbClr val="363636"/>
                  </a:solidFill>
                </a:rPr>
                <a:t> status</a:t>
              </a:r>
              <a:endParaRPr lang="en-GB" sz="1400" b="1" dirty="0">
                <a:solidFill>
                  <a:srgbClr val="363636"/>
                </a:solidFill>
              </a:endParaRPr>
            </a:p>
            <a:p>
              <a:pPr marL="88900"/>
              <a:r>
                <a:rPr lang="en-GB" sz="1400" dirty="0" smtClean="0">
                  <a:solidFill>
                    <a:srgbClr val="363636"/>
                  </a:solidFill>
                </a:rPr>
                <a:t>0</a:t>
              </a:r>
              <a:endParaRPr lang="en-GB" sz="1400" dirty="0">
                <a:solidFill>
                  <a:srgbClr val="363636"/>
                </a:solidFill>
              </a:endParaRPr>
            </a:p>
            <a:p>
              <a:pPr marL="88900"/>
              <a:r>
                <a:rPr lang="en-GB" sz="1400" dirty="0" smtClean="0">
                  <a:solidFill>
                    <a:srgbClr val="363636"/>
                  </a:solidFill>
                </a:rPr>
                <a:t>1</a:t>
              </a:r>
            </a:p>
            <a:p>
              <a:pPr marL="88900"/>
              <a:r>
                <a:rPr lang="en-GB" sz="1400" dirty="0" smtClean="0">
                  <a:solidFill>
                    <a:srgbClr val="363636"/>
                  </a:solidFill>
                </a:rPr>
                <a:t>2</a:t>
              </a:r>
              <a:endParaRPr lang="en-GB" sz="1400" dirty="0">
                <a:solidFill>
                  <a:srgbClr val="363636"/>
                </a:solidFill>
              </a:endParaRPr>
            </a:p>
            <a:p>
              <a:r>
                <a:rPr lang="en-US" sz="1400" b="1" dirty="0" smtClean="0">
                  <a:solidFill>
                    <a:srgbClr val="363636"/>
                  </a:solidFill>
                </a:rPr>
                <a:t>Tumor</a:t>
              </a:r>
              <a:r>
                <a:rPr lang="en-GB" sz="1400" b="1" dirty="0" smtClean="0">
                  <a:solidFill>
                    <a:srgbClr val="363636"/>
                  </a:solidFill>
                </a:rPr>
                <a:t> size</a:t>
              </a:r>
              <a:endParaRPr lang="en-GB" sz="1400" b="1" dirty="0">
                <a:solidFill>
                  <a:srgbClr val="363636"/>
                </a:solidFill>
              </a:endParaRPr>
            </a:p>
            <a:p>
              <a:pPr marL="88900"/>
              <a:r>
                <a:rPr lang="en-GB" sz="1400" dirty="0" smtClean="0">
                  <a:solidFill>
                    <a:srgbClr val="363636"/>
                  </a:solidFill>
                </a:rPr>
                <a:t>≤4 cm</a:t>
              </a:r>
            </a:p>
            <a:p>
              <a:pPr marL="88900"/>
              <a:r>
                <a:rPr lang="en-GB" sz="1400" dirty="0" smtClean="0">
                  <a:solidFill>
                    <a:srgbClr val="363636"/>
                  </a:solidFill>
                </a:rPr>
                <a:t>&gt;4 cm</a:t>
              </a:r>
              <a:endParaRPr lang="en-GB" sz="1400" dirty="0">
                <a:solidFill>
                  <a:srgbClr val="363636"/>
                </a:solidFill>
              </a:endParaRPr>
            </a:p>
          </p:txBody>
        </p:sp>
        <p:sp>
          <p:nvSpPr>
            <p:cNvPr id="11" name="TextBox 10">
              <a:extLst>
                <a:ext uri="{FF2B5EF4-FFF2-40B4-BE49-F238E27FC236}">
                  <a16:creationId xmlns:a16="http://schemas.microsoft.com/office/drawing/2014/main" id="{CB9B7FE2-BDC5-9B77-26FA-7CCA215DE47A}"/>
                </a:ext>
              </a:extLst>
            </p:cNvPr>
            <p:cNvSpPr txBox="1"/>
            <p:nvPr/>
          </p:nvSpPr>
          <p:spPr>
            <a:xfrm>
              <a:off x="2127366" y="2299104"/>
              <a:ext cx="930126" cy="2893100"/>
            </a:xfrm>
            <a:prstGeom prst="rect">
              <a:avLst/>
            </a:prstGeom>
            <a:noFill/>
          </p:spPr>
          <p:txBody>
            <a:bodyPr wrap="none" rtlCol="0">
              <a:spAutoFit/>
            </a:bodyPr>
            <a:lstStyle/>
            <a:p>
              <a:pPr algn="ctr"/>
              <a:r>
                <a:rPr lang="en-GB" sz="1400" dirty="0" smtClean="0">
                  <a:solidFill>
                    <a:srgbClr val="363636"/>
                  </a:solidFill>
                </a:rPr>
                <a:t>472/1177</a:t>
              </a:r>
              <a:endParaRPr lang="en-GB" sz="1400" dirty="0">
                <a:solidFill>
                  <a:srgbClr val="363636"/>
                </a:solidFill>
              </a:endParaRPr>
            </a:p>
            <a:p>
              <a:pPr algn="ctr"/>
              <a:endParaRPr lang="en-GB" sz="1400" dirty="0">
                <a:solidFill>
                  <a:srgbClr val="363636"/>
                </a:solidFill>
              </a:endParaRPr>
            </a:p>
            <a:p>
              <a:pPr algn="ctr"/>
              <a:endParaRPr lang="en-GB" sz="1400" dirty="0">
                <a:solidFill>
                  <a:srgbClr val="363636"/>
                </a:solidFill>
              </a:endParaRPr>
            </a:p>
            <a:p>
              <a:pPr algn="ctr"/>
              <a:r>
                <a:rPr lang="en-GB" sz="1400" dirty="0" smtClean="0">
                  <a:solidFill>
                    <a:srgbClr val="363636"/>
                  </a:solidFill>
                </a:rPr>
                <a:t>33/92</a:t>
              </a:r>
              <a:endParaRPr lang="en-GB" sz="1400" dirty="0">
                <a:solidFill>
                  <a:srgbClr val="363636"/>
                </a:solidFill>
              </a:endParaRPr>
            </a:p>
            <a:p>
              <a:pPr algn="ctr"/>
              <a:r>
                <a:rPr lang="en-GB" sz="1400" dirty="0" smtClean="0">
                  <a:solidFill>
                    <a:srgbClr val="363636"/>
                  </a:solidFill>
                </a:rPr>
                <a:t>347/925</a:t>
              </a:r>
              <a:endParaRPr lang="en-GB" sz="1400" dirty="0">
                <a:solidFill>
                  <a:srgbClr val="363636"/>
                </a:solidFill>
              </a:endParaRPr>
            </a:p>
            <a:p>
              <a:pPr algn="ctr"/>
              <a:r>
                <a:rPr lang="en-GB" sz="1400" dirty="0" smtClean="0">
                  <a:solidFill>
                    <a:srgbClr val="363636"/>
                  </a:solidFill>
                </a:rPr>
                <a:t>50/127</a:t>
              </a:r>
              <a:endParaRPr lang="en-GB" sz="1400" dirty="0">
                <a:solidFill>
                  <a:srgbClr val="363636"/>
                </a:solidFill>
              </a:endParaRPr>
            </a:p>
            <a:p>
              <a:pPr algn="ctr"/>
              <a:endParaRPr lang="en-GB" sz="1400" dirty="0">
                <a:solidFill>
                  <a:srgbClr val="363636"/>
                </a:solidFill>
              </a:endParaRPr>
            </a:p>
            <a:p>
              <a:pPr algn="ctr"/>
              <a:r>
                <a:rPr lang="en-GB" sz="1400" dirty="0" smtClean="0">
                  <a:solidFill>
                    <a:srgbClr val="363636"/>
                  </a:solidFill>
                </a:rPr>
                <a:t>161/490</a:t>
              </a:r>
              <a:endParaRPr lang="en-GB" sz="1400" dirty="0">
                <a:solidFill>
                  <a:srgbClr val="363636"/>
                </a:solidFill>
              </a:endParaRPr>
            </a:p>
            <a:p>
              <a:pPr algn="ctr"/>
              <a:r>
                <a:rPr lang="en-GB" sz="1400" dirty="0" smtClean="0">
                  <a:solidFill>
                    <a:srgbClr val="363636"/>
                  </a:solidFill>
                </a:rPr>
                <a:t>179/456</a:t>
              </a:r>
            </a:p>
            <a:p>
              <a:pPr algn="ctr"/>
              <a:r>
                <a:rPr lang="en-GB" sz="1400" dirty="0" smtClean="0">
                  <a:solidFill>
                    <a:srgbClr val="363636"/>
                  </a:solidFill>
                </a:rPr>
                <a:t>132/231</a:t>
              </a:r>
              <a:endParaRPr lang="en-GB" sz="1400" dirty="0">
                <a:solidFill>
                  <a:srgbClr val="363636"/>
                </a:solidFill>
              </a:endParaRPr>
            </a:p>
            <a:p>
              <a:pPr algn="ctr"/>
              <a:endParaRPr lang="en-GB" sz="1400" dirty="0">
                <a:solidFill>
                  <a:srgbClr val="363636"/>
                </a:solidFill>
              </a:endParaRPr>
            </a:p>
            <a:p>
              <a:pPr algn="ctr"/>
              <a:r>
                <a:rPr lang="en-GB" sz="1400" dirty="0" smtClean="0">
                  <a:solidFill>
                    <a:srgbClr val="363636"/>
                  </a:solidFill>
                </a:rPr>
                <a:t>200/491</a:t>
              </a:r>
              <a:endParaRPr lang="en-GB" sz="1400" dirty="0">
                <a:solidFill>
                  <a:srgbClr val="363636"/>
                </a:solidFill>
              </a:endParaRPr>
            </a:p>
            <a:p>
              <a:pPr algn="ctr"/>
              <a:r>
                <a:rPr lang="en-GB" sz="1400" dirty="0" smtClean="0">
                  <a:solidFill>
                    <a:srgbClr val="363636"/>
                  </a:solidFill>
                </a:rPr>
                <a:t>271/685</a:t>
              </a:r>
              <a:endParaRPr lang="en-GB" sz="1400" dirty="0">
                <a:solidFill>
                  <a:srgbClr val="363636"/>
                </a:solidFill>
              </a:endParaRPr>
            </a:p>
          </p:txBody>
        </p:sp>
        <p:sp>
          <p:nvSpPr>
            <p:cNvPr id="12" name="TextBox 11">
              <a:extLst>
                <a:ext uri="{FF2B5EF4-FFF2-40B4-BE49-F238E27FC236}">
                  <a16:creationId xmlns:a16="http://schemas.microsoft.com/office/drawing/2014/main" id="{C878339D-E024-757D-081A-B30946F7DDFF}"/>
                </a:ext>
              </a:extLst>
            </p:cNvPr>
            <p:cNvSpPr txBox="1"/>
            <p:nvPr/>
          </p:nvSpPr>
          <p:spPr>
            <a:xfrm>
              <a:off x="1833789" y="1856606"/>
              <a:ext cx="1535998" cy="523220"/>
            </a:xfrm>
            <a:prstGeom prst="rect">
              <a:avLst/>
            </a:prstGeom>
            <a:noFill/>
          </p:spPr>
          <p:txBody>
            <a:bodyPr wrap="none" rtlCol="0">
              <a:spAutoFit/>
            </a:bodyPr>
            <a:lstStyle/>
            <a:p>
              <a:pPr algn="ctr"/>
              <a:r>
                <a:rPr lang="en-GB" sz="1400" b="1" dirty="0" smtClean="0">
                  <a:solidFill>
                    <a:srgbClr val="363636"/>
                  </a:solidFill>
                </a:rPr>
                <a:t>No. event/ </a:t>
              </a:r>
            </a:p>
            <a:p>
              <a:pPr algn="ctr"/>
              <a:r>
                <a:rPr lang="en-GB" sz="1400" b="1" dirty="0" smtClean="0">
                  <a:solidFill>
                    <a:srgbClr val="363636"/>
                  </a:solidFill>
                </a:rPr>
                <a:t>No. participants</a:t>
              </a:r>
              <a:endParaRPr lang="en-GB" sz="1400" b="1" dirty="0">
                <a:solidFill>
                  <a:srgbClr val="363636"/>
                </a:solidFill>
              </a:endParaRPr>
            </a:p>
          </p:txBody>
        </p:sp>
        <p:cxnSp>
          <p:nvCxnSpPr>
            <p:cNvPr id="13" name="Straight Connector 12">
              <a:extLst>
                <a:ext uri="{FF2B5EF4-FFF2-40B4-BE49-F238E27FC236}">
                  <a16:creationId xmlns:a16="http://schemas.microsoft.com/office/drawing/2014/main" id="{289F1ABA-B81B-1D1C-0C0F-8E69609BE3D9}"/>
                </a:ext>
              </a:extLst>
            </p:cNvPr>
            <p:cNvCxnSpPr>
              <a:cxnSpLocks/>
            </p:cNvCxnSpPr>
            <p:nvPr/>
          </p:nvCxnSpPr>
          <p:spPr>
            <a:xfrm>
              <a:off x="2940402" y="5200001"/>
              <a:ext cx="1840162"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68A44EF-0CE9-3905-FCA9-DDF0F5F1475D}"/>
                </a:ext>
              </a:extLst>
            </p:cNvPr>
            <p:cNvCxnSpPr>
              <a:cxnSpLocks/>
            </p:cNvCxnSpPr>
            <p:nvPr/>
          </p:nvCxnSpPr>
          <p:spPr>
            <a:xfrm>
              <a:off x="2940402" y="5200001"/>
              <a:ext cx="0" cy="7957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306F3641-6E45-5FE7-E5B1-C4DEC187DBFF}"/>
                </a:ext>
              </a:extLst>
            </p:cNvPr>
            <p:cNvCxnSpPr>
              <a:cxnSpLocks/>
            </p:cNvCxnSpPr>
            <p:nvPr/>
          </p:nvCxnSpPr>
          <p:spPr>
            <a:xfrm>
              <a:off x="3401905" y="5200001"/>
              <a:ext cx="0" cy="7957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D5F70535-F2F9-358A-8E29-5591F6C18697}"/>
                </a:ext>
              </a:extLst>
            </p:cNvPr>
            <p:cNvCxnSpPr>
              <a:cxnSpLocks/>
            </p:cNvCxnSpPr>
            <p:nvPr/>
          </p:nvCxnSpPr>
          <p:spPr>
            <a:xfrm>
              <a:off x="3863408" y="5200001"/>
              <a:ext cx="0" cy="7957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511C87D1-C0A2-AC2F-6130-A4D83E54D336}"/>
                </a:ext>
              </a:extLst>
            </p:cNvPr>
            <p:cNvCxnSpPr>
              <a:cxnSpLocks/>
            </p:cNvCxnSpPr>
            <p:nvPr/>
          </p:nvCxnSpPr>
          <p:spPr>
            <a:xfrm>
              <a:off x="4354819" y="5200001"/>
              <a:ext cx="0" cy="7957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ACB2C2CA-838A-93E7-0070-1ED933F7917B}"/>
                </a:ext>
              </a:extLst>
            </p:cNvPr>
            <p:cNvCxnSpPr>
              <a:cxnSpLocks/>
            </p:cNvCxnSpPr>
            <p:nvPr/>
          </p:nvCxnSpPr>
          <p:spPr>
            <a:xfrm flipH="1" flipV="1">
              <a:off x="3853858" y="2053563"/>
              <a:ext cx="12874" cy="3154236"/>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2DE0C65C-3260-F121-DAFE-07C43110DAB1}"/>
                </a:ext>
              </a:extLst>
            </p:cNvPr>
            <p:cNvSpPr txBox="1"/>
            <p:nvPr/>
          </p:nvSpPr>
          <p:spPr>
            <a:xfrm>
              <a:off x="2756383" y="5252558"/>
              <a:ext cx="433132" cy="307777"/>
            </a:xfrm>
            <a:prstGeom prst="rect">
              <a:avLst/>
            </a:prstGeom>
            <a:noFill/>
          </p:spPr>
          <p:txBody>
            <a:bodyPr wrap="none" rtlCol="0">
              <a:spAutoFit/>
            </a:bodyPr>
            <a:lstStyle/>
            <a:p>
              <a:r>
                <a:rPr lang="en-GB" sz="1400" dirty="0" smtClean="0">
                  <a:solidFill>
                    <a:srgbClr val="363636"/>
                  </a:solidFill>
                  <a:latin typeface="+mn-lt"/>
                  <a:cs typeface="Arial" panose="020B0604020202020204" pitchFamily="34" charset="0"/>
                </a:rPr>
                <a:t>0.2</a:t>
              </a:r>
              <a:endParaRPr lang="en-GB" sz="1400" dirty="0">
                <a:solidFill>
                  <a:srgbClr val="363636"/>
                </a:solidFill>
                <a:latin typeface="+mn-lt"/>
                <a:cs typeface="Arial" panose="020B0604020202020204" pitchFamily="34" charset="0"/>
              </a:endParaRPr>
            </a:p>
          </p:txBody>
        </p:sp>
        <p:sp>
          <p:nvSpPr>
            <p:cNvPr id="20" name="TextBox 19">
              <a:extLst>
                <a:ext uri="{FF2B5EF4-FFF2-40B4-BE49-F238E27FC236}">
                  <a16:creationId xmlns:a16="http://schemas.microsoft.com/office/drawing/2014/main" id="{FF9A43FB-B289-F53A-0CD9-5CC01917AE07}"/>
                </a:ext>
              </a:extLst>
            </p:cNvPr>
            <p:cNvSpPr txBox="1"/>
            <p:nvPr/>
          </p:nvSpPr>
          <p:spPr>
            <a:xfrm>
              <a:off x="3227026" y="5252558"/>
              <a:ext cx="528366" cy="307777"/>
            </a:xfrm>
            <a:prstGeom prst="rect">
              <a:avLst/>
            </a:prstGeom>
            <a:noFill/>
          </p:spPr>
          <p:txBody>
            <a:bodyPr wrap="square" rtlCol="0">
              <a:spAutoFit/>
            </a:bodyPr>
            <a:lstStyle/>
            <a:p>
              <a:r>
                <a:rPr lang="en-GB" sz="1400" dirty="0" smtClean="0">
                  <a:solidFill>
                    <a:srgbClr val="363636"/>
                  </a:solidFill>
                  <a:latin typeface="+mn-lt"/>
                  <a:cs typeface="Arial" panose="020B0604020202020204" pitchFamily="34" charset="0"/>
                </a:rPr>
                <a:t>0.5</a:t>
              </a:r>
              <a:endParaRPr lang="en-GB" sz="1400" dirty="0">
                <a:solidFill>
                  <a:srgbClr val="363636"/>
                </a:solidFill>
                <a:latin typeface="+mn-lt"/>
                <a:cs typeface="Arial" panose="020B0604020202020204" pitchFamily="34" charset="0"/>
              </a:endParaRPr>
            </a:p>
          </p:txBody>
        </p:sp>
        <p:sp>
          <p:nvSpPr>
            <p:cNvPr id="22" name="TextBox 21">
              <a:extLst>
                <a:ext uri="{FF2B5EF4-FFF2-40B4-BE49-F238E27FC236}">
                  <a16:creationId xmlns:a16="http://schemas.microsoft.com/office/drawing/2014/main" id="{DA48E45A-5C0A-2C78-2888-0746098A2EFF}"/>
                </a:ext>
              </a:extLst>
            </p:cNvPr>
            <p:cNvSpPr txBox="1"/>
            <p:nvPr/>
          </p:nvSpPr>
          <p:spPr>
            <a:xfrm>
              <a:off x="4193649" y="5252558"/>
              <a:ext cx="433132" cy="307777"/>
            </a:xfrm>
            <a:prstGeom prst="rect">
              <a:avLst/>
            </a:prstGeom>
            <a:noFill/>
          </p:spPr>
          <p:txBody>
            <a:bodyPr wrap="none" rtlCol="0">
              <a:spAutoFit/>
            </a:bodyPr>
            <a:lstStyle/>
            <a:p>
              <a:r>
                <a:rPr lang="en-GB" sz="1400" dirty="0" smtClean="0">
                  <a:solidFill>
                    <a:srgbClr val="363636"/>
                  </a:solidFill>
                  <a:latin typeface="+mn-lt"/>
                  <a:cs typeface="Arial" panose="020B0604020202020204" pitchFamily="34" charset="0"/>
                </a:rPr>
                <a:t>2.0</a:t>
              </a:r>
              <a:endParaRPr lang="en-GB" sz="1400" dirty="0">
                <a:solidFill>
                  <a:srgbClr val="363636"/>
                </a:solidFill>
                <a:latin typeface="+mn-lt"/>
                <a:cs typeface="Arial" panose="020B0604020202020204" pitchFamily="34" charset="0"/>
              </a:endParaRPr>
            </a:p>
          </p:txBody>
        </p:sp>
        <p:sp>
          <p:nvSpPr>
            <p:cNvPr id="23" name="TextBox 22">
              <a:extLst>
                <a:ext uri="{FF2B5EF4-FFF2-40B4-BE49-F238E27FC236}">
                  <a16:creationId xmlns:a16="http://schemas.microsoft.com/office/drawing/2014/main" id="{615BCA30-81D5-E494-D3E0-AFB0033DE260}"/>
                </a:ext>
              </a:extLst>
            </p:cNvPr>
            <p:cNvSpPr txBox="1"/>
            <p:nvPr/>
          </p:nvSpPr>
          <p:spPr>
            <a:xfrm>
              <a:off x="2082715" y="5440445"/>
              <a:ext cx="1428596" cy="523220"/>
            </a:xfrm>
            <a:prstGeom prst="rect">
              <a:avLst/>
            </a:prstGeom>
            <a:noFill/>
          </p:spPr>
          <p:txBody>
            <a:bodyPr wrap="none" rtlCol="0">
              <a:spAutoFit/>
            </a:bodyPr>
            <a:lstStyle/>
            <a:p>
              <a:pPr algn="r"/>
              <a:r>
                <a:rPr lang="en-GB" sz="1400" dirty="0" smtClean="0">
                  <a:solidFill>
                    <a:srgbClr val="363636"/>
                  </a:solidFill>
                  <a:latin typeface="+mn-lt"/>
                  <a:cs typeface="Arial" panose="020B0604020202020204" pitchFamily="34" charset="0"/>
                </a:rPr>
                <a:t>Pembrolizumab</a:t>
              </a:r>
            </a:p>
            <a:p>
              <a:pPr algn="r"/>
              <a:r>
                <a:rPr lang="en-GB" sz="1400" dirty="0" smtClean="0">
                  <a:solidFill>
                    <a:srgbClr val="363636"/>
                  </a:solidFill>
                  <a:latin typeface="+mn-lt"/>
                  <a:cs typeface="Arial" panose="020B0604020202020204" pitchFamily="34" charset="0"/>
                </a:rPr>
                <a:t> </a:t>
              </a:r>
              <a:r>
                <a:rPr lang="en-GB" sz="1400" dirty="0">
                  <a:solidFill>
                    <a:srgbClr val="363636"/>
                  </a:solidFill>
                  <a:latin typeface="+mn-lt"/>
                  <a:cs typeface="Arial" panose="020B0604020202020204" pitchFamily="34" charset="0"/>
                </a:rPr>
                <a:t>better</a:t>
              </a:r>
            </a:p>
          </p:txBody>
        </p:sp>
        <p:sp>
          <p:nvSpPr>
            <p:cNvPr id="24" name="TextBox 23">
              <a:extLst>
                <a:ext uri="{FF2B5EF4-FFF2-40B4-BE49-F238E27FC236}">
                  <a16:creationId xmlns:a16="http://schemas.microsoft.com/office/drawing/2014/main" id="{5CC3EF7B-25C6-17F8-49C0-9B71B44CF3DA}"/>
                </a:ext>
              </a:extLst>
            </p:cNvPr>
            <p:cNvSpPr txBox="1"/>
            <p:nvPr/>
          </p:nvSpPr>
          <p:spPr>
            <a:xfrm>
              <a:off x="4100682" y="5437560"/>
              <a:ext cx="832279" cy="523220"/>
            </a:xfrm>
            <a:prstGeom prst="rect">
              <a:avLst/>
            </a:prstGeom>
            <a:noFill/>
          </p:spPr>
          <p:txBody>
            <a:bodyPr wrap="none" rtlCol="0">
              <a:spAutoFit/>
            </a:bodyPr>
            <a:lstStyle/>
            <a:p>
              <a:r>
                <a:rPr lang="en-GB" sz="1400" dirty="0" smtClean="0">
                  <a:solidFill>
                    <a:srgbClr val="363636"/>
                  </a:solidFill>
                  <a:cs typeface="Arial" panose="020B0604020202020204" pitchFamily="34" charset="0"/>
                </a:rPr>
                <a:t>Placebo</a:t>
              </a:r>
            </a:p>
            <a:p>
              <a:r>
                <a:rPr lang="en-GB" sz="1400" dirty="0" smtClean="0">
                  <a:solidFill>
                    <a:srgbClr val="363636"/>
                  </a:solidFill>
                  <a:latin typeface="+mn-lt"/>
                  <a:cs typeface="Arial" panose="020B0604020202020204" pitchFamily="34" charset="0"/>
                </a:rPr>
                <a:t>better</a:t>
              </a:r>
              <a:endParaRPr lang="en-GB" sz="1400" dirty="0">
                <a:solidFill>
                  <a:srgbClr val="363636"/>
                </a:solidFill>
                <a:latin typeface="+mn-lt"/>
                <a:cs typeface="Arial" panose="020B0604020202020204" pitchFamily="34" charset="0"/>
              </a:endParaRPr>
            </a:p>
          </p:txBody>
        </p:sp>
        <p:cxnSp>
          <p:nvCxnSpPr>
            <p:cNvPr id="25" name="Straight Arrow Connector 24">
              <a:extLst>
                <a:ext uri="{FF2B5EF4-FFF2-40B4-BE49-F238E27FC236}">
                  <a16:creationId xmlns:a16="http://schemas.microsoft.com/office/drawing/2014/main" id="{8A084774-AFDC-6557-76D0-57CF633C2E7E}"/>
                </a:ext>
              </a:extLst>
            </p:cNvPr>
            <p:cNvCxnSpPr>
              <a:cxnSpLocks/>
            </p:cNvCxnSpPr>
            <p:nvPr/>
          </p:nvCxnSpPr>
          <p:spPr>
            <a:xfrm>
              <a:off x="4932961" y="5600846"/>
              <a:ext cx="557459" cy="0"/>
            </a:xfrm>
            <a:prstGeom prst="straightConnector1">
              <a:avLst/>
            </a:prstGeom>
            <a:ln w="15875">
              <a:solidFill>
                <a:srgbClr val="363636"/>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D74478D1-A26A-E309-D39C-878924BA762C}"/>
                </a:ext>
              </a:extLst>
            </p:cNvPr>
            <p:cNvCxnSpPr>
              <a:cxnSpLocks/>
            </p:cNvCxnSpPr>
            <p:nvPr/>
          </p:nvCxnSpPr>
          <p:spPr>
            <a:xfrm flipH="1">
              <a:off x="1538506" y="5600846"/>
              <a:ext cx="557459" cy="0"/>
            </a:xfrm>
            <a:prstGeom prst="straightConnector1">
              <a:avLst/>
            </a:prstGeom>
            <a:ln w="15875">
              <a:solidFill>
                <a:srgbClr val="363636"/>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652CE739-1414-74FF-8F82-D0FE53EBD37A}"/>
                </a:ext>
              </a:extLst>
            </p:cNvPr>
            <p:cNvSpPr txBox="1"/>
            <p:nvPr/>
          </p:nvSpPr>
          <p:spPr>
            <a:xfrm>
              <a:off x="4393816" y="2304984"/>
              <a:ext cx="1495922" cy="2893100"/>
            </a:xfrm>
            <a:prstGeom prst="rect">
              <a:avLst/>
            </a:prstGeom>
            <a:noFill/>
          </p:spPr>
          <p:txBody>
            <a:bodyPr wrap="none" rtlCol="0">
              <a:spAutoFit/>
            </a:bodyPr>
            <a:lstStyle/>
            <a:p>
              <a:pPr algn="ctr"/>
              <a:r>
                <a:rPr lang="en-GB" sz="1400" dirty="0" smtClean="0">
                  <a:solidFill>
                    <a:srgbClr val="363636"/>
                  </a:solidFill>
                </a:rPr>
                <a:t>0.76 (0.63, 0.91)</a:t>
              </a:r>
              <a:endParaRPr lang="en-GB" sz="1400" dirty="0">
                <a:solidFill>
                  <a:srgbClr val="363636"/>
                </a:solidFill>
              </a:endParaRPr>
            </a:p>
            <a:p>
              <a:pPr algn="ctr"/>
              <a:endParaRPr lang="en-GB" sz="1400" dirty="0">
                <a:solidFill>
                  <a:srgbClr val="363636"/>
                </a:solidFill>
              </a:endParaRPr>
            </a:p>
            <a:p>
              <a:pPr algn="ctr"/>
              <a:endParaRPr lang="en-GB" sz="1400" dirty="0">
                <a:solidFill>
                  <a:srgbClr val="363636"/>
                </a:solidFill>
              </a:endParaRPr>
            </a:p>
            <a:p>
              <a:pPr algn="ctr"/>
              <a:r>
                <a:rPr lang="en-GB" sz="1400" dirty="0" smtClean="0">
                  <a:solidFill>
                    <a:srgbClr val="363636"/>
                  </a:solidFill>
                </a:rPr>
                <a:t>0.85 (0.43, 1.69)</a:t>
              </a:r>
              <a:endParaRPr lang="en-GB" sz="1400" dirty="0">
                <a:solidFill>
                  <a:srgbClr val="363636"/>
                </a:solidFill>
              </a:endParaRPr>
            </a:p>
            <a:p>
              <a:pPr algn="ctr"/>
              <a:r>
                <a:rPr lang="en-GB" sz="1400" dirty="0" smtClean="0">
                  <a:solidFill>
                    <a:srgbClr val="363636"/>
                  </a:solidFill>
                </a:rPr>
                <a:t>0.78 (0.64, 0.96)</a:t>
              </a:r>
              <a:endParaRPr lang="en-GB" sz="1400" dirty="0">
                <a:solidFill>
                  <a:srgbClr val="363636"/>
                </a:solidFill>
              </a:endParaRPr>
            </a:p>
            <a:p>
              <a:pPr algn="ctr"/>
              <a:r>
                <a:rPr lang="en-GB" sz="1400" dirty="0" smtClean="0">
                  <a:solidFill>
                    <a:srgbClr val="363636"/>
                  </a:solidFill>
                </a:rPr>
                <a:t>0.71 (0.40, 1.24)</a:t>
              </a:r>
              <a:endParaRPr lang="en-GB" sz="1400" dirty="0">
                <a:solidFill>
                  <a:srgbClr val="363636"/>
                </a:solidFill>
              </a:endParaRPr>
            </a:p>
            <a:p>
              <a:pPr algn="ctr"/>
              <a:endParaRPr lang="en-GB" sz="1400" dirty="0">
                <a:solidFill>
                  <a:srgbClr val="363636"/>
                </a:solidFill>
              </a:endParaRPr>
            </a:p>
            <a:p>
              <a:pPr algn="ctr"/>
              <a:r>
                <a:rPr lang="en-GB" sz="1400" dirty="0" smtClean="0">
                  <a:solidFill>
                    <a:srgbClr val="363636"/>
                  </a:solidFill>
                </a:rPr>
                <a:t>0.63 (0.46, 0.86)</a:t>
              </a:r>
              <a:endParaRPr lang="en-GB" sz="1400" dirty="0">
                <a:solidFill>
                  <a:srgbClr val="363636"/>
                </a:solidFill>
              </a:endParaRPr>
            </a:p>
            <a:p>
              <a:pPr algn="ctr"/>
              <a:r>
                <a:rPr lang="en-GB" sz="1400" dirty="0" smtClean="0">
                  <a:solidFill>
                    <a:srgbClr val="363636"/>
                  </a:solidFill>
                </a:rPr>
                <a:t>0.77 (0.57, 1.03)</a:t>
              </a:r>
            </a:p>
            <a:p>
              <a:pPr algn="ctr"/>
              <a:r>
                <a:rPr lang="en-GB" sz="1400" dirty="0" smtClean="0">
                  <a:solidFill>
                    <a:srgbClr val="363636"/>
                  </a:solidFill>
                </a:rPr>
                <a:t>1.00 (0.71, 1.41)</a:t>
              </a:r>
              <a:endParaRPr lang="en-GB" sz="1400" dirty="0">
                <a:solidFill>
                  <a:srgbClr val="363636"/>
                </a:solidFill>
              </a:endParaRPr>
            </a:p>
            <a:p>
              <a:pPr algn="ctr"/>
              <a:endParaRPr lang="en-GB" sz="1400" dirty="0">
                <a:solidFill>
                  <a:srgbClr val="363636"/>
                </a:solidFill>
              </a:endParaRPr>
            </a:p>
            <a:p>
              <a:pPr algn="ctr"/>
              <a:r>
                <a:rPr lang="en-GB" sz="1400" dirty="0" smtClean="0">
                  <a:solidFill>
                    <a:srgbClr val="363636"/>
                  </a:solidFill>
                </a:rPr>
                <a:t>0.91 (0.69, 1.20)</a:t>
              </a:r>
              <a:endParaRPr lang="en-GB" sz="1400" dirty="0">
                <a:solidFill>
                  <a:srgbClr val="363636"/>
                </a:solidFill>
              </a:endParaRPr>
            </a:p>
            <a:p>
              <a:pPr algn="ctr"/>
              <a:r>
                <a:rPr lang="en-GB" sz="1400" dirty="0" smtClean="0">
                  <a:solidFill>
                    <a:srgbClr val="363636"/>
                  </a:solidFill>
                </a:rPr>
                <a:t>0.70 (0.55, 0.89)</a:t>
              </a:r>
              <a:endParaRPr lang="en-GB" sz="1400" dirty="0">
                <a:solidFill>
                  <a:srgbClr val="363636"/>
                </a:solidFill>
              </a:endParaRPr>
            </a:p>
          </p:txBody>
        </p:sp>
        <p:grpSp>
          <p:nvGrpSpPr>
            <p:cNvPr id="28" name="Group 27">
              <a:extLst>
                <a:ext uri="{FF2B5EF4-FFF2-40B4-BE49-F238E27FC236}">
                  <a16:creationId xmlns:a16="http://schemas.microsoft.com/office/drawing/2014/main" id="{C7C577A9-88CE-EE40-5DF8-3505F957DC8A}"/>
                </a:ext>
              </a:extLst>
            </p:cNvPr>
            <p:cNvGrpSpPr/>
            <p:nvPr/>
          </p:nvGrpSpPr>
          <p:grpSpPr>
            <a:xfrm>
              <a:off x="3365511" y="2749184"/>
              <a:ext cx="786802" cy="307116"/>
              <a:chOff x="4385532" y="2125007"/>
              <a:chExt cx="820063" cy="320099"/>
            </a:xfrm>
          </p:grpSpPr>
          <p:cxnSp>
            <p:nvCxnSpPr>
              <p:cNvPr id="29" name="Straight Connector 28">
                <a:extLst>
                  <a:ext uri="{FF2B5EF4-FFF2-40B4-BE49-F238E27FC236}">
                    <a16:creationId xmlns:a16="http://schemas.microsoft.com/office/drawing/2014/main" id="{20BD9796-CAC4-316A-297D-496E37192CC5}"/>
                  </a:ext>
                </a:extLst>
              </p:cNvPr>
              <p:cNvCxnSpPr>
                <a:cxnSpLocks/>
              </p:cNvCxnSpPr>
              <p:nvPr/>
            </p:nvCxnSpPr>
            <p:spPr>
              <a:xfrm flipV="1">
                <a:off x="4385532" y="2125007"/>
                <a:ext cx="820063" cy="487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DAB2607F-A17E-A5E6-3B38-D42F37D08C59}"/>
                  </a:ext>
                </a:extLst>
              </p:cNvPr>
              <p:cNvCxnSpPr>
                <a:cxnSpLocks/>
              </p:cNvCxnSpPr>
              <p:nvPr/>
            </p:nvCxnSpPr>
            <p:spPr>
              <a:xfrm>
                <a:off x="4644104" y="2337083"/>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75F703C-92F9-8586-ABE7-8B856D5A615A}"/>
                  </a:ext>
                </a:extLst>
              </p:cNvPr>
              <p:cNvCxnSpPr>
                <a:cxnSpLocks/>
              </p:cNvCxnSpPr>
              <p:nvPr/>
            </p:nvCxnSpPr>
            <p:spPr>
              <a:xfrm>
                <a:off x="4871829" y="2337106"/>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32" name="Rectangle 31">
              <a:extLst>
                <a:ext uri="{FF2B5EF4-FFF2-40B4-BE49-F238E27FC236}">
                  <a16:creationId xmlns:a16="http://schemas.microsoft.com/office/drawing/2014/main" id="{975DF73A-FE18-8E60-D745-2533A23F1581}"/>
                </a:ext>
              </a:extLst>
            </p:cNvPr>
            <p:cNvSpPr/>
            <p:nvPr/>
          </p:nvSpPr>
          <p:spPr>
            <a:xfrm>
              <a:off x="3728981" y="2713185"/>
              <a:ext cx="72000" cy="72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3" name="Group 32">
              <a:extLst>
                <a:ext uri="{FF2B5EF4-FFF2-40B4-BE49-F238E27FC236}">
                  <a16:creationId xmlns:a16="http://schemas.microsoft.com/office/drawing/2014/main" id="{9A961E5E-9B31-77AF-6717-E7E25DDBCCC5}"/>
                </a:ext>
              </a:extLst>
            </p:cNvPr>
            <p:cNvGrpSpPr/>
            <p:nvPr/>
          </p:nvGrpSpPr>
          <p:grpSpPr>
            <a:xfrm>
              <a:off x="3352127" y="3013031"/>
              <a:ext cx="663254" cy="317250"/>
              <a:chOff x="4581940" y="1819715"/>
              <a:chExt cx="547568" cy="330661"/>
            </a:xfrm>
          </p:grpSpPr>
          <p:cxnSp>
            <p:nvCxnSpPr>
              <p:cNvPr id="34" name="Straight Connector 33">
                <a:extLst>
                  <a:ext uri="{FF2B5EF4-FFF2-40B4-BE49-F238E27FC236}">
                    <a16:creationId xmlns:a16="http://schemas.microsoft.com/office/drawing/2014/main" id="{16B85A52-D3B1-CBFC-C9D1-D87DB75FA432}"/>
                  </a:ext>
                </a:extLst>
              </p:cNvPr>
              <p:cNvCxnSpPr>
                <a:cxnSpLocks/>
              </p:cNvCxnSpPr>
              <p:nvPr/>
            </p:nvCxnSpPr>
            <p:spPr>
              <a:xfrm>
                <a:off x="4797803" y="1819715"/>
                <a:ext cx="171530" cy="49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2364B847-11F4-15CB-C33E-93FB52DBBE87}"/>
                  </a:ext>
                </a:extLst>
              </p:cNvPr>
              <p:cNvCxnSpPr>
                <a:cxnSpLocks/>
              </p:cNvCxnSpPr>
              <p:nvPr/>
            </p:nvCxnSpPr>
            <p:spPr>
              <a:xfrm>
                <a:off x="4581940" y="2037815"/>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1B042C39-2CAD-6757-A897-2226DAE544F3}"/>
                  </a:ext>
                </a:extLst>
              </p:cNvPr>
              <p:cNvCxnSpPr>
                <a:cxnSpLocks/>
              </p:cNvCxnSpPr>
              <p:nvPr/>
            </p:nvCxnSpPr>
            <p:spPr>
              <a:xfrm>
                <a:off x="5129508" y="2042376"/>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37" name="Rectangle 36">
              <a:extLst>
                <a:ext uri="{FF2B5EF4-FFF2-40B4-BE49-F238E27FC236}">
                  <a16:creationId xmlns:a16="http://schemas.microsoft.com/office/drawing/2014/main" id="{9016BB6E-7BB1-54BB-41E1-4447BF57885B}"/>
                </a:ext>
              </a:extLst>
            </p:cNvPr>
            <p:cNvSpPr/>
            <p:nvPr/>
          </p:nvSpPr>
          <p:spPr>
            <a:xfrm>
              <a:off x="3687141" y="2968469"/>
              <a:ext cx="72000" cy="72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8" name="Straight Connector 37">
              <a:extLst>
                <a:ext uri="{FF2B5EF4-FFF2-40B4-BE49-F238E27FC236}">
                  <a16:creationId xmlns:a16="http://schemas.microsoft.com/office/drawing/2014/main" id="{F161BDC5-9038-1076-2548-619730872CCE}"/>
                </a:ext>
              </a:extLst>
            </p:cNvPr>
            <p:cNvCxnSpPr>
              <a:cxnSpLocks/>
            </p:cNvCxnSpPr>
            <p:nvPr/>
          </p:nvCxnSpPr>
          <p:spPr>
            <a:xfrm>
              <a:off x="3347426" y="3274038"/>
              <a:ext cx="659573" cy="443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A7046473-3EFB-5843-EBA9-2F0DFA02A473}"/>
                </a:ext>
              </a:extLst>
            </p:cNvPr>
            <p:cNvSpPr/>
            <p:nvPr/>
          </p:nvSpPr>
          <p:spPr>
            <a:xfrm>
              <a:off x="3619239" y="3240254"/>
              <a:ext cx="72000" cy="72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a:extLst>
                <a:ext uri="{FF2B5EF4-FFF2-40B4-BE49-F238E27FC236}">
                  <a16:creationId xmlns:a16="http://schemas.microsoft.com/office/drawing/2014/main" id="{5598F0F6-63D0-1B07-DCE4-441513859685}"/>
                </a:ext>
              </a:extLst>
            </p:cNvPr>
            <p:cNvGrpSpPr/>
            <p:nvPr/>
          </p:nvGrpSpPr>
          <p:grpSpPr>
            <a:xfrm>
              <a:off x="3390378" y="3709426"/>
              <a:ext cx="365025" cy="103620"/>
              <a:chOff x="4490267" y="2056590"/>
              <a:chExt cx="129152" cy="108000"/>
            </a:xfrm>
          </p:grpSpPr>
          <p:cxnSp>
            <p:nvCxnSpPr>
              <p:cNvPr id="41" name="Straight Connector 40">
                <a:extLst>
                  <a:ext uri="{FF2B5EF4-FFF2-40B4-BE49-F238E27FC236}">
                    <a16:creationId xmlns:a16="http://schemas.microsoft.com/office/drawing/2014/main" id="{746A66B3-BEE1-7AD8-36B6-C69507698E42}"/>
                  </a:ext>
                </a:extLst>
              </p:cNvPr>
              <p:cNvCxnSpPr>
                <a:cxnSpLocks/>
              </p:cNvCxnSpPr>
              <p:nvPr/>
            </p:nvCxnSpPr>
            <p:spPr>
              <a:xfrm>
                <a:off x="4490267" y="2113374"/>
                <a:ext cx="129152"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129113BA-C111-B0E0-21BB-007A9D8EB89E}"/>
                  </a:ext>
                </a:extLst>
              </p:cNvPr>
              <p:cNvCxnSpPr>
                <a:cxnSpLocks/>
              </p:cNvCxnSpPr>
              <p:nvPr/>
            </p:nvCxnSpPr>
            <p:spPr>
              <a:xfrm>
                <a:off x="4490267" y="2056590"/>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43" name="Rectangle 42">
              <a:extLst>
                <a:ext uri="{FF2B5EF4-FFF2-40B4-BE49-F238E27FC236}">
                  <a16:creationId xmlns:a16="http://schemas.microsoft.com/office/drawing/2014/main" id="{B91DCEFD-933D-AE87-E4F2-B7E962D479E7}"/>
                </a:ext>
              </a:extLst>
            </p:cNvPr>
            <p:cNvSpPr/>
            <p:nvPr/>
          </p:nvSpPr>
          <p:spPr>
            <a:xfrm>
              <a:off x="3534700" y="3728748"/>
              <a:ext cx="72000" cy="72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4" name="Group 43">
              <a:extLst>
                <a:ext uri="{FF2B5EF4-FFF2-40B4-BE49-F238E27FC236}">
                  <a16:creationId xmlns:a16="http://schemas.microsoft.com/office/drawing/2014/main" id="{7B35B17B-8A8A-F282-6F5F-C99795D2535E}"/>
                </a:ext>
              </a:extLst>
            </p:cNvPr>
            <p:cNvGrpSpPr/>
            <p:nvPr/>
          </p:nvGrpSpPr>
          <p:grpSpPr>
            <a:xfrm>
              <a:off x="3517400" y="3954205"/>
              <a:ext cx="332324" cy="103620"/>
              <a:chOff x="4717867" y="1899593"/>
              <a:chExt cx="187062" cy="108000"/>
            </a:xfrm>
          </p:grpSpPr>
          <p:cxnSp>
            <p:nvCxnSpPr>
              <p:cNvPr id="45" name="Straight Connector 44">
                <a:extLst>
                  <a:ext uri="{FF2B5EF4-FFF2-40B4-BE49-F238E27FC236}">
                    <a16:creationId xmlns:a16="http://schemas.microsoft.com/office/drawing/2014/main" id="{9E3FB176-D43F-2B16-989C-6A030DDE3C89}"/>
                  </a:ext>
                </a:extLst>
              </p:cNvPr>
              <p:cNvCxnSpPr>
                <a:cxnSpLocks/>
              </p:cNvCxnSpPr>
              <p:nvPr/>
            </p:nvCxnSpPr>
            <p:spPr>
              <a:xfrm>
                <a:off x="4719576" y="1953593"/>
                <a:ext cx="185353"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3189FF93-B0DB-AEB2-C256-B0483F5EE07A}"/>
                  </a:ext>
                </a:extLst>
              </p:cNvPr>
              <p:cNvCxnSpPr>
                <a:cxnSpLocks/>
              </p:cNvCxnSpPr>
              <p:nvPr/>
            </p:nvCxnSpPr>
            <p:spPr>
              <a:xfrm>
                <a:off x="4717867" y="1899593"/>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8BBA98FD-95CD-28C1-5265-035BE7F0AA49}"/>
                  </a:ext>
                </a:extLst>
              </p:cNvPr>
              <p:cNvCxnSpPr>
                <a:cxnSpLocks/>
              </p:cNvCxnSpPr>
              <p:nvPr/>
            </p:nvCxnSpPr>
            <p:spPr>
              <a:xfrm>
                <a:off x="4902940" y="1899593"/>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48" name="Rectangle 47">
              <a:extLst>
                <a:ext uri="{FF2B5EF4-FFF2-40B4-BE49-F238E27FC236}">
                  <a16:creationId xmlns:a16="http://schemas.microsoft.com/office/drawing/2014/main" id="{4123C554-8E6C-D447-50C9-BAE7B3F789F6}"/>
                </a:ext>
              </a:extLst>
            </p:cNvPr>
            <p:cNvSpPr/>
            <p:nvPr/>
          </p:nvSpPr>
          <p:spPr>
            <a:xfrm>
              <a:off x="3655239" y="3971374"/>
              <a:ext cx="72000" cy="72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9" name="Group 48">
              <a:extLst>
                <a:ext uri="{FF2B5EF4-FFF2-40B4-BE49-F238E27FC236}">
                  <a16:creationId xmlns:a16="http://schemas.microsoft.com/office/drawing/2014/main" id="{5BD4EEEC-648D-D267-3E9F-AB51A2B87C5E}"/>
                </a:ext>
              </a:extLst>
            </p:cNvPr>
            <p:cNvGrpSpPr/>
            <p:nvPr/>
          </p:nvGrpSpPr>
          <p:grpSpPr>
            <a:xfrm>
              <a:off x="3613619" y="4216055"/>
              <a:ext cx="465991" cy="103620"/>
              <a:chOff x="4627018" y="1946308"/>
              <a:chExt cx="443896" cy="108000"/>
            </a:xfrm>
          </p:grpSpPr>
          <p:cxnSp>
            <p:nvCxnSpPr>
              <p:cNvPr id="50" name="Straight Connector 49">
                <a:extLst>
                  <a:ext uri="{FF2B5EF4-FFF2-40B4-BE49-F238E27FC236}">
                    <a16:creationId xmlns:a16="http://schemas.microsoft.com/office/drawing/2014/main" id="{CEF07AEE-9B5C-9720-6436-BF1344BC696A}"/>
                  </a:ext>
                </a:extLst>
              </p:cNvPr>
              <p:cNvCxnSpPr>
                <a:cxnSpLocks/>
              </p:cNvCxnSpPr>
              <p:nvPr/>
            </p:nvCxnSpPr>
            <p:spPr>
              <a:xfrm>
                <a:off x="4638062" y="1993489"/>
                <a:ext cx="427728"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8619B88A-0E2D-FABA-2B3A-558B65B85E7F}"/>
                  </a:ext>
                </a:extLst>
              </p:cNvPr>
              <p:cNvCxnSpPr>
                <a:cxnSpLocks/>
              </p:cNvCxnSpPr>
              <p:nvPr/>
            </p:nvCxnSpPr>
            <p:spPr>
              <a:xfrm>
                <a:off x="4627018" y="1946308"/>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EA4AE43A-FCF4-1410-4B6A-AB338631E748}"/>
                  </a:ext>
                </a:extLst>
              </p:cNvPr>
              <p:cNvCxnSpPr>
                <a:cxnSpLocks/>
              </p:cNvCxnSpPr>
              <p:nvPr/>
            </p:nvCxnSpPr>
            <p:spPr>
              <a:xfrm>
                <a:off x="5070914" y="1946308"/>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53" name="Rectangle 52">
              <a:extLst>
                <a:ext uri="{FF2B5EF4-FFF2-40B4-BE49-F238E27FC236}">
                  <a16:creationId xmlns:a16="http://schemas.microsoft.com/office/drawing/2014/main" id="{35DA4549-9ECF-121E-1413-368B759A0BCE}"/>
                </a:ext>
              </a:extLst>
            </p:cNvPr>
            <p:cNvSpPr/>
            <p:nvPr/>
          </p:nvSpPr>
          <p:spPr>
            <a:xfrm>
              <a:off x="3820274" y="4221250"/>
              <a:ext cx="72000" cy="72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4" name="Group 53">
              <a:extLst>
                <a:ext uri="{FF2B5EF4-FFF2-40B4-BE49-F238E27FC236}">
                  <a16:creationId xmlns:a16="http://schemas.microsoft.com/office/drawing/2014/main" id="{6B1D1050-8F24-0E3A-82F7-485887A40A2E}"/>
                </a:ext>
              </a:extLst>
            </p:cNvPr>
            <p:cNvGrpSpPr/>
            <p:nvPr/>
          </p:nvGrpSpPr>
          <p:grpSpPr>
            <a:xfrm>
              <a:off x="3641019" y="4715521"/>
              <a:ext cx="319924" cy="103620"/>
              <a:chOff x="4625989" y="2042460"/>
              <a:chExt cx="330151" cy="108000"/>
            </a:xfrm>
          </p:grpSpPr>
          <p:cxnSp>
            <p:nvCxnSpPr>
              <p:cNvPr id="55" name="Straight Connector 54">
                <a:extLst>
                  <a:ext uri="{FF2B5EF4-FFF2-40B4-BE49-F238E27FC236}">
                    <a16:creationId xmlns:a16="http://schemas.microsoft.com/office/drawing/2014/main" id="{DF153F05-8729-87DE-CBA0-9B863884E45A}"/>
                  </a:ext>
                </a:extLst>
              </p:cNvPr>
              <p:cNvCxnSpPr>
                <a:cxnSpLocks/>
              </p:cNvCxnSpPr>
              <p:nvPr/>
            </p:nvCxnSpPr>
            <p:spPr>
              <a:xfrm>
                <a:off x="4625989" y="2092884"/>
                <a:ext cx="330151" cy="3576"/>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2C88C148-2A2E-9350-86FE-A8737671E80E}"/>
                  </a:ext>
                </a:extLst>
              </p:cNvPr>
              <p:cNvCxnSpPr>
                <a:cxnSpLocks/>
              </p:cNvCxnSpPr>
              <p:nvPr/>
            </p:nvCxnSpPr>
            <p:spPr>
              <a:xfrm>
                <a:off x="4625989" y="2042460"/>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884CA0CD-4872-3EFA-60D8-7094EFC887EB}"/>
                  </a:ext>
                </a:extLst>
              </p:cNvPr>
              <p:cNvCxnSpPr>
                <a:cxnSpLocks/>
              </p:cNvCxnSpPr>
              <p:nvPr/>
            </p:nvCxnSpPr>
            <p:spPr>
              <a:xfrm>
                <a:off x="4956140" y="2042460"/>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58" name="Rectangle 57">
              <a:extLst>
                <a:ext uri="{FF2B5EF4-FFF2-40B4-BE49-F238E27FC236}">
                  <a16:creationId xmlns:a16="http://schemas.microsoft.com/office/drawing/2014/main" id="{5F3C049F-72FF-4D20-6B69-2CD50EB4F7B3}"/>
                </a:ext>
              </a:extLst>
            </p:cNvPr>
            <p:cNvSpPr/>
            <p:nvPr/>
          </p:nvSpPr>
          <p:spPr>
            <a:xfrm>
              <a:off x="3758733" y="4724836"/>
              <a:ext cx="72000" cy="72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9" name="Group 58">
              <a:extLst>
                <a:ext uri="{FF2B5EF4-FFF2-40B4-BE49-F238E27FC236}">
                  <a16:creationId xmlns:a16="http://schemas.microsoft.com/office/drawing/2014/main" id="{3A2EE50C-85E9-C5AD-36FA-86F51FEDE9C3}"/>
                </a:ext>
              </a:extLst>
            </p:cNvPr>
            <p:cNvGrpSpPr/>
            <p:nvPr/>
          </p:nvGrpSpPr>
          <p:grpSpPr>
            <a:xfrm>
              <a:off x="3506223" y="4965279"/>
              <a:ext cx="305019" cy="103620"/>
              <a:chOff x="4872936" y="2085900"/>
              <a:chExt cx="104923" cy="108000"/>
            </a:xfrm>
          </p:grpSpPr>
          <p:cxnSp>
            <p:nvCxnSpPr>
              <p:cNvPr id="60" name="Straight Connector 59">
                <a:extLst>
                  <a:ext uri="{FF2B5EF4-FFF2-40B4-BE49-F238E27FC236}">
                    <a16:creationId xmlns:a16="http://schemas.microsoft.com/office/drawing/2014/main" id="{33EC558F-CDD1-DEE6-D52A-EC6274A197ED}"/>
                  </a:ext>
                </a:extLst>
              </p:cNvPr>
              <p:cNvCxnSpPr>
                <a:cxnSpLocks/>
              </p:cNvCxnSpPr>
              <p:nvPr/>
            </p:nvCxnSpPr>
            <p:spPr>
              <a:xfrm>
                <a:off x="4874689" y="2139900"/>
                <a:ext cx="10317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4B41BDAD-B91E-2355-A7EE-99C93010A18C}"/>
                  </a:ext>
                </a:extLst>
              </p:cNvPr>
              <p:cNvCxnSpPr>
                <a:cxnSpLocks/>
              </p:cNvCxnSpPr>
              <p:nvPr/>
            </p:nvCxnSpPr>
            <p:spPr>
              <a:xfrm>
                <a:off x="4872936" y="2085900"/>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C86318BF-0608-D675-1307-BAFBA5813FAA}"/>
                  </a:ext>
                </a:extLst>
              </p:cNvPr>
              <p:cNvCxnSpPr>
                <a:cxnSpLocks/>
              </p:cNvCxnSpPr>
              <p:nvPr/>
            </p:nvCxnSpPr>
            <p:spPr>
              <a:xfrm>
                <a:off x="4977859" y="2085900"/>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63" name="Rectangle 62">
              <a:extLst>
                <a:ext uri="{FF2B5EF4-FFF2-40B4-BE49-F238E27FC236}">
                  <a16:creationId xmlns:a16="http://schemas.microsoft.com/office/drawing/2014/main" id="{227BE8FF-8DD1-4E61-2F43-C84F50510144}"/>
                </a:ext>
              </a:extLst>
            </p:cNvPr>
            <p:cNvSpPr/>
            <p:nvPr/>
          </p:nvSpPr>
          <p:spPr>
            <a:xfrm>
              <a:off x="3614621" y="4974813"/>
              <a:ext cx="72000" cy="72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TextBox 63">
              <a:extLst>
                <a:ext uri="{FF2B5EF4-FFF2-40B4-BE49-F238E27FC236}">
                  <a16:creationId xmlns:a16="http://schemas.microsoft.com/office/drawing/2014/main" id="{C878339D-E024-757D-081A-B30946F7DDFF}"/>
                </a:ext>
              </a:extLst>
            </p:cNvPr>
            <p:cNvSpPr txBox="1"/>
            <p:nvPr/>
          </p:nvSpPr>
          <p:spPr>
            <a:xfrm>
              <a:off x="4566137" y="1872454"/>
              <a:ext cx="1151277" cy="307777"/>
            </a:xfrm>
            <a:prstGeom prst="rect">
              <a:avLst/>
            </a:prstGeom>
            <a:noFill/>
          </p:spPr>
          <p:txBody>
            <a:bodyPr wrap="none" rtlCol="0">
              <a:spAutoFit/>
            </a:bodyPr>
            <a:lstStyle/>
            <a:p>
              <a:r>
                <a:rPr lang="en-GB" sz="1400" b="1" dirty="0" smtClean="0">
                  <a:solidFill>
                    <a:srgbClr val="363636"/>
                  </a:solidFill>
                </a:rPr>
                <a:t>HR (95%CI)</a:t>
              </a:r>
              <a:endParaRPr lang="en-GB" sz="1400" b="1" dirty="0">
                <a:solidFill>
                  <a:srgbClr val="363636"/>
                </a:solidFill>
              </a:endParaRPr>
            </a:p>
          </p:txBody>
        </p:sp>
        <p:cxnSp>
          <p:nvCxnSpPr>
            <p:cNvPr id="65" name="Straight Connector 64">
              <a:extLst>
                <a:ext uri="{FF2B5EF4-FFF2-40B4-BE49-F238E27FC236}">
                  <a16:creationId xmlns:a16="http://schemas.microsoft.com/office/drawing/2014/main" id="{511C87D1-C0A2-AC2F-6130-A4D83E54D336}"/>
                </a:ext>
              </a:extLst>
            </p:cNvPr>
            <p:cNvCxnSpPr>
              <a:cxnSpLocks/>
            </p:cNvCxnSpPr>
            <p:nvPr/>
          </p:nvCxnSpPr>
          <p:spPr>
            <a:xfrm>
              <a:off x="4770384" y="5201878"/>
              <a:ext cx="0" cy="7957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66" name="TextBox 65">
              <a:extLst>
                <a:ext uri="{FF2B5EF4-FFF2-40B4-BE49-F238E27FC236}">
                  <a16:creationId xmlns:a16="http://schemas.microsoft.com/office/drawing/2014/main" id="{DA48E45A-5C0A-2C78-2888-0746098A2EFF}"/>
                </a:ext>
              </a:extLst>
            </p:cNvPr>
            <p:cNvSpPr txBox="1"/>
            <p:nvPr/>
          </p:nvSpPr>
          <p:spPr>
            <a:xfrm>
              <a:off x="4609215" y="5254435"/>
              <a:ext cx="433132" cy="307777"/>
            </a:xfrm>
            <a:prstGeom prst="rect">
              <a:avLst/>
            </a:prstGeom>
            <a:noFill/>
          </p:spPr>
          <p:txBody>
            <a:bodyPr wrap="none" rtlCol="0">
              <a:spAutoFit/>
            </a:bodyPr>
            <a:lstStyle/>
            <a:p>
              <a:r>
                <a:rPr lang="en-GB" sz="1400" dirty="0" smtClean="0">
                  <a:solidFill>
                    <a:srgbClr val="363636"/>
                  </a:solidFill>
                  <a:latin typeface="+mn-lt"/>
                  <a:cs typeface="Arial" panose="020B0604020202020204" pitchFamily="34" charset="0"/>
                </a:rPr>
                <a:t>5.0</a:t>
              </a:r>
              <a:endParaRPr lang="en-GB" sz="1400" dirty="0">
                <a:solidFill>
                  <a:srgbClr val="363636"/>
                </a:solidFill>
                <a:latin typeface="+mn-lt"/>
                <a:cs typeface="Arial" panose="020B0604020202020204" pitchFamily="34" charset="0"/>
              </a:endParaRPr>
            </a:p>
          </p:txBody>
        </p:sp>
        <p:cxnSp>
          <p:nvCxnSpPr>
            <p:cNvPr id="67" name="Straight Connector 66">
              <a:extLst>
                <a:ext uri="{FF2B5EF4-FFF2-40B4-BE49-F238E27FC236}">
                  <a16:creationId xmlns:a16="http://schemas.microsoft.com/office/drawing/2014/main" id="{129113BA-C111-B0E0-21BB-007A9D8EB89E}"/>
                </a:ext>
              </a:extLst>
            </p:cNvPr>
            <p:cNvCxnSpPr>
              <a:cxnSpLocks/>
            </p:cNvCxnSpPr>
            <p:nvPr/>
          </p:nvCxnSpPr>
          <p:spPr>
            <a:xfrm>
              <a:off x="3764981" y="3709426"/>
              <a:ext cx="0" cy="103619"/>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AB2607F-A17E-A5E6-3B38-D42F37D08C59}"/>
                </a:ext>
              </a:extLst>
            </p:cNvPr>
            <p:cNvCxnSpPr>
              <a:cxnSpLocks/>
            </p:cNvCxnSpPr>
            <p:nvPr/>
          </p:nvCxnSpPr>
          <p:spPr>
            <a:xfrm>
              <a:off x="3359579" y="2699691"/>
              <a:ext cx="0" cy="10362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D75F703C-92F9-8586-ABE7-8B856D5A615A}"/>
                </a:ext>
              </a:extLst>
            </p:cNvPr>
            <p:cNvCxnSpPr>
              <a:cxnSpLocks/>
            </p:cNvCxnSpPr>
            <p:nvPr/>
          </p:nvCxnSpPr>
          <p:spPr>
            <a:xfrm>
              <a:off x="4152313" y="2697374"/>
              <a:ext cx="0" cy="10362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nvGrpSpPr>
            <p:cNvPr id="70" name="Group 69">
              <a:extLst>
                <a:ext uri="{FF2B5EF4-FFF2-40B4-BE49-F238E27FC236}">
                  <a16:creationId xmlns:a16="http://schemas.microsoft.com/office/drawing/2014/main" id="{5598F0F6-63D0-1B07-DCE4-441513859685}"/>
                </a:ext>
              </a:extLst>
            </p:cNvPr>
            <p:cNvGrpSpPr/>
            <p:nvPr/>
          </p:nvGrpSpPr>
          <p:grpSpPr>
            <a:xfrm>
              <a:off x="3505119" y="2284773"/>
              <a:ext cx="285574" cy="103620"/>
              <a:chOff x="4490267" y="2056590"/>
              <a:chExt cx="129152" cy="108000"/>
            </a:xfrm>
          </p:grpSpPr>
          <p:cxnSp>
            <p:nvCxnSpPr>
              <p:cNvPr id="71" name="Straight Connector 70">
                <a:extLst>
                  <a:ext uri="{FF2B5EF4-FFF2-40B4-BE49-F238E27FC236}">
                    <a16:creationId xmlns:a16="http://schemas.microsoft.com/office/drawing/2014/main" id="{746A66B3-BEE1-7AD8-36B6-C69507698E42}"/>
                  </a:ext>
                </a:extLst>
              </p:cNvPr>
              <p:cNvCxnSpPr>
                <a:cxnSpLocks/>
              </p:cNvCxnSpPr>
              <p:nvPr/>
            </p:nvCxnSpPr>
            <p:spPr>
              <a:xfrm>
                <a:off x="4490267" y="2113374"/>
                <a:ext cx="129152"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129113BA-C111-B0E0-21BB-007A9D8EB89E}"/>
                  </a:ext>
                </a:extLst>
              </p:cNvPr>
              <p:cNvCxnSpPr>
                <a:cxnSpLocks/>
              </p:cNvCxnSpPr>
              <p:nvPr/>
            </p:nvCxnSpPr>
            <p:spPr>
              <a:xfrm>
                <a:off x="4490267" y="2056590"/>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73" name="Rectangle 72">
              <a:extLst>
                <a:ext uri="{FF2B5EF4-FFF2-40B4-BE49-F238E27FC236}">
                  <a16:creationId xmlns:a16="http://schemas.microsoft.com/office/drawing/2014/main" id="{B91DCEFD-933D-AE87-E4F2-B7E962D479E7}"/>
                </a:ext>
              </a:extLst>
            </p:cNvPr>
            <p:cNvSpPr/>
            <p:nvPr/>
          </p:nvSpPr>
          <p:spPr>
            <a:xfrm>
              <a:off x="3634468" y="2305879"/>
              <a:ext cx="56329" cy="72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4" name="Straight Connector 73">
              <a:extLst>
                <a:ext uri="{FF2B5EF4-FFF2-40B4-BE49-F238E27FC236}">
                  <a16:creationId xmlns:a16="http://schemas.microsoft.com/office/drawing/2014/main" id="{129113BA-C111-B0E0-21BB-007A9D8EB89E}"/>
                </a:ext>
              </a:extLst>
            </p:cNvPr>
            <p:cNvCxnSpPr>
              <a:cxnSpLocks/>
            </p:cNvCxnSpPr>
            <p:nvPr/>
          </p:nvCxnSpPr>
          <p:spPr>
            <a:xfrm>
              <a:off x="3800271" y="2284773"/>
              <a:ext cx="0" cy="103619"/>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21" name="Group 120"/>
          <p:cNvGrpSpPr/>
          <p:nvPr/>
        </p:nvGrpSpPr>
        <p:grpSpPr>
          <a:xfrm>
            <a:off x="5962117" y="1951198"/>
            <a:ext cx="6089477" cy="4107059"/>
            <a:chOff x="6487396" y="1906162"/>
            <a:chExt cx="6089477" cy="4107059"/>
          </a:xfrm>
        </p:grpSpPr>
        <p:sp>
          <p:nvSpPr>
            <p:cNvPr id="87" name="TextBox 86">
              <a:extLst>
                <a:ext uri="{FF2B5EF4-FFF2-40B4-BE49-F238E27FC236}">
                  <a16:creationId xmlns:a16="http://schemas.microsoft.com/office/drawing/2014/main" id="{B4339609-03A9-4600-AAFC-46CF6EA26E8D}"/>
                </a:ext>
              </a:extLst>
            </p:cNvPr>
            <p:cNvSpPr txBox="1"/>
            <p:nvPr/>
          </p:nvSpPr>
          <p:spPr>
            <a:xfrm>
              <a:off x="10256595" y="5302114"/>
              <a:ext cx="532518" cy="307777"/>
            </a:xfrm>
            <a:prstGeom prst="rect">
              <a:avLst/>
            </a:prstGeom>
            <a:noFill/>
          </p:spPr>
          <p:txBody>
            <a:bodyPr wrap="square" rtlCol="0">
              <a:spAutoFit/>
            </a:bodyPr>
            <a:lstStyle/>
            <a:p>
              <a:r>
                <a:rPr lang="en-GB" sz="1400" dirty="0">
                  <a:solidFill>
                    <a:srgbClr val="363636"/>
                  </a:solidFill>
                  <a:latin typeface="+mn-lt"/>
                  <a:cs typeface="Arial" panose="020B0604020202020204" pitchFamily="34" charset="0"/>
                </a:rPr>
                <a:t>1.0</a:t>
              </a:r>
            </a:p>
          </p:txBody>
        </p:sp>
        <p:sp>
          <p:nvSpPr>
            <p:cNvPr id="75" name="TextBox 74">
              <a:extLst>
                <a:ext uri="{FF2B5EF4-FFF2-40B4-BE49-F238E27FC236}">
                  <a16:creationId xmlns:a16="http://schemas.microsoft.com/office/drawing/2014/main" id="{7055151C-4441-AC98-92B7-E6CDA963F038}"/>
                </a:ext>
              </a:extLst>
            </p:cNvPr>
            <p:cNvSpPr txBox="1"/>
            <p:nvPr/>
          </p:nvSpPr>
          <p:spPr>
            <a:xfrm>
              <a:off x="6917546" y="1906162"/>
              <a:ext cx="987696" cy="295294"/>
            </a:xfrm>
            <a:prstGeom prst="rect">
              <a:avLst/>
            </a:prstGeom>
            <a:noFill/>
          </p:spPr>
          <p:txBody>
            <a:bodyPr wrap="none" rtlCol="0">
              <a:spAutoFit/>
            </a:bodyPr>
            <a:lstStyle/>
            <a:p>
              <a:r>
                <a:rPr lang="en-GB" sz="1400" b="1" dirty="0">
                  <a:solidFill>
                    <a:srgbClr val="363636"/>
                  </a:solidFill>
                </a:rPr>
                <a:t>Subgroup</a:t>
              </a:r>
            </a:p>
          </p:txBody>
        </p:sp>
        <p:sp>
          <p:nvSpPr>
            <p:cNvPr id="76" name="TextBox 75">
              <a:extLst>
                <a:ext uri="{FF2B5EF4-FFF2-40B4-BE49-F238E27FC236}">
                  <a16:creationId xmlns:a16="http://schemas.microsoft.com/office/drawing/2014/main" id="{111CF549-F764-A157-C1AA-67F354707D48}"/>
                </a:ext>
              </a:extLst>
            </p:cNvPr>
            <p:cNvSpPr txBox="1"/>
            <p:nvPr/>
          </p:nvSpPr>
          <p:spPr>
            <a:xfrm>
              <a:off x="6487396" y="2340451"/>
              <a:ext cx="2359941" cy="2462213"/>
            </a:xfrm>
            <a:prstGeom prst="rect">
              <a:avLst/>
            </a:prstGeom>
            <a:noFill/>
          </p:spPr>
          <p:txBody>
            <a:bodyPr wrap="none" rtlCol="0">
              <a:spAutoFit/>
            </a:bodyPr>
            <a:lstStyle/>
            <a:p>
              <a:r>
                <a:rPr lang="en-GB" sz="1400" b="1" dirty="0" smtClean="0">
                  <a:solidFill>
                    <a:srgbClr val="363636"/>
                  </a:solidFill>
                </a:rPr>
                <a:t>Received adjuvant </a:t>
              </a:r>
            </a:p>
            <a:p>
              <a:r>
                <a:rPr lang="en-GB" sz="1400" b="1" dirty="0" smtClean="0">
                  <a:solidFill>
                    <a:srgbClr val="363636"/>
                  </a:solidFill>
                </a:rPr>
                <a:t>chemotherapy</a:t>
              </a:r>
              <a:endParaRPr lang="en-GB" sz="1400" b="1" dirty="0">
                <a:solidFill>
                  <a:srgbClr val="363636"/>
                </a:solidFill>
              </a:endParaRPr>
            </a:p>
            <a:p>
              <a:pPr marL="88900"/>
              <a:r>
                <a:rPr lang="en-GB" sz="1400" dirty="0" smtClean="0">
                  <a:solidFill>
                    <a:srgbClr val="363636"/>
                  </a:solidFill>
                </a:rPr>
                <a:t>No </a:t>
              </a:r>
            </a:p>
            <a:p>
              <a:pPr marL="88900"/>
              <a:r>
                <a:rPr lang="en-GB" sz="1400" dirty="0" smtClean="0">
                  <a:solidFill>
                    <a:srgbClr val="363636"/>
                  </a:solidFill>
                </a:rPr>
                <a:t>Yes</a:t>
              </a:r>
              <a:endParaRPr lang="en-GB" sz="1400" dirty="0">
                <a:solidFill>
                  <a:srgbClr val="363636"/>
                </a:solidFill>
              </a:endParaRPr>
            </a:p>
            <a:p>
              <a:r>
                <a:rPr lang="en-GB" sz="1400" b="1" dirty="0" smtClean="0">
                  <a:solidFill>
                    <a:srgbClr val="363636"/>
                  </a:solidFill>
                </a:rPr>
                <a:t>No. cycles of adjuvant </a:t>
              </a:r>
            </a:p>
            <a:p>
              <a:r>
                <a:rPr lang="en-GB" sz="1400" b="1" dirty="0" smtClean="0">
                  <a:solidFill>
                    <a:srgbClr val="363636"/>
                  </a:solidFill>
                </a:rPr>
                <a:t>chemotherapy </a:t>
              </a:r>
            </a:p>
            <a:p>
              <a:pPr marL="88900"/>
              <a:r>
                <a:rPr lang="en-GB" sz="1400" dirty="0" smtClean="0">
                  <a:solidFill>
                    <a:srgbClr val="363636"/>
                  </a:solidFill>
                </a:rPr>
                <a:t>1–2</a:t>
              </a:r>
            </a:p>
            <a:p>
              <a:pPr marL="88900"/>
              <a:r>
                <a:rPr lang="en-GB" sz="1400" dirty="0" smtClean="0">
                  <a:solidFill>
                    <a:srgbClr val="363636"/>
                  </a:solidFill>
                </a:rPr>
                <a:t>3–4</a:t>
              </a:r>
              <a:endParaRPr lang="en-GB" sz="1400" dirty="0">
                <a:solidFill>
                  <a:srgbClr val="363636"/>
                </a:solidFill>
              </a:endParaRPr>
            </a:p>
            <a:p>
              <a:r>
                <a:rPr lang="en-GB" sz="1400" b="1" dirty="0" smtClean="0">
                  <a:solidFill>
                    <a:srgbClr val="363636"/>
                  </a:solidFill>
                </a:rPr>
                <a:t>Adjuvant platinum choice</a:t>
              </a:r>
              <a:endParaRPr lang="en-GB" sz="1400" b="1" dirty="0">
                <a:solidFill>
                  <a:srgbClr val="363636"/>
                </a:solidFill>
              </a:endParaRPr>
            </a:p>
            <a:p>
              <a:pPr marL="88900"/>
              <a:r>
                <a:rPr lang="en-GB" sz="1400" dirty="0" smtClean="0">
                  <a:solidFill>
                    <a:srgbClr val="363636"/>
                  </a:solidFill>
                </a:rPr>
                <a:t>Carboplatin-based only</a:t>
              </a:r>
            </a:p>
            <a:p>
              <a:pPr marL="88900"/>
              <a:r>
                <a:rPr lang="en-GB" sz="1400" dirty="0" smtClean="0">
                  <a:solidFill>
                    <a:srgbClr val="363636"/>
                  </a:solidFill>
                </a:rPr>
                <a:t>Cisplatin-based only</a:t>
              </a:r>
            </a:p>
          </p:txBody>
        </p:sp>
        <p:sp>
          <p:nvSpPr>
            <p:cNvPr id="77" name="TextBox 76">
              <a:extLst>
                <a:ext uri="{FF2B5EF4-FFF2-40B4-BE49-F238E27FC236}">
                  <a16:creationId xmlns:a16="http://schemas.microsoft.com/office/drawing/2014/main" id="{CB9B7FE2-BDC5-9B77-26FA-7CCA215DE47A}"/>
                </a:ext>
              </a:extLst>
            </p:cNvPr>
            <p:cNvSpPr txBox="1"/>
            <p:nvPr/>
          </p:nvSpPr>
          <p:spPr>
            <a:xfrm>
              <a:off x="8686293" y="2348660"/>
              <a:ext cx="930126" cy="2462213"/>
            </a:xfrm>
            <a:prstGeom prst="rect">
              <a:avLst/>
            </a:prstGeom>
            <a:noFill/>
          </p:spPr>
          <p:txBody>
            <a:bodyPr wrap="none" rtlCol="0">
              <a:spAutoFit/>
            </a:bodyPr>
            <a:lstStyle/>
            <a:p>
              <a:pPr algn="ctr"/>
              <a:endParaRPr lang="en-GB" sz="1400" dirty="0">
                <a:solidFill>
                  <a:srgbClr val="363636"/>
                </a:solidFill>
              </a:endParaRPr>
            </a:p>
            <a:p>
              <a:pPr algn="ctr"/>
              <a:r>
                <a:rPr lang="en-GB" sz="1400" dirty="0" smtClean="0">
                  <a:solidFill>
                    <a:srgbClr val="363636"/>
                  </a:solidFill>
                </a:rPr>
                <a:t>64/167</a:t>
              </a:r>
            </a:p>
            <a:p>
              <a:pPr algn="ctr"/>
              <a:r>
                <a:rPr lang="en-GB" sz="1400" dirty="0" smtClean="0">
                  <a:solidFill>
                    <a:srgbClr val="363636"/>
                  </a:solidFill>
                </a:rPr>
                <a:t>408/1010</a:t>
              </a:r>
              <a:endParaRPr lang="en-GB" sz="1400" dirty="0">
                <a:solidFill>
                  <a:srgbClr val="363636"/>
                </a:solidFill>
              </a:endParaRPr>
            </a:p>
            <a:p>
              <a:pPr algn="ctr"/>
              <a:endParaRPr lang="en-GB" sz="1400" dirty="0" smtClean="0">
                <a:solidFill>
                  <a:srgbClr val="363636"/>
                </a:solidFill>
              </a:endParaRPr>
            </a:p>
            <a:p>
              <a:pPr algn="ctr"/>
              <a:endParaRPr lang="en-GB" sz="1400" dirty="0">
                <a:solidFill>
                  <a:srgbClr val="363636"/>
                </a:solidFill>
              </a:endParaRPr>
            </a:p>
            <a:p>
              <a:pPr algn="ctr"/>
              <a:endParaRPr lang="en-GB" sz="1400" dirty="0" smtClean="0">
                <a:solidFill>
                  <a:srgbClr val="363636"/>
                </a:solidFill>
              </a:endParaRPr>
            </a:p>
            <a:p>
              <a:pPr algn="ctr"/>
              <a:r>
                <a:rPr lang="en-GB" sz="1400" dirty="0" smtClean="0">
                  <a:solidFill>
                    <a:srgbClr val="363636"/>
                  </a:solidFill>
                </a:rPr>
                <a:t>28/67</a:t>
              </a:r>
            </a:p>
            <a:p>
              <a:pPr algn="ctr"/>
              <a:r>
                <a:rPr lang="en-GB" sz="1400" dirty="0" smtClean="0">
                  <a:solidFill>
                    <a:srgbClr val="363636"/>
                  </a:solidFill>
                </a:rPr>
                <a:t>380/943</a:t>
              </a:r>
              <a:endParaRPr lang="en-GB" sz="1400" dirty="0">
                <a:solidFill>
                  <a:srgbClr val="363636"/>
                </a:solidFill>
              </a:endParaRPr>
            </a:p>
            <a:p>
              <a:pPr algn="ctr"/>
              <a:endParaRPr lang="en-GB" sz="1400" dirty="0" smtClean="0">
                <a:solidFill>
                  <a:srgbClr val="363636"/>
                </a:solidFill>
              </a:endParaRPr>
            </a:p>
            <a:p>
              <a:pPr algn="ctr"/>
              <a:r>
                <a:rPr lang="en-GB" sz="1400" dirty="0" smtClean="0">
                  <a:solidFill>
                    <a:srgbClr val="363636"/>
                  </a:solidFill>
                </a:rPr>
                <a:t>157/355</a:t>
              </a:r>
            </a:p>
            <a:p>
              <a:pPr algn="ctr"/>
              <a:r>
                <a:rPr lang="en-GB" sz="1400" dirty="0" smtClean="0">
                  <a:solidFill>
                    <a:srgbClr val="363636"/>
                  </a:solidFill>
                </a:rPr>
                <a:t>236/608</a:t>
              </a:r>
              <a:endParaRPr lang="en-GB" sz="1400" dirty="0">
                <a:solidFill>
                  <a:srgbClr val="363636"/>
                </a:solidFill>
              </a:endParaRPr>
            </a:p>
          </p:txBody>
        </p:sp>
        <p:sp>
          <p:nvSpPr>
            <p:cNvPr id="78" name="TextBox 77">
              <a:extLst>
                <a:ext uri="{FF2B5EF4-FFF2-40B4-BE49-F238E27FC236}">
                  <a16:creationId xmlns:a16="http://schemas.microsoft.com/office/drawing/2014/main" id="{C878339D-E024-757D-081A-B30946F7DDFF}"/>
                </a:ext>
              </a:extLst>
            </p:cNvPr>
            <p:cNvSpPr txBox="1"/>
            <p:nvPr/>
          </p:nvSpPr>
          <p:spPr>
            <a:xfrm>
              <a:off x="8392716" y="1906162"/>
              <a:ext cx="1535998" cy="523220"/>
            </a:xfrm>
            <a:prstGeom prst="rect">
              <a:avLst/>
            </a:prstGeom>
            <a:noFill/>
          </p:spPr>
          <p:txBody>
            <a:bodyPr wrap="none" rtlCol="0">
              <a:spAutoFit/>
            </a:bodyPr>
            <a:lstStyle/>
            <a:p>
              <a:pPr algn="ctr"/>
              <a:r>
                <a:rPr lang="en-GB" sz="1400" b="1" dirty="0" smtClean="0">
                  <a:solidFill>
                    <a:srgbClr val="363636"/>
                  </a:solidFill>
                </a:rPr>
                <a:t>No. event/ </a:t>
              </a:r>
            </a:p>
            <a:p>
              <a:pPr algn="ctr"/>
              <a:r>
                <a:rPr lang="en-GB" sz="1400" b="1" dirty="0" smtClean="0">
                  <a:solidFill>
                    <a:srgbClr val="363636"/>
                  </a:solidFill>
                </a:rPr>
                <a:t>No. participants</a:t>
              </a:r>
              <a:endParaRPr lang="en-GB" sz="1400" b="1" dirty="0">
                <a:solidFill>
                  <a:srgbClr val="363636"/>
                </a:solidFill>
              </a:endParaRPr>
            </a:p>
          </p:txBody>
        </p:sp>
        <p:cxnSp>
          <p:nvCxnSpPr>
            <p:cNvPr id="79" name="Straight Connector 78">
              <a:extLst>
                <a:ext uri="{FF2B5EF4-FFF2-40B4-BE49-F238E27FC236}">
                  <a16:creationId xmlns:a16="http://schemas.microsoft.com/office/drawing/2014/main" id="{289F1ABA-B81B-1D1C-0C0F-8E69609BE3D9}"/>
                </a:ext>
              </a:extLst>
            </p:cNvPr>
            <p:cNvCxnSpPr>
              <a:cxnSpLocks/>
            </p:cNvCxnSpPr>
            <p:nvPr/>
          </p:nvCxnSpPr>
          <p:spPr>
            <a:xfrm>
              <a:off x="9499329" y="5249557"/>
              <a:ext cx="1840162"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268A44EF-0CE9-3905-FCA9-DDF0F5F1475D}"/>
                </a:ext>
              </a:extLst>
            </p:cNvPr>
            <p:cNvCxnSpPr>
              <a:cxnSpLocks/>
            </p:cNvCxnSpPr>
            <p:nvPr/>
          </p:nvCxnSpPr>
          <p:spPr>
            <a:xfrm>
              <a:off x="9501617" y="5249557"/>
              <a:ext cx="0" cy="7957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306F3641-6E45-5FE7-E5B1-C4DEC187DBFF}"/>
                </a:ext>
              </a:extLst>
            </p:cNvPr>
            <p:cNvCxnSpPr>
              <a:cxnSpLocks/>
            </p:cNvCxnSpPr>
            <p:nvPr/>
          </p:nvCxnSpPr>
          <p:spPr>
            <a:xfrm>
              <a:off x="9960832" y="5249557"/>
              <a:ext cx="0" cy="7957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D5F70535-F2F9-358A-8E29-5591F6C18697}"/>
                </a:ext>
              </a:extLst>
            </p:cNvPr>
            <p:cNvCxnSpPr>
              <a:cxnSpLocks/>
            </p:cNvCxnSpPr>
            <p:nvPr/>
          </p:nvCxnSpPr>
          <p:spPr>
            <a:xfrm>
              <a:off x="10422335" y="5249557"/>
              <a:ext cx="0" cy="7957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511C87D1-C0A2-AC2F-6130-A4D83E54D336}"/>
                </a:ext>
              </a:extLst>
            </p:cNvPr>
            <p:cNvCxnSpPr>
              <a:cxnSpLocks/>
            </p:cNvCxnSpPr>
            <p:nvPr/>
          </p:nvCxnSpPr>
          <p:spPr>
            <a:xfrm>
              <a:off x="10913746" y="5249557"/>
              <a:ext cx="0" cy="7957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ACB2C2CA-838A-93E7-0070-1ED933F7917B}"/>
                </a:ext>
              </a:extLst>
            </p:cNvPr>
            <p:cNvCxnSpPr>
              <a:cxnSpLocks/>
            </p:cNvCxnSpPr>
            <p:nvPr/>
          </p:nvCxnSpPr>
          <p:spPr>
            <a:xfrm flipH="1" flipV="1">
              <a:off x="10412785" y="2103119"/>
              <a:ext cx="12874" cy="3154236"/>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85" name="TextBox 84">
              <a:extLst>
                <a:ext uri="{FF2B5EF4-FFF2-40B4-BE49-F238E27FC236}">
                  <a16:creationId xmlns:a16="http://schemas.microsoft.com/office/drawing/2014/main" id="{2DE0C65C-3260-F121-DAFE-07C43110DAB1}"/>
                </a:ext>
              </a:extLst>
            </p:cNvPr>
            <p:cNvSpPr txBox="1"/>
            <p:nvPr/>
          </p:nvSpPr>
          <p:spPr>
            <a:xfrm>
              <a:off x="9315310" y="5302114"/>
              <a:ext cx="433132" cy="307777"/>
            </a:xfrm>
            <a:prstGeom prst="rect">
              <a:avLst/>
            </a:prstGeom>
            <a:noFill/>
          </p:spPr>
          <p:txBody>
            <a:bodyPr wrap="none" rtlCol="0">
              <a:spAutoFit/>
            </a:bodyPr>
            <a:lstStyle/>
            <a:p>
              <a:r>
                <a:rPr lang="en-GB" sz="1400" dirty="0" smtClean="0">
                  <a:solidFill>
                    <a:srgbClr val="363636"/>
                  </a:solidFill>
                  <a:latin typeface="+mn-lt"/>
                  <a:cs typeface="Arial" panose="020B0604020202020204" pitchFamily="34" charset="0"/>
                </a:rPr>
                <a:t>0.2</a:t>
              </a:r>
              <a:endParaRPr lang="en-GB" sz="1400" dirty="0">
                <a:solidFill>
                  <a:srgbClr val="363636"/>
                </a:solidFill>
                <a:latin typeface="+mn-lt"/>
                <a:cs typeface="Arial" panose="020B0604020202020204" pitchFamily="34" charset="0"/>
              </a:endParaRPr>
            </a:p>
          </p:txBody>
        </p:sp>
        <p:sp>
          <p:nvSpPr>
            <p:cNvPr id="86" name="TextBox 85">
              <a:extLst>
                <a:ext uri="{FF2B5EF4-FFF2-40B4-BE49-F238E27FC236}">
                  <a16:creationId xmlns:a16="http://schemas.microsoft.com/office/drawing/2014/main" id="{FF9A43FB-B289-F53A-0CD9-5CC01917AE07}"/>
                </a:ext>
              </a:extLst>
            </p:cNvPr>
            <p:cNvSpPr txBox="1"/>
            <p:nvPr/>
          </p:nvSpPr>
          <p:spPr>
            <a:xfrm>
              <a:off x="9785953" y="5302114"/>
              <a:ext cx="528366" cy="307777"/>
            </a:xfrm>
            <a:prstGeom prst="rect">
              <a:avLst/>
            </a:prstGeom>
            <a:noFill/>
          </p:spPr>
          <p:txBody>
            <a:bodyPr wrap="square" rtlCol="0">
              <a:spAutoFit/>
            </a:bodyPr>
            <a:lstStyle/>
            <a:p>
              <a:r>
                <a:rPr lang="en-GB" sz="1400" dirty="0" smtClean="0">
                  <a:solidFill>
                    <a:srgbClr val="363636"/>
                  </a:solidFill>
                  <a:latin typeface="+mn-lt"/>
                  <a:cs typeface="Arial" panose="020B0604020202020204" pitchFamily="34" charset="0"/>
                </a:rPr>
                <a:t>0.5</a:t>
              </a:r>
              <a:endParaRPr lang="en-GB" sz="1400" dirty="0">
                <a:solidFill>
                  <a:srgbClr val="363636"/>
                </a:solidFill>
                <a:latin typeface="+mn-lt"/>
                <a:cs typeface="Arial" panose="020B0604020202020204" pitchFamily="34" charset="0"/>
              </a:endParaRPr>
            </a:p>
          </p:txBody>
        </p:sp>
        <p:sp>
          <p:nvSpPr>
            <p:cNvPr id="88" name="TextBox 87">
              <a:extLst>
                <a:ext uri="{FF2B5EF4-FFF2-40B4-BE49-F238E27FC236}">
                  <a16:creationId xmlns:a16="http://schemas.microsoft.com/office/drawing/2014/main" id="{DA48E45A-5C0A-2C78-2888-0746098A2EFF}"/>
                </a:ext>
              </a:extLst>
            </p:cNvPr>
            <p:cNvSpPr txBox="1"/>
            <p:nvPr/>
          </p:nvSpPr>
          <p:spPr>
            <a:xfrm>
              <a:off x="10752576" y="5302114"/>
              <a:ext cx="433132" cy="307777"/>
            </a:xfrm>
            <a:prstGeom prst="rect">
              <a:avLst/>
            </a:prstGeom>
            <a:noFill/>
          </p:spPr>
          <p:txBody>
            <a:bodyPr wrap="none" rtlCol="0">
              <a:spAutoFit/>
            </a:bodyPr>
            <a:lstStyle/>
            <a:p>
              <a:r>
                <a:rPr lang="en-GB" sz="1400" dirty="0" smtClean="0">
                  <a:solidFill>
                    <a:srgbClr val="363636"/>
                  </a:solidFill>
                  <a:latin typeface="+mn-lt"/>
                  <a:cs typeface="Arial" panose="020B0604020202020204" pitchFamily="34" charset="0"/>
                </a:rPr>
                <a:t>2.0</a:t>
              </a:r>
              <a:endParaRPr lang="en-GB" sz="1400" dirty="0">
                <a:solidFill>
                  <a:srgbClr val="363636"/>
                </a:solidFill>
                <a:latin typeface="+mn-lt"/>
                <a:cs typeface="Arial" panose="020B0604020202020204" pitchFamily="34" charset="0"/>
              </a:endParaRPr>
            </a:p>
          </p:txBody>
        </p:sp>
        <p:sp>
          <p:nvSpPr>
            <p:cNvPr id="89" name="TextBox 88">
              <a:extLst>
                <a:ext uri="{FF2B5EF4-FFF2-40B4-BE49-F238E27FC236}">
                  <a16:creationId xmlns:a16="http://schemas.microsoft.com/office/drawing/2014/main" id="{615BCA30-81D5-E494-D3E0-AFB0033DE260}"/>
                </a:ext>
              </a:extLst>
            </p:cNvPr>
            <p:cNvSpPr txBox="1"/>
            <p:nvPr/>
          </p:nvSpPr>
          <p:spPr>
            <a:xfrm>
              <a:off x="8641642" y="5490001"/>
              <a:ext cx="1428596" cy="523220"/>
            </a:xfrm>
            <a:prstGeom prst="rect">
              <a:avLst/>
            </a:prstGeom>
            <a:noFill/>
          </p:spPr>
          <p:txBody>
            <a:bodyPr wrap="none" rtlCol="0">
              <a:spAutoFit/>
            </a:bodyPr>
            <a:lstStyle/>
            <a:p>
              <a:pPr algn="r"/>
              <a:r>
                <a:rPr lang="en-GB" sz="1400" dirty="0" smtClean="0">
                  <a:solidFill>
                    <a:srgbClr val="363636"/>
                  </a:solidFill>
                  <a:latin typeface="+mn-lt"/>
                  <a:cs typeface="Arial" panose="020B0604020202020204" pitchFamily="34" charset="0"/>
                </a:rPr>
                <a:t>Pembrolizumab</a:t>
              </a:r>
            </a:p>
            <a:p>
              <a:pPr algn="r"/>
              <a:r>
                <a:rPr lang="en-GB" sz="1400" dirty="0" smtClean="0">
                  <a:solidFill>
                    <a:srgbClr val="363636"/>
                  </a:solidFill>
                  <a:latin typeface="+mn-lt"/>
                  <a:cs typeface="Arial" panose="020B0604020202020204" pitchFamily="34" charset="0"/>
                </a:rPr>
                <a:t> </a:t>
              </a:r>
              <a:r>
                <a:rPr lang="en-GB" sz="1400" dirty="0">
                  <a:solidFill>
                    <a:srgbClr val="363636"/>
                  </a:solidFill>
                  <a:latin typeface="+mn-lt"/>
                  <a:cs typeface="Arial" panose="020B0604020202020204" pitchFamily="34" charset="0"/>
                </a:rPr>
                <a:t>better</a:t>
              </a:r>
            </a:p>
          </p:txBody>
        </p:sp>
        <p:sp>
          <p:nvSpPr>
            <p:cNvPr id="90" name="TextBox 89">
              <a:extLst>
                <a:ext uri="{FF2B5EF4-FFF2-40B4-BE49-F238E27FC236}">
                  <a16:creationId xmlns:a16="http://schemas.microsoft.com/office/drawing/2014/main" id="{5CC3EF7B-25C6-17F8-49C0-9B71B44CF3DA}"/>
                </a:ext>
              </a:extLst>
            </p:cNvPr>
            <p:cNvSpPr txBox="1"/>
            <p:nvPr/>
          </p:nvSpPr>
          <p:spPr>
            <a:xfrm>
              <a:off x="10659609" y="5487116"/>
              <a:ext cx="832279" cy="523220"/>
            </a:xfrm>
            <a:prstGeom prst="rect">
              <a:avLst/>
            </a:prstGeom>
            <a:noFill/>
          </p:spPr>
          <p:txBody>
            <a:bodyPr wrap="none" rtlCol="0">
              <a:spAutoFit/>
            </a:bodyPr>
            <a:lstStyle/>
            <a:p>
              <a:r>
                <a:rPr lang="en-GB" sz="1400" dirty="0" smtClean="0">
                  <a:solidFill>
                    <a:srgbClr val="363636"/>
                  </a:solidFill>
                  <a:cs typeface="Arial" panose="020B0604020202020204" pitchFamily="34" charset="0"/>
                </a:rPr>
                <a:t>Placebo</a:t>
              </a:r>
            </a:p>
            <a:p>
              <a:r>
                <a:rPr lang="en-GB" sz="1400" dirty="0" smtClean="0">
                  <a:solidFill>
                    <a:srgbClr val="363636"/>
                  </a:solidFill>
                  <a:latin typeface="+mn-lt"/>
                  <a:cs typeface="Arial" panose="020B0604020202020204" pitchFamily="34" charset="0"/>
                </a:rPr>
                <a:t>better</a:t>
              </a:r>
              <a:endParaRPr lang="en-GB" sz="1400" dirty="0">
                <a:solidFill>
                  <a:srgbClr val="363636"/>
                </a:solidFill>
                <a:latin typeface="+mn-lt"/>
                <a:cs typeface="Arial" panose="020B0604020202020204" pitchFamily="34" charset="0"/>
              </a:endParaRPr>
            </a:p>
          </p:txBody>
        </p:sp>
        <p:cxnSp>
          <p:nvCxnSpPr>
            <p:cNvPr id="91" name="Straight Arrow Connector 90">
              <a:extLst>
                <a:ext uri="{FF2B5EF4-FFF2-40B4-BE49-F238E27FC236}">
                  <a16:creationId xmlns:a16="http://schemas.microsoft.com/office/drawing/2014/main" id="{8A084774-AFDC-6557-76D0-57CF633C2E7E}"/>
                </a:ext>
              </a:extLst>
            </p:cNvPr>
            <p:cNvCxnSpPr>
              <a:cxnSpLocks/>
            </p:cNvCxnSpPr>
            <p:nvPr/>
          </p:nvCxnSpPr>
          <p:spPr>
            <a:xfrm>
              <a:off x="11550804" y="5657262"/>
              <a:ext cx="557459" cy="0"/>
            </a:xfrm>
            <a:prstGeom prst="straightConnector1">
              <a:avLst/>
            </a:prstGeom>
            <a:ln w="15875">
              <a:solidFill>
                <a:srgbClr val="363636"/>
              </a:solidFill>
              <a:tailEnd type="triangle"/>
            </a:ln>
          </p:spPr>
          <p:style>
            <a:lnRef idx="1">
              <a:schemeClr val="accent1"/>
            </a:lnRef>
            <a:fillRef idx="0">
              <a:schemeClr val="accent1"/>
            </a:fillRef>
            <a:effectRef idx="0">
              <a:schemeClr val="accent1"/>
            </a:effectRef>
            <a:fontRef idx="minor">
              <a:schemeClr val="tx1"/>
            </a:fontRef>
          </p:style>
        </p:cxnSp>
        <p:cxnSp>
          <p:nvCxnSpPr>
            <p:cNvPr id="92" name="Straight Arrow Connector 91">
              <a:extLst>
                <a:ext uri="{FF2B5EF4-FFF2-40B4-BE49-F238E27FC236}">
                  <a16:creationId xmlns:a16="http://schemas.microsoft.com/office/drawing/2014/main" id="{D74478D1-A26A-E309-D39C-878924BA762C}"/>
                </a:ext>
              </a:extLst>
            </p:cNvPr>
            <p:cNvCxnSpPr>
              <a:cxnSpLocks/>
            </p:cNvCxnSpPr>
            <p:nvPr/>
          </p:nvCxnSpPr>
          <p:spPr>
            <a:xfrm flipH="1">
              <a:off x="8097433" y="5650402"/>
              <a:ext cx="557459" cy="0"/>
            </a:xfrm>
            <a:prstGeom prst="straightConnector1">
              <a:avLst/>
            </a:prstGeom>
            <a:ln w="15875">
              <a:solidFill>
                <a:srgbClr val="363636"/>
              </a:solidFill>
              <a:tailEnd type="triangle"/>
            </a:ln>
          </p:spPr>
          <p:style>
            <a:lnRef idx="1">
              <a:schemeClr val="accent1"/>
            </a:lnRef>
            <a:fillRef idx="0">
              <a:schemeClr val="accent1"/>
            </a:fillRef>
            <a:effectRef idx="0">
              <a:schemeClr val="accent1"/>
            </a:effectRef>
            <a:fontRef idx="minor">
              <a:schemeClr val="tx1"/>
            </a:fontRef>
          </p:style>
        </p:cxnSp>
        <p:sp>
          <p:nvSpPr>
            <p:cNvPr id="93" name="TextBox 92">
              <a:extLst>
                <a:ext uri="{FF2B5EF4-FFF2-40B4-BE49-F238E27FC236}">
                  <a16:creationId xmlns:a16="http://schemas.microsoft.com/office/drawing/2014/main" id="{652CE739-1414-74FF-8F82-D0FE53EBD37A}"/>
                </a:ext>
              </a:extLst>
            </p:cNvPr>
            <p:cNvSpPr txBox="1"/>
            <p:nvPr/>
          </p:nvSpPr>
          <p:spPr>
            <a:xfrm>
              <a:off x="11080951" y="2341327"/>
              <a:ext cx="1495922" cy="2462213"/>
            </a:xfrm>
            <a:prstGeom prst="rect">
              <a:avLst/>
            </a:prstGeom>
            <a:noFill/>
          </p:spPr>
          <p:txBody>
            <a:bodyPr wrap="none" rtlCol="0">
              <a:spAutoFit/>
            </a:bodyPr>
            <a:lstStyle/>
            <a:p>
              <a:pPr algn="ctr"/>
              <a:endParaRPr lang="en-GB" sz="1400" dirty="0" smtClean="0">
                <a:solidFill>
                  <a:srgbClr val="363636"/>
                </a:solidFill>
              </a:endParaRPr>
            </a:p>
            <a:p>
              <a:pPr algn="ctr"/>
              <a:r>
                <a:rPr lang="en-GB" sz="1400" dirty="0" smtClean="0">
                  <a:solidFill>
                    <a:srgbClr val="363636"/>
                  </a:solidFill>
                </a:rPr>
                <a:t>1.25 (0.76, 2.05)</a:t>
              </a:r>
              <a:endParaRPr lang="en-GB" sz="1400" dirty="0">
                <a:solidFill>
                  <a:srgbClr val="363636"/>
                </a:solidFill>
              </a:endParaRPr>
            </a:p>
            <a:p>
              <a:pPr algn="ctr"/>
              <a:r>
                <a:rPr lang="en-GB" sz="1400" dirty="0" smtClean="0">
                  <a:solidFill>
                    <a:srgbClr val="363636"/>
                  </a:solidFill>
                </a:rPr>
                <a:t>0.73 (0.60, 0.89)</a:t>
              </a:r>
              <a:endParaRPr lang="en-GB" sz="1400" dirty="0">
                <a:solidFill>
                  <a:srgbClr val="363636"/>
                </a:solidFill>
              </a:endParaRPr>
            </a:p>
            <a:p>
              <a:pPr algn="ctr"/>
              <a:endParaRPr lang="en-GB" sz="1400" dirty="0" smtClean="0">
                <a:solidFill>
                  <a:srgbClr val="363636"/>
                </a:solidFill>
              </a:endParaRPr>
            </a:p>
            <a:p>
              <a:pPr algn="ctr"/>
              <a:endParaRPr lang="en-GB" sz="1400" dirty="0">
                <a:solidFill>
                  <a:srgbClr val="363636"/>
                </a:solidFill>
              </a:endParaRPr>
            </a:p>
            <a:p>
              <a:pPr algn="ctr"/>
              <a:endParaRPr lang="en-GB" sz="1400" dirty="0">
                <a:solidFill>
                  <a:srgbClr val="363636"/>
                </a:solidFill>
              </a:endParaRPr>
            </a:p>
            <a:p>
              <a:pPr algn="ctr"/>
              <a:r>
                <a:rPr lang="en-GB" sz="1400" dirty="0" smtClean="0">
                  <a:solidFill>
                    <a:srgbClr val="363636"/>
                  </a:solidFill>
                </a:rPr>
                <a:t>0.59 (0.28, 1.26)</a:t>
              </a:r>
            </a:p>
            <a:p>
              <a:pPr algn="ctr"/>
              <a:r>
                <a:rPr lang="en-GB" sz="1400" dirty="0" smtClean="0">
                  <a:solidFill>
                    <a:srgbClr val="363636"/>
                  </a:solidFill>
                </a:rPr>
                <a:t>0.74 (0.61, 0.91)</a:t>
              </a:r>
              <a:endParaRPr lang="en-GB" sz="1400" dirty="0">
                <a:solidFill>
                  <a:srgbClr val="363636"/>
                </a:solidFill>
              </a:endParaRPr>
            </a:p>
            <a:p>
              <a:pPr algn="ctr"/>
              <a:endParaRPr lang="en-GB" sz="1400" dirty="0">
                <a:solidFill>
                  <a:srgbClr val="363636"/>
                </a:solidFill>
              </a:endParaRPr>
            </a:p>
            <a:p>
              <a:pPr algn="ctr"/>
              <a:r>
                <a:rPr lang="en-GB" sz="1400" dirty="0" smtClean="0">
                  <a:solidFill>
                    <a:srgbClr val="363636"/>
                  </a:solidFill>
                </a:rPr>
                <a:t>0.77 (0.57, 1.06)</a:t>
              </a:r>
            </a:p>
            <a:p>
              <a:pPr algn="ctr"/>
              <a:r>
                <a:rPr lang="en-GB" sz="1400" dirty="0" smtClean="0">
                  <a:solidFill>
                    <a:srgbClr val="363636"/>
                  </a:solidFill>
                </a:rPr>
                <a:t>0.73 (0.57, 0.95)</a:t>
              </a:r>
              <a:endParaRPr lang="en-GB" sz="1400" dirty="0">
                <a:solidFill>
                  <a:srgbClr val="363636"/>
                </a:solidFill>
              </a:endParaRPr>
            </a:p>
          </p:txBody>
        </p:sp>
        <p:cxnSp>
          <p:nvCxnSpPr>
            <p:cNvPr id="94" name="Straight Connector 93">
              <a:extLst>
                <a:ext uri="{FF2B5EF4-FFF2-40B4-BE49-F238E27FC236}">
                  <a16:creationId xmlns:a16="http://schemas.microsoft.com/office/drawing/2014/main" id="{20BD9796-CAC4-316A-297D-496E37192CC5}"/>
                </a:ext>
              </a:extLst>
            </p:cNvPr>
            <p:cNvCxnSpPr>
              <a:cxnSpLocks/>
            </p:cNvCxnSpPr>
            <p:nvPr/>
          </p:nvCxnSpPr>
          <p:spPr>
            <a:xfrm flipV="1">
              <a:off x="10144386" y="2686397"/>
              <a:ext cx="786802" cy="468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DAB2607F-A17E-A5E6-3B38-D42F37D08C59}"/>
                </a:ext>
              </a:extLst>
            </p:cNvPr>
            <p:cNvCxnSpPr>
              <a:cxnSpLocks/>
            </p:cNvCxnSpPr>
            <p:nvPr/>
          </p:nvCxnSpPr>
          <p:spPr>
            <a:xfrm>
              <a:off x="10168728" y="2895233"/>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D75F703C-92F9-8586-ABE7-8B856D5A615A}"/>
                </a:ext>
              </a:extLst>
            </p:cNvPr>
            <p:cNvCxnSpPr>
              <a:cxnSpLocks/>
            </p:cNvCxnSpPr>
            <p:nvPr/>
          </p:nvCxnSpPr>
          <p:spPr>
            <a:xfrm>
              <a:off x="10377430" y="2895233"/>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97" name="Rectangle 96">
              <a:extLst>
                <a:ext uri="{FF2B5EF4-FFF2-40B4-BE49-F238E27FC236}">
                  <a16:creationId xmlns:a16="http://schemas.microsoft.com/office/drawing/2014/main" id="{975DF73A-FE18-8E60-D745-2533A23F1581}"/>
                </a:ext>
              </a:extLst>
            </p:cNvPr>
            <p:cNvSpPr/>
            <p:nvPr/>
          </p:nvSpPr>
          <p:spPr>
            <a:xfrm>
              <a:off x="10507856" y="2652737"/>
              <a:ext cx="72000" cy="72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8" name="Straight Connector 97">
              <a:extLst>
                <a:ext uri="{FF2B5EF4-FFF2-40B4-BE49-F238E27FC236}">
                  <a16:creationId xmlns:a16="http://schemas.microsoft.com/office/drawing/2014/main" id="{16B85A52-D3B1-CBFC-C9D1-D87DB75FA432}"/>
                </a:ext>
              </a:extLst>
            </p:cNvPr>
            <p:cNvCxnSpPr>
              <a:cxnSpLocks/>
            </p:cNvCxnSpPr>
            <p:nvPr/>
          </p:nvCxnSpPr>
          <p:spPr>
            <a:xfrm>
              <a:off x="10172546" y="2948997"/>
              <a:ext cx="207770" cy="47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99" name="Rectangle 98">
              <a:extLst>
                <a:ext uri="{FF2B5EF4-FFF2-40B4-BE49-F238E27FC236}">
                  <a16:creationId xmlns:a16="http://schemas.microsoft.com/office/drawing/2014/main" id="{9016BB6E-7BB1-54BB-41E1-4447BF57885B}"/>
                </a:ext>
              </a:extLst>
            </p:cNvPr>
            <p:cNvSpPr/>
            <p:nvPr/>
          </p:nvSpPr>
          <p:spPr>
            <a:xfrm>
              <a:off x="10232487" y="2913233"/>
              <a:ext cx="72000" cy="72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0" name="Straight Connector 99">
              <a:extLst>
                <a:ext uri="{FF2B5EF4-FFF2-40B4-BE49-F238E27FC236}">
                  <a16:creationId xmlns:a16="http://schemas.microsoft.com/office/drawing/2014/main" id="{2364B847-11F4-15CB-C33E-93FB52DBBE87}"/>
                </a:ext>
              </a:extLst>
            </p:cNvPr>
            <p:cNvCxnSpPr>
              <a:cxnSpLocks/>
            </p:cNvCxnSpPr>
            <p:nvPr/>
          </p:nvCxnSpPr>
          <p:spPr>
            <a:xfrm>
              <a:off x="9696365" y="3748849"/>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1B042C39-2CAD-6757-A897-2226DAE544F3}"/>
                </a:ext>
              </a:extLst>
            </p:cNvPr>
            <p:cNvCxnSpPr>
              <a:cxnSpLocks/>
            </p:cNvCxnSpPr>
            <p:nvPr/>
          </p:nvCxnSpPr>
          <p:spPr>
            <a:xfrm>
              <a:off x="10592216" y="3748849"/>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F161BDC5-9038-1076-2548-619730872CCE}"/>
                </a:ext>
              </a:extLst>
            </p:cNvPr>
            <p:cNvCxnSpPr>
              <a:cxnSpLocks/>
            </p:cNvCxnSpPr>
            <p:nvPr/>
          </p:nvCxnSpPr>
          <p:spPr>
            <a:xfrm>
              <a:off x="9690015" y="3800633"/>
              <a:ext cx="890880" cy="443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103" name="Rectangle 102">
              <a:extLst>
                <a:ext uri="{FF2B5EF4-FFF2-40B4-BE49-F238E27FC236}">
                  <a16:creationId xmlns:a16="http://schemas.microsoft.com/office/drawing/2014/main" id="{A7046473-3EFB-5843-EBA9-2F0DFA02A473}"/>
                </a:ext>
              </a:extLst>
            </p:cNvPr>
            <p:cNvSpPr/>
            <p:nvPr/>
          </p:nvSpPr>
          <p:spPr>
            <a:xfrm>
              <a:off x="10057150" y="3766849"/>
              <a:ext cx="72000" cy="72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TextBox 103">
              <a:extLst>
                <a:ext uri="{FF2B5EF4-FFF2-40B4-BE49-F238E27FC236}">
                  <a16:creationId xmlns:a16="http://schemas.microsoft.com/office/drawing/2014/main" id="{C878339D-E024-757D-081A-B30946F7DDFF}"/>
                </a:ext>
              </a:extLst>
            </p:cNvPr>
            <p:cNvSpPr txBox="1"/>
            <p:nvPr/>
          </p:nvSpPr>
          <p:spPr>
            <a:xfrm>
              <a:off x="11253272" y="1908797"/>
              <a:ext cx="1151277" cy="307777"/>
            </a:xfrm>
            <a:prstGeom prst="rect">
              <a:avLst/>
            </a:prstGeom>
            <a:noFill/>
          </p:spPr>
          <p:txBody>
            <a:bodyPr wrap="none" rtlCol="0">
              <a:spAutoFit/>
            </a:bodyPr>
            <a:lstStyle/>
            <a:p>
              <a:r>
                <a:rPr lang="en-GB" sz="1400" b="1" dirty="0" smtClean="0">
                  <a:solidFill>
                    <a:srgbClr val="363636"/>
                  </a:solidFill>
                </a:rPr>
                <a:t>HR (95%CI)</a:t>
              </a:r>
              <a:endParaRPr lang="en-GB" sz="1400" b="1" dirty="0">
                <a:solidFill>
                  <a:srgbClr val="363636"/>
                </a:solidFill>
              </a:endParaRPr>
            </a:p>
          </p:txBody>
        </p:sp>
        <p:cxnSp>
          <p:nvCxnSpPr>
            <p:cNvPr id="105" name="Straight Connector 104">
              <a:extLst>
                <a:ext uri="{FF2B5EF4-FFF2-40B4-BE49-F238E27FC236}">
                  <a16:creationId xmlns:a16="http://schemas.microsoft.com/office/drawing/2014/main" id="{511C87D1-C0A2-AC2F-6130-A4D83E54D336}"/>
                </a:ext>
              </a:extLst>
            </p:cNvPr>
            <p:cNvCxnSpPr>
              <a:cxnSpLocks/>
            </p:cNvCxnSpPr>
            <p:nvPr/>
          </p:nvCxnSpPr>
          <p:spPr>
            <a:xfrm>
              <a:off x="11329311" y="5251434"/>
              <a:ext cx="0" cy="7957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106" name="TextBox 105">
              <a:extLst>
                <a:ext uri="{FF2B5EF4-FFF2-40B4-BE49-F238E27FC236}">
                  <a16:creationId xmlns:a16="http://schemas.microsoft.com/office/drawing/2014/main" id="{DA48E45A-5C0A-2C78-2888-0746098A2EFF}"/>
                </a:ext>
              </a:extLst>
            </p:cNvPr>
            <p:cNvSpPr txBox="1"/>
            <p:nvPr/>
          </p:nvSpPr>
          <p:spPr>
            <a:xfrm>
              <a:off x="11168142" y="5303991"/>
              <a:ext cx="433132" cy="307777"/>
            </a:xfrm>
            <a:prstGeom prst="rect">
              <a:avLst/>
            </a:prstGeom>
            <a:noFill/>
          </p:spPr>
          <p:txBody>
            <a:bodyPr wrap="none" rtlCol="0">
              <a:spAutoFit/>
            </a:bodyPr>
            <a:lstStyle/>
            <a:p>
              <a:r>
                <a:rPr lang="en-GB" sz="1400" dirty="0" smtClean="0">
                  <a:solidFill>
                    <a:srgbClr val="363636"/>
                  </a:solidFill>
                  <a:latin typeface="+mn-lt"/>
                  <a:cs typeface="Arial" panose="020B0604020202020204" pitchFamily="34" charset="0"/>
                </a:rPr>
                <a:t>5.0</a:t>
              </a:r>
              <a:endParaRPr lang="en-GB" sz="1400" dirty="0">
                <a:solidFill>
                  <a:srgbClr val="363636"/>
                </a:solidFill>
                <a:latin typeface="+mn-lt"/>
                <a:cs typeface="Arial" panose="020B0604020202020204" pitchFamily="34" charset="0"/>
              </a:endParaRPr>
            </a:p>
          </p:txBody>
        </p:sp>
        <p:cxnSp>
          <p:nvCxnSpPr>
            <p:cNvPr id="107" name="Straight Connector 106">
              <a:extLst>
                <a:ext uri="{FF2B5EF4-FFF2-40B4-BE49-F238E27FC236}">
                  <a16:creationId xmlns:a16="http://schemas.microsoft.com/office/drawing/2014/main" id="{DAB2607F-A17E-A5E6-3B38-D42F37D08C59}"/>
                </a:ext>
              </a:extLst>
            </p:cNvPr>
            <p:cNvCxnSpPr>
              <a:cxnSpLocks/>
            </p:cNvCxnSpPr>
            <p:nvPr/>
          </p:nvCxnSpPr>
          <p:spPr>
            <a:xfrm>
              <a:off x="10138454" y="2634737"/>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D75F703C-92F9-8586-ABE7-8B856D5A615A}"/>
                </a:ext>
              </a:extLst>
            </p:cNvPr>
            <p:cNvCxnSpPr>
              <a:cxnSpLocks/>
            </p:cNvCxnSpPr>
            <p:nvPr/>
          </p:nvCxnSpPr>
          <p:spPr>
            <a:xfrm>
              <a:off x="10931188" y="2634737"/>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DAB2607F-A17E-A5E6-3B38-D42F37D08C59}"/>
                </a:ext>
              </a:extLst>
            </p:cNvPr>
            <p:cNvCxnSpPr>
              <a:cxnSpLocks/>
            </p:cNvCxnSpPr>
            <p:nvPr/>
          </p:nvCxnSpPr>
          <p:spPr>
            <a:xfrm>
              <a:off x="10160099" y="3941568"/>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D75F703C-92F9-8586-ABE7-8B856D5A615A}"/>
                </a:ext>
              </a:extLst>
            </p:cNvPr>
            <p:cNvCxnSpPr>
              <a:cxnSpLocks/>
            </p:cNvCxnSpPr>
            <p:nvPr/>
          </p:nvCxnSpPr>
          <p:spPr>
            <a:xfrm>
              <a:off x="10374127" y="3941568"/>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16B85A52-D3B1-CBFC-C9D1-D87DB75FA432}"/>
                </a:ext>
              </a:extLst>
            </p:cNvPr>
            <p:cNvCxnSpPr>
              <a:cxnSpLocks/>
            </p:cNvCxnSpPr>
            <p:nvPr/>
          </p:nvCxnSpPr>
          <p:spPr>
            <a:xfrm>
              <a:off x="10169243" y="3995332"/>
              <a:ext cx="207770" cy="47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112" name="Rectangle 111">
              <a:extLst>
                <a:ext uri="{FF2B5EF4-FFF2-40B4-BE49-F238E27FC236}">
                  <a16:creationId xmlns:a16="http://schemas.microsoft.com/office/drawing/2014/main" id="{9016BB6E-7BB1-54BB-41E1-4447BF57885B}"/>
                </a:ext>
              </a:extLst>
            </p:cNvPr>
            <p:cNvSpPr/>
            <p:nvPr/>
          </p:nvSpPr>
          <p:spPr>
            <a:xfrm>
              <a:off x="10229184" y="3959568"/>
              <a:ext cx="72000" cy="72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3" name="Straight Connector 112">
              <a:extLst>
                <a:ext uri="{FF2B5EF4-FFF2-40B4-BE49-F238E27FC236}">
                  <a16:creationId xmlns:a16="http://schemas.microsoft.com/office/drawing/2014/main" id="{DAB2607F-A17E-A5E6-3B38-D42F37D08C59}"/>
                </a:ext>
              </a:extLst>
            </p:cNvPr>
            <p:cNvCxnSpPr>
              <a:cxnSpLocks/>
            </p:cNvCxnSpPr>
            <p:nvPr/>
          </p:nvCxnSpPr>
          <p:spPr>
            <a:xfrm>
              <a:off x="10110784" y="4386281"/>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D75F703C-92F9-8586-ABE7-8B856D5A615A}"/>
                </a:ext>
              </a:extLst>
            </p:cNvPr>
            <p:cNvCxnSpPr>
              <a:cxnSpLocks/>
            </p:cNvCxnSpPr>
            <p:nvPr/>
          </p:nvCxnSpPr>
          <p:spPr>
            <a:xfrm>
              <a:off x="10502446" y="4386281"/>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16B85A52-D3B1-CBFC-C9D1-D87DB75FA432}"/>
                </a:ext>
              </a:extLst>
            </p:cNvPr>
            <p:cNvCxnSpPr>
              <a:cxnSpLocks/>
            </p:cNvCxnSpPr>
            <p:nvPr/>
          </p:nvCxnSpPr>
          <p:spPr>
            <a:xfrm>
              <a:off x="10118441" y="4439965"/>
              <a:ext cx="389414" cy="63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116" name="Rectangle 115">
              <a:extLst>
                <a:ext uri="{FF2B5EF4-FFF2-40B4-BE49-F238E27FC236}">
                  <a16:creationId xmlns:a16="http://schemas.microsoft.com/office/drawing/2014/main" id="{9016BB6E-7BB1-54BB-41E1-4447BF57885B}"/>
                </a:ext>
              </a:extLst>
            </p:cNvPr>
            <p:cNvSpPr/>
            <p:nvPr/>
          </p:nvSpPr>
          <p:spPr>
            <a:xfrm>
              <a:off x="10279393" y="4404281"/>
              <a:ext cx="72000" cy="72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7" name="Straight Connector 116">
              <a:extLst>
                <a:ext uri="{FF2B5EF4-FFF2-40B4-BE49-F238E27FC236}">
                  <a16:creationId xmlns:a16="http://schemas.microsoft.com/office/drawing/2014/main" id="{DAB2607F-A17E-A5E6-3B38-D42F37D08C59}"/>
                </a:ext>
              </a:extLst>
            </p:cNvPr>
            <p:cNvCxnSpPr>
              <a:cxnSpLocks/>
            </p:cNvCxnSpPr>
            <p:nvPr/>
          </p:nvCxnSpPr>
          <p:spPr>
            <a:xfrm>
              <a:off x="10015635" y="4561550"/>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D75F703C-92F9-8586-ABE7-8B856D5A615A}"/>
                </a:ext>
              </a:extLst>
            </p:cNvPr>
            <p:cNvCxnSpPr>
              <a:cxnSpLocks/>
            </p:cNvCxnSpPr>
            <p:nvPr/>
          </p:nvCxnSpPr>
          <p:spPr>
            <a:xfrm>
              <a:off x="10384618" y="4561550"/>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16B85A52-D3B1-CBFC-C9D1-D87DB75FA432}"/>
                </a:ext>
              </a:extLst>
            </p:cNvPr>
            <p:cNvCxnSpPr>
              <a:cxnSpLocks/>
            </p:cNvCxnSpPr>
            <p:nvPr/>
          </p:nvCxnSpPr>
          <p:spPr>
            <a:xfrm>
              <a:off x="10015635" y="4615266"/>
              <a:ext cx="374181" cy="56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120" name="Rectangle 119">
              <a:extLst>
                <a:ext uri="{FF2B5EF4-FFF2-40B4-BE49-F238E27FC236}">
                  <a16:creationId xmlns:a16="http://schemas.microsoft.com/office/drawing/2014/main" id="{9016BB6E-7BB1-54BB-41E1-4447BF57885B}"/>
                </a:ext>
              </a:extLst>
            </p:cNvPr>
            <p:cNvSpPr/>
            <p:nvPr/>
          </p:nvSpPr>
          <p:spPr>
            <a:xfrm>
              <a:off x="10168728" y="4579550"/>
              <a:ext cx="72000" cy="72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3" name="TextBox 122">
            <a:extLst>
              <a:ext uri="{FF2B5EF4-FFF2-40B4-BE49-F238E27FC236}">
                <a16:creationId xmlns:a16="http://schemas.microsoft.com/office/drawing/2014/main" id="{4E0C4B7D-BCEB-552E-7CDE-C3598C061167}"/>
              </a:ext>
            </a:extLst>
          </p:cNvPr>
          <p:cNvSpPr txBox="1"/>
          <p:nvPr/>
        </p:nvSpPr>
        <p:spPr>
          <a:xfrm>
            <a:off x="4976944" y="1395873"/>
            <a:ext cx="2238113" cy="338554"/>
          </a:xfrm>
          <a:prstGeom prst="rect">
            <a:avLst/>
          </a:prstGeom>
          <a:noFill/>
        </p:spPr>
        <p:txBody>
          <a:bodyPr wrap="none" rtlCol="0">
            <a:spAutoFit/>
          </a:bodyPr>
          <a:lstStyle/>
          <a:p>
            <a:r>
              <a:rPr lang="en-GB" sz="1600" b="1" dirty="0" smtClean="0">
                <a:solidFill>
                  <a:srgbClr val="000000"/>
                </a:solidFill>
                <a:latin typeface="Arial" panose="020B0604020202020204" pitchFamily="34" charset="0"/>
                <a:cs typeface="Arial" panose="020B0604020202020204" pitchFamily="34" charset="0"/>
              </a:rPr>
              <a:t>Disease-free survival</a:t>
            </a:r>
            <a:endParaRPr lang="en-GB" sz="1600" b="1"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462663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sz="1900" dirty="0" smtClean="0"/>
              <a:t>8512</a:t>
            </a:r>
            <a:r>
              <a:rPr lang="en-GB" sz="1900" dirty="0"/>
              <a:t>: EORTC-1416-LCG/ETOP 8-15 – PEARLS/KEYNOTE-091 study of pembrolizumab versus placebo for completely resected early-stage non-small cell lung cancer (NSCLC): Outcomes in subgroups related to surgery, disease burden, and adjuvant chemotherapy </a:t>
            </a:r>
            <a:r>
              <a:rPr lang="en-GB" sz="1900" dirty="0" smtClean="0"/>
              <a:t>use – O’Brien MER, et al</a:t>
            </a:r>
            <a:endParaRPr lang="en-GB" sz="1900" dirty="0"/>
          </a:p>
        </p:txBody>
      </p:sp>
      <p:sp>
        <p:nvSpPr>
          <p:cNvPr id="6" name="Content Placeholder 5"/>
          <p:cNvSpPr>
            <a:spLocks noGrp="1"/>
          </p:cNvSpPr>
          <p:nvPr>
            <p:ph idx="1"/>
          </p:nvPr>
        </p:nvSpPr>
        <p:spPr/>
        <p:txBody>
          <a:bodyPr/>
          <a:lstStyle/>
          <a:p>
            <a:pPr>
              <a:spcBef>
                <a:spcPts val="27500"/>
              </a:spcBef>
            </a:pPr>
            <a:r>
              <a:rPr lang="en-GB" b="1" dirty="0" smtClean="0"/>
              <a:t>Conclusions</a:t>
            </a:r>
            <a:endParaRPr lang="en-GB" b="1" dirty="0"/>
          </a:p>
          <a:p>
            <a:pPr lvl="1"/>
            <a:r>
              <a:rPr lang="en-GB" dirty="0"/>
              <a:t>In patients with early stage </a:t>
            </a:r>
            <a:r>
              <a:rPr lang="en-GB" dirty="0" smtClean="0"/>
              <a:t>NSCLC, pembrolizumab </a:t>
            </a:r>
            <a:r>
              <a:rPr lang="en-US" dirty="0"/>
              <a:t>continued to demonstrate </a:t>
            </a:r>
            <a:r>
              <a:rPr lang="en-US" dirty="0" smtClean="0"/>
              <a:t>DFS </a:t>
            </a:r>
            <a:r>
              <a:rPr lang="en-US" dirty="0"/>
              <a:t>benefit </a:t>
            </a:r>
            <a:r>
              <a:rPr lang="en-US" dirty="0" smtClean="0"/>
              <a:t>over placebo regardless of the use of </a:t>
            </a:r>
            <a:r>
              <a:rPr lang="en-US" dirty="0" smtClean="0">
                <a:solidFill>
                  <a:srgbClr val="363636"/>
                </a:solidFill>
                <a:cs typeface="Arial"/>
              </a:rPr>
              <a:t>adjuvant </a:t>
            </a:r>
            <a:r>
              <a:rPr lang="en-US" dirty="0">
                <a:solidFill>
                  <a:srgbClr val="363636"/>
                </a:solidFill>
                <a:cs typeface="Arial"/>
              </a:rPr>
              <a:t>chemotherapy </a:t>
            </a:r>
            <a:r>
              <a:rPr lang="en-US" dirty="0" smtClean="0">
                <a:solidFill>
                  <a:srgbClr val="363636"/>
                </a:solidFill>
                <a:cs typeface="Arial"/>
              </a:rPr>
              <a:t>use, surgery </a:t>
            </a:r>
            <a:r>
              <a:rPr lang="en-US" dirty="0">
                <a:solidFill>
                  <a:srgbClr val="363636"/>
                </a:solidFill>
                <a:cs typeface="Arial"/>
              </a:rPr>
              <a:t>type, </a:t>
            </a:r>
            <a:r>
              <a:rPr lang="en-US" dirty="0" smtClean="0">
                <a:solidFill>
                  <a:srgbClr val="363636"/>
                </a:solidFill>
                <a:cs typeface="Arial"/>
              </a:rPr>
              <a:t>tumor size and stage</a:t>
            </a:r>
            <a:endParaRPr lang="en-US" kern="1200" dirty="0">
              <a:solidFill>
                <a:srgbClr val="363636"/>
              </a:solidFill>
              <a:cs typeface="Arial"/>
            </a:endParaRPr>
          </a:p>
          <a:p>
            <a:pPr marL="252412" lvl="1" indent="0">
              <a:buNone/>
            </a:pPr>
            <a:endParaRPr lang="en-GB" dirty="0"/>
          </a:p>
        </p:txBody>
      </p:sp>
      <p:sp>
        <p:nvSpPr>
          <p:cNvPr id="5" name="Text Placeholder 4"/>
          <p:cNvSpPr>
            <a:spLocks noGrp="1"/>
          </p:cNvSpPr>
          <p:nvPr>
            <p:ph type="body" sz="quarter" idx="11"/>
          </p:nvPr>
        </p:nvSpPr>
        <p:spPr/>
        <p:txBody>
          <a:bodyPr/>
          <a:lstStyle/>
          <a:p>
            <a:r>
              <a:rPr lang="en-GB" dirty="0" smtClean="0"/>
              <a:t>O’Brien MER,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8512</a:t>
            </a:r>
            <a:endParaRPr lang="en-GB" dirty="0"/>
          </a:p>
        </p:txBody>
      </p:sp>
    </p:spTree>
    <p:extLst>
      <p:ext uri="{BB962C8B-B14F-4D97-AF65-F5344CB8AC3E}">
        <p14:creationId xmlns:p14="http://schemas.microsoft.com/office/powerpoint/2010/main" val="41853070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400" dirty="0"/>
              <a:t>Advanced NSCLC</a:t>
            </a:r>
            <a:r>
              <a:rPr lang="en-GB" dirty="0"/>
              <a:t/>
            </a:r>
            <a:br>
              <a:rPr lang="en-GB" dirty="0"/>
            </a:br>
            <a:r>
              <a:rPr lang="en-GB" sz="4000" dirty="0"/>
              <a:t>Not radically treatable stage III and stage IV</a:t>
            </a:r>
            <a:endParaRPr lang="en-GB" dirty="0"/>
          </a:p>
        </p:txBody>
      </p:sp>
      <p:sp>
        <p:nvSpPr>
          <p:cNvPr id="3" name="Subtitle 2"/>
          <p:cNvSpPr>
            <a:spLocks noGrp="1"/>
          </p:cNvSpPr>
          <p:nvPr>
            <p:ph type="subTitle" idx="1"/>
          </p:nvPr>
        </p:nvSpPr>
        <p:spPr/>
        <p:txBody>
          <a:bodyPr/>
          <a:lstStyle/>
          <a:p>
            <a:r>
              <a:rPr lang="en-GB" sz="2800" dirty="0" smtClean="0"/>
              <a:t>First line</a:t>
            </a:r>
            <a:endParaRPr lang="en-GB" sz="2800" dirty="0"/>
          </a:p>
        </p:txBody>
      </p:sp>
    </p:spTree>
    <p:extLst>
      <p:ext uri="{BB962C8B-B14F-4D97-AF65-F5344CB8AC3E}">
        <p14:creationId xmlns:p14="http://schemas.microsoft.com/office/powerpoint/2010/main" val="25788305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682248" cy="939801"/>
          </a:xfrm>
        </p:spPr>
        <p:txBody>
          <a:bodyPr/>
          <a:lstStyle/>
          <a:p>
            <a:r>
              <a:rPr lang="en-GB" dirty="0" smtClean="0"/>
              <a:t>12020</a:t>
            </a:r>
            <a:r>
              <a:rPr lang="en-GB" dirty="0"/>
              <a:t>: PEARL: A randomised phase 3 trial of palliative care early in advanced lung cancers (ALTG/TOGA </a:t>
            </a:r>
            <a:r>
              <a:rPr lang="en-GB" dirty="0" smtClean="0"/>
              <a:t>13/008) </a:t>
            </a:r>
            <a:r>
              <a:rPr lang="en-GB" dirty="0"/>
              <a:t>– </a:t>
            </a:r>
            <a:r>
              <a:rPr lang="en-GB" dirty="0" err="1"/>
              <a:t>Mileshkin</a:t>
            </a:r>
            <a:r>
              <a:rPr lang="en-GB" dirty="0"/>
              <a:t> </a:t>
            </a:r>
            <a:r>
              <a:rPr lang="en-GB" dirty="0" smtClean="0"/>
              <a:t>LR, et al</a:t>
            </a:r>
            <a:endParaRPr lang="en-GB" dirty="0"/>
          </a:p>
        </p:txBody>
      </p:sp>
      <p:sp>
        <p:nvSpPr>
          <p:cNvPr id="8" name="Content Placeholder 7"/>
          <p:cNvSpPr>
            <a:spLocks noGrp="1"/>
          </p:cNvSpPr>
          <p:nvPr>
            <p:ph idx="1"/>
          </p:nvPr>
        </p:nvSpPr>
        <p:spPr/>
        <p:txBody>
          <a:bodyPr/>
          <a:lstStyle/>
          <a:p>
            <a:r>
              <a:rPr lang="en-GB" b="1" dirty="0"/>
              <a:t>Study objective</a:t>
            </a:r>
          </a:p>
          <a:p>
            <a:pPr lvl="1"/>
            <a:r>
              <a:rPr lang="en-GB" dirty="0"/>
              <a:t>To </a:t>
            </a:r>
            <a:r>
              <a:rPr lang="en-GB" dirty="0" smtClean="0"/>
              <a:t>evaluate whether </a:t>
            </a:r>
            <a:r>
              <a:rPr lang="en-GB" dirty="0"/>
              <a:t>early referral to palliative care </a:t>
            </a:r>
            <a:r>
              <a:rPr lang="en-GB" dirty="0" smtClean="0"/>
              <a:t>improves HRQoL</a:t>
            </a:r>
            <a:r>
              <a:rPr lang="en-GB" dirty="0"/>
              <a:t>, </a:t>
            </a:r>
            <a:r>
              <a:rPr lang="en-GB" dirty="0" smtClean="0"/>
              <a:t>OS </a:t>
            </a:r>
            <a:r>
              <a:rPr lang="en-GB" dirty="0"/>
              <a:t>and resource use </a:t>
            </a:r>
            <a:r>
              <a:rPr lang="en-GB" dirty="0" smtClean="0"/>
              <a:t>in patients </a:t>
            </a:r>
            <a:r>
              <a:rPr lang="en-GB" dirty="0"/>
              <a:t>with recently diagnosed, advanced thoracic </a:t>
            </a:r>
            <a:r>
              <a:rPr lang="en-GB" dirty="0" smtClean="0"/>
              <a:t>cancers in Australia in the PEARL trial*</a:t>
            </a:r>
          </a:p>
        </p:txBody>
      </p:sp>
      <p:sp>
        <p:nvSpPr>
          <p:cNvPr id="9" name="Text Placeholder 8"/>
          <p:cNvSpPr>
            <a:spLocks noGrp="1"/>
          </p:cNvSpPr>
          <p:nvPr>
            <p:ph type="body" sz="quarter" idx="10"/>
          </p:nvPr>
        </p:nvSpPr>
        <p:spPr/>
        <p:txBody>
          <a:bodyPr/>
          <a:lstStyle/>
          <a:p>
            <a:r>
              <a:rPr lang="en-GB" dirty="0" smtClean="0"/>
              <a:t>*Trial closed early due to slow accrual</a:t>
            </a:r>
            <a:endParaRPr lang="en-GB" dirty="0"/>
          </a:p>
        </p:txBody>
      </p:sp>
      <p:sp>
        <p:nvSpPr>
          <p:cNvPr id="5" name="Text Placeholder 4"/>
          <p:cNvSpPr>
            <a:spLocks noGrp="1"/>
          </p:cNvSpPr>
          <p:nvPr>
            <p:ph type="body" sz="quarter" idx="11"/>
          </p:nvPr>
        </p:nvSpPr>
        <p:spPr/>
        <p:txBody>
          <a:bodyPr/>
          <a:lstStyle/>
          <a:p>
            <a:r>
              <a:rPr lang="en-GB" dirty="0" err="1"/>
              <a:t>Mileshkin</a:t>
            </a:r>
            <a:r>
              <a:rPr lang="en-GB" dirty="0"/>
              <a:t> </a:t>
            </a:r>
            <a:r>
              <a:rPr lang="en-GB" dirty="0" smtClean="0"/>
              <a:t>LR,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12020</a:t>
            </a:r>
            <a:endParaRPr lang="en-GB" dirty="0"/>
          </a:p>
        </p:txBody>
      </p:sp>
      <p:sp>
        <p:nvSpPr>
          <p:cNvPr id="6" name="Rectangle 9"/>
          <p:cNvSpPr txBox="1">
            <a:spLocks noChangeArrowheads="1"/>
          </p:cNvSpPr>
          <p:nvPr/>
        </p:nvSpPr>
        <p:spPr bwMode="auto">
          <a:xfrm>
            <a:off x="2114197" y="5407971"/>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dirty="0" smtClean="0">
                <a:solidFill>
                  <a:srgbClr val="363636"/>
                </a:solidFill>
                <a:latin typeface="Arial"/>
                <a:cs typeface="Arial"/>
              </a:rPr>
              <a:t>FACT-L Trial Index Outcome</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7" name="Content Placeholder 26"/>
          <p:cNvSpPr txBox="1">
            <a:spLocks/>
          </p:cNvSpPr>
          <p:nvPr/>
        </p:nvSpPr>
        <p:spPr>
          <a:xfrm>
            <a:off x="6356902" y="5407971"/>
            <a:ext cx="4127124"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dirty="0" smtClean="0">
                <a:solidFill>
                  <a:srgbClr val="363636"/>
                </a:solidFill>
                <a:latin typeface="Arial"/>
                <a:cs typeface="Arial"/>
              </a:rPr>
              <a:t>OS, advanced care plan, PROs (PROMIS-ED, ICECAP-SCM)</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0" name="AutoShape 9"/>
          <p:cNvSpPr>
            <a:spLocks noChangeArrowheads="1"/>
          </p:cNvSpPr>
          <p:nvPr/>
        </p:nvSpPr>
        <p:spPr bwMode="auto">
          <a:xfrm>
            <a:off x="1797953" y="3027845"/>
            <a:ext cx="3332498" cy="1617061"/>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smtClean="0">
                <a:ln>
                  <a:noFill/>
                </a:ln>
                <a:solidFill>
                  <a:srgbClr val="FFFFFF"/>
                </a:solidFill>
                <a:effectLst/>
                <a:uLnTx/>
                <a:uFillTx/>
                <a:ea typeface="SimSun" pitchFamily="2" charset="-122"/>
              </a:rPr>
              <a:t>Key patient inclusion criteria</a:t>
            </a:r>
          </a:p>
          <a:p>
            <a:pPr marL="228600" lvl="0" indent="-228600" defTabSz="892175" eaLnBrk="0" fontAlgn="base">
              <a:spcBef>
                <a:spcPct val="0"/>
              </a:spcBef>
              <a:spcAft>
                <a:spcPct val="30000"/>
              </a:spcAft>
              <a:buFont typeface="Arial" pitchFamily="34" charset="0"/>
              <a:buChar char="•"/>
              <a:defRPr/>
            </a:pPr>
            <a:r>
              <a:rPr lang="en-US" altLang="zh-CN" sz="1600" kern="1200" dirty="0">
                <a:ea typeface="SimSun" pitchFamily="2" charset="-122"/>
              </a:rPr>
              <a:t>Advanced thoracic </a:t>
            </a:r>
            <a:r>
              <a:rPr lang="en-US" altLang="zh-CN" sz="1600" kern="1200" dirty="0" smtClean="0">
                <a:ea typeface="SimSun" pitchFamily="2" charset="-122"/>
              </a:rPr>
              <a:t>cancers</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Referral 60 days from diagnosis</a:t>
            </a:r>
            <a:endParaRPr lang="en-US" altLang="zh-CN" sz="1600" kern="1200" dirty="0">
              <a:ea typeface="SimSun" pitchFamily="2" charset="-122"/>
            </a:endParaRPr>
          </a:p>
          <a:p>
            <a:pPr marL="292100" marR="0" lvl="0" indent="-292100" algn="l" defTabSz="892175" rtl="0" eaLnBrk="0" fontAlgn="base" latinLnBrk="0" hangingPunct="0">
              <a:lnSpc>
                <a:spcPct val="100000"/>
              </a:lnSpc>
              <a:spcBef>
                <a:spcPct val="0"/>
              </a:spcBef>
              <a:spcAft>
                <a:spcPct val="30000"/>
              </a:spcAft>
              <a:buClrTx/>
              <a:buSzTx/>
              <a:buFont typeface="Wingdings" pitchFamily="2" charset="2"/>
              <a:buNone/>
              <a:tabLst/>
              <a:defRPr/>
            </a:pPr>
            <a:r>
              <a:rPr kumimoji="0" lang="en-US" altLang="zh-CN" sz="1600" b="0" i="0" u="none" strike="noStrike" kern="1200" cap="none" spc="0" normalizeH="0" baseline="0" noProof="0" dirty="0" smtClean="0">
                <a:ln>
                  <a:noFill/>
                </a:ln>
                <a:solidFill>
                  <a:srgbClr val="FFFFFF"/>
                </a:solidFill>
                <a:effectLst/>
                <a:uLnTx/>
                <a:uFillTx/>
                <a:ea typeface="SimSun" pitchFamily="2" charset="-122"/>
              </a:rPr>
              <a:t>(n=113)</a:t>
            </a:r>
            <a:endParaRPr kumimoji="0" lang="en-US" altLang="zh-CN" sz="1600" b="0" i="0" u="none" strike="noStrike" kern="1200" cap="none" spc="0" normalizeH="0" baseline="0" noProof="0" dirty="0">
              <a:ln>
                <a:noFill/>
              </a:ln>
              <a:solidFill>
                <a:srgbClr val="FFFFFF"/>
              </a:solidFill>
              <a:effectLst/>
              <a:uLnTx/>
              <a:uFillTx/>
              <a:ea typeface="SimSun" pitchFamily="2" charset="-122"/>
            </a:endParaRPr>
          </a:p>
        </p:txBody>
      </p:sp>
      <p:sp>
        <p:nvSpPr>
          <p:cNvPr id="11" name="AutoShape 12"/>
          <p:cNvSpPr>
            <a:spLocks noChangeArrowheads="1"/>
          </p:cNvSpPr>
          <p:nvPr/>
        </p:nvSpPr>
        <p:spPr bwMode="auto">
          <a:xfrm>
            <a:off x="6148085" y="4414677"/>
            <a:ext cx="4059309" cy="975557"/>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en-US" altLang="zh-CN" dirty="0" smtClean="0">
                <a:solidFill>
                  <a:srgbClr val="FFFFFF"/>
                </a:solidFill>
                <a:ea typeface="SimSun" pitchFamily="2" charset="-122"/>
              </a:rPr>
              <a:t>Referral at clinician’s discretion</a:t>
            </a:r>
            <a:endParaRPr kumimoji="0" lang="en-US" altLang="zh-CN" b="0" i="0" strike="noStrike" kern="1200" cap="none" spc="0" normalizeH="0" baseline="0" noProof="0" dirty="0" smtClean="0">
              <a:ln>
                <a:noFill/>
              </a:ln>
              <a:solidFill>
                <a:srgbClr val="FFFFFF"/>
              </a:solidFill>
              <a:effectLst/>
              <a:uLnTx/>
              <a:uFillTx/>
              <a:ea typeface="SimSun" pitchFamily="2" charset="-122"/>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ea typeface="SimSun" pitchFamily="2" charset="-122"/>
              </a:rPr>
              <a:t>(n=57)</a:t>
            </a:r>
            <a:endParaRPr kumimoji="0" lang="en-US" altLang="zh-CN" b="0" i="0" u="none" strike="noStrike" kern="1200" cap="none" spc="0" normalizeH="0" baseline="0" noProof="0" dirty="0">
              <a:ln>
                <a:noFill/>
              </a:ln>
              <a:solidFill>
                <a:srgbClr val="FFFFFF"/>
              </a:solidFill>
              <a:effectLst/>
              <a:uLnTx/>
              <a:uFillTx/>
              <a:ea typeface="SimSun" pitchFamily="2" charset="-122"/>
            </a:endParaRPr>
          </a:p>
        </p:txBody>
      </p:sp>
      <p:sp>
        <p:nvSpPr>
          <p:cNvPr id="12" name="AutoShape 8"/>
          <p:cNvSpPr>
            <a:spLocks noChangeArrowheads="1"/>
          </p:cNvSpPr>
          <p:nvPr/>
        </p:nvSpPr>
        <p:spPr bwMode="auto">
          <a:xfrm>
            <a:off x="6148085" y="2285915"/>
            <a:ext cx="4059309" cy="975557"/>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Early</a:t>
            </a:r>
            <a:r>
              <a:rPr kumimoji="0" lang="en-US" altLang="zh-CN" b="0" i="0" strike="noStrike" kern="1200" cap="none" spc="0" normalizeH="0" noProof="0" dirty="0" smtClean="0">
                <a:ln>
                  <a:noFill/>
                </a:ln>
                <a:solidFill>
                  <a:srgbClr val="FFFFFF"/>
                </a:solidFill>
                <a:effectLst/>
                <a:uLnTx/>
                <a:uFillTx/>
                <a:latin typeface="Arial" charset="0"/>
                <a:ea typeface="SimSun" pitchFamily="2" charset="-122"/>
                <a:cs typeface="Arial" charset="0"/>
              </a:rPr>
              <a:t> referral to palliative care</a:t>
            </a:r>
            <a:endPar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(n=56)</a:t>
            </a:r>
            <a:endParaRPr kumimoji="0" lang="en-US"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13" name="Oval 14"/>
          <p:cNvSpPr>
            <a:spLocks noChangeArrowheads="1"/>
          </p:cNvSpPr>
          <p:nvPr/>
        </p:nvSpPr>
        <p:spPr bwMode="auto">
          <a:xfrm>
            <a:off x="5373202" y="3544276"/>
            <a:ext cx="583595" cy="584200"/>
          </a:xfrm>
          <a:prstGeom prst="ellipse">
            <a:avLst/>
          </a:prstGeom>
          <a:noFill/>
          <a:ln w="38100">
            <a:solidFill>
              <a:schemeClr val="bg1"/>
            </a:solidFill>
            <a:round/>
            <a:headEnd/>
            <a:tailEnd/>
          </a:ln>
        </p:spPr>
        <p:txBody>
          <a:bodyPr wrap="none" anchor="ctr"/>
          <a:lstStyle/>
          <a:p>
            <a:pPr algn="ctr"/>
            <a:r>
              <a:rPr lang="en-US" altLang="zh-CN" sz="1600" b="1" dirty="0" smtClean="0">
                <a:solidFill>
                  <a:srgbClr val="002850"/>
                </a:solidFill>
                <a:ea typeface="SimSun" pitchFamily="2" charset="-122"/>
              </a:rPr>
              <a:t>R</a:t>
            </a:r>
          </a:p>
        </p:txBody>
      </p:sp>
      <p:cxnSp>
        <p:nvCxnSpPr>
          <p:cNvPr id="14" name="AutoShape 15"/>
          <p:cNvCxnSpPr>
            <a:cxnSpLocks noChangeShapeType="1"/>
            <a:stCxn id="13" idx="0"/>
            <a:endCxn id="12" idx="1"/>
          </p:cNvCxnSpPr>
          <p:nvPr/>
        </p:nvCxnSpPr>
        <p:spPr bwMode="auto">
          <a:xfrm rot="5400000" flipH="1" flipV="1">
            <a:off x="5521251" y="2917443"/>
            <a:ext cx="770582" cy="483085"/>
          </a:xfrm>
          <a:prstGeom prst="bentConnector2">
            <a:avLst/>
          </a:prstGeom>
          <a:noFill/>
          <a:ln w="38100">
            <a:solidFill>
              <a:schemeClr val="bg1"/>
            </a:solidFill>
            <a:miter lim="800000"/>
            <a:headEnd/>
            <a:tailEnd type="triangle" w="med" len="med"/>
          </a:ln>
        </p:spPr>
      </p:cxnSp>
      <p:cxnSp>
        <p:nvCxnSpPr>
          <p:cNvPr id="15" name="AutoShape 16"/>
          <p:cNvCxnSpPr>
            <a:cxnSpLocks noChangeShapeType="1"/>
            <a:stCxn id="13" idx="4"/>
            <a:endCxn id="11" idx="1"/>
          </p:cNvCxnSpPr>
          <p:nvPr/>
        </p:nvCxnSpPr>
        <p:spPr bwMode="auto">
          <a:xfrm rot="16200000" flipH="1">
            <a:off x="5519552" y="4273923"/>
            <a:ext cx="773980" cy="483085"/>
          </a:xfrm>
          <a:prstGeom prst="bentConnector2">
            <a:avLst/>
          </a:prstGeom>
          <a:noFill/>
          <a:ln w="38100">
            <a:solidFill>
              <a:schemeClr val="bg1"/>
            </a:solidFill>
            <a:miter lim="800000"/>
            <a:headEnd/>
            <a:tailEnd type="triangle" w="med" len="med"/>
          </a:ln>
        </p:spPr>
      </p:cxnSp>
      <p:cxnSp>
        <p:nvCxnSpPr>
          <p:cNvPr id="16" name="AutoShape 19"/>
          <p:cNvCxnSpPr>
            <a:cxnSpLocks noChangeShapeType="1"/>
            <a:stCxn id="10" idx="3"/>
            <a:endCxn id="13" idx="2"/>
          </p:cNvCxnSpPr>
          <p:nvPr/>
        </p:nvCxnSpPr>
        <p:spPr bwMode="auto">
          <a:xfrm>
            <a:off x="5130451" y="3836376"/>
            <a:ext cx="242751" cy="0"/>
          </a:xfrm>
          <a:prstGeom prst="straightConnector1">
            <a:avLst/>
          </a:prstGeom>
          <a:noFill/>
          <a:ln w="38100">
            <a:solidFill>
              <a:schemeClr val="bg1"/>
            </a:solidFill>
            <a:round/>
            <a:headEnd type="none" w="med" len="med"/>
            <a:tailEnd type="none" w="med" len="med"/>
          </a:ln>
        </p:spPr>
      </p:cxnSp>
    </p:spTree>
    <p:extLst>
      <p:ext uri="{BB962C8B-B14F-4D97-AF65-F5344CB8AC3E}">
        <p14:creationId xmlns:p14="http://schemas.microsoft.com/office/powerpoint/2010/main" val="33141453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682248" cy="939801"/>
          </a:xfrm>
        </p:spPr>
        <p:txBody>
          <a:bodyPr/>
          <a:lstStyle/>
          <a:p>
            <a:r>
              <a:rPr lang="en-GB" dirty="0" smtClean="0"/>
              <a:t>12020</a:t>
            </a:r>
            <a:r>
              <a:rPr lang="en-GB" dirty="0"/>
              <a:t>: PEARL: A randomised phase 3 trial of palliative care early in advanced lung cancers (ALTG/TOGA </a:t>
            </a:r>
            <a:r>
              <a:rPr lang="en-GB" dirty="0" smtClean="0"/>
              <a:t>13/008) </a:t>
            </a:r>
            <a:r>
              <a:rPr lang="en-GB" dirty="0"/>
              <a:t>– </a:t>
            </a:r>
            <a:r>
              <a:rPr lang="en-GB" dirty="0" err="1"/>
              <a:t>Mileshkin</a:t>
            </a:r>
            <a:r>
              <a:rPr lang="en-GB" dirty="0"/>
              <a:t> </a:t>
            </a:r>
            <a:r>
              <a:rPr lang="en-GB" dirty="0" smtClean="0"/>
              <a:t>LR, et al</a:t>
            </a:r>
            <a:endParaRPr lang="en-GB" dirty="0"/>
          </a:p>
        </p:txBody>
      </p:sp>
      <p:sp>
        <p:nvSpPr>
          <p:cNvPr id="8" name="Content Placeholder 7"/>
          <p:cNvSpPr>
            <a:spLocks noGrp="1"/>
          </p:cNvSpPr>
          <p:nvPr>
            <p:ph idx="1"/>
          </p:nvPr>
        </p:nvSpPr>
        <p:spPr/>
        <p:txBody>
          <a:bodyPr/>
          <a:lstStyle/>
          <a:p>
            <a:r>
              <a:rPr lang="en-GB" b="1" dirty="0"/>
              <a:t>Key </a:t>
            </a:r>
            <a:r>
              <a:rPr lang="en-GB" b="1" dirty="0" smtClean="0"/>
              <a:t>results</a:t>
            </a:r>
          </a:p>
          <a:p>
            <a:pPr lvl="1"/>
            <a:r>
              <a:rPr lang="en-GB" dirty="0" smtClean="0"/>
              <a:t>No difference between arms was observed in sustained substantial improvement (33% early referral vs 32% discretionary referral; p=0.9) </a:t>
            </a:r>
            <a:endParaRPr lang="en-GB" dirty="0"/>
          </a:p>
        </p:txBody>
      </p:sp>
      <p:sp>
        <p:nvSpPr>
          <p:cNvPr id="5" name="Text Placeholder 4"/>
          <p:cNvSpPr>
            <a:spLocks noGrp="1"/>
          </p:cNvSpPr>
          <p:nvPr>
            <p:ph type="body" sz="quarter" idx="11"/>
          </p:nvPr>
        </p:nvSpPr>
        <p:spPr/>
        <p:txBody>
          <a:bodyPr/>
          <a:lstStyle/>
          <a:p>
            <a:r>
              <a:rPr lang="en-GB" dirty="0" err="1"/>
              <a:t>Mileshkin</a:t>
            </a:r>
            <a:r>
              <a:rPr lang="en-GB" dirty="0"/>
              <a:t> </a:t>
            </a:r>
            <a:r>
              <a:rPr lang="en-GB" dirty="0" smtClean="0"/>
              <a:t>LR,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12020</a:t>
            </a:r>
            <a:endParaRPr lang="en-GB" dirty="0"/>
          </a:p>
        </p:txBody>
      </p:sp>
      <p:graphicFrame>
        <p:nvGraphicFramePr>
          <p:cNvPr id="7" name="Table 54">
            <a:extLst>
              <a:ext uri="{FF2B5EF4-FFF2-40B4-BE49-F238E27FC236}">
                <a16:creationId xmlns:a16="http://schemas.microsoft.com/office/drawing/2014/main" id="{F204C4F4-D001-5044-C6D1-6635C4591B11}"/>
              </a:ext>
            </a:extLst>
          </p:cNvPr>
          <p:cNvGraphicFramePr>
            <a:graphicFrameLocks noGrp="1"/>
          </p:cNvGraphicFramePr>
          <p:nvPr>
            <p:extLst/>
          </p:nvPr>
        </p:nvGraphicFramePr>
        <p:xfrm>
          <a:off x="3534377" y="5557391"/>
          <a:ext cx="5937792" cy="693306"/>
        </p:xfrm>
        <a:graphic>
          <a:graphicData uri="http://schemas.openxmlformats.org/drawingml/2006/table">
            <a:tbl>
              <a:tblPr firstRow="1" bandRow="1">
                <a:tableStyleId>{5C22544A-7EE6-4342-B048-85BDC9FD1C3A}</a:tableStyleId>
              </a:tblPr>
              <a:tblGrid>
                <a:gridCol w="989632">
                  <a:extLst>
                    <a:ext uri="{9D8B030D-6E8A-4147-A177-3AD203B41FA5}">
                      <a16:colId xmlns:a16="http://schemas.microsoft.com/office/drawing/2014/main" val="2270519381"/>
                    </a:ext>
                  </a:extLst>
                </a:gridCol>
                <a:gridCol w="989632">
                  <a:extLst>
                    <a:ext uri="{9D8B030D-6E8A-4147-A177-3AD203B41FA5}">
                      <a16:colId xmlns:a16="http://schemas.microsoft.com/office/drawing/2014/main" val="2939477831"/>
                    </a:ext>
                  </a:extLst>
                </a:gridCol>
                <a:gridCol w="989632">
                  <a:extLst>
                    <a:ext uri="{9D8B030D-6E8A-4147-A177-3AD203B41FA5}">
                      <a16:colId xmlns:a16="http://schemas.microsoft.com/office/drawing/2014/main" val="2063057466"/>
                    </a:ext>
                  </a:extLst>
                </a:gridCol>
                <a:gridCol w="989632">
                  <a:extLst>
                    <a:ext uri="{9D8B030D-6E8A-4147-A177-3AD203B41FA5}">
                      <a16:colId xmlns:a16="http://schemas.microsoft.com/office/drawing/2014/main" val="4083347315"/>
                    </a:ext>
                  </a:extLst>
                </a:gridCol>
                <a:gridCol w="989632">
                  <a:extLst>
                    <a:ext uri="{9D8B030D-6E8A-4147-A177-3AD203B41FA5}">
                      <a16:colId xmlns:a16="http://schemas.microsoft.com/office/drawing/2014/main" val="2983163452"/>
                    </a:ext>
                  </a:extLst>
                </a:gridCol>
                <a:gridCol w="989632">
                  <a:extLst>
                    <a:ext uri="{9D8B030D-6E8A-4147-A177-3AD203B41FA5}">
                      <a16:colId xmlns:a16="http://schemas.microsoft.com/office/drawing/2014/main" val="877734686"/>
                    </a:ext>
                  </a:extLst>
                </a:gridCol>
              </a:tblGrid>
              <a:tr h="231102">
                <a:tc gridSpan="5">
                  <a:txBody>
                    <a:bodyPr/>
                    <a:lstStyle/>
                    <a:p>
                      <a:pPr algn="l"/>
                      <a:r>
                        <a:rPr lang="en-GB" sz="1200" b="0" dirty="0" smtClean="0">
                          <a:solidFill>
                            <a:schemeClr val="tx1"/>
                          </a:solidFill>
                        </a:rPr>
                        <a:t>No. </a:t>
                      </a:r>
                      <a:r>
                        <a:rPr lang="en-GB" sz="1200" b="0" dirty="0">
                          <a:solidFill>
                            <a:schemeClr val="tx1"/>
                          </a:solidFill>
                        </a:rPr>
                        <a:t>at risk </a:t>
                      </a:r>
                      <a:r>
                        <a:rPr lang="en-GB" sz="1200" b="0" dirty="0" smtClean="0">
                          <a:solidFill>
                            <a:schemeClr val="tx1"/>
                          </a:solidFill>
                        </a:rPr>
                        <a:t>(no. </a:t>
                      </a:r>
                      <a:r>
                        <a:rPr lang="en-GB" sz="1200" b="0" dirty="0">
                          <a:solidFill>
                            <a:schemeClr val="tx1"/>
                          </a:solidFill>
                        </a:rPr>
                        <a:t>censored)</a:t>
                      </a: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000" b="0" dirty="0">
                        <a:solidFill>
                          <a:schemeClr val="accent1"/>
                        </a:solidFill>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000" b="0" dirty="0">
                        <a:solidFill>
                          <a:schemeClr val="accent1"/>
                        </a:solidFill>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000" b="0" dirty="0">
                        <a:solidFill>
                          <a:schemeClr val="accent1"/>
                        </a:solidFill>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GB" sz="1000" b="0" dirty="0">
                        <a:solidFill>
                          <a:schemeClr val="accent1"/>
                        </a:solidFill>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1200" b="0" dirty="0">
                        <a:solidFill>
                          <a:schemeClr val="tx1"/>
                        </a:solidFill>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14864962"/>
                  </a:ext>
                </a:extLst>
              </a:tr>
              <a:tr h="231102">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200" b="0" dirty="0">
                          <a:solidFill>
                            <a:schemeClr val="accent1"/>
                          </a:solidFill>
                          <a:latin typeface="+mn-lt"/>
                          <a:cs typeface="Open Sans" panose="020B0606030504020204" pitchFamily="34" charset="0"/>
                        </a:rPr>
                        <a:t>56 (0)</a:t>
                      </a: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200" b="0" dirty="0">
                          <a:solidFill>
                            <a:schemeClr val="accent1"/>
                          </a:solidFill>
                          <a:latin typeface="+mn-lt"/>
                          <a:cs typeface="Open Sans" panose="020B0606030504020204" pitchFamily="34" charset="0"/>
                        </a:rPr>
                        <a:t>29 (2)</a:t>
                      </a: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200" b="0" dirty="0">
                          <a:solidFill>
                            <a:schemeClr val="accent1"/>
                          </a:solidFill>
                          <a:latin typeface="+mn-lt"/>
                          <a:cs typeface="Open Sans" panose="020B0606030504020204" pitchFamily="34" charset="0"/>
                        </a:rPr>
                        <a:t>13 (8)</a:t>
                      </a: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200" b="0" dirty="0">
                          <a:solidFill>
                            <a:schemeClr val="accent1"/>
                          </a:solidFill>
                          <a:latin typeface="+mn-lt"/>
                          <a:cs typeface="Open Sans" panose="020B0606030504020204" pitchFamily="34" charset="0"/>
                        </a:rPr>
                        <a:t>4 (12)</a:t>
                      </a: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200" b="0" dirty="0">
                          <a:solidFill>
                            <a:schemeClr val="accent1"/>
                          </a:solidFill>
                          <a:latin typeface="+mn-lt"/>
                          <a:cs typeface="Open Sans" panose="020B0606030504020204" pitchFamily="34" charset="0"/>
                        </a:rPr>
                        <a:t>2 (14)</a:t>
                      </a: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200" b="0" dirty="0">
                          <a:solidFill>
                            <a:schemeClr val="accent1"/>
                          </a:solidFill>
                          <a:latin typeface="+mn-lt"/>
                          <a:cs typeface="Open Sans" panose="020B0606030504020204" pitchFamily="34" charset="0"/>
                        </a:rPr>
                        <a:t>0</a:t>
                      </a: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28577773"/>
                  </a:ext>
                </a:extLst>
              </a:tr>
              <a:tr h="231102">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200" b="0" dirty="0">
                          <a:solidFill>
                            <a:schemeClr val="accent2"/>
                          </a:solidFill>
                          <a:latin typeface="+mn-lt"/>
                          <a:cs typeface="Open Sans" panose="020B0606030504020204" pitchFamily="34" charset="0"/>
                        </a:rPr>
                        <a:t>57 (0)</a:t>
                      </a: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200" b="0" dirty="0">
                          <a:solidFill>
                            <a:schemeClr val="accent2"/>
                          </a:solidFill>
                          <a:latin typeface="+mn-lt"/>
                          <a:cs typeface="Open Sans" panose="020B0606030504020204" pitchFamily="34" charset="0"/>
                        </a:rPr>
                        <a:t>32 (4)</a:t>
                      </a: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200" b="0" dirty="0">
                          <a:solidFill>
                            <a:schemeClr val="accent2"/>
                          </a:solidFill>
                          <a:latin typeface="+mn-lt"/>
                          <a:cs typeface="Open Sans" panose="020B0606030504020204" pitchFamily="34" charset="0"/>
                        </a:rPr>
                        <a:t>22 (8)</a:t>
                      </a: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200" b="0" dirty="0">
                          <a:solidFill>
                            <a:schemeClr val="accent2"/>
                          </a:solidFill>
                          <a:latin typeface="+mn-lt"/>
                          <a:cs typeface="Open Sans" panose="020B0606030504020204" pitchFamily="34" charset="0"/>
                        </a:rPr>
                        <a:t>13 (13)</a:t>
                      </a: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1200" b="0" dirty="0">
                          <a:solidFill>
                            <a:schemeClr val="accent2"/>
                          </a:solidFill>
                          <a:latin typeface="+mn-lt"/>
                          <a:cs typeface="Open Sans" panose="020B0606030504020204" pitchFamily="34" charset="0"/>
                        </a:rPr>
                        <a:t>6 (18)</a:t>
                      </a: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1200" b="0" dirty="0">
                          <a:solidFill>
                            <a:schemeClr val="accent2"/>
                          </a:solidFill>
                          <a:latin typeface="+mn-lt"/>
                          <a:cs typeface="Open Sans" panose="020B0606030504020204" pitchFamily="34" charset="0"/>
                        </a:rPr>
                        <a:t>0</a:t>
                      </a:r>
                    </a:p>
                  </a:txBody>
                  <a:tcPr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26903791"/>
                  </a:ext>
                </a:extLst>
              </a:tr>
            </a:tbl>
          </a:graphicData>
        </a:graphic>
      </p:graphicFrame>
      <p:grpSp>
        <p:nvGrpSpPr>
          <p:cNvPr id="10" name="Group 9"/>
          <p:cNvGrpSpPr/>
          <p:nvPr/>
        </p:nvGrpSpPr>
        <p:grpSpPr>
          <a:xfrm>
            <a:off x="3261459" y="2496678"/>
            <a:ext cx="5934552" cy="3135576"/>
            <a:chOff x="3269222" y="1706488"/>
            <a:chExt cx="5828818" cy="3352566"/>
          </a:xfrm>
        </p:grpSpPr>
        <p:grpSp>
          <p:nvGrpSpPr>
            <p:cNvPr id="11" name="Group 10">
              <a:extLst>
                <a:ext uri="{FF2B5EF4-FFF2-40B4-BE49-F238E27FC236}">
                  <a16:creationId xmlns:a16="http://schemas.microsoft.com/office/drawing/2014/main" id="{E0ABE05F-79BD-6487-2ACF-F38F21BD9799}"/>
                </a:ext>
              </a:extLst>
            </p:cNvPr>
            <p:cNvGrpSpPr/>
            <p:nvPr/>
          </p:nvGrpSpPr>
          <p:grpSpPr>
            <a:xfrm>
              <a:off x="6816180" y="2077603"/>
              <a:ext cx="144000" cy="69828"/>
              <a:chOff x="8382000" y="4121138"/>
              <a:chExt cx="54000" cy="54000"/>
            </a:xfrm>
          </p:grpSpPr>
          <p:cxnSp>
            <p:nvCxnSpPr>
              <p:cNvPr id="167" name="Straight Connector 166">
                <a:extLst>
                  <a:ext uri="{FF2B5EF4-FFF2-40B4-BE49-F238E27FC236}">
                    <a16:creationId xmlns:a16="http://schemas.microsoft.com/office/drawing/2014/main" id="{B94EE829-6F40-A353-7025-B2839C38081C}"/>
                  </a:ext>
                </a:extLst>
              </p:cNvPr>
              <p:cNvCxnSpPr/>
              <p:nvPr/>
            </p:nvCxnSpPr>
            <p:spPr>
              <a:xfrm>
                <a:off x="8382000" y="4148138"/>
                <a:ext cx="54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BB05E7C1-E4C0-D9B8-744B-33A27A08D14A}"/>
                  </a:ext>
                </a:extLst>
              </p:cNvPr>
              <p:cNvCxnSpPr/>
              <p:nvPr/>
            </p:nvCxnSpPr>
            <p:spPr>
              <a:xfrm>
                <a:off x="8409000" y="4121138"/>
                <a:ext cx="0" cy="5400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2" name="Rectangle 99">
              <a:extLst>
                <a:ext uri="{FF2B5EF4-FFF2-40B4-BE49-F238E27FC236}">
                  <a16:creationId xmlns:a16="http://schemas.microsoft.com/office/drawing/2014/main" id="{20519104-827D-2437-CEB0-438BEB364E2D}"/>
                </a:ext>
              </a:extLst>
            </p:cNvPr>
            <p:cNvSpPr>
              <a:spLocks noChangeArrowheads="1"/>
            </p:cNvSpPr>
            <p:nvPr/>
          </p:nvSpPr>
          <p:spPr bwMode="auto">
            <a:xfrm>
              <a:off x="7057333" y="2004783"/>
              <a:ext cx="2040707" cy="215468"/>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smtClean="0">
                  <a:ln>
                    <a:noFill/>
                  </a:ln>
                  <a:effectLst/>
                  <a:uLnTx/>
                  <a:uFillTx/>
                  <a:latin typeface="+mn-lt"/>
                  <a:ea typeface="+mn-ea"/>
                  <a:cs typeface="+mn-cs"/>
                  <a:sym typeface="Helvetica"/>
                </a:rPr>
                <a:t>Early </a:t>
              </a:r>
              <a:r>
                <a:rPr kumimoji="0" lang="en-US" altLang="en-US" sz="1400" b="0" i="0" u="none" strike="noStrike" kern="0" cap="none" spc="0" normalizeH="0" baseline="0" noProof="0" dirty="0">
                  <a:ln>
                    <a:noFill/>
                  </a:ln>
                  <a:effectLst/>
                  <a:uLnTx/>
                  <a:uFillTx/>
                  <a:latin typeface="+mn-lt"/>
                  <a:ea typeface="+mn-ea"/>
                  <a:cs typeface="+mn-cs"/>
                  <a:sym typeface="Helvetica"/>
                </a:rPr>
                <a:t>referral</a:t>
              </a:r>
            </a:p>
          </p:txBody>
        </p:sp>
        <p:grpSp>
          <p:nvGrpSpPr>
            <p:cNvPr id="13" name="Group 12">
              <a:extLst>
                <a:ext uri="{FF2B5EF4-FFF2-40B4-BE49-F238E27FC236}">
                  <a16:creationId xmlns:a16="http://schemas.microsoft.com/office/drawing/2014/main" id="{E4D25769-279F-047E-3990-AEDD6305CA9E}"/>
                </a:ext>
              </a:extLst>
            </p:cNvPr>
            <p:cNvGrpSpPr/>
            <p:nvPr/>
          </p:nvGrpSpPr>
          <p:grpSpPr>
            <a:xfrm>
              <a:off x="6816180" y="2338606"/>
              <a:ext cx="144000" cy="69828"/>
              <a:chOff x="8382000" y="4121138"/>
              <a:chExt cx="54000" cy="54000"/>
            </a:xfrm>
          </p:grpSpPr>
          <p:cxnSp>
            <p:nvCxnSpPr>
              <p:cNvPr id="165" name="Straight Connector 164">
                <a:extLst>
                  <a:ext uri="{FF2B5EF4-FFF2-40B4-BE49-F238E27FC236}">
                    <a16:creationId xmlns:a16="http://schemas.microsoft.com/office/drawing/2014/main" id="{AF067C22-DB88-CCA8-E479-B16329973BC7}"/>
                  </a:ext>
                </a:extLst>
              </p:cNvPr>
              <p:cNvCxnSpPr/>
              <p:nvPr/>
            </p:nvCxnSpPr>
            <p:spPr>
              <a:xfrm>
                <a:off x="8382000" y="4148138"/>
                <a:ext cx="54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F1EAECC3-7A80-F721-1F2A-A501D1EF561E}"/>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4" name="Rectangle 99">
              <a:extLst>
                <a:ext uri="{FF2B5EF4-FFF2-40B4-BE49-F238E27FC236}">
                  <a16:creationId xmlns:a16="http://schemas.microsoft.com/office/drawing/2014/main" id="{9BF0C801-1E58-5303-4BB4-78E6D849C614}"/>
                </a:ext>
              </a:extLst>
            </p:cNvPr>
            <p:cNvSpPr>
              <a:spLocks noChangeArrowheads="1"/>
            </p:cNvSpPr>
            <p:nvPr/>
          </p:nvSpPr>
          <p:spPr bwMode="auto">
            <a:xfrm>
              <a:off x="7057333" y="2265786"/>
              <a:ext cx="2040707" cy="215468"/>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ctr"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0" cap="none" spc="0" normalizeH="0" baseline="0" noProof="0" dirty="0" smtClean="0">
                  <a:ln>
                    <a:noFill/>
                  </a:ln>
                  <a:effectLst/>
                  <a:uLnTx/>
                  <a:uFillTx/>
                  <a:latin typeface="+mn-lt"/>
                  <a:ea typeface="+mn-ea"/>
                  <a:cs typeface="+mn-cs"/>
                  <a:sym typeface="Helvetica"/>
                </a:rPr>
                <a:t>Discretionary </a:t>
              </a:r>
              <a:r>
                <a:rPr kumimoji="0" lang="en-US" altLang="en-US" sz="1400" b="0" i="0" u="none" strike="noStrike" kern="0" cap="none" spc="0" normalizeH="0" baseline="0" noProof="0" dirty="0">
                  <a:ln>
                    <a:noFill/>
                  </a:ln>
                  <a:effectLst/>
                  <a:uLnTx/>
                  <a:uFillTx/>
                  <a:latin typeface="+mn-lt"/>
                  <a:ea typeface="+mn-ea"/>
                  <a:cs typeface="+mn-cs"/>
                  <a:sym typeface="Helvetica"/>
                </a:rPr>
                <a:t>referral</a:t>
              </a:r>
            </a:p>
          </p:txBody>
        </p:sp>
        <p:sp>
          <p:nvSpPr>
            <p:cNvPr id="15" name="Rectangle 99">
              <a:extLst>
                <a:ext uri="{FF2B5EF4-FFF2-40B4-BE49-F238E27FC236}">
                  <a16:creationId xmlns:a16="http://schemas.microsoft.com/office/drawing/2014/main" id="{B31E6296-06B0-DC33-2667-2D88523D53DD}"/>
                </a:ext>
              </a:extLst>
            </p:cNvPr>
            <p:cNvSpPr>
              <a:spLocks noChangeArrowheads="1"/>
            </p:cNvSpPr>
            <p:nvPr/>
          </p:nvSpPr>
          <p:spPr bwMode="auto">
            <a:xfrm>
              <a:off x="4004547" y="4771054"/>
              <a:ext cx="4867275" cy="288000"/>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400" kern="0" dirty="0" smtClean="0">
                  <a:latin typeface="+mn-lt"/>
                  <a:sym typeface="Helvetica"/>
                </a:rPr>
                <a:t>Time, </a:t>
              </a:r>
              <a:r>
                <a:rPr kumimoji="0" lang="en-US" altLang="en-US" sz="1400" b="0" i="0" u="none" strike="noStrike" kern="0" cap="none" spc="0" normalizeH="0" baseline="0" noProof="0" dirty="0" smtClean="0">
                  <a:ln>
                    <a:noFill/>
                  </a:ln>
                  <a:effectLst/>
                  <a:uLnTx/>
                  <a:uFillTx/>
                  <a:latin typeface="+mn-lt"/>
                  <a:sym typeface="Helvetica"/>
                </a:rPr>
                <a:t>months</a:t>
              </a:r>
              <a:endParaRPr kumimoji="0" lang="en-US" altLang="en-US" sz="1400" b="0" i="0" u="none" strike="noStrike" kern="0" cap="none" spc="0" normalizeH="0" baseline="0" noProof="0" dirty="0">
                <a:ln>
                  <a:noFill/>
                </a:ln>
                <a:effectLst/>
                <a:uLnTx/>
                <a:uFillTx/>
                <a:latin typeface="+mn-lt"/>
                <a:sym typeface="Helvetica"/>
              </a:endParaRPr>
            </a:p>
          </p:txBody>
        </p:sp>
        <p:sp>
          <p:nvSpPr>
            <p:cNvPr id="16" name="TextBox 15">
              <a:extLst>
                <a:ext uri="{FF2B5EF4-FFF2-40B4-BE49-F238E27FC236}">
                  <a16:creationId xmlns:a16="http://schemas.microsoft.com/office/drawing/2014/main" id="{1B79A55C-1C3C-BD50-C03C-F3A5B3D96226}"/>
                </a:ext>
              </a:extLst>
            </p:cNvPr>
            <p:cNvSpPr txBox="1"/>
            <p:nvPr/>
          </p:nvSpPr>
          <p:spPr>
            <a:xfrm>
              <a:off x="3504715" y="1706488"/>
              <a:ext cx="360000" cy="180000"/>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100</a:t>
              </a:r>
            </a:p>
          </p:txBody>
        </p:sp>
        <p:sp>
          <p:nvSpPr>
            <p:cNvPr id="17" name="TextBox 16">
              <a:extLst>
                <a:ext uri="{FF2B5EF4-FFF2-40B4-BE49-F238E27FC236}">
                  <a16:creationId xmlns:a16="http://schemas.microsoft.com/office/drawing/2014/main" id="{DAE739B4-20AC-3966-B276-69D0DAA84620}"/>
                </a:ext>
              </a:extLst>
            </p:cNvPr>
            <p:cNvSpPr txBox="1"/>
            <p:nvPr/>
          </p:nvSpPr>
          <p:spPr>
            <a:xfrm rot="16200000">
              <a:off x="2083746" y="2995223"/>
              <a:ext cx="2647952" cy="276999"/>
            </a:xfrm>
            <a:prstGeom prst="rect">
              <a:avLst/>
            </a:prstGeom>
            <a:noFill/>
          </p:spPr>
          <p:txBody>
            <a:bodyPr wrap="square" lIns="0" tIns="0" rIns="0" bIns="0" rtlCol="0">
              <a:no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kumimoji="0" lang="en-GB" sz="1400" b="0" i="0" u="none" strike="noStrike" kern="0" cap="none" spc="0" normalizeH="0" baseline="0" noProof="0" dirty="0" smtClean="0">
                  <a:ln>
                    <a:noFill/>
                  </a:ln>
                  <a:solidFill>
                    <a:schemeClr val="tx1"/>
                  </a:solidFill>
                  <a:effectLst/>
                  <a:uLnTx/>
                  <a:uFillTx/>
                  <a:ea typeface="+mn-ea"/>
                  <a:cs typeface="Arial" panose="020B0604020202020204" pitchFamily="34" charset="0"/>
                  <a:sym typeface="Helvetica"/>
                </a:rPr>
                <a:t>OS, </a:t>
              </a:r>
              <a:r>
                <a:rPr kumimoji="0" lang="en-GB" sz="14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a:t>
              </a:r>
            </a:p>
          </p:txBody>
        </p:sp>
        <p:sp>
          <p:nvSpPr>
            <p:cNvPr id="18" name="Line 6">
              <a:extLst>
                <a:ext uri="{FF2B5EF4-FFF2-40B4-BE49-F238E27FC236}">
                  <a16:creationId xmlns:a16="http://schemas.microsoft.com/office/drawing/2014/main" id="{8F68F810-F1B1-EECB-BEBC-A4FA855AC938}"/>
                </a:ext>
              </a:extLst>
            </p:cNvPr>
            <p:cNvSpPr>
              <a:spLocks noChangeShapeType="1"/>
            </p:cNvSpPr>
            <p:nvPr/>
          </p:nvSpPr>
          <p:spPr bwMode="auto">
            <a:xfrm>
              <a:off x="3918020" y="1812921"/>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19" name="Line 7">
              <a:extLst>
                <a:ext uri="{FF2B5EF4-FFF2-40B4-BE49-F238E27FC236}">
                  <a16:creationId xmlns:a16="http://schemas.microsoft.com/office/drawing/2014/main" id="{D81DCDEA-7DD9-355A-DF50-D2DE59CCC06D}"/>
                </a:ext>
              </a:extLst>
            </p:cNvPr>
            <p:cNvSpPr>
              <a:spLocks noChangeShapeType="1"/>
            </p:cNvSpPr>
            <p:nvPr/>
          </p:nvSpPr>
          <p:spPr bwMode="auto">
            <a:xfrm>
              <a:off x="3918020" y="2464793"/>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20" name="Line 9">
              <a:extLst>
                <a:ext uri="{FF2B5EF4-FFF2-40B4-BE49-F238E27FC236}">
                  <a16:creationId xmlns:a16="http://schemas.microsoft.com/office/drawing/2014/main" id="{4A66AA28-1B8A-6B79-73B5-DDB59B371BCD}"/>
                </a:ext>
              </a:extLst>
            </p:cNvPr>
            <p:cNvSpPr>
              <a:spLocks noChangeShapeType="1"/>
            </p:cNvSpPr>
            <p:nvPr/>
          </p:nvSpPr>
          <p:spPr bwMode="auto">
            <a:xfrm>
              <a:off x="3918020" y="3126189"/>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21" name="Line 10">
              <a:extLst>
                <a:ext uri="{FF2B5EF4-FFF2-40B4-BE49-F238E27FC236}">
                  <a16:creationId xmlns:a16="http://schemas.microsoft.com/office/drawing/2014/main" id="{FC7DD6AB-B855-9E8C-5CBB-618800B983DD}"/>
                </a:ext>
              </a:extLst>
            </p:cNvPr>
            <p:cNvSpPr>
              <a:spLocks noChangeShapeType="1"/>
            </p:cNvSpPr>
            <p:nvPr/>
          </p:nvSpPr>
          <p:spPr bwMode="auto">
            <a:xfrm>
              <a:off x="3918020" y="3787585"/>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22" name="Line 11">
              <a:extLst>
                <a:ext uri="{FF2B5EF4-FFF2-40B4-BE49-F238E27FC236}">
                  <a16:creationId xmlns:a16="http://schemas.microsoft.com/office/drawing/2014/main" id="{97935E0B-4B86-863A-947A-3506591DC1D6}"/>
                </a:ext>
              </a:extLst>
            </p:cNvPr>
            <p:cNvSpPr>
              <a:spLocks noChangeShapeType="1"/>
            </p:cNvSpPr>
            <p:nvPr/>
          </p:nvSpPr>
          <p:spPr bwMode="auto">
            <a:xfrm>
              <a:off x="3918020" y="4448980"/>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23" name="TextBox 22">
              <a:extLst>
                <a:ext uri="{FF2B5EF4-FFF2-40B4-BE49-F238E27FC236}">
                  <a16:creationId xmlns:a16="http://schemas.microsoft.com/office/drawing/2014/main" id="{A2A3226A-CACD-E6EB-CC0A-EB34087138A2}"/>
                </a:ext>
              </a:extLst>
            </p:cNvPr>
            <p:cNvSpPr txBox="1"/>
            <p:nvPr/>
          </p:nvSpPr>
          <p:spPr>
            <a:xfrm>
              <a:off x="3504715" y="2366305"/>
              <a:ext cx="360000" cy="180000"/>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75</a:t>
              </a:r>
            </a:p>
          </p:txBody>
        </p:sp>
        <p:sp>
          <p:nvSpPr>
            <p:cNvPr id="24" name="TextBox 23">
              <a:extLst>
                <a:ext uri="{FF2B5EF4-FFF2-40B4-BE49-F238E27FC236}">
                  <a16:creationId xmlns:a16="http://schemas.microsoft.com/office/drawing/2014/main" id="{E2F9F8A3-D7F9-F57B-6952-15512AF82AD5}"/>
                </a:ext>
              </a:extLst>
            </p:cNvPr>
            <p:cNvSpPr txBox="1"/>
            <p:nvPr/>
          </p:nvSpPr>
          <p:spPr>
            <a:xfrm>
              <a:off x="3504715" y="3026122"/>
              <a:ext cx="360000" cy="180000"/>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50</a:t>
              </a:r>
            </a:p>
          </p:txBody>
        </p:sp>
        <p:sp>
          <p:nvSpPr>
            <p:cNvPr id="25" name="TextBox 24">
              <a:extLst>
                <a:ext uri="{FF2B5EF4-FFF2-40B4-BE49-F238E27FC236}">
                  <a16:creationId xmlns:a16="http://schemas.microsoft.com/office/drawing/2014/main" id="{33B44B8F-882F-16DC-C3F4-79C65241EE4B}"/>
                </a:ext>
              </a:extLst>
            </p:cNvPr>
            <p:cNvSpPr txBox="1"/>
            <p:nvPr/>
          </p:nvSpPr>
          <p:spPr>
            <a:xfrm>
              <a:off x="3504715" y="4345756"/>
              <a:ext cx="360000" cy="180000"/>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0</a:t>
              </a:r>
            </a:p>
          </p:txBody>
        </p:sp>
        <p:sp>
          <p:nvSpPr>
            <p:cNvPr id="26" name="Freeform 25">
              <a:extLst>
                <a:ext uri="{FF2B5EF4-FFF2-40B4-BE49-F238E27FC236}">
                  <a16:creationId xmlns:a16="http://schemas.microsoft.com/office/drawing/2014/main" id="{4CD0D71A-449F-594D-0821-46CE9A9AAA0A}"/>
                </a:ext>
              </a:extLst>
            </p:cNvPr>
            <p:cNvSpPr>
              <a:spLocks/>
            </p:cNvSpPr>
            <p:nvPr/>
          </p:nvSpPr>
          <p:spPr bwMode="auto">
            <a:xfrm>
              <a:off x="4002982" y="1814513"/>
              <a:ext cx="4875985" cy="263446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27" name="TextBox 26">
              <a:extLst>
                <a:ext uri="{FF2B5EF4-FFF2-40B4-BE49-F238E27FC236}">
                  <a16:creationId xmlns:a16="http://schemas.microsoft.com/office/drawing/2014/main" id="{C785ADBB-F44F-F340-3401-C27BCF538016}"/>
                </a:ext>
              </a:extLst>
            </p:cNvPr>
            <p:cNvSpPr txBox="1"/>
            <p:nvPr/>
          </p:nvSpPr>
          <p:spPr>
            <a:xfrm>
              <a:off x="3504715" y="3685939"/>
              <a:ext cx="360000" cy="180000"/>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en-GB" sz="1400" kern="0" dirty="0">
                  <a:solidFill>
                    <a:schemeClr val="tx1"/>
                  </a:solidFill>
                  <a:cs typeface="Arial" panose="020B0604020202020204" pitchFamily="34" charset="0"/>
                  <a:sym typeface="Helvetica"/>
                </a:rPr>
                <a:t>25</a:t>
              </a:r>
              <a:endParaRPr kumimoji="0" lang="en-GB" sz="1400" b="0" i="0" u="none" strike="noStrike" kern="0" cap="none" spc="0" normalizeH="0" baseline="0" noProof="0" dirty="0">
                <a:ln>
                  <a:noFill/>
                </a:ln>
                <a:solidFill>
                  <a:schemeClr val="tx1"/>
                </a:solidFill>
                <a:effectLst/>
                <a:uLnTx/>
                <a:uFillTx/>
                <a:cs typeface="Arial" panose="020B0604020202020204" pitchFamily="34" charset="0"/>
                <a:sym typeface="Helvetica"/>
              </a:endParaRPr>
            </a:p>
          </p:txBody>
        </p:sp>
        <p:sp>
          <p:nvSpPr>
            <p:cNvPr id="28" name="TextBox 27">
              <a:extLst>
                <a:ext uri="{FF2B5EF4-FFF2-40B4-BE49-F238E27FC236}">
                  <a16:creationId xmlns:a16="http://schemas.microsoft.com/office/drawing/2014/main" id="{57DBD6C3-D43D-ADF5-B683-3DF50A71226D}"/>
                </a:ext>
              </a:extLst>
            </p:cNvPr>
            <p:cNvSpPr txBox="1"/>
            <p:nvPr/>
          </p:nvSpPr>
          <p:spPr>
            <a:xfrm>
              <a:off x="3897557" y="4527316"/>
              <a:ext cx="211766" cy="180000"/>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0</a:t>
              </a:r>
            </a:p>
          </p:txBody>
        </p:sp>
        <p:sp>
          <p:nvSpPr>
            <p:cNvPr id="29" name="Line 11">
              <a:extLst>
                <a:ext uri="{FF2B5EF4-FFF2-40B4-BE49-F238E27FC236}">
                  <a16:creationId xmlns:a16="http://schemas.microsoft.com/office/drawing/2014/main" id="{D0A0612C-B20B-65EC-35E0-FEDD83E43D37}"/>
                </a:ext>
              </a:extLst>
            </p:cNvPr>
            <p:cNvSpPr>
              <a:spLocks noChangeShapeType="1"/>
            </p:cNvSpPr>
            <p:nvPr/>
          </p:nvSpPr>
          <p:spPr bwMode="auto">
            <a:xfrm>
              <a:off x="4002982" y="4452731"/>
              <a:ext cx="0" cy="864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30" name="Line 11">
              <a:extLst>
                <a:ext uri="{FF2B5EF4-FFF2-40B4-BE49-F238E27FC236}">
                  <a16:creationId xmlns:a16="http://schemas.microsoft.com/office/drawing/2014/main" id="{508C8C87-553C-6489-C904-C0C9096AC068}"/>
                </a:ext>
              </a:extLst>
            </p:cNvPr>
            <p:cNvSpPr>
              <a:spLocks noChangeShapeType="1"/>
            </p:cNvSpPr>
            <p:nvPr/>
          </p:nvSpPr>
          <p:spPr bwMode="auto">
            <a:xfrm>
              <a:off x="4978220" y="4452731"/>
              <a:ext cx="0" cy="864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31" name="Line 11">
              <a:extLst>
                <a:ext uri="{FF2B5EF4-FFF2-40B4-BE49-F238E27FC236}">
                  <a16:creationId xmlns:a16="http://schemas.microsoft.com/office/drawing/2014/main" id="{71665359-B292-2623-CF4A-F66FBB79B971}"/>
                </a:ext>
              </a:extLst>
            </p:cNvPr>
            <p:cNvSpPr>
              <a:spLocks noChangeShapeType="1"/>
            </p:cNvSpPr>
            <p:nvPr/>
          </p:nvSpPr>
          <p:spPr bwMode="auto">
            <a:xfrm>
              <a:off x="5953458" y="4452731"/>
              <a:ext cx="0" cy="864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32" name="Line 11">
              <a:extLst>
                <a:ext uri="{FF2B5EF4-FFF2-40B4-BE49-F238E27FC236}">
                  <a16:creationId xmlns:a16="http://schemas.microsoft.com/office/drawing/2014/main" id="{F818A003-3E2D-A484-ECD2-92942AC6BA24}"/>
                </a:ext>
              </a:extLst>
            </p:cNvPr>
            <p:cNvSpPr>
              <a:spLocks noChangeShapeType="1"/>
            </p:cNvSpPr>
            <p:nvPr/>
          </p:nvSpPr>
          <p:spPr bwMode="auto">
            <a:xfrm>
              <a:off x="6928696" y="4452731"/>
              <a:ext cx="0" cy="864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33" name="Line 11">
              <a:extLst>
                <a:ext uri="{FF2B5EF4-FFF2-40B4-BE49-F238E27FC236}">
                  <a16:creationId xmlns:a16="http://schemas.microsoft.com/office/drawing/2014/main" id="{2A3FAD45-A2FE-FB0A-FF8B-49C6D2B9F564}"/>
                </a:ext>
              </a:extLst>
            </p:cNvPr>
            <p:cNvSpPr>
              <a:spLocks noChangeShapeType="1"/>
            </p:cNvSpPr>
            <p:nvPr/>
          </p:nvSpPr>
          <p:spPr bwMode="auto">
            <a:xfrm>
              <a:off x="7903934" y="4452731"/>
              <a:ext cx="0" cy="864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34" name="Line 11">
              <a:extLst>
                <a:ext uri="{FF2B5EF4-FFF2-40B4-BE49-F238E27FC236}">
                  <a16:creationId xmlns:a16="http://schemas.microsoft.com/office/drawing/2014/main" id="{6931006B-A5C6-D2FD-8B7E-85D9C4D3132F}"/>
                </a:ext>
              </a:extLst>
            </p:cNvPr>
            <p:cNvSpPr>
              <a:spLocks noChangeShapeType="1"/>
            </p:cNvSpPr>
            <p:nvPr/>
          </p:nvSpPr>
          <p:spPr bwMode="auto">
            <a:xfrm>
              <a:off x="8879173" y="4452731"/>
              <a:ext cx="0" cy="864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35" name="TextBox 34">
              <a:extLst>
                <a:ext uri="{FF2B5EF4-FFF2-40B4-BE49-F238E27FC236}">
                  <a16:creationId xmlns:a16="http://schemas.microsoft.com/office/drawing/2014/main" id="{D1F18253-A9AF-FCD3-930A-C9E42C737F1F}"/>
                </a:ext>
              </a:extLst>
            </p:cNvPr>
            <p:cNvSpPr txBox="1"/>
            <p:nvPr/>
          </p:nvSpPr>
          <p:spPr>
            <a:xfrm>
              <a:off x="4872704" y="4527316"/>
              <a:ext cx="211766" cy="180000"/>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10</a:t>
              </a:r>
            </a:p>
          </p:txBody>
        </p:sp>
        <p:sp>
          <p:nvSpPr>
            <p:cNvPr id="36" name="TextBox 35">
              <a:extLst>
                <a:ext uri="{FF2B5EF4-FFF2-40B4-BE49-F238E27FC236}">
                  <a16:creationId xmlns:a16="http://schemas.microsoft.com/office/drawing/2014/main" id="{D3C76A94-5E72-E15F-9F71-155A4419E2DD}"/>
                </a:ext>
              </a:extLst>
            </p:cNvPr>
            <p:cNvSpPr txBox="1"/>
            <p:nvPr/>
          </p:nvSpPr>
          <p:spPr>
            <a:xfrm>
              <a:off x="5847851" y="4527316"/>
              <a:ext cx="211766" cy="180000"/>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a:t>
              </a:r>
            </a:p>
          </p:txBody>
        </p:sp>
        <p:sp>
          <p:nvSpPr>
            <p:cNvPr id="37" name="TextBox 36">
              <a:extLst>
                <a:ext uri="{FF2B5EF4-FFF2-40B4-BE49-F238E27FC236}">
                  <a16:creationId xmlns:a16="http://schemas.microsoft.com/office/drawing/2014/main" id="{037317CA-1814-09E0-953D-9DE73A4C7106}"/>
                </a:ext>
              </a:extLst>
            </p:cNvPr>
            <p:cNvSpPr txBox="1"/>
            <p:nvPr/>
          </p:nvSpPr>
          <p:spPr>
            <a:xfrm>
              <a:off x="6822998" y="4527316"/>
              <a:ext cx="211766" cy="180000"/>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30</a:t>
              </a:r>
            </a:p>
          </p:txBody>
        </p:sp>
        <p:sp>
          <p:nvSpPr>
            <p:cNvPr id="38" name="TextBox 37">
              <a:extLst>
                <a:ext uri="{FF2B5EF4-FFF2-40B4-BE49-F238E27FC236}">
                  <a16:creationId xmlns:a16="http://schemas.microsoft.com/office/drawing/2014/main" id="{2F41BBA7-9839-47BB-D372-D557BD5A6941}"/>
                </a:ext>
              </a:extLst>
            </p:cNvPr>
            <p:cNvSpPr txBox="1"/>
            <p:nvPr/>
          </p:nvSpPr>
          <p:spPr>
            <a:xfrm>
              <a:off x="7798145" y="4527316"/>
              <a:ext cx="211766" cy="180000"/>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40</a:t>
              </a:r>
            </a:p>
          </p:txBody>
        </p:sp>
        <p:sp>
          <p:nvSpPr>
            <p:cNvPr id="39" name="TextBox 38">
              <a:extLst>
                <a:ext uri="{FF2B5EF4-FFF2-40B4-BE49-F238E27FC236}">
                  <a16:creationId xmlns:a16="http://schemas.microsoft.com/office/drawing/2014/main" id="{68BB9565-27E4-1BD0-60FD-F92425AB0EF8}"/>
                </a:ext>
              </a:extLst>
            </p:cNvPr>
            <p:cNvSpPr txBox="1"/>
            <p:nvPr/>
          </p:nvSpPr>
          <p:spPr>
            <a:xfrm>
              <a:off x="8773290" y="4527316"/>
              <a:ext cx="211766" cy="180000"/>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50</a:t>
              </a:r>
            </a:p>
          </p:txBody>
        </p:sp>
        <p:grpSp>
          <p:nvGrpSpPr>
            <p:cNvPr id="40" name="Group 39">
              <a:extLst>
                <a:ext uri="{FF2B5EF4-FFF2-40B4-BE49-F238E27FC236}">
                  <a16:creationId xmlns:a16="http://schemas.microsoft.com/office/drawing/2014/main" id="{5B19CB0A-7BB2-8F7C-D915-50FC67F73865}"/>
                </a:ext>
              </a:extLst>
            </p:cNvPr>
            <p:cNvGrpSpPr/>
            <p:nvPr/>
          </p:nvGrpSpPr>
          <p:grpSpPr>
            <a:xfrm>
              <a:off x="8490052" y="3939392"/>
              <a:ext cx="69828" cy="69828"/>
              <a:chOff x="8382000" y="4121138"/>
              <a:chExt cx="54000" cy="54000"/>
            </a:xfrm>
          </p:grpSpPr>
          <p:cxnSp>
            <p:nvCxnSpPr>
              <p:cNvPr id="163" name="Straight Connector 162">
                <a:extLst>
                  <a:ext uri="{FF2B5EF4-FFF2-40B4-BE49-F238E27FC236}">
                    <a16:creationId xmlns:a16="http://schemas.microsoft.com/office/drawing/2014/main" id="{C74123C9-CCA0-DBCF-4030-A9C50145CC6D}"/>
                  </a:ext>
                </a:extLst>
              </p:cNvPr>
              <p:cNvCxnSpPr/>
              <p:nvPr/>
            </p:nvCxnSpPr>
            <p:spPr>
              <a:xfrm>
                <a:off x="8382000" y="4148138"/>
                <a:ext cx="5400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20D62A6B-0F10-C6FF-789C-927AE9B5A549}"/>
                  </a:ext>
                </a:extLst>
              </p:cNvPr>
              <p:cNvCxnSpPr/>
              <p:nvPr/>
            </p:nvCxnSpPr>
            <p:spPr>
              <a:xfrm>
                <a:off x="8409000" y="4121138"/>
                <a:ext cx="0" cy="54000"/>
              </a:xfrm>
              <a:prstGeom prst="line">
                <a:avLst/>
              </a:prstGeom>
              <a:ln w="12700"/>
            </p:spPr>
            <p:style>
              <a:lnRef idx="1">
                <a:schemeClr val="accent1"/>
              </a:lnRef>
              <a:fillRef idx="0">
                <a:schemeClr val="accent1"/>
              </a:fillRef>
              <a:effectRef idx="0">
                <a:schemeClr val="accent1"/>
              </a:effectRef>
              <a:fontRef idx="minor">
                <a:schemeClr val="tx1"/>
              </a:fontRef>
            </p:style>
          </p:cxnSp>
        </p:grpSp>
        <p:grpSp>
          <p:nvGrpSpPr>
            <p:cNvPr id="41" name="Group 40">
              <a:extLst>
                <a:ext uri="{FF2B5EF4-FFF2-40B4-BE49-F238E27FC236}">
                  <a16:creationId xmlns:a16="http://schemas.microsoft.com/office/drawing/2014/main" id="{64BDC2B9-0026-4F8E-DDBB-827B3C6914B2}"/>
                </a:ext>
              </a:extLst>
            </p:cNvPr>
            <p:cNvGrpSpPr/>
            <p:nvPr/>
          </p:nvGrpSpPr>
          <p:grpSpPr>
            <a:xfrm>
              <a:off x="7906646" y="3939392"/>
              <a:ext cx="69828" cy="69828"/>
              <a:chOff x="8382000" y="4121138"/>
              <a:chExt cx="54000" cy="54000"/>
            </a:xfrm>
          </p:grpSpPr>
          <p:cxnSp>
            <p:nvCxnSpPr>
              <p:cNvPr id="161" name="Straight Connector 160">
                <a:extLst>
                  <a:ext uri="{FF2B5EF4-FFF2-40B4-BE49-F238E27FC236}">
                    <a16:creationId xmlns:a16="http://schemas.microsoft.com/office/drawing/2014/main" id="{2918B798-5FA2-95BE-EF04-D0256D077575}"/>
                  </a:ext>
                </a:extLst>
              </p:cNvPr>
              <p:cNvCxnSpPr/>
              <p:nvPr/>
            </p:nvCxnSpPr>
            <p:spPr>
              <a:xfrm>
                <a:off x="8382000" y="4148138"/>
                <a:ext cx="5400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B74CB01E-2BCF-DEB4-3539-72B77F08706F}"/>
                  </a:ext>
                </a:extLst>
              </p:cNvPr>
              <p:cNvCxnSpPr/>
              <p:nvPr/>
            </p:nvCxnSpPr>
            <p:spPr>
              <a:xfrm>
                <a:off x="8409000" y="4121138"/>
                <a:ext cx="0" cy="54000"/>
              </a:xfrm>
              <a:prstGeom prst="line">
                <a:avLst/>
              </a:prstGeom>
              <a:ln w="12700"/>
            </p:spPr>
            <p:style>
              <a:lnRef idx="1">
                <a:schemeClr val="accent1"/>
              </a:lnRef>
              <a:fillRef idx="0">
                <a:schemeClr val="accent1"/>
              </a:fillRef>
              <a:effectRef idx="0">
                <a:schemeClr val="accent1"/>
              </a:effectRef>
              <a:fontRef idx="minor">
                <a:schemeClr val="tx1"/>
              </a:fontRef>
            </p:style>
          </p:cxnSp>
        </p:grpSp>
        <p:grpSp>
          <p:nvGrpSpPr>
            <p:cNvPr id="42" name="Group 41">
              <a:extLst>
                <a:ext uri="{FF2B5EF4-FFF2-40B4-BE49-F238E27FC236}">
                  <a16:creationId xmlns:a16="http://schemas.microsoft.com/office/drawing/2014/main" id="{78F8E733-7BAD-4111-ABD3-D561F6510BC0}"/>
                </a:ext>
              </a:extLst>
            </p:cNvPr>
            <p:cNvGrpSpPr/>
            <p:nvPr/>
          </p:nvGrpSpPr>
          <p:grpSpPr>
            <a:xfrm>
              <a:off x="7389914" y="3939392"/>
              <a:ext cx="69828" cy="69828"/>
              <a:chOff x="8382000" y="4121138"/>
              <a:chExt cx="54000" cy="54000"/>
            </a:xfrm>
          </p:grpSpPr>
          <p:cxnSp>
            <p:nvCxnSpPr>
              <p:cNvPr id="159" name="Straight Connector 158">
                <a:extLst>
                  <a:ext uri="{FF2B5EF4-FFF2-40B4-BE49-F238E27FC236}">
                    <a16:creationId xmlns:a16="http://schemas.microsoft.com/office/drawing/2014/main" id="{0502AD0E-5A8D-FF17-784E-1831967DDD16}"/>
                  </a:ext>
                </a:extLst>
              </p:cNvPr>
              <p:cNvCxnSpPr/>
              <p:nvPr/>
            </p:nvCxnSpPr>
            <p:spPr>
              <a:xfrm>
                <a:off x="8382000" y="4148138"/>
                <a:ext cx="5400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id="{97DECC4B-78F7-BB1B-72F4-CE37315948E5}"/>
                  </a:ext>
                </a:extLst>
              </p:cNvPr>
              <p:cNvCxnSpPr/>
              <p:nvPr/>
            </p:nvCxnSpPr>
            <p:spPr>
              <a:xfrm>
                <a:off x="8409000" y="4121138"/>
                <a:ext cx="0" cy="54000"/>
              </a:xfrm>
              <a:prstGeom prst="line">
                <a:avLst/>
              </a:prstGeom>
              <a:ln w="12700"/>
            </p:spPr>
            <p:style>
              <a:lnRef idx="1">
                <a:schemeClr val="accent1"/>
              </a:lnRef>
              <a:fillRef idx="0">
                <a:schemeClr val="accent1"/>
              </a:fillRef>
              <a:effectRef idx="0">
                <a:schemeClr val="accent1"/>
              </a:effectRef>
              <a:fontRef idx="minor">
                <a:schemeClr val="tx1"/>
              </a:fontRef>
            </p:style>
          </p:cxnSp>
        </p:grpSp>
        <p:grpSp>
          <p:nvGrpSpPr>
            <p:cNvPr id="43" name="Group 42">
              <a:extLst>
                <a:ext uri="{FF2B5EF4-FFF2-40B4-BE49-F238E27FC236}">
                  <a16:creationId xmlns:a16="http://schemas.microsoft.com/office/drawing/2014/main" id="{5EF4C8A3-BBFD-B7D1-40C5-B98C01C71FCC}"/>
                </a:ext>
              </a:extLst>
            </p:cNvPr>
            <p:cNvGrpSpPr/>
            <p:nvPr/>
          </p:nvGrpSpPr>
          <p:grpSpPr>
            <a:xfrm>
              <a:off x="6892233" y="3939392"/>
              <a:ext cx="69828" cy="69828"/>
              <a:chOff x="8382000" y="4121138"/>
              <a:chExt cx="54000" cy="54000"/>
            </a:xfrm>
          </p:grpSpPr>
          <p:cxnSp>
            <p:nvCxnSpPr>
              <p:cNvPr id="157" name="Straight Connector 156">
                <a:extLst>
                  <a:ext uri="{FF2B5EF4-FFF2-40B4-BE49-F238E27FC236}">
                    <a16:creationId xmlns:a16="http://schemas.microsoft.com/office/drawing/2014/main" id="{3400B690-1BA8-9101-1FFF-47D6A958A56A}"/>
                  </a:ext>
                </a:extLst>
              </p:cNvPr>
              <p:cNvCxnSpPr/>
              <p:nvPr/>
            </p:nvCxnSpPr>
            <p:spPr>
              <a:xfrm>
                <a:off x="8382000" y="4148138"/>
                <a:ext cx="5400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7371EC12-EE60-8367-E94C-309E23BA13C0}"/>
                  </a:ext>
                </a:extLst>
              </p:cNvPr>
              <p:cNvCxnSpPr/>
              <p:nvPr/>
            </p:nvCxnSpPr>
            <p:spPr>
              <a:xfrm>
                <a:off x="8409000" y="4121138"/>
                <a:ext cx="0" cy="54000"/>
              </a:xfrm>
              <a:prstGeom prst="line">
                <a:avLst/>
              </a:prstGeom>
              <a:ln w="12700"/>
            </p:spPr>
            <p:style>
              <a:lnRef idx="1">
                <a:schemeClr val="accent1"/>
              </a:lnRef>
              <a:fillRef idx="0">
                <a:schemeClr val="accent1"/>
              </a:fillRef>
              <a:effectRef idx="0">
                <a:schemeClr val="accent1"/>
              </a:effectRef>
              <a:fontRef idx="minor">
                <a:schemeClr val="tx1"/>
              </a:fontRef>
            </p:style>
          </p:cxnSp>
        </p:grpSp>
        <p:grpSp>
          <p:nvGrpSpPr>
            <p:cNvPr id="44" name="Group 43">
              <a:extLst>
                <a:ext uri="{FF2B5EF4-FFF2-40B4-BE49-F238E27FC236}">
                  <a16:creationId xmlns:a16="http://schemas.microsoft.com/office/drawing/2014/main" id="{44BC0750-5FBA-85E2-43F6-AC51667495E5}"/>
                </a:ext>
              </a:extLst>
            </p:cNvPr>
            <p:cNvGrpSpPr/>
            <p:nvPr/>
          </p:nvGrpSpPr>
          <p:grpSpPr>
            <a:xfrm>
              <a:off x="6682683" y="3939392"/>
              <a:ext cx="69828" cy="69828"/>
              <a:chOff x="8382000" y="4121138"/>
              <a:chExt cx="54000" cy="54000"/>
            </a:xfrm>
          </p:grpSpPr>
          <p:cxnSp>
            <p:nvCxnSpPr>
              <p:cNvPr id="155" name="Straight Connector 154">
                <a:extLst>
                  <a:ext uri="{FF2B5EF4-FFF2-40B4-BE49-F238E27FC236}">
                    <a16:creationId xmlns:a16="http://schemas.microsoft.com/office/drawing/2014/main" id="{70D4B55F-8618-5AB2-0E9C-09A1363421B7}"/>
                  </a:ext>
                </a:extLst>
              </p:cNvPr>
              <p:cNvCxnSpPr/>
              <p:nvPr/>
            </p:nvCxnSpPr>
            <p:spPr>
              <a:xfrm>
                <a:off x="8382000" y="4148138"/>
                <a:ext cx="5400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194C618B-D398-9E48-7383-F63538F35856}"/>
                  </a:ext>
                </a:extLst>
              </p:cNvPr>
              <p:cNvCxnSpPr/>
              <p:nvPr/>
            </p:nvCxnSpPr>
            <p:spPr>
              <a:xfrm>
                <a:off x="8409000" y="4121138"/>
                <a:ext cx="0" cy="54000"/>
              </a:xfrm>
              <a:prstGeom prst="line">
                <a:avLst/>
              </a:prstGeom>
              <a:ln w="12700"/>
            </p:spPr>
            <p:style>
              <a:lnRef idx="1">
                <a:schemeClr val="accent1"/>
              </a:lnRef>
              <a:fillRef idx="0">
                <a:schemeClr val="accent1"/>
              </a:fillRef>
              <a:effectRef idx="0">
                <a:schemeClr val="accent1"/>
              </a:effectRef>
              <a:fontRef idx="minor">
                <a:schemeClr val="tx1"/>
              </a:fontRef>
            </p:style>
          </p:cxnSp>
        </p:grpSp>
        <p:grpSp>
          <p:nvGrpSpPr>
            <p:cNvPr id="45" name="Group 44">
              <a:extLst>
                <a:ext uri="{FF2B5EF4-FFF2-40B4-BE49-F238E27FC236}">
                  <a16:creationId xmlns:a16="http://schemas.microsoft.com/office/drawing/2014/main" id="{0983A04C-EC65-635D-E9C9-751C3364F645}"/>
                </a:ext>
              </a:extLst>
            </p:cNvPr>
            <p:cNvGrpSpPr/>
            <p:nvPr/>
          </p:nvGrpSpPr>
          <p:grpSpPr>
            <a:xfrm>
              <a:off x="6237390" y="3751273"/>
              <a:ext cx="69828" cy="69828"/>
              <a:chOff x="8382000" y="4121138"/>
              <a:chExt cx="54000" cy="54000"/>
            </a:xfrm>
          </p:grpSpPr>
          <p:cxnSp>
            <p:nvCxnSpPr>
              <p:cNvPr id="153" name="Straight Connector 152">
                <a:extLst>
                  <a:ext uri="{FF2B5EF4-FFF2-40B4-BE49-F238E27FC236}">
                    <a16:creationId xmlns:a16="http://schemas.microsoft.com/office/drawing/2014/main" id="{DD902A52-A77E-9F37-73E7-854E72FA0492}"/>
                  </a:ext>
                </a:extLst>
              </p:cNvPr>
              <p:cNvCxnSpPr/>
              <p:nvPr/>
            </p:nvCxnSpPr>
            <p:spPr>
              <a:xfrm>
                <a:off x="8382000" y="4148138"/>
                <a:ext cx="5400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89866138-024E-39E5-FD08-84839A8002A5}"/>
                  </a:ext>
                </a:extLst>
              </p:cNvPr>
              <p:cNvCxnSpPr/>
              <p:nvPr/>
            </p:nvCxnSpPr>
            <p:spPr>
              <a:xfrm>
                <a:off x="8409000" y="4121138"/>
                <a:ext cx="0" cy="54000"/>
              </a:xfrm>
              <a:prstGeom prst="line">
                <a:avLst/>
              </a:prstGeom>
              <a:ln w="12700"/>
            </p:spPr>
            <p:style>
              <a:lnRef idx="1">
                <a:schemeClr val="accent1"/>
              </a:lnRef>
              <a:fillRef idx="0">
                <a:schemeClr val="accent1"/>
              </a:fillRef>
              <a:effectRef idx="0">
                <a:schemeClr val="accent1"/>
              </a:effectRef>
              <a:fontRef idx="minor">
                <a:schemeClr val="tx1"/>
              </a:fontRef>
            </p:style>
          </p:cxnSp>
        </p:grpSp>
        <p:grpSp>
          <p:nvGrpSpPr>
            <p:cNvPr id="46" name="Group 45">
              <a:extLst>
                <a:ext uri="{FF2B5EF4-FFF2-40B4-BE49-F238E27FC236}">
                  <a16:creationId xmlns:a16="http://schemas.microsoft.com/office/drawing/2014/main" id="{AA781A49-C8A7-4E50-3FCC-825CBC1EDBCD}"/>
                </a:ext>
              </a:extLst>
            </p:cNvPr>
            <p:cNvGrpSpPr/>
            <p:nvPr/>
          </p:nvGrpSpPr>
          <p:grpSpPr>
            <a:xfrm>
              <a:off x="6206434" y="3751273"/>
              <a:ext cx="69828" cy="69828"/>
              <a:chOff x="8382000" y="4121138"/>
              <a:chExt cx="54000" cy="54000"/>
            </a:xfrm>
          </p:grpSpPr>
          <p:cxnSp>
            <p:nvCxnSpPr>
              <p:cNvPr id="151" name="Straight Connector 150">
                <a:extLst>
                  <a:ext uri="{FF2B5EF4-FFF2-40B4-BE49-F238E27FC236}">
                    <a16:creationId xmlns:a16="http://schemas.microsoft.com/office/drawing/2014/main" id="{06A3485F-8C96-0B2A-F349-8386FAC1B922}"/>
                  </a:ext>
                </a:extLst>
              </p:cNvPr>
              <p:cNvCxnSpPr/>
              <p:nvPr/>
            </p:nvCxnSpPr>
            <p:spPr>
              <a:xfrm>
                <a:off x="8382000" y="4148138"/>
                <a:ext cx="5400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F59A7471-6541-AFCC-6BB2-8F50E4289AF5}"/>
                  </a:ext>
                </a:extLst>
              </p:cNvPr>
              <p:cNvCxnSpPr/>
              <p:nvPr/>
            </p:nvCxnSpPr>
            <p:spPr>
              <a:xfrm>
                <a:off x="8409000" y="4121138"/>
                <a:ext cx="0" cy="54000"/>
              </a:xfrm>
              <a:prstGeom prst="line">
                <a:avLst/>
              </a:prstGeom>
              <a:ln w="12700"/>
            </p:spPr>
            <p:style>
              <a:lnRef idx="1">
                <a:schemeClr val="accent1"/>
              </a:lnRef>
              <a:fillRef idx="0">
                <a:schemeClr val="accent1"/>
              </a:fillRef>
              <a:effectRef idx="0">
                <a:schemeClr val="accent1"/>
              </a:effectRef>
              <a:fontRef idx="minor">
                <a:schemeClr val="tx1"/>
              </a:fontRef>
            </p:style>
          </p:cxnSp>
        </p:grpSp>
        <p:grpSp>
          <p:nvGrpSpPr>
            <p:cNvPr id="47" name="Group 46">
              <a:extLst>
                <a:ext uri="{FF2B5EF4-FFF2-40B4-BE49-F238E27FC236}">
                  <a16:creationId xmlns:a16="http://schemas.microsoft.com/office/drawing/2014/main" id="{5DFAC7D3-FD0D-422E-2F7E-70AE8BF52F9A}"/>
                </a:ext>
              </a:extLst>
            </p:cNvPr>
            <p:cNvGrpSpPr/>
            <p:nvPr/>
          </p:nvGrpSpPr>
          <p:grpSpPr>
            <a:xfrm>
              <a:off x="6077846" y="3677454"/>
              <a:ext cx="69828" cy="69828"/>
              <a:chOff x="8382000" y="4121138"/>
              <a:chExt cx="54000" cy="54000"/>
            </a:xfrm>
          </p:grpSpPr>
          <p:cxnSp>
            <p:nvCxnSpPr>
              <p:cNvPr id="149" name="Straight Connector 148">
                <a:extLst>
                  <a:ext uri="{FF2B5EF4-FFF2-40B4-BE49-F238E27FC236}">
                    <a16:creationId xmlns:a16="http://schemas.microsoft.com/office/drawing/2014/main" id="{31DB6A25-60E9-8991-93E2-4AC5B563BF13}"/>
                  </a:ext>
                </a:extLst>
              </p:cNvPr>
              <p:cNvCxnSpPr/>
              <p:nvPr/>
            </p:nvCxnSpPr>
            <p:spPr>
              <a:xfrm>
                <a:off x="8382000" y="4148138"/>
                <a:ext cx="5400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89D9FC45-23F1-63BA-2C47-0514ED1D1081}"/>
                  </a:ext>
                </a:extLst>
              </p:cNvPr>
              <p:cNvCxnSpPr/>
              <p:nvPr/>
            </p:nvCxnSpPr>
            <p:spPr>
              <a:xfrm>
                <a:off x="8409000" y="4121138"/>
                <a:ext cx="0" cy="54000"/>
              </a:xfrm>
              <a:prstGeom prst="line">
                <a:avLst/>
              </a:prstGeom>
              <a:ln w="12700"/>
            </p:spPr>
            <p:style>
              <a:lnRef idx="1">
                <a:schemeClr val="accent1"/>
              </a:lnRef>
              <a:fillRef idx="0">
                <a:schemeClr val="accent1"/>
              </a:fillRef>
              <a:effectRef idx="0">
                <a:schemeClr val="accent1"/>
              </a:effectRef>
              <a:fontRef idx="minor">
                <a:schemeClr val="tx1"/>
              </a:fontRef>
            </p:style>
          </p:cxnSp>
        </p:grpSp>
        <p:grpSp>
          <p:nvGrpSpPr>
            <p:cNvPr id="48" name="Group 47">
              <a:extLst>
                <a:ext uri="{FF2B5EF4-FFF2-40B4-BE49-F238E27FC236}">
                  <a16:creationId xmlns:a16="http://schemas.microsoft.com/office/drawing/2014/main" id="{BECFE1C9-CF3F-FACC-F852-819C66758825}"/>
                </a:ext>
              </a:extLst>
            </p:cNvPr>
            <p:cNvGrpSpPr/>
            <p:nvPr/>
          </p:nvGrpSpPr>
          <p:grpSpPr>
            <a:xfrm>
              <a:off x="5713515" y="3410753"/>
              <a:ext cx="69828" cy="69828"/>
              <a:chOff x="8382000" y="4121138"/>
              <a:chExt cx="54000" cy="54000"/>
            </a:xfrm>
          </p:grpSpPr>
          <p:cxnSp>
            <p:nvCxnSpPr>
              <p:cNvPr id="147" name="Straight Connector 146">
                <a:extLst>
                  <a:ext uri="{FF2B5EF4-FFF2-40B4-BE49-F238E27FC236}">
                    <a16:creationId xmlns:a16="http://schemas.microsoft.com/office/drawing/2014/main" id="{274AD408-4CA0-1565-635E-0336863E09D6}"/>
                  </a:ext>
                </a:extLst>
              </p:cNvPr>
              <p:cNvCxnSpPr/>
              <p:nvPr/>
            </p:nvCxnSpPr>
            <p:spPr>
              <a:xfrm>
                <a:off x="8382000" y="4148138"/>
                <a:ext cx="5400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E5F5F359-7D1F-C26E-D57F-CD1C07664F9F}"/>
                  </a:ext>
                </a:extLst>
              </p:cNvPr>
              <p:cNvCxnSpPr/>
              <p:nvPr/>
            </p:nvCxnSpPr>
            <p:spPr>
              <a:xfrm>
                <a:off x="8409000" y="4121138"/>
                <a:ext cx="0" cy="54000"/>
              </a:xfrm>
              <a:prstGeom prst="line">
                <a:avLst/>
              </a:prstGeom>
              <a:ln w="12700"/>
            </p:spPr>
            <p:style>
              <a:lnRef idx="1">
                <a:schemeClr val="accent1"/>
              </a:lnRef>
              <a:fillRef idx="0">
                <a:schemeClr val="accent1"/>
              </a:fillRef>
              <a:effectRef idx="0">
                <a:schemeClr val="accent1"/>
              </a:effectRef>
              <a:fontRef idx="minor">
                <a:schemeClr val="tx1"/>
              </a:fontRef>
            </p:style>
          </p:cxnSp>
        </p:grpSp>
        <p:grpSp>
          <p:nvGrpSpPr>
            <p:cNvPr id="49" name="Group 48">
              <a:extLst>
                <a:ext uri="{FF2B5EF4-FFF2-40B4-BE49-F238E27FC236}">
                  <a16:creationId xmlns:a16="http://schemas.microsoft.com/office/drawing/2014/main" id="{411DD6F9-79E6-B92E-B3C3-167B97958620}"/>
                </a:ext>
              </a:extLst>
            </p:cNvPr>
            <p:cNvGrpSpPr/>
            <p:nvPr/>
          </p:nvGrpSpPr>
          <p:grpSpPr>
            <a:xfrm>
              <a:off x="5620646" y="3346460"/>
              <a:ext cx="69828" cy="69828"/>
              <a:chOff x="8382000" y="4121138"/>
              <a:chExt cx="54000" cy="54000"/>
            </a:xfrm>
          </p:grpSpPr>
          <p:cxnSp>
            <p:nvCxnSpPr>
              <p:cNvPr id="145" name="Straight Connector 144">
                <a:extLst>
                  <a:ext uri="{FF2B5EF4-FFF2-40B4-BE49-F238E27FC236}">
                    <a16:creationId xmlns:a16="http://schemas.microsoft.com/office/drawing/2014/main" id="{37814621-B323-CC25-98BB-73936D3A0D60}"/>
                  </a:ext>
                </a:extLst>
              </p:cNvPr>
              <p:cNvCxnSpPr/>
              <p:nvPr/>
            </p:nvCxnSpPr>
            <p:spPr>
              <a:xfrm>
                <a:off x="8382000" y="4148138"/>
                <a:ext cx="5400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A9D35A68-1213-0066-BA9C-E78F7F1CE539}"/>
                  </a:ext>
                </a:extLst>
              </p:cNvPr>
              <p:cNvCxnSpPr/>
              <p:nvPr/>
            </p:nvCxnSpPr>
            <p:spPr>
              <a:xfrm>
                <a:off x="8409000" y="4121138"/>
                <a:ext cx="0" cy="54000"/>
              </a:xfrm>
              <a:prstGeom prst="line">
                <a:avLst/>
              </a:prstGeom>
              <a:ln w="12700"/>
            </p:spPr>
            <p:style>
              <a:lnRef idx="1">
                <a:schemeClr val="accent1"/>
              </a:lnRef>
              <a:fillRef idx="0">
                <a:schemeClr val="accent1"/>
              </a:fillRef>
              <a:effectRef idx="0">
                <a:schemeClr val="accent1"/>
              </a:effectRef>
              <a:fontRef idx="minor">
                <a:schemeClr val="tx1"/>
              </a:fontRef>
            </p:style>
          </p:cxnSp>
        </p:grpSp>
        <p:grpSp>
          <p:nvGrpSpPr>
            <p:cNvPr id="50" name="Group 49">
              <a:extLst>
                <a:ext uri="{FF2B5EF4-FFF2-40B4-BE49-F238E27FC236}">
                  <a16:creationId xmlns:a16="http://schemas.microsoft.com/office/drawing/2014/main" id="{8F6E2EFB-DB87-5171-DE78-767B4239348D}"/>
                </a:ext>
              </a:extLst>
            </p:cNvPr>
            <p:cNvGrpSpPr/>
            <p:nvPr/>
          </p:nvGrpSpPr>
          <p:grpSpPr>
            <a:xfrm>
              <a:off x="5549209" y="3346460"/>
              <a:ext cx="69828" cy="69828"/>
              <a:chOff x="8382000" y="4121138"/>
              <a:chExt cx="54000" cy="54000"/>
            </a:xfrm>
          </p:grpSpPr>
          <p:cxnSp>
            <p:nvCxnSpPr>
              <p:cNvPr id="143" name="Straight Connector 142">
                <a:extLst>
                  <a:ext uri="{FF2B5EF4-FFF2-40B4-BE49-F238E27FC236}">
                    <a16:creationId xmlns:a16="http://schemas.microsoft.com/office/drawing/2014/main" id="{153AD24C-97A5-2B51-5EBA-A7D36EF31EC8}"/>
                  </a:ext>
                </a:extLst>
              </p:cNvPr>
              <p:cNvCxnSpPr/>
              <p:nvPr/>
            </p:nvCxnSpPr>
            <p:spPr>
              <a:xfrm>
                <a:off x="8382000" y="4148138"/>
                <a:ext cx="5400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C89D812A-9B09-D754-97AA-AFE9DCB7E7B8}"/>
                  </a:ext>
                </a:extLst>
              </p:cNvPr>
              <p:cNvCxnSpPr/>
              <p:nvPr/>
            </p:nvCxnSpPr>
            <p:spPr>
              <a:xfrm>
                <a:off x="8409000" y="4121138"/>
                <a:ext cx="0" cy="54000"/>
              </a:xfrm>
              <a:prstGeom prst="line">
                <a:avLst/>
              </a:prstGeom>
              <a:ln w="12700"/>
            </p:spPr>
            <p:style>
              <a:lnRef idx="1">
                <a:schemeClr val="accent1"/>
              </a:lnRef>
              <a:fillRef idx="0">
                <a:schemeClr val="accent1"/>
              </a:fillRef>
              <a:effectRef idx="0">
                <a:schemeClr val="accent1"/>
              </a:effectRef>
              <a:fontRef idx="minor">
                <a:schemeClr val="tx1"/>
              </a:fontRef>
            </p:style>
          </p:cxnSp>
        </p:grpSp>
        <p:grpSp>
          <p:nvGrpSpPr>
            <p:cNvPr id="51" name="Group 50">
              <a:extLst>
                <a:ext uri="{FF2B5EF4-FFF2-40B4-BE49-F238E27FC236}">
                  <a16:creationId xmlns:a16="http://schemas.microsoft.com/office/drawing/2014/main" id="{BB4541B7-462A-E21F-01DB-CEFEEF8755FC}"/>
                </a:ext>
              </a:extLst>
            </p:cNvPr>
            <p:cNvGrpSpPr/>
            <p:nvPr/>
          </p:nvGrpSpPr>
          <p:grpSpPr>
            <a:xfrm>
              <a:off x="5153921" y="3177391"/>
              <a:ext cx="69828" cy="69828"/>
              <a:chOff x="8382000" y="4121138"/>
              <a:chExt cx="54000" cy="54000"/>
            </a:xfrm>
          </p:grpSpPr>
          <p:cxnSp>
            <p:nvCxnSpPr>
              <p:cNvPr id="141" name="Straight Connector 140">
                <a:extLst>
                  <a:ext uri="{FF2B5EF4-FFF2-40B4-BE49-F238E27FC236}">
                    <a16:creationId xmlns:a16="http://schemas.microsoft.com/office/drawing/2014/main" id="{CEFC6BAB-ABC2-4F54-5182-1ECDE5100B55}"/>
                  </a:ext>
                </a:extLst>
              </p:cNvPr>
              <p:cNvCxnSpPr/>
              <p:nvPr/>
            </p:nvCxnSpPr>
            <p:spPr>
              <a:xfrm>
                <a:off x="8382000" y="4148138"/>
                <a:ext cx="5400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972CDBFA-A7E8-D172-E29F-5A504A00B96A}"/>
                  </a:ext>
                </a:extLst>
              </p:cNvPr>
              <p:cNvCxnSpPr/>
              <p:nvPr/>
            </p:nvCxnSpPr>
            <p:spPr>
              <a:xfrm>
                <a:off x="8409000" y="4121138"/>
                <a:ext cx="0" cy="54000"/>
              </a:xfrm>
              <a:prstGeom prst="line">
                <a:avLst/>
              </a:prstGeom>
              <a:ln w="12700"/>
            </p:spPr>
            <p:style>
              <a:lnRef idx="1">
                <a:schemeClr val="accent1"/>
              </a:lnRef>
              <a:fillRef idx="0">
                <a:schemeClr val="accent1"/>
              </a:fillRef>
              <a:effectRef idx="0">
                <a:schemeClr val="accent1"/>
              </a:effectRef>
              <a:fontRef idx="minor">
                <a:schemeClr val="tx1"/>
              </a:fontRef>
            </p:style>
          </p:cxnSp>
        </p:grpSp>
        <p:grpSp>
          <p:nvGrpSpPr>
            <p:cNvPr id="52" name="Group 51">
              <a:extLst>
                <a:ext uri="{FF2B5EF4-FFF2-40B4-BE49-F238E27FC236}">
                  <a16:creationId xmlns:a16="http://schemas.microsoft.com/office/drawing/2014/main" id="{F2456AFB-6649-E324-F68E-52318AF90985}"/>
                </a:ext>
              </a:extLst>
            </p:cNvPr>
            <p:cNvGrpSpPr/>
            <p:nvPr/>
          </p:nvGrpSpPr>
          <p:grpSpPr>
            <a:xfrm>
              <a:off x="5058671" y="3010704"/>
              <a:ext cx="69828" cy="69828"/>
              <a:chOff x="8382000" y="4121138"/>
              <a:chExt cx="54000" cy="54000"/>
            </a:xfrm>
          </p:grpSpPr>
          <p:cxnSp>
            <p:nvCxnSpPr>
              <p:cNvPr id="139" name="Straight Connector 138">
                <a:extLst>
                  <a:ext uri="{FF2B5EF4-FFF2-40B4-BE49-F238E27FC236}">
                    <a16:creationId xmlns:a16="http://schemas.microsoft.com/office/drawing/2014/main" id="{65F3BE1F-8121-EA28-4D53-813C362F566B}"/>
                  </a:ext>
                </a:extLst>
              </p:cNvPr>
              <p:cNvCxnSpPr/>
              <p:nvPr/>
            </p:nvCxnSpPr>
            <p:spPr>
              <a:xfrm>
                <a:off x="8382000" y="4148138"/>
                <a:ext cx="5400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B0FF4052-DA09-684B-DAEB-ED5DE1EC58DF}"/>
                  </a:ext>
                </a:extLst>
              </p:cNvPr>
              <p:cNvCxnSpPr/>
              <p:nvPr/>
            </p:nvCxnSpPr>
            <p:spPr>
              <a:xfrm>
                <a:off x="8409000" y="4121138"/>
                <a:ext cx="0" cy="54000"/>
              </a:xfrm>
              <a:prstGeom prst="line">
                <a:avLst/>
              </a:prstGeom>
              <a:ln w="12700"/>
            </p:spPr>
            <p:style>
              <a:lnRef idx="1">
                <a:schemeClr val="accent1"/>
              </a:lnRef>
              <a:fillRef idx="0">
                <a:schemeClr val="accent1"/>
              </a:fillRef>
              <a:effectRef idx="0">
                <a:schemeClr val="accent1"/>
              </a:effectRef>
              <a:fontRef idx="minor">
                <a:schemeClr val="tx1"/>
              </a:fontRef>
            </p:style>
          </p:cxnSp>
        </p:grpSp>
        <p:grpSp>
          <p:nvGrpSpPr>
            <p:cNvPr id="53" name="Group 52">
              <a:extLst>
                <a:ext uri="{FF2B5EF4-FFF2-40B4-BE49-F238E27FC236}">
                  <a16:creationId xmlns:a16="http://schemas.microsoft.com/office/drawing/2014/main" id="{48363A26-A077-E52A-37EF-EEE0F0CDDA66}"/>
                </a:ext>
              </a:extLst>
            </p:cNvPr>
            <p:cNvGrpSpPr/>
            <p:nvPr/>
          </p:nvGrpSpPr>
          <p:grpSpPr>
            <a:xfrm>
              <a:off x="4951515" y="2960697"/>
              <a:ext cx="69828" cy="69828"/>
              <a:chOff x="8382000" y="4121138"/>
              <a:chExt cx="54000" cy="54000"/>
            </a:xfrm>
          </p:grpSpPr>
          <p:cxnSp>
            <p:nvCxnSpPr>
              <p:cNvPr id="137" name="Straight Connector 136">
                <a:extLst>
                  <a:ext uri="{FF2B5EF4-FFF2-40B4-BE49-F238E27FC236}">
                    <a16:creationId xmlns:a16="http://schemas.microsoft.com/office/drawing/2014/main" id="{CE55F442-4079-2EF7-4121-5A78B2D47EC1}"/>
                  </a:ext>
                </a:extLst>
              </p:cNvPr>
              <p:cNvCxnSpPr/>
              <p:nvPr/>
            </p:nvCxnSpPr>
            <p:spPr>
              <a:xfrm>
                <a:off x="8382000" y="4148138"/>
                <a:ext cx="5400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93DDE9C4-3486-CBC8-46FD-0BB3CE735A87}"/>
                  </a:ext>
                </a:extLst>
              </p:cNvPr>
              <p:cNvCxnSpPr/>
              <p:nvPr/>
            </p:nvCxnSpPr>
            <p:spPr>
              <a:xfrm>
                <a:off x="8409000" y="4121138"/>
                <a:ext cx="0" cy="54000"/>
              </a:xfrm>
              <a:prstGeom prst="line">
                <a:avLst/>
              </a:prstGeom>
              <a:ln w="12700"/>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a16="http://schemas.microsoft.com/office/drawing/2014/main" id="{32488500-69BA-26C8-4E35-223F2B7352A0}"/>
                </a:ext>
              </a:extLst>
            </p:cNvPr>
            <p:cNvGrpSpPr/>
            <p:nvPr/>
          </p:nvGrpSpPr>
          <p:grpSpPr>
            <a:xfrm>
              <a:off x="4846740" y="2913073"/>
              <a:ext cx="69828" cy="69828"/>
              <a:chOff x="8382000" y="4121138"/>
              <a:chExt cx="54000" cy="54000"/>
            </a:xfrm>
          </p:grpSpPr>
          <p:cxnSp>
            <p:nvCxnSpPr>
              <p:cNvPr id="135" name="Straight Connector 134">
                <a:extLst>
                  <a:ext uri="{FF2B5EF4-FFF2-40B4-BE49-F238E27FC236}">
                    <a16:creationId xmlns:a16="http://schemas.microsoft.com/office/drawing/2014/main" id="{C0986945-9B27-3F13-913D-F506790E5201}"/>
                  </a:ext>
                </a:extLst>
              </p:cNvPr>
              <p:cNvCxnSpPr/>
              <p:nvPr/>
            </p:nvCxnSpPr>
            <p:spPr>
              <a:xfrm>
                <a:off x="8382000" y="4148138"/>
                <a:ext cx="5400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F2E4573D-2745-0AB1-580D-2FD156DCC7C6}"/>
                  </a:ext>
                </a:extLst>
              </p:cNvPr>
              <p:cNvCxnSpPr/>
              <p:nvPr/>
            </p:nvCxnSpPr>
            <p:spPr>
              <a:xfrm>
                <a:off x="8409000" y="4121138"/>
                <a:ext cx="0" cy="54000"/>
              </a:xfrm>
              <a:prstGeom prst="line">
                <a:avLst/>
              </a:prstGeom>
              <a:ln w="12700"/>
            </p:spPr>
            <p:style>
              <a:lnRef idx="1">
                <a:schemeClr val="accent1"/>
              </a:lnRef>
              <a:fillRef idx="0">
                <a:schemeClr val="accent1"/>
              </a:fillRef>
              <a:effectRef idx="0">
                <a:schemeClr val="accent1"/>
              </a:effectRef>
              <a:fontRef idx="minor">
                <a:schemeClr val="tx1"/>
              </a:fontRef>
            </p:style>
          </p:cxnSp>
        </p:grpSp>
        <p:grpSp>
          <p:nvGrpSpPr>
            <p:cNvPr id="55" name="Group 54">
              <a:extLst>
                <a:ext uri="{FF2B5EF4-FFF2-40B4-BE49-F238E27FC236}">
                  <a16:creationId xmlns:a16="http://schemas.microsoft.com/office/drawing/2014/main" id="{5B369C8C-7FB9-B997-C9FE-DAF58B9193B9}"/>
                </a:ext>
              </a:extLst>
            </p:cNvPr>
            <p:cNvGrpSpPr/>
            <p:nvPr/>
          </p:nvGrpSpPr>
          <p:grpSpPr>
            <a:xfrm>
              <a:off x="4825309" y="2865448"/>
              <a:ext cx="69828" cy="69828"/>
              <a:chOff x="8382000" y="4121138"/>
              <a:chExt cx="54000" cy="54000"/>
            </a:xfrm>
          </p:grpSpPr>
          <p:cxnSp>
            <p:nvCxnSpPr>
              <p:cNvPr id="133" name="Straight Connector 132">
                <a:extLst>
                  <a:ext uri="{FF2B5EF4-FFF2-40B4-BE49-F238E27FC236}">
                    <a16:creationId xmlns:a16="http://schemas.microsoft.com/office/drawing/2014/main" id="{E6EBD443-CC64-E058-FA30-073C8028DA5F}"/>
                  </a:ext>
                </a:extLst>
              </p:cNvPr>
              <p:cNvCxnSpPr/>
              <p:nvPr/>
            </p:nvCxnSpPr>
            <p:spPr>
              <a:xfrm>
                <a:off x="8382000" y="4148138"/>
                <a:ext cx="5400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39E2F0CD-27C4-1413-C91D-E1D448825B00}"/>
                  </a:ext>
                </a:extLst>
              </p:cNvPr>
              <p:cNvCxnSpPr/>
              <p:nvPr/>
            </p:nvCxnSpPr>
            <p:spPr>
              <a:xfrm>
                <a:off x="8409000" y="4121138"/>
                <a:ext cx="0" cy="54000"/>
              </a:xfrm>
              <a:prstGeom prst="line">
                <a:avLst/>
              </a:prstGeom>
              <a:ln w="12700"/>
            </p:spPr>
            <p:style>
              <a:lnRef idx="1">
                <a:schemeClr val="accent1"/>
              </a:lnRef>
              <a:fillRef idx="0">
                <a:schemeClr val="accent1"/>
              </a:fillRef>
              <a:effectRef idx="0">
                <a:schemeClr val="accent1"/>
              </a:effectRef>
              <a:fontRef idx="minor">
                <a:schemeClr val="tx1"/>
              </a:fontRef>
            </p:style>
          </p:cxnSp>
        </p:grpSp>
        <p:grpSp>
          <p:nvGrpSpPr>
            <p:cNvPr id="56" name="Group 55">
              <a:extLst>
                <a:ext uri="{FF2B5EF4-FFF2-40B4-BE49-F238E27FC236}">
                  <a16:creationId xmlns:a16="http://schemas.microsoft.com/office/drawing/2014/main" id="{9342E0D6-27A3-F2CE-60FB-51F667B5AD79}"/>
                </a:ext>
              </a:extLst>
            </p:cNvPr>
            <p:cNvGrpSpPr/>
            <p:nvPr/>
          </p:nvGrpSpPr>
          <p:grpSpPr>
            <a:xfrm>
              <a:off x="4803878" y="2865448"/>
              <a:ext cx="69828" cy="69828"/>
              <a:chOff x="8382000" y="4121138"/>
              <a:chExt cx="54000" cy="54000"/>
            </a:xfrm>
          </p:grpSpPr>
          <p:cxnSp>
            <p:nvCxnSpPr>
              <p:cNvPr id="131" name="Straight Connector 130">
                <a:extLst>
                  <a:ext uri="{FF2B5EF4-FFF2-40B4-BE49-F238E27FC236}">
                    <a16:creationId xmlns:a16="http://schemas.microsoft.com/office/drawing/2014/main" id="{DCFD66FF-F3CD-0660-DAAC-068CE640F34F}"/>
                  </a:ext>
                </a:extLst>
              </p:cNvPr>
              <p:cNvCxnSpPr/>
              <p:nvPr/>
            </p:nvCxnSpPr>
            <p:spPr>
              <a:xfrm>
                <a:off x="8382000" y="4148138"/>
                <a:ext cx="5400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234EE95B-C82C-63A1-F6A9-4FE8D5D3C355}"/>
                  </a:ext>
                </a:extLst>
              </p:cNvPr>
              <p:cNvCxnSpPr/>
              <p:nvPr/>
            </p:nvCxnSpPr>
            <p:spPr>
              <a:xfrm>
                <a:off x="8409000" y="4121138"/>
                <a:ext cx="0" cy="54000"/>
              </a:xfrm>
              <a:prstGeom prst="line">
                <a:avLst/>
              </a:prstGeom>
              <a:ln w="12700"/>
            </p:spPr>
            <p:style>
              <a:lnRef idx="1">
                <a:schemeClr val="accent1"/>
              </a:lnRef>
              <a:fillRef idx="0">
                <a:schemeClr val="accent1"/>
              </a:fillRef>
              <a:effectRef idx="0">
                <a:schemeClr val="accent1"/>
              </a:effectRef>
              <a:fontRef idx="minor">
                <a:schemeClr val="tx1"/>
              </a:fontRef>
            </p:style>
          </p:cxnSp>
        </p:grpSp>
        <p:grpSp>
          <p:nvGrpSpPr>
            <p:cNvPr id="57" name="Group 56">
              <a:extLst>
                <a:ext uri="{FF2B5EF4-FFF2-40B4-BE49-F238E27FC236}">
                  <a16:creationId xmlns:a16="http://schemas.microsoft.com/office/drawing/2014/main" id="{8DAEEC7A-8F82-7513-D515-CF0BCB737521}"/>
                </a:ext>
              </a:extLst>
            </p:cNvPr>
            <p:cNvGrpSpPr/>
            <p:nvPr/>
          </p:nvGrpSpPr>
          <p:grpSpPr>
            <a:xfrm>
              <a:off x="4670528" y="2522548"/>
              <a:ext cx="69828" cy="69828"/>
              <a:chOff x="8382000" y="4121138"/>
              <a:chExt cx="54000" cy="54000"/>
            </a:xfrm>
          </p:grpSpPr>
          <p:cxnSp>
            <p:nvCxnSpPr>
              <p:cNvPr id="129" name="Straight Connector 128">
                <a:extLst>
                  <a:ext uri="{FF2B5EF4-FFF2-40B4-BE49-F238E27FC236}">
                    <a16:creationId xmlns:a16="http://schemas.microsoft.com/office/drawing/2014/main" id="{E00E50ED-CB9C-30B7-C8D6-577D906B735E}"/>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96E3C043-F45C-7600-99D3-84C7CD46A3AB}"/>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58" name="Group 57">
              <a:extLst>
                <a:ext uri="{FF2B5EF4-FFF2-40B4-BE49-F238E27FC236}">
                  <a16:creationId xmlns:a16="http://schemas.microsoft.com/office/drawing/2014/main" id="{83A95D3B-AB5E-59FC-CCC7-1D8186A63B19}"/>
                </a:ext>
              </a:extLst>
            </p:cNvPr>
            <p:cNvGrpSpPr/>
            <p:nvPr/>
          </p:nvGrpSpPr>
          <p:grpSpPr>
            <a:xfrm>
              <a:off x="4703865" y="2567791"/>
              <a:ext cx="69828" cy="69828"/>
              <a:chOff x="8382000" y="4121138"/>
              <a:chExt cx="54000" cy="54000"/>
            </a:xfrm>
          </p:grpSpPr>
          <p:cxnSp>
            <p:nvCxnSpPr>
              <p:cNvPr id="127" name="Straight Connector 126">
                <a:extLst>
                  <a:ext uri="{FF2B5EF4-FFF2-40B4-BE49-F238E27FC236}">
                    <a16:creationId xmlns:a16="http://schemas.microsoft.com/office/drawing/2014/main" id="{4AFD0358-55C2-722E-D0E6-5ABEECFB01FA}"/>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874285D9-F3EE-A422-5E79-9373748413A8}"/>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59" name="Group 58">
              <a:extLst>
                <a:ext uri="{FF2B5EF4-FFF2-40B4-BE49-F238E27FC236}">
                  <a16:creationId xmlns:a16="http://schemas.microsoft.com/office/drawing/2014/main" id="{DD6BEDD5-848F-DDC1-8E25-C2C9699903C6}"/>
                </a:ext>
              </a:extLst>
            </p:cNvPr>
            <p:cNvGrpSpPr/>
            <p:nvPr/>
          </p:nvGrpSpPr>
          <p:grpSpPr>
            <a:xfrm>
              <a:off x="4746728" y="2567791"/>
              <a:ext cx="69828" cy="69828"/>
              <a:chOff x="8382000" y="4121138"/>
              <a:chExt cx="54000" cy="54000"/>
            </a:xfrm>
          </p:grpSpPr>
          <p:cxnSp>
            <p:nvCxnSpPr>
              <p:cNvPr id="125" name="Straight Connector 124">
                <a:extLst>
                  <a:ext uri="{FF2B5EF4-FFF2-40B4-BE49-F238E27FC236}">
                    <a16:creationId xmlns:a16="http://schemas.microsoft.com/office/drawing/2014/main" id="{9870B112-0F53-C4F8-FEE2-A148D9787CAD}"/>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ECF7EA65-03FB-321D-8272-44320C934710}"/>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60" name="Group 59">
              <a:extLst>
                <a:ext uri="{FF2B5EF4-FFF2-40B4-BE49-F238E27FC236}">
                  <a16:creationId xmlns:a16="http://schemas.microsoft.com/office/drawing/2014/main" id="{C7BCEF37-1BF9-A6E6-21CD-AA5B1268F159}"/>
                </a:ext>
              </a:extLst>
            </p:cNvPr>
            <p:cNvGrpSpPr/>
            <p:nvPr/>
          </p:nvGrpSpPr>
          <p:grpSpPr>
            <a:xfrm>
              <a:off x="4827691" y="2613035"/>
              <a:ext cx="69828" cy="69828"/>
              <a:chOff x="8382000" y="4121138"/>
              <a:chExt cx="54000" cy="54000"/>
            </a:xfrm>
          </p:grpSpPr>
          <p:cxnSp>
            <p:nvCxnSpPr>
              <p:cNvPr id="123" name="Straight Connector 122">
                <a:extLst>
                  <a:ext uri="{FF2B5EF4-FFF2-40B4-BE49-F238E27FC236}">
                    <a16:creationId xmlns:a16="http://schemas.microsoft.com/office/drawing/2014/main" id="{365B18EB-5ABA-E6C6-4BC9-E4CAAE474E1C}"/>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D545AF7E-154D-ADB2-11BF-28C97F4FB54A}"/>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61" name="Group 60">
              <a:extLst>
                <a:ext uri="{FF2B5EF4-FFF2-40B4-BE49-F238E27FC236}">
                  <a16:creationId xmlns:a16="http://schemas.microsoft.com/office/drawing/2014/main" id="{E5203D52-BCB6-454E-87BB-537ACE636EAB}"/>
                </a:ext>
              </a:extLst>
            </p:cNvPr>
            <p:cNvGrpSpPr/>
            <p:nvPr/>
          </p:nvGrpSpPr>
          <p:grpSpPr>
            <a:xfrm>
              <a:off x="4841978" y="2613035"/>
              <a:ext cx="69828" cy="69828"/>
              <a:chOff x="8382000" y="4121138"/>
              <a:chExt cx="54000" cy="54000"/>
            </a:xfrm>
          </p:grpSpPr>
          <p:cxnSp>
            <p:nvCxnSpPr>
              <p:cNvPr id="121" name="Straight Connector 120">
                <a:extLst>
                  <a:ext uri="{FF2B5EF4-FFF2-40B4-BE49-F238E27FC236}">
                    <a16:creationId xmlns:a16="http://schemas.microsoft.com/office/drawing/2014/main" id="{C36C6FA2-9055-B343-2ADD-E2B17227DAD3}"/>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125569C9-542D-521F-757A-BB77A912ED23}"/>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62" name="Group 61">
              <a:extLst>
                <a:ext uri="{FF2B5EF4-FFF2-40B4-BE49-F238E27FC236}">
                  <a16:creationId xmlns:a16="http://schemas.microsoft.com/office/drawing/2014/main" id="{73E677E7-E6D6-9884-7689-124BF539305C}"/>
                </a:ext>
              </a:extLst>
            </p:cNvPr>
            <p:cNvGrpSpPr/>
            <p:nvPr/>
          </p:nvGrpSpPr>
          <p:grpSpPr>
            <a:xfrm>
              <a:off x="4996759" y="2767817"/>
              <a:ext cx="69828" cy="69828"/>
              <a:chOff x="8382000" y="4121138"/>
              <a:chExt cx="54000" cy="54000"/>
            </a:xfrm>
          </p:grpSpPr>
          <p:cxnSp>
            <p:nvCxnSpPr>
              <p:cNvPr id="119" name="Straight Connector 118">
                <a:extLst>
                  <a:ext uri="{FF2B5EF4-FFF2-40B4-BE49-F238E27FC236}">
                    <a16:creationId xmlns:a16="http://schemas.microsoft.com/office/drawing/2014/main" id="{6FB02CF3-0399-B142-D1BE-56D67D1142F3}"/>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E570A3C1-B9F5-3582-C6B5-03D56141F9E8}"/>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63" name="Group 62">
              <a:extLst>
                <a:ext uri="{FF2B5EF4-FFF2-40B4-BE49-F238E27FC236}">
                  <a16:creationId xmlns:a16="http://schemas.microsoft.com/office/drawing/2014/main" id="{2CDD7A70-C02B-F3BE-832C-5C99CCBF3A2D}"/>
                </a:ext>
              </a:extLst>
            </p:cNvPr>
            <p:cNvGrpSpPr/>
            <p:nvPr/>
          </p:nvGrpSpPr>
          <p:grpSpPr>
            <a:xfrm>
              <a:off x="5046765" y="2767817"/>
              <a:ext cx="69828" cy="69828"/>
              <a:chOff x="8382000" y="4121138"/>
              <a:chExt cx="54000" cy="54000"/>
            </a:xfrm>
          </p:grpSpPr>
          <p:cxnSp>
            <p:nvCxnSpPr>
              <p:cNvPr id="117" name="Straight Connector 116">
                <a:extLst>
                  <a:ext uri="{FF2B5EF4-FFF2-40B4-BE49-F238E27FC236}">
                    <a16:creationId xmlns:a16="http://schemas.microsoft.com/office/drawing/2014/main" id="{7995D40F-B64D-2C8D-C450-56499EAC98DE}"/>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A37C9FCD-A275-908A-222A-343FBBE9CB33}"/>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64" name="Group 63">
              <a:extLst>
                <a:ext uri="{FF2B5EF4-FFF2-40B4-BE49-F238E27FC236}">
                  <a16:creationId xmlns:a16="http://schemas.microsoft.com/office/drawing/2014/main" id="{EB9C3BEC-DD23-68FF-3A7A-BAE002D5BD02}"/>
                </a:ext>
              </a:extLst>
            </p:cNvPr>
            <p:cNvGrpSpPr/>
            <p:nvPr/>
          </p:nvGrpSpPr>
          <p:grpSpPr>
            <a:xfrm>
              <a:off x="5756377" y="3051185"/>
              <a:ext cx="69828" cy="69828"/>
              <a:chOff x="8382000" y="4121138"/>
              <a:chExt cx="54000" cy="54000"/>
            </a:xfrm>
          </p:grpSpPr>
          <p:cxnSp>
            <p:nvCxnSpPr>
              <p:cNvPr id="115" name="Straight Connector 114">
                <a:extLst>
                  <a:ext uri="{FF2B5EF4-FFF2-40B4-BE49-F238E27FC236}">
                    <a16:creationId xmlns:a16="http://schemas.microsoft.com/office/drawing/2014/main" id="{A17B7804-5EFC-E00D-61F4-D027E47568BB}"/>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0393F36F-CD4B-EF8D-E64F-E5E3A6431B0E}"/>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65" name="Group 64">
              <a:extLst>
                <a:ext uri="{FF2B5EF4-FFF2-40B4-BE49-F238E27FC236}">
                  <a16:creationId xmlns:a16="http://schemas.microsoft.com/office/drawing/2014/main" id="{B1493EE9-CEDF-3A3B-B266-63AEA9462DD4}"/>
                </a:ext>
              </a:extLst>
            </p:cNvPr>
            <p:cNvGrpSpPr/>
            <p:nvPr/>
          </p:nvGrpSpPr>
          <p:grpSpPr>
            <a:xfrm>
              <a:off x="6013552" y="3234541"/>
              <a:ext cx="69828" cy="69828"/>
              <a:chOff x="8382000" y="4121138"/>
              <a:chExt cx="54000" cy="54000"/>
            </a:xfrm>
          </p:grpSpPr>
          <p:cxnSp>
            <p:nvCxnSpPr>
              <p:cNvPr id="113" name="Straight Connector 112">
                <a:extLst>
                  <a:ext uri="{FF2B5EF4-FFF2-40B4-BE49-F238E27FC236}">
                    <a16:creationId xmlns:a16="http://schemas.microsoft.com/office/drawing/2014/main" id="{49DB5A2D-380B-7328-198B-F9B7A7DF79F7}"/>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0F2DBB29-0E8B-10CF-DF16-E8B6C290698C}"/>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66" name="Group 65">
              <a:extLst>
                <a:ext uri="{FF2B5EF4-FFF2-40B4-BE49-F238E27FC236}">
                  <a16:creationId xmlns:a16="http://schemas.microsoft.com/office/drawing/2014/main" id="{C18A82FC-7DBD-935E-8C56-EE02EACCBAD4}"/>
                </a:ext>
              </a:extLst>
            </p:cNvPr>
            <p:cNvGrpSpPr/>
            <p:nvPr/>
          </p:nvGrpSpPr>
          <p:grpSpPr>
            <a:xfrm>
              <a:off x="6092133" y="3234541"/>
              <a:ext cx="69828" cy="69828"/>
              <a:chOff x="8382000" y="4121138"/>
              <a:chExt cx="54000" cy="54000"/>
            </a:xfrm>
          </p:grpSpPr>
          <p:cxnSp>
            <p:nvCxnSpPr>
              <p:cNvPr id="111" name="Straight Connector 110">
                <a:extLst>
                  <a:ext uri="{FF2B5EF4-FFF2-40B4-BE49-F238E27FC236}">
                    <a16:creationId xmlns:a16="http://schemas.microsoft.com/office/drawing/2014/main" id="{4F46EFF2-7733-BDBB-D849-82ED49D8D231}"/>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E6163C57-2E6B-957F-7934-68AC6FF0C05B}"/>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67" name="Group 66">
              <a:extLst>
                <a:ext uri="{FF2B5EF4-FFF2-40B4-BE49-F238E27FC236}">
                  <a16:creationId xmlns:a16="http://schemas.microsoft.com/office/drawing/2014/main" id="{A96FB230-0F1D-15F6-0E22-F2EE52088324}"/>
                </a:ext>
              </a:extLst>
            </p:cNvPr>
            <p:cNvGrpSpPr/>
            <p:nvPr/>
          </p:nvGrpSpPr>
          <p:grpSpPr>
            <a:xfrm>
              <a:off x="6368358" y="3360748"/>
              <a:ext cx="69828" cy="69828"/>
              <a:chOff x="8382000" y="4121138"/>
              <a:chExt cx="54000" cy="54000"/>
            </a:xfrm>
          </p:grpSpPr>
          <p:cxnSp>
            <p:nvCxnSpPr>
              <p:cNvPr id="109" name="Straight Connector 108">
                <a:extLst>
                  <a:ext uri="{FF2B5EF4-FFF2-40B4-BE49-F238E27FC236}">
                    <a16:creationId xmlns:a16="http://schemas.microsoft.com/office/drawing/2014/main" id="{E6086E84-D78C-307A-2282-DD410122EA7E}"/>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5D083BA7-E91E-AE4E-0C48-26B272A4445C}"/>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68" name="Group 67">
              <a:extLst>
                <a:ext uri="{FF2B5EF4-FFF2-40B4-BE49-F238E27FC236}">
                  <a16:creationId xmlns:a16="http://schemas.microsoft.com/office/drawing/2014/main" id="{44097115-8BA5-C57C-EA16-85811E0FB614}"/>
                </a:ext>
              </a:extLst>
            </p:cNvPr>
            <p:cNvGrpSpPr/>
            <p:nvPr/>
          </p:nvGrpSpPr>
          <p:grpSpPr>
            <a:xfrm>
              <a:off x="6418364" y="3360748"/>
              <a:ext cx="69828" cy="69828"/>
              <a:chOff x="8382000" y="4121138"/>
              <a:chExt cx="54000" cy="54000"/>
            </a:xfrm>
          </p:grpSpPr>
          <p:cxnSp>
            <p:nvCxnSpPr>
              <p:cNvPr id="107" name="Straight Connector 106">
                <a:extLst>
                  <a:ext uri="{FF2B5EF4-FFF2-40B4-BE49-F238E27FC236}">
                    <a16:creationId xmlns:a16="http://schemas.microsoft.com/office/drawing/2014/main" id="{D7E12C21-8158-4F7E-6ACA-CF396EB71AD4}"/>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C38D011A-2C4F-9C24-A2D9-4CB648765C98}"/>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69" name="Group 68">
              <a:extLst>
                <a:ext uri="{FF2B5EF4-FFF2-40B4-BE49-F238E27FC236}">
                  <a16:creationId xmlns:a16="http://schemas.microsoft.com/office/drawing/2014/main" id="{75EF966E-24D2-ECAE-C21A-AE19D23BE4D1}"/>
                </a:ext>
              </a:extLst>
            </p:cNvPr>
            <p:cNvGrpSpPr/>
            <p:nvPr/>
          </p:nvGrpSpPr>
          <p:grpSpPr>
            <a:xfrm>
              <a:off x="6856514" y="3360748"/>
              <a:ext cx="69828" cy="69828"/>
              <a:chOff x="8382000" y="4121138"/>
              <a:chExt cx="54000" cy="54000"/>
            </a:xfrm>
          </p:grpSpPr>
          <p:cxnSp>
            <p:nvCxnSpPr>
              <p:cNvPr id="105" name="Straight Connector 104">
                <a:extLst>
                  <a:ext uri="{FF2B5EF4-FFF2-40B4-BE49-F238E27FC236}">
                    <a16:creationId xmlns:a16="http://schemas.microsoft.com/office/drawing/2014/main" id="{A901AFF5-64B0-1E91-12C7-6FBB750E06DA}"/>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21AFC875-AA8C-4938-ABAE-06C7C3A637C3}"/>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70" name="Group 69">
              <a:extLst>
                <a:ext uri="{FF2B5EF4-FFF2-40B4-BE49-F238E27FC236}">
                  <a16:creationId xmlns:a16="http://schemas.microsoft.com/office/drawing/2014/main" id="{5E092400-D96D-31C1-9CAD-76B01378C216}"/>
                </a:ext>
              </a:extLst>
            </p:cNvPr>
            <p:cNvGrpSpPr/>
            <p:nvPr/>
          </p:nvGrpSpPr>
          <p:grpSpPr>
            <a:xfrm>
              <a:off x="6999389" y="3360748"/>
              <a:ext cx="69828" cy="69828"/>
              <a:chOff x="8382000" y="4121138"/>
              <a:chExt cx="54000" cy="54000"/>
            </a:xfrm>
          </p:grpSpPr>
          <p:cxnSp>
            <p:nvCxnSpPr>
              <p:cNvPr id="103" name="Straight Connector 102">
                <a:extLst>
                  <a:ext uri="{FF2B5EF4-FFF2-40B4-BE49-F238E27FC236}">
                    <a16:creationId xmlns:a16="http://schemas.microsoft.com/office/drawing/2014/main" id="{74DF3292-05C4-A759-02C4-57B6F3F04DE4}"/>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0FE5B95E-3F38-7F33-5FAF-48CFF03F9478}"/>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71" name="Group 70">
              <a:extLst>
                <a:ext uri="{FF2B5EF4-FFF2-40B4-BE49-F238E27FC236}">
                  <a16:creationId xmlns:a16="http://schemas.microsoft.com/office/drawing/2014/main" id="{5D56C238-9A05-FEE5-9D50-A886A9ECAB7B}"/>
                </a:ext>
              </a:extLst>
            </p:cNvPr>
            <p:cNvGrpSpPr/>
            <p:nvPr/>
          </p:nvGrpSpPr>
          <p:grpSpPr>
            <a:xfrm>
              <a:off x="7282757" y="3451235"/>
              <a:ext cx="69828" cy="69828"/>
              <a:chOff x="8382000" y="4121138"/>
              <a:chExt cx="54000" cy="54000"/>
            </a:xfrm>
          </p:grpSpPr>
          <p:cxnSp>
            <p:nvCxnSpPr>
              <p:cNvPr id="101" name="Straight Connector 100">
                <a:extLst>
                  <a:ext uri="{FF2B5EF4-FFF2-40B4-BE49-F238E27FC236}">
                    <a16:creationId xmlns:a16="http://schemas.microsoft.com/office/drawing/2014/main" id="{E20ED7C2-5F33-86BD-D562-A52B8AB0A531}"/>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2AC9132B-118C-39FB-A1BC-B25C3E646B4E}"/>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72" name="Group 71">
              <a:extLst>
                <a:ext uri="{FF2B5EF4-FFF2-40B4-BE49-F238E27FC236}">
                  <a16:creationId xmlns:a16="http://schemas.microsoft.com/office/drawing/2014/main" id="{6B723DCB-2E81-7322-5816-A7248BF9A00D}"/>
                </a:ext>
              </a:extLst>
            </p:cNvPr>
            <p:cNvGrpSpPr/>
            <p:nvPr/>
          </p:nvGrpSpPr>
          <p:grpSpPr>
            <a:xfrm>
              <a:off x="7330382" y="3451235"/>
              <a:ext cx="69828" cy="69828"/>
              <a:chOff x="8382000" y="4121138"/>
              <a:chExt cx="54000" cy="54000"/>
            </a:xfrm>
          </p:grpSpPr>
          <p:cxnSp>
            <p:nvCxnSpPr>
              <p:cNvPr id="99" name="Straight Connector 98">
                <a:extLst>
                  <a:ext uri="{FF2B5EF4-FFF2-40B4-BE49-F238E27FC236}">
                    <a16:creationId xmlns:a16="http://schemas.microsoft.com/office/drawing/2014/main" id="{D246637D-012F-0224-FAA1-687373562AC1}"/>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42B7EB63-7725-AC7C-6305-5795E6B9CC51}"/>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73" name="Group 72">
              <a:extLst>
                <a:ext uri="{FF2B5EF4-FFF2-40B4-BE49-F238E27FC236}">
                  <a16:creationId xmlns:a16="http://schemas.microsoft.com/office/drawing/2014/main" id="{B357B4CE-2FC1-D21E-30A9-D277369166FC}"/>
                </a:ext>
              </a:extLst>
            </p:cNvPr>
            <p:cNvGrpSpPr/>
            <p:nvPr/>
          </p:nvGrpSpPr>
          <p:grpSpPr>
            <a:xfrm>
              <a:off x="7344669" y="3451235"/>
              <a:ext cx="69828" cy="69828"/>
              <a:chOff x="8382000" y="4121138"/>
              <a:chExt cx="54000" cy="54000"/>
            </a:xfrm>
          </p:grpSpPr>
          <p:cxnSp>
            <p:nvCxnSpPr>
              <p:cNvPr id="97" name="Straight Connector 96">
                <a:extLst>
                  <a:ext uri="{FF2B5EF4-FFF2-40B4-BE49-F238E27FC236}">
                    <a16:creationId xmlns:a16="http://schemas.microsoft.com/office/drawing/2014/main" id="{A220E042-EA24-715D-F5A2-01243370D33D}"/>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F9C61DD3-A7A6-C601-32F1-E6A67B7F6CEF}"/>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74" name="Group 73">
              <a:extLst>
                <a:ext uri="{FF2B5EF4-FFF2-40B4-BE49-F238E27FC236}">
                  <a16:creationId xmlns:a16="http://schemas.microsoft.com/office/drawing/2014/main" id="{AC3CD7E0-0D8F-3F67-E1C1-7EC2C055F8D4}"/>
                </a:ext>
              </a:extLst>
            </p:cNvPr>
            <p:cNvGrpSpPr/>
            <p:nvPr/>
          </p:nvGrpSpPr>
          <p:grpSpPr>
            <a:xfrm>
              <a:off x="7551838" y="3451235"/>
              <a:ext cx="69828" cy="69828"/>
              <a:chOff x="8382000" y="4121138"/>
              <a:chExt cx="54000" cy="54000"/>
            </a:xfrm>
          </p:grpSpPr>
          <p:cxnSp>
            <p:nvCxnSpPr>
              <p:cNvPr id="95" name="Straight Connector 94">
                <a:extLst>
                  <a:ext uri="{FF2B5EF4-FFF2-40B4-BE49-F238E27FC236}">
                    <a16:creationId xmlns:a16="http://schemas.microsoft.com/office/drawing/2014/main" id="{EBFC6399-FBEA-6B77-A84D-3CA58BCE8903}"/>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785CBA4C-6C11-8E16-8930-3C3498A5A143}"/>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75" name="Group 74">
              <a:extLst>
                <a:ext uri="{FF2B5EF4-FFF2-40B4-BE49-F238E27FC236}">
                  <a16:creationId xmlns:a16="http://schemas.microsoft.com/office/drawing/2014/main" id="{81A9BA28-4A02-3985-1DA6-E7E60CA2FDAD}"/>
                </a:ext>
              </a:extLst>
            </p:cNvPr>
            <p:cNvGrpSpPr/>
            <p:nvPr/>
          </p:nvGrpSpPr>
          <p:grpSpPr>
            <a:xfrm>
              <a:off x="7928076" y="3586967"/>
              <a:ext cx="69828" cy="69828"/>
              <a:chOff x="8382000" y="4121138"/>
              <a:chExt cx="54000" cy="54000"/>
            </a:xfrm>
          </p:grpSpPr>
          <p:cxnSp>
            <p:nvCxnSpPr>
              <p:cNvPr id="93" name="Straight Connector 92">
                <a:extLst>
                  <a:ext uri="{FF2B5EF4-FFF2-40B4-BE49-F238E27FC236}">
                    <a16:creationId xmlns:a16="http://schemas.microsoft.com/office/drawing/2014/main" id="{73D807D4-75BB-E77E-4C2E-A91E3C97919B}"/>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C2D5B752-BCD2-52EE-C8A6-075FD7C61027}"/>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76" name="Group 75">
              <a:extLst>
                <a:ext uri="{FF2B5EF4-FFF2-40B4-BE49-F238E27FC236}">
                  <a16:creationId xmlns:a16="http://schemas.microsoft.com/office/drawing/2014/main" id="{D0034678-AAF3-3E10-BBB2-5BA27C589783}"/>
                </a:ext>
              </a:extLst>
            </p:cNvPr>
            <p:cNvGrpSpPr/>
            <p:nvPr/>
          </p:nvGrpSpPr>
          <p:grpSpPr>
            <a:xfrm>
              <a:off x="7980463" y="3586967"/>
              <a:ext cx="69828" cy="69828"/>
              <a:chOff x="8382000" y="4121138"/>
              <a:chExt cx="54000" cy="54000"/>
            </a:xfrm>
          </p:grpSpPr>
          <p:cxnSp>
            <p:nvCxnSpPr>
              <p:cNvPr id="91" name="Straight Connector 90">
                <a:extLst>
                  <a:ext uri="{FF2B5EF4-FFF2-40B4-BE49-F238E27FC236}">
                    <a16:creationId xmlns:a16="http://schemas.microsoft.com/office/drawing/2014/main" id="{A4A48501-5609-E3F1-05D3-E7B9D6D9C0DC}"/>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2B4AD9C9-57BA-F83D-3F06-DF8EAE4854C6}"/>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a16="http://schemas.microsoft.com/office/drawing/2014/main" id="{9F042A7A-01FB-58BF-25EB-D3F561566835}"/>
                </a:ext>
              </a:extLst>
            </p:cNvPr>
            <p:cNvGrpSpPr/>
            <p:nvPr/>
          </p:nvGrpSpPr>
          <p:grpSpPr>
            <a:xfrm>
              <a:off x="8082856" y="3586967"/>
              <a:ext cx="69828" cy="69828"/>
              <a:chOff x="8382000" y="4121138"/>
              <a:chExt cx="54000" cy="54000"/>
            </a:xfrm>
          </p:grpSpPr>
          <p:cxnSp>
            <p:nvCxnSpPr>
              <p:cNvPr id="89" name="Straight Connector 88">
                <a:extLst>
                  <a:ext uri="{FF2B5EF4-FFF2-40B4-BE49-F238E27FC236}">
                    <a16:creationId xmlns:a16="http://schemas.microsoft.com/office/drawing/2014/main" id="{A63854B7-A11E-AF4F-1A7B-831F948AE410}"/>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1347304C-2832-985F-5EB9-E6DE978A8365}"/>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78" name="Group 77">
              <a:extLst>
                <a:ext uri="{FF2B5EF4-FFF2-40B4-BE49-F238E27FC236}">
                  <a16:creationId xmlns:a16="http://schemas.microsoft.com/office/drawing/2014/main" id="{17A2FFAC-DA6B-B10A-34A9-12E727ED23F5}"/>
                </a:ext>
              </a:extLst>
            </p:cNvPr>
            <p:cNvGrpSpPr/>
            <p:nvPr/>
          </p:nvGrpSpPr>
          <p:grpSpPr>
            <a:xfrm>
              <a:off x="8282881" y="3586967"/>
              <a:ext cx="69828" cy="69828"/>
              <a:chOff x="8382000" y="4121138"/>
              <a:chExt cx="54000" cy="54000"/>
            </a:xfrm>
          </p:grpSpPr>
          <p:cxnSp>
            <p:nvCxnSpPr>
              <p:cNvPr id="87" name="Straight Connector 86">
                <a:extLst>
                  <a:ext uri="{FF2B5EF4-FFF2-40B4-BE49-F238E27FC236}">
                    <a16:creationId xmlns:a16="http://schemas.microsoft.com/office/drawing/2014/main" id="{7E023DEE-AD96-EE8A-374B-83F96D141691}"/>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4FAE0257-8832-DA49-ADEB-079B5858CA4E}"/>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79" name="Group 78">
              <a:extLst>
                <a:ext uri="{FF2B5EF4-FFF2-40B4-BE49-F238E27FC236}">
                  <a16:creationId xmlns:a16="http://schemas.microsoft.com/office/drawing/2014/main" id="{2C0A59CD-0DF5-CEAD-FC0D-0B280666E780}"/>
                </a:ext>
              </a:extLst>
            </p:cNvPr>
            <p:cNvGrpSpPr/>
            <p:nvPr/>
          </p:nvGrpSpPr>
          <p:grpSpPr>
            <a:xfrm>
              <a:off x="8451950" y="3586967"/>
              <a:ext cx="69828" cy="69828"/>
              <a:chOff x="8382000" y="4121138"/>
              <a:chExt cx="54000" cy="54000"/>
            </a:xfrm>
          </p:grpSpPr>
          <p:cxnSp>
            <p:nvCxnSpPr>
              <p:cNvPr id="85" name="Straight Connector 84">
                <a:extLst>
                  <a:ext uri="{FF2B5EF4-FFF2-40B4-BE49-F238E27FC236}">
                    <a16:creationId xmlns:a16="http://schemas.microsoft.com/office/drawing/2014/main" id="{CC045503-9372-C97F-8D5A-E78BBA02D328}"/>
                  </a:ext>
                </a:extLst>
              </p:cNvPr>
              <p:cNvCxnSpPr/>
              <p:nvPr/>
            </p:nvCxnSpPr>
            <p:spPr>
              <a:xfrm>
                <a:off x="8382000" y="4148138"/>
                <a:ext cx="54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D1F9ED5A-B25D-3A6C-CF91-EB71E00E7DE2}"/>
                  </a:ext>
                </a:extLst>
              </p:cNvPr>
              <p:cNvCxnSpPr/>
              <p:nvPr/>
            </p:nvCxnSpPr>
            <p:spPr>
              <a:xfrm>
                <a:off x="8409000" y="4121138"/>
                <a:ext cx="0" cy="54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80" name="Line 7">
              <a:extLst>
                <a:ext uri="{FF2B5EF4-FFF2-40B4-BE49-F238E27FC236}">
                  <a16:creationId xmlns:a16="http://schemas.microsoft.com/office/drawing/2014/main" id="{98533E64-68FC-706D-092D-40597FF6DE84}"/>
                </a:ext>
              </a:extLst>
            </p:cNvPr>
            <p:cNvSpPr>
              <a:spLocks noChangeShapeType="1"/>
            </p:cNvSpPr>
            <p:nvPr/>
          </p:nvSpPr>
          <p:spPr bwMode="auto">
            <a:xfrm>
              <a:off x="4006919" y="3126189"/>
              <a:ext cx="1789044" cy="0"/>
            </a:xfrm>
            <a:prstGeom prst="line">
              <a:avLst/>
            </a:prstGeom>
            <a:noFill/>
            <a:ln w="12700" cap="flat">
              <a:solidFill>
                <a:schemeClr val="bg2"/>
              </a:solidFill>
              <a:prstDash val="sysDash"/>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81" name="Line 7">
              <a:extLst>
                <a:ext uri="{FF2B5EF4-FFF2-40B4-BE49-F238E27FC236}">
                  <a16:creationId xmlns:a16="http://schemas.microsoft.com/office/drawing/2014/main" id="{B0653055-E8AF-D95D-05BC-56D5E8F0C072}"/>
                </a:ext>
              </a:extLst>
            </p:cNvPr>
            <p:cNvSpPr>
              <a:spLocks noChangeShapeType="1"/>
            </p:cNvSpPr>
            <p:nvPr/>
          </p:nvSpPr>
          <p:spPr bwMode="auto">
            <a:xfrm flipH="1" flipV="1">
              <a:off x="5791199" y="3136900"/>
              <a:ext cx="0" cy="1308100"/>
            </a:xfrm>
            <a:prstGeom prst="line">
              <a:avLst/>
            </a:prstGeom>
            <a:noFill/>
            <a:ln w="12700" cap="flat">
              <a:solidFill>
                <a:schemeClr val="bg2"/>
              </a:solidFill>
              <a:prstDash val="sysDash"/>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82" name="Line 7">
              <a:extLst>
                <a:ext uri="{FF2B5EF4-FFF2-40B4-BE49-F238E27FC236}">
                  <a16:creationId xmlns:a16="http://schemas.microsoft.com/office/drawing/2014/main" id="{60CEB2C9-D83C-C589-6069-388ABD0FDA5B}"/>
                </a:ext>
              </a:extLst>
            </p:cNvPr>
            <p:cNvSpPr>
              <a:spLocks noChangeShapeType="1"/>
            </p:cNvSpPr>
            <p:nvPr/>
          </p:nvSpPr>
          <p:spPr bwMode="auto">
            <a:xfrm flipH="1" flipV="1">
              <a:off x="5157787" y="3136900"/>
              <a:ext cx="0" cy="1308100"/>
            </a:xfrm>
            <a:prstGeom prst="line">
              <a:avLst/>
            </a:prstGeom>
            <a:noFill/>
            <a:ln w="12700" cap="flat">
              <a:solidFill>
                <a:schemeClr val="bg2"/>
              </a:solidFill>
              <a:prstDash val="sysDash"/>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chemeClr val="tx1"/>
                </a:solidFill>
                <a:effectLst/>
                <a:uLnTx/>
                <a:uFillTx/>
                <a:ea typeface="+mn-ea"/>
                <a:cs typeface="+mn-cs"/>
                <a:sym typeface="Helvetica"/>
              </a:endParaRPr>
            </a:p>
          </p:txBody>
        </p:sp>
        <p:sp>
          <p:nvSpPr>
            <p:cNvPr id="83" name="Graphic 40">
              <a:extLst>
                <a:ext uri="{FF2B5EF4-FFF2-40B4-BE49-F238E27FC236}">
                  <a16:creationId xmlns:a16="http://schemas.microsoft.com/office/drawing/2014/main" id="{EE789E61-7DD1-DCC8-F427-35D31556CE14}"/>
                </a:ext>
              </a:extLst>
            </p:cNvPr>
            <p:cNvSpPr/>
            <p:nvPr/>
          </p:nvSpPr>
          <p:spPr>
            <a:xfrm>
              <a:off x="4008993" y="1809122"/>
              <a:ext cx="4513438" cy="1813055"/>
            </a:xfrm>
            <a:custGeom>
              <a:avLst/>
              <a:gdLst>
                <a:gd name="connsiteX0" fmla="*/ 0 w 4513438"/>
                <a:gd name="connsiteY0" fmla="*/ 0 h 1813055"/>
                <a:gd name="connsiteX1" fmla="*/ 148503 w 4513438"/>
                <a:gd name="connsiteY1" fmla="*/ 0 h 1813055"/>
                <a:gd name="connsiteX2" fmla="*/ 148503 w 4513438"/>
                <a:gd name="connsiteY2" fmla="*/ 42211 h 1813055"/>
                <a:gd name="connsiteX3" fmla="*/ 198851 w 4513438"/>
                <a:gd name="connsiteY3" fmla="*/ 42211 h 1813055"/>
                <a:gd name="connsiteX4" fmla="*/ 198851 w 4513438"/>
                <a:gd name="connsiteY4" fmla="*/ 92560 h 1813055"/>
                <a:gd name="connsiteX5" fmla="*/ 245894 w 4513438"/>
                <a:gd name="connsiteY5" fmla="*/ 92560 h 1813055"/>
                <a:gd name="connsiteX6" fmla="*/ 245894 w 4513438"/>
                <a:gd name="connsiteY6" fmla="*/ 180924 h 1813055"/>
                <a:gd name="connsiteX7" fmla="*/ 279968 w 4513438"/>
                <a:gd name="connsiteY7" fmla="*/ 180924 h 1813055"/>
                <a:gd name="connsiteX8" fmla="*/ 279968 w 4513438"/>
                <a:gd name="connsiteY8" fmla="*/ 232163 h 1813055"/>
                <a:gd name="connsiteX9" fmla="*/ 287343 w 4513438"/>
                <a:gd name="connsiteY9" fmla="*/ 232163 h 1813055"/>
                <a:gd name="connsiteX10" fmla="*/ 287343 w 4513438"/>
                <a:gd name="connsiteY10" fmla="*/ 322942 h 1813055"/>
                <a:gd name="connsiteX11" fmla="*/ 305905 w 4513438"/>
                <a:gd name="connsiteY11" fmla="*/ 322942 h 1813055"/>
                <a:gd name="connsiteX12" fmla="*/ 305905 w 4513438"/>
                <a:gd name="connsiteY12" fmla="*/ 366044 h 1813055"/>
                <a:gd name="connsiteX13" fmla="*/ 315695 w 4513438"/>
                <a:gd name="connsiteY13" fmla="*/ 366044 h 1813055"/>
                <a:gd name="connsiteX14" fmla="*/ 315695 w 4513438"/>
                <a:gd name="connsiteY14" fmla="*/ 420334 h 1813055"/>
                <a:gd name="connsiteX15" fmla="*/ 356254 w 4513438"/>
                <a:gd name="connsiteY15" fmla="*/ 420334 h 1813055"/>
                <a:gd name="connsiteX16" fmla="*/ 356254 w 4513438"/>
                <a:gd name="connsiteY16" fmla="*/ 458477 h 1813055"/>
                <a:gd name="connsiteX17" fmla="*/ 423640 w 4513438"/>
                <a:gd name="connsiteY17" fmla="*/ 458477 h 1813055"/>
                <a:gd name="connsiteX18" fmla="*/ 423640 w 4513438"/>
                <a:gd name="connsiteY18" fmla="*/ 510478 h 1813055"/>
                <a:gd name="connsiteX19" fmla="*/ 501578 w 4513438"/>
                <a:gd name="connsiteY19" fmla="*/ 510478 h 1813055"/>
                <a:gd name="connsiteX20" fmla="*/ 501578 w 4513438"/>
                <a:gd name="connsiteY20" fmla="*/ 551799 h 1813055"/>
                <a:gd name="connsiteX21" fmla="*/ 624144 w 4513438"/>
                <a:gd name="connsiteY21" fmla="*/ 551799 h 1813055"/>
                <a:gd name="connsiteX22" fmla="*/ 624144 w 4513438"/>
                <a:gd name="connsiteY22" fmla="*/ 603038 h 1813055"/>
                <a:gd name="connsiteX23" fmla="*/ 632154 w 4513438"/>
                <a:gd name="connsiteY23" fmla="*/ 603038 h 1813055"/>
                <a:gd name="connsiteX24" fmla="*/ 632154 w 4513438"/>
                <a:gd name="connsiteY24" fmla="*/ 641944 h 1813055"/>
                <a:gd name="connsiteX25" fmla="*/ 662286 w 4513438"/>
                <a:gd name="connsiteY25" fmla="*/ 641944 h 1813055"/>
                <a:gd name="connsiteX26" fmla="*/ 662286 w 4513438"/>
                <a:gd name="connsiteY26" fmla="*/ 693055 h 1813055"/>
                <a:gd name="connsiteX27" fmla="*/ 694708 w 4513438"/>
                <a:gd name="connsiteY27" fmla="*/ 693055 h 1813055"/>
                <a:gd name="connsiteX28" fmla="*/ 694708 w 4513438"/>
                <a:gd name="connsiteY28" fmla="*/ 745819 h 1813055"/>
                <a:gd name="connsiteX29" fmla="*/ 703608 w 4513438"/>
                <a:gd name="connsiteY29" fmla="*/ 745819 h 1813055"/>
                <a:gd name="connsiteX30" fmla="*/ 703608 w 4513438"/>
                <a:gd name="connsiteY30" fmla="*/ 785615 h 1813055"/>
                <a:gd name="connsiteX31" fmla="*/ 848042 w 4513438"/>
                <a:gd name="connsiteY31" fmla="*/ 785615 h 1813055"/>
                <a:gd name="connsiteX32" fmla="*/ 848042 w 4513438"/>
                <a:gd name="connsiteY32" fmla="*/ 839142 h 1813055"/>
                <a:gd name="connsiteX33" fmla="*/ 867495 w 4513438"/>
                <a:gd name="connsiteY33" fmla="*/ 839142 h 1813055"/>
                <a:gd name="connsiteX34" fmla="*/ 867495 w 4513438"/>
                <a:gd name="connsiteY34" fmla="*/ 887075 h 1813055"/>
                <a:gd name="connsiteX35" fmla="*/ 891143 w 4513438"/>
                <a:gd name="connsiteY35" fmla="*/ 887075 h 1813055"/>
                <a:gd name="connsiteX36" fmla="*/ 891143 w 4513438"/>
                <a:gd name="connsiteY36" fmla="*/ 943017 h 1813055"/>
                <a:gd name="connsiteX37" fmla="*/ 917843 w 4513438"/>
                <a:gd name="connsiteY37" fmla="*/ 943017 h 1813055"/>
                <a:gd name="connsiteX38" fmla="*/ 917843 w 4513438"/>
                <a:gd name="connsiteY38" fmla="*/ 990060 h 1813055"/>
                <a:gd name="connsiteX39" fmla="*/ 1069652 w 4513438"/>
                <a:gd name="connsiteY39" fmla="*/ 990060 h 1813055"/>
                <a:gd name="connsiteX40" fmla="*/ 1069652 w 4513438"/>
                <a:gd name="connsiteY40" fmla="*/ 1050199 h 1813055"/>
                <a:gd name="connsiteX41" fmla="*/ 1372378 w 4513438"/>
                <a:gd name="connsiteY41" fmla="*/ 1050199 h 1813055"/>
                <a:gd name="connsiteX42" fmla="*/ 1372378 w 4513438"/>
                <a:gd name="connsiteY42" fmla="*/ 1106904 h 1813055"/>
                <a:gd name="connsiteX43" fmla="*/ 1587377 w 4513438"/>
                <a:gd name="connsiteY43" fmla="*/ 1106904 h 1813055"/>
                <a:gd name="connsiteX44" fmla="*/ 1587377 w 4513438"/>
                <a:gd name="connsiteY44" fmla="*/ 1158143 h 1813055"/>
                <a:gd name="connsiteX45" fmla="*/ 1651457 w 4513438"/>
                <a:gd name="connsiteY45" fmla="*/ 1158143 h 1813055"/>
                <a:gd name="connsiteX46" fmla="*/ 1651457 w 4513438"/>
                <a:gd name="connsiteY46" fmla="*/ 1218154 h 1813055"/>
                <a:gd name="connsiteX47" fmla="*/ 1679937 w 4513438"/>
                <a:gd name="connsiteY47" fmla="*/ 1218154 h 1813055"/>
                <a:gd name="connsiteX48" fmla="*/ 1679937 w 4513438"/>
                <a:gd name="connsiteY48" fmla="*/ 1270919 h 1813055"/>
                <a:gd name="connsiteX49" fmla="*/ 1780506 w 4513438"/>
                <a:gd name="connsiteY49" fmla="*/ 1270919 h 1813055"/>
                <a:gd name="connsiteX50" fmla="*/ 1780506 w 4513438"/>
                <a:gd name="connsiteY50" fmla="*/ 1334236 h 1813055"/>
                <a:gd name="connsiteX51" fmla="*/ 1990673 w 4513438"/>
                <a:gd name="connsiteY51" fmla="*/ 1334236 h 1813055"/>
                <a:gd name="connsiteX52" fmla="*/ 1990673 w 4513438"/>
                <a:gd name="connsiteY52" fmla="*/ 1399078 h 1813055"/>
                <a:gd name="connsiteX53" fmla="*/ 2018263 w 4513438"/>
                <a:gd name="connsiteY53" fmla="*/ 1399078 h 1813055"/>
                <a:gd name="connsiteX54" fmla="*/ 2018263 w 4513438"/>
                <a:gd name="connsiteY54" fmla="*/ 1455148 h 1813055"/>
                <a:gd name="connsiteX55" fmla="*/ 2179862 w 4513438"/>
                <a:gd name="connsiteY55" fmla="*/ 1455148 h 1813055"/>
                <a:gd name="connsiteX56" fmla="*/ 2179862 w 4513438"/>
                <a:gd name="connsiteY56" fmla="*/ 1583308 h 1813055"/>
                <a:gd name="connsiteX57" fmla="*/ 3211243 w 4513438"/>
                <a:gd name="connsiteY57" fmla="*/ 1583308 h 1813055"/>
                <a:gd name="connsiteX58" fmla="*/ 3211243 w 4513438"/>
                <a:gd name="connsiteY58" fmla="*/ 1672562 h 1813055"/>
                <a:gd name="connsiteX59" fmla="*/ 3853187 w 4513438"/>
                <a:gd name="connsiteY59" fmla="*/ 1672562 h 1813055"/>
                <a:gd name="connsiteX60" fmla="*/ 3853187 w 4513438"/>
                <a:gd name="connsiteY60" fmla="*/ 1813055 h 1813055"/>
                <a:gd name="connsiteX61" fmla="*/ 4513439 w 4513438"/>
                <a:gd name="connsiteY61" fmla="*/ 1813055 h 1813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4513438" h="1813055">
                  <a:moveTo>
                    <a:pt x="0" y="0"/>
                  </a:moveTo>
                  <a:lnTo>
                    <a:pt x="148503" y="0"/>
                  </a:lnTo>
                  <a:lnTo>
                    <a:pt x="148503" y="42211"/>
                  </a:lnTo>
                  <a:lnTo>
                    <a:pt x="198851" y="42211"/>
                  </a:lnTo>
                  <a:lnTo>
                    <a:pt x="198851" y="92560"/>
                  </a:lnTo>
                  <a:lnTo>
                    <a:pt x="245894" y="92560"/>
                  </a:lnTo>
                  <a:lnTo>
                    <a:pt x="245894" y="180924"/>
                  </a:lnTo>
                  <a:lnTo>
                    <a:pt x="279968" y="180924"/>
                  </a:lnTo>
                  <a:lnTo>
                    <a:pt x="279968" y="232163"/>
                  </a:lnTo>
                  <a:lnTo>
                    <a:pt x="287343" y="232163"/>
                  </a:lnTo>
                  <a:lnTo>
                    <a:pt x="287343" y="322942"/>
                  </a:lnTo>
                  <a:lnTo>
                    <a:pt x="305905" y="322942"/>
                  </a:lnTo>
                  <a:lnTo>
                    <a:pt x="305905" y="366044"/>
                  </a:lnTo>
                  <a:lnTo>
                    <a:pt x="315695" y="366044"/>
                  </a:lnTo>
                  <a:lnTo>
                    <a:pt x="315695" y="420334"/>
                  </a:lnTo>
                  <a:lnTo>
                    <a:pt x="356254" y="420334"/>
                  </a:lnTo>
                  <a:lnTo>
                    <a:pt x="356254" y="458477"/>
                  </a:lnTo>
                  <a:lnTo>
                    <a:pt x="423640" y="458477"/>
                  </a:lnTo>
                  <a:lnTo>
                    <a:pt x="423640" y="510478"/>
                  </a:lnTo>
                  <a:lnTo>
                    <a:pt x="501578" y="510478"/>
                  </a:lnTo>
                  <a:lnTo>
                    <a:pt x="501578" y="551799"/>
                  </a:lnTo>
                  <a:lnTo>
                    <a:pt x="624144" y="551799"/>
                  </a:lnTo>
                  <a:lnTo>
                    <a:pt x="624144" y="603038"/>
                  </a:lnTo>
                  <a:lnTo>
                    <a:pt x="632154" y="603038"/>
                  </a:lnTo>
                  <a:lnTo>
                    <a:pt x="632154" y="641944"/>
                  </a:lnTo>
                  <a:lnTo>
                    <a:pt x="662286" y="641944"/>
                  </a:lnTo>
                  <a:lnTo>
                    <a:pt x="662286" y="693055"/>
                  </a:lnTo>
                  <a:lnTo>
                    <a:pt x="694708" y="693055"/>
                  </a:lnTo>
                  <a:lnTo>
                    <a:pt x="694708" y="745819"/>
                  </a:lnTo>
                  <a:lnTo>
                    <a:pt x="703608" y="745819"/>
                  </a:lnTo>
                  <a:lnTo>
                    <a:pt x="703608" y="785615"/>
                  </a:lnTo>
                  <a:lnTo>
                    <a:pt x="848042" y="785615"/>
                  </a:lnTo>
                  <a:lnTo>
                    <a:pt x="848042" y="839142"/>
                  </a:lnTo>
                  <a:lnTo>
                    <a:pt x="867495" y="839142"/>
                  </a:lnTo>
                  <a:lnTo>
                    <a:pt x="867495" y="887075"/>
                  </a:lnTo>
                  <a:lnTo>
                    <a:pt x="891143" y="887075"/>
                  </a:lnTo>
                  <a:lnTo>
                    <a:pt x="891143" y="943017"/>
                  </a:lnTo>
                  <a:lnTo>
                    <a:pt x="917843" y="943017"/>
                  </a:lnTo>
                  <a:lnTo>
                    <a:pt x="917843" y="990060"/>
                  </a:lnTo>
                  <a:lnTo>
                    <a:pt x="1069652" y="990060"/>
                  </a:lnTo>
                  <a:lnTo>
                    <a:pt x="1069652" y="1050199"/>
                  </a:lnTo>
                  <a:lnTo>
                    <a:pt x="1372378" y="1050199"/>
                  </a:lnTo>
                  <a:lnTo>
                    <a:pt x="1372378" y="1106904"/>
                  </a:lnTo>
                  <a:lnTo>
                    <a:pt x="1587377" y="1106904"/>
                  </a:lnTo>
                  <a:lnTo>
                    <a:pt x="1587377" y="1158143"/>
                  </a:lnTo>
                  <a:lnTo>
                    <a:pt x="1651457" y="1158143"/>
                  </a:lnTo>
                  <a:lnTo>
                    <a:pt x="1651457" y="1218154"/>
                  </a:lnTo>
                  <a:lnTo>
                    <a:pt x="1679937" y="1218154"/>
                  </a:lnTo>
                  <a:lnTo>
                    <a:pt x="1679937" y="1270919"/>
                  </a:lnTo>
                  <a:lnTo>
                    <a:pt x="1780506" y="1270919"/>
                  </a:lnTo>
                  <a:lnTo>
                    <a:pt x="1780506" y="1334236"/>
                  </a:lnTo>
                  <a:lnTo>
                    <a:pt x="1990673" y="1334236"/>
                  </a:lnTo>
                  <a:lnTo>
                    <a:pt x="1990673" y="1399078"/>
                  </a:lnTo>
                  <a:lnTo>
                    <a:pt x="2018263" y="1399078"/>
                  </a:lnTo>
                  <a:lnTo>
                    <a:pt x="2018263" y="1455148"/>
                  </a:lnTo>
                  <a:lnTo>
                    <a:pt x="2179862" y="1455148"/>
                  </a:lnTo>
                  <a:lnTo>
                    <a:pt x="2179862" y="1583308"/>
                  </a:lnTo>
                  <a:lnTo>
                    <a:pt x="3211243" y="1583308"/>
                  </a:lnTo>
                  <a:lnTo>
                    <a:pt x="3211243" y="1672562"/>
                  </a:lnTo>
                  <a:lnTo>
                    <a:pt x="3853187" y="1672562"/>
                  </a:lnTo>
                  <a:lnTo>
                    <a:pt x="3853187" y="1813055"/>
                  </a:lnTo>
                  <a:lnTo>
                    <a:pt x="4513439" y="1813055"/>
                  </a:lnTo>
                </a:path>
              </a:pathLst>
            </a:custGeom>
            <a:noFill/>
            <a:ln w="19050" cap="flat">
              <a:solidFill>
                <a:schemeClr val="accent2"/>
              </a:solidFill>
              <a:prstDash val="solid"/>
              <a:miter/>
            </a:ln>
          </p:spPr>
          <p:txBody>
            <a:bodyPr rtlCol="0" anchor="ctr"/>
            <a:lstStyle/>
            <a:p>
              <a:endParaRPr lang="en-GB" sz="2000">
                <a:solidFill>
                  <a:schemeClr val="tx1"/>
                </a:solidFill>
              </a:endParaRPr>
            </a:p>
          </p:txBody>
        </p:sp>
        <p:sp>
          <p:nvSpPr>
            <p:cNvPr id="84" name="Graphic 38">
              <a:extLst>
                <a:ext uri="{FF2B5EF4-FFF2-40B4-BE49-F238E27FC236}">
                  <a16:creationId xmlns:a16="http://schemas.microsoft.com/office/drawing/2014/main" id="{FA6040D5-B016-406C-5658-82368C87E117}"/>
                </a:ext>
              </a:extLst>
            </p:cNvPr>
            <p:cNvSpPr/>
            <p:nvPr/>
          </p:nvSpPr>
          <p:spPr>
            <a:xfrm>
              <a:off x="4005818" y="1813884"/>
              <a:ext cx="4528823" cy="2161171"/>
            </a:xfrm>
            <a:custGeom>
              <a:avLst/>
              <a:gdLst>
                <a:gd name="connsiteX0" fmla="*/ 0 w 4528823"/>
                <a:gd name="connsiteY0" fmla="*/ 0 h 2161171"/>
                <a:gd name="connsiteX1" fmla="*/ 154224 w 4528823"/>
                <a:gd name="connsiteY1" fmla="*/ 0 h 2161171"/>
                <a:gd name="connsiteX2" fmla="*/ 154224 w 4528823"/>
                <a:gd name="connsiteY2" fmla="*/ 89254 h 2161171"/>
                <a:gd name="connsiteX3" fmla="*/ 167193 w 4528823"/>
                <a:gd name="connsiteY3" fmla="*/ 89254 h 2161171"/>
                <a:gd name="connsiteX4" fmla="*/ 167193 w 4528823"/>
                <a:gd name="connsiteY4" fmla="*/ 140366 h 2161171"/>
                <a:gd name="connsiteX5" fmla="*/ 234578 w 4528823"/>
                <a:gd name="connsiteY5" fmla="*/ 140366 h 2161171"/>
                <a:gd name="connsiteX6" fmla="*/ 234578 w 4528823"/>
                <a:gd name="connsiteY6" fmla="*/ 189951 h 2161171"/>
                <a:gd name="connsiteX7" fmla="*/ 243478 w 4528823"/>
                <a:gd name="connsiteY7" fmla="*/ 189951 h 2161171"/>
                <a:gd name="connsiteX8" fmla="*/ 243478 w 4528823"/>
                <a:gd name="connsiteY8" fmla="*/ 233688 h 2161171"/>
                <a:gd name="connsiteX9" fmla="*/ 272721 w 4528823"/>
                <a:gd name="connsiteY9" fmla="*/ 233688 h 2161171"/>
                <a:gd name="connsiteX10" fmla="*/ 272721 w 4528823"/>
                <a:gd name="connsiteY10" fmla="*/ 280858 h 2161171"/>
                <a:gd name="connsiteX11" fmla="*/ 349007 w 4528823"/>
                <a:gd name="connsiteY11" fmla="*/ 280858 h 2161171"/>
                <a:gd name="connsiteX12" fmla="*/ 349007 w 4528823"/>
                <a:gd name="connsiteY12" fmla="*/ 329427 h 2161171"/>
                <a:gd name="connsiteX13" fmla="*/ 391981 w 4528823"/>
                <a:gd name="connsiteY13" fmla="*/ 329427 h 2161171"/>
                <a:gd name="connsiteX14" fmla="*/ 391981 w 4528823"/>
                <a:gd name="connsiteY14" fmla="*/ 372528 h 2161171"/>
                <a:gd name="connsiteX15" fmla="*/ 491788 w 4528823"/>
                <a:gd name="connsiteY15" fmla="*/ 372528 h 2161171"/>
                <a:gd name="connsiteX16" fmla="*/ 491788 w 4528823"/>
                <a:gd name="connsiteY16" fmla="*/ 471572 h 2161171"/>
                <a:gd name="connsiteX17" fmla="*/ 502341 w 4528823"/>
                <a:gd name="connsiteY17" fmla="*/ 471572 h 2161171"/>
                <a:gd name="connsiteX18" fmla="*/ 502341 w 4528823"/>
                <a:gd name="connsiteY18" fmla="*/ 520141 h 2161171"/>
                <a:gd name="connsiteX19" fmla="*/ 533236 w 4528823"/>
                <a:gd name="connsiteY19" fmla="*/ 520141 h 2161171"/>
                <a:gd name="connsiteX20" fmla="*/ 533236 w 4528823"/>
                <a:gd name="connsiteY20" fmla="*/ 558284 h 2161171"/>
                <a:gd name="connsiteX21" fmla="*/ 546205 w 4528823"/>
                <a:gd name="connsiteY21" fmla="*/ 558284 h 2161171"/>
                <a:gd name="connsiteX22" fmla="*/ 546205 w 4528823"/>
                <a:gd name="connsiteY22" fmla="*/ 611048 h 2161171"/>
                <a:gd name="connsiteX23" fmla="*/ 555105 w 4528823"/>
                <a:gd name="connsiteY23" fmla="*/ 611048 h 2161171"/>
                <a:gd name="connsiteX24" fmla="*/ 555105 w 4528823"/>
                <a:gd name="connsiteY24" fmla="*/ 660633 h 2161171"/>
                <a:gd name="connsiteX25" fmla="*/ 563242 w 4528823"/>
                <a:gd name="connsiteY25" fmla="*/ 660633 h 2161171"/>
                <a:gd name="connsiteX26" fmla="*/ 563242 w 4528823"/>
                <a:gd name="connsiteY26" fmla="*/ 705261 h 2161171"/>
                <a:gd name="connsiteX27" fmla="*/ 598969 w 4528823"/>
                <a:gd name="connsiteY27" fmla="*/ 705261 h 2161171"/>
                <a:gd name="connsiteX28" fmla="*/ 598969 w 4528823"/>
                <a:gd name="connsiteY28" fmla="*/ 751540 h 2161171"/>
                <a:gd name="connsiteX29" fmla="*/ 750651 w 4528823"/>
                <a:gd name="connsiteY29" fmla="*/ 751540 h 2161171"/>
                <a:gd name="connsiteX30" fmla="*/ 750651 w 4528823"/>
                <a:gd name="connsiteY30" fmla="*/ 795278 h 2161171"/>
                <a:gd name="connsiteX31" fmla="*/ 764509 w 4528823"/>
                <a:gd name="connsiteY31" fmla="*/ 795278 h 2161171"/>
                <a:gd name="connsiteX32" fmla="*/ 764509 w 4528823"/>
                <a:gd name="connsiteY32" fmla="*/ 843973 h 2161171"/>
                <a:gd name="connsiteX33" fmla="*/ 771756 w 4528823"/>
                <a:gd name="connsiteY33" fmla="*/ 843973 h 2161171"/>
                <a:gd name="connsiteX34" fmla="*/ 771756 w 4528823"/>
                <a:gd name="connsiteY34" fmla="*/ 895975 h 2161171"/>
                <a:gd name="connsiteX35" fmla="*/ 781546 w 4528823"/>
                <a:gd name="connsiteY35" fmla="*/ 895975 h 2161171"/>
                <a:gd name="connsiteX36" fmla="*/ 781546 w 4528823"/>
                <a:gd name="connsiteY36" fmla="*/ 942255 h 2161171"/>
                <a:gd name="connsiteX37" fmla="*/ 826173 w 4528823"/>
                <a:gd name="connsiteY37" fmla="*/ 942255 h 2161171"/>
                <a:gd name="connsiteX38" fmla="*/ 826173 w 4528823"/>
                <a:gd name="connsiteY38" fmla="*/ 1041172 h 2161171"/>
                <a:gd name="connsiteX39" fmla="*/ 837489 w 4528823"/>
                <a:gd name="connsiteY39" fmla="*/ 1041172 h 2161171"/>
                <a:gd name="connsiteX40" fmla="*/ 837489 w 4528823"/>
                <a:gd name="connsiteY40" fmla="*/ 1085799 h 2161171"/>
                <a:gd name="connsiteX41" fmla="*/ 849695 w 4528823"/>
                <a:gd name="connsiteY41" fmla="*/ 1085799 h 2161171"/>
                <a:gd name="connsiteX42" fmla="*/ 849695 w 4528823"/>
                <a:gd name="connsiteY42" fmla="*/ 1130426 h 2161171"/>
                <a:gd name="connsiteX43" fmla="*/ 920259 w 4528823"/>
                <a:gd name="connsiteY43" fmla="*/ 1130426 h 2161171"/>
                <a:gd name="connsiteX44" fmla="*/ 920259 w 4528823"/>
                <a:gd name="connsiteY44" fmla="*/ 1182427 h 2161171"/>
                <a:gd name="connsiteX45" fmla="*/ 1012056 w 4528823"/>
                <a:gd name="connsiteY45" fmla="*/ 1182427 h 2161171"/>
                <a:gd name="connsiteX46" fmla="*/ 1012056 w 4528823"/>
                <a:gd name="connsiteY46" fmla="*/ 1232776 h 2161171"/>
                <a:gd name="connsiteX47" fmla="*/ 1147590 w 4528823"/>
                <a:gd name="connsiteY47" fmla="*/ 1232776 h 2161171"/>
                <a:gd name="connsiteX48" fmla="*/ 1147590 w 4528823"/>
                <a:gd name="connsiteY48" fmla="*/ 1282997 h 2161171"/>
                <a:gd name="connsiteX49" fmla="*/ 1161321 w 4528823"/>
                <a:gd name="connsiteY49" fmla="*/ 1282997 h 2161171"/>
                <a:gd name="connsiteX50" fmla="*/ 1161321 w 4528823"/>
                <a:gd name="connsiteY50" fmla="*/ 1339830 h 2161171"/>
                <a:gd name="connsiteX51" fmla="*/ 1184080 w 4528823"/>
                <a:gd name="connsiteY51" fmla="*/ 1339830 h 2161171"/>
                <a:gd name="connsiteX52" fmla="*/ 1184080 w 4528823"/>
                <a:gd name="connsiteY52" fmla="*/ 1397425 h 2161171"/>
                <a:gd name="connsiteX53" fmla="*/ 1423490 w 4528823"/>
                <a:gd name="connsiteY53" fmla="*/ 1397425 h 2161171"/>
                <a:gd name="connsiteX54" fmla="*/ 1423490 w 4528823"/>
                <a:gd name="connsiteY54" fmla="*/ 1454258 h 2161171"/>
                <a:gd name="connsiteX55" fmla="*/ 1556608 w 4528823"/>
                <a:gd name="connsiteY55" fmla="*/ 1454258 h 2161171"/>
                <a:gd name="connsiteX56" fmla="*/ 1556608 w 4528823"/>
                <a:gd name="connsiteY56" fmla="*/ 1513507 h 2161171"/>
                <a:gd name="connsiteX57" fmla="*/ 1576824 w 4528823"/>
                <a:gd name="connsiteY57" fmla="*/ 1513507 h 2161171"/>
                <a:gd name="connsiteX58" fmla="*/ 1576824 w 4528823"/>
                <a:gd name="connsiteY58" fmla="*/ 1567924 h 2161171"/>
                <a:gd name="connsiteX59" fmla="*/ 1724564 w 4528823"/>
                <a:gd name="connsiteY59" fmla="*/ 1567924 h 2161171"/>
                <a:gd name="connsiteX60" fmla="*/ 1724564 w 4528823"/>
                <a:gd name="connsiteY60" fmla="*/ 1632894 h 2161171"/>
                <a:gd name="connsiteX61" fmla="*/ 1786991 w 4528823"/>
                <a:gd name="connsiteY61" fmla="*/ 1632894 h 2161171"/>
                <a:gd name="connsiteX62" fmla="*/ 1786991 w 4528823"/>
                <a:gd name="connsiteY62" fmla="*/ 1699389 h 2161171"/>
                <a:gd name="connsiteX63" fmla="*/ 1861750 w 4528823"/>
                <a:gd name="connsiteY63" fmla="*/ 1699389 h 2161171"/>
                <a:gd name="connsiteX64" fmla="*/ 1861750 w 4528823"/>
                <a:gd name="connsiteY64" fmla="*/ 1763469 h 2161171"/>
                <a:gd name="connsiteX65" fmla="*/ 2033775 w 4528823"/>
                <a:gd name="connsiteY65" fmla="*/ 1763469 h 2161171"/>
                <a:gd name="connsiteX66" fmla="*/ 2033775 w 4528823"/>
                <a:gd name="connsiteY66" fmla="*/ 1827549 h 2161171"/>
                <a:gd name="connsiteX67" fmla="*/ 2110823 w 4528823"/>
                <a:gd name="connsiteY67" fmla="*/ 1827549 h 2161171"/>
                <a:gd name="connsiteX68" fmla="*/ 2110823 w 4528823"/>
                <a:gd name="connsiteY68" fmla="*/ 1900656 h 2161171"/>
                <a:gd name="connsiteX69" fmla="*/ 2205036 w 4528823"/>
                <a:gd name="connsiteY69" fmla="*/ 1900656 h 2161171"/>
                <a:gd name="connsiteX70" fmla="*/ 2205036 w 4528823"/>
                <a:gd name="connsiteY70" fmla="*/ 1973636 h 2161171"/>
                <a:gd name="connsiteX71" fmla="*/ 2553153 w 4528823"/>
                <a:gd name="connsiteY71" fmla="*/ 1973636 h 2161171"/>
                <a:gd name="connsiteX72" fmla="*/ 2553153 w 4528823"/>
                <a:gd name="connsiteY72" fmla="*/ 2068612 h 2161171"/>
                <a:gd name="connsiteX73" fmla="*/ 2646475 w 4528823"/>
                <a:gd name="connsiteY73" fmla="*/ 2068612 h 2161171"/>
                <a:gd name="connsiteX74" fmla="*/ 2646475 w 4528823"/>
                <a:gd name="connsiteY74" fmla="*/ 2161172 h 2161171"/>
                <a:gd name="connsiteX75" fmla="*/ 4528823 w 4528823"/>
                <a:gd name="connsiteY75" fmla="*/ 2161172 h 2161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4528823" h="2161171">
                  <a:moveTo>
                    <a:pt x="0" y="0"/>
                  </a:moveTo>
                  <a:lnTo>
                    <a:pt x="154224" y="0"/>
                  </a:lnTo>
                  <a:lnTo>
                    <a:pt x="154224" y="89254"/>
                  </a:lnTo>
                  <a:lnTo>
                    <a:pt x="167193" y="89254"/>
                  </a:lnTo>
                  <a:lnTo>
                    <a:pt x="167193" y="140366"/>
                  </a:lnTo>
                  <a:lnTo>
                    <a:pt x="234578" y="140366"/>
                  </a:lnTo>
                  <a:lnTo>
                    <a:pt x="234578" y="189951"/>
                  </a:lnTo>
                  <a:lnTo>
                    <a:pt x="243478" y="189951"/>
                  </a:lnTo>
                  <a:lnTo>
                    <a:pt x="243478" y="233688"/>
                  </a:lnTo>
                  <a:lnTo>
                    <a:pt x="272721" y="233688"/>
                  </a:lnTo>
                  <a:lnTo>
                    <a:pt x="272721" y="280858"/>
                  </a:lnTo>
                  <a:lnTo>
                    <a:pt x="349007" y="280858"/>
                  </a:lnTo>
                  <a:lnTo>
                    <a:pt x="349007" y="329427"/>
                  </a:lnTo>
                  <a:lnTo>
                    <a:pt x="391981" y="329427"/>
                  </a:lnTo>
                  <a:lnTo>
                    <a:pt x="391981" y="372528"/>
                  </a:lnTo>
                  <a:lnTo>
                    <a:pt x="491788" y="372528"/>
                  </a:lnTo>
                  <a:lnTo>
                    <a:pt x="491788" y="471572"/>
                  </a:lnTo>
                  <a:lnTo>
                    <a:pt x="502341" y="471572"/>
                  </a:lnTo>
                  <a:lnTo>
                    <a:pt x="502341" y="520141"/>
                  </a:lnTo>
                  <a:lnTo>
                    <a:pt x="533236" y="520141"/>
                  </a:lnTo>
                  <a:lnTo>
                    <a:pt x="533236" y="558284"/>
                  </a:lnTo>
                  <a:lnTo>
                    <a:pt x="546205" y="558284"/>
                  </a:lnTo>
                  <a:lnTo>
                    <a:pt x="546205" y="611048"/>
                  </a:lnTo>
                  <a:lnTo>
                    <a:pt x="555105" y="611048"/>
                  </a:lnTo>
                  <a:lnTo>
                    <a:pt x="555105" y="660633"/>
                  </a:lnTo>
                  <a:lnTo>
                    <a:pt x="563242" y="660633"/>
                  </a:lnTo>
                  <a:lnTo>
                    <a:pt x="563242" y="705261"/>
                  </a:lnTo>
                  <a:lnTo>
                    <a:pt x="598969" y="705261"/>
                  </a:lnTo>
                  <a:lnTo>
                    <a:pt x="598969" y="751540"/>
                  </a:lnTo>
                  <a:lnTo>
                    <a:pt x="750651" y="751540"/>
                  </a:lnTo>
                  <a:lnTo>
                    <a:pt x="750651" y="795278"/>
                  </a:lnTo>
                  <a:lnTo>
                    <a:pt x="764509" y="795278"/>
                  </a:lnTo>
                  <a:lnTo>
                    <a:pt x="764509" y="843973"/>
                  </a:lnTo>
                  <a:lnTo>
                    <a:pt x="771756" y="843973"/>
                  </a:lnTo>
                  <a:lnTo>
                    <a:pt x="771756" y="895975"/>
                  </a:lnTo>
                  <a:lnTo>
                    <a:pt x="781546" y="895975"/>
                  </a:lnTo>
                  <a:lnTo>
                    <a:pt x="781546" y="942255"/>
                  </a:lnTo>
                  <a:lnTo>
                    <a:pt x="826173" y="942255"/>
                  </a:lnTo>
                  <a:lnTo>
                    <a:pt x="826173" y="1041172"/>
                  </a:lnTo>
                  <a:lnTo>
                    <a:pt x="837489" y="1041172"/>
                  </a:lnTo>
                  <a:lnTo>
                    <a:pt x="837489" y="1085799"/>
                  </a:lnTo>
                  <a:lnTo>
                    <a:pt x="849695" y="1085799"/>
                  </a:lnTo>
                  <a:lnTo>
                    <a:pt x="849695" y="1130426"/>
                  </a:lnTo>
                  <a:lnTo>
                    <a:pt x="920259" y="1130426"/>
                  </a:lnTo>
                  <a:lnTo>
                    <a:pt x="920259" y="1182427"/>
                  </a:lnTo>
                  <a:lnTo>
                    <a:pt x="1012056" y="1182427"/>
                  </a:lnTo>
                  <a:lnTo>
                    <a:pt x="1012056" y="1232776"/>
                  </a:lnTo>
                  <a:lnTo>
                    <a:pt x="1147590" y="1232776"/>
                  </a:lnTo>
                  <a:lnTo>
                    <a:pt x="1147590" y="1282997"/>
                  </a:lnTo>
                  <a:lnTo>
                    <a:pt x="1161321" y="1282997"/>
                  </a:lnTo>
                  <a:lnTo>
                    <a:pt x="1161321" y="1339830"/>
                  </a:lnTo>
                  <a:lnTo>
                    <a:pt x="1184080" y="1339830"/>
                  </a:lnTo>
                  <a:lnTo>
                    <a:pt x="1184080" y="1397425"/>
                  </a:lnTo>
                  <a:lnTo>
                    <a:pt x="1423490" y="1397425"/>
                  </a:lnTo>
                  <a:lnTo>
                    <a:pt x="1423490" y="1454258"/>
                  </a:lnTo>
                  <a:lnTo>
                    <a:pt x="1556608" y="1454258"/>
                  </a:lnTo>
                  <a:lnTo>
                    <a:pt x="1556608" y="1513507"/>
                  </a:lnTo>
                  <a:lnTo>
                    <a:pt x="1576824" y="1513507"/>
                  </a:lnTo>
                  <a:lnTo>
                    <a:pt x="1576824" y="1567924"/>
                  </a:lnTo>
                  <a:lnTo>
                    <a:pt x="1724564" y="1567924"/>
                  </a:lnTo>
                  <a:lnTo>
                    <a:pt x="1724564" y="1632894"/>
                  </a:lnTo>
                  <a:lnTo>
                    <a:pt x="1786991" y="1632894"/>
                  </a:lnTo>
                  <a:lnTo>
                    <a:pt x="1786991" y="1699389"/>
                  </a:lnTo>
                  <a:lnTo>
                    <a:pt x="1861750" y="1699389"/>
                  </a:lnTo>
                  <a:lnTo>
                    <a:pt x="1861750" y="1763469"/>
                  </a:lnTo>
                  <a:lnTo>
                    <a:pt x="2033775" y="1763469"/>
                  </a:lnTo>
                  <a:lnTo>
                    <a:pt x="2033775" y="1827549"/>
                  </a:lnTo>
                  <a:lnTo>
                    <a:pt x="2110823" y="1827549"/>
                  </a:lnTo>
                  <a:lnTo>
                    <a:pt x="2110823" y="1900656"/>
                  </a:lnTo>
                  <a:lnTo>
                    <a:pt x="2205036" y="1900656"/>
                  </a:lnTo>
                  <a:lnTo>
                    <a:pt x="2205036" y="1973636"/>
                  </a:lnTo>
                  <a:lnTo>
                    <a:pt x="2553153" y="1973636"/>
                  </a:lnTo>
                  <a:lnTo>
                    <a:pt x="2553153" y="2068612"/>
                  </a:lnTo>
                  <a:lnTo>
                    <a:pt x="2646475" y="2068612"/>
                  </a:lnTo>
                  <a:lnTo>
                    <a:pt x="2646475" y="2161172"/>
                  </a:lnTo>
                  <a:lnTo>
                    <a:pt x="4528823" y="2161172"/>
                  </a:lnTo>
                </a:path>
              </a:pathLst>
            </a:custGeom>
            <a:noFill/>
            <a:ln w="19050" cap="flat">
              <a:solidFill>
                <a:schemeClr val="accent1"/>
              </a:solidFill>
              <a:prstDash val="solid"/>
              <a:miter/>
            </a:ln>
          </p:spPr>
          <p:txBody>
            <a:bodyPr rtlCol="0" anchor="ctr"/>
            <a:lstStyle/>
            <a:p>
              <a:endParaRPr lang="en-GB" sz="2000">
                <a:solidFill>
                  <a:schemeClr val="tx1"/>
                </a:solidFill>
              </a:endParaRPr>
            </a:p>
          </p:txBody>
        </p:sp>
      </p:grpSp>
      <p:sp>
        <p:nvSpPr>
          <p:cNvPr id="3" name="TextBox 2"/>
          <p:cNvSpPr txBox="1"/>
          <p:nvPr/>
        </p:nvSpPr>
        <p:spPr>
          <a:xfrm>
            <a:off x="5238233" y="2218299"/>
            <a:ext cx="1715534" cy="338554"/>
          </a:xfrm>
          <a:prstGeom prst="rect">
            <a:avLst/>
          </a:prstGeom>
          <a:noFill/>
        </p:spPr>
        <p:txBody>
          <a:bodyPr wrap="none" rtlCol="0">
            <a:spAutoFit/>
          </a:bodyPr>
          <a:lstStyle/>
          <a:p>
            <a:r>
              <a:rPr lang="en-GB" sz="1600" b="1" dirty="0" smtClean="0">
                <a:solidFill>
                  <a:schemeClr val="tx1"/>
                </a:solidFill>
              </a:rPr>
              <a:t>Overall survival</a:t>
            </a:r>
            <a:endParaRPr lang="en-GB" sz="1600" b="1" dirty="0">
              <a:solidFill>
                <a:schemeClr val="tx1"/>
              </a:solidFill>
            </a:endParaRPr>
          </a:p>
        </p:txBody>
      </p:sp>
    </p:spTree>
    <p:extLst>
      <p:ext uri="{BB962C8B-B14F-4D97-AF65-F5344CB8AC3E}">
        <p14:creationId xmlns:p14="http://schemas.microsoft.com/office/powerpoint/2010/main" val="37501885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682248" cy="939801"/>
          </a:xfrm>
        </p:spPr>
        <p:txBody>
          <a:bodyPr/>
          <a:lstStyle/>
          <a:p>
            <a:r>
              <a:rPr lang="en-GB" dirty="0" smtClean="0"/>
              <a:t>12020</a:t>
            </a:r>
            <a:r>
              <a:rPr lang="en-GB" dirty="0"/>
              <a:t>: PEARL: A randomised phase 3 trial of palliative care early in advanced lung cancers (ALTG/TOGA </a:t>
            </a:r>
            <a:r>
              <a:rPr lang="en-GB" dirty="0" smtClean="0"/>
              <a:t>13/008) </a:t>
            </a:r>
            <a:r>
              <a:rPr lang="en-GB" dirty="0"/>
              <a:t>– </a:t>
            </a:r>
            <a:r>
              <a:rPr lang="en-GB" dirty="0" err="1"/>
              <a:t>Mileshkin</a:t>
            </a:r>
            <a:r>
              <a:rPr lang="en-GB" dirty="0"/>
              <a:t> </a:t>
            </a:r>
            <a:r>
              <a:rPr lang="en-GB" dirty="0" smtClean="0"/>
              <a:t>LR, et al</a:t>
            </a:r>
            <a:endParaRPr lang="en-GB" dirty="0"/>
          </a:p>
        </p:txBody>
      </p:sp>
      <p:sp>
        <p:nvSpPr>
          <p:cNvPr id="8" name="Content Placeholder 7"/>
          <p:cNvSpPr>
            <a:spLocks noGrp="1"/>
          </p:cNvSpPr>
          <p:nvPr>
            <p:ph idx="1"/>
          </p:nvPr>
        </p:nvSpPr>
        <p:spPr/>
        <p:txBody>
          <a:bodyPr/>
          <a:lstStyle/>
          <a:p>
            <a:pPr>
              <a:spcBef>
                <a:spcPts val="27500"/>
              </a:spcBef>
            </a:pPr>
            <a:r>
              <a:rPr lang="en-GB" b="1" dirty="0" smtClean="0"/>
              <a:t>Conclusions</a:t>
            </a:r>
            <a:endParaRPr lang="en-GB" b="1" dirty="0"/>
          </a:p>
          <a:p>
            <a:pPr lvl="1"/>
            <a:r>
              <a:rPr lang="en-GB" dirty="0"/>
              <a:t>In </a:t>
            </a:r>
            <a:r>
              <a:rPr lang="en-GB" dirty="0" smtClean="0"/>
              <a:t>patients with advanced </a:t>
            </a:r>
            <a:r>
              <a:rPr lang="en-GB" dirty="0"/>
              <a:t>thoracic </a:t>
            </a:r>
            <a:r>
              <a:rPr lang="en-GB" dirty="0" smtClean="0"/>
              <a:t>cancers, early palliative care referral did not provide any additional HRQoL and survival benefit </a:t>
            </a:r>
            <a:endParaRPr lang="en-GB" dirty="0"/>
          </a:p>
        </p:txBody>
      </p:sp>
      <p:sp>
        <p:nvSpPr>
          <p:cNvPr id="5" name="Text Placeholder 4"/>
          <p:cNvSpPr>
            <a:spLocks noGrp="1"/>
          </p:cNvSpPr>
          <p:nvPr>
            <p:ph type="body" sz="quarter" idx="11"/>
          </p:nvPr>
        </p:nvSpPr>
        <p:spPr/>
        <p:txBody>
          <a:bodyPr/>
          <a:lstStyle/>
          <a:p>
            <a:r>
              <a:rPr lang="en-GB" dirty="0" err="1"/>
              <a:t>Mileshkin</a:t>
            </a:r>
            <a:r>
              <a:rPr lang="en-GB" dirty="0"/>
              <a:t> </a:t>
            </a:r>
            <a:r>
              <a:rPr lang="en-GB" dirty="0" smtClean="0"/>
              <a:t>LR,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12020</a:t>
            </a:r>
            <a:endParaRPr lang="en-GB" dirty="0"/>
          </a:p>
        </p:txBody>
      </p:sp>
    </p:spTree>
    <p:extLst>
      <p:ext uri="{BB962C8B-B14F-4D97-AF65-F5344CB8AC3E}">
        <p14:creationId xmlns:p14="http://schemas.microsoft.com/office/powerpoint/2010/main" val="42507177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9000: Outcomes of anti–PD-(L)1 therapy with or without chemotherapy (chemo) for first-line (1L) treatment of advanced non–small cell lung cancer (NSCLC) with PD-L1 score ≥ 50%: FDA pooled analysis </a:t>
            </a:r>
            <a:r>
              <a:rPr lang="en-GB" dirty="0" smtClean="0"/>
              <a:t>– Akinboro O, et al</a:t>
            </a:r>
            <a:endParaRPr lang="en-GB" dirty="0"/>
          </a:p>
        </p:txBody>
      </p:sp>
      <p:sp>
        <p:nvSpPr>
          <p:cNvPr id="3" name="Content Placeholder 2"/>
          <p:cNvSpPr>
            <a:spLocks noGrp="1"/>
          </p:cNvSpPr>
          <p:nvPr>
            <p:ph idx="1"/>
          </p:nvPr>
        </p:nvSpPr>
        <p:spPr>
          <a:xfrm>
            <a:off x="304800" y="1262675"/>
            <a:ext cx="11582400" cy="5055650"/>
          </a:xfrm>
        </p:spPr>
        <p:txBody>
          <a:bodyPr/>
          <a:lstStyle/>
          <a:p>
            <a:r>
              <a:rPr lang="en-GB" b="1" dirty="0"/>
              <a:t>Study objective</a:t>
            </a:r>
          </a:p>
          <a:p>
            <a:pPr lvl="1"/>
            <a:r>
              <a:rPr lang="en-GB" dirty="0"/>
              <a:t>To </a:t>
            </a:r>
            <a:r>
              <a:rPr lang="en-GB" dirty="0" smtClean="0"/>
              <a:t>evaluate the efficacy of 1L anti-PD-(L)1 therapy ± chemotherapy in patients with advanced NSCLC and high PD-L1 expression (score ≥50%)</a:t>
            </a:r>
            <a:endParaRPr lang="en-GB" dirty="0"/>
          </a:p>
        </p:txBody>
      </p:sp>
      <p:sp>
        <p:nvSpPr>
          <p:cNvPr id="4" name="Text Placeholder 3"/>
          <p:cNvSpPr>
            <a:spLocks noGrp="1"/>
          </p:cNvSpPr>
          <p:nvPr>
            <p:ph type="body" sz="quarter" idx="10"/>
          </p:nvPr>
        </p:nvSpPr>
        <p:spPr>
          <a:xfrm>
            <a:off x="304800" y="6233974"/>
            <a:ext cx="6781800" cy="487363"/>
          </a:xfrm>
        </p:spPr>
        <p:txBody>
          <a:bodyPr/>
          <a:lstStyle/>
          <a:p>
            <a:r>
              <a:rPr lang="en-GB" dirty="0" smtClean="0"/>
              <a:t>*KEYNOTE-21, KEYNOTE-189, KEYNOTE-407, IMpower150, IMpower130, CheckMate 9LA, CheckMate 026, KEYNOTE-024, KEYNOTE-042, IMpower110, CheckMate 227, EMPOWER-Lung 1</a:t>
            </a:r>
            <a:endParaRPr lang="en-GB" dirty="0"/>
          </a:p>
        </p:txBody>
      </p:sp>
      <p:sp>
        <p:nvSpPr>
          <p:cNvPr id="5" name="Text Placeholder 4"/>
          <p:cNvSpPr>
            <a:spLocks noGrp="1"/>
          </p:cNvSpPr>
          <p:nvPr>
            <p:ph type="body" sz="quarter" idx="11"/>
          </p:nvPr>
        </p:nvSpPr>
        <p:spPr/>
        <p:txBody>
          <a:bodyPr/>
          <a:lstStyle/>
          <a:p>
            <a:r>
              <a:rPr lang="en-GB" dirty="0" smtClean="0"/>
              <a:t>Akinboro O,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9000</a:t>
            </a:r>
            <a:endParaRPr lang="en-GB" dirty="0"/>
          </a:p>
        </p:txBody>
      </p:sp>
      <p:sp>
        <p:nvSpPr>
          <p:cNvPr id="6" name="Rectangle 9"/>
          <p:cNvSpPr txBox="1">
            <a:spLocks noChangeArrowheads="1"/>
          </p:cNvSpPr>
          <p:nvPr/>
        </p:nvSpPr>
        <p:spPr bwMode="auto">
          <a:xfrm>
            <a:off x="2114197" y="554526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dirty="0" smtClean="0">
                <a:solidFill>
                  <a:srgbClr val="363636"/>
                </a:solidFill>
                <a:latin typeface="Arial"/>
                <a:cs typeface="Arial"/>
              </a:rPr>
              <a:t>OS</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7" name="Content Placeholder 26"/>
          <p:cNvSpPr txBox="1">
            <a:spLocks/>
          </p:cNvSpPr>
          <p:nvPr/>
        </p:nvSpPr>
        <p:spPr>
          <a:xfrm>
            <a:off x="6356902" y="5545268"/>
            <a:ext cx="4127124"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dirty="0" smtClean="0">
                <a:solidFill>
                  <a:srgbClr val="363636"/>
                </a:solidFill>
                <a:latin typeface="Arial"/>
                <a:cs typeface="Arial"/>
              </a:rPr>
              <a:t>PFS, ORR</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8" name="AutoShape 9"/>
          <p:cNvSpPr>
            <a:spLocks noChangeArrowheads="1"/>
          </p:cNvSpPr>
          <p:nvPr/>
        </p:nvSpPr>
        <p:spPr bwMode="auto">
          <a:xfrm>
            <a:off x="1797953" y="2819917"/>
            <a:ext cx="3332498" cy="2030065"/>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smtClean="0">
                <a:ln>
                  <a:noFill/>
                </a:ln>
                <a:solidFill>
                  <a:srgbClr val="FFFFFF"/>
                </a:solidFill>
                <a:effectLst/>
                <a:uLnTx/>
                <a:uFillTx/>
                <a:ea typeface="SimSun" pitchFamily="2" charset="-122"/>
              </a:rPr>
              <a:t>Key patient inclusion criteria</a:t>
            </a:r>
          </a:p>
          <a:p>
            <a:pPr marL="228600" lvl="0" indent="-228600" defTabSz="892175" eaLnBrk="0" fontAlgn="base">
              <a:spcBef>
                <a:spcPct val="0"/>
              </a:spcBef>
              <a:spcAft>
                <a:spcPct val="30000"/>
              </a:spcAft>
              <a:buFont typeface="Arial" pitchFamily="34" charset="0"/>
              <a:buChar char="•"/>
              <a:defRPr/>
            </a:pPr>
            <a:r>
              <a:rPr lang="en-US" altLang="zh-CN" sz="1600" kern="1200" dirty="0">
                <a:ea typeface="SimSun" pitchFamily="2" charset="-122"/>
              </a:rPr>
              <a:t>Advanced </a:t>
            </a:r>
            <a:r>
              <a:rPr lang="en-US" altLang="zh-CN" sz="1600" kern="1200" dirty="0" smtClean="0">
                <a:ea typeface="SimSun" pitchFamily="2" charset="-122"/>
              </a:rPr>
              <a:t>NSCLC</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PD-L1 TPS ≥50%</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No sensitizing EGFR or ALK</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Data pooled from 12 RCTs*</a:t>
            </a:r>
            <a:endParaRPr lang="en-US" altLang="zh-CN" sz="1600" kern="1200" dirty="0">
              <a:ea typeface="SimSun" pitchFamily="2" charset="-122"/>
            </a:endParaRPr>
          </a:p>
          <a:p>
            <a:pPr marL="292100" marR="0" lvl="0" indent="-292100" algn="l" defTabSz="892175" rtl="0" eaLnBrk="0" fontAlgn="base" latinLnBrk="0" hangingPunct="0">
              <a:lnSpc>
                <a:spcPct val="100000"/>
              </a:lnSpc>
              <a:spcBef>
                <a:spcPct val="0"/>
              </a:spcBef>
              <a:spcAft>
                <a:spcPct val="30000"/>
              </a:spcAft>
              <a:buClrTx/>
              <a:buSzTx/>
              <a:buFont typeface="Wingdings" pitchFamily="2" charset="2"/>
              <a:buNone/>
              <a:tabLst/>
              <a:defRPr/>
            </a:pPr>
            <a:r>
              <a:rPr kumimoji="0" lang="en-US" altLang="zh-CN" sz="1600" b="0" i="0" u="none" strike="noStrike" kern="1200" cap="none" spc="0" normalizeH="0" baseline="0" noProof="0" dirty="0" smtClean="0">
                <a:ln>
                  <a:noFill/>
                </a:ln>
                <a:solidFill>
                  <a:srgbClr val="FFFFFF"/>
                </a:solidFill>
                <a:effectLst/>
                <a:uLnTx/>
                <a:uFillTx/>
                <a:ea typeface="SimSun" pitchFamily="2" charset="-122"/>
              </a:rPr>
              <a:t>(n=3189)</a:t>
            </a:r>
            <a:endParaRPr kumimoji="0" lang="en-US" altLang="zh-CN" sz="1600" b="0" i="0" u="none" strike="noStrike" kern="1200" cap="none" spc="0" normalizeH="0" baseline="0" noProof="0" dirty="0">
              <a:ln>
                <a:noFill/>
              </a:ln>
              <a:solidFill>
                <a:srgbClr val="FFFFFF"/>
              </a:solidFill>
              <a:effectLst/>
              <a:uLnTx/>
              <a:uFillTx/>
              <a:ea typeface="SimSun" pitchFamily="2" charset="-122"/>
            </a:endParaRPr>
          </a:p>
        </p:txBody>
      </p:sp>
      <p:sp>
        <p:nvSpPr>
          <p:cNvPr id="9" name="AutoShape 12"/>
          <p:cNvSpPr>
            <a:spLocks noChangeArrowheads="1"/>
          </p:cNvSpPr>
          <p:nvPr/>
        </p:nvSpPr>
        <p:spPr bwMode="auto">
          <a:xfrm>
            <a:off x="6148085" y="3347171"/>
            <a:ext cx="4059309" cy="975557"/>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en-US" altLang="zh-CN" dirty="0" smtClean="0">
                <a:solidFill>
                  <a:srgbClr val="FFFFFF"/>
                </a:solidFill>
                <a:ea typeface="SimSun" pitchFamily="2" charset="-122"/>
              </a:rPr>
              <a:t>IO</a:t>
            </a:r>
            <a:endParaRPr kumimoji="0" lang="en-US" altLang="zh-CN" b="0" i="0" strike="noStrike" kern="1200" cap="none" spc="0" normalizeH="0" baseline="0" noProof="0" dirty="0" smtClean="0">
              <a:ln>
                <a:noFill/>
              </a:ln>
              <a:solidFill>
                <a:srgbClr val="FFFFFF"/>
              </a:solidFill>
              <a:effectLst/>
              <a:uLnTx/>
              <a:uFillTx/>
              <a:ea typeface="SimSun" pitchFamily="2" charset="-122"/>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ea typeface="SimSun" pitchFamily="2" charset="-122"/>
              </a:rPr>
              <a:t>(n=1298)</a:t>
            </a:r>
            <a:endParaRPr kumimoji="0" lang="en-US" altLang="zh-CN" b="0" i="0" u="none" strike="noStrike" kern="1200" cap="none" spc="0" normalizeH="0" baseline="0" noProof="0" dirty="0">
              <a:ln>
                <a:noFill/>
              </a:ln>
              <a:solidFill>
                <a:srgbClr val="FFFFFF"/>
              </a:solidFill>
              <a:effectLst/>
              <a:uLnTx/>
              <a:uFillTx/>
              <a:ea typeface="SimSun" pitchFamily="2" charset="-122"/>
            </a:endParaRPr>
          </a:p>
        </p:txBody>
      </p:sp>
      <p:sp>
        <p:nvSpPr>
          <p:cNvPr id="10" name="AutoShape 8"/>
          <p:cNvSpPr>
            <a:spLocks noChangeArrowheads="1"/>
          </p:cNvSpPr>
          <p:nvPr/>
        </p:nvSpPr>
        <p:spPr bwMode="auto">
          <a:xfrm>
            <a:off x="6148085" y="2285915"/>
            <a:ext cx="4059309" cy="975557"/>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Chemotherapy + IO</a:t>
            </a:r>
            <a:br>
              <a:rPr kumimoji="0" lang="en-US" altLang="zh-CN"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br>
            <a:r>
              <a:rPr kumimoji="0" lang="en-US" altLang="zh-CN"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(n=455)</a:t>
            </a:r>
            <a:endParaRPr kumimoji="0" lang="en-US"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12" name="AutoShape 15"/>
          <p:cNvCxnSpPr>
            <a:cxnSpLocks noChangeShapeType="1"/>
            <a:stCxn id="8" idx="3"/>
            <a:endCxn id="10" idx="1"/>
          </p:cNvCxnSpPr>
          <p:nvPr/>
        </p:nvCxnSpPr>
        <p:spPr bwMode="auto">
          <a:xfrm flipV="1">
            <a:off x="5130451" y="2773694"/>
            <a:ext cx="1017634" cy="1061256"/>
          </a:xfrm>
          <a:prstGeom prst="bentConnector3">
            <a:avLst>
              <a:gd name="adj1" fmla="val 50000"/>
            </a:avLst>
          </a:prstGeom>
          <a:noFill/>
          <a:ln w="38100">
            <a:solidFill>
              <a:schemeClr val="bg1"/>
            </a:solidFill>
            <a:miter lim="800000"/>
            <a:headEnd/>
            <a:tailEnd type="triangle" w="med" len="med"/>
          </a:ln>
        </p:spPr>
      </p:cxnSp>
      <p:cxnSp>
        <p:nvCxnSpPr>
          <p:cNvPr id="13" name="AutoShape 16"/>
          <p:cNvCxnSpPr>
            <a:cxnSpLocks noChangeShapeType="1"/>
            <a:stCxn id="8" idx="3"/>
            <a:endCxn id="20" idx="1"/>
          </p:cNvCxnSpPr>
          <p:nvPr/>
        </p:nvCxnSpPr>
        <p:spPr bwMode="auto">
          <a:xfrm>
            <a:off x="5130451" y="3834950"/>
            <a:ext cx="1017634" cy="1075596"/>
          </a:xfrm>
          <a:prstGeom prst="bentConnector3">
            <a:avLst>
              <a:gd name="adj1" fmla="val 50000"/>
            </a:avLst>
          </a:prstGeom>
          <a:noFill/>
          <a:ln w="38100">
            <a:solidFill>
              <a:schemeClr val="bg1"/>
            </a:solidFill>
            <a:miter lim="800000"/>
            <a:headEnd/>
            <a:tailEnd type="triangle" w="med" len="med"/>
          </a:ln>
        </p:spPr>
      </p:cxnSp>
      <p:sp>
        <p:nvSpPr>
          <p:cNvPr id="20" name="AutoShape 12"/>
          <p:cNvSpPr>
            <a:spLocks noChangeArrowheads="1"/>
          </p:cNvSpPr>
          <p:nvPr/>
        </p:nvSpPr>
        <p:spPr bwMode="auto">
          <a:xfrm>
            <a:off x="6148085" y="4422767"/>
            <a:ext cx="4059309" cy="975557"/>
          </a:xfrm>
          <a:prstGeom prst="roundRect">
            <a:avLst>
              <a:gd name="adj" fmla="val 16667"/>
            </a:avLst>
          </a:prstGeom>
          <a:solidFill>
            <a:schemeClr val="accent3"/>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en-US" altLang="zh-CN" dirty="0" smtClean="0">
                <a:solidFill>
                  <a:schemeClr val="tx1"/>
                </a:solidFill>
                <a:ea typeface="SimSun" pitchFamily="2" charset="-122"/>
              </a:rPr>
              <a:t>Chemotherapy</a:t>
            </a:r>
            <a:endParaRPr kumimoji="0" lang="en-US" altLang="zh-CN" b="0" i="0" strike="noStrike" kern="1200" cap="none" spc="0" normalizeH="0" baseline="0" noProof="0" dirty="0" smtClean="0">
              <a:ln>
                <a:noFill/>
              </a:ln>
              <a:solidFill>
                <a:schemeClr val="tx1"/>
              </a:solidFill>
              <a:effectLst/>
              <a:uLnTx/>
              <a:uFillTx/>
              <a:ea typeface="SimSun" pitchFamily="2" charset="-122"/>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chemeClr val="tx1"/>
                </a:solidFill>
                <a:effectLst/>
                <a:uLnTx/>
                <a:uFillTx/>
                <a:ea typeface="SimSun" pitchFamily="2" charset="-122"/>
              </a:rPr>
              <a:t>(n=1436)</a:t>
            </a:r>
            <a:endParaRPr kumimoji="0" lang="en-US" altLang="zh-CN" b="0" i="0" u="none" strike="noStrike" kern="1200" cap="none" spc="0" normalizeH="0" baseline="0" noProof="0" dirty="0">
              <a:ln>
                <a:noFill/>
              </a:ln>
              <a:solidFill>
                <a:schemeClr val="tx1"/>
              </a:solidFill>
              <a:effectLst/>
              <a:uLnTx/>
              <a:uFillTx/>
              <a:ea typeface="SimSun" pitchFamily="2" charset="-122"/>
            </a:endParaRPr>
          </a:p>
        </p:txBody>
      </p:sp>
      <p:cxnSp>
        <p:nvCxnSpPr>
          <p:cNvPr id="24" name="AutoShape 19"/>
          <p:cNvCxnSpPr>
            <a:cxnSpLocks noChangeShapeType="1"/>
            <a:stCxn id="8" idx="3"/>
            <a:endCxn id="9" idx="1"/>
          </p:cNvCxnSpPr>
          <p:nvPr/>
        </p:nvCxnSpPr>
        <p:spPr bwMode="auto">
          <a:xfrm>
            <a:off x="5130451" y="3834950"/>
            <a:ext cx="1017634"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22310562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9000: Outcomes of anti–PD-(L)1 therapy with or without chemotherapy (chemo) for first-line (1L) treatment of advanced non–small cell lung cancer (NSCLC) with PD-L1 score ≥ 50%: FDA pooled analysis </a:t>
            </a:r>
            <a:r>
              <a:rPr lang="en-GB" dirty="0" smtClean="0"/>
              <a:t>– Akinboro O, et al</a:t>
            </a:r>
            <a:endParaRPr lang="en-GB" dirty="0"/>
          </a:p>
        </p:txBody>
      </p:sp>
      <p:sp>
        <p:nvSpPr>
          <p:cNvPr id="3" name="Content Placeholder 2"/>
          <p:cNvSpPr>
            <a:spLocks noGrp="1"/>
          </p:cNvSpPr>
          <p:nvPr>
            <p:ph idx="1"/>
          </p:nvPr>
        </p:nvSpPr>
        <p:spPr/>
        <p:txBody>
          <a:bodyPr/>
          <a:lstStyle/>
          <a:p>
            <a:r>
              <a:rPr lang="en-GB" b="1" dirty="0"/>
              <a:t>Key </a:t>
            </a:r>
            <a:r>
              <a:rPr lang="en-GB" b="1" dirty="0" smtClean="0"/>
              <a:t>results</a:t>
            </a:r>
            <a:endParaRPr lang="en-GB" b="1" dirty="0"/>
          </a:p>
        </p:txBody>
      </p:sp>
      <p:sp>
        <p:nvSpPr>
          <p:cNvPr id="5" name="Text Placeholder 4"/>
          <p:cNvSpPr>
            <a:spLocks noGrp="1"/>
          </p:cNvSpPr>
          <p:nvPr>
            <p:ph type="body" sz="quarter" idx="11"/>
          </p:nvPr>
        </p:nvSpPr>
        <p:spPr/>
        <p:txBody>
          <a:bodyPr/>
          <a:lstStyle/>
          <a:p>
            <a:r>
              <a:rPr lang="en-GB" dirty="0" smtClean="0"/>
              <a:t>Akinboro O,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9000</a:t>
            </a:r>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1696895195"/>
              </p:ext>
            </p:extLst>
          </p:nvPr>
        </p:nvGraphicFramePr>
        <p:xfrm>
          <a:off x="2532865" y="1763874"/>
          <a:ext cx="7126271" cy="2575524"/>
        </p:xfrm>
        <a:graphic>
          <a:graphicData uri="http://schemas.openxmlformats.org/drawingml/2006/table">
            <a:tbl>
              <a:tblPr firstRow="1" bandRow="1">
                <a:tableStyleId>{69012ECD-51FC-41F1-AA8D-1B2483CD663E}</a:tableStyleId>
              </a:tblPr>
              <a:tblGrid>
                <a:gridCol w="1997875">
                  <a:extLst>
                    <a:ext uri="{9D8B030D-6E8A-4147-A177-3AD203B41FA5}">
                      <a16:colId xmlns:a16="http://schemas.microsoft.com/office/drawing/2014/main" val="4251174958"/>
                    </a:ext>
                  </a:extLst>
                </a:gridCol>
                <a:gridCol w="2564198">
                  <a:extLst>
                    <a:ext uri="{9D8B030D-6E8A-4147-A177-3AD203B41FA5}">
                      <a16:colId xmlns:a16="http://schemas.microsoft.com/office/drawing/2014/main" val="2906927534"/>
                    </a:ext>
                  </a:extLst>
                </a:gridCol>
                <a:gridCol w="2564198">
                  <a:extLst>
                    <a:ext uri="{9D8B030D-6E8A-4147-A177-3AD203B41FA5}">
                      <a16:colId xmlns:a16="http://schemas.microsoft.com/office/drawing/2014/main" val="868786882"/>
                    </a:ext>
                  </a:extLst>
                </a:gridCol>
              </a:tblGrid>
              <a:tr h="35213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endParaRPr lang="en-US" sz="1400" b="1" dirty="0">
                        <a:solidFill>
                          <a:schemeClr val="tx2"/>
                        </a:solidFill>
                        <a:latin typeface="+mn-lt"/>
                      </a:endParaRPr>
                    </a:p>
                  </a:txBody>
                  <a:tcPr marT="18000" marB="18000" anchor="ctr"/>
                </a:tc>
                <a:tc>
                  <a:txBody>
                    <a:bodyPr/>
                    <a:lstStyle/>
                    <a:p>
                      <a:pPr algn="ctr"/>
                      <a:r>
                        <a:rPr lang="en-US" sz="1400" b="1" dirty="0" smtClean="0">
                          <a:solidFill>
                            <a:schemeClr val="tx2"/>
                          </a:solidFill>
                          <a:latin typeface="+mn-lt"/>
                        </a:rPr>
                        <a:t>Chemotherapy + IO </a:t>
                      </a:r>
                      <a:br>
                        <a:rPr lang="en-US" sz="1400" b="1" dirty="0" smtClean="0">
                          <a:solidFill>
                            <a:schemeClr val="tx2"/>
                          </a:solidFill>
                          <a:latin typeface="+mn-lt"/>
                        </a:rPr>
                      </a:br>
                      <a:r>
                        <a:rPr lang="en-US" sz="1400" b="1" dirty="0" smtClean="0">
                          <a:solidFill>
                            <a:schemeClr val="tx2"/>
                          </a:solidFill>
                          <a:latin typeface="+mn-lt"/>
                        </a:rPr>
                        <a:t>(n=455)</a:t>
                      </a:r>
                      <a:endParaRPr lang="en-US" sz="1400" b="1" dirty="0">
                        <a:solidFill>
                          <a:schemeClr val="tx2"/>
                        </a:solidFill>
                        <a:latin typeface="+mn-lt"/>
                      </a:endParaRPr>
                    </a:p>
                  </a:txBody>
                  <a:tcPr marT="18000" marB="18000" anchor="ctr"/>
                </a:tc>
                <a:tc>
                  <a:txBody>
                    <a:bodyPr/>
                    <a:lstStyle/>
                    <a:p>
                      <a:pPr algn="ctr"/>
                      <a:r>
                        <a:rPr lang="en-US" sz="1400" b="1" dirty="0" smtClean="0">
                          <a:solidFill>
                            <a:schemeClr val="tx2"/>
                          </a:solidFill>
                          <a:latin typeface="+mn-lt"/>
                        </a:rPr>
                        <a:t>IO alone </a:t>
                      </a:r>
                      <a:br>
                        <a:rPr lang="en-US" sz="1400" b="1" dirty="0" smtClean="0">
                          <a:solidFill>
                            <a:schemeClr val="tx2"/>
                          </a:solidFill>
                          <a:latin typeface="+mn-lt"/>
                        </a:rPr>
                      </a:br>
                      <a:r>
                        <a:rPr lang="en-US" sz="1400" b="1" dirty="0" smtClean="0">
                          <a:solidFill>
                            <a:schemeClr val="tx2"/>
                          </a:solidFill>
                          <a:latin typeface="+mn-lt"/>
                        </a:rPr>
                        <a:t>(n=1298)</a:t>
                      </a:r>
                      <a:endParaRPr lang="en-US" sz="1400" b="1" dirty="0">
                        <a:solidFill>
                          <a:schemeClr val="tx2"/>
                        </a:solidFill>
                        <a:latin typeface="+mn-lt"/>
                      </a:endParaRPr>
                    </a:p>
                  </a:txBody>
                  <a:tcPr marT="18000" marB="18000" anchor="ctr"/>
                </a:tc>
                <a:extLst>
                  <a:ext uri="{0D108BD9-81ED-4DB2-BD59-A6C34878D82A}">
                    <a16:rowId xmlns:a16="http://schemas.microsoft.com/office/drawing/2014/main" val="3011744392"/>
                  </a:ext>
                </a:extLst>
              </a:tr>
              <a:tr h="352134">
                <a:tc>
                  <a:txBody>
                    <a:bodyPr/>
                    <a:lstStyle/>
                    <a:p>
                      <a:pPr algn="l"/>
                      <a:r>
                        <a:rPr lang="en-US" sz="1400" b="0" dirty="0" smtClean="0">
                          <a:latin typeface="+mn-lt"/>
                        </a:rPr>
                        <a:t>mOS,</a:t>
                      </a:r>
                      <a:r>
                        <a:rPr lang="en-US" sz="1400" b="0" baseline="0" dirty="0" smtClean="0">
                          <a:latin typeface="+mn-lt"/>
                        </a:rPr>
                        <a:t> </a:t>
                      </a:r>
                      <a:r>
                        <a:rPr lang="en-US" sz="1400" b="0" baseline="0" dirty="0" err="1" smtClean="0">
                          <a:latin typeface="+mn-lt"/>
                        </a:rPr>
                        <a:t>mo</a:t>
                      </a:r>
                      <a:r>
                        <a:rPr lang="en-US" sz="1400" b="0" baseline="0" dirty="0" smtClean="0">
                          <a:latin typeface="+mn-lt"/>
                        </a:rPr>
                        <a:t> (95%CI)</a:t>
                      </a:r>
                      <a:endParaRPr lang="en-US" sz="1400" b="0" dirty="0">
                        <a:latin typeface="+mn-lt"/>
                      </a:endParaRP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smtClean="0">
                          <a:latin typeface="+mn-lt"/>
                        </a:rPr>
                        <a:t>25.0 (19.0, NE)</a:t>
                      </a: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smtClean="0">
                          <a:latin typeface="+mn-lt"/>
                        </a:rPr>
                        <a:t>20.9 (18.5, 23.1)</a:t>
                      </a:r>
                    </a:p>
                  </a:txBody>
                  <a:tcPr marT="18000" marB="18000" anchor="ctr"/>
                </a:tc>
                <a:extLst>
                  <a:ext uri="{0D108BD9-81ED-4DB2-BD59-A6C34878D82A}">
                    <a16:rowId xmlns:a16="http://schemas.microsoft.com/office/drawing/2014/main" val="3005785457"/>
                  </a:ext>
                </a:extLst>
              </a:tr>
              <a:tr h="352134">
                <a:tc>
                  <a:txBody>
                    <a:bodyPr/>
                    <a:lstStyle/>
                    <a:p>
                      <a:pPr marL="88900" lvl="0" indent="0" algn="l"/>
                      <a:r>
                        <a:rPr lang="en-US" sz="1400" dirty="0" smtClean="0">
                          <a:latin typeface="+mn-lt"/>
                        </a:rPr>
                        <a:t>HR (95%CI)</a:t>
                      </a:r>
                      <a:endParaRPr lang="en-US" sz="1400" dirty="0">
                        <a:latin typeface="+mn-lt"/>
                      </a:endParaRPr>
                    </a:p>
                  </a:txBody>
                  <a:tcPr marL="90000" marT="18000" marB="18000" anchor="ctr"/>
                </a:tc>
                <a:tc gridSpan="2">
                  <a:txBody>
                    <a:bodyPr/>
                    <a:lstStyle/>
                    <a:p>
                      <a:pPr algn="ctr"/>
                      <a:r>
                        <a:rPr lang="en-GB" sz="1400" dirty="0" smtClean="0">
                          <a:latin typeface="+mn-lt"/>
                        </a:rPr>
                        <a:t>0.82 (0.62, 1.08)</a:t>
                      </a:r>
                      <a:endParaRPr lang="en-GB" sz="1400" dirty="0">
                        <a:latin typeface="+mn-lt"/>
                      </a:endParaRPr>
                    </a:p>
                  </a:txBody>
                  <a:tcPr marT="18000" marB="18000" anchor="ctr"/>
                </a:tc>
                <a:tc hMerge="1">
                  <a:txBody>
                    <a:bodyPr/>
                    <a:lstStyle/>
                    <a:p>
                      <a:endParaRPr lang="en-GB" dirty="0"/>
                    </a:p>
                  </a:txBody>
                  <a:tcPr marT="18000" marB="18000"/>
                </a:tc>
                <a:extLst>
                  <a:ext uri="{0D108BD9-81ED-4DB2-BD59-A6C34878D82A}">
                    <a16:rowId xmlns:a16="http://schemas.microsoft.com/office/drawing/2014/main" val="4286672105"/>
                  </a:ext>
                </a:extLst>
              </a:tr>
              <a:tr h="35213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lvl="0" algn="l"/>
                      <a:r>
                        <a:rPr lang="en-US" sz="1400" dirty="0" smtClean="0">
                          <a:latin typeface="+mn-lt"/>
                        </a:rPr>
                        <a:t>mPFS,</a:t>
                      </a:r>
                      <a:r>
                        <a:rPr lang="en-US" sz="1400" baseline="0" dirty="0" smtClean="0">
                          <a:latin typeface="+mn-lt"/>
                        </a:rPr>
                        <a:t> </a:t>
                      </a:r>
                      <a:r>
                        <a:rPr lang="en-US" sz="1400" baseline="0" dirty="0" err="1" smtClean="0">
                          <a:latin typeface="+mn-lt"/>
                        </a:rPr>
                        <a:t>mo</a:t>
                      </a:r>
                      <a:r>
                        <a:rPr lang="en-US" sz="1400" baseline="0" dirty="0" smtClean="0">
                          <a:latin typeface="+mn-lt"/>
                        </a:rPr>
                        <a:t> (95%CI)</a:t>
                      </a:r>
                      <a:endParaRPr lang="en-US" sz="1400" dirty="0">
                        <a:latin typeface="+mn-lt"/>
                      </a:endParaRPr>
                    </a:p>
                  </a:txBody>
                  <a:tcPr marL="90000" marT="18000" marB="18000" anchor="ctr"/>
                </a:tc>
                <a:tc>
                  <a:txBody>
                    <a:bodyPr/>
                    <a:lstStyle/>
                    <a:p>
                      <a:pPr algn="ctr"/>
                      <a:r>
                        <a:rPr lang="en-GB" sz="1400" dirty="0" smtClean="0">
                          <a:latin typeface="+mn-lt"/>
                        </a:rPr>
                        <a:t>9.6 (8.4, 11.1)</a:t>
                      </a:r>
                      <a:endParaRPr lang="en-GB" sz="1400" dirty="0">
                        <a:latin typeface="+mn-lt"/>
                      </a:endParaRPr>
                    </a:p>
                  </a:txBody>
                  <a:tcPr marT="18000" marB="18000" anchor="ctr"/>
                </a:tc>
                <a:tc>
                  <a:txBody>
                    <a:bodyPr/>
                    <a:lstStyle/>
                    <a:p>
                      <a:pPr algn="ctr"/>
                      <a:r>
                        <a:rPr lang="en-GB" sz="1400" dirty="0" smtClean="0">
                          <a:latin typeface="+mn-lt"/>
                        </a:rPr>
                        <a:t>7.1 (6.3, 8.3)</a:t>
                      </a:r>
                      <a:endParaRPr lang="en-GB" sz="1400" dirty="0">
                        <a:latin typeface="+mn-lt"/>
                      </a:endParaRPr>
                    </a:p>
                  </a:txBody>
                  <a:tcPr marT="18000" marB="18000" anchor="ctr"/>
                </a:tc>
                <a:extLst>
                  <a:ext uri="{0D108BD9-81ED-4DB2-BD59-A6C34878D82A}">
                    <a16:rowId xmlns:a16="http://schemas.microsoft.com/office/drawing/2014/main" val="3418123567"/>
                  </a:ext>
                </a:extLst>
              </a:tr>
              <a:tr h="352134">
                <a:tc>
                  <a:txBody>
                    <a:bodyPr/>
                    <a:lstStyle/>
                    <a:p>
                      <a:pPr marL="88900" lvl="0" indent="0" algn="l"/>
                      <a:r>
                        <a:rPr lang="en-US" sz="1400" dirty="0" smtClean="0">
                          <a:latin typeface="+mn-lt"/>
                        </a:rPr>
                        <a:t>HR (95%CI)</a:t>
                      </a:r>
                      <a:endParaRPr lang="en-US" sz="1400" dirty="0">
                        <a:latin typeface="+mn-lt"/>
                      </a:endParaRPr>
                    </a:p>
                  </a:txBody>
                  <a:tcPr marL="90000" marT="18000" marB="18000" anchor="ctr"/>
                </a:tc>
                <a:tc gridSpan="2">
                  <a:txBody>
                    <a:bodyPr/>
                    <a:lstStyle/>
                    <a:p>
                      <a:pPr algn="ctr"/>
                      <a:r>
                        <a:rPr lang="en-GB" sz="1400" dirty="0" smtClean="0">
                          <a:latin typeface="+mn-lt"/>
                        </a:rPr>
                        <a:t>0.69 (0.55, 0.87)</a:t>
                      </a:r>
                      <a:endParaRPr lang="en-GB" sz="1400" dirty="0">
                        <a:latin typeface="+mn-lt"/>
                      </a:endParaRPr>
                    </a:p>
                  </a:txBody>
                  <a:tcPr marT="18000" marB="18000" anchor="ctr"/>
                </a:tc>
                <a:tc hMerge="1">
                  <a:txBody>
                    <a:bodyPr/>
                    <a:lstStyle/>
                    <a:p>
                      <a:endParaRPr lang="en-GB" dirty="0"/>
                    </a:p>
                  </a:txBody>
                  <a:tcPr marT="18000" marB="18000"/>
                </a:tc>
                <a:extLst>
                  <a:ext uri="{0D108BD9-81ED-4DB2-BD59-A6C34878D82A}">
                    <a16:rowId xmlns:a16="http://schemas.microsoft.com/office/drawing/2014/main" val="2870902192"/>
                  </a:ext>
                </a:extLst>
              </a:tr>
              <a:tr h="35213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lvl="0" algn="l"/>
                      <a:r>
                        <a:rPr lang="en-US" sz="1400" dirty="0" smtClean="0">
                          <a:latin typeface="+mn-lt"/>
                        </a:rPr>
                        <a:t>ORR, %</a:t>
                      </a:r>
                      <a:r>
                        <a:rPr lang="en-US" sz="1400" baseline="0" dirty="0" smtClean="0">
                          <a:latin typeface="+mn-lt"/>
                        </a:rPr>
                        <a:t> (95%CI)</a:t>
                      </a:r>
                      <a:endParaRPr lang="en-US" sz="1400" dirty="0">
                        <a:latin typeface="+mn-lt"/>
                      </a:endParaRPr>
                    </a:p>
                  </a:txBody>
                  <a:tcPr marL="90000" marT="18000" marB="18000" anchor="ctr"/>
                </a:tc>
                <a:tc>
                  <a:txBody>
                    <a:bodyPr/>
                    <a:lstStyle/>
                    <a:p>
                      <a:pPr algn="ctr"/>
                      <a:r>
                        <a:rPr lang="en-GB" sz="1400" dirty="0" smtClean="0">
                          <a:latin typeface="+mn-lt"/>
                        </a:rPr>
                        <a:t>61 (56,</a:t>
                      </a:r>
                      <a:r>
                        <a:rPr lang="en-GB" sz="1400" baseline="0" dirty="0" smtClean="0">
                          <a:latin typeface="+mn-lt"/>
                        </a:rPr>
                        <a:t> 66)</a:t>
                      </a:r>
                      <a:endParaRPr lang="en-GB" sz="1400" dirty="0">
                        <a:latin typeface="+mn-lt"/>
                      </a:endParaRPr>
                    </a:p>
                  </a:txBody>
                  <a:tcPr marT="18000" marB="18000" anchor="ctr"/>
                </a:tc>
                <a:tc>
                  <a:txBody>
                    <a:bodyPr/>
                    <a:lstStyle/>
                    <a:p>
                      <a:pPr algn="ctr"/>
                      <a:r>
                        <a:rPr lang="en-GB" sz="1400" dirty="0" smtClean="0">
                          <a:latin typeface="+mn-lt"/>
                        </a:rPr>
                        <a:t>43 (41,</a:t>
                      </a:r>
                      <a:r>
                        <a:rPr lang="en-GB" sz="1400" baseline="0" dirty="0" smtClean="0">
                          <a:latin typeface="+mn-lt"/>
                        </a:rPr>
                        <a:t> 46)</a:t>
                      </a:r>
                      <a:endParaRPr lang="en-GB" sz="1400" dirty="0">
                        <a:latin typeface="+mn-lt"/>
                      </a:endParaRPr>
                    </a:p>
                  </a:txBody>
                  <a:tcPr marT="18000" marB="18000" anchor="ctr"/>
                </a:tc>
                <a:extLst>
                  <a:ext uri="{0D108BD9-81ED-4DB2-BD59-A6C34878D82A}">
                    <a16:rowId xmlns:a16="http://schemas.microsoft.com/office/drawing/2014/main" val="862964901"/>
                  </a:ext>
                </a:extLst>
              </a:tr>
              <a:tr h="352134">
                <a:tc>
                  <a:txBody>
                    <a:bodyPr/>
                    <a:lstStyle/>
                    <a:p>
                      <a:pPr marL="88900" lvl="0" indent="0" algn="l"/>
                      <a:r>
                        <a:rPr lang="en-US" sz="1400" dirty="0" smtClean="0">
                          <a:latin typeface="+mn-lt"/>
                        </a:rPr>
                        <a:t>OR (95%CI)</a:t>
                      </a:r>
                      <a:endParaRPr lang="en-US" sz="1400" dirty="0">
                        <a:latin typeface="+mn-lt"/>
                      </a:endParaRPr>
                    </a:p>
                  </a:txBody>
                  <a:tcPr marL="90000" marT="18000" marB="18000" anchor="ctr"/>
                </a:tc>
                <a:tc gridSpan="2">
                  <a:txBody>
                    <a:bodyPr/>
                    <a:lstStyle/>
                    <a:p>
                      <a:pPr algn="ctr"/>
                      <a:r>
                        <a:rPr lang="en-GB" sz="1400" dirty="0" smtClean="0">
                          <a:latin typeface="+mn-lt"/>
                        </a:rPr>
                        <a:t>1.2 (1.1, 1.3)</a:t>
                      </a:r>
                      <a:endParaRPr lang="en-GB" sz="1400" dirty="0">
                        <a:latin typeface="+mn-lt"/>
                      </a:endParaRPr>
                    </a:p>
                  </a:txBody>
                  <a:tcPr marT="18000" marB="18000" anchor="ctr"/>
                </a:tc>
                <a:tc hMerge="1">
                  <a:txBody>
                    <a:bodyPr/>
                    <a:lstStyle/>
                    <a:p>
                      <a:endParaRPr lang="en-GB" dirty="0"/>
                    </a:p>
                  </a:txBody>
                  <a:tcPr marT="18000" marB="18000"/>
                </a:tc>
                <a:extLst>
                  <a:ext uri="{0D108BD9-81ED-4DB2-BD59-A6C34878D82A}">
                    <a16:rowId xmlns:a16="http://schemas.microsoft.com/office/drawing/2014/main" val="1769088990"/>
                  </a:ext>
                </a:extLst>
              </a:tr>
            </a:tbl>
          </a:graphicData>
        </a:graphic>
      </p:graphicFrame>
    </p:spTree>
    <p:extLst>
      <p:ext uri="{BB962C8B-B14F-4D97-AF65-F5344CB8AC3E}">
        <p14:creationId xmlns:p14="http://schemas.microsoft.com/office/powerpoint/2010/main" val="41590955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9000: Outcomes of anti–PD-(L)1 therapy with or without chemotherapy (chemo) for first-line (1L) treatment of advanced non–small cell lung cancer (NSCLC) with PD-L1 score ≥ 50%: FDA pooled analysis </a:t>
            </a:r>
            <a:r>
              <a:rPr lang="en-GB" dirty="0" smtClean="0"/>
              <a:t>– Akinboro O, et al</a:t>
            </a:r>
            <a:endParaRPr lang="en-GB" dirty="0"/>
          </a:p>
        </p:txBody>
      </p:sp>
      <p:sp>
        <p:nvSpPr>
          <p:cNvPr id="3" name="Content Placeholder 2"/>
          <p:cNvSpPr>
            <a:spLocks noGrp="1"/>
          </p:cNvSpPr>
          <p:nvPr>
            <p:ph idx="1"/>
          </p:nvPr>
        </p:nvSpPr>
        <p:spPr/>
        <p:txBody>
          <a:bodyPr/>
          <a:lstStyle/>
          <a:p>
            <a:r>
              <a:rPr lang="en-GB" b="1" dirty="0"/>
              <a:t>Key results (cont</a:t>
            </a:r>
            <a:r>
              <a:rPr lang="en-GB" b="1" dirty="0" smtClean="0"/>
              <a:t>.)</a:t>
            </a:r>
          </a:p>
          <a:p>
            <a:pPr>
              <a:spcBef>
                <a:spcPts val="27000"/>
              </a:spcBef>
            </a:pPr>
            <a:r>
              <a:rPr lang="en-GB" b="1" dirty="0" smtClean="0"/>
              <a:t>Conclusions</a:t>
            </a:r>
            <a:endParaRPr lang="en-GB" b="1" dirty="0"/>
          </a:p>
          <a:p>
            <a:pPr lvl="1"/>
            <a:r>
              <a:rPr lang="en-GB" dirty="0" smtClean="0"/>
              <a:t>In patients with advanced NSCLC and PD-L1 expression ≥50%, this pooled analysis suggests that 1L anti-PD-(L)1 therapy alone or in combination with chemotherapy provide similar OS</a:t>
            </a:r>
          </a:p>
          <a:p>
            <a:pPr lvl="1"/>
            <a:r>
              <a:rPr lang="en-GB" dirty="0" smtClean="0"/>
              <a:t>Taking </a:t>
            </a:r>
            <a:r>
              <a:rPr lang="en-GB" dirty="0"/>
              <a:t>into account the statistical limitations of </a:t>
            </a:r>
            <a:r>
              <a:rPr lang="en-GB" dirty="0" smtClean="0"/>
              <a:t>the </a:t>
            </a:r>
            <a:r>
              <a:rPr lang="en-GB" dirty="0"/>
              <a:t>analysis, patients aged ≥75 years </a:t>
            </a:r>
            <a:r>
              <a:rPr lang="en-GB" dirty="0" smtClean="0"/>
              <a:t>may </a:t>
            </a:r>
            <a:r>
              <a:rPr lang="en-GB" dirty="0"/>
              <a:t>derive more benefit from anti-PD-(L)1 therapy alone </a:t>
            </a:r>
          </a:p>
          <a:p>
            <a:pPr lvl="1"/>
            <a:endParaRPr lang="en-GB" dirty="0"/>
          </a:p>
          <a:p>
            <a:endParaRPr lang="en-GB" dirty="0"/>
          </a:p>
        </p:txBody>
      </p:sp>
      <p:sp>
        <p:nvSpPr>
          <p:cNvPr id="5" name="Text Placeholder 4"/>
          <p:cNvSpPr>
            <a:spLocks noGrp="1"/>
          </p:cNvSpPr>
          <p:nvPr>
            <p:ph type="body" sz="quarter" idx="11"/>
          </p:nvPr>
        </p:nvSpPr>
        <p:spPr/>
        <p:txBody>
          <a:bodyPr/>
          <a:lstStyle/>
          <a:p>
            <a:r>
              <a:rPr lang="en-GB" dirty="0" smtClean="0"/>
              <a:t>Akinboro O,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9000</a:t>
            </a:r>
            <a:endParaRPr lang="en-GB" dirty="0"/>
          </a:p>
        </p:txBody>
      </p:sp>
      <p:grpSp>
        <p:nvGrpSpPr>
          <p:cNvPr id="7" name="Group 6">
            <a:extLst>
              <a:ext uri="{FF2B5EF4-FFF2-40B4-BE49-F238E27FC236}">
                <a16:creationId xmlns:a16="http://schemas.microsoft.com/office/drawing/2014/main" id="{0A2CE20D-24E6-3933-8541-EA8318AD16D9}"/>
              </a:ext>
            </a:extLst>
          </p:cNvPr>
          <p:cNvGrpSpPr/>
          <p:nvPr/>
        </p:nvGrpSpPr>
        <p:grpSpPr>
          <a:xfrm>
            <a:off x="1196502" y="1388237"/>
            <a:ext cx="9926806" cy="3693916"/>
            <a:chOff x="696000" y="1462230"/>
            <a:chExt cx="10346446" cy="3850071"/>
          </a:xfrm>
        </p:grpSpPr>
        <p:sp>
          <p:nvSpPr>
            <p:cNvPr id="8" name="TextBox 7">
              <a:extLst>
                <a:ext uri="{FF2B5EF4-FFF2-40B4-BE49-F238E27FC236}">
                  <a16:creationId xmlns:a16="http://schemas.microsoft.com/office/drawing/2014/main" id="{22B7439E-A9CF-F45A-891E-338BF07E340A}"/>
                </a:ext>
              </a:extLst>
            </p:cNvPr>
            <p:cNvSpPr txBox="1"/>
            <p:nvPr/>
          </p:nvSpPr>
          <p:spPr>
            <a:xfrm>
              <a:off x="4680467" y="1505997"/>
              <a:ext cx="1220207" cy="307777"/>
            </a:xfrm>
            <a:prstGeom prst="rect">
              <a:avLst/>
            </a:prstGeom>
            <a:noFill/>
          </p:spPr>
          <p:txBody>
            <a:bodyPr wrap="none" rtlCol="0">
              <a:spAutoFit/>
            </a:bodyPr>
            <a:lstStyle/>
            <a:p>
              <a:pPr algn="ctr"/>
              <a:r>
                <a:rPr lang="en-GB" sz="1400" b="1" dirty="0"/>
                <a:t>Hazard ratio</a:t>
              </a:r>
            </a:p>
          </p:txBody>
        </p:sp>
        <p:sp>
          <p:nvSpPr>
            <p:cNvPr id="9" name="TextBox 8">
              <a:extLst>
                <a:ext uri="{FF2B5EF4-FFF2-40B4-BE49-F238E27FC236}">
                  <a16:creationId xmlns:a16="http://schemas.microsoft.com/office/drawing/2014/main" id="{7055151C-4441-AC98-92B7-E6CDA963F038}"/>
                </a:ext>
              </a:extLst>
            </p:cNvPr>
            <p:cNvSpPr txBox="1"/>
            <p:nvPr/>
          </p:nvSpPr>
          <p:spPr>
            <a:xfrm>
              <a:off x="696000" y="1734599"/>
              <a:ext cx="1029449" cy="307777"/>
            </a:xfrm>
            <a:prstGeom prst="rect">
              <a:avLst/>
            </a:prstGeom>
            <a:noFill/>
          </p:spPr>
          <p:txBody>
            <a:bodyPr wrap="none" rtlCol="0">
              <a:spAutoFit/>
            </a:bodyPr>
            <a:lstStyle/>
            <a:p>
              <a:r>
                <a:rPr lang="en-GB" sz="1400" b="1" dirty="0">
                  <a:solidFill>
                    <a:srgbClr val="363636"/>
                  </a:solidFill>
                </a:rPr>
                <a:t>Subgroup</a:t>
              </a:r>
            </a:p>
          </p:txBody>
        </p:sp>
        <p:sp>
          <p:nvSpPr>
            <p:cNvPr id="10" name="TextBox 9">
              <a:extLst>
                <a:ext uri="{FF2B5EF4-FFF2-40B4-BE49-F238E27FC236}">
                  <a16:creationId xmlns:a16="http://schemas.microsoft.com/office/drawing/2014/main" id="{111CF549-F764-A157-C1AA-67F354707D48}"/>
                </a:ext>
              </a:extLst>
            </p:cNvPr>
            <p:cNvSpPr txBox="1"/>
            <p:nvPr/>
          </p:nvSpPr>
          <p:spPr>
            <a:xfrm>
              <a:off x="696000" y="1991750"/>
              <a:ext cx="2357787" cy="2790850"/>
            </a:xfrm>
            <a:prstGeom prst="rect">
              <a:avLst/>
            </a:prstGeom>
            <a:noFill/>
          </p:spPr>
          <p:txBody>
            <a:bodyPr wrap="none" rtlCol="0">
              <a:spAutoFit/>
            </a:bodyPr>
            <a:lstStyle/>
            <a:p>
              <a:r>
                <a:rPr lang="en-GB" sz="1400" b="1" dirty="0">
                  <a:solidFill>
                    <a:srgbClr val="363636"/>
                  </a:solidFill>
                </a:rPr>
                <a:t>Overall</a:t>
              </a:r>
            </a:p>
            <a:p>
              <a:endParaRPr lang="en-GB" sz="1400" dirty="0">
                <a:solidFill>
                  <a:srgbClr val="363636"/>
                </a:solidFill>
              </a:endParaRPr>
            </a:p>
            <a:p>
              <a:r>
                <a:rPr lang="en-GB" sz="1400" b="1" dirty="0" smtClean="0">
                  <a:solidFill>
                    <a:srgbClr val="363636"/>
                  </a:solidFill>
                </a:rPr>
                <a:t>Age, years</a:t>
              </a:r>
              <a:endParaRPr lang="en-GB" sz="1400" b="1" dirty="0">
                <a:solidFill>
                  <a:srgbClr val="363636"/>
                </a:solidFill>
              </a:endParaRPr>
            </a:p>
            <a:p>
              <a:pPr marL="88900"/>
              <a:r>
                <a:rPr lang="en-GB" sz="1400" dirty="0" smtClean="0">
                  <a:solidFill>
                    <a:srgbClr val="363636"/>
                  </a:solidFill>
                </a:rPr>
                <a:t>&lt;65</a:t>
              </a:r>
              <a:endParaRPr lang="en-GB" sz="1400" dirty="0">
                <a:solidFill>
                  <a:srgbClr val="363636"/>
                </a:solidFill>
              </a:endParaRPr>
            </a:p>
            <a:p>
              <a:pPr marL="88900"/>
              <a:r>
                <a:rPr lang="en-GB" sz="1400" dirty="0" smtClean="0">
                  <a:solidFill>
                    <a:srgbClr val="363636"/>
                  </a:solidFill>
                </a:rPr>
                <a:t>65–74</a:t>
              </a:r>
              <a:endParaRPr lang="en-GB" sz="1400" dirty="0">
                <a:solidFill>
                  <a:srgbClr val="363636"/>
                </a:solidFill>
              </a:endParaRPr>
            </a:p>
            <a:p>
              <a:pPr marL="88900"/>
              <a:r>
                <a:rPr lang="en-GB" sz="1400" dirty="0" smtClean="0">
                  <a:solidFill>
                    <a:srgbClr val="363636"/>
                  </a:solidFill>
                </a:rPr>
                <a:t>≥75</a:t>
              </a:r>
              <a:endParaRPr lang="en-GB" sz="1400" dirty="0">
                <a:solidFill>
                  <a:srgbClr val="363636"/>
                </a:solidFill>
              </a:endParaRPr>
            </a:p>
            <a:p>
              <a:r>
                <a:rPr lang="en-GB" sz="1400" b="1" dirty="0" smtClean="0">
                  <a:solidFill>
                    <a:srgbClr val="363636"/>
                  </a:solidFill>
                </a:rPr>
                <a:t>ECOG PS</a:t>
              </a:r>
              <a:endParaRPr lang="en-GB" sz="1400" b="1" dirty="0">
                <a:solidFill>
                  <a:srgbClr val="363636"/>
                </a:solidFill>
              </a:endParaRPr>
            </a:p>
            <a:p>
              <a:pPr marL="88900"/>
              <a:r>
                <a:rPr lang="en-GB" sz="1400" dirty="0" smtClean="0">
                  <a:solidFill>
                    <a:srgbClr val="363636"/>
                  </a:solidFill>
                </a:rPr>
                <a:t>0</a:t>
              </a:r>
              <a:endParaRPr lang="en-GB" sz="1400" dirty="0">
                <a:solidFill>
                  <a:srgbClr val="363636"/>
                </a:solidFill>
              </a:endParaRPr>
            </a:p>
            <a:p>
              <a:pPr marL="88900"/>
              <a:r>
                <a:rPr lang="en-GB" sz="1400" dirty="0" smtClean="0">
                  <a:solidFill>
                    <a:srgbClr val="363636"/>
                  </a:solidFill>
                </a:rPr>
                <a:t>1</a:t>
              </a:r>
              <a:r>
                <a:rPr lang="en-GB" sz="1400" dirty="0">
                  <a:solidFill>
                    <a:srgbClr val="363636"/>
                  </a:solidFill>
                </a:rPr>
                <a:t>+</a:t>
              </a:r>
            </a:p>
            <a:p>
              <a:r>
                <a:rPr lang="en-GB" sz="1400" b="1" dirty="0">
                  <a:solidFill>
                    <a:srgbClr val="363636"/>
                  </a:solidFill>
                </a:rPr>
                <a:t>Smoking status</a:t>
              </a:r>
            </a:p>
            <a:p>
              <a:pPr marL="88900"/>
              <a:r>
                <a:rPr lang="en-GB" sz="1400" dirty="0" smtClean="0">
                  <a:solidFill>
                    <a:srgbClr val="363636"/>
                  </a:solidFill>
                </a:rPr>
                <a:t>Current </a:t>
              </a:r>
              <a:r>
                <a:rPr lang="en-GB" sz="1400" dirty="0">
                  <a:solidFill>
                    <a:srgbClr val="363636"/>
                  </a:solidFill>
                </a:rPr>
                <a:t>/ former smokers</a:t>
              </a:r>
            </a:p>
            <a:p>
              <a:pPr marL="88900"/>
              <a:r>
                <a:rPr lang="en-GB" sz="1400" dirty="0" smtClean="0">
                  <a:solidFill>
                    <a:srgbClr val="363636"/>
                  </a:solidFill>
                </a:rPr>
                <a:t>Never </a:t>
              </a:r>
              <a:r>
                <a:rPr lang="en-GB" sz="1400" dirty="0">
                  <a:solidFill>
                    <a:srgbClr val="363636"/>
                  </a:solidFill>
                </a:rPr>
                <a:t>smokers</a:t>
              </a:r>
            </a:p>
          </p:txBody>
        </p:sp>
        <p:sp>
          <p:nvSpPr>
            <p:cNvPr id="11" name="TextBox 10">
              <a:extLst>
                <a:ext uri="{FF2B5EF4-FFF2-40B4-BE49-F238E27FC236}">
                  <a16:creationId xmlns:a16="http://schemas.microsoft.com/office/drawing/2014/main" id="{CB9B7FE2-BDC5-9B77-26FA-7CCA215DE47A}"/>
                </a:ext>
              </a:extLst>
            </p:cNvPr>
            <p:cNvSpPr txBox="1"/>
            <p:nvPr/>
          </p:nvSpPr>
          <p:spPr>
            <a:xfrm>
              <a:off x="3005163" y="1991750"/>
              <a:ext cx="606823" cy="2790850"/>
            </a:xfrm>
            <a:prstGeom prst="rect">
              <a:avLst/>
            </a:prstGeom>
            <a:noFill/>
          </p:spPr>
          <p:txBody>
            <a:bodyPr wrap="none" rtlCol="0">
              <a:spAutoFit/>
            </a:bodyPr>
            <a:lstStyle/>
            <a:p>
              <a:pPr algn="ctr"/>
              <a:r>
                <a:rPr lang="en-GB" sz="1400" dirty="0">
                  <a:solidFill>
                    <a:srgbClr val="363636"/>
                  </a:solidFill>
                </a:rPr>
                <a:t>1753</a:t>
              </a:r>
            </a:p>
            <a:p>
              <a:pPr algn="ctr"/>
              <a:endParaRPr lang="en-GB" sz="1400" dirty="0">
                <a:solidFill>
                  <a:srgbClr val="363636"/>
                </a:solidFill>
              </a:endParaRPr>
            </a:p>
            <a:p>
              <a:pPr algn="ctr"/>
              <a:endParaRPr lang="en-GB" sz="1400" dirty="0">
                <a:solidFill>
                  <a:srgbClr val="363636"/>
                </a:solidFill>
              </a:endParaRPr>
            </a:p>
            <a:p>
              <a:pPr algn="ctr"/>
              <a:r>
                <a:rPr lang="en-GB" sz="1400" dirty="0">
                  <a:solidFill>
                    <a:srgbClr val="363636"/>
                  </a:solidFill>
                </a:rPr>
                <a:t>898</a:t>
              </a:r>
            </a:p>
            <a:p>
              <a:pPr algn="ctr"/>
              <a:r>
                <a:rPr lang="en-GB" sz="1400" dirty="0">
                  <a:solidFill>
                    <a:srgbClr val="363636"/>
                  </a:solidFill>
                </a:rPr>
                <a:t>642</a:t>
              </a:r>
            </a:p>
            <a:p>
              <a:pPr algn="ctr"/>
              <a:r>
                <a:rPr lang="en-GB" sz="1400" dirty="0">
                  <a:solidFill>
                    <a:srgbClr val="363636"/>
                  </a:solidFill>
                </a:rPr>
                <a:t>185</a:t>
              </a:r>
            </a:p>
            <a:p>
              <a:pPr algn="ctr"/>
              <a:endParaRPr lang="en-GB" sz="1400" dirty="0">
                <a:solidFill>
                  <a:srgbClr val="363636"/>
                </a:solidFill>
              </a:endParaRPr>
            </a:p>
            <a:p>
              <a:pPr algn="ctr"/>
              <a:r>
                <a:rPr lang="en-GB" sz="1400" dirty="0">
                  <a:solidFill>
                    <a:srgbClr val="363636"/>
                  </a:solidFill>
                </a:rPr>
                <a:t>602</a:t>
              </a:r>
            </a:p>
            <a:p>
              <a:pPr algn="ctr"/>
              <a:r>
                <a:rPr lang="en-GB" sz="1400" dirty="0">
                  <a:solidFill>
                    <a:srgbClr val="363636"/>
                  </a:solidFill>
                </a:rPr>
                <a:t>1148</a:t>
              </a:r>
            </a:p>
            <a:p>
              <a:pPr algn="ctr"/>
              <a:endParaRPr lang="en-GB" sz="1400" dirty="0">
                <a:solidFill>
                  <a:srgbClr val="363636"/>
                </a:solidFill>
              </a:endParaRPr>
            </a:p>
            <a:p>
              <a:pPr algn="ctr"/>
              <a:r>
                <a:rPr lang="en-GB" sz="1400" dirty="0">
                  <a:solidFill>
                    <a:srgbClr val="363636"/>
                  </a:solidFill>
                </a:rPr>
                <a:t>1549</a:t>
              </a:r>
            </a:p>
            <a:p>
              <a:pPr algn="ctr"/>
              <a:r>
                <a:rPr lang="en-GB" sz="1400" dirty="0">
                  <a:solidFill>
                    <a:srgbClr val="363636"/>
                  </a:solidFill>
                </a:rPr>
                <a:t>197</a:t>
              </a:r>
            </a:p>
          </p:txBody>
        </p:sp>
        <p:sp>
          <p:nvSpPr>
            <p:cNvPr id="12" name="TextBox 11">
              <a:extLst>
                <a:ext uri="{FF2B5EF4-FFF2-40B4-BE49-F238E27FC236}">
                  <a16:creationId xmlns:a16="http://schemas.microsoft.com/office/drawing/2014/main" id="{C878339D-E024-757D-081A-B30946F7DDFF}"/>
                </a:ext>
              </a:extLst>
            </p:cNvPr>
            <p:cNvSpPr txBox="1"/>
            <p:nvPr/>
          </p:nvSpPr>
          <p:spPr>
            <a:xfrm>
              <a:off x="3144223" y="1734599"/>
              <a:ext cx="327805" cy="320788"/>
            </a:xfrm>
            <a:prstGeom prst="rect">
              <a:avLst/>
            </a:prstGeom>
            <a:noFill/>
          </p:spPr>
          <p:txBody>
            <a:bodyPr wrap="none" rtlCol="0">
              <a:spAutoFit/>
            </a:bodyPr>
            <a:lstStyle/>
            <a:p>
              <a:pPr algn="ctr"/>
              <a:r>
                <a:rPr lang="en-GB" sz="1400" b="1" dirty="0">
                  <a:solidFill>
                    <a:srgbClr val="363636"/>
                  </a:solidFill>
                </a:rPr>
                <a:t>N</a:t>
              </a:r>
            </a:p>
          </p:txBody>
        </p:sp>
        <p:cxnSp>
          <p:nvCxnSpPr>
            <p:cNvPr id="13" name="Straight Connector 12">
              <a:extLst>
                <a:ext uri="{FF2B5EF4-FFF2-40B4-BE49-F238E27FC236}">
                  <a16:creationId xmlns:a16="http://schemas.microsoft.com/office/drawing/2014/main" id="{289F1ABA-B81B-1D1C-0C0F-8E69609BE3D9}"/>
                </a:ext>
              </a:extLst>
            </p:cNvPr>
            <p:cNvCxnSpPr>
              <a:cxnSpLocks/>
            </p:cNvCxnSpPr>
            <p:nvPr/>
          </p:nvCxnSpPr>
          <p:spPr>
            <a:xfrm>
              <a:off x="4337311" y="4743911"/>
              <a:ext cx="1476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68A44EF-0CE9-3905-FCA9-DDF0F5F1475D}"/>
                </a:ext>
              </a:extLst>
            </p:cNvPr>
            <p:cNvCxnSpPr>
              <a:cxnSpLocks/>
            </p:cNvCxnSpPr>
            <p:nvPr/>
          </p:nvCxnSpPr>
          <p:spPr>
            <a:xfrm>
              <a:off x="4337311" y="4743911"/>
              <a:ext cx="0" cy="82934"/>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306F3641-6E45-5FE7-E5B1-C4DEC187DBFF}"/>
                </a:ext>
              </a:extLst>
            </p:cNvPr>
            <p:cNvCxnSpPr>
              <a:cxnSpLocks/>
            </p:cNvCxnSpPr>
            <p:nvPr/>
          </p:nvCxnSpPr>
          <p:spPr>
            <a:xfrm>
              <a:off x="4818323" y="4743911"/>
              <a:ext cx="0" cy="82934"/>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D5F70535-F2F9-358A-8E29-5591F6C18697}"/>
                </a:ext>
              </a:extLst>
            </p:cNvPr>
            <p:cNvCxnSpPr>
              <a:cxnSpLocks/>
            </p:cNvCxnSpPr>
            <p:nvPr/>
          </p:nvCxnSpPr>
          <p:spPr>
            <a:xfrm>
              <a:off x="5299335" y="4743911"/>
              <a:ext cx="0" cy="82934"/>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511C87D1-C0A2-AC2F-6130-A4D83E54D336}"/>
                </a:ext>
              </a:extLst>
            </p:cNvPr>
            <p:cNvCxnSpPr>
              <a:cxnSpLocks/>
            </p:cNvCxnSpPr>
            <p:nvPr/>
          </p:nvCxnSpPr>
          <p:spPr>
            <a:xfrm>
              <a:off x="5811520" y="4743911"/>
              <a:ext cx="0" cy="82934"/>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ACB2C2CA-838A-93E7-0070-1ED933F7917B}"/>
                </a:ext>
              </a:extLst>
            </p:cNvPr>
            <p:cNvCxnSpPr>
              <a:cxnSpLocks/>
            </p:cNvCxnSpPr>
            <p:nvPr/>
          </p:nvCxnSpPr>
          <p:spPr>
            <a:xfrm flipH="1" flipV="1">
              <a:off x="5299335" y="2004472"/>
              <a:ext cx="3465" cy="2747567"/>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2DE0C65C-3260-F121-DAFE-07C43110DAB1}"/>
                </a:ext>
              </a:extLst>
            </p:cNvPr>
            <p:cNvSpPr txBox="1"/>
            <p:nvPr/>
          </p:nvSpPr>
          <p:spPr>
            <a:xfrm>
              <a:off x="4145513" y="4798690"/>
              <a:ext cx="532518" cy="307777"/>
            </a:xfrm>
            <a:prstGeom prst="rect">
              <a:avLst/>
            </a:prstGeom>
            <a:noFill/>
          </p:spPr>
          <p:txBody>
            <a:bodyPr wrap="none" rtlCol="0">
              <a:spAutoFit/>
            </a:bodyPr>
            <a:lstStyle/>
            <a:p>
              <a:r>
                <a:rPr lang="en-GB" sz="1400" dirty="0">
                  <a:solidFill>
                    <a:srgbClr val="363636"/>
                  </a:solidFill>
                  <a:latin typeface="+mn-lt"/>
                  <a:cs typeface="Arial" panose="020B0604020202020204" pitchFamily="34" charset="0"/>
                </a:rPr>
                <a:t>0.25</a:t>
              </a:r>
            </a:p>
          </p:txBody>
        </p:sp>
        <p:sp>
          <p:nvSpPr>
            <p:cNvPr id="20" name="TextBox 19">
              <a:extLst>
                <a:ext uri="{FF2B5EF4-FFF2-40B4-BE49-F238E27FC236}">
                  <a16:creationId xmlns:a16="http://schemas.microsoft.com/office/drawing/2014/main" id="{FF9A43FB-B289-F53A-0CD9-5CC01917AE07}"/>
                </a:ext>
              </a:extLst>
            </p:cNvPr>
            <p:cNvSpPr txBox="1"/>
            <p:nvPr/>
          </p:nvSpPr>
          <p:spPr>
            <a:xfrm>
              <a:off x="4636051" y="4798690"/>
              <a:ext cx="550702" cy="320788"/>
            </a:xfrm>
            <a:prstGeom prst="rect">
              <a:avLst/>
            </a:prstGeom>
            <a:noFill/>
          </p:spPr>
          <p:txBody>
            <a:bodyPr wrap="square" rtlCol="0">
              <a:spAutoFit/>
            </a:bodyPr>
            <a:lstStyle/>
            <a:p>
              <a:r>
                <a:rPr lang="en-GB" sz="1400" dirty="0" smtClean="0">
                  <a:solidFill>
                    <a:srgbClr val="363636"/>
                  </a:solidFill>
                  <a:latin typeface="+mn-lt"/>
                  <a:cs typeface="Arial" panose="020B0604020202020204" pitchFamily="34" charset="0"/>
                </a:rPr>
                <a:t>0.50</a:t>
              </a:r>
              <a:endParaRPr lang="en-GB" sz="1400" dirty="0">
                <a:solidFill>
                  <a:srgbClr val="363636"/>
                </a:solidFill>
                <a:latin typeface="+mn-lt"/>
                <a:cs typeface="Arial" panose="020B0604020202020204" pitchFamily="34" charset="0"/>
              </a:endParaRPr>
            </a:p>
          </p:txBody>
        </p:sp>
        <p:sp>
          <p:nvSpPr>
            <p:cNvPr id="21" name="TextBox 20">
              <a:extLst>
                <a:ext uri="{FF2B5EF4-FFF2-40B4-BE49-F238E27FC236}">
                  <a16:creationId xmlns:a16="http://schemas.microsoft.com/office/drawing/2014/main" id="{B4339609-03A9-4600-AAFC-46CF6EA26E8D}"/>
                </a:ext>
              </a:extLst>
            </p:cNvPr>
            <p:cNvSpPr txBox="1"/>
            <p:nvPr/>
          </p:nvSpPr>
          <p:spPr>
            <a:xfrm>
              <a:off x="5126589" y="4798690"/>
              <a:ext cx="555029" cy="320788"/>
            </a:xfrm>
            <a:prstGeom prst="rect">
              <a:avLst/>
            </a:prstGeom>
            <a:noFill/>
          </p:spPr>
          <p:txBody>
            <a:bodyPr wrap="square" rtlCol="0">
              <a:spAutoFit/>
            </a:bodyPr>
            <a:lstStyle/>
            <a:p>
              <a:r>
                <a:rPr lang="en-GB" sz="1400" dirty="0">
                  <a:solidFill>
                    <a:srgbClr val="363636"/>
                  </a:solidFill>
                  <a:latin typeface="+mn-lt"/>
                  <a:cs typeface="Arial" panose="020B0604020202020204" pitchFamily="34" charset="0"/>
                </a:rPr>
                <a:t>1.0</a:t>
              </a:r>
            </a:p>
          </p:txBody>
        </p:sp>
        <p:sp>
          <p:nvSpPr>
            <p:cNvPr id="22" name="TextBox 21">
              <a:extLst>
                <a:ext uri="{FF2B5EF4-FFF2-40B4-BE49-F238E27FC236}">
                  <a16:creationId xmlns:a16="http://schemas.microsoft.com/office/drawing/2014/main" id="{DA48E45A-5C0A-2C78-2888-0746098A2EFF}"/>
                </a:ext>
              </a:extLst>
            </p:cNvPr>
            <p:cNvSpPr txBox="1"/>
            <p:nvPr/>
          </p:nvSpPr>
          <p:spPr>
            <a:xfrm>
              <a:off x="5643537" y="4798690"/>
              <a:ext cx="433132" cy="307777"/>
            </a:xfrm>
            <a:prstGeom prst="rect">
              <a:avLst/>
            </a:prstGeom>
            <a:noFill/>
          </p:spPr>
          <p:txBody>
            <a:bodyPr wrap="none" rtlCol="0">
              <a:spAutoFit/>
            </a:bodyPr>
            <a:lstStyle/>
            <a:p>
              <a:r>
                <a:rPr lang="en-GB" sz="1400" dirty="0">
                  <a:solidFill>
                    <a:srgbClr val="363636"/>
                  </a:solidFill>
                  <a:latin typeface="+mn-lt"/>
                  <a:cs typeface="Arial" panose="020B0604020202020204" pitchFamily="34" charset="0"/>
                </a:rPr>
                <a:t>2.0</a:t>
              </a:r>
            </a:p>
          </p:txBody>
        </p:sp>
        <p:sp>
          <p:nvSpPr>
            <p:cNvPr id="23" name="TextBox 22">
              <a:extLst>
                <a:ext uri="{FF2B5EF4-FFF2-40B4-BE49-F238E27FC236}">
                  <a16:creationId xmlns:a16="http://schemas.microsoft.com/office/drawing/2014/main" id="{615BCA30-81D5-E494-D3E0-AFB0033DE260}"/>
                </a:ext>
              </a:extLst>
            </p:cNvPr>
            <p:cNvSpPr txBox="1"/>
            <p:nvPr/>
          </p:nvSpPr>
          <p:spPr>
            <a:xfrm>
              <a:off x="3443366" y="4994520"/>
              <a:ext cx="1516762" cy="307777"/>
            </a:xfrm>
            <a:prstGeom prst="rect">
              <a:avLst/>
            </a:prstGeom>
            <a:noFill/>
          </p:spPr>
          <p:txBody>
            <a:bodyPr wrap="none" rtlCol="0">
              <a:spAutoFit/>
            </a:bodyPr>
            <a:lstStyle/>
            <a:p>
              <a:r>
                <a:rPr lang="en-GB" sz="1400" dirty="0">
                  <a:solidFill>
                    <a:srgbClr val="363636"/>
                  </a:solidFill>
                  <a:latin typeface="+mn-lt"/>
                  <a:cs typeface="Arial" panose="020B0604020202020204" pitchFamily="34" charset="0"/>
                </a:rPr>
                <a:t>Chemo-IO better</a:t>
              </a:r>
            </a:p>
          </p:txBody>
        </p:sp>
        <p:sp>
          <p:nvSpPr>
            <p:cNvPr id="24" name="TextBox 23">
              <a:extLst>
                <a:ext uri="{FF2B5EF4-FFF2-40B4-BE49-F238E27FC236}">
                  <a16:creationId xmlns:a16="http://schemas.microsoft.com/office/drawing/2014/main" id="{5CC3EF7B-25C6-17F8-49C0-9B71B44CF3DA}"/>
                </a:ext>
              </a:extLst>
            </p:cNvPr>
            <p:cNvSpPr txBox="1"/>
            <p:nvPr/>
          </p:nvSpPr>
          <p:spPr>
            <a:xfrm>
              <a:off x="5546640" y="4991513"/>
              <a:ext cx="1311887" cy="320788"/>
            </a:xfrm>
            <a:prstGeom prst="rect">
              <a:avLst/>
            </a:prstGeom>
            <a:noFill/>
          </p:spPr>
          <p:txBody>
            <a:bodyPr wrap="none" rtlCol="0">
              <a:spAutoFit/>
            </a:bodyPr>
            <a:lstStyle/>
            <a:p>
              <a:r>
                <a:rPr lang="en-GB" sz="1400" dirty="0" smtClean="0">
                  <a:solidFill>
                    <a:srgbClr val="363636"/>
                  </a:solidFill>
                  <a:latin typeface="+mn-lt"/>
                  <a:cs typeface="Arial" panose="020B0604020202020204" pitchFamily="34" charset="0"/>
                </a:rPr>
                <a:t>IO only </a:t>
              </a:r>
              <a:r>
                <a:rPr lang="en-GB" sz="1400" dirty="0">
                  <a:solidFill>
                    <a:srgbClr val="363636"/>
                  </a:solidFill>
                  <a:latin typeface="+mn-lt"/>
                  <a:cs typeface="Arial" panose="020B0604020202020204" pitchFamily="34" charset="0"/>
                </a:rPr>
                <a:t>better</a:t>
              </a:r>
            </a:p>
          </p:txBody>
        </p:sp>
        <p:cxnSp>
          <p:nvCxnSpPr>
            <p:cNvPr id="25" name="Straight Arrow Connector 24">
              <a:extLst>
                <a:ext uri="{FF2B5EF4-FFF2-40B4-BE49-F238E27FC236}">
                  <a16:creationId xmlns:a16="http://schemas.microsoft.com/office/drawing/2014/main" id="{8A084774-AFDC-6557-76D0-57CF633C2E7E}"/>
                </a:ext>
              </a:extLst>
            </p:cNvPr>
            <p:cNvCxnSpPr>
              <a:cxnSpLocks/>
            </p:cNvCxnSpPr>
            <p:nvPr/>
          </p:nvCxnSpPr>
          <p:spPr>
            <a:xfrm>
              <a:off x="6814936" y="5158693"/>
              <a:ext cx="581025" cy="0"/>
            </a:xfrm>
            <a:prstGeom prst="straightConnector1">
              <a:avLst/>
            </a:prstGeom>
            <a:ln w="15875">
              <a:solidFill>
                <a:srgbClr val="363636"/>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D74478D1-A26A-E309-D39C-878924BA762C}"/>
                </a:ext>
              </a:extLst>
            </p:cNvPr>
            <p:cNvCxnSpPr>
              <a:cxnSpLocks/>
            </p:cNvCxnSpPr>
            <p:nvPr/>
          </p:nvCxnSpPr>
          <p:spPr>
            <a:xfrm flipH="1">
              <a:off x="2876152" y="5161701"/>
              <a:ext cx="581025" cy="0"/>
            </a:xfrm>
            <a:prstGeom prst="straightConnector1">
              <a:avLst/>
            </a:prstGeom>
            <a:ln w="15875">
              <a:solidFill>
                <a:srgbClr val="363636"/>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DA5791E1-A6FF-8059-3E2E-16851009A404}"/>
                </a:ext>
              </a:extLst>
            </p:cNvPr>
            <p:cNvSpPr txBox="1"/>
            <p:nvPr/>
          </p:nvSpPr>
          <p:spPr>
            <a:xfrm>
              <a:off x="8408658" y="1462230"/>
              <a:ext cx="1418816" cy="320788"/>
            </a:xfrm>
            <a:prstGeom prst="rect">
              <a:avLst/>
            </a:prstGeom>
            <a:noFill/>
          </p:spPr>
          <p:txBody>
            <a:bodyPr wrap="none" rtlCol="0">
              <a:spAutoFit/>
            </a:bodyPr>
            <a:lstStyle/>
            <a:p>
              <a:r>
                <a:rPr lang="en-GB" sz="1400" b="1" dirty="0" smtClean="0">
                  <a:solidFill>
                    <a:srgbClr val="363636"/>
                  </a:solidFill>
                </a:rPr>
                <a:t>mOS </a:t>
              </a:r>
              <a:r>
                <a:rPr lang="en-GB" sz="1400" b="1" dirty="0">
                  <a:solidFill>
                    <a:srgbClr val="363636"/>
                  </a:solidFill>
                </a:rPr>
                <a:t>(</a:t>
              </a:r>
              <a:r>
                <a:rPr lang="en-GB" sz="1400" b="1" dirty="0" smtClean="0">
                  <a:solidFill>
                    <a:srgbClr val="363636"/>
                  </a:solidFill>
                </a:rPr>
                <a:t>95%CI</a:t>
              </a:r>
              <a:r>
                <a:rPr lang="en-GB" sz="1400" b="1" dirty="0">
                  <a:solidFill>
                    <a:srgbClr val="363636"/>
                  </a:solidFill>
                </a:rPr>
                <a:t>)</a:t>
              </a:r>
            </a:p>
          </p:txBody>
        </p:sp>
        <p:sp>
          <p:nvSpPr>
            <p:cNvPr id="28" name="TextBox 27">
              <a:extLst>
                <a:ext uri="{FF2B5EF4-FFF2-40B4-BE49-F238E27FC236}">
                  <a16:creationId xmlns:a16="http://schemas.microsoft.com/office/drawing/2014/main" id="{F02A240A-CAFC-4D06-0D3C-42F19EA3A809}"/>
                </a:ext>
              </a:extLst>
            </p:cNvPr>
            <p:cNvSpPr txBox="1"/>
            <p:nvPr/>
          </p:nvSpPr>
          <p:spPr>
            <a:xfrm>
              <a:off x="7117541" y="1734599"/>
              <a:ext cx="1040670" cy="307777"/>
            </a:xfrm>
            <a:prstGeom prst="rect">
              <a:avLst/>
            </a:prstGeom>
            <a:noFill/>
          </p:spPr>
          <p:txBody>
            <a:bodyPr wrap="none" rtlCol="0">
              <a:spAutoFit/>
            </a:bodyPr>
            <a:lstStyle/>
            <a:p>
              <a:r>
                <a:rPr lang="en-GB" sz="1400" b="1" dirty="0">
                  <a:solidFill>
                    <a:srgbClr val="363636"/>
                  </a:solidFill>
                </a:rPr>
                <a:t>Chemo-IO</a:t>
              </a:r>
            </a:p>
          </p:txBody>
        </p:sp>
        <p:sp>
          <p:nvSpPr>
            <p:cNvPr id="29" name="TextBox 28">
              <a:extLst>
                <a:ext uri="{FF2B5EF4-FFF2-40B4-BE49-F238E27FC236}">
                  <a16:creationId xmlns:a16="http://schemas.microsoft.com/office/drawing/2014/main" id="{5728F14A-B359-D1DA-CA5A-F910CE17712D}"/>
                </a:ext>
              </a:extLst>
            </p:cNvPr>
            <p:cNvSpPr txBox="1"/>
            <p:nvPr/>
          </p:nvSpPr>
          <p:spPr>
            <a:xfrm>
              <a:off x="9899185" y="1734599"/>
              <a:ext cx="790601" cy="307777"/>
            </a:xfrm>
            <a:prstGeom prst="rect">
              <a:avLst/>
            </a:prstGeom>
            <a:noFill/>
          </p:spPr>
          <p:txBody>
            <a:bodyPr wrap="none" rtlCol="0">
              <a:spAutoFit/>
            </a:bodyPr>
            <a:lstStyle/>
            <a:p>
              <a:r>
                <a:rPr lang="en-GB" sz="1400" b="1" dirty="0">
                  <a:solidFill>
                    <a:srgbClr val="363636"/>
                  </a:solidFill>
                </a:rPr>
                <a:t>IO only</a:t>
              </a:r>
            </a:p>
          </p:txBody>
        </p:sp>
        <p:cxnSp>
          <p:nvCxnSpPr>
            <p:cNvPr id="30" name="Straight Connector 29">
              <a:extLst>
                <a:ext uri="{FF2B5EF4-FFF2-40B4-BE49-F238E27FC236}">
                  <a16:creationId xmlns:a16="http://schemas.microsoft.com/office/drawing/2014/main" id="{9CDE6740-058D-9A47-C689-B0CA51DC4376}"/>
                </a:ext>
              </a:extLst>
            </p:cNvPr>
            <p:cNvCxnSpPr/>
            <p:nvPr/>
          </p:nvCxnSpPr>
          <p:spPr>
            <a:xfrm>
              <a:off x="7116735" y="1772210"/>
              <a:ext cx="387684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652CE739-1414-74FF-8F82-D0FE53EBD37A}"/>
                </a:ext>
              </a:extLst>
            </p:cNvPr>
            <p:cNvSpPr txBox="1"/>
            <p:nvPr/>
          </p:nvSpPr>
          <p:spPr>
            <a:xfrm>
              <a:off x="6938806" y="1981360"/>
              <a:ext cx="1398140" cy="2677656"/>
            </a:xfrm>
            <a:prstGeom prst="rect">
              <a:avLst/>
            </a:prstGeom>
            <a:noFill/>
          </p:spPr>
          <p:txBody>
            <a:bodyPr wrap="none" rtlCol="0">
              <a:spAutoFit/>
            </a:bodyPr>
            <a:lstStyle/>
            <a:p>
              <a:pPr algn="ctr"/>
              <a:r>
                <a:rPr lang="en-GB" sz="1400" dirty="0">
                  <a:solidFill>
                    <a:srgbClr val="363636"/>
                  </a:solidFill>
                </a:rPr>
                <a:t>25.0 (19.0, NE)</a:t>
              </a:r>
            </a:p>
            <a:p>
              <a:pPr algn="ctr"/>
              <a:endParaRPr lang="en-GB" sz="1400" dirty="0">
                <a:solidFill>
                  <a:srgbClr val="363636"/>
                </a:solidFill>
              </a:endParaRPr>
            </a:p>
            <a:p>
              <a:pPr algn="ctr"/>
              <a:endParaRPr lang="en-GB" sz="1400" dirty="0">
                <a:solidFill>
                  <a:srgbClr val="363636"/>
                </a:solidFill>
              </a:endParaRPr>
            </a:p>
            <a:p>
              <a:pPr algn="ctr"/>
              <a:r>
                <a:rPr lang="en-GB" sz="1400" dirty="0">
                  <a:solidFill>
                    <a:srgbClr val="363636"/>
                  </a:solidFill>
                </a:rPr>
                <a:t>25.0 (19.2, NE)</a:t>
              </a:r>
            </a:p>
            <a:p>
              <a:pPr algn="ctr"/>
              <a:r>
                <a:rPr lang="en-GB" sz="1400" dirty="0">
                  <a:solidFill>
                    <a:srgbClr val="363636"/>
                  </a:solidFill>
                </a:rPr>
                <a:t>22.2 (16.5, NE)</a:t>
              </a:r>
            </a:p>
            <a:p>
              <a:pPr algn="ctr"/>
              <a:r>
                <a:rPr lang="en-GB" sz="1400" dirty="0">
                  <a:solidFill>
                    <a:srgbClr val="363636"/>
                  </a:solidFill>
                </a:rPr>
                <a:t>NE (12.0, NE)</a:t>
              </a:r>
            </a:p>
            <a:p>
              <a:pPr algn="ctr"/>
              <a:endParaRPr lang="en-GB" sz="1400" dirty="0">
                <a:solidFill>
                  <a:srgbClr val="363636"/>
                </a:solidFill>
              </a:endParaRPr>
            </a:p>
            <a:p>
              <a:pPr algn="ctr"/>
              <a:r>
                <a:rPr lang="en-GB" sz="1400" dirty="0">
                  <a:solidFill>
                    <a:srgbClr val="363636"/>
                  </a:solidFill>
                </a:rPr>
                <a:t>NE (23.0, NE)</a:t>
              </a:r>
            </a:p>
            <a:p>
              <a:pPr algn="ctr"/>
              <a:r>
                <a:rPr lang="en-GB" sz="1400" dirty="0">
                  <a:solidFill>
                    <a:srgbClr val="363636"/>
                  </a:solidFill>
                </a:rPr>
                <a:t>17.7 (14.8, NE)</a:t>
              </a:r>
            </a:p>
            <a:p>
              <a:pPr algn="ctr"/>
              <a:endParaRPr lang="en-GB" sz="1400" dirty="0">
                <a:solidFill>
                  <a:srgbClr val="363636"/>
                </a:solidFill>
              </a:endParaRPr>
            </a:p>
            <a:p>
              <a:pPr algn="ctr"/>
              <a:r>
                <a:rPr lang="en-GB" sz="1400" dirty="0">
                  <a:solidFill>
                    <a:srgbClr val="363636"/>
                  </a:solidFill>
                </a:rPr>
                <a:t>23.0 (18.2, NE)</a:t>
              </a:r>
            </a:p>
            <a:p>
              <a:pPr algn="ctr"/>
              <a:r>
                <a:rPr lang="en-GB" sz="1400" dirty="0">
                  <a:solidFill>
                    <a:srgbClr val="363636"/>
                  </a:solidFill>
                </a:rPr>
                <a:t>NE (22.2, NE)</a:t>
              </a:r>
            </a:p>
          </p:txBody>
        </p:sp>
        <p:sp>
          <p:nvSpPr>
            <p:cNvPr id="32" name="TextBox 31">
              <a:extLst>
                <a:ext uri="{FF2B5EF4-FFF2-40B4-BE49-F238E27FC236}">
                  <a16:creationId xmlns:a16="http://schemas.microsoft.com/office/drawing/2014/main" id="{CBADD9AD-1B5B-A307-6937-7AD7E3A2EB1F}"/>
                </a:ext>
              </a:extLst>
            </p:cNvPr>
            <p:cNvSpPr txBox="1"/>
            <p:nvPr/>
          </p:nvSpPr>
          <p:spPr>
            <a:xfrm>
              <a:off x="9546524" y="1981360"/>
              <a:ext cx="1495922" cy="2677656"/>
            </a:xfrm>
            <a:prstGeom prst="rect">
              <a:avLst/>
            </a:prstGeom>
            <a:noFill/>
          </p:spPr>
          <p:txBody>
            <a:bodyPr wrap="none" rtlCol="0">
              <a:spAutoFit/>
            </a:bodyPr>
            <a:lstStyle/>
            <a:p>
              <a:pPr algn="ctr"/>
              <a:r>
                <a:rPr lang="en-GB" sz="1400" dirty="0">
                  <a:solidFill>
                    <a:srgbClr val="363636"/>
                  </a:solidFill>
                </a:rPr>
                <a:t>20.9 (18.5, 23.1)</a:t>
              </a:r>
            </a:p>
            <a:p>
              <a:pPr algn="ctr"/>
              <a:endParaRPr lang="en-GB" sz="1400" dirty="0">
                <a:solidFill>
                  <a:srgbClr val="363636"/>
                </a:solidFill>
              </a:endParaRPr>
            </a:p>
            <a:p>
              <a:pPr algn="ctr"/>
              <a:endParaRPr lang="en-GB" sz="1400" dirty="0">
                <a:solidFill>
                  <a:srgbClr val="363636"/>
                </a:solidFill>
              </a:endParaRPr>
            </a:p>
            <a:p>
              <a:pPr algn="ctr"/>
              <a:r>
                <a:rPr lang="en-GB" sz="1400" dirty="0">
                  <a:solidFill>
                    <a:srgbClr val="363636"/>
                  </a:solidFill>
                </a:rPr>
                <a:t>23.3 (20.0, NE)</a:t>
              </a:r>
            </a:p>
            <a:p>
              <a:pPr algn="ctr"/>
              <a:r>
                <a:rPr lang="en-GB" sz="1400" dirty="0">
                  <a:solidFill>
                    <a:srgbClr val="363636"/>
                  </a:solidFill>
                </a:rPr>
                <a:t>18.6 (16.0, 21.9)</a:t>
              </a:r>
            </a:p>
            <a:p>
              <a:pPr algn="ctr"/>
              <a:r>
                <a:rPr lang="en-GB" sz="1400" dirty="0">
                  <a:solidFill>
                    <a:srgbClr val="363636"/>
                  </a:solidFill>
                </a:rPr>
                <a:t>18.9 (15.1, NE)</a:t>
              </a:r>
            </a:p>
            <a:p>
              <a:pPr algn="ctr"/>
              <a:endParaRPr lang="en-GB" sz="1400" dirty="0">
                <a:solidFill>
                  <a:srgbClr val="363636"/>
                </a:solidFill>
              </a:endParaRPr>
            </a:p>
            <a:p>
              <a:pPr algn="ctr"/>
              <a:r>
                <a:rPr lang="en-GB" sz="1400" dirty="0">
                  <a:solidFill>
                    <a:srgbClr val="363636"/>
                  </a:solidFill>
                </a:rPr>
                <a:t>31.8 (22.4, NE)</a:t>
              </a:r>
            </a:p>
            <a:p>
              <a:pPr algn="ctr"/>
              <a:r>
                <a:rPr lang="en-GB" sz="1400" dirty="0">
                  <a:solidFill>
                    <a:srgbClr val="363636"/>
                  </a:solidFill>
                </a:rPr>
                <a:t>18.0 (15.7, 21.0)</a:t>
              </a:r>
            </a:p>
            <a:p>
              <a:pPr algn="ctr"/>
              <a:endParaRPr lang="en-GB" sz="1400" dirty="0">
                <a:solidFill>
                  <a:srgbClr val="363636"/>
                </a:solidFill>
              </a:endParaRPr>
            </a:p>
            <a:p>
              <a:pPr algn="ctr"/>
              <a:r>
                <a:rPr lang="en-GB" sz="1400" dirty="0">
                  <a:solidFill>
                    <a:srgbClr val="363636"/>
                  </a:solidFill>
                </a:rPr>
                <a:t>22.1 (19.7, 25.1)</a:t>
              </a:r>
            </a:p>
            <a:p>
              <a:pPr algn="ctr"/>
              <a:r>
                <a:rPr lang="en-GB" sz="1400" dirty="0">
                  <a:solidFill>
                    <a:srgbClr val="363636"/>
                  </a:solidFill>
                </a:rPr>
                <a:t>14.4 (12.2, 21.0)</a:t>
              </a:r>
            </a:p>
          </p:txBody>
        </p:sp>
        <p:grpSp>
          <p:nvGrpSpPr>
            <p:cNvPr id="33" name="Group 32">
              <a:extLst>
                <a:ext uri="{FF2B5EF4-FFF2-40B4-BE49-F238E27FC236}">
                  <a16:creationId xmlns:a16="http://schemas.microsoft.com/office/drawing/2014/main" id="{C7C577A9-88CE-EE40-5DF8-3505F957DC8A}"/>
                </a:ext>
              </a:extLst>
            </p:cNvPr>
            <p:cNvGrpSpPr/>
            <p:nvPr/>
          </p:nvGrpSpPr>
          <p:grpSpPr>
            <a:xfrm>
              <a:off x="4949273" y="2106858"/>
              <a:ext cx="427728" cy="108000"/>
              <a:chOff x="4554415" y="2042376"/>
              <a:chExt cx="427728" cy="108000"/>
            </a:xfrm>
          </p:grpSpPr>
          <p:cxnSp>
            <p:nvCxnSpPr>
              <p:cNvPr id="70" name="Straight Connector 69">
                <a:extLst>
                  <a:ext uri="{FF2B5EF4-FFF2-40B4-BE49-F238E27FC236}">
                    <a16:creationId xmlns:a16="http://schemas.microsoft.com/office/drawing/2014/main" id="{20BD9796-CAC4-316A-297D-496E37192CC5}"/>
                  </a:ext>
                </a:extLst>
              </p:cNvPr>
              <p:cNvCxnSpPr>
                <a:cxnSpLocks/>
              </p:cNvCxnSpPr>
              <p:nvPr/>
            </p:nvCxnSpPr>
            <p:spPr>
              <a:xfrm>
                <a:off x="4554415" y="2096376"/>
                <a:ext cx="427728"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DAB2607F-A17E-A5E6-3B38-D42F37D08C59}"/>
                  </a:ext>
                </a:extLst>
              </p:cNvPr>
              <p:cNvCxnSpPr>
                <a:cxnSpLocks/>
              </p:cNvCxnSpPr>
              <p:nvPr/>
            </p:nvCxnSpPr>
            <p:spPr>
              <a:xfrm>
                <a:off x="4554415" y="2042376"/>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D75F703C-92F9-8586-ABE7-8B856D5A615A}"/>
                  </a:ext>
                </a:extLst>
              </p:cNvPr>
              <p:cNvCxnSpPr>
                <a:cxnSpLocks/>
              </p:cNvCxnSpPr>
              <p:nvPr/>
            </p:nvCxnSpPr>
            <p:spPr>
              <a:xfrm>
                <a:off x="4982143" y="2042376"/>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34" name="Rectangle 33">
              <a:extLst>
                <a:ext uri="{FF2B5EF4-FFF2-40B4-BE49-F238E27FC236}">
                  <a16:creationId xmlns:a16="http://schemas.microsoft.com/office/drawing/2014/main" id="{975DF73A-FE18-8E60-D745-2533A23F1581}"/>
                </a:ext>
              </a:extLst>
            </p:cNvPr>
            <p:cNvSpPr/>
            <p:nvPr/>
          </p:nvSpPr>
          <p:spPr>
            <a:xfrm>
              <a:off x="5099091" y="2105264"/>
              <a:ext cx="108000" cy="108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5" name="Group 34">
              <a:extLst>
                <a:ext uri="{FF2B5EF4-FFF2-40B4-BE49-F238E27FC236}">
                  <a16:creationId xmlns:a16="http://schemas.microsoft.com/office/drawing/2014/main" id="{9A961E5E-9B31-77AF-6717-E7E25DDBCCC5}"/>
                </a:ext>
              </a:extLst>
            </p:cNvPr>
            <p:cNvGrpSpPr/>
            <p:nvPr/>
          </p:nvGrpSpPr>
          <p:grpSpPr>
            <a:xfrm>
              <a:off x="4731724" y="2687151"/>
              <a:ext cx="540000" cy="108000"/>
              <a:chOff x="4554415" y="2042376"/>
              <a:chExt cx="427728" cy="108000"/>
            </a:xfrm>
          </p:grpSpPr>
          <p:cxnSp>
            <p:nvCxnSpPr>
              <p:cNvPr id="67" name="Straight Connector 66">
                <a:extLst>
                  <a:ext uri="{FF2B5EF4-FFF2-40B4-BE49-F238E27FC236}">
                    <a16:creationId xmlns:a16="http://schemas.microsoft.com/office/drawing/2014/main" id="{16B85A52-D3B1-CBFC-C9D1-D87DB75FA432}"/>
                  </a:ext>
                </a:extLst>
              </p:cNvPr>
              <p:cNvCxnSpPr>
                <a:cxnSpLocks/>
              </p:cNvCxnSpPr>
              <p:nvPr/>
            </p:nvCxnSpPr>
            <p:spPr>
              <a:xfrm>
                <a:off x="4554415" y="2096376"/>
                <a:ext cx="427728"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2364B847-11F4-15CB-C33E-93FB52DBBE87}"/>
                  </a:ext>
                </a:extLst>
              </p:cNvPr>
              <p:cNvCxnSpPr>
                <a:cxnSpLocks/>
              </p:cNvCxnSpPr>
              <p:nvPr/>
            </p:nvCxnSpPr>
            <p:spPr>
              <a:xfrm>
                <a:off x="4554415" y="2042376"/>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1B042C39-2CAD-6757-A897-2226DAE544F3}"/>
                  </a:ext>
                </a:extLst>
              </p:cNvPr>
              <p:cNvCxnSpPr>
                <a:cxnSpLocks/>
              </p:cNvCxnSpPr>
              <p:nvPr/>
            </p:nvCxnSpPr>
            <p:spPr>
              <a:xfrm>
                <a:off x="4982143" y="2042376"/>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36" name="Rectangle 35">
              <a:extLst>
                <a:ext uri="{FF2B5EF4-FFF2-40B4-BE49-F238E27FC236}">
                  <a16:creationId xmlns:a16="http://schemas.microsoft.com/office/drawing/2014/main" id="{9016BB6E-7BB1-54BB-41E1-4447BF57885B}"/>
                </a:ext>
              </a:extLst>
            </p:cNvPr>
            <p:cNvSpPr/>
            <p:nvPr/>
          </p:nvSpPr>
          <p:spPr>
            <a:xfrm>
              <a:off x="4959552" y="2715836"/>
              <a:ext cx="108000" cy="108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7" name="Group 36">
              <a:extLst>
                <a:ext uri="{FF2B5EF4-FFF2-40B4-BE49-F238E27FC236}">
                  <a16:creationId xmlns:a16="http://schemas.microsoft.com/office/drawing/2014/main" id="{BD3F45CF-9916-FB22-8F50-9DA8448C132D}"/>
                </a:ext>
              </a:extLst>
            </p:cNvPr>
            <p:cNvGrpSpPr/>
            <p:nvPr/>
          </p:nvGrpSpPr>
          <p:grpSpPr>
            <a:xfrm>
              <a:off x="4837001" y="2941642"/>
              <a:ext cx="612000" cy="108000"/>
              <a:chOff x="4554415" y="2042376"/>
              <a:chExt cx="427728" cy="108000"/>
            </a:xfrm>
          </p:grpSpPr>
          <p:cxnSp>
            <p:nvCxnSpPr>
              <p:cNvPr id="64" name="Straight Connector 63">
                <a:extLst>
                  <a:ext uri="{FF2B5EF4-FFF2-40B4-BE49-F238E27FC236}">
                    <a16:creationId xmlns:a16="http://schemas.microsoft.com/office/drawing/2014/main" id="{F161BDC5-9038-1076-2548-619730872CCE}"/>
                  </a:ext>
                </a:extLst>
              </p:cNvPr>
              <p:cNvCxnSpPr>
                <a:cxnSpLocks/>
              </p:cNvCxnSpPr>
              <p:nvPr/>
            </p:nvCxnSpPr>
            <p:spPr>
              <a:xfrm>
                <a:off x="4554415" y="2096376"/>
                <a:ext cx="427728"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7675191F-34AB-3BE2-2D16-7550A894AC76}"/>
                  </a:ext>
                </a:extLst>
              </p:cNvPr>
              <p:cNvCxnSpPr>
                <a:cxnSpLocks/>
              </p:cNvCxnSpPr>
              <p:nvPr/>
            </p:nvCxnSpPr>
            <p:spPr>
              <a:xfrm>
                <a:off x="4554415" y="2042376"/>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20775BA7-A1CF-82A9-4712-088FA0A51CBA}"/>
                  </a:ext>
                </a:extLst>
              </p:cNvPr>
              <p:cNvCxnSpPr>
                <a:cxnSpLocks/>
              </p:cNvCxnSpPr>
              <p:nvPr/>
            </p:nvCxnSpPr>
            <p:spPr>
              <a:xfrm>
                <a:off x="4982143" y="2042376"/>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38" name="Rectangle 37">
              <a:extLst>
                <a:ext uri="{FF2B5EF4-FFF2-40B4-BE49-F238E27FC236}">
                  <a16:creationId xmlns:a16="http://schemas.microsoft.com/office/drawing/2014/main" id="{A7046473-3EFB-5843-EBA9-2F0DFA02A473}"/>
                </a:ext>
              </a:extLst>
            </p:cNvPr>
            <p:cNvSpPr/>
            <p:nvPr/>
          </p:nvSpPr>
          <p:spPr>
            <a:xfrm>
              <a:off x="5111952" y="2941642"/>
              <a:ext cx="108000" cy="108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9" name="Group 38">
              <a:extLst>
                <a:ext uri="{FF2B5EF4-FFF2-40B4-BE49-F238E27FC236}">
                  <a16:creationId xmlns:a16="http://schemas.microsoft.com/office/drawing/2014/main" id="{5598F0F6-63D0-1B07-DCE4-441513859685}"/>
                </a:ext>
              </a:extLst>
            </p:cNvPr>
            <p:cNvGrpSpPr/>
            <p:nvPr/>
          </p:nvGrpSpPr>
          <p:grpSpPr>
            <a:xfrm>
              <a:off x="4995263" y="3176110"/>
              <a:ext cx="1260000" cy="108000"/>
              <a:chOff x="4554415" y="2042376"/>
              <a:chExt cx="427728" cy="108000"/>
            </a:xfrm>
          </p:grpSpPr>
          <p:cxnSp>
            <p:nvCxnSpPr>
              <p:cNvPr id="61" name="Straight Connector 60">
                <a:extLst>
                  <a:ext uri="{FF2B5EF4-FFF2-40B4-BE49-F238E27FC236}">
                    <a16:creationId xmlns:a16="http://schemas.microsoft.com/office/drawing/2014/main" id="{746A66B3-BEE1-7AD8-36B6-C69507698E42}"/>
                  </a:ext>
                </a:extLst>
              </p:cNvPr>
              <p:cNvCxnSpPr>
                <a:cxnSpLocks/>
              </p:cNvCxnSpPr>
              <p:nvPr/>
            </p:nvCxnSpPr>
            <p:spPr>
              <a:xfrm>
                <a:off x="4554415" y="2096376"/>
                <a:ext cx="427728"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129113BA-C111-B0E0-21BB-007A9D8EB89E}"/>
                  </a:ext>
                </a:extLst>
              </p:cNvPr>
              <p:cNvCxnSpPr>
                <a:cxnSpLocks/>
              </p:cNvCxnSpPr>
              <p:nvPr/>
            </p:nvCxnSpPr>
            <p:spPr>
              <a:xfrm>
                <a:off x="4554415" y="2042376"/>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6907897A-1EB7-F527-FAB1-77212706B802}"/>
                  </a:ext>
                </a:extLst>
              </p:cNvPr>
              <p:cNvCxnSpPr>
                <a:cxnSpLocks/>
              </p:cNvCxnSpPr>
              <p:nvPr/>
            </p:nvCxnSpPr>
            <p:spPr>
              <a:xfrm>
                <a:off x="4982143" y="2042376"/>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40" name="Rectangle 39">
              <a:extLst>
                <a:ext uri="{FF2B5EF4-FFF2-40B4-BE49-F238E27FC236}">
                  <a16:creationId xmlns:a16="http://schemas.microsoft.com/office/drawing/2014/main" id="{B91DCEFD-933D-AE87-E4F2-B7E962D479E7}"/>
                </a:ext>
              </a:extLst>
            </p:cNvPr>
            <p:cNvSpPr/>
            <p:nvPr/>
          </p:nvSpPr>
          <p:spPr>
            <a:xfrm>
              <a:off x="5633648" y="3172065"/>
              <a:ext cx="108000" cy="108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1" name="Group 40">
              <a:extLst>
                <a:ext uri="{FF2B5EF4-FFF2-40B4-BE49-F238E27FC236}">
                  <a16:creationId xmlns:a16="http://schemas.microsoft.com/office/drawing/2014/main" id="{7B35B17B-8A8A-F282-6F5F-C99795D2535E}"/>
                </a:ext>
              </a:extLst>
            </p:cNvPr>
            <p:cNvGrpSpPr/>
            <p:nvPr/>
          </p:nvGrpSpPr>
          <p:grpSpPr>
            <a:xfrm>
              <a:off x="4636051" y="3588234"/>
              <a:ext cx="792000" cy="108000"/>
              <a:chOff x="4554415" y="2042376"/>
              <a:chExt cx="427728" cy="108000"/>
            </a:xfrm>
          </p:grpSpPr>
          <p:cxnSp>
            <p:nvCxnSpPr>
              <p:cNvPr id="58" name="Straight Connector 57">
                <a:extLst>
                  <a:ext uri="{FF2B5EF4-FFF2-40B4-BE49-F238E27FC236}">
                    <a16:creationId xmlns:a16="http://schemas.microsoft.com/office/drawing/2014/main" id="{9E3FB176-D43F-2B16-989C-6A030DDE3C89}"/>
                  </a:ext>
                </a:extLst>
              </p:cNvPr>
              <p:cNvCxnSpPr>
                <a:cxnSpLocks/>
              </p:cNvCxnSpPr>
              <p:nvPr/>
            </p:nvCxnSpPr>
            <p:spPr>
              <a:xfrm>
                <a:off x="4554415" y="2096376"/>
                <a:ext cx="427728"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3189FF93-B0DB-AEB2-C256-B0483F5EE07A}"/>
                  </a:ext>
                </a:extLst>
              </p:cNvPr>
              <p:cNvCxnSpPr>
                <a:cxnSpLocks/>
              </p:cNvCxnSpPr>
              <p:nvPr/>
            </p:nvCxnSpPr>
            <p:spPr>
              <a:xfrm>
                <a:off x="4554415" y="2042376"/>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8BBA98FD-95CD-28C1-5265-035BE7F0AA49}"/>
                  </a:ext>
                </a:extLst>
              </p:cNvPr>
              <p:cNvCxnSpPr>
                <a:cxnSpLocks/>
              </p:cNvCxnSpPr>
              <p:nvPr/>
            </p:nvCxnSpPr>
            <p:spPr>
              <a:xfrm>
                <a:off x="4982143" y="2042376"/>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42" name="Rectangle 41">
              <a:extLst>
                <a:ext uri="{FF2B5EF4-FFF2-40B4-BE49-F238E27FC236}">
                  <a16:creationId xmlns:a16="http://schemas.microsoft.com/office/drawing/2014/main" id="{4123C554-8E6C-D447-50C9-BAE7B3F789F6}"/>
                </a:ext>
              </a:extLst>
            </p:cNvPr>
            <p:cNvSpPr/>
            <p:nvPr/>
          </p:nvSpPr>
          <p:spPr>
            <a:xfrm>
              <a:off x="5013552" y="3588234"/>
              <a:ext cx="108000" cy="108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3" name="Group 42">
              <a:extLst>
                <a:ext uri="{FF2B5EF4-FFF2-40B4-BE49-F238E27FC236}">
                  <a16:creationId xmlns:a16="http://schemas.microsoft.com/office/drawing/2014/main" id="{5BD4EEEC-648D-D267-3E9F-AB51A2B87C5E}"/>
                </a:ext>
              </a:extLst>
            </p:cNvPr>
            <p:cNvGrpSpPr/>
            <p:nvPr/>
          </p:nvGrpSpPr>
          <p:grpSpPr>
            <a:xfrm>
              <a:off x="4959552" y="3814438"/>
              <a:ext cx="468000" cy="108000"/>
              <a:chOff x="4554415" y="2042376"/>
              <a:chExt cx="427728" cy="108000"/>
            </a:xfrm>
          </p:grpSpPr>
          <p:cxnSp>
            <p:nvCxnSpPr>
              <p:cNvPr id="55" name="Straight Connector 54">
                <a:extLst>
                  <a:ext uri="{FF2B5EF4-FFF2-40B4-BE49-F238E27FC236}">
                    <a16:creationId xmlns:a16="http://schemas.microsoft.com/office/drawing/2014/main" id="{CEF07AEE-9B5C-9720-6436-BF1344BC696A}"/>
                  </a:ext>
                </a:extLst>
              </p:cNvPr>
              <p:cNvCxnSpPr>
                <a:cxnSpLocks/>
              </p:cNvCxnSpPr>
              <p:nvPr/>
            </p:nvCxnSpPr>
            <p:spPr>
              <a:xfrm>
                <a:off x="4554415" y="2096376"/>
                <a:ext cx="427728"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8619B88A-0E2D-FABA-2B3A-558B65B85E7F}"/>
                  </a:ext>
                </a:extLst>
              </p:cNvPr>
              <p:cNvCxnSpPr>
                <a:cxnSpLocks/>
              </p:cNvCxnSpPr>
              <p:nvPr/>
            </p:nvCxnSpPr>
            <p:spPr>
              <a:xfrm>
                <a:off x="4554415" y="2042376"/>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EA4AE43A-FCF4-1410-4B6A-AB338631E748}"/>
                  </a:ext>
                </a:extLst>
              </p:cNvPr>
              <p:cNvCxnSpPr>
                <a:cxnSpLocks/>
              </p:cNvCxnSpPr>
              <p:nvPr/>
            </p:nvCxnSpPr>
            <p:spPr>
              <a:xfrm>
                <a:off x="4982143" y="2042376"/>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44" name="Rectangle 43">
              <a:extLst>
                <a:ext uri="{FF2B5EF4-FFF2-40B4-BE49-F238E27FC236}">
                  <a16:creationId xmlns:a16="http://schemas.microsoft.com/office/drawing/2014/main" id="{35DA4549-9ECF-121E-1413-368B759A0BCE}"/>
                </a:ext>
              </a:extLst>
            </p:cNvPr>
            <p:cNvSpPr/>
            <p:nvPr/>
          </p:nvSpPr>
          <p:spPr>
            <a:xfrm>
              <a:off x="5163724" y="3827134"/>
              <a:ext cx="108000" cy="108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5" name="Group 44">
              <a:extLst>
                <a:ext uri="{FF2B5EF4-FFF2-40B4-BE49-F238E27FC236}">
                  <a16:creationId xmlns:a16="http://schemas.microsoft.com/office/drawing/2014/main" id="{6B1D1050-8F24-0E3A-82F7-485887A40A2E}"/>
                </a:ext>
              </a:extLst>
            </p:cNvPr>
            <p:cNvGrpSpPr/>
            <p:nvPr/>
          </p:nvGrpSpPr>
          <p:grpSpPr>
            <a:xfrm>
              <a:off x="4995263" y="4238866"/>
              <a:ext cx="432000" cy="108000"/>
              <a:chOff x="4554415" y="2042376"/>
              <a:chExt cx="427728" cy="108000"/>
            </a:xfrm>
          </p:grpSpPr>
          <p:cxnSp>
            <p:nvCxnSpPr>
              <p:cNvPr id="52" name="Straight Connector 51">
                <a:extLst>
                  <a:ext uri="{FF2B5EF4-FFF2-40B4-BE49-F238E27FC236}">
                    <a16:creationId xmlns:a16="http://schemas.microsoft.com/office/drawing/2014/main" id="{DF153F05-8729-87DE-CBA0-9B863884E45A}"/>
                  </a:ext>
                </a:extLst>
              </p:cNvPr>
              <p:cNvCxnSpPr>
                <a:cxnSpLocks/>
              </p:cNvCxnSpPr>
              <p:nvPr/>
            </p:nvCxnSpPr>
            <p:spPr>
              <a:xfrm>
                <a:off x="4554415" y="2096376"/>
                <a:ext cx="427728"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2C88C148-2A2E-9350-86FE-A8737671E80E}"/>
                  </a:ext>
                </a:extLst>
              </p:cNvPr>
              <p:cNvCxnSpPr>
                <a:cxnSpLocks/>
              </p:cNvCxnSpPr>
              <p:nvPr/>
            </p:nvCxnSpPr>
            <p:spPr>
              <a:xfrm>
                <a:off x="4554415" y="2042376"/>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884CA0CD-4872-3EFA-60D8-7094EFC887EB}"/>
                  </a:ext>
                </a:extLst>
              </p:cNvPr>
              <p:cNvCxnSpPr>
                <a:cxnSpLocks/>
              </p:cNvCxnSpPr>
              <p:nvPr/>
            </p:nvCxnSpPr>
            <p:spPr>
              <a:xfrm>
                <a:off x="4982143" y="2042376"/>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46" name="Rectangle 45">
              <a:extLst>
                <a:ext uri="{FF2B5EF4-FFF2-40B4-BE49-F238E27FC236}">
                  <a16:creationId xmlns:a16="http://schemas.microsoft.com/office/drawing/2014/main" id="{5F3C049F-72FF-4D20-6B69-2CD50EB4F7B3}"/>
                </a:ext>
              </a:extLst>
            </p:cNvPr>
            <p:cNvSpPr/>
            <p:nvPr/>
          </p:nvSpPr>
          <p:spPr>
            <a:xfrm>
              <a:off x="5189986" y="4238866"/>
              <a:ext cx="108000" cy="108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7" name="Group 46">
              <a:extLst>
                <a:ext uri="{FF2B5EF4-FFF2-40B4-BE49-F238E27FC236}">
                  <a16:creationId xmlns:a16="http://schemas.microsoft.com/office/drawing/2014/main" id="{3A2EE50C-85E9-C5AD-36FA-86F51FEDE9C3}"/>
                </a:ext>
              </a:extLst>
            </p:cNvPr>
            <p:cNvGrpSpPr/>
            <p:nvPr/>
          </p:nvGrpSpPr>
          <p:grpSpPr>
            <a:xfrm>
              <a:off x="3961935" y="4455742"/>
              <a:ext cx="1296000" cy="108000"/>
              <a:chOff x="4554415" y="2042376"/>
              <a:chExt cx="427728" cy="108000"/>
            </a:xfrm>
          </p:grpSpPr>
          <p:cxnSp>
            <p:nvCxnSpPr>
              <p:cNvPr id="49" name="Straight Connector 48">
                <a:extLst>
                  <a:ext uri="{FF2B5EF4-FFF2-40B4-BE49-F238E27FC236}">
                    <a16:creationId xmlns:a16="http://schemas.microsoft.com/office/drawing/2014/main" id="{33EC558F-CDD1-DEE6-D52A-EC6274A197ED}"/>
                  </a:ext>
                </a:extLst>
              </p:cNvPr>
              <p:cNvCxnSpPr>
                <a:cxnSpLocks/>
              </p:cNvCxnSpPr>
              <p:nvPr/>
            </p:nvCxnSpPr>
            <p:spPr>
              <a:xfrm>
                <a:off x="4554415" y="2096376"/>
                <a:ext cx="427728"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4B41BDAD-B91E-2355-A7EE-99C93010A18C}"/>
                  </a:ext>
                </a:extLst>
              </p:cNvPr>
              <p:cNvCxnSpPr>
                <a:cxnSpLocks/>
              </p:cNvCxnSpPr>
              <p:nvPr/>
            </p:nvCxnSpPr>
            <p:spPr>
              <a:xfrm>
                <a:off x="4554415" y="2042376"/>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C86318BF-0608-D675-1307-BAFBA5813FAA}"/>
                  </a:ext>
                </a:extLst>
              </p:cNvPr>
              <p:cNvCxnSpPr>
                <a:cxnSpLocks/>
              </p:cNvCxnSpPr>
              <p:nvPr/>
            </p:nvCxnSpPr>
            <p:spPr>
              <a:xfrm>
                <a:off x="4982143" y="2042376"/>
                <a:ext cx="0" cy="10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48" name="Rectangle 47">
              <a:extLst>
                <a:ext uri="{FF2B5EF4-FFF2-40B4-BE49-F238E27FC236}">
                  <a16:creationId xmlns:a16="http://schemas.microsoft.com/office/drawing/2014/main" id="{227BE8FF-8DD1-4E61-2F43-C84F50510144}"/>
                </a:ext>
              </a:extLst>
            </p:cNvPr>
            <p:cNvSpPr/>
            <p:nvPr/>
          </p:nvSpPr>
          <p:spPr>
            <a:xfrm>
              <a:off x="4582858" y="4445266"/>
              <a:ext cx="108000" cy="108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3900873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9001</a:t>
            </a:r>
            <a:r>
              <a:rPr lang="en-GB" dirty="0"/>
              <a:t>: Outcomes of first-line immune checkpoint inhibitors with or without chemotherapy according to KRAS mutational status and PD-L1 expression in patients with advanced NSCLC: FDA pooled </a:t>
            </a:r>
            <a:r>
              <a:rPr lang="en-GB" dirty="0" smtClean="0"/>
              <a:t>analysis </a:t>
            </a:r>
            <a:r>
              <a:rPr lang="en-GB" dirty="0"/>
              <a:t>– Nakajima </a:t>
            </a:r>
            <a:r>
              <a:rPr lang="en-GB" dirty="0" smtClean="0"/>
              <a:t>EC, et al</a:t>
            </a:r>
            <a:endParaRPr lang="en-GB" dirty="0"/>
          </a:p>
        </p:txBody>
      </p:sp>
      <p:sp>
        <p:nvSpPr>
          <p:cNvPr id="3" name="Content Placeholder 2"/>
          <p:cNvSpPr>
            <a:spLocks noGrp="1"/>
          </p:cNvSpPr>
          <p:nvPr>
            <p:ph idx="1"/>
          </p:nvPr>
        </p:nvSpPr>
        <p:spPr/>
        <p:txBody>
          <a:bodyPr/>
          <a:lstStyle/>
          <a:p>
            <a:r>
              <a:rPr lang="en-GB" b="1" dirty="0"/>
              <a:t>Study objective</a:t>
            </a:r>
          </a:p>
          <a:p>
            <a:pPr lvl="1"/>
            <a:r>
              <a:rPr lang="en-GB" dirty="0"/>
              <a:t>To evaluate the efficacy of 1L </a:t>
            </a:r>
            <a:r>
              <a:rPr lang="en-GB" dirty="0" smtClean="0"/>
              <a:t>immune checkpoint inhibitors ± </a:t>
            </a:r>
            <a:r>
              <a:rPr lang="en-GB" dirty="0"/>
              <a:t>chemotherapy in patients with advanced NSCLC </a:t>
            </a:r>
            <a:r>
              <a:rPr lang="en-GB" dirty="0" smtClean="0"/>
              <a:t>according to KRAS mutational status and PD-L1 </a:t>
            </a:r>
            <a:r>
              <a:rPr lang="en-GB" dirty="0"/>
              <a:t>expression </a:t>
            </a:r>
            <a:endParaRPr lang="en-GB" dirty="0" smtClean="0"/>
          </a:p>
          <a:p>
            <a:pPr>
              <a:spcBef>
                <a:spcPts val="2400"/>
              </a:spcBef>
            </a:pPr>
            <a:r>
              <a:rPr lang="en-GB" b="1" dirty="0"/>
              <a:t>Methods</a:t>
            </a:r>
          </a:p>
          <a:p>
            <a:pPr lvl="1"/>
            <a:r>
              <a:rPr lang="en-GB" dirty="0"/>
              <a:t>Data from 12 RCTs for patients with advanced </a:t>
            </a:r>
            <a:r>
              <a:rPr lang="en-GB" dirty="0" smtClean="0"/>
              <a:t>NSCLC and known KRAS mutation status (n=1430; WT n=875, mutant n=555, KRAS G12C n=157) who </a:t>
            </a:r>
            <a:r>
              <a:rPr lang="en-GB" dirty="0"/>
              <a:t>received 1L </a:t>
            </a:r>
            <a:r>
              <a:rPr lang="en-GB" dirty="0" smtClean="0"/>
              <a:t>immune checkpoint inhibitor </a:t>
            </a:r>
            <a:r>
              <a:rPr lang="en-GB" dirty="0"/>
              <a:t>± chemotherapy </a:t>
            </a:r>
            <a:r>
              <a:rPr lang="en-GB" dirty="0" smtClean="0"/>
              <a:t>or chemotherapy alone were </a:t>
            </a:r>
            <a:r>
              <a:rPr lang="en-GB" dirty="0"/>
              <a:t>pooled</a:t>
            </a:r>
          </a:p>
          <a:p>
            <a:pPr lvl="1"/>
            <a:r>
              <a:rPr lang="en-GB" dirty="0" smtClean="0"/>
              <a:t>OS </a:t>
            </a:r>
            <a:r>
              <a:rPr lang="en-GB" dirty="0"/>
              <a:t>and ORR were </a:t>
            </a:r>
            <a:r>
              <a:rPr lang="en-GB" dirty="0" smtClean="0"/>
              <a:t>assessed using </a:t>
            </a:r>
            <a:r>
              <a:rPr lang="en-GB" dirty="0" err="1" smtClean="0"/>
              <a:t>Clopper</a:t>
            </a:r>
            <a:r>
              <a:rPr lang="en-GB" dirty="0" smtClean="0"/>
              <a:t>-Pearson and Kaplan-Meier methods, respectively, and by Cox model in subgroups stratified by KRAS status (mutant, G12C or WT) and PD-L1 status (negative CPS &lt;1, low CPS &lt;50 or high CPS ≥50)</a:t>
            </a:r>
          </a:p>
        </p:txBody>
      </p:sp>
      <p:sp>
        <p:nvSpPr>
          <p:cNvPr id="5" name="Text Placeholder 4"/>
          <p:cNvSpPr>
            <a:spLocks noGrp="1"/>
          </p:cNvSpPr>
          <p:nvPr>
            <p:ph type="body" sz="quarter" idx="11"/>
          </p:nvPr>
        </p:nvSpPr>
        <p:spPr/>
        <p:txBody>
          <a:bodyPr/>
          <a:lstStyle/>
          <a:p>
            <a:r>
              <a:rPr lang="en-GB" dirty="0"/>
              <a:t>Nakajima </a:t>
            </a:r>
            <a:r>
              <a:rPr lang="en-GB" dirty="0" smtClean="0"/>
              <a:t>EC,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9001</a:t>
            </a:r>
            <a:endParaRPr lang="en-GB" dirty="0"/>
          </a:p>
        </p:txBody>
      </p:sp>
    </p:spTree>
    <p:extLst>
      <p:ext uri="{BB962C8B-B14F-4D97-AF65-F5344CB8AC3E}">
        <p14:creationId xmlns:p14="http://schemas.microsoft.com/office/powerpoint/2010/main" val="10195540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9001</a:t>
            </a:r>
            <a:r>
              <a:rPr lang="en-GB" dirty="0"/>
              <a:t>: Outcomes of first-line immune checkpoint inhibitors with or without chemotherapy according to KRAS mutational status and PD-L1 expression in patients with advanced NSCLC: FDA pooled </a:t>
            </a:r>
            <a:r>
              <a:rPr lang="en-GB" dirty="0" smtClean="0"/>
              <a:t>analysis </a:t>
            </a:r>
            <a:r>
              <a:rPr lang="en-GB" dirty="0"/>
              <a:t>– Nakajima </a:t>
            </a:r>
            <a:r>
              <a:rPr lang="en-GB" dirty="0" smtClean="0"/>
              <a:t>EC, et al</a:t>
            </a:r>
            <a:endParaRPr lang="en-GB" dirty="0"/>
          </a:p>
        </p:txBody>
      </p:sp>
      <p:sp>
        <p:nvSpPr>
          <p:cNvPr id="3" name="Content Placeholder 2"/>
          <p:cNvSpPr>
            <a:spLocks noGrp="1"/>
          </p:cNvSpPr>
          <p:nvPr>
            <p:ph idx="1"/>
          </p:nvPr>
        </p:nvSpPr>
        <p:spPr/>
        <p:txBody>
          <a:bodyPr/>
          <a:lstStyle/>
          <a:p>
            <a:r>
              <a:rPr lang="en-GB" b="1" dirty="0"/>
              <a:t>Key </a:t>
            </a:r>
            <a:r>
              <a:rPr lang="en-GB" b="1" dirty="0" smtClean="0"/>
              <a:t>results</a:t>
            </a:r>
          </a:p>
          <a:p>
            <a:pPr>
              <a:spcBef>
                <a:spcPts val="30000"/>
              </a:spcBef>
            </a:pPr>
            <a:r>
              <a:rPr lang="en-GB" b="1" dirty="0"/>
              <a:t>Conclusions</a:t>
            </a:r>
          </a:p>
          <a:p>
            <a:pPr lvl="1"/>
            <a:r>
              <a:rPr lang="en-GB" dirty="0" smtClean="0"/>
              <a:t>In </a:t>
            </a:r>
            <a:r>
              <a:rPr lang="en-GB" dirty="0"/>
              <a:t>patients with advanced NSCLC, immune checkpoint inhibitors + chemotherapy, immunotherapy alone or chemotherapy </a:t>
            </a:r>
            <a:r>
              <a:rPr lang="en-GB" dirty="0" smtClean="0"/>
              <a:t>alone provided </a:t>
            </a:r>
            <a:r>
              <a:rPr lang="en-GB" dirty="0"/>
              <a:t>comparable activity regardless of KRAS mutation </a:t>
            </a:r>
            <a:r>
              <a:rPr lang="en-GB" dirty="0" smtClean="0"/>
              <a:t>status</a:t>
            </a:r>
            <a:endParaRPr lang="en-GB" dirty="0"/>
          </a:p>
        </p:txBody>
      </p:sp>
      <p:sp>
        <p:nvSpPr>
          <p:cNvPr id="5" name="Text Placeholder 4"/>
          <p:cNvSpPr>
            <a:spLocks noGrp="1"/>
          </p:cNvSpPr>
          <p:nvPr>
            <p:ph type="body" sz="quarter" idx="11"/>
          </p:nvPr>
        </p:nvSpPr>
        <p:spPr/>
        <p:txBody>
          <a:bodyPr/>
          <a:lstStyle/>
          <a:p>
            <a:r>
              <a:rPr lang="en-GB" dirty="0"/>
              <a:t>Nakajima </a:t>
            </a:r>
            <a:r>
              <a:rPr lang="en-GB" dirty="0" smtClean="0"/>
              <a:t>EC,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9001</a:t>
            </a:r>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100635642"/>
              </p:ext>
            </p:extLst>
          </p:nvPr>
        </p:nvGraphicFramePr>
        <p:xfrm>
          <a:off x="304800" y="1619360"/>
          <a:ext cx="4731290" cy="2235090"/>
        </p:xfrm>
        <a:graphic>
          <a:graphicData uri="http://schemas.openxmlformats.org/drawingml/2006/table">
            <a:tbl>
              <a:tblPr firstRow="1" bandRow="1">
                <a:tableStyleId>{69012ECD-51FC-41F1-AA8D-1B2483CD663E}</a:tableStyleId>
              </a:tblPr>
              <a:tblGrid>
                <a:gridCol w="1282835">
                  <a:extLst>
                    <a:ext uri="{9D8B030D-6E8A-4147-A177-3AD203B41FA5}">
                      <a16:colId xmlns:a16="http://schemas.microsoft.com/office/drawing/2014/main" val="4251174958"/>
                    </a:ext>
                  </a:extLst>
                </a:gridCol>
                <a:gridCol w="1149485">
                  <a:extLst>
                    <a:ext uri="{9D8B030D-6E8A-4147-A177-3AD203B41FA5}">
                      <a16:colId xmlns:a16="http://schemas.microsoft.com/office/drawing/2014/main" val="179459462"/>
                    </a:ext>
                  </a:extLst>
                </a:gridCol>
                <a:gridCol w="1149485">
                  <a:extLst>
                    <a:ext uri="{9D8B030D-6E8A-4147-A177-3AD203B41FA5}">
                      <a16:colId xmlns:a16="http://schemas.microsoft.com/office/drawing/2014/main" val="153675754"/>
                    </a:ext>
                  </a:extLst>
                </a:gridCol>
                <a:gridCol w="1149485">
                  <a:extLst>
                    <a:ext uri="{9D8B030D-6E8A-4147-A177-3AD203B41FA5}">
                      <a16:colId xmlns:a16="http://schemas.microsoft.com/office/drawing/2014/main" val="2297215793"/>
                    </a:ext>
                  </a:extLst>
                </a:gridCol>
              </a:tblGrid>
              <a:tr h="723297">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tx2"/>
                          </a:solidFill>
                          <a:latin typeface="+mn-lt"/>
                        </a:rPr>
                        <a:t>ORR,</a:t>
                      </a:r>
                      <a:r>
                        <a:rPr lang="en-US" sz="1400" b="1" baseline="0" dirty="0" smtClean="0">
                          <a:solidFill>
                            <a:schemeClr val="tx2"/>
                          </a:solidFill>
                          <a:latin typeface="+mn-lt"/>
                        </a:rPr>
                        <a:t> % (95%CI)</a:t>
                      </a:r>
                      <a:endParaRPr lang="en-US" sz="1400" b="1" dirty="0" smtClean="0">
                        <a:solidFill>
                          <a:schemeClr val="tx2"/>
                        </a:solidFill>
                        <a:latin typeface="+mn-lt"/>
                      </a:endParaRPr>
                    </a:p>
                  </a:txBody>
                  <a:tcPr marT="18000" marB="18000" anchor="b">
                    <a:solidFill>
                      <a:schemeClr val="accent1"/>
                    </a:solidFill>
                  </a:tcPr>
                </a:tc>
                <a:tc>
                  <a:txBody>
                    <a:bodyPr/>
                    <a:lstStyle/>
                    <a:p>
                      <a:pPr algn="ctr"/>
                      <a:r>
                        <a:rPr lang="en-US" sz="1400" b="1" i="0" dirty="0" smtClean="0">
                          <a:solidFill>
                            <a:schemeClr val="tx2"/>
                          </a:solidFill>
                          <a:latin typeface="+mn-lt"/>
                        </a:rPr>
                        <a:t>KRAS WT</a:t>
                      </a:r>
                    </a:p>
                    <a:p>
                      <a:pPr algn="ctr"/>
                      <a:r>
                        <a:rPr lang="en-US" sz="1400" b="1" i="0" dirty="0" smtClean="0">
                          <a:solidFill>
                            <a:schemeClr val="tx2"/>
                          </a:solidFill>
                          <a:latin typeface="+mn-lt"/>
                        </a:rPr>
                        <a:t>(n=875)</a:t>
                      </a:r>
                      <a:endParaRPr lang="en-US" sz="1400" b="1" i="0" dirty="0">
                        <a:solidFill>
                          <a:schemeClr val="tx2"/>
                        </a:solidFill>
                        <a:latin typeface="+mn-lt"/>
                      </a:endParaRPr>
                    </a:p>
                  </a:txBody>
                  <a:tcPr marT="18000" marB="18000" anchor="b">
                    <a:solidFill>
                      <a:schemeClr val="accent1"/>
                    </a:solidFill>
                  </a:tcPr>
                </a:tc>
                <a:tc>
                  <a:txBody>
                    <a:bodyPr/>
                    <a:lstStyle/>
                    <a:p>
                      <a:pPr algn="ctr"/>
                      <a:r>
                        <a:rPr lang="en-US" sz="1400" b="1" i="0" dirty="0" smtClean="0">
                          <a:solidFill>
                            <a:schemeClr val="tx2"/>
                          </a:solidFill>
                          <a:latin typeface="+mn-lt"/>
                        </a:rPr>
                        <a:t>KRAS </a:t>
                      </a:r>
                      <a:r>
                        <a:rPr lang="en-US" sz="1400" b="1" i="0" dirty="0" err="1" smtClean="0">
                          <a:solidFill>
                            <a:schemeClr val="tx2"/>
                          </a:solidFill>
                          <a:latin typeface="+mn-lt"/>
                        </a:rPr>
                        <a:t>mut</a:t>
                      </a:r>
                      <a:endParaRPr lang="en-US" sz="1400" b="1" i="0" dirty="0" smtClean="0">
                        <a:solidFill>
                          <a:schemeClr val="tx2"/>
                        </a:solidFill>
                        <a:latin typeface="+mn-lt"/>
                      </a:endParaRPr>
                    </a:p>
                    <a:p>
                      <a:pPr algn="ctr"/>
                      <a:r>
                        <a:rPr lang="en-US" sz="1400" b="1" i="0" dirty="0" smtClean="0">
                          <a:solidFill>
                            <a:schemeClr val="tx2"/>
                          </a:solidFill>
                          <a:latin typeface="+mn-lt"/>
                        </a:rPr>
                        <a:t>(n=555)</a:t>
                      </a:r>
                      <a:endParaRPr lang="en-US" sz="1400" b="1" i="0" dirty="0">
                        <a:solidFill>
                          <a:schemeClr val="tx2"/>
                        </a:solidFill>
                        <a:latin typeface="+mn-lt"/>
                      </a:endParaRPr>
                    </a:p>
                  </a:txBody>
                  <a:tcPr marT="18000" marB="18000" anchor="b">
                    <a:solidFill>
                      <a:schemeClr val="accent1"/>
                    </a:solidFill>
                  </a:tcPr>
                </a:tc>
                <a:tc>
                  <a:txBody>
                    <a:bodyPr/>
                    <a:lstStyle/>
                    <a:p>
                      <a:pPr algn="ctr"/>
                      <a:r>
                        <a:rPr lang="en-US" sz="1400" b="1" i="0" dirty="0" smtClean="0">
                          <a:solidFill>
                            <a:schemeClr val="tx2"/>
                          </a:solidFill>
                          <a:latin typeface="+mn-lt"/>
                        </a:rPr>
                        <a:t>KRAS G12C</a:t>
                      </a:r>
                    </a:p>
                    <a:p>
                      <a:pPr algn="ctr"/>
                      <a:r>
                        <a:rPr lang="en-US" sz="1400" b="1" i="0" dirty="0" smtClean="0">
                          <a:solidFill>
                            <a:schemeClr val="tx2"/>
                          </a:solidFill>
                          <a:latin typeface="+mn-lt"/>
                        </a:rPr>
                        <a:t>(n=157)</a:t>
                      </a:r>
                      <a:endParaRPr lang="en-US" sz="1400" b="1" i="0" dirty="0">
                        <a:solidFill>
                          <a:schemeClr val="tx2"/>
                        </a:solidFill>
                        <a:latin typeface="+mn-lt"/>
                      </a:endParaRPr>
                    </a:p>
                  </a:txBody>
                  <a:tcPr marT="18000" marB="18000" anchor="b">
                    <a:solidFill>
                      <a:schemeClr val="accent1"/>
                    </a:solidFill>
                  </a:tcPr>
                </a:tc>
                <a:extLst>
                  <a:ext uri="{0D108BD9-81ED-4DB2-BD59-A6C34878D82A}">
                    <a16:rowId xmlns:a16="http://schemas.microsoft.com/office/drawing/2014/main" val="3011744392"/>
                  </a:ext>
                </a:extLst>
              </a:tr>
              <a:tr h="503931">
                <a:tc>
                  <a:txBody>
                    <a:bodyPr/>
                    <a:lstStyle/>
                    <a:p>
                      <a:pPr algn="l"/>
                      <a:r>
                        <a:rPr lang="en-US" sz="1400" b="0" dirty="0" smtClean="0">
                          <a:latin typeface="+mn-lt"/>
                        </a:rPr>
                        <a:t>ICI +</a:t>
                      </a:r>
                      <a:r>
                        <a:rPr lang="en-US" sz="1400" b="0" baseline="0" dirty="0" smtClean="0">
                          <a:latin typeface="+mn-lt"/>
                        </a:rPr>
                        <a:t> chemo</a:t>
                      </a:r>
                      <a:endParaRPr lang="en-US" sz="1400" b="0" dirty="0">
                        <a:latin typeface="+mn-lt"/>
                      </a:endParaRPr>
                    </a:p>
                  </a:txBody>
                  <a:tcPr marT="18000" marB="18000" anchor="ctr"/>
                </a:tc>
                <a:tc>
                  <a:txBody>
                    <a:bodyPr/>
                    <a:lstStyle/>
                    <a:p>
                      <a:pPr algn="ctr"/>
                      <a:r>
                        <a:rPr lang="en-US" sz="1400" b="0" dirty="0" smtClean="0">
                          <a:latin typeface="+mn-lt"/>
                        </a:rPr>
                        <a:t>51</a:t>
                      </a:r>
                      <a:r>
                        <a:rPr lang="en-US" sz="1400" b="0" baseline="0" dirty="0" smtClean="0">
                          <a:latin typeface="+mn-lt"/>
                        </a:rPr>
                        <a:t> (46, 57)</a:t>
                      </a:r>
                      <a:endParaRPr lang="en-US" sz="1400" b="0" dirty="0">
                        <a:latin typeface="+mn-lt"/>
                      </a:endParaRPr>
                    </a:p>
                  </a:txBody>
                  <a:tcPr marT="18000" marB="18000" anchor="ctr"/>
                </a:tc>
                <a:tc>
                  <a:txBody>
                    <a:bodyPr/>
                    <a:lstStyle/>
                    <a:p>
                      <a:pPr algn="ctr"/>
                      <a:r>
                        <a:rPr lang="en-US" sz="1400" b="0" dirty="0" smtClean="0">
                          <a:latin typeface="+mn-lt"/>
                        </a:rPr>
                        <a:t>46 (39, 53)</a:t>
                      </a:r>
                      <a:endParaRPr lang="en-US" sz="1400" b="0" dirty="0">
                        <a:latin typeface="+mn-lt"/>
                      </a:endParaRPr>
                    </a:p>
                  </a:txBody>
                  <a:tcPr marT="18000" marB="18000" anchor="ctr"/>
                </a:tc>
                <a:tc>
                  <a:txBody>
                    <a:bodyPr/>
                    <a:lstStyle/>
                    <a:p>
                      <a:pPr algn="ctr"/>
                      <a:r>
                        <a:rPr lang="en-US" sz="1400" b="0" dirty="0" smtClean="0">
                          <a:latin typeface="+mn-lt"/>
                        </a:rPr>
                        <a:t>47 (33, 60)</a:t>
                      </a:r>
                      <a:endParaRPr lang="en-US" sz="1400" b="0" dirty="0">
                        <a:latin typeface="+mn-lt"/>
                      </a:endParaRPr>
                    </a:p>
                  </a:txBody>
                  <a:tcPr marT="18000" marB="18000" anchor="ctr"/>
                </a:tc>
                <a:extLst>
                  <a:ext uri="{0D108BD9-81ED-4DB2-BD59-A6C34878D82A}">
                    <a16:rowId xmlns:a16="http://schemas.microsoft.com/office/drawing/2014/main" val="3005785457"/>
                  </a:ext>
                </a:extLst>
              </a:tr>
              <a:tr h="503931">
                <a:tc>
                  <a:txBody>
                    <a:bodyPr/>
                    <a:lstStyle/>
                    <a:p>
                      <a:pPr algn="l"/>
                      <a:r>
                        <a:rPr lang="en-US" sz="1400" b="0" dirty="0" smtClean="0">
                          <a:latin typeface="+mn-lt"/>
                        </a:rPr>
                        <a:t>ICI alone</a:t>
                      </a:r>
                      <a:endParaRPr lang="en-US" sz="1400" b="0" dirty="0">
                        <a:latin typeface="+mn-lt"/>
                      </a:endParaRPr>
                    </a:p>
                  </a:txBody>
                  <a:tcPr marT="18000" marB="18000" anchor="ctr"/>
                </a:tc>
                <a:tc>
                  <a:txBody>
                    <a:bodyPr/>
                    <a:lstStyle/>
                    <a:p>
                      <a:pPr algn="ctr"/>
                      <a:r>
                        <a:rPr lang="en-US" sz="1400" b="0" dirty="0" smtClean="0">
                          <a:latin typeface="+mn-lt"/>
                        </a:rPr>
                        <a:t>33 (27, 40)</a:t>
                      </a:r>
                      <a:endParaRPr lang="en-US" sz="1400" b="0" dirty="0">
                        <a:latin typeface="+mn-lt"/>
                      </a:endParaRPr>
                    </a:p>
                  </a:txBody>
                  <a:tcPr marT="18000" marB="18000" anchor="ctr"/>
                </a:tc>
                <a:tc>
                  <a:txBody>
                    <a:bodyPr/>
                    <a:lstStyle/>
                    <a:p>
                      <a:pPr algn="ctr"/>
                      <a:r>
                        <a:rPr lang="en-US" sz="1400" b="0" dirty="0" smtClean="0">
                          <a:latin typeface="+mn-lt"/>
                        </a:rPr>
                        <a:t>37 (29, 46)</a:t>
                      </a:r>
                      <a:endParaRPr lang="en-US" sz="1400" b="0" dirty="0">
                        <a:latin typeface="+mn-lt"/>
                      </a:endParaRPr>
                    </a:p>
                  </a:txBody>
                  <a:tcPr marT="18000" marB="18000" anchor="ctr"/>
                </a:tc>
                <a:tc>
                  <a:txBody>
                    <a:bodyPr/>
                    <a:lstStyle/>
                    <a:p>
                      <a:pPr algn="ctr"/>
                      <a:r>
                        <a:rPr lang="en-US" sz="1400" b="0" dirty="0" smtClean="0">
                          <a:latin typeface="+mn-lt"/>
                        </a:rPr>
                        <a:t>33 (20, 49)</a:t>
                      </a:r>
                      <a:endParaRPr lang="en-US" sz="1400" b="0" dirty="0">
                        <a:latin typeface="+mn-lt"/>
                      </a:endParaRPr>
                    </a:p>
                  </a:txBody>
                  <a:tcPr marT="18000" marB="18000" anchor="ctr"/>
                </a:tc>
                <a:extLst>
                  <a:ext uri="{0D108BD9-81ED-4DB2-BD59-A6C34878D82A}">
                    <a16:rowId xmlns:a16="http://schemas.microsoft.com/office/drawing/2014/main" val="1039646710"/>
                  </a:ext>
                </a:extLst>
              </a:tr>
              <a:tr h="503931">
                <a:tc>
                  <a:txBody>
                    <a:bodyPr/>
                    <a:lstStyle/>
                    <a:p>
                      <a:pPr algn="l"/>
                      <a:r>
                        <a:rPr lang="en-US" sz="1400" b="0" dirty="0" smtClean="0">
                          <a:latin typeface="+mn-lt"/>
                        </a:rPr>
                        <a:t>Chemo alone</a:t>
                      </a:r>
                      <a:endParaRPr lang="en-US" sz="1400" b="0" dirty="0">
                        <a:latin typeface="+mn-lt"/>
                      </a:endParaRPr>
                    </a:p>
                  </a:txBody>
                  <a:tcPr marT="18000" marB="18000" anchor="ctr"/>
                </a:tc>
                <a:tc>
                  <a:txBody>
                    <a:bodyPr/>
                    <a:lstStyle/>
                    <a:p>
                      <a:pPr algn="ctr"/>
                      <a:r>
                        <a:rPr lang="en-US" sz="1400" b="0" dirty="0" smtClean="0">
                          <a:latin typeface="+mn-lt"/>
                        </a:rPr>
                        <a:t>32 (33, 60)</a:t>
                      </a:r>
                      <a:endParaRPr lang="en-US" sz="1400" b="0" dirty="0">
                        <a:latin typeface="+mn-lt"/>
                      </a:endParaRPr>
                    </a:p>
                  </a:txBody>
                  <a:tcPr marT="18000" marB="18000" anchor="ctr"/>
                </a:tc>
                <a:tc>
                  <a:txBody>
                    <a:bodyPr/>
                    <a:lstStyle/>
                    <a:p>
                      <a:pPr algn="ctr"/>
                      <a:r>
                        <a:rPr lang="en-US" sz="1400" b="0" dirty="0" smtClean="0">
                          <a:latin typeface="+mn-lt"/>
                        </a:rPr>
                        <a:t>33 (20, 49)</a:t>
                      </a:r>
                      <a:endParaRPr lang="en-US" sz="1400" b="0" dirty="0">
                        <a:latin typeface="+mn-lt"/>
                      </a:endParaRPr>
                    </a:p>
                  </a:txBody>
                  <a:tcPr marT="18000" marB="18000" anchor="ctr"/>
                </a:tc>
                <a:tc>
                  <a:txBody>
                    <a:bodyPr/>
                    <a:lstStyle/>
                    <a:p>
                      <a:pPr algn="ctr"/>
                      <a:r>
                        <a:rPr lang="en-US" sz="1400" b="0" dirty="0" smtClean="0">
                          <a:latin typeface="+mn-lt"/>
                        </a:rPr>
                        <a:t>44 (31, 59)</a:t>
                      </a:r>
                      <a:endParaRPr lang="en-US" sz="1400" b="0" dirty="0">
                        <a:latin typeface="+mn-lt"/>
                      </a:endParaRPr>
                    </a:p>
                  </a:txBody>
                  <a:tcPr marT="18000" marB="18000" anchor="ctr"/>
                </a:tc>
                <a:extLst>
                  <a:ext uri="{0D108BD9-81ED-4DB2-BD59-A6C34878D82A}">
                    <a16:rowId xmlns:a16="http://schemas.microsoft.com/office/drawing/2014/main" val="1822994593"/>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662632902"/>
              </p:ext>
            </p:extLst>
          </p:nvPr>
        </p:nvGraphicFramePr>
        <p:xfrm>
          <a:off x="5230642" y="1619359"/>
          <a:ext cx="6634491" cy="3795830"/>
        </p:xfrm>
        <a:graphic>
          <a:graphicData uri="http://schemas.openxmlformats.org/drawingml/2006/table">
            <a:tbl>
              <a:tblPr firstRow="1" bandRow="1">
                <a:tableStyleId>{69012ECD-51FC-41F1-AA8D-1B2483CD663E}</a:tableStyleId>
              </a:tblPr>
              <a:tblGrid>
                <a:gridCol w="1754358">
                  <a:extLst>
                    <a:ext uri="{9D8B030D-6E8A-4147-A177-3AD203B41FA5}">
                      <a16:colId xmlns:a16="http://schemas.microsoft.com/office/drawing/2014/main" val="4251174958"/>
                    </a:ext>
                  </a:extLst>
                </a:gridCol>
                <a:gridCol w="1626711">
                  <a:extLst>
                    <a:ext uri="{9D8B030D-6E8A-4147-A177-3AD203B41FA5}">
                      <a16:colId xmlns:a16="http://schemas.microsoft.com/office/drawing/2014/main" val="179459462"/>
                    </a:ext>
                  </a:extLst>
                </a:gridCol>
                <a:gridCol w="1626711">
                  <a:extLst>
                    <a:ext uri="{9D8B030D-6E8A-4147-A177-3AD203B41FA5}">
                      <a16:colId xmlns:a16="http://schemas.microsoft.com/office/drawing/2014/main" val="153675754"/>
                    </a:ext>
                  </a:extLst>
                </a:gridCol>
                <a:gridCol w="1626711">
                  <a:extLst>
                    <a:ext uri="{9D8B030D-6E8A-4147-A177-3AD203B41FA5}">
                      <a16:colId xmlns:a16="http://schemas.microsoft.com/office/drawing/2014/main" val="2297215793"/>
                    </a:ext>
                  </a:extLst>
                </a:gridCol>
              </a:tblGrid>
              <a:tr h="37958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1" kern="1200" dirty="0" smtClean="0">
                        <a:solidFill>
                          <a:schemeClr val="tx2"/>
                        </a:solidFill>
                        <a:latin typeface="Arial"/>
                        <a:ea typeface="+mn-ea"/>
                        <a:cs typeface="+mn-cs"/>
                      </a:endParaRPr>
                    </a:p>
                  </a:txBody>
                  <a:tcPr marT="18000" marB="18000" anchor="b"/>
                </a:tc>
                <a:tc>
                  <a:txBody>
                    <a:bodyPr/>
                    <a:lstStyle/>
                    <a:p>
                      <a:pPr algn="ctr"/>
                      <a:r>
                        <a:rPr lang="en-US" sz="1400" dirty="0" smtClean="0">
                          <a:solidFill>
                            <a:schemeClr val="tx2"/>
                          </a:solidFill>
                        </a:rPr>
                        <a:t>KRAS WT</a:t>
                      </a:r>
                      <a:endParaRPr lang="en-US" sz="1400" b="1" i="0" dirty="0" smtClean="0">
                        <a:solidFill>
                          <a:schemeClr val="tx2"/>
                        </a:solidFill>
                        <a:latin typeface="+mj-lt"/>
                      </a:endParaRPr>
                    </a:p>
                  </a:txBody>
                  <a:tcPr marT="18000" marB="18000" anchor="ctr"/>
                </a:tc>
                <a:tc>
                  <a:txBody>
                    <a:bodyPr/>
                    <a:lstStyle/>
                    <a:p>
                      <a:pPr algn="ctr"/>
                      <a:r>
                        <a:rPr lang="en-US" sz="1400" dirty="0" smtClean="0">
                          <a:solidFill>
                            <a:schemeClr val="tx2"/>
                          </a:solidFill>
                        </a:rPr>
                        <a:t>KRAS </a:t>
                      </a:r>
                      <a:r>
                        <a:rPr lang="en-US" sz="1400" dirty="0" err="1" smtClean="0">
                          <a:solidFill>
                            <a:schemeClr val="tx2"/>
                          </a:solidFill>
                        </a:rPr>
                        <a:t>mut</a:t>
                      </a:r>
                      <a:endParaRPr lang="en-US" sz="1400" b="1" i="0" dirty="0" smtClean="0">
                        <a:solidFill>
                          <a:schemeClr val="tx2"/>
                        </a:solidFill>
                        <a:latin typeface="+mj-lt"/>
                      </a:endParaRPr>
                    </a:p>
                  </a:txBody>
                  <a:tcPr marT="18000" marB="18000" anchor="ctr"/>
                </a:tc>
                <a:tc>
                  <a:txBody>
                    <a:bodyPr/>
                    <a:lstStyle/>
                    <a:p>
                      <a:pPr algn="ctr"/>
                      <a:r>
                        <a:rPr lang="en-US" sz="1400" dirty="0" smtClean="0">
                          <a:solidFill>
                            <a:schemeClr val="tx2"/>
                          </a:solidFill>
                        </a:rPr>
                        <a:t>KRAS G12C</a:t>
                      </a:r>
                      <a:endParaRPr lang="en-US" sz="1400" b="1" i="0" dirty="0" smtClean="0">
                        <a:solidFill>
                          <a:schemeClr val="tx2"/>
                        </a:solidFill>
                        <a:latin typeface="+mj-lt"/>
                      </a:endParaRPr>
                    </a:p>
                  </a:txBody>
                  <a:tcPr marT="18000" marB="18000" anchor="ctr"/>
                </a:tc>
                <a:extLst>
                  <a:ext uri="{0D108BD9-81ED-4DB2-BD59-A6C34878D82A}">
                    <a16:rowId xmlns:a16="http://schemas.microsoft.com/office/drawing/2014/main" val="3011744392"/>
                  </a:ext>
                </a:extLst>
              </a:tr>
              <a:tr h="379583">
                <a:tc>
                  <a:txBody>
                    <a:bodyPr/>
                    <a:lstStyle/>
                    <a:p>
                      <a:pPr algn="l"/>
                      <a:r>
                        <a:rPr lang="en-US" sz="1400" b="0" dirty="0" smtClean="0"/>
                        <a:t>ICI +</a:t>
                      </a:r>
                      <a:r>
                        <a:rPr lang="en-US" sz="1400" b="0" baseline="0" dirty="0" smtClean="0"/>
                        <a:t> chemo, n</a:t>
                      </a:r>
                      <a:endParaRPr lang="en-US" sz="1400" b="0" dirty="0">
                        <a:latin typeface="+mn-lt"/>
                      </a:endParaRPr>
                    </a:p>
                  </a:txBody>
                  <a:tcPr marT="18000" marB="18000" anchor="ctr"/>
                </a:tc>
                <a:tc>
                  <a:txBody>
                    <a:bodyPr/>
                    <a:lstStyle/>
                    <a:p>
                      <a:pPr algn="ctr"/>
                      <a:r>
                        <a:rPr lang="en-US" sz="1400" dirty="0" smtClean="0"/>
                        <a:t>313</a:t>
                      </a:r>
                      <a:endParaRPr lang="en-US" sz="1400" b="0" dirty="0">
                        <a:latin typeface="+mn-lt"/>
                      </a:endParaRPr>
                    </a:p>
                  </a:txBody>
                  <a:tcPr marT="18000" marB="18000" anchor="ctr"/>
                </a:tc>
                <a:tc>
                  <a:txBody>
                    <a:bodyPr/>
                    <a:lstStyle/>
                    <a:p>
                      <a:pPr algn="ctr"/>
                      <a:r>
                        <a:rPr lang="en-US" sz="1400" baseline="0" dirty="0" smtClean="0"/>
                        <a:t>219</a:t>
                      </a:r>
                      <a:endParaRPr lang="en-US" sz="1400" b="0" dirty="0">
                        <a:latin typeface="+mn-lt"/>
                      </a:endParaRPr>
                    </a:p>
                  </a:txBody>
                  <a:tcPr marT="18000" marB="18000" anchor="ctr"/>
                </a:tc>
                <a:tc>
                  <a:txBody>
                    <a:bodyPr/>
                    <a:lstStyle/>
                    <a:p>
                      <a:pPr algn="ctr"/>
                      <a:r>
                        <a:rPr lang="en-US" sz="1400" dirty="0" smtClean="0"/>
                        <a:t>58</a:t>
                      </a:r>
                      <a:endParaRPr lang="en-US" sz="1400" b="0" dirty="0">
                        <a:latin typeface="+mn-lt"/>
                      </a:endParaRPr>
                    </a:p>
                  </a:txBody>
                  <a:tcPr marT="18000" marB="18000" anchor="ctr"/>
                </a:tc>
                <a:extLst>
                  <a:ext uri="{0D108BD9-81ED-4DB2-BD59-A6C34878D82A}">
                    <a16:rowId xmlns:a16="http://schemas.microsoft.com/office/drawing/2014/main" val="3005785457"/>
                  </a:ext>
                </a:extLst>
              </a:tr>
              <a:tr h="379583">
                <a:tc>
                  <a:txBody>
                    <a:bodyPr/>
                    <a:lstStyle/>
                    <a:p>
                      <a:pPr marL="88900" indent="0" algn="l"/>
                      <a:r>
                        <a:rPr lang="en-US" sz="1400" dirty="0" smtClean="0"/>
                        <a:t>mOS, </a:t>
                      </a:r>
                      <a:r>
                        <a:rPr lang="en-US" sz="1400" dirty="0" err="1" smtClean="0"/>
                        <a:t>mo</a:t>
                      </a:r>
                      <a:r>
                        <a:rPr lang="en-US" sz="1400" baseline="0" dirty="0" smtClean="0"/>
                        <a:t> (95%CI)</a:t>
                      </a:r>
                      <a:endParaRPr lang="en-US" sz="1400" b="0" dirty="0">
                        <a:latin typeface="+mn-lt"/>
                      </a:endParaRP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t>18.7 (16.0, 25.2)</a:t>
                      </a:r>
                      <a:endParaRPr lang="en-US" sz="1400" b="0" dirty="0" smtClean="0">
                        <a:latin typeface="+mn-lt"/>
                      </a:endParaRPr>
                    </a:p>
                  </a:txBody>
                  <a:tcPr marT="18000" marB="18000" anchor="ctr"/>
                </a:tc>
                <a:tc>
                  <a:txBody>
                    <a:bodyPr/>
                    <a:lstStyle/>
                    <a:p>
                      <a:pPr algn="ctr"/>
                      <a:r>
                        <a:rPr lang="en-US" sz="1400" dirty="0" smtClean="0"/>
                        <a:t>22.4 (18.2, NE)</a:t>
                      </a:r>
                      <a:r>
                        <a:rPr lang="en-US" sz="1400" baseline="0" dirty="0" smtClean="0"/>
                        <a:t> </a:t>
                      </a:r>
                      <a:endParaRPr lang="en-US" sz="1400" b="0" baseline="0" dirty="0" smtClean="0">
                        <a:latin typeface="+mn-lt"/>
                      </a:endParaRP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t>20.8 (11.3, NE)</a:t>
                      </a:r>
                      <a:endParaRPr lang="en-US" sz="1400" b="0" dirty="0" smtClean="0">
                        <a:latin typeface="+mn-lt"/>
                      </a:endParaRPr>
                    </a:p>
                  </a:txBody>
                  <a:tcPr marT="18000" marB="18000" anchor="ctr"/>
                </a:tc>
                <a:extLst>
                  <a:ext uri="{0D108BD9-81ED-4DB2-BD59-A6C34878D82A}">
                    <a16:rowId xmlns:a16="http://schemas.microsoft.com/office/drawing/2014/main" val="3878658437"/>
                  </a:ext>
                </a:extLst>
              </a:tr>
              <a:tr h="379583">
                <a:tc>
                  <a:txBody>
                    <a:bodyPr/>
                    <a:lstStyle/>
                    <a:p>
                      <a:pPr marL="88900" indent="0" algn="l"/>
                      <a:r>
                        <a:rPr lang="en-US" sz="1400" dirty="0" smtClean="0"/>
                        <a:t>HR (95%CI)</a:t>
                      </a:r>
                      <a:endParaRPr lang="en-US" sz="1400" b="0" dirty="0">
                        <a:latin typeface="+mn-lt"/>
                      </a:endParaRPr>
                    </a:p>
                  </a:txBody>
                  <a:tcPr marT="18000" marB="18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aseline="0" dirty="0" smtClean="0"/>
                        <a:t>1.12 (0.86, 1.46)</a:t>
                      </a:r>
                      <a:endParaRPr lang="en-US" sz="1400" b="0" dirty="0" smtClean="0">
                        <a:latin typeface="+mn-lt"/>
                      </a:endParaRPr>
                    </a:p>
                  </a:txBody>
                  <a:tcPr marT="18000" marB="18000" anchor="ctr"/>
                </a:tc>
                <a:tc hMerge="1">
                  <a:txBody>
                    <a:bodyPr/>
                    <a:lstStyle/>
                    <a:p>
                      <a:endParaRPr lang="en-GB"/>
                    </a:p>
                  </a:txBody>
                  <a:tcPr/>
                </a:tc>
                <a:tc>
                  <a:txBody>
                    <a:bodyPr/>
                    <a:lstStyle/>
                    <a:p>
                      <a:pPr algn="ctr"/>
                      <a:endParaRPr lang="en-US" sz="1400" b="0" dirty="0">
                        <a:latin typeface="+mn-lt"/>
                      </a:endParaRPr>
                    </a:p>
                  </a:txBody>
                  <a:tcPr marT="18000" marB="18000" anchor="ctr"/>
                </a:tc>
                <a:extLst>
                  <a:ext uri="{0D108BD9-81ED-4DB2-BD59-A6C34878D82A}">
                    <a16:rowId xmlns:a16="http://schemas.microsoft.com/office/drawing/2014/main" val="3325471388"/>
                  </a:ext>
                </a:extLst>
              </a:tr>
              <a:tr h="37958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smtClean="0"/>
                        <a:t>ICI alone, n</a:t>
                      </a:r>
                      <a:endParaRPr lang="en-US" sz="1400" b="0" dirty="0" smtClean="0">
                        <a:latin typeface="+mj-lt"/>
                      </a:endParaRPr>
                    </a:p>
                  </a:txBody>
                  <a:tcPr marT="18000" marB="18000" anchor="ctr"/>
                </a:tc>
                <a:tc>
                  <a:txBody>
                    <a:bodyPr/>
                    <a:lstStyle/>
                    <a:p>
                      <a:pPr algn="ctr"/>
                      <a:r>
                        <a:rPr lang="en-US" sz="1400" dirty="0" smtClean="0"/>
                        <a:t>240</a:t>
                      </a:r>
                      <a:endParaRPr lang="en-US" sz="1400" b="0" dirty="0">
                        <a:latin typeface="+mj-lt"/>
                      </a:endParaRPr>
                    </a:p>
                  </a:txBody>
                  <a:tcPr marT="18000" marB="18000" anchor="ctr"/>
                </a:tc>
                <a:tc>
                  <a:txBody>
                    <a:bodyPr/>
                    <a:lstStyle/>
                    <a:p>
                      <a:pPr algn="ctr"/>
                      <a:r>
                        <a:rPr lang="en-US" sz="1400" dirty="0" smtClean="0"/>
                        <a:t>135</a:t>
                      </a:r>
                      <a:endParaRPr lang="en-US" sz="1400" b="0" dirty="0">
                        <a:latin typeface="+mj-lt"/>
                      </a:endParaRPr>
                    </a:p>
                  </a:txBody>
                  <a:tcPr marT="18000" marB="18000" anchor="ctr"/>
                </a:tc>
                <a:tc>
                  <a:txBody>
                    <a:bodyPr/>
                    <a:lstStyle/>
                    <a:p>
                      <a:pPr algn="ctr"/>
                      <a:r>
                        <a:rPr lang="en-US" sz="1400" dirty="0" smtClean="0"/>
                        <a:t>45</a:t>
                      </a:r>
                      <a:endParaRPr lang="en-US" sz="1400" b="0" dirty="0">
                        <a:latin typeface="+mj-lt"/>
                      </a:endParaRPr>
                    </a:p>
                  </a:txBody>
                  <a:tcPr marT="18000" marB="18000" anchor="ctr"/>
                </a:tc>
                <a:extLst>
                  <a:ext uri="{0D108BD9-81ED-4DB2-BD59-A6C34878D82A}">
                    <a16:rowId xmlns:a16="http://schemas.microsoft.com/office/drawing/2014/main" val="3264547178"/>
                  </a:ext>
                </a:extLst>
              </a:tr>
              <a:tr h="379583">
                <a:tc>
                  <a:txBody>
                    <a:bodyPr/>
                    <a:lstStyle/>
                    <a:p>
                      <a:pPr marL="88900" indent="0" algn="l"/>
                      <a:r>
                        <a:rPr lang="en-US" sz="1400" dirty="0" smtClean="0"/>
                        <a:t>mOS, </a:t>
                      </a:r>
                      <a:r>
                        <a:rPr lang="en-US" sz="1400" dirty="0" err="1" smtClean="0"/>
                        <a:t>mo</a:t>
                      </a:r>
                      <a:r>
                        <a:rPr lang="en-US" sz="1400" baseline="0" dirty="0" smtClean="0"/>
                        <a:t> (95%CI)</a:t>
                      </a:r>
                      <a:endParaRPr lang="en-US" sz="1400" b="0" dirty="0">
                        <a:latin typeface="+mn-lt"/>
                      </a:endParaRPr>
                    </a:p>
                  </a:txBody>
                  <a:tcPr marT="18000" marB="18000" anchor="ctr"/>
                </a:tc>
                <a:tc>
                  <a:txBody>
                    <a:bodyPr/>
                    <a:lstStyle/>
                    <a:p>
                      <a:pPr algn="ctr"/>
                      <a:r>
                        <a:rPr lang="en-US" sz="1400" dirty="0" smtClean="0"/>
                        <a:t>16.4 (13.4,</a:t>
                      </a:r>
                      <a:r>
                        <a:rPr lang="en-US" sz="1400" baseline="0" dirty="0" smtClean="0"/>
                        <a:t> 19.7)</a:t>
                      </a:r>
                      <a:endParaRPr lang="en-US" sz="1400" b="0" baseline="0" dirty="0" smtClean="0">
                        <a:latin typeface="+mj-lt"/>
                      </a:endParaRPr>
                    </a:p>
                  </a:txBody>
                  <a:tcPr marT="18000" marB="18000" anchor="ctr"/>
                </a:tc>
                <a:tc>
                  <a:txBody>
                    <a:bodyPr/>
                    <a:lstStyle/>
                    <a:p>
                      <a:pPr algn="ctr"/>
                      <a:r>
                        <a:rPr lang="en-US" sz="1400" dirty="0" smtClean="0"/>
                        <a:t>16.2 (11.1, NE)</a:t>
                      </a:r>
                      <a:endParaRPr lang="en-US" sz="1400" b="0" dirty="0" smtClean="0">
                        <a:latin typeface="+mj-lt"/>
                      </a:endParaRPr>
                    </a:p>
                  </a:txBody>
                  <a:tcPr marT="18000" marB="18000" anchor="ctr"/>
                </a:tc>
                <a:tc>
                  <a:txBody>
                    <a:bodyPr/>
                    <a:lstStyle/>
                    <a:p>
                      <a:pPr algn="ctr"/>
                      <a:r>
                        <a:rPr lang="en-US" sz="1400" dirty="0" smtClean="0"/>
                        <a:t>11.8</a:t>
                      </a:r>
                      <a:r>
                        <a:rPr lang="en-US" sz="1400" baseline="0" dirty="0" smtClean="0"/>
                        <a:t> (8.2, NE)</a:t>
                      </a:r>
                      <a:endParaRPr lang="en-US" sz="1400" b="0" baseline="0" dirty="0" smtClean="0">
                        <a:latin typeface="+mj-lt"/>
                      </a:endParaRPr>
                    </a:p>
                  </a:txBody>
                  <a:tcPr marT="18000" marB="18000" anchor="ctr"/>
                </a:tc>
                <a:extLst>
                  <a:ext uri="{0D108BD9-81ED-4DB2-BD59-A6C34878D82A}">
                    <a16:rowId xmlns:a16="http://schemas.microsoft.com/office/drawing/2014/main" val="1039646710"/>
                  </a:ext>
                </a:extLst>
              </a:tr>
              <a:tr h="379583">
                <a:tc>
                  <a:txBody>
                    <a:bodyPr/>
                    <a:lstStyle/>
                    <a:p>
                      <a:pPr marL="88900" indent="0" algn="l"/>
                      <a:r>
                        <a:rPr lang="en-US" sz="1400" dirty="0" smtClean="0"/>
                        <a:t>HR (95%CI)</a:t>
                      </a:r>
                      <a:endParaRPr lang="en-US" sz="1400" b="0" dirty="0">
                        <a:latin typeface="+mn-lt"/>
                      </a:endParaRPr>
                    </a:p>
                  </a:txBody>
                  <a:tcPr marT="18000" marB="18000" anchor="ctr"/>
                </a:tc>
                <a:tc gridSpan="2">
                  <a:txBody>
                    <a:bodyPr/>
                    <a:lstStyle/>
                    <a:p>
                      <a:pPr algn="ctr"/>
                      <a:r>
                        <a:rPr lang="en-US" sz="1400" dirty="0" smtClean="0"/>
                        <a:t>1.01</a:t>
                      </a:r>
                      <a:r>
                        <a:rPr lang="en-US" sz="1400" baseline="0" dirty="0" smtClean="0"/>
                        <a:t> (0.76, 18.9)</a:t>
                      </a:r>
                      <a:endParaRPr lang="en-US" sz="1400" b="0" dirty="0">
                        <a:latin typeface="+mj-lt"/>
                      </a:endParaRPr>
                    </a:p>
                  </a:txBody>
                  <a:tcPr marT="18000" marB="18000" anchor="ctr"/>
                </a:tc>
                <a:tc hMerge="1">
                  <a:txBody>
                    <a:bodyPr/>
                    <a:lstStyle/>
                    <a:p>
                      <a:endParaRPr lang="en-GB"/>
                    </a:p>
                  </a:txBody>
                  <a:tcPr/>
                </a:tc>
                <a:tc>
                  <a:txBody>
                    <a:bodyPr/>
                    <a:lstStyle/>
                    <a:p>
                      <a:endParaRPr lang="en-GB" dirty="0"/>
                    </a:p>
                  </a:txBody>
                  <a:tcPr marT="18000" marB="18000" anchor="ctr"/>
                </a:tc>
                <a:extLst>
                  <a:ext uri="{0D108BD9-81ED-4DB2-BD59-A6C34878D82A}">
                    <a16:rowId xmlns:a16="http://schemas.microsoft.com/office/drawing/2014/main" val="2290153084"/>
                  </a:ext>
                </a:extLst>
              </a:tr>
              <a:tr h="37958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smtClean="0"/>
                        <a:t>Chemo alone</a:t>
                      </a:r>
                      <a:endParaRPr lang="en-US" sz="1400" b="0" dirty="0" smtClean="0">
                        <a:latin typeface="+mj-lt"/>
                      </a:endParaRPr>
                    </a:p>
                  </a:txBody>
                  <a:tcPr marT="18000" marB="18000" anchor="ctr"/>
                </a:tc>
                <a:tc>
                  <a:txBody>
                    <a:bodyPr/>
                    <a:lstStyle/>
                    <a:p>
                      <a:pPr algn="ctr"/>
                      <a:r>
                        <a:rPr lang="en-US" sz="1400" dirty="0" smtClean="0"/>
                        <a:t>322</a:t>
                      </a:r>
                      <a:endParaRPr lang="en-US" sz="1400" b="0" dirty="0">
                        <a:latin typeface="+mj-lt"/>
                      </a:endParaRPr>
                    </a:p>
                  </a:txBody>
                  <a:tcPr marT="18000" marB="18000" anchor="ctr"/>
                </a:tc>
                <a:tc>
                  <a:txBody>
                    <a:bodyPr/>
                    <a:lstStyle/>
                    <a:p>
                      <a:pPr algn="ctr"/>
                      <a:r>
                        <a:rPr lang="en-US" sz="1400" dirty="0" smtClean="0"/>
                        <a:t>201</a:t>
                      </a:r>
                      <a:endParaRPr lang="en-US" sz="1400" b="0" dirty="0">
                        <a:latin typeface="+mj-lt"/>
                      </a:endParaRPr>
                    </a:p>
                  </a:txBody>
                  <a:tcPr marT="18000" marB="18000" anchor="ctr"/>
                </a:tc>
                <a:tc>
                  <a:txBody>
                    <a:bodyPr/>
                    <a:lstStyle/>
                    <a:p>
                      <a:pPr algn="ctr"/>
                      <a:r>
                        <a:rPr lang="en-US" sz="1400" dirty="0" smtClean="0"/>
                        <a:t>54</a:t>
                      </a:r>
                      <a:endParaRPr lang="en-US" sz="1400" b="0" dirty="0">
                        <a:latin typeface="+mj-lt"/>
                      </a:endParaRPr>
                    </a:p>
                  </a:txBody>
                  <a:tcPr marT="18000" marB="18000" anchor="ctr"/>
                </a:tc>
                <a:extLst>
                  <a:ext uri="{0D108BD9-81ED-4DB2-BD59-A6C34878D82A}">
                    <a16:rowId xmlns:a16="http://schemas.microsoft.com/office/drawing/2014/main" val="350955436"/>
                  </a:ext>
                </a:extLst>
              </a:tr>
              <a:tr h="379583">
                <a:tc>
                  <a:txBody>
                    <a:bodyPr/>
                    <a:lstStyle/>
                    <a:p>
                      <a:pPr marL="88900" indent="0" algn="l"/>
                      <a:r>
                        <a:rPr lang="en-US" sz="1400" dirty="0" smtClean="0"/>
                        <a:t>mOS, </a:t>
                      </a:r>
                      <a:r>
                        <a:rPr lang="en-US" sz="1400" dirty="0" err="1" smtClean="0"/>
                        <a:t>mo</a:t>
                      </a:r>
                      <a:r>
                        <a:rPr lang="en-US" sz="1400" baseline="0" dirty="0" smtClean="0"/>
                        <a:t> (95%CI)</a:t>
                      </a:r>
                      <a:endParaRPr lang="en-US" sz="1400" b="0" dirty="0">
                        <a:latin typeface="+mn-lt"/>
                      </a:endParaRP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t>14.9 (12.2, 16.6)</a:t>
                      </a:r>
                      <a:endParaRPr lang="en-US" sz="1400" b="0" kern="1200" dirty="0" smtClean="0">
                        <a:solidFill>
                          <a:schemeClr val="tx1"/>
                        </a:solidFill>
                        <a:latin typeface="+mn-lt"/>
                        <a:ea typeface="+mn-ea"/>
                        <a:cs typeface="+mn-cs"/>
                      </a:endParaRP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t>17.1 (12.3, 18.9)</a:t>
                      </a:r>
                      <a:endParaRPr lang="en-US" sz="1400" b="0" kern="1200" dirty="0" smtClean="0">
                        <a:solidFill>
                          <a:schemeClr val="tx1"/>
                        </a:solidFill>
                        <a:latin typeface="+mn-lt"/>
                        <a:ea typeface="+mn-ea"/>
                        <a:cs typeface="+mn-cs"/>
                      </a:endParaRPr>
                    </a:p>
                  </a:txBody>
                  <a:tcPr marT="18000" marB="18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t>17.5 (10.7, 21.1)</a:t>
                      </a:r>
                      <a:endParaRPr lang="en-US" sz="1400" b="0" kern="1200" dirty="0" smtClean="0">
                        <a:solidFill>
                          <a:schemeClr val="tx1"/>
                        </a:solidFill>
                        <a:latin typeface="+mn-lt"/>
                        <a:ea typeface="+mn-ea"/>
                        <a:cs typeface="+mn-cs"/>
                      </a:endParaRPr>
                    </a:p>
                  </a:txBody>
                  <a:tcPr marT="18000" marB="18000" anchor="ctr"/>
                </a:tc>
                <a:extLst>
                  <a:ext uri="{0D108BD9-81ED-4DB2-BD59-A6C34878D82A}">
                    <a16:rowId xmlns:a16="http://schemas.microsoft.com/office/drawing/2014/main" val="1909293647"/>
                  </a:ext>
                </a:extLst>
              </a:tr>
              <a:tr h="379583">
                <a:tc>
                  <a:txBody>
                    <a:bodyPr/>
                    <a:lstStyle/>
                    <a:p>
                      <a:pPr marL="88900" indent="0" algn="l"/>
                      <a:r>
                        <a:rPr lang="en-US" sz="1400" dirty="0" smtClean="0"/>
                        <a:t>HR (95%CI)</a:t>
                      </a:r>
                      <a:endParaRPr lang="en-US" sz="1400" b="0" dirty="0">
                        <a:latin typeface="+mn-lt"/>
                      </a:endParaRPr>
                    </a:p>
                  </a:txBody>
                  <a:tcPr marT="18000" marB="18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aseline="0" dirty="0" smtClean="0"/>
                        <a:t>1.02 (0.81, 1.29)</a:t>
                      </a:r>
                      <a:endParaRPr lang="en-US" sz="1400" b="0" kern="1200" dirty="0" smtClean="0">
                        <a:solidFill>
                          <a:schemeClr val="tx1"/>
                        </a:solidFill>
                        <a:latin typeface="+mn-lt"/>
                        <a:ea typeface="+mn-ea"/>
                        <a:cs typeface="+mn-cs"/>
                      </a:endParaRPr>
                    </a:p>
                  </a:txBody>
                  <a:tcPr marT="18000" marB="18000" anchor="ctr"/>
                </a:tc>
                <a:tc hMerge="1">
                  <a:txBody>
                    <a:bodyPr/>
                    <a:lstStyle/>
                    <a:p>
                      <a:pPr algn="ctr"/>
                      <a:endParaRPr lang="en-US" sz="1400" b="0" dirty="0">
                        <a:latin typeface="+mj-lt"/>
                      </a:endParaRPr>
                    </a:p>
                  </a:txBody>
                  <a:tcPr marT="18000" marB="18000" anchor="ctr"/>
                </a:tc>
                <a:tc>
                  <a:txBody>
                    <a:bodyPr/>
                    <a:lstStyle/>
                    <a:p>
                      <a:pPr algn="ctr"/>
                      <a:endParaRPr lang="en-US" sz="1400" b="0" dirty="0">
                        <a:latin typeface="+mj-lt"/>
                      </a:endParaRPr>
                    </a:p>
                  </a:txBody>
                  <a:tcPr marT="18000" marB="18000" anchor="ctr"/>
                </a:tc>
                <a:extLst>
                  <a:ext uri="{0D108BD9-81ED-4DB2-BD59-A6C34878D82A}">
                    <a16:rowId xmlns:a16="http://schemas.microsoft.com/office/drawing/2014/main" val="2314517863"/>
                  </a:ext>
                </a:extLst>
              </a:tr>
            </a:tbl>
          </a:graphicData>
        </a:graphic>
      </p:graphicFrame>
    </p:spTree>
    <p:extLst>
      <p:ext uri="{BB962C8B-B14F-4D97-AF65-F5344CB8AC3E}">
        <p14:creationId xmlns:p14="http://schemas.microsoft.com/office/powerpoint/2010/main" val="40789111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9002</a:t>
            </a:r>
            <a:r>
              <a:rPr lang="en-GB" dirty="0"/>
              <a:t>: KRYSTAL-1: Activity and safety of adagrasib (MRTX849) in patients with advanced/metastatic non–small cell lung cancer (NSCLC) </a:t>
            </a:r>
            <a:r>
              <a:rPr lang="en-GB" dirty="0" err="1"/>
              <a:t>harboring</a:t>
            </a:r>
            <a:r>
              <a:rPr lang="en-GB" dirty="0"/>
              <a:t> a KRASG12C </a:t>
            </a:r>
            <a:r>
              <a:rPr lang="en-GB" dirty="0" smtClean="0"/>
              <a:t>mutation – </a:t>
            </a:r>
            <a:r>
              <a:rPr lang="en-GB" dirty="0" err="1" smtClean="0"/>
              <a:t>Spira</a:t>
            </a:r>
            <a:r>
              <a:rPr lang="en-GB" dirty="0" smtClean="0"/>
              <a:t> AI, et al</a:t>
            </a:r>
            <a:endParaRPr lang="en-GB" dirty="0"/>
          </a:p>
        </p:txBody>
      </p:sp>
      <p:sp>
        <p:nvSpPr>
          <p:cNvPr id="3" name="Content Placeholder 2"/>
          <p:cNvSpPr>
            <a:spLocks noGrp="1"/>
          </p:cNvSpPr>
          <p:nvPr>
            <p:ph idx="1"/>
          </p:nvPr>
        </p:nvSpPr>
        <p:spPr/>
        <p:txBody>
          <a:bodyPr/>
          <a:lstStyle/>
          <a:p>
            <a:r>
              <a:rPr lang="en-GB" b="1" dirty="0"/>
              <a:t>Study objective</a:t>
            </a:r>
          </a:p>
          <a:p>
            <a:pPr lvl="1"/>
            <a:r>
              <a:rPr lang="en-GB" dirty="0"/>
              <a:t>To </a:t>
            </a:r>
            <a:r>
              <a:rPr lang="en-GB" dirty="0" smtClean="0"/>
              <a:t>evaluate the efficacy and safety of adagrasib in patients with advanced or metastatic NSCLC and KRAS G12C mutation in the KRYSTAL-1 trial</a:t>
            </a:r>
            <a:endParaRPr lang="en-GB" dirty="0"/>
          </a:p>
        </p:txBody>
      </p:sp>
      <p:sp>
        <p:nvSpPr>
          <p:cNvPr id="5" name="Text Placeholder 4"/>
          <p:cNvSpPr>
            <a:spLocks noGrp="1"/>
          </p:cNvSpPr>
          <p:nvPr>
            <p:ph type="body" sz="quarter" idx="11"/>
          </p:nvPr>
        </p:nvSpPr>
        <p:spPr/>
        <p:txBody>
          <a:bodyPr/>
          <a:lstStyle/>
          <a:p>
            <a:r>
              <a:rPr lang="en-GB" dirty="0" err="1" smtClean="0"/>
              <a:t>Spira</a:t>
            </a:r>
            <a:r>
              <a:rPr lang="en-GB" dirty="0" smtClean="0"/>
              <a:t> AI,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9002</a:t>
            </a:r>
            <a:endParaRPr lang="en-GB" dirty="0"/>
          </a:p>
        </p:txBody>
      </p:sp>
      <p:sp>
        <p:nvSpPr>
          <p:cNvPr id="6" name="AutoShape 12"/>
          <p:cNvSpPr>
            <a:spLocks noChangeArrowheads="1"/>
          </p:cNvSpPr>
          <p:nvPr/>
        </p:nvSpPr>
        <p:spPr bwMode="auto">
          <a:xfrm>
            <a:off x="6578299" y="3178812"/>
            <a:ext cx="3374997" cy="1019816"/>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Adagrasib 600 mg BID</a:t>
            </a:r>
            <a:endParaRPr kumimoji="0" lang="en-GB" altLang="zh-CN" sz="18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7" name="AutoShape 19"/>
          <p:cNvCxnSpPr>
            <a:cxnSpLocks noChangeShapeType="1"/>
            <a:stCxn id="8" idx="3"/>
            <a:endCxn id="6" idx="1"/>
          </p:cNvCxnSpPr>
          <p:nvPr/>
        </p:nvCxnSpPr>
        <p:spPr bwMode="auto">
          <a:xfrm flipV="1">
            <a:off x="6242394" y="3688720"/>
            <a:ext cx="335905" cy="1"/>
          </a:xfrm>
          <a:prstGeom prst="straightConnector1">
            <a:avLst/>
          </a:prstGeom>
          <a:noFill/>
          <a:ln w="38100">
            <a:solidFill>
              <a:schemeClr val="bg1"/>
            </a:solidFill>
            <a:round/>
            <a:headEnd/>
            <a:tailEnd type="triangle" w="med" len="med"/>
          </a:ln>
        </p:spPr>
      </p:cxnSp>
      <p:sp>
        <p:nvSpPr>
          <p:cNvPr id="8" name="AutoShape 9"/>
          <p:cNvSpPr>
            <a:spLocks noChangeArrowheads="1"/>
          </p:cNvSpPr>
          <p:nvPr/>
        </p:nvSpPr>
        <p:spPr bwMode="auto">
          <a:xfrm>
            <a:off x="2188545" y="2712407"/>
            <a:ext cx="4053849" cy="1952627"/>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a:ln>
                  <a:noFill/>
                </a:ln>
                <a:solidFill>
                  <a:srgbClr val="FFFFFF"/>
                </a:solidFill>
                <a:effectLst/>
                <a:uLnTx/>
                <a:uFillTx/>
                <a:latin typeface="Arial" charset="0"/>
                <a:ea typeface="SimSun" pitchFamily="2" charset="-122"/>
                <a:cs typeface="Arial" charset="0"/>
              </a:rPr>
              <a:t>Key patient inclusion criteria</a:t>
            </a:r>
            <a:endParaRPr kumimoji="0" lang="en-GB" altLang="zh-CN" sz="160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Advanced or metastatic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KRAS G12C mutation</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Prior platinum-based</a:t>
            </a:r>
            <a:r>
              <a:rPr kumimoji="0" lang="en-GB" altLang="zh-CN" sz="16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 chemotherapy and anti-PD-(L)1 therapy</a:t>
            </a:r>
            <a:endPar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endParaRPr>
          </a:p>
          <a:p>
            <a:pPr marL="292100" marR="0" lvl="0" indent="-292100" algn="l" defTabSz="892175" rtl="0" eaLnBrk="0" fontAlgn="base" latinLnBrk="0" hangingPunct="0">
              <a:lnSpc>
                <a:spcPct val="100000"/>
              </a:lnSpc>
              <a:spcBef>
                <a:spcPct val="0"/>
              </a:spcBef>
              <a:spcAft>
                <a:spcPct val="30000"/>
              </a:spcAft>
              <a:buClrTx/>
              <a:buSzTx/>
              <a:buFont typeface="Wingdings" pitchFamily="2" charset="2"/>
              <a:buNone/>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(n=116)</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10" name="Rectangle 9"/>
          <p:cNvSpPr txBox="1">
            <a:spLocks noChangeArrowheads="1"/>
          </p:cNvSpPr>
          <p:nvPr/>
        </p:nvSpPr>
        <p:spPr bwMode="auto">
          <a:xfrm>
            <a:off x="2143146" y="4938187"/>
            <a:ext cx="4267200"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smtClean="0">
                <a:ln>
                  <a:noFill/>
                </a:ln>
                <a:solidFill>
                  <a:srgbClr val="363636"/>
                </a:solidFill>
                <a:effectLst/>
                <a:uLnTx/>
                <a:uFillTx/>
                <a:latin typeface="Arial"/>
                <a:ea typeface="+mn-ea"/>
                <a:cs typeface="Arial"/>
              </a:rPr>
              <a:t>Primary endpoints</a:t>
            </a:r>
            <a:endParaRPr kumimoji="0" lang="en-GB" sz="1600" b="1" i="0" u="none" strike="noStrike" kern="1200" cap="none" spc="0" normalizeH="0" baseline="0" noProof="0" dirty="0">
              <a:ln>
                <a:noFill/>
              </a:ln>
              <a:solidFill>
                <a:srgbClr val="363636"/>
              </a:solidFill>
              <a:effectLst/>
              <a:uLnTx/>
              <a:uFillTx/>
              <a:latin typeface="Arial"/>
              <a:ea typeface="+mn-ea"/>
              <a:cs typeface="Arial"/>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GB" sz="1600" b="0" i="0" u="none" strike="noStrike" kern="1200" cap="none" spc="0" normalizeH="0" baseline="0" noProof="0" dirty="0" smtClean="0">
                <a:ln>
                  <a:noFill/>
                </a:ln>
                <a:solidFill>
                  <a:srgbClr val="363636"/>
                </a:solidFill>
                <a:effectLst/>
                <a:uLnTx/>
                <a:uFillTx/>
                <a:latin typeface="Arial"/>
                <a:ea typeface="+mn-ea"/>
                <a:cs typeface="Arial"/>
              </a:rPr>
              <a:t>ORR (</a:t>
            </a:r>
            <a:r>
              <a:rPr lang="en-GB" sz="1600" kern="1200" dirty="0" smtClean="0">
                <a:solidFill>
                  <a:srgbClr val="363636"/>
                </a:solidFill>
                <a:latin typeface="Arial"/>
                <a:cs typeface="Arial"/>
              </a:rPr>
              <a:t>RECIST 1.1, BICR)</a:t>
            </a:r>
            <a:endParaRPr kumimoji="0" lang="en-GB" sz="1600" b="0" i="0" u="none" strike="noStrike" kern="1200" cap="none" spc="0" normalizeH="0" baseline="0" noProof="0" dirty="0">
              <a:ln>
                <a:noFill/>
              </a:ln>
              <a:solidFill>
                <a:srgbClr val="363636"/>
              </a:solidFill>
              <a:effectLst/>
              <a:uLnTx/>
              <a:uFillTx/>
              <a:latin typeface="Arial"/>
              <a:ea typeface="+mn-ea"/>
              <a:cs typeface="Arial"/>
            </a:endParaRPr>
          </a:p>
        </p:txBody>
      </p:sp>
      <p:sp>
        <p:nvSpPr>
          <p:cNvPr id="11" name="Rectangle 9"/>
          <p:cNvSpPr txBox="1">
            <a:spLocks noChangeArrowheads="1"/>
          </p:cNvSpPr>
          <p:nvPr/>
        </p:nvSpPr>
        <p:spPr bwMode="auto">
          <a:xfrm>
            <a:off x="6410346" y="4938187"/>
            <a:ext cx="4267200"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en-GB" sz="1600" b="1" kern="1200" dirty="0" smtClean="0">
                <a:solidFill>
                  <a:srgbClr val="363636"/>
                </a:solidFill>
                <a:latin typeface="Arial"/>
                <a:cs typeface="Arial"/>
              </a:rPr>
              <a:t>Secondary</a:t>
            </a:r>
            <a:r>
              <a:rPr kumimoji="0" lang="en-GB" sz="1600" b="1" i="0" u="none" strike="noStrike" kern="1200" cap="none" spc="0" normalizeH="0" baseline="0" noProof="0" dirty="0" smtClean="0">
                <a:ln>
                  <a:noFill/>
                </a:ln>
                <a:solidFill>
                  <a:srgbClr val="363636"/>
                </a:solidFill>
                <a:effectLst/>
                <a:uLnTx/>
                <a:uFillTx/>
                <a:latin typeface="Arial"/>
                <a:ea typeface="+mn-ea"/>
                <a:cs typeface="Arial"/>
              </a:rPr>
              <a:t> endpoints</a:t>
            </a:r>
            <a:endParaRPr kumimoji="0" lang="en-GB" sz="1600" b="1" i="0" u="none" strike="noStrike" kern="1200" cap="none" spc="0" normalizeH="0" baseline="0" noProof="0" dirty="0">
              <a:ln>
                <a:noFill/>
              </a:ln>
              <a:solidFill>
                <a:srgbClr val="363636"/>
              </a:solidFill>
              <a:effectLst/>
              <a:uLnTx/>
              <a:uFillTx/>
              <a:latin typeface="Arial"/>
              <a:ea typeface="+mn-ea"/>
              <a:cs typeface="Arial"/>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GB" sz="1600" b="0" i="0" u="none" strike="noStrike" kern="1200" cap="none" spc="0" normalizeH="0" baseline="0" noProof="0" dirty="0" smtClean="0">
                <a:ln>
                  <a:noFill/>
                </a:ln>
                <a:solidFill>
                  <a:srgbClr val="363636"/>
                </a:solidFill>
                <a:effectLst/>
                <a:uLnTx/>
                <a:uFillTx/>
                <a:latin typeface="Arial"/>
                <a:ea typeface="+mn-ea"/>
                <a:cs typeface="Arial"/>
              </a:rPr>
              <a:t>DoR,</a:t>
            </a:r>
            <a:r>
              <a:rPr kumimoji="0" lang="en-GB" sz="1600" b="0" i="0" u="none" strike="noStrike" kern="1200" cap="none" spc="0" normalizeH="0" noProof="0" dirty="0" smtClean="0">
                <a:ln>
                  <a:noFill/>
                </a:ln>
                <a:solidFill>
                  <a:srgbClr val="363636"/>
                </a:solidFill>
                <a:effectLst/>
                <a:uLnTx/>
                <a:uFillTx/>
                <a:latin typeface="Arial"/>
                <a:ea typeface="+mn-ea"/>
                <a:cs typeface="Arial"/>
              </a:rPr>
              <a:t> PFS, OS, safety</a:t>
            </a:r>
            <a:endParaRPr kumimoji="0" lang="en-GB" sz="1600" b="0" i="0" u="none" strike="noStrike" kern="1200" cap="none" spc="0" normalizeH="0" baseline="0" noProof="0" dirty="0">
              <a:ln>
                <a:noFill/>
              </a:ln>
              <a:solidFill>
                <a:srgbClr val="363636"/>
              </a:solidFill>
              <a:effectLst/>
              <a:uLnTx/>
              <a:uFillTx/>
              <a:latin typeface="Arial"/>
              <a:ea typeface="+mn-ea"/>
              <a:cs typeface="Arial"/>
            </a:endParaRPr>
          </a:p>
        </p:txBody>
      </p:sp>
    </p:spTree>
    <p:extLst>
      <p:ext uri="{BB962C8B-B14F-4D97-AF65-F5344CB8AC3E}">
        <p14:creationId xmlns:p14="http://schemas.microsoft.com/office/powerpoint/2010/main" val="41457400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9002</a:t>
            </a:r>
            <a:r>
              <a:rPr lang="en-GB" dirty="0"/>
              <a:t>: KRYSTAL-1: Activity and safety of adagrasib (MRTX849) in patients with advanced/metastatic non–small cell lung cancer (NSCLC) </a:t>
            </a:r>
            <a:r>
              <a:rPr lang="en-GB" dirty="0" err="1"/>
              <a:t>harboring</a:t>
            </a:r>
            <a:r>
              <a:rPr lang="en-GB" dirty="0"/>
              <a:t> a KRASG12C </a:t>
            </a:r>
            <a:r>
              <a:rPr lang="en-GB" dirty="0" smtClean="0"/>
              <a:t>mutation – </a:t>
            </a:r>
            <a:r>
              <a:rPr lang="en-GB" dirty="0" err="1" smtClean="0"/>
              <a:t>Spira</a:t>
            </a:r>
            <a:r>
              <a:rPr lang="en-GB" dirty="0" smtClean="0"/>
              <a:t> AI, et al</a:t>
            </a:r>
            <a:endParaRPr lang="en-GB" dirty="0"/>
          </a:p>
        </p:txBody>
      </p:sp>
      <p:sp>
        <p:nvSpPr>
          <p:cNvPr id="3" name="Content Placeholder 2"/>
          <p:cNvSpPr>
            <a:spLocks noGrp="1"/>
          </p:cNvSpPr>
          <p:nvPr>
            <p:ph idx="1"/>
          </p:nvPr>
        </p:nvSpPr>
        <p:spPr/>
        <p:txBody>
          <a:bodyPr/>
          <a:lstStyle/>
          <a:p>
            <a:r>
              <a:rPr lang="en-GB" b="1" dirty="0"/>
              <a:t>Key </a:t>
            </a:r>
            <a:r>
              <a:rPr lang="en-GB" b="1" dirty="0" smtClean="0"/>
              <a:t>results</a:t>
            </a:r>
            <a:endParaRPr lang="en-GB" b="1" dirty="0"/>
          </a:p>
        </p:txBody>
      </p:sp>
      <p:sp>
        <p:nvSpPr>
          <p:cNvPr id="5" name="Text Placeholder 4"/>
          <p:cNvSpPr>
            <a:spLocks noGrp="1"/>
          </p:cNvSpPr>
          <p:nvPr>
            <p:ph type="body" sz="quarter" idx="11"/>
          </p:nvPr>
        </p:nvSpPr>
        <p:spPr/>
        <p:txBody>
          <a:bodyPr/>
          <a:lstStyle/>
          <a:p>
            <a:r>
              <a:rPr lang="en-GB" dirty="0" err="1" smtClean="0"/>
              <a:t>Spira</a:t>
            </a:r>
            <a:r>
              <a:rPr lang="en-GB" dirty="0" smtClean="0"/>
              <a:t> AI,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9002</a:t>
            </a:r>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2077089394"/>
              </p:ext>
            </p:extLst>
          </p:nvPr>
        </p:nvGraphicFramePr>
        <p:xfrm>
          <a:off x="545776" y="1780019"/>
          <a:ext cx="3474026" cy="2434244"/>
        </p:xfrm>
        <a:graphic>
          <a:graphicData uri="http://schemas.openxmlformats.org/drawingml/2006/table">
            <a:tbl>
              <a:tblPr firstRow="1" bandRow="1">
                <a:tableStyleId>{69012ECD-51FC-41F1-AA8D-1B2483CD663E}</a:tableStyleId>
              </a:tblPr>
              <a:tblGrid>
                <a:gridCol w="1975426">
                  <a:extLst>
                    <a:ext uri="{9D8B030D-6E8A-4147-A177-3AD203B41FA5}">
                      <a16:colId xmlns:a16="http://schemas.microsoft.com/office/drawing/2014/main" val="4251174958"/>
                    </a:ext>
                  </a:extLst>
                </a:gridCol>
                <a:gridCol w="1498600">
                  <a:extLst>
                    <a:ext uri="{9D8B030D-6E8A-4147-A177-3AD203B41FA5}">
                      <a16:colId xmlns:a16="http://schemas.microsoft.com/office/drawing/2014/main" val="179459462"/>
                    </a:ext>
                  </a:extLst>
                </a:gridCol>
              </a:tblGrid>
              <a:tr h="450256">
                <a:tc>
                  <a:txBody>
                    <a:bodyPr/>
                    <a:lstStyle/>
                    <a:p>
                      <a:pPr algn="l"/>
                      <a:r>
                        <a:rPr lang="en-US" sz="1400" b="1" dirty="0" smtClean="0">
                          <a:solidFill>
                            <a:schemeClr val="tx2"/>
                          </a:solidFill>
                          <a:latin typeface="+mn-lt"/>
                        </a:rPr>
                        <a:t>Response, n (%)</a:t>
                      </a:r>
                      <a:endParaRPr lang="en-US" sz="1400" b="1" dirty="0">
                        <a:solidFill>
                          <a:schemeClr val="tx2"/>
                        </a:solidFill>
                        <a:latin typeface="+mn-lt"/>
                      </a:endParaRPr>
                    </a:p>
                  </a:txBody>
                  <a:tcPr marL="90000" marT="36000" marB="36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tx2"/>
                          </a:solidFill>
                          <a:latin typeface="+mn-lt"/>
                        </a:rPr>
                        <a:t>Adagrasib (n=112)</a:t>
                      </a:r>
                      <a:endParaRPr lang="en-US" sz="1400" b="1" kern="1200" dirty="0" smtClean="0">
                        <a:solidFill>
                          <a:schemeClr val="tx2"/>
                        </a:solidFill>
                        <a:latin typeface="+mn-lt"/>
                        <a:ea typeface="+mn-ea"/>
                        <a:cs typeface="+mn-cs"/>
                      </a:endParaRPr>
                    </a:p>
                  </a:txBody>
                  <a:tcPr marL="90000" marT="36000" marB="36000" anchor="b"/>
                </a:tc>
                <a:extLst>
                  <a:ext uri="{0D108BD9-81ED-4DB2-BD59-A6C34878D82A}">
                    <a16:rowId xmlns:a16="http://schemas.microsoft.com/office/drawing/2014/main" val="3329478993"/>
                  </a:ext>
                </a:extLst>
              </a:tr>
              <a:tr h="291682">
                <a:tc>
                  <a:txBody>
                    <a:bodyPr/>
                    <a:lstStyle/>
                    <a:p>
                      <a:pPr algn="l"/>
                      <a:r>
                        <a:rPr lang="en-US" sz="1400" b="0" dirty="0" smtClean="0">
                          <a:latin typeface="+mn-lt"/>
                        </a:rPr>
                        <a:t>ORR</a:t>
                      </a:r>
                    </a:p>
                  </a:txBody>
                  <a:tcPr marL="90000" marT="36000" marB="36000" anchor="ctr"/>
                </a:tc>
                <a:tc>
                  <a:txBody>
                    <a:bodyPr/>
                    <a:lstStyle/>
                    <a:p>
                      <a:pPr algn="ctr"/>
                      <a:r>
                        <a:rPr lang="en-US" sz="1400" b="0" dirty="0" smtClean="0">
                          <a:latin typeface="+mn-lt"/>
                        </a:rPr>
                        <a:t>48 (43</a:t>
                      </a:r>
                      <a:r>
                        <a:rPr lang="en-US" sz="1400" b="0" baseline="0" dirty="0" smtClean="0">
                          <a:latin typeface="+mn-lt"/>
                        </a:rPr>
                        <a:t>)</a:t>
                      </a:r>
                      <a:endParaRPr lang="en-US" sz="1400" b="0" dirty="0">
                        <a:latin typeface="+mn-lt"/>
                      </a:endParaRPr>
                    </a:p>
                  </a:txBody>
                  <a:tcPr marL="90000" marT="36000" marB="36000" anchor="ctr"/>
                </a:tc>
                <a:extLst>
                  <a:ext uri="{0D108BD9-81ED-4DB2-BD59-A6C34878D82A}">
                    <a16:rowId xmlns:a16="http://schemas.microsoft.com/office/drawing/2014/main" val="3005785457"/>
                  </a:ext>
                </a:extLst>
              </a:tr>
              <a:tr h="1319120">
                <a:tc>
                  <a:txBody>
                    <a:bodyPr/>
                    <a:lstStyle/>
                    <a:p>
                      <a:pPr algn="l"/>
                      <a:r>
                        <a:rPr lang="en-US" sz="1400" b="0" dirty="0" smtClean="0">
                          <a:latin typeface="+mn-lt"/>
                        </a:rPr>
                        <a:t>BOR</a:t>
                      </a:r>
                      <a:endParaRPr lang="en-US" sz="1400" b="0" baseline="0" dirty="0" smtClean="0">
                        <a:latin typeface="+mn-lt"/>
                      </a:endParaRPr>
                    </a:p>
                    <a:p>
                      <a:pPr marL="88900" indent="0" algn="l"/>
                      <a:r>
                        <a:rPr lang="en-US" sz="1400" b="0" kern="1200" baseline="0" dirty="0" smtClean="0">
                          <a:solidFill>
                            <a:schemeClr val="tx1"/>
                          </a:solidFill>
                          <a:latin typeface="+mn-lt"/>
                          <a:ea typeface="+mn-ea"/>
                          <a:cs typeface="+mn-cs"/>
                        </a:rPr>
                        <a:t>CR</a:t>
                      </a:r>
                    </a:p>
                    <a:p>
                      <a:pPr marL="88900" indent="0" algn="l"/>
                      <a:r>
                        <a:rPr lang="en-US" sz="1400" b="0" kern="1200" baseline="0" dirty="0" smtClean="0">
                          <a:solidFill>
                            <a:schemeClr val="tx1"/>
                          </a:solidFill>
                          <a:latin typeface="+mn-lt"/>
                          <a:ea typeface="+mn-ea"/>
                          <a:cs typeface="+mn-cs"/>
                        </a:rPr>
                        <a:t>PR</a:t>
                      </a:r>
                    </a:p>
                    <a:p>
                      <a:pPr marL="88900" indent="0" algn="l"/>
                      <a:r>
                        <a:rPr lang="en-US" sz="1400" b="0" kern="1200" baseline="0" dirty="0" smtClean="0">
                          <a:solidFill>
                            <a:schemeClr val="tx1"/>
                          </a:solidFill>
                          <a:latin typeface="+mn-lt"/>
                          <a:ea typeface="+mn-ea"/>
                          <a:cs typeface="+mn-cs"/>
                        </a:rPr>
                        <a:t>SD</a:t>
                      </a:r>
                    </a:p>
                    <a:p>
                      <a:pPr marL="88900" indent="0" algn="l"/>
                      <a:r>
                        <a:rPr lang="en-US" sz="1400" b="0" kern="1200" baseline="0" dirty="0" smtClean="0">
                          <a:solidFill>
                            <a:schemeClr val="tx1"/>
                          </a:solidFill>
                          <a:latin typeface="+mn-lt"/>
                          <a:ea typeface="+mn-ea"/>
                          <a:cs typeface="+mn-cs"/>
                        </a:rPr>
                        <a:t>PD</a:t>
                      </a:r>
                    </a:p>
                    <a:p>
                      <a:pPr marL="88900" indent="0" algn="l"/>
                      <a:r>
                        <a:rPr lang="en-US" sz="1400" b="0" kern="1200" baseline="0" dirty="0" smtClean="0">
                          <a:solidFill>
                            <a:schemeClr val="tx1"/>
                          </a:solidFill>
                          <a:latin typeface="+mn-lt"/>
                          <a:ea typeface="+mn-ea"/>
                          <a:cs typeface="+mn-cs"/>
                        </a:rPr>
                        <a:t>NE</a:t>
                      </a:r>
                      <a:endParaRPr lang="en-US" sz="1400" b="0" kern="1200" dirty="0" smtClean="0">
                        <a:solidFill>
                          <a:schemeClr val="tx1"/>
                        </a:solidFill>
                        <a:latin typeface="+mn-lt"/>
                        <a:ea typeface="+mn-ea"/>
                        <a:cs typeface="+mn-cs"/>
                      </a:endParaRPr>
                    </a:p>
                  </a:txBody>
                  <a:tcPr marL="90000" marT="36000" marB="36000" anchor="ctr"/>
                </a:tc>
                <a:tc>
                  <a:txBody>
                    <a:bodyPr/>
                    <a:lstStyle/>
                    <a:p>
                      <a:pPr algn="ctr"/>
                      <a:endParaRPr lang="en-US" sz="1400" b="0" dirty="0" smtClean="0">
                        <a:latin typeface="+mn-lt"/>
                      </a:endParaRPr>
                    </a:p>
                    <a:p>
                      <a:pPr algn="ctr"/>
                      <a:r>
                        <a:rPr lang="en-US" sz="1400" b="0" dirty="0" smtClean="0">
                          <a:latin typeface="+mn-lt"/>
                        </a:rPr>
                        <a:t>1 (1)</a:t>
                      </a:r>
                    </a:p>
                    <a:p>
                      <a:pPr algn="ctr"/>
                      <a:r>
                        <a:rPr lang="en-US" sz="1400" b="0" dirty="0" smtClean="0">
                          <a:latin typeface="+mn-lt"/>
                        </a:rPr>
                        <a:t>47 (42)</a:t>
                      </a:r>
                    </a:p>
                    <a:p>
                      <a:pPr algn="ctr"/>
                      <a:r>
                        <a:rPr lang="en-US" sz="1400" b="0" dirty="0" smtClean="0">
                          <a:latin typeface="+mn-lt"/>
                        </a:rPr>
                        <a:t>41 (37)</a:t>
                      </a:r>
                    </a:p>
                    <a:p>
                      <a:pPr algn="ctr"/>
                      <a:r>
                        <a:rPr lang="en-US" sz="1400" b="0" dirty="0" smtClean="0">
                          <a:latin typeface="+mn-lt"/>
                        </a:rPr>
                        <a:t>6 (5)</a:t>
                      </a:r>
                    </a:p>
                    <a:p>
                      <a:pPr algn="ctr"/>
                      <a:r>
                        <a:rPr lang="en-US" sz="1400" b="0" dirty="0" smtClean="0">
                          <a:latin typeface="+mn-lt"/>
                        </a:rPr>
                        <a:t>17 (15)</a:t>
                      </a:r>
                      <a:endParaRPr lang="en-US" sz="1400" b="0" dirty="0">
                        <a:latin typeface="+mn-lt"/>
                      </a:endParaRPr>
                    </a:p>
                  </a:txBody>
                  <a:tcPr marL="90000" marT="36000" marB="36000" anchor="ctr"/>
                </a:tc>
                <a:extLst>
                  <a:ext uri="{0D108BD9-81ED-4DB2-BD59-A6C34878D82A}">
                    <a16:rowId xmlns:a16="http://schemas.microsoft.com/office/drawing/2014/main" val="1039646710"/>
                  </a:ext>
                </a:extLst>
              </a:tr>
              <a:tr h="291682">
                <a:tc>
                  <a:txBody>
                    <a:bodyPr/>
                    <a:lstStyle/>
                    <a:p>
                      <a:pPr algn="l"/>
                      <a:r>
                        <a:rPr lang="en-US" sz="1400" b="0" dirty="0" smtClean="0">
                          <a:latin typeface="+mn-lt"/>
                        </a:rPr>
                        <a:t>DCR</a:t>
                      </a:r>
                      <a:endParaRPr lang="en-US" sz="1400" b="0" dirty="0">
                        <a:latin typeface="+mn-lt"/>
                      </a:endParaRPr>
                    </a:p>
                  </a:txBody>
                  <a:tcPr marL="90000" marT="36000" marB="36000" anchor="ctr"/>
                </a:tc>
                <a:tc>
                  <a:txBody>
                    <a:bodyPr/>
                    <a:lstStyle/>
                    <a:p>
                      <a:pPr algn="ctr"/>
                      <a:r>
                        <a:rPr lang="en-US" sz="1400" b="0" dirty="0" smtClean="0">
                          <a:latin typeface="+mn-lt"/>
                        </a:rPr>
                        <a:t>89 (80)</a:t>
                      </a:r>
                      <a:endParaRPr lang="en-US" sz="1400" b="0" dirty="0">
                        <a:latin typeface="+mn-lt"/>
                      </a:endParaRPr>
                    </a:p>
                  </a:txBody>
                  <a:tcPr marL="90000" marT="36000" marB="36000" anchor="ctr"/>
                </a:tc>
                <a:extLst>
                  <a:ext uri="{0D108BD9-81ED-4DB2-BD59-A6C34878D82A}">
                    <a16:rowId xmlns:a16="http://schemas.microsoft.com/office/drawing/2014/main" val="1822994593"/>
                  </a:ext>
                </a:extLst>
              </a:tr>
            </a:tbl>
          </a:graphicData>
        </a:graphic>
      </p:graphicFrame>
      <p:grpSp>
        <p:nvGrpSpPr>
          <p:cNvPr id="6" name="Group 5"/>
          <p:cNvGrpSpPr/>
          <p:nvPr/>
        </p:nvGrpSpPr>
        <p:grpSpPr>
          <a:xfrm>
            <a:off x="5466357" y="4118610"/>
            <a:ext cx="6573713" cy="2349744"/>
            <a:chOff x="5466357" y="4118610"/>
            <a:chExt cx="6573713" cy="2349744"/>
          </a:xfrm>
        </p:grpSpPr>
        <p:sp>
          <p:nvSpPr>
            <p:cNvPr id="10" name="TextBox 9">
              <a:extLst>
                <a:ext uri="{FF2B5EF4-FFF2-40B4-BE49-F238E27FC236}">
                  <a16:creationId xmlns:a16="http://schemas.microsoft.com/office/drawing/2014/main" id="{77D436C5-A406-3EB1-BF47-0A59C7A0DC6D}"/>
                </a:ext>
              </a:extLst>
            </p:cNvPr>
            <p:cNvSpPr txBox="1"/>
            <p:nvPr/>
          </p:nvSpPr>
          <p:spPr>
            <a:xfrm>
              <a:off x="7370989" y="4118610"/>
              <a:ext cx="2876684" cy="179696"/>
            </a:xfrm>
            <a:prstGeom prst="rect">
              <a:avLst/>
            </a:prstGeom>
            <a:noFill/>
          </p:spPr>
          <p:txBody>
            <a:bodyPr wrap="none" rtlCol="0">
              <a:spAutoFit/>
            </a:bodyPr>
            <a:lstStyle/>
            <a:p>
              <a:pPr algn="ctr"/>
              <a:r>
                <a:rPr lang="en-GB" sz="1600" b="1" dirty="0">
                  <a:solidFill>
                    <a:srgbClr val="363636"/>
                  </a:solidFill>
                </a:rPr>
                <a:t>Progression-free survival</a:t>
              </a:r>
            </a:p>
          </p:txBody>
        </p:sp>
        <p:grpSp>
          <p:nvGrpSpPr>
            <p:cNvPr id="11" name="Group 10">
              <a:extLst>
                <a:ext uri="{FF2B5EF4-FFF2-40B4-BE49-F238E27FC236}">
                  <a16:creationId xmlns:a16="http://schemas.microsoft.com/office/drawing/2014/main" id="{1C94842C-2C70-4CF4-F44B-50103547C43D}"/>
                </a:ext>
              </a:extLst>
            </p:cNvPr>
            <p:cNvGrpSpPr/>
            <p:nvPr/>
          </p:nvGrpSpPr>
          <p:grpSpPr>
            <a:xfrm>
              <a:off x="5466357" y="4332664"/>
              <a:ext cx="790662" cy="1517099"/>
              <a:chOff x="4585295" y="1322641"/>
              <a:chExt cx="731024" cy="2858279"/>
            </a:xfrm>
          </p:grpSpPr>
          <p:sp>
            <p:nvSpPr>
              <p:cNvPr id="80" name="Line 6">
                <a:extLst>
                  <a:ext uri="{FF2B5EF4-FFF2-40B4-BE49-F238E27FC236}">
                    <a16:creationId xmlns:a16="http://schemas.microsoft.com/office/drawing/2014/main" id="{A7EBC5F6-803E-6FF0-4674-056D78156A20}"/>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81" name="Line 7">
                <a:extLst>
                  <a:ext uri="{FF2B5EF4-FFF2-40B4-BE49-F238E27FC236}">
                    <a16:creationId xmlns:a16="http://schemas.microsoft.com/office/drawing/2014/main" id="{92ACDC8C-F311-F072-CEE9-70F889D2B70F}"/>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82" name="Line 8">
                <a:extLst>
                  <a:ext uri="{FF2B5EF4-FFF2-40B4-BE49-F238E27FC236}">
                    <a16:creationId xmlns:a16="http://schemas.microsoft.com/office/drawing/2014/main" id="{03670FDE-C9A0-36F9-8EED-3E72D43B19DF}"/>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83" name="Line 9">
                <a:extLst>
                  <a:ext uri="{FF2B5EF4-FFF2-40B4-BE49-F238E27FC236}">
                    <a16:creationId xmlns:a16="http://schemas.microsoft.com/office/drawing/2014/main" id="{2F64DB3D-599D-0B95-3DD0-70380FD0EDDC}"/>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84" name="Line 10">
                <a:extLst>
                  <a:ext uri="{FF2B5EF4-FFF2-40B4-BE49-F238E27FC236}">
                    <a16:creationId xmlns:a16="http://schemas.microsoft.com/office/drawing/2014/main" id="{668FDEB0-BF03-8D49-6662-7ADD385BF334}"/>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85" name="Line 11">
                <a:extLst>
                  <a:ext uri="{FF2B5EF4-FFF2-40B4-BE49-F238E27FC236}">
                    <a16:creationId xmlns:a16="http://schemas.microsoft.com/office/drawing/2014/main" id="{FB6E7989-14FB-EFE7-1D31-D5D8B9AC657E}"/>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86" name="TextBox 85">
                <a:extLst>
                  <a:ext uri="{FF2B5EF4-FFF2-40B4-BE49-F238E27FC236}">
                    <a16:creationId xmlns:a16="http://schemas.microsoft.com/office/drawing/2014/main" id="{B2850158-BD56-D1A2-3264-C5905EA7D016}"/>
                  </a:ext>
                </a:extLst>
              </p:cNvPr>
              <p:cNvSpPr txBox="1"/>
              <p:nvPr/>
            </p:nvSpPr>
            <p:spPr>
              <a:xfrm rot="16200000">
                <a:off x="3801266" y="2626168"/>
                <a:ext cx="1875835" cy="307777"/>
              </a:xfrm>
              <a:prstGeom prst="rect">
                <a:avLst/>
              </a:prstGeom>
              <a:noFill/>
            </p:spPr>
            <p:txBody>
              <a:bodyPr wrap="none" rtlCol="0">
                <a:spAutoFit/>
              </a:bodyPr>
              <a:lstStyle/>
              <a:p>
                <a:pPr algn="ctr" fontAlgn="base">
                  <a:spcBef>
                    <a:spcPct val="0"/>
                  </a:spcBef>
                  <a:spcAft>
                    <a:spcPct val="0"/>
                  </a:spcAft>
                </a:pPr>
                <a:r>
                  <a:rPr lang="en-GB" sz="1400" dirty="0">
                    <a:solidFill>
                      <a:srgbClr val="363636"/>
                    </a:solidFill>
                    <a:latin typeface="Arial" panose="020B0604020202020204" pitchFamily="34" charset="0"/>
                    <a:cs typeface="Arial" panose="020B0604020202020204" pitchFamily="34" charset="0"/>
                  </a:rPr>
                  <a:t>Event-free probability</a:t>
                </a:r>
              </a:p>
            </p:txBody>
          </p:sp>
          <p:sp>
            <p:nvSpPr>
              <p:cNvPr id="87" name="TextBox 86">
                <a:extLst>
                  <a:ext uri="{FF2B5EF4-FFF2-40B4-BE49-F238E27FC236}">
                    <a16:creationId xmlns:a16="http://schemas.microsoft.com/office/drawing/2014/main" id="{613C6838-D21F-BDBD-3B94-54F2B55F26AE}"/>
                  </a:ext>
                </a:extLst>
              </p:cNvPr>
              <p:cNvSpPr txBox="1"/>
              <p:nvPr/>
            </p:nvSpPr>
            <p:spPr>
              <a:xfrm>
                <a:off x="4855719" y="1322641"/>
                <a:ext cx="433131"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1.0</a:t>
                </a:r>
              </a:p>
            </p:txBody>
          </p:sp>
          <p:sp>
            <p:nvSpPr>
              <p:cNvPr id="88" name="TextBox 87">
                <a:extLst>
                  <a:ext uri="{FF2B5EF4-FFF2-40B4-BE49-F238E27FC236}">
                    <a16:creationId xmlns:a16="http://schemas.microsoft.com/office/drawing/2014/main" id="{13160404-D5A9-92FE-7429-23B500BB01AE}"/>
                  </a:ext>
                </a:extLst>
              </p:cNvPr>
              <p:cNvSpPr txBox="1"/>
              <p:nvPr/>
            </p:nvSpPr>
            <p:spPr>
              <a:xfrm>
                <a:off x="4855723" y="1846780"/>
                <a:ext cx="433132"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0.8</a:t>
                </a:r>
              </a:p>
            </p:txBody>
          </p:sp>
          <p:sp>
            <p:nvSpPr>
              <p:cNvPr id="89" name="TextBox 88">
                <a:extLst>
                  <a:ext uri="{FF2B5EF4-FFF2-40B4-BE49-F238E27FC236}">
                    <a16:creationId xmlns:a16="http://schemas.microsoft.com/office/drawing/2014/main" id="{1BEFE824-E936-BFDE-73F8-CE6B95728CA9}"/>
                  </a:ext>
                </a:extLst>
              </p:cNvPr>
              <p:cNvSpPr txBox="1"/>
              <p:nvPr/>
            </p:nvSpPr>
            <p:spPr>
              <a:xfrm>
                <a:off x="4855723" y="2345311"/>
                <a:ext cx="433132"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0.6</a:t>
                </a:r>
              </a:p>
            </p:txBody>
          </p:sp>
          <p:sp>
            <p:nvSpPr>
              <p:cNvPr id="90" name="TextBox 89">
                <a:extLst>
                  <a:ext uri="{FF2B5EF4-FFF2-40B4-BE49-F238E27FC236}">
                    <a16:creationId xmlns:a16="http://schemas.microsoft.com/office/drawing/2014/main" id="{8FA72BF0-1F21-CF6F-CC98-F4E3E25FF01A}"/>
                  </a:ext>
                </a:extLst>
              </p:cNvPr>
              <p:cNvSpPr txBox="1"/>
              <p:nvPr/>
            </p:nvSpPr>
            <p:spPr>
              <a:xfrm>
                <a:off x="4855723" y="2859964"/>
                <a:ext cx="433132"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0.4</a:t>
                </a:r>
              </a:p>
            </p:txBody>
          </p:sp>
          <p:sp>
            <p:nvSpPr>
              <p:cNvPr id="91" name="TextBox 90">
                <a:extLst>
                  <a:ext uri="{FF2B5EF4-FFF2-40B4-BE49-F238E27FC236}">
                    <a16:creationId xmlns:a16="http://schemas.microsoft.com/office/drawing/2014/main" id="{9D171916-2064-A368-7520-EC5D660DB7CA}"/>
                  </a:ext>
                </a:extLst>
              </p:cNvPr>
              <p:cNvSpPr txBox="1"/>
              <p:nvPr/>
            </p:nvSpPr>
            <p:spPr>
              <a:xfrm>
                <a:off x="4855723" y="3363867"/>
                <a:ext cx="433132"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0.2</a:t>
                </a:r>
              </a:p>
            </p:txBody>
          </p:sp>
          <p:sp>
            <p:nvSpPr>
              <p:cNvPr id="92" name="TextBox 91">
                <a:extLst>
                  <a:ext uri="{FF2B5EF4-FFF2-40B4-BE49-F238E27FC236}">
                    <a16:creationId xmlns:a16="http://schemas.microsoft.com/office/drawing/2014/main" id="{144192ED-B2CB-4E29-AFD2-5A3782781BD1}"/>
                  </a:ext>
                </a:extLst>
              </p:cNvPr>
              <p:cNvSpPr txBox="1"/>
              <p:nvPr/>
            </p:nvSpPr>
            <p:spPr>
              <a:xfrm>
                <a:off x="5004811" y="3873143"/>
                <a:ext cx="284052"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0</a:t>
                </a:r>
              </a:p>
            </p:txBody>
          </p:sp>
        </p:grpSp>
        <p:sp>
          <p:nvSpPr>
            <p:cNvPr id="12" name="Freeform 21">
              <a:extLst>
                <a:ext uri="{FF2B5EF4-FFF2-40B4-BE49-F238E27FC236}">
                  <a16:creationId xmlns:a16="http://schemas.microsoft.com/office/drawing/2014/main" id="{799AF10D-DEC1-8A64-560D-CE4DA4625D14}"/>
                </a:ext>
              </a:extLst>
            </p:cNvPr>
            <p:cNvSpPr>
              <a:spLocks/>
            </p:cNvSpPr>
            <p:nvPr/>
          </p:nvSpPr>
          <p:spPr bwMode="auto">
            <a:xfrm>
              <a:off x="6257019" y="4412896"/>
              <a:ext cx="4638731" cy="1356657"/>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endParaRPr>
            </a:p>
          </p:txBody>
        </p:sp>
        <p:sp>
          <p:nvSpPr>
            <p:cNvPr id="13" name="TextBox 12">
              <a:extLst>
                <a:ext uri="{FF2B5EF4-FFF2-40B4-BE49-F238E27FC236}">
                  <a16:creationId xmlns:a16="http://schemas.microsoft.com/office/drawing/2014/main" id="{41D34414-87FF-3D35-558C-FE0991B0426A}"/>
                </a:ext>
              </a:extLst>
            </p:cNvPr>
            <p:cNvSpPr txBox="1"/>
            <p:nvPr/>
          </p:nvSpPr>
          <p:spPr>
            <a:xfrm>
              <a:off x="7957360" y="5964364"/>
              <a:ext cx="1268297" cy="307777"/>
            </a:xfrm>
            <a:prstGeom prst="rect">
              <a:avLst/>
            </a:prstGeom>
            <a:noFill/>
          </p:spPr>
          <p:txBody>
            <a:bodyPr wrap="none" rtlCol="0">
              <a:spAutoFit/>
            </a:bodyPr>
            <a:lstStyle/>
            <a:p>
              <a:pPr algn="ctr" fontAlgn="base">
                <a:spcBef>
                  <a:spcPct val="0"/>
                </a:spcBef>
                <a:spcAft>
                  <a:spcPct val="0"/>
                </a:spcAft>
              </a:pPr>
              <a:r>
                <a:rPr lang="en-GB" sz="1400" dirty="0" smtClean="0">
                  <a:solidFill>
                    <a:srgbClr val="363636"/>
                  </a:solidFill>
                  <a:latin typeface="Arial" panose="020B0604020202020204" pitchFamily="34" charset="0"/>
                  <a:cs typeface="Arial" panose="020B0604020202020204" pitchFamily="34" charset="0"/>
                </a:rPr>
                <a:t>Time, months</a:t>
              </a:r>
              <a:endParaRPr lang="en-GB" sz="1400" dirty="0">
                <a:solidFill>
                  <a:srgbClr val="363636"/>
                </a:solidFill>
                <a:latin typeface="Arial" panose="020B0604020202020204" pitchFamily="34" charset="0"/>
                <a:cs typeface="Arial" panose="020B0604020202020204" pitchFamily="34" charset="0"/>
              </a:endParaRPr>
            </a:p>
          </p:txBody>
        </p:sp>
        <p:grpSp>
          <p:nvGrpSpPr>
            <p:cNvPr id="14" name="Group 13">
              <a:extLst>
                <a:ext uri="{FF2B5EF4-FFF2-40B4-BE49-F238E27FC236}">
                  <a16:creationId xmlns:a16="http://schemas.microsoft.com/office/drawing/2014/main" id="{A6A06A12-E834-C6A2-36A9-AE0A6255F18D}"/>
                </a:ext>
              </a:extLst>
            </p:cNvPr>
            <p:cNvGrpSpPr/>
            <p:nvPr/>
          </p:nvGrpSpPr>
          <p:grpSpPr>
            <a:xfrm>
              <a:off x="6112285" y="5769553"/>
              <a:ext cx="4906052" cy="191156"/>
              <a:chOff x="1473905" y="5471106"/>
              <a:chExt cx="2851241" cy="360147"/>
            </a:xfrm>
          </p:grpSpPr>
          <p:sp>
            <p:nvSpPr>
              <p:cNvPr id="64" name="Line 21">
                <a:extLst>
                  <a:ext uri="{FF2B5EF4-FFF2-40B4-BE49-F238E27FC236}">
                    <a16:creationId xmlns:a16="http://schemas.microsoft.com/office/drawing/2014/main" id="{F29F1F5D-31B1-465D-EBCA-E1D3433C1B84}"/>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5" name="TextBox 64">
                <a:extLst>
                  <a:ext uri="{FF2B5EF4-FFF2-40B4-BE49-F238E27FC236}">
                    <a16:creationId xmlns:a16="http://schemas.microsoft.com/office/drawing/2014/main" id="{DD1986C9-1EBE-E9FB-4185-3159A65A7534}"/>
                  </a:ext>
                </a:extLst>
              </p:cNvPr>
              <p:cNvSpPr txBox="1"/>
              <p:nvPr/>
            </p:nvSpPr>
            <p:spPr>
              <a:xfrm>
                <a:off x="4053671" y="5543106"/>
                <a:ext cx="271475"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21</a:t>
                </a:r>
              </a:p>
            </p:txBody>
          </p:sp>
          <p:sp>
            <p:nvSpPr>
              <p:cNvPr id="66" name="Line 21">
                <a:extLst>
                  <a:ext uri="{FF2B5EF4-FFF2-40B4-BE49-F238E27FC236}">
                    <a16:creationId xmlns:a16="http://schemas.microsoft.com/office/drawing/2014/main" id="{A5B1D811-14DC-5A7D-4A59-875578261875}"/>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7" name="TextBox 66">
                <a:extLst>
                  <a:ext uri="{FF2B5EF4-FFF2-40B4-BE49-F238E27FC236}">
                    <a16:creationId xmlns:a16="http://schemas.microsoft.com/office/drawing/2014/main" id="{CABE43C6-D75D-4E24-536C-2E6499881076}"/>
                  </a:ext>
                </a:extLst>
              </p:cNvPr>
              <p:cNvSpPr txBox="1"/>
              <p:nvPr/>
            </p:nvSpPr>
            <p:spPr>
              <a:xfrm>
                <a:off x="3678034" y="5543106"/>
                <a:ext cx="271475"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18</a:t>
                </a:r>
              </a:p>
            </p:txBody>
          </p:sp>
          <p:sp>
            <p:nvSpPr>
              <p:cNvPr id="68" name="Line 21">
                <a:extLst>
                  <a:ext uri="{FF2B5EF4-FFF2-40B4-BE49-F238E27FC236}">
                    <a16:creationId xmlns:a16="http://schemas.microsoft.com/office/drawing/2014/main" id="{D87BC14C-E992-E36E-016F-6FB58DC2FAAC}"/>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69" name="TextBox 68">
                <a:extLst>
                  <a:ext uri="{FF2B5EF4-FFF2-40B4-BE49-F238E27FC236}">
                    <a16:creationId xmlns:a16="http://schemas.microsoft.com/office/drawing/2014/main" id="{6428D484-DF5A-9FA0-E244-B365727C2A74}"/>
                  </a:ext>
                </a:extLst>
              </p:cNvPr>
              <p:cNvSpPr txBox="1"/>
              <p:nvPr/>
            </p:nvSpPr>
            <p:spPr>
              <a:xfrm>
                <a:off x="3302397" y="5543106"/>
                <a:ext cx="271475"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15</a:t>
                </a:r>
              </a:p>
            </p:txBody>
          </p:sp>
          <p:sp>
            <p:nvSpPr>
              <p:cNvPr id="70" name="Line 21">
                <a:extLst>
                  <a:ext uri="{FF2B5EF4-FFF2-40B4-BE49-F238E27FC236}">
                    <a16:creationId xmlns:a16="http://schemas.microsoft.com/office/drawing/2014/main" id="{B2F46963-B04E-CC9E-7EC5-9DEEA94A544E}"/>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1" name="TextBox 70">
                <a:extLst>
                  <a:ext uri="{FF2B5EF4-FFF2-40B4-BE49-F238E27FC236}">
                    <a16:creationId xmlns:a16="http://schemas.microsoft.com/office/drawing/2014/main" id="{26297EE3-93A9-4D1C-D7D9-F6755EC44729}"/>
                  </a:ext>
                </a:extLst>
              </p:cNvPr>
              <p:cNvSpPr txBox="1"/>
              <p:nvPr/>
            </p:nvSpPr>
            <p:spPr>
              <a:xfrm>
                <a:off x="2926760" y="5543106"/>
                <a:ext cx="271475"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12</a:t>
                </a:r>
              </a:p>
            </p:txBody>
          </p:sp>
          <p:sp>
            <p:nvSpPr>
              <p:cNvPr id="72" name="Line 21">
                <a:extLst>
                  <a:ext uri="{FF2B5EF4-FFF2-40B4-BE49-F238E27FC236}">
                    <a16:creationId xmlns:a16="http://schemas.microsoft.com/office/drawing/2014/main" id="{AF627D6D-6F6B-09CF-305E-018981D9C4D8}"/>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3" name="TextBox 72">
                <a:extLst>
                  <a:ext uri="{FF2B5EF4-FFF2-40B4-BE49-F238E27FC236}">
                    <a16:creationId xmlns:a16="http://schemas.microsoft.com/office/drawing/2014/main" id="{BA7B53EE-BF11-A788-16C3-BD4C2436D5AF}"/>
                  </a:ext>
                </a:extLst>
              </p:cNvPr>
              <p:cNvSpPr txBox="1"/>
              <p:nvPr/>
            </p:nvSpPr>
            <p:spPr>
              <a:xfrm>
                <a:off x="2600816" y="5543106"/>
                <a:ext cx="172089"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9</a:t>
                </a:r>
              </a:p>
            </p:txBody>
          </p:sp>
          <p:sp>
            <p:nvSpPr>
              <p:cNvPr id="74" name="Line 21">
                <a:extLst>
                  <a:ext uri="{FF2B5EF4-FFF2-40B4-BE49-F238E27FC236}">
                    <a16:creationId xmlns:a16="http://schemas.microsoft.com/office/drawing/2014/main" id="{75D63C07-6A06-FF0D-1DAD-0861D26D73BD}"/>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5" name="TextBox 74">
                <a:extLst>
                  <a:ext uri="{FF2B5EF4-FFF2-40B4-BE49-F238E27FC236}">
                    <a16:creationId xmlns:a16="http://schemas.microsoft.com/office/drawing/2014/main" id="{6EA6C6F5-E871-1D70-20E9-89E7255DC200}"/>
                  </a:ext>
                </a:extLst>
              </p:cNvPr>
              <p:cNvSpPr txBox="1"/>
              <p:nvPr/>
            </p:nvSpPr>
            <p:spPr>
              <a:xfrm>
                <a:off x="2225179" y="5543106"/>
                <a:ext cx="172089"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6</a:t>
                </a:r>
              </a:p>
            </p:txBody>
          </p:sp>
          <p:sp>
            <p:nvSpPr>
              <p:cNvPr id="76" name="Line 21">
                <a:extLst>
                  <a:ext uri="{FF2B5EF4-FFF2-40B4-BE49-F238E27FC236}">
                    <a16:creationId xmlns:a16="http://schemas.microsoft.com/office/drawing/2014/main" id="{9B8BA394-B7EE-6ECC-BBC9-FE0D2F1DCB2E}"/>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7" name="TextBox 76">
                <a:extLst>
                  <a:ext uri="{FF2B5EF4-FFF2-40B4-BE49-F238E27FC236}">
                    <a16:creationId xmlns:a16="http://schemas.microsoft.com/office/drawing/2014/main" id="{4E9A5252-231F-293A-E6D2-076FBB160AB5}"/>
                  </a:ext>
                </a:extLst>
              </p:cNvPr>
              <p:cNvSpPr txBox="1"/>
              <p:nvPr/>
            </p:nvSpPr>
            <p:spPr>
              <a:xfrm>
                <a:off x="1849542" y="5543106"/>
                <a:ext cx="172089"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3</a:t>
                </a:r>
              </a:p>
            </p:txBody>
          </p:sp>
          <p:sp>
            <p:nvSpPr>
              <p:cNvPr id="78" name="Line 21">
                <a:extLst>
                  <a:ext uri="{FF2B5EF4-FFF2-40B4-BE49-F238E27FC236}">
                    <a16:creationId xmlns:a16="http://schemas.microsoft.com/office/drawing/2014/main" id="{3548057C-2BAA-2C69-251D-5D7F434842CA}"/>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79" name="TextBox 78">
                <a:extLst>
                  <a:ext uri="{FF2B5EF4-FFF2-40B4-BE49-F238E27FC236}">
                    <a16:creationId xmlns:a16="http://schemas.microsoft.com/office/drawing/2014/main" id="{AEB70939-7804-A0A4-1E86-578DA4FD598A}"/>
                  </a:ext>
                </a:extLst>
              </p:cNvPr>
              <p:cNvSpPr txBox="1"/>
              <p:nvPr/>
            </p:nvSpPr>
            <p:spPr>
              <a:xfrm>
                <a:off x="1473905" y="5543106"/>
                <a:ext cx="172089"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0</a:t>
                </a:r>
              </a:p>
            </p:txBody>
          </p:sp>
        </p:grpSp>
        <p:grpSp>
          <p:nvGrpSpPr>
            <p:cNvPr id="16" name="Group 15">
              <a:extLst>
                <a:ext uri="{FF2B5EF4-FFF2-40B4-BE49-F238E27FC236}">
                  <a16:creationId xmlns:a16="http://schemas.microsoft.com/office/drawing/2014/main" id="{9FA138D9-4932-00BE-A6E0-58F126E66425}"/>
                </a:ext>
              </a:extLst>
            </p:cNvPr>
            <p:cNvGrpSpPr/>
            <p:nvPr/>
          </p:nvGrpSpPr>
          <p:grpSpPr>
            <a:xfrm>
              <a:off x="6074908" y="6180207"/>
              <a:ext cx="4795914" cy="288147"/>
              <a:chOff x="1121436" y="5904343"/>
              <a:chExt cx="4434169" cy="542881"/>
            </a:xfrm>
          </p:grpSpPr>
          <p:sp>
            <p:nvSpPr>
              <p:cNvPr id="56" name="TextBox 55">
                <a:extLst>
                  <a:ext uri="{FF2B5EF4-FFF2-40B4-BE49-F238E27FC236}">
                    <a16:creationId xmlns:a16="http://schemas.microsoft.com/office/drawing/2014/main" id="{C1C53CAC-3FE7-889A-038B-CB304CF87C41}"/>
                  </a:ext>
                </a:extLst>
              </p:cNvPr>
              <p:cNvSpPr txBox="1"/>
              <p:nvPr/>
            </p:nvSpPr>
            <p:spPr>
              <a:xfrm>
                <a:off x="5396496" y="5904343"/>
                <a:ext cx="159109" cy="542881"/>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Arial" panose="020B0604020202020204" pitchFamily="34" charset="0"/>
                    <a:cs typeface="Arial" panose="020B0604020202020204" pitchFamily="34" charset="0"/>
                  </a:rPr>
                  <a:t>0</a:t>
                </a:r>
              </a:p>
            </p:txBody>
          </p:sp>
          <p:sp>
            <p:nvSpPr>
              <p:cNvPr id="57" name="TextBox 56">
                <a:extLst>
                  <a:ext uri="{FF2B5EF4-FFF2-40B4-BE49-F238E27FC236}">
                    <a16:creationId xmlns:a16="http://schemas.microsoft.com/office/drawing/2014/main" id="{B588D579-B6FF-911C-3CEF-A1DBE58E032F}"/>
                  </a:ext>
                </a:extLst>
              </p:cNvPr>
              <p:cNvSpPr txBox="1"/>
              <p:nvPr/>
            </p:nvSpPr>
            <p:spPr>
              <a:xfrm>
                <a:off x="4798899" y="5904343"/>
                <a:ext cx="159109" cy="542881"/>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Arial" panose="020B0604020202020204" pitchFamily="34" charset="0"/>
                    <a:cs typeface="Arial" panose="020B0604020202020204" pitchFamily="34" charset="0"/>
                  </a:rPr>
                  <a:t>1</a:t>
                </a:r>
              </a:p>
            </p:txBody>
          </p:sp>
          <p:sp>
            <p:nvSpPr>
              <p:cNvPr id="58" name="TextBox 57">
                <a:extLst>
                  <a:ext uri="{FF2B5EF4-FFF2-40B4-BE49-F238E27FC236}">
                    <a16:creationId xmlns:a16="http://schemas.microsoft.com/office/drawing/2014/main" id="{5795AD96-1C1D-0A5B-3873-346F8D83FACE}"/>
                  </a:ext>
                </a:extLst>
              </p:cNvPr>
              <p:cNvSpPr txBox="1"/>
              <p:nvPr/>
            </p:nvSpPr>
            <p:spPr>
              <a:xfrm>
                <a:off x="4201305" y="5904343"/>
                <a:ext cx="159109" cy="542881"/>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Arial" panose="020B0604020202020204" pitchFamily="34" charset="0"/>
                    <a:cs typeface="Arial" panose="020B0604020202020204" pitchFamily="34" charset="0"/>
                  </a:rPr>
                  <a:t>6</a:t>
                </a:r>
              </a:p>
            </p:txBody>
          </p:sp>
          <p:sp>
            <p:nvSpPr>
              <p:cNvPr id="59" name="TextBox 58">
                <a:extLst>
                  <a:ext uri="{FF2B5EF4-FFF2-40B4-BE49-F238E27FC236}">
                    <a16:creationId xmlns:a16="http://schemas.microsoft.com/office/drawing/2014/main" id="{23DCEBD6-69BE-4D07-6B1C-115614BD624E}"/>
                  </a:ext>
                </a:extLst>
              </p:cNvPr>
              <p:cNvSpPr txBox="1"/>
              <p:nvPr/>
            </p:nvSpPr>
            <p:spPr>
              <a:xfrm>
                <a:off x="3557764" y="5904343"/>
                <a:ext cx="250998" cy="542881"/>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Arial" panose="020B0604020202020204" pitchFamily="34" charset="0"/>
                    <a:cs typeface="Arial" panose="020B0604020202020204" pitchFamily="34" charset="0"/>
                  </a:rPr>
                  <a:t>13</a:t>
                </a:r>
              </a:p>
            </p:txBody>
          </p:sp>
          <p:sp>
            <p:nvSpPr>
              <p:cNvPr id="60" name="TextBox 59">
                <a:extLst>
                  <a:ext uri="{FF2B5EF4-FFF2-40B4-BE49-F238E27FC236}">
                    <a16:creationId xmlns:a16="http://schemas.microsoft.com/office/drawing/2014/main" id="{024CF15D-7A28-7684-E8A3-6153014B8346}"/>
                  </a:ext>
                </a:extLst>
              </p:cNvPr>
              <p:cNvSpPr txBox="1"/>
              <p:nvPr/>
            </p:nvSpPr>
            <p:spPr>
              <a:xfrm>
                <a:off x="2960168" y="5904343"/>
                <a:ext cx="250998" cy="542881"/>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Arial" panose="020B0604020202020204" pitchFamily="34" charset="0"/>
                    <a:cs typeface="Arial" panose="020B0604020202020204" pitchFamily="34" charset="0"/>
                  </a:rPr>
                  <a:t>30</a:t>
                </a:r>
              </a:p>
            </p:txBody>
          </p:sp>
          <p:sp>
            <p:nvSpPr>
              <p:cNvPr id="61" name="TextBox 60">
                <a:extLst>
                  <a:ext uri="{FF2B5EF4-FFF2-40B4-BE49-F238E27FC236}">
                    <a16:creationId xmlns:a16="http://schemas.microsoft.com/office/drawing/2014/main" id="{CC6F38AD-F441-FBDF-3DFE-60A534F98B49}"/>
                  </a:ext>
                </a:extLst>
              </p:cNvPr>
              <p:cNvSpPr txBox="1"/>
              <p:nvPr/>
            </p:nvSpPr>
            <p:spPr>
              <a:xfrm>
                <a:off x="2362572" y="5904343"/>
                <a:ext cx="250998" cy="542881"/>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Arial" panose="020B0604020202020204" pitchFamily="34" charset="0"/>
                    <a:cs typeface="Arial" panose="020B0604020202020204" pitchFamily="34" charset="0"/>
                  </a:rPr>
                  <a:t>45</a:t>
                </a:r>
              </a:p>
            </p:txBody>
          </p:sp>
          <p:sp>
            <p:nvSpPr>
              <p:cNvPr id="62" name="TextBox 61">
                <a:extLst>
                  <a:ext uri="{FF2B5EF4-FFF2-40B4-BE49-F238E27FC236}">
                    <a16:creationId xmlns:a16="http://schemas.microsoft.com/office/drawing/2014/main" id="{D3581A1B-B161-9EBB-3226-CB3F2AF2EBEA}"/>
                  </a:ext>
                </a:extLst>
              </p:cNvPr>
              <p:cNvSpPr txBox="1"/>
              <p:nvPr/>
            </p:nvSpPr>
            <p:spPr>
              <a:xfrm>
                <a:off x="1764977" y="5904343"/>
                <a:ext cx="250998" cy="542881"/>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Arial" panose="020B0604020202020204" pitchFamily="34" charset="0"/>
                    <a:cs typeface="Arial" panose="020B0604020202020204" pitchFamily="34" charset="0"/>
                  </a:rPr>
                  <a:t>72</a:t>
                </a:r>
              </a:p>
            </p:txBody>
          </p:sp>
          <p:sp>
            <p:nvSpPr>
              <p:cNvPr id="63" name="TextBox 62">
                <a:extLst>
                  <a:ext uri="{FF2B5EF4-FFF2-40B4-BE49-F238E27FC236}">
                    <a16:creationId xmlns:a16="http://schemas.microsoft.com/office/drawing/2014/main" id="{E3E687C0-9D3C-6BA8-B571-B9179B723315}"/>
                  </a:ext>
                </a:extLst>
              </p:cNvPr>
              <p:cNvSpPr txBox="1"/>
              <p:nvPr/>
            </p:nvSpPr>
            <p:spPr>
              <a:xfrm>
                <a:off x="1121436" y="5904343"/>
                <a:ext cx="342889" cy="542881"/>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Arial" panose="020B0604020202020204" pitchFamily="34" charset="0"/>
                    <a:cs typeface="Arial" panose="020B0604020202020204" pitchFamily="34" charset="0"/>
                  </a:rPr>
                  <a:t>112</a:t>
                </a:r>
              </a:p>
            </p:txBody>
          </p:sp>
        </p:grpSp>
        <p:cxnSp>
          <p:nvCxnSpPr>
            <p:cNvPr id="17" name="Straight Connector 16">
              <a:extLst>
                <a:ext uri="{FF2B5EF4-FFF2-40B4-BE49-F238E27FC236}">
                  <a16:creationId xmlns:a16="http://schemas.microsoft.com/office/drawing/2014/main" id="{C47B3A9B-42ED-9CAD-7B25-0FB019F11166}"/>
                </a:ext>
              </a:extLst>
            </p:cNvPr>
            <p:cNvCxnSpPr>
              <a:stCxn id="74" idx="0"/>
            </p:cNvCxnSpPr>
            <p:nvPr/>
          </p:nvCxnSpPr>
          <p:spPr>
            <a:xfrm flipV="1">
              <a:off x="7558390" y="5038830"/>
              <a:ext cx="0" cy="730723"/>
            </a:xfrm>
            <a:prstGeom prst="line">
              <a:avLst/>
            </a:prstGeom>
            <a:ln w="19050">
              <a:solidFill>
                <a:srgbClr val="363636"/>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C3A7A62-4BCC-F4AE-15C1-10C6271DC1E2}"/>
                </a:ext>
              </a:extLst>
            </p:cNvPr>
            <p:cNvCxnSpPr>
              <a:cxnSpLocks/>
            </p:cNvCxnSpPr>
            <p:nvPr/>
          </p:nvCxnSpPr>
          <p:spPr>
            <a:xfrm flipH="1" flipV="1">
              <a:off x="8851086" y="5376796"/>
              <a:ext cx="3102" cy="404657"/>
            </a:xfrm>
            <a:prstGeom prst="line">
              <a:avLst/>
            </a:prstGeom>
            <a:ln w="19050">
              <a:solidFill>
                <a:srgbClr val="363636"/>
              </a:solidFill>
              <a:prstDash val="sysDot"/>
            </a:ln>
          </p:spPr>
          <p:style>
            <a:lnRef idx="1">
              <a:schemeClr val="accent1"/>
            </a:lnRef>
            <a:fillRef idx="0">
              <a:schemeClr val="accent1"/>
            </a:fillRef>
            <a:effectRef idx="0">
              <a:schemeClr val="accent1"/>
            </a:effectRef>
            <a:fontRef idx="minor">
              <a:schemeClr val="tx1"/>
            </a:fontRef>
          </p:style>
        </p:cxnSp>
        <p:grpSp>
          <p:nvGrpSpPr>
            <p:cNvPr id="19" name="Group 18">
              <a:extLst>
                <a:ext uri="{FF2B5EF4-FFF2-40B4-BE49-F238E27FC236}">
                  <a16:creationId xmlns:a16="http://schemas.microsoft.com/office/drawing/2014/main" id="{F3F6D6E4-D6EA-0A9F-3CB8-9BD62B0B5DFD}"/>
                </a:ext>
              </a:extLst>
            </p:cNvPr>
            <p:cNvGrpSpPr/>
            <p:nvPr/>
          </p:nvGrpSpPr>
          <p:grpSpPr>
            <a:xfrm>
              <a:off x="6282752" y="4416007"/>
              <a:ext cx="4244124" cy="1353010"/>
              <a:chOff x="3633787" y="1843087"/>
              <a:chExt cx="4916214" cy="3175406"/>
            </a:xfrm>
          </p:grpSpPr>
          <p:sp>
            <p:nvSpPr>
              <p:cNvPr id="30" name="Freeform: Shape 68">
                <a:extLst>
                  <a:ext uri="{FF2B5EF4-FFF2-40B4-BE49-F238E27FC236}">
                    <a16:creationId xmlns:a16="http://schemas.microsoft.com/office/drawing/2014/main" id="{240F68B2-7695-9C46-63C3-2232C7A06FCF}"/>
                  </a:ext>
                </a:extLst>
              </p:cNvPr>
              <p:cNvSpPr/>
              <p:nvPr/>
            </p:nvSpPr>
            <p:spPr>
              <a:xfrm>
                <a:off x="3633787" y="1843087"/>
                <a:ext cx="4916214" cy="3175406"/>
              </a:xfrm>
              <a:custGeom>
                <a:avLst/>
                <a:gdLst>
                  <a:gd name="connsiteX0" fmla="*/ 4916215 w 4916214"/>
                  <a:gd name="connsiteY0" fmla="*/ 3175407 h 3175406"/>
                  <a:gd name="connsiteX1" fmla="*/ 4916215 w 4916214"/>
                  <a:gd name="connsiteY1" fmla="*/ 2746029 h 3175406"/>
                  <a:gd name="connsiteX2" fmla="*/ 4177284 w 4916214"/>
                  <a:gd name="connsiteY2" fmla="*/ 2746029 h 3175406"/>
                  <a:gd name="connsiteX3" fmla="*/ 4177284 w 4916214"/>
                  <a:gd name="connsiteY3" fmla="*/ 2313318 h 3175406"/>
                  <a:gd name="connsiteX4" fmla="*/ 3395091 w 4916214"/>
                  <a:gd name="connsiteY4" fmla="*/ 2313318 h 3175406"/>
                  <a:gd name="connsiteX5" fmla="*/ 3395091 w 4916214"/>
                  <a:gd name="connsiteY5" fmla="*/ 2246748 h 3175406"/>
                  <a:gd name="connsiteX6" fmla="*/ 2969038 w 4916214"/>
                  <a:gd name="connsiteY6" fmla="*/ 2246748 h 3175406"/>
                  <a:gd name="connsiteX7" fmla="*/ 2969038 w 4916214"/>
                  <a:gd name="connsiteY7" fmla="*/ 2166861 h 3175406"/>
                  <a:gd name="connsiteX8" fmla="*/ 2762669 w 4916214"/>
                  <a:gd name="connsiteY8" fmla="*/ 2166861 h 3175406"/>
                  <a:gd name="connsiteX9" fmla="*/ 2762669 w 4916214"/>
                  <a:gd name="connsiteY9" fmla="*/ 2116941 h 3175406"/>
                  <a:gd name="connsiteX10" fmla="*/ 2732713 w 4916214"/>
                  <a:gd name="connsiteY10" fmla="*/ 2116941 h 3175406"/>
                  <a:gd name="connsiteX11" fmla="*/ 2732713 w 4916214"/>
                  <a:gd name="connsiteY11" fmla="*/ 2070335 h 3175406"/>
                  <a:gd name="connsiteX12" fmla="*/ 2466432 w 4916214"/>
                  <a:gd name="connsiteY12" fmla="*/ 2070335 h 3175406"/>
                  <a:gd name="connsiteX13" fmla="*/ 2466432 w 4916214"/>
                  <a:gd name="connsiteY13" fmla="*/ 2040379 h 3175406"/>
                  <a:gd name="connsiteX14" fmla="*/ 2439800 w 4916214"/>
                  <a:gd name="connsiteY14" fmla="*/ 2040379 h 3175406"/>
                  <a:gd name="connsiteX15" fmla="*/ 2439800 w 4916214"/>
                  <a:gd name="connsiteY15" fmla="*/ 1993783 h 3175406"/>
                  <a:gd name="connsiteX16" fmla="*/ 2163537 w 4916214"/>
                  <a:gd name="connsiteY16" fmla="*/ 1993783 h 3175406"/>
                  <a:gd name="connsiteX17" fmla="*/ 2163537 w 4916214"/>
                  <a:gd name="connsiteY17" fmla="*/ 1950511 h 3175406"/>
                  <a:gd name="connsiteX18" fmla="*/ 2103625 w 4916214"/>
                  <a:gd name="connsiteY18" fmla="*/ 1950511 h 3175406"/>
                  <a:gd name="connsiteX19" fmla="*/ 2103625 w 4916214"/>
                  <a:gd name="connsiteY19" fmla="*/ 1880616 h 3175406"/>
                  <a:gd name="connsiteX20" fmla="*/ 2060353 w 4916214"/>
                  <a:gd name="connsiteY20" fmla="*/ 1880616 h 3175406"/>
                  <a:gd name="connsiteX21" fmla="*/ 2060353 w 4916214"/>
                  <a:gd name="connsiteY21" fmla="*/ 1837344 h 3175406"/>
                  <a:gd name="connsiteX22" fmla="*/ 2040379 w 4916214"/>
                  <a:gd name="connsiteY22" fmla="*/ 1837344 h 3175406"/>
                  <a:gd name="connsiteX23" fmla="*/ 2040379 w 4916214"/>
                  <a:gd name="connsiteY23" fmla="*/ 1787414 h 3175406"/>
                  <a:gd name="connsiteX24" fmla="*/ 2010423 w 4916214"/>
                  <a:gd name="connsiteY24" fmla="*/ 1787414 h 3175406"/>
                  <a:gd name="connsiteX25" fmla="*/ 2010423 w 4916214"/>
                  <a:gd name="connsiteY25" fmla="*/ 1760782 h 3175406"/>
                  <a:gd name="connsiteX26" fmla="*/ 1990449 w 4916214"/>
                  <a:gd name="connsiteY26" fmla="*/ 1760782 h 3175406"/>
                  <a:gd name="connsiteX27" fmla="*/ 1990449 w 4916214"/>
                  <a:gd name="connsiteY27" fmla="*/ 1727502 h 3175406"/>
                  <a:gd name="connsiteX28" fmla="*/ 1887265 w 4916214"/>
                  <a:gd name="connsiteY28" fmla="*/ 1727502 h 3175406"/>
                  <a:gd name="connsiteX29" fmla="*/ 1887265 w 4916214"/>
                  <a:gd name="connsiteY29" fmla="*/ 1684230 h 3175406"/>
                  <a:gd name="connsiteX30" fmla="*/ 1860642 w 4916214"/>
                  <a:gd name="connsiteY30" fmla="*/ 1684230 h 3175406"/>
                  <a:gd name="connsiteX31" fmla="*/ 1860642 w 4916214"/>
                  <a:gd name="connsiteY31" fmla="*/ 1650940 h 3175406"/>
                  <a:gd name="connsiteX32" fmla="*/ 1707528 w 4916214"/>
                  <a:gd name="connsiteY32" fmla="*/ 1650940 h 3175406"/>
                  <a:gd name="connsiteX33" fmla="*/ 1707528 w 4916214"/>
                  <a:gd name="connsiteY33" fmla="*/ 1607677 h 3175406"/>
                  <a:gd name="connsiteX34" fmla="*/ 1611001 w 4916214"/>
                  <a:gd name="connsiteY34" fmla="*/ 1607677 h 3175406"/>
                  <a:gd name="connsiteX35" fmla="*/ 1611001 w 4916214"/>
                  <a:gd name="connsiteY35" fmla="*/ 1574387 h 3175406"/>
                  <a:gd name="connsiteX36" fmla="*/ 1507817 w 4916214"/>
                  <a:gd name="connsiteY36" fmla="*/ 1574387 h 3175406"/>
                  <a:gd name="connsiteX37" fmla="*/ 1507817 w 4916214"/>
                  <a:gd name="connsiteY37" fmla="*/ 1541107 h 3175406"/>
                  <a:gd name="connsiteX38" fmla="*/ 1454563 w 4916214"/>
                  <a:gd name="connsiteY38" fmla="*/ 1541107 h 3175406"/>
                  <a:gd name="connsiteX39" fmla="*/ 1454563 w 4916214"/>
                  <a:gd name="connsiteY39" fmla="*/ 1504493 h 3175406"/>
                  <a:gd name="connsiteX40" fmla="*/ 1394651 w 4916214"/>
                  <a:gd name="connsiteY40" fmla="*/ 1504493 h 3175406"/>
                  <a:gd name="connsiteX41" fmla="*/ 1394651 w 4916214"/>
                  <a:gd name="connsiteY41" fmla="*/ 1461221 h 3175406"/>
                  <a:gd name="connsiteX42" fmla="*/ 1387993 w 4916214"/>
                  <a:gd name="connsiteY42" fmla="*/ 1461221 h 3175406"/>
                  <a:gd name="connsiteX43" fmla="*/ 1387993 w 4916214"/>
                  <a:gd name="connsiteY43" fmla="*/ 1421273 h 3175406"/>
                  <a:gd name="connsiteX44" fmla="*/ 1358037 w 4916214"/>
                  <a:gd name="connsiteY44" fmla="*/ 1421273 h 3175406"/>
                  <a:gd name="connsiteX45" fmla="*/ 1358037 w 4916214"/>
                  <a:gd name="connsiteY45" fmla="*/ 1391317 h 3175406"/>
                  <a:gd name="connsiteX46" fmla="*/ 1354703 w 4916214"/>
                  <a:gd name="connsiteY46" fmla="*/ 1391317 h 3175406"/>
                  <a:gd name="connsiteX47" fmla="*/ 1354703 w 4916214"/>
                  <a:gd name="connsiteY47" fmla="*/ 1354703 h 3175406"/>
                  <a:gd name="connsiteX48" fmla="*/ 1328080 w 4916214"/>
                  <a:gd name="connsiteY48" fmla="*/ 1354703 h 3175406"/>
                  <a:gd name="connsiteX49" fmla="*/ 1328080 w 4916214"/>
                  <a:gd name="connsiteY49" fmla="*/ 1284808 h 3175406"/>
                  <a:gd name="connsiteX50" fmla="*/ 1254852 w 4916214"/>
                  <a:gd name="connsiteY50" fmla="*/ 1284808 h 3175406"/>
                  <a:gd name="connsiteX51" fmla="*/ 1254852 w 4916214"/>
                  <a:gd name="connsiteY51" fmla="*/ 1241536 h 3175406"/>
                  <a:gd name="connsiteX52" fmla="*/ 1178290 w 4916214"/>
                  <a:gd name="connsiteY52" fmla="*/ 1241536 h 3175406"/>
                  <a:gd name="connsiteX53" fmla="*/ 1178290 w 4916214"/>
                  <a:gd name="connsiteY53" fmla="*/ 1211580 h 3175406"/>
                  <a:gd name="connsiteX54" fmla="*/ 1078440 w 4916214"/>
                  <a:gd name="connsiteY54" fmla="*/ 1211580 h 3175406"/>
                  <a:gd name="connsiteX55" fmla="*/ 1078440 w 4916214"/>
                  <a:gd name="connsiteY55" fmla="*/ 1141686 h 3175406"/>
                  <a:gd name="connsiteX56" fmla="*/ 1061799 w 4916214"/>
                  <a:gd name="connsiteY56" fmla="*/ 1141686 h 3175406"/>
                  <a:gd name="connsiteX57" fmla="*/ 1061799 w 4916214"/>
                  <a:gd name="connsiteY57" fmla="*/ 1115054 h 3175406"/>
                  <a:gd name="connsiteX58" fmla="*/ 1048483 w 4916214"/>
                  <a:gd name="connsiteY58" fmla="*/ 1115054 h 3175406"/>
                  <a:gd name="connsiteX59" fmla="*/ 1048483 w 4916214"/>
                  <a:gd name="connsiteY59" fmla="*/ 1041825 h 3175406"/>
                  <a:gd name="connsiteX60" fmla="*/ 1041825 w 4916214"/>
                  <a:gd name="connsiteY60" fmla="*/ 1041825 h 3175406"/>
                  <a:gd name="connsiteX61" fmla="*/ 1041825 w 4916214"/>
                  <a:gd name="connsiteY61" fmla="*/ 1001887 h 3175406"/>
                  <a:gd name="connsiteX62" fmla="*/ 1028510 w 4916214"/>
                  <a:gd name="connsiteY62" fmla="*/ 1001887 h 3175406"/>
                  <a:gd name="connsiteX63" fmla="*/ 1028510 w 4916214"/>
                  <a:gd name="connsiteY63" fmla="*/ 938642 h 3175406"/>
                  <a:gd name="connsiteX64" fmla="*/ 1021852 w 4916214"/>
                  <a:gd name="connsiteY64" fmla="*/ 938642 h 3175406"/>
                  <a:gd name="connsiteX65" fmla="*/ 1021852 w 4916214"/>
                  <a:gd name="connsiteY65" fmla="*/ 898700 h 3175406"/>
                  <a:gd name="connsiteX66" fmla="*/ 1001887 w 4916214"/>
                  <a:gd name="connsiteY66" fmla="*/ 898700 h 3175406"/>
                  <a:gd name="connsiteX67" fmla="*/ 1001887 w 4916214"/>
                  <a:gd name="connsiteY67" fmla="*/ 875400 h 3175406"/>
                  <a:gd name="connsiteX68" fmla="*/ 971931 w 4916214"/>
                  <a:gd name="connsiteY68" fmla="*/ 875400 h 3175406"/>
                  <a:gd name="connsiteX69" fmla="*/ 971931 w 4916214"/>
                  <a:gd name="connsiteY69" fmla="*/ 805501 h 3175406"/>
                  <a:gd name="connsiteX70" fmla="*/ 822144 w 4916214"/>
                  <a:gd name="connsiteY70" fmla="*/ 805501 h 3175406"/>
                  <a:gd name="connsiteX71" fmla="*/ 822144 w 4916214"/>
                  <a:gd name="connsiteY71" fmla="*/ 765559 h 3175406"/>
                  <a:gd name="connsiteX72" fmla="*/ 788859 w 4916214"/>
                  <a:gd name="connsiteY72" fmla="*/ 765559 h 3175406"/>
                  <a:gd name="connsiteX73" fmla="*/ 788859 w 4916214"/>
                  <a:gd name="connsiteY73" fmla="*/ 728945 h 3175406"/>
                  <a:gd name="connsiteX74" fmla="*/ 748917 w 4916214"/>
                  <a:gd name="connsiteY74" fmla="*/ 728945 h 3175406"/>
                  <a:gd name="connsiteX75" fmla="*/ 748917 w 4916214"/>
                  <a:gd name="connsiteY75" fmla="*/ 698988 h 3175406"/>
                  <a:gd name="connsiteX76" fmla="*/ 692331 w 4916214"/>
                  <a:gd name="connsiteY76" fmla="*/ 698988 h 3175406"/>
                  <a:gd name="connsiteX77" fmla="*/ 692331 w 4916214"/>
                  <a:gd name="connsiteY77" fmla="*/ 625761 h 3175406"/>
                  <a:gd name="connsiteX78" fmla="*/ 669032 w 4916214"/>
                  <a:gd name="connsiteY78" fmla="*/ 625761 h 3175406"/>
                  <a:gd name="connsiteX79" fmla="*/ 669032 w 4916214"/>
                  <a:gd name="connsiteY79" fmla="*/ 515920 h 3175406"/>
                  <a:gd name="connsiteX80" fmla="*/ 649061 w 4916214"/>
                  <a:gd name="connsiteY80" fmla="*/ 515920 h 3175406"/>
                  <a:gd name="connsiteX81" fmla="*/ 649061 w 4916214"/>
                  <a:gd name="connsiteY81" fmla="*/ 465993 h 3175406"/>
                  <a:gd name="connsiteX82" fmla="*/ 612447 w 4916214"/>
                  <a:gd name="connsiteY82" fmla="*/ 465993 h 3175406"/>
                  <a:gd name="connsiteX83" fmla="*/ 612447 w 4916214"/>
                  <a:gd name="connsiteY83" fmla="*/ 439364 h 3175406"/>
                  <a:gd name="connsiteX84" fmla="*/ 549205 w 4916214"/>
                  <a:gd name="connsiteY84" fmla="*/ 439364 h 3175406"/>
                  <a:gd name="connsiteX85" fmla="*/ 549205 w 4916214"/>
                  <a:gd name="connsiteY85" fmla="*/ 409407 h 3175406"/>
                  <a:gd name="connsiteX86" fmla="*/ 456007 w 4916214"/>
                  <a:gd name="connsiteY86" fmla="*/ 409407 h 3175406"/>
                  <a:gd name="connsiteX87" fmla="*/ 456007 w 4916214"/>
                  <a:gd name="connsiteY87" fmla="*/ 376122 h 3175406"/>
                  <a:gd name="connsiteX88" fmla="*/ 409407 w 4916214"/>
                  <a:gd name="connsiteY88" fmla="*/ 376122 h 3175406"/>
                  <a:gd name="connsiteX89" fmla="*/ 409407 w 4916214"/>
                  <a:gd name="connsiteY89" fmla="*/ 336180 h 3175406"/>
                  <a:gd name="connsiteX90" fmla="*/ 356151 w 4916214"/>
                  <a:gd name="connsiteY90" fmla="*/ 336180 h 3175406"/>
                  <a:gd name="connsiteX91" fmla="*/ 356151 w 4916214"/>
                  <a:gd name="connsiteY91" fmla="*/ 286253 h 3175406"/>
                  <a:gd name="connsiteX92" fmla="*/ 349494 w 4916214"/>
                  <a:gd name="connsiteY92" fmla="*/ 286253 h 3175406"/>
                  <a:gd name="connsiteX93" fmla="*/ 349494 w 4916214"/>
                  <a:gd name="connsiteY93" fmla="*/ 239654 h 3175406"/>
                  <a:gd name="connsiteX94" fmla="*/ 299566 w 4916214"/>
                  <a:gd name="connsiteY94" fmla="*/ 239654 h 3175406"/>
                  <a:gd name="connsiteX95" fmla="*/ 299566 w 4916214"/>
                  <a:gd name="connsiteY95" fmla="*/ 206368 h 3175406"/>
                  <a:gd name="connsiteX96" fmla="*/ 279595 w 4916214"/>
                  <a:gd name="connsiteY96" fmla="*/ 206368 h 3175406"/>
                  <a:gd name="connsiteX97" fmla="*/ 279595 w 4916214"/>
                  <a:gd name="connsiteY97" fmla="*/ 179740 h 3175406"/>
                  <a:gd name="connsiteX98" fmla="*/ 236325 w 4916214"/>
                  <a:gd name="connsiteY98" fmla="*/ 179740 h 3175406"/>
                  <a:gd name="connsiteX99" fmla="*/ 236325 w 4916214"/>
                  <a:gd name="connsiteY99" fmla="*/ 123155 h 3175406"/>
                  <a:gd name="connsiteX100" fmla="*/ 169755 w 4916214"/>
                  <a:gd name="connsiteY100" fmla="*/ 123155 h 3175406"/>
                  <a:gd name="connsiteX101" fmla="*/ 169755 w 4916214"/>
                  <a:gd name="connsiteY101" fmla="*/ 86541 h 3175406"/>
                  <a:gd name="connsiteX102" fmla="*/ 136469 w 4916214"/>
                  <a:gd name="connsiteY102" fmla="*/ 86541 h 3175406"/>
                  <a:gd name="connsiteX103" fmla="*/ 136469 w 4916214"/>
                  <a:gd name="connsiteY103" fmla="*/ 56585 h 3175406"/>
                  <a:gd name="connsiteX104" fmla="*/ 89870 w 4916214"/>
                  <a:gd name="connsiteY104" fmla="*/ 56585 h 3175406"/>
                  <a:gd name="connsiteX105" fmla="*/ 89870 w 4916214"/>
                  <a:gd name="connsiteY105" fmla="*/ 33285 h 3175406"/>
                  <a:gd name="connsiteX106" fmla="*/ 43271 w 4916214"/>
                  <a:gd name="connsiteY106" fmla="*/ 33285 h 3175406"/>
                  <a:gd name="connsiteX107" fmla="*/ 43271 w 4916214"/>
                  <a:gd name="connsiteY107" fmla="*/ 0 h 3175406"/>
                  <a:gd name="connsiteX108" fmla="*/ 0 w 4916214"/>
                  <a:gd name="connsiteY108" fmla="*/ 0 h 3175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Lst>
                <a:rect l="l" t="t" r="r" b="b"/>
                <a:pathLst>
                  <a:path w="4916214" h="3175406">
                    <a:moveTo>
                      <a:pt x="4916215" y="3175407"/>
                    </a:moveTo>
                    <a:lnTo>
                      <a:pt x="4916215" y="2746029"/>
                    </a:lnTo>
                    <a:lnTo>
                      <a:pt x="4177284" y="2746029"/>
                    </a:lnTo>
                    <a:lnTo>
                      <a:pt x="4177284" y="2313318"/>
                    </a:lnTo>
                    <a:lnTo>
                      <a:pt x="3395091" y="2313318"/>
                    </a:lnTo>
                    <a:lnTo>
                      <a:pt x="3395091" y="2246748"/>
                    </a:lnTo>
                    <a:lnTo>
                      <a:pt x="2969038" y="2246748"/>
                    </a:lnTo>
                    <a:lnTo>
                      <a:pt x="2969038" y="2166861"/>
                    </a:lnTo>
                    <a:lnTo>
                      <a:pt x="2762669" y="2166861"/>
                    </a:lnTo>
                    <a:lnTo>
                      <a:pt x="2762669" y="2116941"/>
                    </a:lnTo>
                    <a:lnTo>
                      <a:pt x="2732713" y="2116941"/>
                    </a:lnTo>
                    <a:lnTo>
                      <a:pt x="2732713" y="2070335"/>
                    </a:lnTo>
                    <a:lnTo>
                      <a:pt x="2466432" y="2070335"/>
                    </a:lnTo>
                    <a:lnTo>
                      <a:pt x="2466432" y="2040379"/>
                    </a:lnTo>
                    <a:lnTo>
                      <a:pt x="2439800" y="2040379"/>
                    </a:lnTo>
                    <a:lnTo>
                      <a:pt x="2439800" y="1993783"/>
                    </a:lnTo>
                    <a:lnTo>
                      <a:pt x="2163537" y="1993783"/>
                    </a:lnTo>
                    <a:lnTo>
                      <a:pt x="2163537" y="1950511"/>
                    </a:lnTo>
                    <a:lnTo>
                      <a:pt x="2103625" y="1950511"/>
                    </a:lnTo>
                    <a:lnTo>
                      <a:pt x="2103625" y="1880616"/>
                    </a:lnTo>
                    <a:lnTo>
                      <a:pt x="2060353" y="1880616"/>
                    </a:lnTo>
                    <a:lnTo>
                      <a:pt x="2060353" y="1837344"/>
                    </a:lnTo>
                    <a:lnTo>
                      <a:pt x="2040379" y="1837344"/>
                    </a:lnTo>
                    <a:lnTo>
                      <a:pt x="2040379" y="1787414"/>
                    </a:lnTo>
                    <a:lnTo>
                      <a:pt x="2010423" y="1787414"/>
                    </a:lnTo>
                    <a:lnTo>
                      <a:pt x="2010423" y="1760782"/>
                    </a:lnTo>
                    <a:lnTo>
                      <a:pt x="1990449" y="1760782"/>
                    </a:lnTo>
                    <a:lnTo>
                      <a:pt x="1990449" y="1727502"/>
                    </a:lnTo>
                    <a:lnTo>
                      <a:pt x="1887265" y="1727502"/>
                    </a:lnTo>
                    <a:lnTo>
                      <a:pt x="1887265" y="1684230"/>
                    </a:lnTo>
                    <a:lnTo>
                      <a:pt x="1860642" y="1684230"/>
                    </a:lnTo>
                    <a:lnTo>
                      <a:pt x="1860642" y="1650940"/>
                    </a:lnTo>
                    <a:lnTo>
                      <a:pt x="1707528" y="1650940"/>
                    </a:lnTo>
                    <a:lnTo>
                      <a:pt x="1707528" y="1607677"/>
                    </a:lnTo>
                    <a:lnTo>
                      <a:pt x="1611001" y="1607677"/>
                    </a:lnTo>
                    <a:lnTo>
                      <a:pt x="1611001" y="1574387"/>
                    </a:lnTo>
                    <a:lnTo>
                      <a:pt x="1507817" y="1574387"/>
                    </a:lnTo>
                    <a:lnTo>
                      <a:pt x="1507817" y="1541107"/>
                    </a:lnTo>
                    <a:lnTo>
                      <a:pt x="1454563" y="1541107"/>
                    </a:lnTo>
                    <a:lnTo>
                      <a:pt x="1454563" y="1504493"/>
                    </a:lnTo>
                    <a:lnTo>
                      <a:pt x="1394651" y="1504493"/>
                    </a:lnTo>
                    <a:lnTo>
                      <a:pt x="1394651" y="1461221"/>
                    </a:lnTo>
                    <a:lnTo>
                      <a:pt x="1387993" y="1461221"/>
                    </a:lnTo>
                    <a:lnTo>
                      <a:pt x="1387993" y="1421273"/>
                    </a:lnTo>
                    <a:lnTo>
                      <a:pt x="1358037" y="1421273"/>
                    </a:lnTo>
                    <a:lnTo>
                      <a:pt x="1358037" y="1391317"/>
                    </a:lnTo>
                    <a:lnTo>
                      <a:pt x="1354703" y="1391317"/>
                    </a:lnTo>
                    <a:lnTo>
                      <a:pt x="1354703" y="1354703"/>
                    </a:lnTo>
                    <a:lnTo>
                      <a:pt x="1328080" y="1354703"/>
                    </a:lnTo>
                    <a:lnTo>
                      <a:pt x="1328080" y="1284808"/>
                    </a:lnTo>
                    <a:lnTo>
                      <a:pt x="1254852" y="1284808"/>
                    </a:lnTo>
                    <a:lnTo>
                      <a:pt x="1254852" y="1241536"/>
                    </a:lnTo>
                    <a:lnTo>
                      <a:pt x="1178290" y="1241536"/>
                    </a:lnTo>
                    <a:lnTo>
                      <a:pt x="1178290" y="1211580"/>
                    </a:lnTo>
                    <a:lnTo>
                      <a:pt x="1078440" y="1211580"/>
                    </a:lnTo>
                    <a:lnTo>
                      <a:pt x="1078440" y="1141686"/>
                    </a:lnTo>
                    <a:lnTo>
                      <a:pt x="1061799" y="1141686"/>
                    </a:lnTo>
                    <a:lnTo>
                      <a:pt x="1061799" y="1115054"/>
                    </a:lnTo>
                    <a:lnTo>
                      <a:pt x="1048483" y="1115054"/>
                    </a:lnTo>
                    <a:lnTo>
                      <a:pt x="1048483" y="1041825"/>
                    </a:lnTo>
                    <a:lnTo>
                      <a:pt x="1041825" y="1041825"/>
                    </a:lnTo>
                    <a:lnTo>
                      <a:pt x="1041825" y="1001887"/>
                    </a:lnTo>
                    <a:lnTo>
                      <a:pt x="1028510" y="1001887"/>
                    </a:lnTo>
                    <a:lnTo>
                      <a:pt x="1028510" y="938642"/>
                    </a:lnTo>
                    <a:lnTo>
                      <a:pt x="1021852" y="938642"/>
                    </a:lnTo>
                    <a:lnTo>
                      <a:pt x="1021852" y="898700"/>
                    </a:lnTo>
                    <a:lnTo>
                      <a:pt x="1001887" y="898700"/>
                    </a:lnTo>
                    <a:lnTo>
                      <a:pt x="1001887" y="875400"/>
                    </a:lnTo>
                    <a:lnTo>
                      <a:pt x="971931" y="875400"/>
                    </a:lnTo>
                    <a:lnTo>
                      <a:pt x="971931" y="805501"/>
                    </a:lnTo>
                    <a:lnTo>
                      <a:pt x="822144" y="805501"/>
                    </a:lnTo>
                    <a:lnTo>
                      <a:pt x="822144" y="765559"/>
                    </a:lnTo>
                    <a:lnTo>
                      <a:pt x="788859" y="765559"/>
                    </a:lnTo>
                    <a:lnTo>
                      <a:pt x="788859" y="728945"/>
                    </a:lnTo>
                    <a:lnTo>
                      <a:pt x="748917" y="728945"/>
                    </a:lnTo>
                    <a:lnTo>
                      <a:pt x="748917" y="698988"/>
                    </a:lnTo>
                    <a:lnTo>
                      <a:pt x="692331" y="698988"/>
                    </a:lnTo>
                    <a:lnTo>
                      <a:pt x="692331" y="625761"/>
                    </a:lnTo>
                    <a:lnTo>
                      <a:pt x="669032" y="625761"/>
                    </a:lnTo>
                    <a:lnTo>
                      <a:pt x="669032" y="515920"/>
                    </a:lnTo>
                    <a:lnTo>
                      <a:pt x="649061" y="515920"/>
                    </a:lnTo>
                    <a:lnTo>
                      <a:pt x="649061" y="465993"/>
                    </a:lnTo>
                    <a:lnTo>
                      <a:pt x="612447" y="465993"/>
                    </a:lnTo>
                    <a:lnTo>
                      <a:pt x="612447" y="439364"/>
                    </a:lnTo>
                    <a:lnTo>
                      <a:pt x="549205" y="439364"/>
                    </a:lnTo>
                    <a:lnTo>
                      <a:pt x="549205" y="409407"/>
                    </a:lnTo>
                    <a:lnTo>
                      <a:pt x="456007" y="409407"/>
                    </a:lnTo>
                    <a:lnTo>
                      <a:pt x="456007" y="376122"/>
                    </a:lnTo>
                    <a:lnTo>
                      <a:pt x="409407" y="376122"/>
                    </a:lnTo>
                    <a:lnTo>
                      <a:pt x="409407" y="336180"/>
                    </a:lnTo>
                    <a:lnTo>
                      <a:pt x="356151" y="336180"/>
                    </a:lnTo>
                    <a:lnTo>
                      <a:pt x="356151" y="286253"/>
                    </a:lnTo>
                    <a:lnTo>
                      <a:pt x="349494" y="286253"/>
                    </a:lnTo>
                    <a:lnTo>
                      <a:pt x="349494" y="239654"/>
                    </a:lnTo>
                    <a:lnTo>
                      <a:pt x="299566" y="239654"/>
                    </a:lnTo>
                    <a:lnTo>
                      <a:pt x="299566" y="206368"/>
                    </a:lnTo>
                    <a:lnTo>
                      <a:pt x="279595" y="206368"/>
                    </a:lnTo>
                    <a:lnTo>
                      <a:pt x="279595" y="179740"/>
                    </a:lnTo>
                    <a:lnTo>
                      <a:pt x="236325" y="179740"/>
                    </a:lnTo>
                    <a:lnTo>
                      <a:pt x="236325" y="123155"/>
                    </a:lnTo>
                    <a:lnTo>
                      <a:pt x="169755" y="123155"/>
                    </a:lnTo>
                    <a:lnTo>
                      <a:pt x="169755" y="86541"/>
                    </a:lnTo>
                    <a:lnTo>
                      <a:pt x="136469" y="86541"/>
                    </a:lnTo>
                    <a:lnTo>
                      <a:pt x="136469" y="56585"/>
                    </a:lnTo>
                    <a:lnTo>
                      <a:pt x="89870" y="56585"/>
                    </a:lnTo>
                    <a:lnTo>
                      <a:pt x="89870" y="33285"/>
                    </a:lnTo>
                    <a:lnTo>
                      <a:pt x="43271" y="33285"/>
                    </a:lnTo>
                    <a:lnTo>
                      <a:pt x="43271" y="0"/>
                    </a:lnTo>
                    <a:lnTo>
                      <a:pt x="0" y="0"/>
                    </a:lnTo>
                  </a:path>
                </a:pathLst>
              </a:custGeom>
              <a:noFill/>
              <a:ln w="19050" cap="flat">
                <a:solidFill>
                  <a:schemeClr val="accent1"/>
                </a:solidFill>
                <a:prstDash val="solid"/>
                <a:miter/>
              </a:ln>
            </p:spPr>
            <p:txBody>
              <a:bodyPr rtlCol="0" anchor="ctr"/>
              <a:lstStyle/>
              <a:p>
                <a:endParaRPr lang="en-GB"/>
              </a:p>
            </p:txBody>
          </p:sp>
          <p:sp>
            <p:nvSpPr>
              <p:cNvPr id="31" name="Freeform: Shape 69">
                <a:extLst>
                  <a:ext uri="{FF2B5EF4-FFF2-40B4-BE49-F238E27FC236}">
                    <a16:creationId xmlns:a16="http://schemas.microsoft.com/office/drawing/2014/main" id="{F2F02C20-AD3E-5401-9ABB-C9DBB2289D91}"/>
                  </a:ext>
                </a:extLst>
              </p:cNvPr>
              <p:cNvSpPr/>
              <p:nvPr/>
            </p:nvSpPr>
            <p:spPr>
              <a:xfrm>
                <a:off x="3879741" y="196624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endParaRPr lang="en-GB"/>
              </a:p>
            </p:txBody>
          </p:sp>
          <p:sp>
            <p:nvSpPr>
              <p:cNvPr id="32" name="Freeform: Shape 70">
                <a:extLst>
                  <a:ext uri="{FF2B5EF4-FFF2-40B4-BE49-F238E27FC236}">
                    <a16:creationId xmlns:a16="http://schemas.microsoft.com/office/drawing/2014/main" id="{4A7429BE-13CF-E223-8313-5C9BA9563BFC}"/>
                  </a:ext>
                </a:extLst>
              </p:cNvPr>
              <p:cNvSpPr/>
              <p:nvPr/>
            </p:nvSpPr>
            <p:spPr>
              <a:xfrm>
                <a:off x="4146441" y="2213893"/>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1"/>
                </a:solidFill>
                <a:prstDash val="solid"/>
                <a:miter/>
              </a:ln>
            </p:spPr>
            <p:txBody>
              <a:bodyPr rtlCol="0" anchor="ctr"/>
              <a:lstStyle/>
              <a:p>
                <a:endParaRPr lang="en-GB"/>
              </a:p>
            </p:txBody>
          </p:sp>
          <p:sp>
            <p:nvSpPr>
              <p:cNvPr id="33" name="Freeform: Shape 71">
                <a:extLst>
                  <a:ext uri="{FF2B5EF4-FFF2-40B4-BE49-F238E27FC236}">
                    <a16:creationId xmlns:a16="http://schemas.microsoft.com/office/drawing/2014/main" id="{15144A0F-4059-15E2-7680-B30CCD8B1A96}"/>
                  </a:ext>
                </a:extLst>
              </p:cNvPr>
              <p:cNvSpPr/>
              <p:nvPr/>
            </p:nvSpPr>
            <p:spPr>
              <a:xfrm>
                <a:off x="4260741" y="2271044"/>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endParaRPr lang="en-GB"/>
              </a:p>
            </p:txBody>
          </p:sp>
          <p:sp>
            <p:nvSpPr>
              <p:cNvPr id="34" name="Freeform: Shape 72">
                <a:extLst>
                  <a:ext uri="{FF2B5EF4-FFF2-40B4-BE49-F238E27FC236}">
                    <a16:creationId xmlns:a16="http://schemas.microsoft.com/office/drawing/2014/main" id="{821D0761-47F5-3221-196E-F26BCC65E4B9}"/>
                  </a:ext>
                </a:extLst>
              </p:cNvPr>
              <p:cNvSpPr/>
              <p:nvPr/>
            </p:nvSpPr>
            <p:spPr>
              <a:xfrm>
                <a:off x="4336941" y="249964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endParaRPr lang="en-GB"/>
              </a:p>
            </p:txBody>
          </p:sp>
          <p:sp>
            <p:nvSpPr>
              <p:cNvPr id="35" name="Freeform: Shape 73">
                <a:extLst>
                  <a:ext uri="{FF2B5EF4-FFF2-40B4-BE49-F238E27FC236}">
                    <a16:creationId xmlns:a16="http://schemas.microsoft.com/office/drawing/2014/main" id="{2941FBE4-5691-EDFE-F1F5-EF67EB52B44A}"/>
                  </a:ext>
                </a:extLst>
              </p:cNvPr>
              <p:cNvSpPr/>
              <p:nvPr/>
            </p:nvSpPr>
            <p:spPr>
              <a:xfrm>
                <a:off x="4565541" y="2594896"/>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tlCol="0" anchor="ctr"/>
              <a:lstStyle/>
              <a:p>
                <a:endParaRPr lang="en-GB"/>
              </a:p>
            </p:txBody>
          </p:sp>
          <p:sp>
            <p:nvSpPr>
              <p:cNvPr id="36" name="Freeform: Shape 74">
                <a:extLst>
                  <a:ext uri="{FF2B5EF4-FFF2-40B4-BE49-F238E27FC236}">
                    <a16:creationId xmlns:a16="http://schemas.microsoft.com/office/drawing/2014/main" id="{4146A6CD-66D6-74C9-829B-2B0F693324E3}"/>
                  </a:ext>
                </a:extLst>
              </p:cNvPr>
              <p:cNvSpPr/>
              <p:nvPr/>
            </p:nvSpPr>
            <p:spPr>
              <a:xfrm>
                <a:off x="4253841" y="2430345"/>
                <a:ext cx="89999"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tlCol="0" anchor="ctr"/>
              <a:lstStyle/>
              <a:p>
                <a:endParaRPr lang="en-GB"/>
              </a:p>
            </p:txBody>
          </p:sp>
          <p:sp>
            <p:nvSpPr>
              <p:cNvPr id="37" name="Freeform: Shape 75">
                <a:extLst>
                  <a:ext uri="{FF2B5EF4-FFF2-40B4-BE49-F238E27FC236}">
                    <a16:creationId xmlns:a16="http://schemas.microsoft.com/office/drawing/2014/main" id="{21EF2430-14E3-2900-21F5-C818D7A02847}"/>
                  </a:ext>
                </a:extLst>
              </p:cNvPr>
              <p:cNvSpPr/>
              <p:nvPr/>
            </p:nvSpPr>
            <p:spPr>
              <a:xfrm>
                <a:off x="4615795" y="2792301"/>
                <a:ext cx="89992" cy="9525"/>
              </a:xfrm>
              <a:custGeom>
                <a:avLst/>
                <a:gdLst>
                  <a:gd name="connsiteX0" fmla="*/ 89992 w 89992"/>
                  <a:gd name="connsiteY0" fmla="*/ 0 h 9525"/>
                  <a:gd name="connsiteX1" fmla="*/ 0 w 89992"/>
                  <a:gd name="connsiteY1" fmla="*/ 0 h 9525"/>
                </a:gdLst>
                <a:ahLst/>
                <a:cxnLst>
                  <a:cxn ang="0">
                    <a:pos x="connsiteX0" y="connsiteY0"/>
                  </a:cxn>
                  <a:cxn ang="0">
                    <a:pos x="connsiteX1" y="connsiteY1"/>
                  </a:cxn>
                </a:cxnLst>
                <a:rect l="l" t="t" r="r" b="b"/>
                <a:pathLst>
                  <a:path w="89992" h="9525">
                    <a:moveTo>
                      <a:pt x="89992" y="0"/>
                    </a:moveTo>
                    <a:lnTo>
                      <a:pt x="0" y="0"/>
                    </a:lnTo>
                  </a:path>
                </a:pathLst>
              </a:custGeom>
              <a:noFill/>
              <a:ln w="19050" cap="flat">
                <a:solidFill>
                  <a:schemeClr val="accent1"/>
                </a:solidFill>
                <a:prstDash val="solid"/>
                <a:miter/>
              </a:ln>
            </p:spPr>
            <p:txBody>
              <a:bodyPr rtlCol="0" anchor="ctr"/>
              <a:lstStyle/>
              <a:p>
                <a:endParaRPr lang="en-GB"/>
              </a:p>
            </p:txBody>
          </p:sp>
          <p:sp>
            <p:nvSpPr>
              <p:cNvPr id="38" name="Freeform: Shape 76">
                <a:extLst>
                  <a:ext uri="{FF2B5EF4-FFF2-40B4-BE49-F238E27FC236}">
                    <a16:creationId xmlns:a16="http://schemas.microsoft.com/office/drawing/2014/main" id="{FBB58711-2927-51E1-E582-49465B1CF147}"/>
                  </a:ext>
                </a:extLst>
              </p:cNvPr>
              <p:cNvSpPr/>
              <p:nvPr/>
            </p:nvSpPr>
            <p:spPr>
              <a:xfrm>
                <a:off x="3929991" y="2106493"/>
                <a:ext cx="89999" cy="9525"/>
              </a:xfrm>
              <a:custGeom>
                <a:avLst/>
                <a:gdLst>
                  <a:gd name="connsiteX0" fmla="*/ 90000 w 89999"/>
                  <a:gd name="connsiteY0" fmla="*/ 0 h 9525"/>
                  <a:gd name="connsiteX1" fmla="*/ 0 w 89999"/>
                  <a:gd name="connsiteY1" fmla="*/ 0 h 9525"/>
                </a:gdLst>
                <a:ahLst/>
                <a:cxnLst>
                  <a:cxn ang="0">
                    <a:pos x="connsiteX0" y="connsiteY0"/>
                  </a:cxn>
                  <a:cxn ang="0">
                    <a:pos x="connsiteX1" y="connsiteY1"/>
                  </a:cxn>
                </a:cxnLst>
                <a:rect l="l" t="t" r="r" b="b"/>
                <a:pathLst>
                  <a:path w="89999" h="9525">
                    <a:moveTo>
                      <a:pt x="90000" y="0"/>
                    </a:moveTo>
                    <a:lnTo>
                      <a:pt x="0" y="0"/>
                    </a:lnTo>
                  </a:path>
                </a:pathLst>
              </a:custGeom>
              <a:noFill/>
              <a:ln w="19050" cap="flat">
                <a:solidFill>
                  <a:schemeClr val="accent1"/>
                </a:solidFill>
                <a:prstDash val="solid"/>
                <a:miter/>
              </a:ln>
            </p:spPr>
            <p:txBody>
              <a:bodyPr rtlCol="0" anchor="ctr"/>
              <a:lstStyle/>
              <a:p>
                <a:endParaRPr lang="en-GB"/>
              </a:p>
            </p:txBody>
          </p:sp>
          <p:sp>
            <p:nvSpPr>
              <p:cNvPr id="39" name="Freeform: Shape 77">
                <a:extLst>
                  <a:ext uri="{FF2B5EF4-FFF2-40B4-BE49-F238E27FC236}">
                    <a16:creationId xmlns:a16="http://schemas.microsoft.com/office/drawing/2014/main" id="{E7E90079-081E-0523-2DA2-8BDCC3459E71}"/>
                  </a:ext>
                </a:extLst>
              </p:cNvPr>
              <p:cNvSpPr/>
              <p:nvPr/>
            </p:nvSpPr>
            <p:spPr>
              <a:xfrm>
                <a:off x="5327541" y="3452155"/>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noFill/>
              <a:ln w="19050" cap="flat">
                <a:solidFill>
                  <a:schemeClr val="accent1"/>
                </a:solidFill>
                <a:prstDash val="solid"/>
                <a:miter/>
              </a:ln>
            </p:spPr>
            <p:txBody>
              <a:bodyPr rtlCol="0" anchor="ctr"/>
              <a:lstStyle/>
              <a:p>
                <a:endParaRPr lang="en-GB"/>
              </a:p>
            </p:txBody>
          </p:sp>
          <p:sp>
            <p:nvSpPr>
              <p:cNvPr id="40" name="Freeform: Shape 78">
                <a:extLst>
                  <a:ext uri="{FF2B5EF4-FFF2-40B4-BE49-F238E27FC236}">
                    <a16:creationId xmlns:a16="http://schemas.microsoft.com/office/drawing/2014/main" id="{82F10516-6BE8-84F8-0BA5-4EFDAA1BD678}"/>
                  </a:ext>
                </a:extLst>
              </p:cNvPr>
              <p:cNvSpPr/>
              <p:nvPr/>
            </p:nvSpPr>
            <p:spPr>
              <a:xfrm>
                <a:off x="5556141" y="3528355"/>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41" name="Freeform: Shape 79">
                <a:extLst>
                  <a:ext uri="{FF2B5EF4-FFF2-40B4-BE49-F238E27FC236}">
                    <a16:creationId xmlns:a16="http://schemas.microsoft.com/office/drawing/2014/main" id="{9EBA9D58-C7E9-2610-93AB-55B49D2480B9}"/>
                  </a:ext>
                </a:extLst>
              </p:cNvPr>
              <p:cNvSpPr/>
              <p:nvPr/>
            </p:nvSpPr>
            <p:spPr>
              <a:xfrm>
                <a:off x="5975241" y="3795055"/>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42" name="Freeform: Shape 80">
                <a:extLst>
                  <a:ext uri="{FF2B5EF4-FFF2-40B4-BE49-F238E27FC236}">
                    <a16:creationId xmlns:a16="http://schemas.microsoft.com/office/drawing/2014/main" id="{AC058080-CCB7-3527-2E6A-05AC800A43FC}"/>
                  </a:ext>
                </a:extLst>
              </p:cNvPr>
              <p:cNvSpPr/>
              <p:nvPr/>
            </p:nvSpPr>
            <p:spPr>
              <a:xfrm>
                <a:off x="6299091" y="3871255"/>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43" name="Freeform: Shape 81">
                <a:extLst>
                  <a:ext uri="{FF2B5EF4-FFF2-40B4-BE49-F238E27FC236}">
                    <a16:creationId xmlns:a16="http://schemas.microsoft.com/office/drawing/2014/main" id="{1D1AA49C-4445-3D6E-3064-41E6DF0CC6BC}"/>
                  </a:ext>
                </a:extLst>
              </p:cNvPr>
              <p:cNvSpPr/>
              <p:nvPr/>
            </p:nvSpPr>
            <p:spPr>
              <a:xfrm>
                <a:off x="6318141" y="3871255"/>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44" name="Freeform: Shape 82">
                <a:extLst>
                  <a:ext uri="{FF2B5EF4-FFF2-40B4-BE49-F238E27FC236}">
                    <a16:creationId xmlns:a16="http://schemas.microsoft.com/office/drawing/2014/main" id="{E9751C98-EFDE-4BDE-1D95-9A8C4D5CDD70}"/>
                  </a:ext>
                </a:extLst>
              </p:cNvPr>
              <p:cNvSpPr/>
              <p:nvPr/>
            </p:nvSpPr>
            <p:spPr>
              <a:xfrm>
                <a:off x="6337191" y="3871255"/>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45" name="Freeform: Shape 83">
                <a:extLst>
                  <a:ext uri="{FF2B5EF4-FFF2-40B4-BE49-F238E27FC236}">
                    <a16:creationId xmlns:a16="http://schemas.microsoft.com/office/drawing/2014/main" id="{4743F7C7-8829-FCED-B2D1-3054D4160AFC}"/>
                  </a:ext>
                </a:extLst>
              </p:cNvPr>
              <p:cNvSpPr/>
              <p:nvPr/>
            </p:nvSpPr>
            <p:spPr>
              <a:xfrm>
                <a:off x="6394341" y="3966505"/>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46" name="Freeform: Shape 84">
                <a:extLst>
                  <a:ext uri="{FF2B5EF4-FFF2-40B4-BE49-F238E27FC236}">
                    <a16:creationId xmlns:a16="http://schemas.microsoft.com/office/drawing/2014/main" id="{094B5A34-77C2-EB6D-A5B5-C1D7C2E39A30}"/>
                  </a:ext>
                </a:extLst>
              </p:cNvPr>
              <p:cNvSpPr/>
              <p:nvPr/>
            </p:nvSpPr>
            <p:spPr>
              <a:xfrm>
                <a:off x="6451491" y="3966505"/>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47" name="Freeform: Shape 85">
                <a:extLst>
                  <a:ext uri="{FF2B5EF4-FFF2-40B4-BE49-F238E27FC236}">
                    <a16:creationId xmlns:a16="http://schemas.microsoft.com/office/drawing/2014/main" id="{47C3FE00-444D-8DB0-43E4-D52192A107AC}"/>
                  </a:ext>
                </a:extLst>
              </p:cNvPr>
              <p:cNvSpPr/>
              <p:nvPr/>
            </p:nvSpPr>
            <p:spPr>
              <a:xfrm>
                <a:off x="6489591" y="3966505"/>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48" name="Freeform: Shape 86">
                <a:extLst>
                  <a:ext uri="{FF2B5EF4-FFF2-40B4-BE49-F238E27FC236}">
                    <a16:creationId xmlns:a16="http://schemas.microsoft.com/office/drawing/2014/main" id="{F77FDF12-0757-B8C8-16E1-DBC519862D4D}"/>
                  </a:ext>
                </a:extLst>
              </p:cNvPr>
              <p:cNvSpPr/>
              <p:nvPr/>
            </p:nvSpPr>
            <p:spPr>
              <a:xfrm>
                <a:off x="6546751" y="3966505"/>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49" name="Freeform: Shape 87">
                <a:extLst>
                  <a:ext uri="{FF2B5EF4-FFF2-40B4-BE49-F238E27FC236}">
                    <a16:creationId xmlns:a16="http://schemas.microsoft.com/office/drawing/2014/main" id="{5BE0B5F9-F0C0-22E7-28CE-2A5AA537B29F}"/>
                  </a:ext>
                </a:extLst>
              </p:cNvPr>
              <p:cNvSpPr/>
              <p:nvPr/>
            </p:nvSpPr>
            <p:spPr>
              <a:xfrm>
                <a:off x="6927751" y="4042705"/>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50" name="Freeform: Shape 88">
                <a:extLst>
                  <a:ext uri="{FF2B5EF4-FFF2-40B4-BE49-F238E27FC236}">
                    <a16:creationId xmlns:a16="http://schemas.microsoft.com/office/drawing/2014/main" id="{067F85A5-FA03-1300-C1EF-320D23D830D0}"/>
                  </a:ext>
                </a:extLst>
              </p:cNvPr>
              <p:cNvSpPr/>
              <p:nvPr/>
            </p:nvSpPr>
            <p:spPr>
              <a:xfrm>
                <a:off x="7023001" y="4118905"/>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51" name="Freeform: Shape 89">
                <a:extLst>
                  <a:ext uri="{FF2B5EF4-FFF2-40B4-BE49-F238E27FC236}">
                    <a16:creationId xmlns:a16="http://schemas.microsoft.com/office/drawing/2014/main" id="{9028BB75-30E3-9248-5CD1-7DB8CFE7AC3A}"/>
                  </a:ext>
                </a:extLst>
              </p:cNvPr>
              <p:cNvSpPr/>
              <p:nvPr/>
            </p:nvSpPr>
            <p:spPr>
              <a:xfrm>
                <a:off x="7080151" y="4118905"/>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52" name="Freeform: Shape 90">
                <a:extLst>
                  <a:ext uri="{FF2B5EF4-FFF2-40B4-BE49-F238E27FC236}">
                    <a16:creationId xmlns:a16="http://schemas.microsoft.com/office/drawing/2014/main" id="{AF18439E-9F53-A510-B694-3CB915941B33}"/>
                  </a:ext>
                </a:extLst>
              </p:cNvPr>
              <p:cNvSpPr/>
              <p:nvPr/>
            </p:nvSpPr>
            <p:spPr>
              <a:xfrm>
                <a:off x="7404001" y="4118905"/>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53" name="Freeform: Shape 91">
                <a:extLst>
                  <a:ext uri="{FF2B5EF4-FFF2-40B4-BE49-F238E27FC236}">
                    <a16:creationId xmlns:a16="http://schemas.microsoft.com/office/drawing/2014/main" id="{259B26F3-1E6E-2552-ABC7-77F9BCA46256}"/>
                  </a:ext>
                </a:extLst>
              </p:cNvPr>
              <p:cNvSpPr/>
              <p:nvPr/>
            </p:nvSpPr>
            <p:spPr>
              <a:xfrm>
                <a:off x="7746901" y="4118905"/>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54" name="Freeform: Shape 92">
                <a:extLst>
                  <a:ext uri="{FF2B5EF4-FFF2-40B4-BE49-F238E27FC236}">
                    <a16:creationId xmlns:a16="http://schemas.microsoft.com/office/drawing/2014/main" id="{559C6CD1-D645-6D64-D434-95BA4648B4E3}"/>
                  </a:ext>
                </a:extLst>
              </p:cNvPr>
              <p:cNvSpPr/>
              <p:nvPr/>
            </p:nvSpPr>
            <p:spPr>
              <a:xfrm>
                <a:off x="7785001" y="4118905"/>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rgbClr val="E73E16"/>
                </a:solidFill>
                <a:prstDash val="solid"/>
                <a:miter/>
              </a:ln>
            </p:spPr>
            <p:txBody>
              <a:bodyPr rtlCol="0" anchor="ctr"/>
              <a:lstStyle/>
              <a:p>
                <a:endParaRPr lang="en-GB"/>
              </a:p>
            </p:txBody>
          </p:sp>
          <p:sp>
            <p:nvSpPr>
              <p:cNvPr id="55" name="Freeform: Shape 93">
                <a:extLst>
                  <a:ext uri="{FF2B5EF4-FFF2-40B4-BE49-F238E27FC236}">
                    <a16:creationId xmlns:a16="http://schemas.microsoft.com/office/drawing/2014/main" id="{2C1087C1-2516-E44E-F9B9-CA10A9E8E2A3}"/>
                  </a:ext>
                </a:extLst>
              </p:cNvPr>
              <p:cNvSpPr/>
              <p:nvPr/>
            </p:nvSpPr>
            <p:spPr>
              <a:xfrm>
                <a:off x="7785001" y="4118905"/>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grpSp>
        <p:sp>
          <p:nvSpPr>
            <p:cNvPr id="20" name="TextBox 19">
              <a:extLst>
                <a:ext uri="{FF2B5EF4-FFF2-40B4-BE49-F238E27FC236}">
                  <a16:creationId xmlns:a16="http://schemas.microsoft.com/office/drawing/2014/main" id="{6504B2B3-077C-B5DF-6124-729CCD052FA1}"/>
                </a:ext>
              </a:extLst>
            </p:cNvPr>
            <p:cNvSpPr txBox="1"/>
            <p:nvPr/>
          </p:nvSpPr>
          <p:spPr>
            <a:xfrm>
              <a:off x="9308232" y="4404193"/>
              <a:ext cx="2731838" cy="307776"/>
            </a:xfrm>
            <a:prstGeom prst="rect">
              <a:avLst/>
            </a:prstGeom>
            <a:noFill/>
          </p:spPr>
          <p:txBody>
            <a:bodyPr wrap="none" rtlCol="0">
              <a:spAutoFit/>
            </a:bodyPr>
            <a:lstStyle/>
            <a:p>
              <a:r>
                <a:rPr lang="en-GB" sz="1400" dirty="0" smtClean="0">
                  <a:solidFill>
                    <a:srgbClr val="363636"/>
                  </a:solidFill>
                </a:rPr>
                <a:t>mPFS </a:t>
              </a:r>
              <a:r>
                <a:rPr lang="en-GB" sz="1400" dirty="0">
                  <a:solidFill>
                    <a:srgbClr val="363636"/>
                  </a:solidFill>
                </a:rPr>
                <a:t>6.5 </a:t>
              </a:r>
              <a:r>
                <a:rPr lang="en-GB" sz="1400" dirty="0" err="1" smtClean="0">
                  <a:solidFill>
                    <a:srgbClr val="363636"/>
                  </a:solidFill>
                </a:rPr>
                <a:t>mo</a:t>
              </a:r>
              <a:r>
                <a:rPr lang="en-GB" sz="1400" dirty="0" smtClean="0">
                  <a:solidFill>
                    <a:srgbClr val="363636"/>
                  </a:solidFill>
                </a:rPr>
                <a:t> (95%CI 4.7, 8.4</a:t>
              </a:r>
              <a:r>
                <a:rPr lang="en-GB" sz="1400" dirty="0">
                  <a:solidFill>
                    <a:srgbClr val="363636"/>
                  </a:solidFill>
                </a:rPr>
                <a:t>)</a:t>
              </a:r>
            </a:p>
          </p:txBody>
        </p:sp>
        <p:grpSp>
          <p:nvGrpSpPr>
            <p:cNvPr id="21" name="Group 20">
              <a:extLst>
                <a:ext uri="{FF2B5EF4-FFF2-40B4-BE49-F238E27FC236}">
                  <a16:creationId xmlns:a16="http://schemas.microsoft.com/office/drawing/2014/main" id="{D7927D60-2107-0D22-0447-51A2A9064E24}"/>
                </a:ext>
              </a:extLst>
            </p:cNvPr>
            <p:cNvGrpSpPr/>
            <p:nvPr/>
          </p:nvGrpSpPr>
          <p:grpSpPr>
            <a:xfrm>
              <a:off x="6339707" y="5549495"/>
              <a:ext cx="233622" cy="76431"/>
              <a:chOff x="1744502" y="4334571"/>
              <a:chExt cx="347621" cy="144000"/>
            </a:xfrm>
          </p:grpSpPr>
          <p:cxnSp>
            <p:nvCxnSpPr>
              <p:cNvPr id="28" name="Straight Connector 27">
                <a:extLst>
                  <a:ext uri="{FF2B5EF4-FFF2-40B4-BE49-F238E27FC236}">
                    <a16:creationId xmlns:a16="http://schemas.microsoft.com/office/drawing/2014/main" id="{A9EA1DAC-46C5-8838-EE4A-9D413865E9FC}"/>
                  </a:ext>
                </a:extLst>
              </p:cNvPr>
              <p:cNvCxnSpPr>
                <a:cxnSpLocks/>
              </p:cNvCxnSpPr>
              <p:nvPr/>
            </p:nvCxnSpPr>
            <p:spPr>
              <a:xfrm>
                <a:off x="1744502" y="4406563"/>
                <a:ext cx="347621" cy="0"/>
              </a:xfrm>
              <a:prstGeom prst="line">
                <a:avLst/>
              </a:prstGeom>
              <a:noFill/>
              <a:ln w="19050" cap="flat">
                <a:solidFill>
                  <a:schemeClr val="accent1"/>
                </a:solidFill>
                <a:prstDash val="solid"/>
                <a:miter/>
              </a:ln>
            </p:spPr>
          </p:cxnSp>
          <p:cxnSp>
            <p:nvCxnSpPr>
              <p:cNvPr id="29" name="Straight Connector 28">
                <a:extLst>
                  <a:ext uri="{FF2B5EF4-FFF2-40B4-BE49-F238E27FC236}">
                    <a16:creationId xmlns:a16="http://schemas.microsoft.com/office/drawing/2014/main" id="{AE1C692E-DE53-C319-291C-33006EB374C2}"/>
                  </a:ext>
                </a:extLst>
              </p:cNvPr>
              <p:cNvCxnSpPr>
                <a:cxnSpLocks/>
              </p:cNvCxnSpPr>
              <p:nvPr/>
            </p:nvCxnSpPr>
            <p:spPr>
              <a:xfrm rot="5400000">
                <a:off x="1846310" y="4406571"/>
                <a:ext cx="144000" cy="0"/>
              </a:xfrm>
              <a:prstGeom prst="line">
                <a:avLst/>
              </a:prstGeom>
              <a:noFill/>
              <a:ln w="19050" cap="flat">
                <a:solidFill>
                  <a:schemeClr val="accent1"/>
                </a:solidFill>
                <a:prstDash val="solid"/>
                <a:miter/>
              </a:ln>
            </p:spPr>
          </p:cxnSp>
        </p:grpSp>
        <p:sp>
          <p:nvSpPr>
            <p:cNvPr id="25" name="TextBox 24">
              <a:extLst>
                <a:ext uri="{FF2B5EF4-FFF2-40B4-BE49-F238E27FC236}">
                  <a16:creationId xmlns:a16="http://schemas.microsoft.com/office/drawing/2014/main" id="{6EA6C6F5-E871-1D70-20E9-89E7255DC200}"/>
                </a:ext>
              </a:extLst>
            </p:cNvPr>
            <p:cNvSpPr txBox="1"/>
            <p:nvPr/>
          </p:nvSpPr>
          <p:spPr>
            <a:xfrm>
              <a:off x="7477939" y="4807268"/>
              <a:ext cx="467002" cy="152941"/>
            </a:xfrm>
            <a:prstGeom prst="rect">
              <a:avLst/>
            </a:prstGeom>
            <a:noFill/>
          </p:spPr>
          <p:txBody>
            <a:bodyPr wrap="none" lIns="36000" tIns="36000" rIns="36000" bIns="36000" rtlCol="0" anchor="t" anchorCtr="0">
              <a:spAutoFit/>
            </a:bodyPr>
            <a:lstStyle/>
            <a:p>
              <a:pPr algn="ctr"/>
              <a:r>
                <a:rPr lang="en-GB" sz="1400" dirty="0" smtClean="0">
                  <a:solidFill>
                    <a:srgbClr val="363636"/>
                  </a:solidFill>
                  <a:latin typeface="Arial" panose="020B0604020202020204" pitchFamily="34" charset="0"/>
                  <a:cs typeface="Arial" panose="020B0604020202020204" pitchFamily="34" charset="0"/>
                </a:rPr>
                <a:t>52%</a:t>
              </a:r>
              <a:endParaRPr lang="en-GB" sz="1400" dirty="0">
                <a:solidFill>
                  <a:srgbClr val="363636"/>
                </a:solidFill>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6EA6C6F5-E871-1D70-20E9-89E7255DC200}"/>
                </a:ext>
              </a:extLst>
            </p:cNvPr>
            <p:cNvSpPr txBox="1"/>
            <p:nvPr/>
          </p:nvSpPr>
          <p:spPr>
            <a:xfrm>
              <a:off x="8756419" y="5083718"/>
              <a:ext cx="431776" cy="288147"/>
            </a:xfrm>
            <a:prstGeom prst="rect">
              <a:avLst/>
            </a:prstGeom>
            <a:noFill/>
          </p:spPr>
          <p:txBody>
            <a:bodyPr wrap="none" lIns="36000" tIns="36000" rIns="36000" bIns="36000" rtlCol="0" anchor="t" anchorCtr="0">
              <a:spAutoFit/>
            </a:bodyPr>
            <a:lstStyle/>
            <a:p>
              <a:pPr algn="ctr"/>
              <a:r>
                <a:rPr lang="en-GB" sz="1400" dirty="0" smtClean="0">
                  <a:solidFill>
                    <a:srgbClr val="363636"/>
                  </a:solidFill>
                  <a:latin typeface="Arial" panose="020B0604020202020204" pitchFamily="34" charset="0"/>
                  <a:cs typeface="Arial" panose="020B0604020202020204" pitchFamily="34" charset="0"/>
                </a:rPr>
                <a:t>29%</a:t>
              </a:r>
              <a:endParaRPr lang="en-GB" sz="1400" dirty="0">
                <a:solidFill>
                  <a:srgbClr val="363636"/>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41D34414-87FF-3D35-558C-FE0991B0426A}"/>
                </a:ext>
              </a:extLst>
            </p:cNvPr>
            <p:cNvSpPr txBox="1"/>
            <p:nvPr/>
          </p:nvSpPr>
          <p:spPr>
            <a:xfrm>
              <a:off x="6513076" y="5455406"/>
              <a:ext cx="917515" cy="147024"/>
            </a:xfrm>
            <a:prstGeom prst="rect">
              <a:avLst/>
            </a:prstGeom>
            <a:noFill/>
          </p:spPr>
          <p:txBody>
            <a:bodyPr wrap="none" rtlCol="0">
              <a:spAutoFit/>
            </a:bodyPr>
            <a:lstStyle/>
            <a:p>
              <a:pPr algn="ctr" fontAlgn="base">
                <a:spcBef>
                  <a:spcPct val="0"/>
                </a:spcBef>
                <a:spcAft>
                  <a:spcPct val="0"/>
                </a:spcAft>
              </a:pPr>
              <a:r>
                <a:rPr lang="en-GB" sz="1200" dirty="0" smtClean="0">
                  <a:solidFill>
                    <a:srgbClr val="363636"/>
                  </a:solidFill>
                  <a:latin typeface="Arial" panose="020B0604020202020204" pitchFamily="34" charset="0"/>
                  <a:cs typeface="Arial" panose="020B0604020202020204" pitchFamily="34" charset="0"/>
                </a:rPr>
                <a:t>Censored</a:t>
              </a:r>
              <a:endParaRPr lang="en-GB" sz="1200" dirty="0">
                <a:solidFill>
                  <a:srgbClr val="363636"/>
                </a:solidFill>
                <a:latin typeface="Arial" panose="020B0604020202020204" pitchFamily="34" charset="0"/>
                <a:cs typeface="Arial" panose="020B0604020202020204" pitchFamily="34" charset="0"/>
              </a:endParaRPr>
            </a:p>
          </p:txBody>
        </p:sp>
      </p:grpSp>
      <p:grpSp>
        <p:nvGrpSpPr>
          <p:cNvPr id="7" name="Group 6"/>
          <p:cNvGrpSpPr/>
          <p:nvPr/>
        </p:nvGrpSpPr>
        <p:grpSpPr>
          <a:xfrm>
            <a:off x="5446802" y="1332779"/>
            <a:ext cx="6593268" cy="2793455"/>
            <a:chOff x="5446802" y="1332779"/>
            <a:chExt cx="6593268" cy="2793455"/>
          </a:xfrm>
        </p:grpSpPr>
        <p:grpSp>
          <p:nvGrpSpPr>
            <p:cNvPr id="94" name="Group 93">
              <a:extLst>
                <a:ext uri="{FF2B5EF4-FFF2-40B4-BE49-F238E27FC236}">
                  <a16:creationId xmlns:a16="http://schemas.microsoft.com/office/drawing/2014/main" id="{7708C499-DDF8-7086-05A7-DB68564ECA13}"/>
                </a:ext>
              </a:extLst>
            </p:cNvPr>
            <p:cNvGrpSpPr/>
            <p:nvPr/>
          </p:nvGrpSpPr>
          <p:grpSpPr>
            <a:xfrm>
              <a:off x="5446802" y="1572467"/>
              <a:ext cx="764350" cy="1927509"/>
              <a:chOff x="4585293" y="1322641"/>
              <a:chExt cx="731026" cy="2858279"/>
            </a:xfrm>
          </p:grpSpPr>
          <p:sp>
            <p:nvSpPr>
              <p:cNvPr id="179" name="Line 6">
                <a:extLst>
                  <a:ext uri="{FF2B5EF4-FFF2-40B4-BE49-F238E27FC236}">
                    <a16:creationId xmlns:a16="http://schemas.microsoft.com/office/drawing/2014/main" id="{A0678D8A-2E6F-27A3-C932-2D46A5904F18}"/>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80" name="Line 7">
                <a:extLst>
                  <a:ext uri="{FF2B5EF4-FFF2-40B4-BE49-F238E27FC236}">
                    <a16:creationId xmlns:a16="http://schemas.microsoft.com/office/drawing/2014/main" id="{31E68DF8-A92C-D753-79AC-D929B87D8DFD}"/>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81" name="Line 8">
                <a:extLst>
                  <a:ext uri="{FF2B5EF4-FFF2-40B4-BE49-F238E27FC236}">
                    <a16:creationId xmlns:a16="http://schemas.microsoft.com/office/drawing/2014/main" id="{4AE76AA4-6298-F646-D890-1B516CB7D978}"/>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82" name="Line 9">
                <a:extLst>
                  <a:ext uri="{FF2B5EF4-FFF2-40B4-BE49-F238E27FC236}">
                    <a16:creationId xmlns:a16="http://schemas.microsoft.com/office/drawing/2014/main" id="{99906FDB-127E-C507-CE88-8B4280EA7115}"/>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83" name="Line 10">
                <a:extLst>
                  <a:ext uri="{FF2B5EF4-FFF2-40B4-BE49-F238E27FC236}">
                    <a16:creationId xmlns:a16="http://schemas.microsoft.com/office/drawing/2014/main" id="{881A087C-DC27-0A9A-BC82-C2230864DD87}"/>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84" name="Line 11">
                <a:extLst>
                  <a:ext uri="{FF2B5EF4-FFF2-40B4-BE49-F238E27FC236}">
                    <a16:creationId xmlns:a16="http://schemas.microsoft.com/office/drawing/2014/main" id="{F73FE2E7-4FF9-F3F1-7FF2-2798A8B2305E}"/>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85" name="TextBox 184">
                <a:extLst>
                  <a:ext uri="{FF2B5EF4-FFF2-40B4-BE49-F238E27FC236}">
                    <a16:creationId xmlns:a16="http://schemas.microsoft.com/office/drawing/2014/main" id="{57017247-3846-D887-3E7C-3D2D45CEA796}"/>
                  </a:ext>
                </a:extLst>
              </p:cNvPr>
              <p:cNvSpPr txBox="1"/>
              <p:nvPr/>
            </p:nvSpPr>
            <p:spPr>
              <a:xfrm rot="16200000">
                <a:off x="3870194" y="2626168"/>
                <a:ext cx="1737976" cy="307777"/>
              </a:xfrm>
              <a:prstGeom prst="rect">
                <a:avLst/>
              </a:prstGeom>
              <a:noFill/>
            </p:spPr>
            <p:txBody>
              <a:bodyPr wrap="none" rtlCol="0">
                <a:spAutoFit/>
              </a:bodyPr>
              <a:lstStyle/>
              <a:p>
                <a:pPr algn="ctr" fontAlgn="base">
                  <a:spcBef>
                    <a:spcPct val="0"/>
                  </a:spcBef>
                  <a:spcAft>
                    <a:spcPct val="0"/>
                  </a:spcAft>
                </a:pPr>
                <a:r>
                  <a:rPr lang="en-GB" sz="1400" dirty="0">
                    <a:solidFill>
                      <a:srgbClr val="363636"/>
                    </a:solidFill>
                    <a:latin typeface="Arial" panose="020B0604020202020204" pitchFamily="34" charset="0"/>
                    <a:cs typeface="Arial" panose="020B0604020202020204" pitchFamily="34" charset="0"/>
                  </a:rPr>
                  <a:t>Survival probability</a:t>
                </a:r>
              </a:p>
            </p:txBody>
          </p:sp>
          <p:sp>
            <p:nvSpPr>
              <p:cNvPr id="186" name="TextBox 185">
                <a:extLst>
                  <a:ext uri="{FF2B5EF4-FFF2-40B4-BE49-F238E27FC236}">
                    <a16:creationId xmlns:a16="http://schemas.microsoft.com/office/drawing/2014/main" id="{9E532A6C-5983-AFB9-786B-D55DB760A480}"/>
                  </a:ext>
                </a:extLst>
              </p:cNvPr>
              <p:cNvSpPr txBox="1"/>
              <p:nvPr/>
            </p:nvSpPr>
            <p:spPr>
              <a:xfrm>
                <a:off x="4855719" y="1322641"/>
                <a:ext cx="433131"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1.0</a:t>
                </a:r>
              </a:p>
            </p:txBody>
          </p:sp>
          <p:sp>
            <p:nvSpPr>
              <p:cNvPr id="187" name="TextBox 186">
                <a:extLst>
                  <a:ext uri="{FF2B5EF4-FFF2-40B4-BE49-F238E27FC236}">
                    <a16:creationId xmlns:a16="http://schemas.microsoft.com/office/drawing/2014/main" id="{FB31CA84-05E9-E03D-88B0-0D0B11DAD6F7}"/>
                  </a:ext>
                </a:extLst>
              </p:cNvPr>
              <p:cNvSpPr txBox="1"/>
              <p:nvPr/>
            </p:nvSpPr>
            <p:spPr>
              <a:xfrm>
                <a:off x="4855723" y="1846780"/>
                <a:ext cx="433132"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0.8</a:t>
                </a:r>
              </a:p>
            </p:txBody>
          </p:sp>
          <p:sp>
            <p:nvSpPr>
              <p:cNvPr id="188" name="TextBox 187">
                <a:extLst>
                  <a:ext uri="{FF2B5EF4-FFF2-40B4-BE49-F238E27FC236}">
                    <a16:creationId xmlns:a16="http://schemas.microsoft.com/office/drawing/2014/main" id="{1937A223-79B1-F294-A8A3-C47870F065F3}"/>
                  </a:ext>
                </a:extLst>
              </p:cNvPr>
              <p:cNvSpPr txBox="1"/>
              <p:nvPr/>
            </p:nvSpPr>
            <p:spPr>
              <a:xfrm>
                <a:off x="4855723" y="2345311"/>
                <a:ext cx="433132"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0.6</a:t>
                </a:r>
              </a:p>
            </p:txBody>
          </p:sp>
          <p:sp>
            <p:nvSpPr>
              <p:cNvPr id="189" name="TextBox 188">
                <a:extLst>
                  <a:ext uri="{FF2B5EF4-FFF2-40B4-BE49-F238E27FC236}">
                    <a16:creationId xmlns:a16="http://schemas.microsoft.com/office/drawing/2014/main" id="{B8A0F5E1-F0A0-1C4A-08AC-088320A53D61}"/>
                  </a:ext>
                </a:extLst>
              </p:cNvPr>
              <p:cNvSpPr txBox="1"/>
              <p:nvPr/>
            </p:nvSpPr>
            <p:spPr>
              <a:xfrm>
                <a:off x="4855723" y="2859964"/>
                <a:ext cx="433132"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0.4</a:t>
                </a:r>
              </a:p>
            </p:txBody>
          </p:sp>
          <p:sp>
            <p:nvSpPr>
              <p:cNvPr id="190" name="TextBox 189">
                <a:extLst>
                  <a:ext uri="{FF2B5EF4-FFF2-40B4-BE49-F238E27FC236}">
                    <a16:creationId xmlns:a16="http://schemas.microsoft.com/office/drawing/2014/main" id="{384B7BAE-5B02-4795-D996-D462B263C09F}"/>
                  </a:ext>
                </a:extLst>
              </p:cNvPr>
              <p:cNvSpPr txBox="1"/>
              <p:nvPr/>
            </p:nvSpPr>
            <p:spPr>
              <a:xfrm>
                <a:off x="4855723" y="3363867"/>
                <a:ext cx="433132"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0.2</a:t>
                </a:r>
              </a:p>
            </p:txBody>
          </p:sp>
          <p:sp>
            <p:nvSpPr>
              <p:cNvPr id="191" name="TextBox 190">
                <a:extLst>
                  <a:ext uri="{FF2B5EF4-FFF2-40B4-BE49-F238E27FC236}">
                    <a16:creationId xmlns:a16="http://schemas.microsoft.com/office/drawing/2014/main" id="{74CF0F4B-C443-2CB5-C76B-7CC7D93CA5DA}"/>
                  </a:ext>
                </a:extLst>
              </p:cNvPr>
              <p:cNvSpPr txBox="1"/>
              <p:nvPr/>
            </p:nvSpPr>
            <p:spPr>
              <a:xfrm>
                <a:off x="5004811" y="3873143"/>
                <a:ext cx="284052"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0</a:t>
                </a:r>
              </a:p>
            </p:txBody>
          </p:sp>
        </p:grpSp>
        <p:sp>
          <p:nvSpPr>
            <p:cNvPr id="95" name="Freeform 21">
              <a:extLst>
                <a:ext uri="{FF2B5EF4-FFF2-40B4-BE49-F238E27FC236}">
                  <a16:creationId xmlns:a16="http://schemas.microsoft.com/office/drawing/2014/main" id="{9256BD05-F386-3866-2AB5-74AAEA80CA04}"/>
                </a:ext>
              </a:extLst>
            </p:cNvPr>
            <p:cNvSpPr>
              <a:spLocks/>
            </p:cNvSpPr>
            <p:nvPr/>
          </p:nvSpPr>
          <p:spPr bwMode="auto">
            <a:xfrm>
              <a:off x="6211152" y="1674404"/>
              <a:ext cx="4484347" cy="172366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endParaRPr>
            </a:p>
          </p:txBody>
        </p:sp>
        <p:sp>
          <p:nvSpPr>
            <p:cNvPr id="96" name="TextBox 95">
              <a:extLst>
                <a:ext uri="{FF2B5EF4-FFF2-40B4-BE49-F238E27FC236}">
                  <a16:creationId xmlns:a16="http://schemas.microsoft.com/office/drawing/2014/main" id="{CD6F88F5-B96E-C211-BD2F-26B79D8C68C9}"/>
                </a:ext>
              </a:extLst>
            </p:cNvPr>
            <p:cNvSpPr txBox="1"/>
            <p:nvPr/>
          </p:nvSpPr>
          <p:spPr>
            <a:xfrm>
              <a:off x="7833800" y="3601805"/>
              <a:ext cx="1268296" cy="307777"/>
            </a:xfrm>
            <a:prstGeom prst="rect">
              <a:avLst/>
            </a:prstGeom>
            <a:noFill/>
          </p:spPr>
          <p:txBody>
            <a:bodyPr wrap="none" rtlCol="0">
              <a:spAutoFit/>
            </a:bodyPr>
            <a:lstStyle/>
            <a:p>
              <a:pPr algn="ctr" fontAlgn="base">
                <a:spcBef>
                  <a:spcPct val="0"/>
                </a:spcBef>
                <a:spcAft>
                  <a:spcPct val="0"/>
                </a:spcAft>
              </a:pPr>
              <a:r>
                <a:rPr lang="en-GB" sz="1400" dirty="0" smtClean="0">
                  <a:solidFill>
                    <a:srgbClr val="363636"/>
                  </a:solidFill>
                  <a:latin typeface="Arial" panose="020B0604020202020204" pitchFamily="34" charset="0"/>
                  <a:cs typeface="Arial" panose="020B0604020202020204" pitchFamily="34" charset="0"/>
                </a:rPr>
                <a:t>Time, months</a:t>
              </a:r>
              <a:endParaRPr lang="en-GB" sz="1400" dirty="0">
                <a:solidFill>
                  <a:srgbClr val="363636"/>
                </a:solidFill>
                <a:latin typeface="Arial" panose="020B0604020202020204" pitchFamily="34" charset="0"/>
                <a:cs typeface="Arial" panose="020B0604020202020204" pitchFamily="34" charset="0"/>
              </a:endParaRPr>
            </a:p>
          </p:txBody>
        </p:sp>
        <p:cxnSp>
          <p:nvCxnSpPr>
            <p:cNvPr id="98" name="Straight Connector 97">
              <a:extLst>
                <a:ext uri="{FF2B5EF4-FFF2-40B4-BE49-F238E27FC236}">
                  <a16:creationId xmlns:a16="http://schemas.microsoft.com/office/drawing/2014/main" id="{6AD5FF2E-23DE-96F3-53F9-7A4460FD18FF}"/>
                </a:ext>
              </a:extLst>
            </p:cNvPr>
            <p:cNvCxnSpPr>
              <a:cxnSpLocks/>
            </p:cNvCxnSpPr>
            <p:nvPr/>
          </p:nvCxnSpPr>
          <p:spPr>
            <a:xfrm flipV="1">
              <a:off x="7338836" y="2192221"/>
              <a:ext cx="0" cy="1205847"/>
            </a:xfrm>
            <a:prstGeom prst="line">
              <a:avLst/>
            </a:prstGeom>
            <a:ln w="19050">
              <a:solidFill>
                <a:srgbClr val="363636"/>
              </a:solidFill>
              <a:prstDash val="sysDot"/>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5F7201B4-5337-17A0-DE26-682C0FC3B5BF}"/>
                </a:ext>
              </a:extLst>
            </p:cNvPr>
            <p:cNvCxnSpPr>
              <a:cxnSpLocks/>
            </p:cNvCxnSpPr>
            <p:nvPr/>
          </p:nvCxnSpPr>
          <p:spPr>
            <a:xfrm flipH="1" flipV="1">
              <a:off x="8441376" y="2500386"/>
              <a:ext cx="8892" cy="898247"/>
            </a:xfrm>
            <a:prstGeom prst="line">
              <a:avLst/>
            </a:prstGeom>
            <a:ln w="19050">
              <a:solidFill>
                <a:srgbClr val="363636"/>
              </a:solidFill>
              <a:prstDash val="sysDot"/>
            </a:ln>
          </p:spPr>
          <p:style>
            <a:lnRef idx="1">
              <a:schemeClr val="accent1"/>
            </a:lnRef>
            <a:fillRef idx="0">
              <a:schemeClr val="accent1"/>
            </a:fillRef>
            <a:effectRef idx="0">
              <a:schemeClr val="accent1"/>
            </a:effectRef>
            <a:fontRef idx="minor">
              <a:schemeClr val="tx1"/>
            </a:fontRef>
          </p:style>
        </p:cxnSp>
        <p:sp>
          <p:nvSpPr>
            <p:cNvPr id="100" name="TextBox 99">
              <a:extLst>
                <a:ext uri="{FF2B5EF4-FFF2-40B4-BE49-F238E27FC236}">
                  <a16:creationId xmlns:a16="http://schemas.microsoft.com/office/drawing/2014/main" id="{A9A7D300-F2D6-BEFC-58BF-F82FCBE50CE6}"/>
                </a:ext>
              </a:extLst>
            </p:cNvPr>
            <p:cNvSpPr txBox="1"/>
            <p:nvPr/>
          </p:nvSpPr>
          <p:spPr>
            <a:xfrm>
              <a:off x="9018920" y="1623370"/>
              <a:ext cx="3021150" cy="738665"/>
            </a:xfrm>
            <a:prstGeom prst="rect">
              <a:avLst/>
            </a:prstGeom>
            <a:noFill/>
          </p:spPr>
          <p:txBody>
            <a:bodyPr wrap="square" rtlCol="0">
              <a:spAutoFit/>
            </a:bodyPr>
            <a:lstStyle/>
            <a:p>
              <a:r>
                <a:rPr lang="en-GB" sz="1400" dirty="0" smtClean="0">
                  <a:solidFill>
                    <a:srgbClr val="363636"/>
                  </a:solidFill>
                </a:rPr>
                <a:t>mOS </a:t>
              </a:r>
              <a:r>
                <a:rPr lang="en-GB" sz="1400" dirty="0">
                  <a:solidFill>
                    <a:srgbClr val="363636"/>
                  </a:solidFill>
                </a:rPr>
                <a:t>12.6 </a:t>
              </a:r>
              <a:r>
                <a:rPr lang="en-GB" sz="1400" dirty="0" err="1" smtClean="0">
                  <a:solidFill>
                    <a:srgbClr val="363636"/>
                  </a:solidFill>
                </a:rPr>
                <a:t>mo</a:t>
              </a:r>
              <a:r>
                <a:rPr lang="en-GB" sz="1400" dirty="0" smtClean="0">
                  <a:solidFill>
                    <a:srgbClr val="363636"/>
                  </a:solidFill>
                </a:rPr>
                <a:t> (95%CI 9.2, 19.2</a:t>
              </a:r>
              <a:r>
                <a:rPr lang="en-GB" sz="1400" dirty="0">
                  <a:solidFill>
                    <a:srgbClr val="363636"/>
                  </a:solidFill>
                </a:rPr>
                <a:t>)</a:t>
              </a:r>
            </a:p>
            <a:p>
              <a:r>
                <a:rPr lang="en-GB" sz="1400" dirty="0" smtClean="0">
                  <a:solidFill>
                    <a:srgbClr val="363636"/>
                  </a:solidFill>
                </a:rPr>
                <a:t>6-mo </a:t>
              </a:r>
              <a:r>
                <a:rPr lang="en-GB" sz="1400" dirty="0">
                  <a:solidFill>
                    <a:srgbClr val="363636"/>
                  </a:solidFill>
                </a:rPr>
                <a:t>OS: 71% (</a:t>
              </a:r>
              <a:r>
                <a:rPr lang="en-GB" sz="1400" dirty="0" smtClean="0">
                  <a:solidFill>
                    <a:srgbClr val="363636"/>
                  </a:solidFill>
                </a:rPr>
                <a:t>95%CI 61.1, 78.3</a:t>
              </a:r>
              <a:r>
                <a:rPr lang="en-GB" sz="1400" dirty="0">
                  <a:solidFill>
                    <a:srgbClr val="363636"/>
                  </a:solidFill>
                </a:rPr>
                <a:t>)</a:t>
              </a:r>
            </a:p>
            <a:p>
              <a:r>
                <a:rPr lang="en-GB" sz="1400" dirty="0" smtClean="0">
                  <a:solidFill>
                    <a:srgbClr val="363636"/>
                  </a:solidFill>
                </a:rPr>
                <a:t>12-mo </a:t>
              </a:r>
              <a:r>
                <a:rPr lang="en-GB" sz="1400" dirty="0">
                  <a:solidFill>
                    <a:srgbClr val="363636"/>
                  </a:solidFill>
                </a:rPr>
                <a:t>OS: 51% (</a:t>
              </a:r>
              <a:r>
                <a:rPr lang="en-GB" sz="1400" dirty="0" smtClean="0">
                  <a:solidFill>
                    <a:srgbClr val="363636"/>
                  </a:solidFill>
                </a:rPr>
                <a:t>95%CI 40.9, 60.0</a:t>
              </a:r>
              <a:r>
                <a:rPr lang="en-GB" sz="1400" dirty="0">
                  <a:solidFill>
                    <a:srgbClr val="363636"/>
                  </a:solidFill>
                </a:rPr>
                <a:t>)</a:t>
              </a:r>
            </a:p>
          </p:txBody>
        </p:sp>
        <p:grpSp>
          <p:nvGrpSpPr>
            <p:cNvPr id="101" name="Group 100">
              <a:extLst>
                <a:ext uri="{FF2B5EF4-FFF2-40B4-BE49-F238E27FC236}">
                  <a16:creationId xmlns:a16="http://schemas.microsoft.com/office/drawing/2014/main" id="{54CF4A76-7D48-E361-BE15-FAADF0CE14A1}"/>
                </a:ext>
              </a:extLst>
            </p:cNvPr>
            <p:cNvGrpSpPr/>
            <p:nvPr/>
          </p:nvGrpSpPr>
          <p:grpSpPr>
            <a:xfrm>
              <a:off x="6253411" y="3118475"/>
              <a:ext cx="225846" cy="97108"/>
              <a:chOff x="1736678" y="4334565"/>
              <a:chExt cx="347621" cy="144000"/>
            </a:xfrm>
          </p:grpSpPr>
          <p:cxnSp>
            <p:nvCxnSpPr>
              <p:cNvPr id="177" name="Straight Connector 176">
                <a:extLst>
                  <a:ext uri="{FF2B5EF4-FFF2-40B4-BE49-F238E27FC236}">
                    <a16:creationId xmlns:a16="http://schemas.microsoft.com/office/drawing/2014/main" id="{64E7C026-697A-F530-27B8-05FFEB9865A6}"/>
                  </a:ext>
                </a:extLst>
              </p:cNvPr>
              <p:cNvCxnSpPr>
                <a:cxnSpLocks/>
              </p:cNvCxnSpPr>
              <p:nvPr/>
            </p:nvCxnSpPr>
            <p:spPr>
              <a:xfrm>
                <a:off x="1736678" y="4406565"/>
                <a:ext cx="347621" cy="0"/>
              </a:xfrm>
              <a:prstGeom prst="line">
                <a:avLst/>
              </a:prstGeom>
              <a:noFill/>
              <a:ln w="19050" cap="flat">
                <a:solidFill>
                  <a:schemeClr val="accent1"/>
                </a:solidFill>
                <a:prstDash val="solid"/>
                <a:miter/>
              </a:ln>
            </p:spPr>
          </p:cxnSp>
          <p:cxnSp>
            <p:nvCxnSpPr>
              <p:cNvPr id="178" name="Straight Connector 177">
                <a:extLst>
                  <a:ext uri="{FF2B5EF4-FFF2-40B4-BE49-F238E27FC236}">
                    <a16:creationId xmlns:a16="http://schemas.microsoft.com/office/drawing/2014/main" id="{D251FB6B-8438-8EAD-B64F-EB84DA156624}"/>
                  </a:ext>
                </a:extLst>
              </p:cNvPr>
              <p:cNvCxnSpPr>
                <a:cxnSpLocks/>
              </p:cNvCxnSpPr>
              <p:nvPr/>
            </p:nvCxnSpPr>
            <p:spPr>
              <a:xfrm rot="5400000">
                <a:off x="1838488" y="4406565"/>
                <a:ext cx="144000" cy="0"/>
              </a:xfrm>
              <a:prstGeom prst="line">
                <a:avLst/>
              </a:prstGeom>
              <a:noFill/>
              <a:ln w="19050" cap="flat">
                <a:solidFill>
                  <a:schemeClr val="accent1"/>
                </a:solidFill>
                <a:prstDash val="solid"/>
                <a:miter/>
              </a:ln>
            </p:spPr>
          </p:cxnSp>
        </p:grpSp>
        <p:sp>
          <p:nvSpPr>
            <p:cNvPr id="103" name="TextBox 102">
              <a:extLst>
                <a:ext uri="{FF2B5EF4-FFF2-40B4-BE49-F238E27FC236}">
                  <a16:creationId xmlns:a16="http://schemas.microsoft.com/office/drawing/2014/main" id="{878BA6E4-B068-9643-6179-DD8DCC20065A}"/>
                </a:ext>
              </a:extLst>
            </p:cNvPr>
            <p:cNvSpPr txBox="1"/>
            <p:nvPr/>
          </p:nvSpPr>
          <p:spPr>
            <a:xfrm>
              <a:off x="7730451" y="1332779"/>
              <a:ext cx="1793736" cy="228307"/>
            </a:xfrm>
            <a:prstGeom prst="rect">
              <a:avLst/>
            </a:prstGeom>
            <a:noFill/>
          </p:spPr>
          <p:txBody>
            <a:bodyPr wrap="none" rtlCol="0">
              <a:spAutoFit/>
            </a:bodyPr>
            <a:lstStyle/>
            <a:p>
              <a:pPr algn="ctr"/>
              <a:r>
                <a:rPr lang="en-GB" sz="1600" b="1" dirty="0">
                  <a:solidFill>
                    <a:srgbClr val="363636"/>
                  </a:solidFill>
                </a:rPr>
                <a:t>Overall survival</a:t>
              </a:r>
            </a:p>
          </p:txBody>
        </p:sp>
        <p:grpSp>
          <p:nvGrpSpPr>
            <p:cNvPr id="104" name="Group 103">
              <a:extLst>
                <a:ext uri="{FF2B5EF4-FFF2-40B4-BE49-F238E27FC236}">
                  <a16:creationId xmlns:a16="http://schemas.microsoft.com/office/drawing/2014/main" id="{8065D4C7-A0D7-8C12-2262-43AEEA929374}"/>
                </a:ext>
              </a:extLst>
            </p:cNvPr>
            <p:cNvGrpSpPr/>
            <p:nvPr/>
          </p:nvGrpSpPr>
          <p:grpSpPr>
            <a:xfrm>
              <a:off x="6077785" y="3398068"/>
              <a:ext cx="4818054" cy="242869"/>
              <a:chOff x="1473905" y="5471106"/>
              <a:chExt cx="3226878" cy="360147"/>
            </a:xfrm>
          </p:grpSpPr>
          <p:sp>
            <p:nvSpPr>
              <p:cNvPr id="159" name="Line 21">
                <a:extLst>
                  <a:ext uri="{FF2B5EF4-FFF2-40B4-BE49-F238E27FC236}">
                    <a16:creationId xmlns:a16="http://schemas.microsoft.com/office/drawing/2014/main" id="{6BAE5A22-E158-E123-23D1-57BE6DC6ADAA}"/>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60" name="TextBox 159">
                <a:extLst>
                  <a:ext uri="{FF2B5EF4-FFF2-40B4-BE49-F238E27FC236}">
                    <a16:creationId xmlns:a16="http://schemas.microsoft.com/office/drawing/2014/main" id="{E761AF68-B7CF-C33A-55DD-01A328633EBC}"/>
                  </a:ext>
                </a:extLst>
              </p:cNvPr>
              <p:cNvSpPr txBox="1"/>
              <p:nvPr/>
            </p:nvSpPr>
            <p:spPr>
              <a:xfrm>
                <a:off x="4429308" y="5543106"/>
                <a:ext cx="271475"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24</a:t>
                </a:r>
              </a:p>
            </p:txBody>
          </p:sp>
          <p:sp>
            <p:nvSpPr>
              <p:cNvPr id="161" name="Line 21">
                <a:extLst>
                  <a:ext uri="{FF2B5EF4-FFF2-40B4-BE49-F238E27FC236}">
                    <a16:creationId xmlns:a16="http://schemas.microsoft.com/office/drawing/2014/main" id="{AB6F580A-CBDF-5E41-BC81-439FCDCECDDC}"/>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62" name="TextBox 161">
                <a:extLst>
                  <a:ext uri="{FF2B5EF4-FFF2-40B4-BE49-F238E27FC236}">
                    <a16:creationId xmlns:a16="http://schemas.microsoft.com/office/drawing/2014/main" id="{3FA62791-D939-F719-18F5-54AF73BDEA72}"/>
                  </a:ext>
                </a:extLst>
              </p:cNvPr>
              <p:cNvSpPr txBox="1"/>
              <p:nvPr/>
            </p:nvSpPr>
            <p:spPr>
              <a:xfrm>
                <a:off x="4053671" y="5543106"/>
                <a:ext cx="271475"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21</a:t>
                </a:r>
              </a:p>
            </p:txBody>
          </p:sp>
          <p:sp>
            <p:nvSpPr>
              <p:cNvPr id="163" name="Line 21">
                <a:extLst>
                  <a:ext uri="{FF2B5EF4-FFF2-40B4-BE49-F238E27FC236}">
                    <a16:creationId xmlns:a16="http://schemas.microsoft.com/office/drawing/2014/main" id="{2BE39120-B44B-3BD5-CAC4-41077B5B58D0}"/>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64" name="TextBox 163">
                <a:extLst>
                  <a:ext uri="{FF2B5EF4-FFF2-40B4-BE49-F238E27FC236}">
                    <a16:creationId xmlns:a16="http://schemas.microsoft.com/office/drawing/2014/main" id="{5BA1ED6E-FBDC-07A1-9664-64BCB3F76C34}"/>
                  </a:ext>
                </a:extLst>
              </p:cNvPr>
              <p:cNvSpPr txBox="1"/>
              <p:nvPr/>
            </p:nvSpPr>
            <p:spPr>
              <a:xfrm>
                <a:off x="3678034" y="5543106"/>
                <a:ext cx="271475"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18</a:t>
                </a:r>
              </a:p>
            </p:txBody>
          </p:sp>
          <p:sp>
            <p:nvSpPr>
              <p:cNvPr id="165" name="Line 21">
                <a:extLst>
                  <a:ext uri="{FF2B5EF4-FFF2-40B4-BE49-F238E27FC236}">
                    <a16:creationId xmlns:a16="http://schemas.microsoft.com/office/drawing/2014/main" id="{5F0074B7-BEFD-E305-F400-BB5942E14373}"/>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66" name="TextBox 165">
                <a:extLst>
                  <a:ext uri="{FF2B5EF4-FFF2-40B4-BE49-F238E27FC236}">
                    <a16:creationId xmlns:a16="http://schemas.microsoft.com/office/drawing/2014/main" id="{D69CE9E3-9541-487B-AFA5-6841D746CF38}"/>
                  </a:ext>
                </a:extLst>
              </p:cNvPr>
              <p:cNvSpPr txBox="1"/>
              <p:nvPr/>
            </p:nvSpPr>
            <p:spPr>
              <a:xfrm>
                <a:off x="3302397" y="5543106"/>
                <a:ext cx="271475"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15</a:t>
                </a:r>
              </a:p>
            </p:txBody>
          </p:sp>
          <p:sp>
            <p:nvSpPr>
              <p:cNvPr id="167" name="Line 21">
                <a:extLst>
                  <a:ext uri="{FF2B5EF4-FFF2-40B4-BE49-F238E27FC236}">
                    <a16:creationId xmlns:a16="http://schemas.microsoft.com/office/drawing/2014/main" id="{84889F16-C0D2-EF90-506E-9B2F5434F2EB}"/>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68" name="TextBox 167">
                <a:extLst>
                  <a:ext uri="{FF2B5EF4-FFF2-40B4-BE49-F238E27FC236}">
                    <a16:creationId xmlns:a16="http://schemas.microsoft.com/office/drawing/2014/main" id="{DD95345B-2057-F317-23CF-01400DDDEA22}"/>
                  </a:ext>
                </a:extLst>
              </p:cNvPr>
              <p:cNvSpPr txBox="1"/>
              <p:nvPr/>
            </p:nvSpPr>
            <p:spPr>
              <a:xfrm>
                <a:off x="2926760" y="5543106"/>
                <a:ext cx="271475"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12</a:t>
                </a:r>
              </a:p>
            </p:txBody>
          </p:sp>
          <p:sp>
            <p:nvSpPr>
              <p:cNvPr id="169" name="Line 21">
                <a:extLst>
                  <a:ext uri="{FF2B5EF4-FFF2-40B4-BE49-F238E27FC236}">
                    <a16:creationId xmlns:a16="http://schemas.microsoft.com/office/drawing/2014/main" id="{A341A203-E599-F08A-8538-531379F08311}"/>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70" name="TextBox 169">
                <a:extLst>
                  <a:ext uri="{FF2B5EF4-FFF2-40B4-BE49-F238E27FC236}">
                    <a16:creationId xmlns:a16="http://schemas.microsoft.com/office/drawing/2014/main" id="{9C0BDCD7-E0D9-31F8-9C82-F5E3854C83C5}"/>
                  </a:ext>
                </a:extLst>
              </p:cNvPr>
              <p:cNvSpPr txBox="1"/>
              <p:nvPr/>
            </p:nvSpPr>
            <p:spPr>
              <a:xfrm>
                <a:off x="2600816" y="5543106"/>
                <a:ext cx="172089"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9</a:t>
                </a:r>
              </a:p>
            </p:txBody>
          </p:sp>
          <p:sp>
            <p:nvSpPr>
              <p:cNvPr id="171" name="Line 21">
                <a:extLst>
                  <a:ext uri="{FF2B5EF4-FFF2-40B4-BE49-F238E27FC236}">
                    <a16:creationId xmlns:a16="http://schemas.microsoft.com/office/drawing/2014/main" id="{997035C5-EC0B-C7F5-7DD8-A3E3DABE72F0}"/>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72" name="TextBox 171">
                <a:extLst>
                  <a:ext uri="{FF2B5EF4-FFF2-40B4-BE49-F238E27FC236}">
                    <a16:creationId xmlns:a16="http://schemas.microsoft.com/office/drawing/2014/main" id="{A261C965-D044-0822-D850-658E1DE7302D}"/>
                  </a:ext>
                </a:extLst>
              </p:cNvPr>
              <p:cNvSpPr txBox="1"/>
              <p:nvPr/>
            </p:nvSpPr>
            <p:spPr>
              <a:xfrm>
                <a:off x="2225179" y="5543106"/>
                <a:ext cx="172089"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6</a:t>
                </a:r>
              </a:p>
            </p:txBody>
          </p:sp>
          <p:sp>
            <p:nvSpPr>
              <p:cNvPr id="173" name="Line 21">
                <a:extLst>
                  <a:ext uri="{FF2B5EF4-FFF2-40B4-BE49-F238E27FC236}">
                    <a16:creationId xmlns:a16="http://schemas.microsoft.com/office/drawing/2014/main" id="{3F6AC3FB-E0BB-3783-6B62-3554C9C3F1A8}"/>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74" name="TextBox 173">
                <a:extLst>
                  <a:ext uri="{FF2B5EF4-FFF2-40B4-BE49-F238E27FC236}">
                    <a16:creationId xmlns:a16="http://schemas.microsoft.com/office/drawing/2014/main" id="{87A5A2EC-468C-6F0B-A8DC-964538CE1163}"/>
                  </a:ext>
                </a:extLst>
              </p:cNvPr>
              <p:cNvSpPr txBox="1"/>
              <p:nvPr/>
            </p:nvSpPr>
            <p:spPr>
              <a:xfrm>
                <a:off x="1849542" y="5543106"/>
                <a:ext cx="172089"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3</a:t>
                </a:r>
              </a:p>
            </p:txBody>
          </p:sp>
          <p:sp>
            <p:nvSpPr>
              <p:cNvPr id="175" name="Line 21">
                <a:extLst>
                  <a:ext uri="{FF2B5EF4-FFF2-40B4-BE49-F238E27FC236}">
                    <a16:creationId xmlns:a16="http://schemas.microsoft.com/office/drawing/2014/main" id="{92E296E4-08D8-43AD-BE2E-394FA9CD028C}"/>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176" name="TextBox 175">
                <a:extLst>
                  <a:ext uri="{FF2B5EF4-FFF2-40B4-BE49-F238E27FC236}">
                    <a16:creationId xmlns:a16="http://schemas.microsoft.com/office/drawing/2014/main" id="{1862B1FC-E181-19AB-F7F5-FFC11B3433B1}"/>
                  </a:ext>
                </a:extLst>
              </p:cNvPr>
              <p:cNvSpPr txBox="1"/>
              <p:nvPr/>
            </p:nvSpPr>
            <p:spPr>
              <a:xfrm>
                <a:off x="1473905" y="5543106"/>
                <a:ext cx="172089"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0</a:t>
                </a:r>
              </a:p>
            </p:txBody>
          </p:sp>
        </p:grpSp>
        <p:grpSp>
          <p:nvGrpSpPr>
            <p:cNvPr id="105" name="Group 104">
              <a:extLst>
                <a:ext uri="{FF2B5EF4-FFF2-40B4-BE49-F238E27FC236}">
                  <a16:creationId xmlns:a16="http://schemas.microsoft.com/office/drawing/2014/main" id="{77AF0DBD-822A-B62C-7870-B9F89D8783F6}"/>
                </a:ext>
              </a:extLst>
            </p:cNvPr>
            <p:cNvGrpSpPr/>
            <p:nvPr/>
          </p:nvGrpSpPr>
          <p:grpSpPr>
            <a:xfrm>
              <a:off x="6073890" y="3838087"/>
              <a:ext cx="4758387" cy="288147"/>
              <a:chOff x="7203844" y="5933198"/>
              <a:chExt cx="4550934" cy="427289"/>
            </a:xfrm>
          </p:grpSpPr>
          <p:sp>
            <p:nvSpPr>
              <p:cNvPr id="150" name="TextBox 149">
                <a:extLst>
                  <a:ext uri="{FF2B5EF4-FFF2-40B4-BE49-F238E27FC236}">
                    <a16:creationId xmlns:a16="http://schemas.microsoft.com/office/drawing/2014/main" id="{9F507DA8-F9AB-3C1C-2199-AC83200FD81C}"/>
                  </a:ext>
                </a:extLst>
              </p:cNvPr>
              <p:cNvSpPr txBox="1"/>
              <p:nvPr/>
            </p:nvSpPr>
            <p:spPr>
              <a:xfrm>
                <a:off x="11590192" y="5933198"/>
                <a:ext cx="164586" cy="427289"/>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Arial" panose="020B0604020202020204" pitchFamily="34" charset="0"/>
                    <a:cs typeface="Arial" panose="020B0604020202020204" pitchFamily="34" charset="0"/>
                  </a:rPr>
                  <a:t>0</a:t>
                </a:r>
              </a:p>
            </p:txBody>
          </p:sp>
          <p:sp>
            <p:nvSpPr>
              <p:cNvPr id="151" name="TextBox 150">
                <a:extLst>
                  <a:ext uri="{FF2B5EF4-FFF2-40B4-BE49-F238E27FC236}">
                    <a16:creationId xmlns:a16="http://schemas.microsoft.com/office/drawing/2014/main" id="{09B46DF3-D25E-7E1E-0FDD-F3AFA82F9432}"/>
                  </a:ext>
                </a:extLst>
              </p:cNvPr>
              <p:cNvSpPr txBox="1"/>
              <p:nvPr/>
            </p:nvSpPr>
            <p:spPr>
              <a:xfrm>
                <a:off x="11053780" y="5933198"/>
                <a:ext cx="164586" cy="427289"/>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Arial" panose="020B0604020202020204" pitchFamily="34" charset="0"/>
                    <a:cs typeface="Arial" panose="020B0604020202020204" pitchFamily="34" charset="0"/>
                  </a:rPr>
                  <a:t>3</a:t>
                </a:r>
              </a:p>
            </p:txBody>
          </p:sp>
          <p:sp>
            <p:nvSpPr>
              <p:cNvPr id="152" name="TextBox 151">
                <a:extLst>
                  <a:ext uri="{FF2B5EF4-FFF2-40B4-BE49-F238E27FC236}">
                    <a16:creationId xmlns:a16="http://schemas.microsoft.com/office/drawing/2014/main" id="{AB18E2D8-ED85-555B-B0AD-509C29A9B638}"/>
                  </a:ext>
                </a:extLst>
              </p:cNvPr>
              <p:cNvSpPr txBox="1"/>
              <p:nvPr/>
            </p:nvSpPr>
            <p:spPr>
              <a:xfrm>
                <a:off x="10469842" y="5933198"/>
                <a:ext cx="259639" cy="427289"/>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Arial" panose="020B0604020202020204" pitchFamily="34" charset="0"/>
                    <a:cs typeface="Arial" panose="020B0604020202020204" pitchFamily="34" charset="0"/>
                  </a:rPr>
                  <a:t>10</a:t>
                </a:r>
              </a:p>
            </p:txBody>
          </p:sp>
          <p:sp>
            <p:nvSpPr>
              <p:cNvPr id="153" name="TextBox 152">
                <a:extLst>
                  <a:ext uri="{FF2B5EF4-FFF2-40B4-BE49-F238E27FC236}">
                    <a16:creationId xmlns:a16="http://schemas.microsoft.com/office/drawing/2014/main" id="{DB5B001C-A1E0-7C4B-C020-0616EBAA1CC0}"/>
                  </a:ext>
                </a:extLst>
              </p:cNvPr>
              <p:cNvSpPr txBox="1"/>
              <p:nvPr/>
            </p:nvSpPr>
            <p:spPr>
              <a:xfrm>
                <a:off x="9933431" y="5933198"/>
                <a:ext cx="259639" cy="427289"/>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Arial" panose="020B0604020202020204" pitchFamily="34" charset="0"/>
                    <a:cs typeface="Arial" panose="020B0604020202020204" pitchFamily="34" charset="0"/>
                  </a:rPr>
                  <a:t>29</a:t>
                </a:r>
              </a:p>
            </p:txBody>
          </p:sp>
          <p:sp>
            <p:nvSpPr>
              <p:cNvPr id="154" name="TextBox 153">
                <a:extLst>
                  <a:ext uri="{FF2B5EF4-FFF2-40B4-BE49-F238E27FC236}">
                    <a16:creationId xmlns:a16="http://schemas.microsoft.com/office/drawing/2014/main" id="{E5F84998-390C-77CC-F80D-818436AEB42D}"/>
                  </a:ext>
                </a:extLst>
              </p:cNvPr>
              <p:cNvSpPr txBox="1"/>
              <p:nvPr/>
            </p:nvSpPr>
            <p:spPr>
              <a:xfrm>
                <a:off x="9397018" y="5933198"/>
                <a:ext cx="259639" cy="427289"/>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Arial" panose="020B0604020202020204" pitchFamily="34" charset="0"/>
                    <a:cs typeface="Arial" panose="020B0604020202020204" pitchFamily="34" charset="0"/>
                  </a:rPr>
                  <a:t>49</a:t>
                </a:r>
              </a:p>
            </p:txBody>
          </p:sp>
          <p:sp>
            <p:nvSpPr>
              <p:cNvPr id="155" name="TextBox 154">
                <a:extLst>
                  <a:ext uri="{FF2B5EF4-FFF2-40B4-BE49-F238E27FC236}">
                    <a16:creationId xmlns:a16="http://schemas.microsoft.com/office/drawing/2014/main" id="{7CE5BBF0-F9E1-067C-4DE2-D58B130BE58F}"/>
                  </a:ext>
                </a:extLst>
              </p:cNvPr>
              <p:cNvSpPr txBox="1"/>
              <p:nvPr/>
            </p:nvSpPr>
            <p:spPr>
              <a:xfrm>
                <a:off x="8860606" y="5933198"/>
                <a:ext cx="259639" cy="427289"/>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Arial" panose="020B0604020202020204" pitchFamily="34" charset="0"/>
                    <a:cs typeface="Arial" panose="020B0604020202020204" pitchFamily="34" charset="0"/>
                  </a:rPr>
                  <a:t>60</a:t>
                </a:r>
              </a:p>
            </p:txBody>
          </p:sp>
          <p:sp>
            <p:nvSpPr>
              <p:cNvPr id="156" name="TextBox 155">
                <a:extLst>
                  <a:ext uri="{FF2B5EF4-FFF2-40B4-BE49-F238E27FC236}">
                    <a16:creationId xmlns:a16="http://schemas.microsoft.com/office/drawing/2014/main" id="{151BAED2-EDF5-EA80-CDE9-D66EA067B3D8}"/>
                  </a:ext>
                </a:extLst>
              </p:cNvPr>
              <p:cNvSpPr txBox="1"/>
              <p:nvPr/>
            </p:nvSpPr>
            <p:spPr>
              <a:xfrm>
                <a:off x="8324195" y="5933198"/>
                <a:ext cx="259639" cy="427289"/>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Arial" panose="020B0604020202020204" pitchFamily="34" charset="0"/>
                    <a:cs typeface="Arial" panose="020B0604020202020204" pitchFamily="34" charset="0"/>
                  </a:rPr>
                  <a:t>74</a:t>
                </a:r>
              </a:p>
            </p:txBody>
          </p:sp>
          <p:sp>
            <p:nvSpPr>
              <p:cNvPr id="157" name="TextBox 156">
                <a:extLst>
                  <a:ext uri="{FF2B5EF4-FFF2-40B4-BE49-F238E27FC236}">
                    <a16:creationId xmlns:a16="http://schemas.microsoft.com/office/drawing/2014/main" id="{91469E7C-9442-3387-4C71-99CBD8CE69C0}"/>
                  </a:ext>
                </a:extLst>
              </p:cNvPr>
              <p:cNvSpPr txBox="1"/>
              <p:nvPr/>
            </p:nvSpPr>
            <p:spPr>
              <a:xfrm>
                <a:off x="7787783" y="5933198"/>
                <a:ext cx="259639" cy="427289"/>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Arial" panose="020B0604020202020204" pitchFamily="34" charset="0"/>
                    <a:cs typeface="Arial" panose="020B0604020202020204" pitchFamily="34" charset="0"/>
                  </a:rPr>
                  <a:t>98</a:t>
                </a:r>
              </a:p>
            </p:txBody>
          </p:sp>
          <p:sp>
            <p:nvSpPr>
              <p:cNvPr id="158" name="TextBox 157">
                <a:extLst>
                  <a:ext uri="{FF2B5EF4-FFF2-40B4-BE49-F238E27FC236}">
                    <a16:creationId xmlns:a16="http://schemas.microsoft.com/office/drawing/2014/main" id="{671A6364-F54A-A501-8E5E-704F21FBE807}"/>
                  </a:ext>
                </a:extLst>
              </p:cNvPr>
              <p:cNvSpPr txBox="1"/>
              <p:nvPr/>
            </p:nvSpPr>
            <p:spPr>
              <a:xfrm>
                <a:off x="7203844" y="5933198"/>
                <a:ext cx="354693" cy="427289"/>
              </a:xfrm>
              <a:prstGeom prst="rect">
                <a:avLst/>
              </a:prstGeom>
              <a:noFill/>
            </p:spPr>
            <p:txBody>
              <a:bodyPr wrap="none" lIns="36000" tIns="36000" rIns="36000" bIns="36000" rtlCol="0" anchor="t" anchorCtr="0">
                <a:spAutoFit/>
              </a:bodyPr>
              <a:lstStyle/>
              <a:p>
                <a:pPr algn="ctr"/>
                <a:r>
                  <a:rPr lang="en-GB" sz="1400" dirty="0">
                    <a:solidFill>
                      <a:schemeClr val="accent1"/>
                    </a:solidFill>
                    <a:latin typeface="Arial" panose="020B0604020202020204" pitchFamily="34" charset="0"/>
                    <a:cs typeface="Arial" panose="020B0604020202020204" pitchFamily="34" charset="0"/>
                  </a:rPr>
                  <a:t>116</a:t>
                </a:r>
              </a:p>
            </p:txBody>
          </p:sp>
        </p:grpSp>
        <p:sp>
          <p:nvSpPr>
            <p:cNvPr id="106" name="TextBox 105">
              <a:extLst>
                <a:ext uri="{FF2B5EF4-FFF2-40B4-BE49-F238E27FC236}">
                  <a16:creationId xmlns:a16="http://schemas.microsoft.com/office/drawing/2014/main" id="{BC3BCD99-F268-9344-6AC3-87C93A8B3976}"/>
                </a:ext>
              </a:extLst>
            </p:cNvPr>
            <p:cNvSpPr txBox="1"/>
            <p:nvPr/>
          </p:nvSpPr>
          <p:spPr>
            <a:xfrm>
              <a:off x="7054573" y="1910034"/>
              <a:ext cx="568525" cy="207552"/>
            </a:xfrm>
            <a:prstGeom prst="rect">
              <a:avLst/>
            </a:prstGeom>
            <a:noFill/>
          </p:spPr>
          <p:txBody>
            <a:bodyPr wrap="none" rtlCol="0">
              <a:spAutoFit/>
            </a:bodyPr>
            <a:lstStyle/>
            <a:p>
              <a:r>
                <a:rPr lang="en-GB" sz="1400" dirty="0"/>
                <a:t>71%</a:t>
              </a:r>
            </a:p>
          </p:txBody>
        </p:sp>
        <p:sp>
          <p:nvSpPr>
            <p:cNvPr id="107" name="TextBox 106">
              <a:extLst>
                <a:ext uri="{FF2B5EF4-FFF2-40B4-BE49-F238E27FC236}">
                  <a16:creationId xmlns:a16="http://schemas.microsoft.com/office/drawing/2014/main" id="{4770D9D2-72F7-858A-801C-0BCDD2804C9E}"/>
                </a:ext>
              </a:extLst>
            </p:cNvPr>
            <p:cNvSpPr txBox="1"/>
            <p:nvPr/>
          </p:nvSpPr>
          <p:spPr>
            <a:xfrm>
              <a:off x="8318117" y="2332193"/>
              <a:ext cx="568525" cy="207552"/>
            </a:xfrm>
            <a:prstGeom prst="rect">
              <a:avLst/>
            </a:prstGeom>
            <a:noFill/>
          </p:spPr>
          <p:txBody>
            <a:bodyPr wrap="none" rtlCol="0">
              <a:spAutoFit/>
            </a:bodyPr>
            <a:lstStyle/>
            <a:p>
              <a:r>
                <a:rPr lang="en-GB" sz="1400" dirty="0"/>
                <a:t>51%</a:t>
              </a:r>
            </a:p>
          </p:txBody>
        </p:sp>
        <p:grpSp>
          <p:nvGrpSpPr>
            <p:cNvPr id="108" name="Group 107">
              <a:extLst>
                <a:ext uri="{FF2B5EF4-FFF2-40B4-BE49-F238E27FC236}">
                  <a16:creationId xmlns:a16="http://schemas.microsoft.com/office/drawing/2014/main" id="{7F0AC534-1DE9-B7D3-F59B-322214BEB1CA}"/>
                </a:ext>
              </a:extLst>
            </p:cNvPr>
            <p:cNvGrpSpPr/>
            <p:nvPr/>
          </p:nvGrpSpPr>
          <p:grpSpPr>
            <a:xfrm>
              <a:off x="6185787" y="1637178"/>
              <a:ext cx="4089549" cy="1273210"/>
              <a:chOff x="3667125" y="2262187"/>
              <a:chExt cx="4855749" cy="2337910"/>
            </a:xfrm>
          </p:grpSpPr>
          <p:sp>
            <p:nvSpPr>
              <p:cNvPr id="112" name="Freeform: Shape 229">
                <a:extLst>
                  <a:ext uri="{FF2B5EF4-FFF2-40B4-BE49-F238E27FC236}">
                    <a16:creationId xmlns:a16="http://schemas.microsoft.com/office/drawing/2014/main" id="{771ADC06-144D-AA53-38B6-D320B7A95843}"/>
                  </a:ext>
                </a:extLst>
              </p:cNvPr>
              <p:cNvSpPr/>
              <p:nvPr/>
            </p:nvSpPr>
            <p:spPr>
              <a:xfrm>
                <a:off x="3667125" y="2313154"/>
                <a:ext cx="4855749" cy="2244700"/>
              </a:xfrm>
              <a:custGeom>
                <a:avLst/>
                <a:gdLst>
                  <a:gd name="connsiteX0" fmla="*/ 4855750 w 4855749"/>
                  <a:gd name="connsiteY0" fmla="*/ 2244701 h 2244700"/>
                  <a:gd name="connsiteX1" fmla="*/ 4306234 w 4855749"/>
                  <a:gd name="connsiteY1" fmla="*/ 2244701 h 2244700"/>
                  <a:gd name="connsiteX2" fmla="*/ 4306234 w 4855749"/>
                  <a:gd name="connsiteY2" fmla="*/ 2044876 h 2244700"/>
                  <a:gd name="connsiteX3" fmla="*/ 4272925 w 4855749"/>
                  <a:gd name="connsiteY3" fmla="*/ 2044876 h 2244700"/>
                  <a:gd name="connsiteX4" fmla="*/ 4272925 w 4855749"/>
                  <a:gd name="connsiteY4" fmla="*/ 1861700 h 2244700"/>
                  <a:gd name="connsiteX5" fmla="*/ 3566884 w 4855749"/>
                  <a:gd name="connsiteY5" fmla="*/ 1861700 h 2244700"/>
                  <a:gd name="connsiteX6" fmla="*/ 3566884 w 4855749"/>
                  <a:gd name="connsiteY6" fmla="*/ 1795092 h 2244700"/>
                  <a:gd name="connsiteX7" fmla="*/ 3273800 w 4855749"/>
                  <a:gd name="connsiteY7" fmla="*/ 1795092 h 2244700"/>
                  <a:gd name="connsiteX8" fmla="*/ 3273800 w 4855749"/>
                  <a:gd name="connsiteY8" fmla="*/ 1741809 h 2244700"/>
                  <a:gd name="connsiteX9" fmla="*/ 3223851 w 4855749"/>
                  <a:gd name="connsiteY9" fmla="*/ 1741809 h 2244700"/>
                  <a:gd name="connsiteX10" fmla="*/ 3223851 w 4855749"/>
                  <a:gd name="connsiteY10" fmla="*/ 1705176 h 2244700"/>
                  <a:gd name="connsiteX11" fmla="*/ 3153908 w 4855749"/>
                  <a:gd name="connsiteY11" fmla="*/ 1705176 h 2244700"/>
                  <a:gd name="connsiteX12" fmla="*/ 3153908 w 4855749"/>
                  <a:gd name="connsiteY12" fmla="*/ 1671867 h 2244700"/>
                  <a:gd name="connsiteX13" fmla="*/ 2930766 w 4855749"/>
                  <a:gd name="connsiteY13" fmla="*/ 1671867 h 2244700"/>
                  <a:gd name="connsiteX14" fmla="*/ 2930766 w 4855749"/>
                  <a:gd name="connsiteY14" fmla="*/ 1655217 h 2244700"/>
                  <a:gd name="connsiteX15" fmla="*/ 2914117 w 4855749"/>
                  <a:gd name="connsiteY15" fmla="*/ 1655217 h 2244700"/>
                  <a:gd name="connsiteX16" fmla="*/ 2914117 w 4855749"/>
                  <a:gd name="connsiteY16" fmla="*/ 1638568 h 2244700"/>
                  <a:gd name="connsiteX17" fmla="*/ 2854166 w 4855749"/>
                  <a:gd name="connsiteY17" fmla="*/ 1638568 h 2244700"/>
                  <a:gd name="connsiteX18" fmla="*/ 2854166 w 4855749"/>
                  <a:gd name="connsiteY18" fmla="*/ 1598601 h 2244700"/>
                  <a:gd name="connsiteX19" fmla="*/ 2810875 w 4855749"/>
                  <a:gd name="connsiteY19" fmla="*/ 1598601 h 2244700"/>
                  <a:gd name="connsiteX20" fmla="*/ 2810875 w 4855749"/>
                  <a:gd name="connsiteY20" fmla="*/ 1575293 h 2244700"/>
                  <a:gd name="connsiteX21" fmla="*/ 2621042 w 4855749"/>
                  <a:gd name="connsiteY21" fmla="*/ 1575293 h 2244700"/>
                  <a:gd name="connsiteX22" fmla="*/ 2621042 w 4855749"/>
                  <a:gd name="connsiteY22" fmla="*/ 1525334 h 2244700"/>
                  <a:gd name="connsiteX23" fmla="*/ 2581075 w 4855749"/>
                  <a:gd name="connsiteY23" fmla="*/ 1525334 h 2244700"/>
                  <a:gd name="connsiteX24" fmla="*/ 2581075 w 4855749"/>
                  <a:gd name="connsiteY24" fmla="*/ 1495359 h 2244700"/>
                  <a:gd name="connsiteX25" fmla="*/ 2521125 w 4855749"/>
                  <a:gd name="connsiteY25" fmla="*/ 1495359 h 2244700"/>
                  <a:gd name="connsiteX26" fmla="*/ 2521125 w 4855749"/>
                  <a:gd name="connsiteY26" fmla="*/ 1438743 h 2244700"/>
                  <a:gd name="connsiteX27" fmla="*/ 2414559 w 4855749"/>
                  <a:gd name="connsiteY27" fmla="*/ 1438743 h 2244700"/>
                  <a:gd name="connsiteX28" fmla="*/ 2414559 w 4855749"/>
                  <a:gd name="connsiteY28" fmla="*/ 1402110 h 2244700"/>
                  <a:gd name="connsiteX29" fmla="*/ 2204742 w 4855749"/>
                  <a:gd name="connsiteY29" fmla="*/ 1402110 h 2244700"/>
                  <a:gd name="connsiteX30" fmla="*/ 2204742 w 4855749"/>
                  <a:gd name="connsiteY30" fmla="*/ 1345493 h 2244700"/>
                  <a:gd name="connsiteX31" fmla="*/ 2074850 w 4855749"/>
                  <a:gd name="connsiteY31" fmla="*/ 1345493 h 2244700"/>
                  <a:gd name="connsiteX32" fmla="*/ 2074850 w 4855749"/>
                  <a:gd name="connsiteY32" fmla="*/ 1275551 h 2244700"/>
                  <a:gd name="connsiteX33" fmla="*/ 1948291 w 4855749"/>
                  <a:gd name="connsiteY33" fmla="*/ 1275551 h 2244700"/>
                  <a:gd name="connsiteX34" fmla="*/ 1948291 w 4855749"/>
                  <a:gd name="connsiteY34" fmla="*/ 1205609 h 2244700"/>
                  <a:gd name="connsiteX35" fmla="*/ 1851717 w 4855749"/>
                  <a:gd name="connsiteY35" fmla="*/ 1205609 h 2244700"/>
                  <a:gd name="connsiteX36" fmla="*/ 1851717 w 4855749"/>
                  <a:gd name="connsiteY36" fmla="*/ 1172309 h 2244700"/>
                  <a:gd name="connsiteX37" fmla="*/ 1788433 w 4855749"/>
                  <a:gd name="connsiteY37" fmla="*/ 1172309 h 2244700"/>
                  <a:gd name="connsiteX38" fmla="*/ 1788433 w 4855749"/>
                  <a:gd name="connsiteY38" fmla="*/ 1145668 h 2244700"/>
                  <a:gd name="connsiteX39" fmla="*/ 1711833 w 4855749"/>
                  <a:gd name="connsiteY39" fmla="*/ 1145668 h 2244700"/>
                  <a:gd name="connsiteX40" fmla="*/ 1711833 w 4855749"/>
                  <a:gd name="connsiteY40" fmla="*/ 1115693 h 2244700"/>
                  <a:gd name="connsiteX41" fmla="*/ 1665208 w 4855749"/>
                  <a:gd name="connsiteY41" fmla="*/ 1115693 h 2244700"/>
                  <a:gd name="connsiteX42" fmla="*/ 1665208 w 4855749"/>
                  <a:gd name="connsiteY42" fmla="*/ 1072392 h 2244700"/>
                  <a:gd name="connsiteX43" fmla="*/ 1475375 w 4855749"/>
                  <a:gd name="connsiteY43" fmla="*/ 1072392 h 2244700"/>
                  <a:gd name="connsiteX44" fmla="*/ 1475375 w 4855749"/>
                  <a:gd name="connsiteY44" fmla="*/ 1029101 h 2244700"/>
                  <a:gd name="connsiteX45" fmla="*/ 1435408 w 4855749"/>
                  <a:gd name="connsiteY45" fmla="*/ 1029101 h 2244700"/>
                  <a:gd name="connsiteX46" fmla="*/ 1435408 w 4855749"/>
                  <a:gd name="connsiteY46" fmla="*/ 992468 h 2244700"/>
                  <a:gd name="connsiteX47" fmla="*/ 1398775 w 4855749"/>
                  <a:gd name="connsiteY47" fmla="*/ 992468 h 2244700"/>
                  <a:gd name="connsiteX48" fmla="*/ 1398775 w 4855749"/>
                  <a:gd name="connsiteY48" fmla="*/ 962493 h 2244700"/>
                  <a:gd name="connsiteX49" fmla="*/ 1358808 w 4855749"/>
                  <a:gd name="connsiteY49" fmla="*/ 962493 h 2244700"/>
                  <a:gd name="connsiteX50" fmla="*/ 1358808 w 4855749"/>
                  <a:gd name="connsiteY50" fmla="*/ 939176 h 2244700"/>
                  <a:gd name="connsiteX51" fmla="*/ 1345492 w 4855749"/>
                  <a:gd name="connsiteY51" fmla="*/ 939176 h 2244700"/>
                  <a:gd name="connsiteX52" fmla="*/ 1345492 w 4855749"/>
                  <a:gd name="connsiteY52" fmla="*/ 919192 h 2244700"/>
                  <a:gd name="connsiteX53" fmla="*/ 1305525 w 4855749"/>
                  <a:gd name="connsiteY53" fmla="*/ 919192 h 2244700"/>
                  <a:gd name="connsiteX54" fmla="*/ 1305525 w 4855749"/>
                  <a:gd name="connsiteY54" fmla="*/ 869239 h 2244700"/>
                  <a:gd name="connsiteX55" fmla="*/ 1275550 w 4855749"/>
                  <a:gd name="connsiteY55" fmla="*/ 869239 h 2244700"/>
                  <a:gd name="connsiteX56" fmla="*/ 1275550 w 4855749"/>
                  <a:gd name="connsiteY56" fmla="*/ 839266 h 2244700"/>
                  <a:gd name="connsiteX57" fmla="*/ 1218933 w 4855749"/>
                  <a:gd name="connsiteY57" fmla="*/ 839266 h 2244700"/>
                  <a:gd name="connsiteX58" fmla="*/ 1218933 w 4855749"/>
                  <a:gd name="connsiteY58" fmla="*/ 819283 h 2244700"/>
                  <a:gd name="connsiteX59" fmla="*/ 1145667 w 4855749"/>
                  <a:gd name="connsiteY59" fmla="*/ 819283 h 2244700"/>
                  <a:gd name="connsiteX60" fmla="*/ 1145667 w 4855749"/>
                  <a:gd name="connsiteY60" fmla="*/ 759336 h 2244700"/>
                  <a:gd name="connsiteX61" fmla="*/ 1115692 w 4855749"/>
                  <a:gd name="connsiteY61" fmla="*/ 759336 h 2244700"/>
                  <a:gd name="connsiteX62" fmla="*/ 1115692 w 4855749"/>
                  <a:gd name="connsiteY62" fmla="*/ 729362 h 2244700"/>
                  <a:gd name="connsiteX63" fmla="*/ 1069067 w 4855749"/>
                  <a:gd name="connsiteY63" fmla="*/ 729362 h 2244700"/>
                  <a:gd name="connsiteX64" fmla="*/ 1069067 w 4855749"/>
                  <a:gd name="connsiteY64" fmla="*/ 696058 h 2244700"/>
                  <a:gd name="connsiteX65" fmla="*/ 1035758 w 4855749"/>
                  <a:gd name="connsiteY65" fmla="*/ 696058 h 2244700"/>
                  <a:gd name="connsiteX66" fmla="*/ 1035758 w 4855749"/>
                  <a:gd name="connsiteY66" fmla="*/ 669414 h 2244700"/>
                  <a:gd name="connsiteX67" fmla="*/ 992467 w 4855749"/>
                  <a:gd name="connsiteY67" fmla="*/ 669414 h 2244700"/>
                  <a:gd name="connsiteX68" fmla="*/ 992467 w 4855749"/>
                  <a:gd name="connsiteY68" fmla="*/ 639440 h 2244700"/>
                  <a:gd name="connsiteX69" fmla="*/ 935847 w 4855749"/>
                  <a:gd name="connsiteY69" fmla="*/ 639440 h 2244700"/>
                  <a:gd name="connsiteX70" fmla="*/ 935847 w 4855749"/>
                  <a:gd name="connsiteY70" fmla="*/ 609467 h 2244700"/>
                  <a:gd name="connsiteX71" fmla="*/ 845927 w 4855749"/>
                  <a:gd name="connsiteY71" fmla="*/ 609467 h 2244700"/>
                  <a:gd name="connsiteX72" fmla="*/ 845927 w 4855749"/>
                  <a:gd name="connsiteY72" fmla="*/ 569502 h 2244700"/>
                  <a:gd name="connsiteX73" fmla="*/ 802631 w 4855749"/>
                  <a:gd name="connsiteY73" fmla="*/ 569502 h 2244700"/>
                  <a:gd name="connsiteX74" fmla="*/ 802631 w 4855749"/>
                  <a:gd name="connsiteY74" fmla="*/ 519545 h 2244700"/>
                  <a:gd name="connsiteX75" fmla="*/ 792640 w 4855749"/>
                  <a:gd name="connsiteY75" fmla="*/ 519545 h 2244700"/>
                  <a:gd name="connsiteX76" fmla="*/ 792640 w 4855749"/>
                  <a:gd name="connsiteY76" fmla="*/ 479580 h 2244700"/>
                  <a:gd name="connsiteX77" fmla="*/ 759336 w 4855749"/>
                  <a:gd name="connsiteY77" fmla="*/ 479580 h 2244700"/>
                  <a:gd name="connsiteX78" fmla="*/ 759336 w 4855749"/>
                  <a:gd name="connsiteY78" fmla="*/ 409642 h 2244700"/>
                  <a:gd name="connsiteX79" fmla="*/ 732693 w 4855749"/>
                  <a:gd name="connsiteY79" fmla="*/ 409642 h 2244700"/>
                  <a:gd name="connsiteX80" fmla="*/ 732693 w 4855749"/>
                  <a:gd name="connsiteY80" fmla="*/ 366346 h 2244700"/>
                  <a:gd name="connsiteX81" fmla="*/ 586154 w 4855749"/>
                  <a:gd name="connsiteY81" fmla="*/ 366346 h 2244700"/>
                  <a:gd name="connsiteX82" fmla="*/ 586154 w 4855749"/>
                  <a:gd name="connsiteY82" fmla="*/ 346363 h 2244700"/>
                  <a:gd name="connsiteX83" fmla="*/ 539528 w 4855749"/>
                  <a:gd name="connsiteY83" fmla="*/ 346363 h 2244700"/>
                  <a:gd name="connsiteX84" fmla="*/ 539528 w 4855749"/>
                  <a:gd name="connsiteY84" fmla="*/ 313059 h 2244700"/>
                  <a:gd name="connsiteX85" fmla="*/ 382998 w 4855749"/>
                  <a:gd name="connsiteY85" fmla="*/ 313059 h 2244700"/>
                  <a:gd name="connsiteX86" fmla="*/ 382998 w 4855749"/>
                  <a:gd name="connsiteY86" fmla="*/ 239790 h 2244700"/>
                  <a:gd name="connsiteX87" fmla="*/ 369677 w 4855749"/>
                  <a:gd name="connsiteY87" fmla="*/ 239790 h 2244700"/>
                  <a:gd name="connsiteX88" fmla="*/ 369677 w 4855749"/>
                  <a:gd name="connsiteY88" fmla="*/ 199825 h 2244700"/>
                  <a:gd name="connsiteX89" fmla="*/ 343033 w 4855749"/>
                  <a:gd name="connsiteY89" fmla="*/ 199825 h 2244700"/>
                  <a:gd name="connsiteX90" fmla="*/ 343033 w 4855749"/>
                  <a:gd name="connsiteY90" fmla="*/ 163191 h 2244700"/>
                  <a:gd name="connsiteX91" fmla="*/ 283086 w 4855749"/>
                  <a:gd name="connsiteY91" fmla="*/ 163191 h 2244700"/>
                  <a:gd name="connsiteX92" fmla="*/ 283086 w 4855749"/>
                  <a:gd name="connsiteY92" fmla="*/ 139877 h 2244700"/>
                  <a:gd name="connsiteX93" fmla="*/ 226468 w 4855749"/>
                  <a:gd name="connsiteY93" fmla="*/ 139877 h 2244700"/>
                  <a:gd name="connsiteX94" fmla="*/ 226468 w 4855749"/>
                  <a:gd name="connsiteY94" fmla="*/ 89921 h 2244700"/>
                  <a:gd name="connsiteX95" fmla="*/ 166521 w 4855749"/>
                  <a:gd name="connsiteY95" fmla="*/ 89921 h 2244700"/>
                  <a:gd name="connsiteX96" fmla="*/ 166521 w 4855749"/>
                  <a:gd name="connsiteY96" fmla="*/ 59947 h 2244700"/>
                  <a:gd name="connsiteX97" fmla="*/ 133217 w 4855749"/>
                  <a:gd name="connsiteY97" fmla="*/ 59947 h 2244700"/>
                  <a:gd name="connsiteX98" fmla="*/ 133217 w 4855749"/>
                  <a:gd name="connsiteY98" fmla="*/ 19983 h 2244700"/>
                  <a:gd name="connsiteX99" fmla="*/ 99912 w 4855749"/>
                  <a:gd name="connsiteY99" fmla="*/ 19983 h 2244700"/>
                  <a:gd name="connsiteX100" fmla="*/ 99912 w 4855749"/>
                  <a:gd name="connsiteY100" fmla="*/ 0 h 2244700"/>
                  <a:gd name="connsiteX101" fmla="*/ 0 w 4855749"/>
                  <a:gd name="connsiteY101" fmla="*/ 0 h 2244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4855749" h="2244700">
                    <a:moveTo>
                      <a:pt x="4855750" y="2244701"/>
                    </a:moveTo>
                    <a:lnTo>
                      <a:pt x="4306234" y="2244701"/>
                    </a:lnTo>
                    <a:lnTo>
                      <a:pt x="4306234" y="2044876"/>
                    </a:lnTo>
                    <a:lnTo>
                      <a:pt x="4272925" y="2044876"/>
                    </a:lnTo>
                    <a:lnTo>
                      <a:pt x="4272925" y="1861700"/>
                    </a:lnTo>
                    <a:lnTo>
                      <a:pt x="3566884" y="1861700"/>
                    </a:lnTo>
                    <a:lnTo>
                      <a:pt x="3566884" y="1795092"/>
                    </a:lnTo>
                    <a:lnTo>
                      <a:pt x="3273800" y="1795092"/>
                    </a:lnTo>
                    <a:lnTo>
                      <a:pt x="3273800" y="1741809"/>
                    </a:lnTo>
                    <a:lnTo>
                      <a:pt x="3223851" y="1741809"/>
                    </a:lnTo>
                    <a:lnTo>
                      <a:pt x="3223851" y="1705176"/>
                    </a:lnTo>
                    <a:lnTo>
                      <a:pt x="3153908" y="1705176"/>
                    </a:lnTo>
                    <a:lnTo>
                      <a:pt x="3153908" y="1671867"/>
                    </a:lnTo>
                    <a:lnTo>
                      <a:pt x="2930766" y="1671867"/>
                    </a:lnTo>
                    <a:lnTo>
                      <a:pt x="2930766" y="1655217"/>
                    </a:lnTo>
                    <a:lnTo>
                      <a:pt x="2914117" y="1655217"/>
                    </a:lnTo>
                    <a:lnTo>
                      <a:pt x="2914117" y="1638568"/>
                    </a:lnTo>
                    <a:lnTo>
                      <a:pt x="2854166" y="1638568"/>
                    </a:lnTo>
                    <a:lnTo>
                      <a:pt x="2854166" y="1598601"/>
                    </a:lnTo>
                    <a:lnTo>
                      <a:pt x="2810875" y="1598601"/>
                    </a:lnTo>
                    <a:lnTo>
                      <a:pt x="2810875" y="1575293"/>
                    </a:lnTo>
                    <a:lnTo>
                      <a:pt x="2621042" y="1575293"/>
                    </a:lnTo>
                    <a:lnTo>
                      <a:pt x="2621042" y="1525334"/>
                    </a:lnTo>
                    <a:lnTo>
                      <a:pt x="2581075" y="1525334"/>
                    </a:lnTo>
                    <a:lnTo>
                      <a:pt x="2581075" y="1495359"/>
                    </a:lnTo>
                    <a:lnTo>
                      <a:pt x="2521125" y="1495359"/>
                    </a:lnTo>
                    <a:lnTo>
                      <a:pt x="2521125" y="1438743"/>
                    </a:lnTo>
                    <a:lnTo>
                      <a:pt x="2414559" y="1438743"/>
                    </a:lnTo>
                    <a:lnTo>
                      <a:pt x="2414559" y="1402110"/>
                    </a:lnTo>
                    <a:lnTo>
                      <a:pt x="2204742" y="1402110"/>
                    </a:lnTo>
                    <a:lnTo>
                      <a:pt x="2204742" y="1345493"/>
                    </a:lnTo>
                    <a:lnTo>
                      <a:pt x="2074850" y="1345493"/>
                    </a:lnTo>
                    <a:lnTo>
                      <a:pt x="2074850" y="1275551"/>
                    </a:lnTo>
                    <a:lnTo>
                      <a:pt x="1948291" y="1275551"/>
                    </a:lnTo>
                    <a:lnTo>
                      <a:pt x="1948291" y="1205609"/>
                    </a:lnTo>
                    <a:lnTo>
                      <a:pt x="1851717" y="1205609"/>
                    </a:lnTo>
                    <a:lnTo>
                      <a:pt x="1851717" y="1172309"/>
                    </a:lnTo>
                    <a:lnTo>
                      <a:pt x="1788433" y="1172309"/>
                    </a:lnTo>
                    <a:lnTo>
                      <a:pt x="1788433" y="1145668"/>
                    </a:lnTo>
                    <a:lnTo>
                      <a:pt x="1711833" y="1145668"/>
                    </a:lnTo>
                    <a:lnTo>
                      <a:pt x="1711833" y="1115693"/>
                    </a:lnTo>
                    <a:lnTo>
                      <a:pt x="1665208" y="1115693"/>
                    </a:lnTo>
                    <a:lnTo>
                      <a:pt x="1665208" y="1072392"/>
                    </a:lnTo>
                    <a:lnTo>
                      <a:pt x="1475375" y="1072392"/>
                    </a:lnTo>
                    <a:lnTo>
                      <a:pt x="1475375" y="1029101"/>
                    </a:lnTo>
                    <a:lnTo>
                      <a:pt x="1435408" y="1029101"/>
                    </a:lnTo>
                    <a:lnTo>
                      <a:pt x="1435408" y="992468"/>
                    </a:lnTo>
                    <a:lnTo>
                      <a:pt x="1398775" y="992468"/>
                    </a:lnTo>
                    <a:lnTo>
                      <a:pt x="1398775" y="962493"/>
                    </a:lnTo>
                    <a:lnTo>
                      <a:pt x="1358808" y="962493"/>
                    </a:lnTo>
                    <a:lnTo>
                      <a:pt x="1358808" y="939176"/>
                    </a:lnTo>
                    <a:lnTo>
                      <a:pt x="1345492" y="939176"/>
                    </a:lnTo>
                    <a:lnTo>
                      <a:pt x="1345492" y="919192"/>
                    </a:lnTo>
                    <a:lnTo>
                      <a:pt x="1305525" y="919192"/>
                    </a:lnTo>
                    <a:lnTo>
                      <a:pt x="1305525" y="869239"/>
                    </a:lnTo>
                    <a:lnTo>
                      <a:pt x="1275550" y="869239"/>
                    </a:lnTo>
                    <a:lnTo>
                      <a:pt x="1275550" y="839266"/>
                    </a:lnTo>
                    <a:lnTo>
                      <a:pt x="1218933" y="839266"/>
                    </a:lnTo>
                    <a:lnTo>
                      <a:pt x="1218933" y="819283"/>
                    </a:lnTo>
                    <a:lnTo>
                      <a:pt x="1145667" y="819283"/>
                    </a:lnTo>
                    <a:lnTo>
                      <a:pt x="1145667" y="759336"/>
                    </a:lnTo>
                    <a:lnTo>
                      <a:pt x="1115692" y="759336"/>
                    </a:lnTo>
                    <a:lnTo>
                      <a:pt x="1115692" y="729362"/>
                    </a:lnTo>
                    <a:lnTo>
                      <a:pt x="1069067" y="729362"/>
                    </a:lnTo>
                    <a:lnTo>
                      <a:pt x="1069067" y="696058"/>
                    </a:lnTo>
                    <a:lnTo>
                      <a:pt x="1035758" y="696058"/>
                    </a:lnTo>
                    <a:lnTo>
                      <a:pt x="1035758" y="669414"/>
                    </a:lnTo>
                    <a:lnTo>
                      <a:pt x="992467" y="669414"/>
                    </a:lnTo>
                    <a:lnTo>
                      <a:pt x="992467" y="639440"/>
                    </a:lnTo>
                    <a:lnTo>
                      <a:pt x="935847" y="639440"/>
                    </a:lnTo>
                    <a:lnTo>
                      <a:pt x="935847" y="609467"/>
                    </a:lnTo>
                    <a:lnTo>
                      <a:pt x="845927" y="609467"/>
                    </a:lnTo>
                    <a:lnTo>
                      <a:pt x="845927" y="569502"/>
                    </a:lnTo>
                    <a:lnTo>
                      <a:pt x="802631" y="569502"/>
                    </a:lnTo>
                    <a:lnTo>
                      <a:pt x="802631" y="519545"/>
                    </a:lnTo>
                    <a:lnTo>
                      <a:pt x="792640" y="519545"/>
                    </a:lnTo>
                    <a:lnTo>
                      <a:pt x="792640" y="479580"/>
                    </a:lnTo>
                    <a:lnTo>
                      <a:pt x="759336" y="479580"/>
                    </a:lnTo>
                    <a:lnTo>
                      <a:pt x="759336" y="409642"/>
                    </a:lnTo>
                    <a:lnTo>
                      <a:pt x="732693" y="409642"/>
                    </a:lnTo>
                    <a:lnTo>
                      <a:pt x="732693" y="366346"/>
                    </a:lnTo>
                    <a:lnTo>
                      <a:pt x="586154" y="366346"/>
                    </a:lnTo>
                    <a:lnTo>
                      <a:pt x="586154" y="346363"/>
                    </a:lnTo>
                    <a:lnTo>
                      <a:pt x="539528" y="346363"/>
                    </a:lnTo>
                    <a:lnTo>
                      <a:pt x="539528" y="313059"/>
                    </a:lnTo>
                    <a:lnTo>
                      <a:pt x="382998" y="313059"/>
                    </a:lnTo>
                    <a:lnTo>
                      <a:pt x="382998" y="239790"/>
                    </a:lnTo>
                    <a:lnTo>
                      <a:pt x="369677" y="239790"/>
                    </a:lnTo>
                    <a:lnTo>
                      <a:pt x="369677" y="199825"/>
                    </a:lnTo>
                    <a:lnTo>
                      <a:pt x="343033" y="199825"/>
                    </a:lnTo>
                    <a:lnTo>
                      <a:pt x="343033" y="163191"/>
                    </a:lnTo>
                    <a:lnTo>
                      <a:pt x="283086" y="163191"/>
                    </a:lnTo>
                    <a:lnTo>
                      <a:pt x="283086" y="139877"/>
                    </a:lnTo>
                    <a:lnTo>
                      <a:pt x="226468" y="139877"/>
                    </a:lnTo>
                    <a:lnTo>
                      <a:pt x="226468" y="89921"/>
                    </a:lnTo>
                    <a:lnTo>
                      <a:pt x="166521" y="89921"/>
                    </a:lnTo>
                    <a:lnTo>
                      <a:pt x="166521" y="59947"/>
                    </a:lnTo>
                    <a:lnTo>
                      <a:pt x="133217" y="59947"/>
                    </a:lnTo>
                    <a:lnTo>
                      <a:pt x="133217" y="19983"/>
                    </a:lnTo>
                    <a:lnTo>
                      <a:pt x="99912" y="19983"/>
                    </a:lnTo>
                    <a:lnTo>
                      <a:pt x="99912" y="0"/>
                    </a:lnTo>
                    <a:lnTo>
                      <a:pt x="0" y="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13" name="Freeform: Shape 230">
                <a:extLst>
                  <a:ext uri="{FF2B5EF4-FFF2-40B4-BE49-F238E27FC236}">
                    <a16:creationId xmlns:a16="http://schemas.microsoft.com/office/drawing/2014/main" id="{360E98D2-88DE-16DC-EAA0-78361585F2F8}"/>
                  </a:ext>
                </a:extLst>
              </p:cNvPr>
              <p:cNvSpPr/>
              <p:nvPr/>
            </p:nvSpPr>
            <p:spPr>
              <a:xfrm>
                <a:off x="3705091" y="2262187"/>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14" name="Freeform: Shape 231">
                <a:extLst>
                  <a:ext uri="{FF2B5EF4-FFF2-40B4-BE49-F238E27FC236}">
                    <a16:creationId xmlns:a16="http://schemas.microsoft.com/office/drawing/2014/main" id="{455A57C0-0F76-EF94-3356-19FFAA241ED1}"/>
                  </a:ext>
                </a:extLst>
              </p:cNvPr>
              <p:cNvSpPr/>
              <p:nvPr/>
            </p:nvSpPr>
            <p:spPr>
              <a:xfrm>
                <a:off x="3933691" y="2414587"/>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15" name="Freeform: Shape 232">
                <a:extLst>
                  <a:ext uri="{FF2B5EF4-FFF2-40B4-BE49-F238E27FC236}">
                    <a16:creationId xmlns:a16="http://schemas.microsoft.com/office/drawing/2014/main" id="{A5596175-C7D0-F387-17C5-2E0C589D14A9}"/>
                  </a:ext>
                </a:extLst>
              </p:cNvPr>
              <p:cNvSpPr/>
              <p:nvPr/>
            </p:nvSpPr>
            <p:spPr>
              <a:xfrm>
                <a:off x="4105141" y="2586038"/>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16" name="Freeform: Shape 233">
                <a:extLst>
                  <a:ext uri="{FF2B5EF4-FFF2-40B4-BE49-F238E27FC236}">
                    <a16:creationId xmlns:a16="http://schemas.microsoft.com/office/drawing/2014/main" id="{B5CD68E9-BA70-29EC-B4E5-DF025C64F42B}"/>
                  </a:ext>
                </a:extLst>
              </p:cNvPr>
              <p:cNvSpPr/>
              <p:nvPr/>
            </p:nvSpPr>
            <p:spPr>
              <a:xfrm>
                <a:off x="4352792" y="2624138"/>
                <a:ext cx="9525" cy="90000"/>
              </a:xfrm>
              <a:custGeom>
                <a:avLst/>
                <a:gdLst>
                  <a:gd name="connsiteX0" fmla="*/ 0 w 9525"/>
                  <a:gd name="connsiteY0" fmla="*/ 0 h 90000"/>
                  <a:gd name="connsiteX1" fmla="*/ 0 w 9525"/>
                  <a:gd name="connsiteY1" fmla="*/ 90001 h 90000"/>
                </a:gdLst>
                <a:ahLst/>
                <a:cxnLst>
                  <a:cxn ang="0">
                    <a:pos x="connsiteX0" y="connsiteY0"/>
                  </a:cxn>
                  <a:cxn ang="0">
                    <a:pos x="connsiteX1" y="connsiteY1"/>
                  </a:cxn>
                </a:cxnLst>
                <a:rect l="l" t="t" r="r" b="b"/>
                <a:pathLst>
                  <a:path w="9525" h="90000">
                    <a:moveTo>
                      <a:pt x="0" y="0"/>
                    </a:moveTo>
                    <a:lnTo>
                      <a:pt x="0" y="90001"/>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17" name="Freeform: Shape 234">
                <a:extLst>
                  <a:ext uri="{FF2B5EF4-FFF2-40B4-BE49-F238E27FC236}">
                    <a16:creationId xmlns:a16="http://schemas.microsoft.com/office/drawing/2014/main" id="{B338E384-7B8D-49BE-94FC-5512A04108EB}"/>
                  </a:ext>
                </a:extLst>
              </p:cNvPr>
              <p:cNvSpPr/>
              <p:nvPr/>
            </p:nvSpPr>
            <p:spPr>
              <a:xfrm>
                <a:off x="4486142" y="2833690"/>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18" name="Freeform: Shape 235">
                <a:extLst>
                  <a:ext uri="{FF2B5EF4-FFF2-40B4-BE49-F238E27FC236}">
                    <a16:creationId xmlns:a16="http://schemas.microsoft.com/office/drawing/2014/main" id="{54A74187-19F1-5B94-C446-99E7890253A5}"/>
                  </a:ext>
                </a:extLst>
              </p:cNvPr>
              <p:cNvSpPr/>
              <p:nvPr/>
            </p:nvSpPr>
            <p:spPr>
              <a:xfrm>
                <a:off x="4600442" y="2909890"/>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19" name="Freeform: Shape 236">
                <a:extLst>
                  <a:ext uri="{FF2B5EF4-FFF2-40B4-BE49-F238E27FC236}">
                    <a16:creationId xmlns:a16="http://schemas.microsoft.com/office/drawing/2014/main" id="{DC9587C3-8D54-7962-91E1-848223E9F449}"/>
                  </a:ext>
                </a:extLst>
              </p:cNvPr>
              <p:cNvSpPr/>
              <p:nvPr/>
            </p:nvSpPr>
            <p:spPr>
              <a:xfrm>
                <a:off x="5400541" y="34242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20" name="Freeform: Shape 237">
                <a:extLst>
                  <a:ext uri="{FF2B5EF4-FFF2-40B4-BE49-F238E27FC236}">
                    <a16:creationId xmlns:a16="http://schemas.microsoft.com/office/drawing/2014/main" id="{75C6E8A9-976C-CF77-A370-CA891C38AAC4}"/>
                  </a:ext>
                </a:extLst>
              </p:cNvPr>
              <p:cNvSpPr/>
              <p:nvPr/>
            </p:nvSpPr>
            <p:spPr>
              <a:xfrm>
                <a:off x="5552941" y="34813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21" name="Freeform: Shape 238">
                <a:extLst>
                  <a:ext uri="{FF2B5EF4-FFF2-40B4-BE49-F238E27FC236}">
                    <a16:creationId xmlns:a16="http://schemas.microsoft.com/office/drawing/2014/main" id="{A1C8D20F-036E-3D42-1FD7-B710C2A1814E}"/>
                  </a:ext>
                </a:extLst>
              </p:cNvPr>
              <p:cNvSpPr/>
              <p:nvPr/>
            </p:nvSpPr>
            <p:spPr>
              <a:xfrm>
                <a:off x="5648191" y="35385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22" name="Freeform: Shape 239">
                <a:extLst>
                  <a:ext uri="{FF2B5EF4-FFF2-40B4-BE49-F238E27FC236}">
                    <a16:creationId xmlns:a16="http://schemas.microsoft.com/office/drawing/2014/main" id="{8A845532-BDAA-1DA8-E134-F0E8C395863B}"/>
                  </a:ext>
                </a:extLst>
              </p:cNvPr>
              <p:cNvSpPr/>
              <p:nvPr/>
            </p:nvSpPr>
            <p:spPr>
              <a:xfrm>
                <a:off x="5762491" y="36147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23" name="Freeform: Shape 240">
                <a:extLst>
                  <a:ext uri="{FF2B5EF4-FFF2-40B4-BE49-F238E27FC236}">
                    <a16:creationId xmlns:a16="http://schemas.microsoft.com/office/drawing/2014/main" id="{BB3A923D-1819-6680-D124-1CF94546E2FB}"/>
                  </a:ext>
                </a:extLst>
              </p:cNvPr>
              <p:cNvSpPr/>
              <p:nvPr/>
            </p:nvSpPr>
            <p:spPr>
              <a:xfrm>
                <a:off x="6143491" y="37099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24" name="Freeform: Shape 241">
                <a:extLst>
                  <a:ext uri="{FF2B5EF4-FFF2-40B4-BE49-F238E27FC236}">
                    <a16:creationId xmlns:a16="http://schemas.microsoft.com/office/drawing/2014/main" id="{D95330C4-88CA-4431-B7A4-53C3790D85AB}"/>
                  </a:ext>
                </a:extLst>
              </p:cNvPr>
              <p:cNvSpPr/>
              <p:nvPr/>
            </p:nvSpPr>
            <p:spPr>
              <a:xfrm>
                <a:off x="6543551" y="39004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25" name="Freeform: Shape 242">
                <a:extLst>
                  <a:ext uri="{FF2B5EF4-FFF2-40B4-BE49-F238E27FC236}">
                    <a16:creationId xmlns:a16="http://schemas.microsoft.com/office/drawing/2014/main" id="{D8623666-F4AB-DF73-4AA6-93307FEDBEB7}"/>
                  </a:ext>
                </a:extLst>
              </p:cNvPr>
              <p:cNvSpPr/>
              <p:nvPr/>
            </p:nvSpPr>
            <p:spPr>
              <a:xfrm>
                <a:off x="6600701" y="3938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26" name="Freeform: Shape 243">
                <a:extLst>
                  <a:ext uri="{FF2B5EF4-FFF2-40B4-BE49-F238E27FC236}">
                    <a16:creationId xmlns:a16="http://schemas.microsoft.com/office/drawing/2014/main" id="{E7F41E8A-7A7F-57B8-6958-1B04590EBAB5}"/>
                  </a:ext>
                </a:extLst>
              </p:cNvPr>
              <p:cNvSpPr/>
              <p:nvPr/>
            </p:nvSpPr>
            <p:spPr>
              <a:xfrm>
                <a:off x="6753101" y="3938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27" name="Freeform: Shape 244">
                <a:extLst>
                  <a:ext uri="{FF2B5EF4-FFF2-40B4-BE49-F238E27FC236}">
                    <a16:creationId xmlns:a16="http://schemas.microsoft.com/office/drawing/2014/main" id="{7539FD70-65FA-B718-0BCA-09388E1ED3D1}"/>
                  </a:ext>
                </a:extLst>
              </p:cNvPr>
              <p:cNvSpPr/>
              <p:nvPr/>
            </p:nvSpPr>
            <p:spPr>
              <a:xfrm>
                <a:off x="6791201" y="39385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28" name="Freeform: Shape 245">
                <a:extLst>
                  <a:ext uri="{FF2B5EF4-FFF2-40B4-BE49-F238E27FC236}">
                    <a16:creationId xmlns:a16="http://schemas.microsoft.com/office/drawing/2014/main" id="{D59233E3-4E13-2BF3-2C10-03D1D2A8F98E}"/>
                  </a:ext>
                </a:extLst>
              </p:cNvPr>
              <p:cNvSpPr/>
              <p:nvPr/>
            </p:nvSpPr>
            <p:spPr>
              <a:xfrm>
                <a:off x="6848351" y="39766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29" name="Freeform: Shape 246">
                <a:extLst>
                  <a:ext uri="{FF2B5EF4-FFF2-40B4-BE49-F238E27FC236}">
                    <a16:creationId xmlns:a16="http://schemas.microsoft.com/office/drawing/2014/main" id="{17603E43-5A69-D45B-F769-ACCBF56C2B31}"/>
                  </a:ext>
                </a:extLst>
              </p:cNvPr>
              <p:cNvSpPr/>
              <p:nvPr/>
            </p:nvSpPr>
            <p:spPr>
              <a:xfrm>
                <a:off x="6905501" y="40147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30" name="Freeform: Shape 247">
                <a:extLst>
                  <a:ext uri="{FF2B5EF4-FFF2-40B4-BE49-F238E27FC236}">
                    <a16:creationId xmlns:a16="http://schemas.microsoft.com/office/drawing/2014/main" id="{DA74E998-FEBA-A0A9-AFF7-76B565BE6F62}"/>
                  </a:ext>
                </a:extLst>
              </p:cNvPr>
              <p:cNvSpPr/>
              <p:nvPr/>
            </p:nvSpPr>
            <p:spPr>
              <a:xfrm>
                <a:off x="6981701" y="4071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31" name="Freeform: Shape 248">
                <a:extLst>
                  <a:ext uri="{FF2B5EF4-FFF2-40B4-BE49-F238E27FC236}">
                    <a16:creationId xmlns:a16="http://schemas.microsoft.com/office/drawing/2014/main" id="{82580BD6-380C-533D-5EF9-89269D6FA45C}"/>
                  </a:ext>
                </a:extLst>
              </p:cNvPr>
              <p:cNvSpPr/>
              <p:nvPr/>
            </p:nvSpPr>
            <p:spPr>
              <a:xfrm>
                <a:off x="7000751" y="4071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32" name="Freeform: Shape 249">
                <a:extLst>
                  <a:ext uri="{FF2B5EF4-FFF2-40B4-BE49-F238E27FC236}">
                    <a16:creationId xmlns:a16="http://schemas.microsoft.com/office/drawing/2014/main" id="{4072F248-0D9A-96C8-CF21-BCAF7A8096C8}"/>
                  </a:ext>
                </a:extLst>
              </p:cNvPr>
              <p:cNvSpPr/>
              <p:nvPr/>
            </p:nvSpPr>
            <p:spPr>
              <a:xfrm>
                <a:off x="7019801" y="4071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33" name="Freeform: Shape 250">
                <a:extLst>
                  <a:ext uri="{FF2B5EF4-FFF2-40B4-BE49-F238E27FC236}">
                    <a16:creationId xmlns:a16="http://schemas.microsoft.com/office/drawing/2014/main" id="{007F60BE-EC05-44D0-A4F4-A9E0FF209C4E}"/>
                  </a:ext>
                </a:extLst>
              </p:cNvPr>
              <p:cNvSpPr/>
              <p:nvPr/>
            </p:nvSpPr>
            <p:spPr>
              <a:xfrm>
                <a:off x="7057901" y="4071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34" name="Freeform: Shape 251">
                <a:extLst>
                  <a:ext uri="{FF2B5EF4-FFF2-40B4-BE49-F238E27FC236}">
                    <a16:creationId xmlns:a16="http://schemas.microsoft.com/office/drawing/2014/main" id="{8DD7CDB8-E0A0-6B7A-9E75-BB63987AA50B}"/>
                  </a:ext>
                </a:extLst>
              </p:cNvPr>
              <p:cNvSpPr/>
              <p:nvPr/>
            </p:nvSpPr>
            <p:spPr>
              <a:xfrm>
                <a:off x="7076951" y="4071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35" name="Freeform: Shape 252">
                <a:extLst>
                  <a:ext uri="{FF2B5EF4-FFF2-40B4-BE49-F238E27FC236}">
                    <a16:creationId xmlns:a16="http://schemas.microsoft.com/office/drawing/2014/main" id="{32AA6E1F-9877-AEFC-844A-3E26489D977E}"/>
                  </a:ext>
                </a:extLst>
              </p:cNvPr>
              <p:cNvSpPr/>
              <p:nvPr/>
            </p:nvSpPr>
            <p:spPr>
              <a:xfrm>
                <a:off x="7153151" y="4071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36" name="Freeform: Shape 253">
                <a:extLst>
                  <a:ext uri="{FF2B5EF4-FFF2-40B4-BE49-F238E27FC236}">
                    <a16:creationId xmlns:a16="http://schemas.microsoft.com/office/drawing/2014/main" id="{1D1EE0D5-73CA-7F40-E097-124BF4B26F59}"/>
                  </a:ext>
                </a:extLst>
              </p:cNvPr>
              <p:cNvSpPr/>
              <p:nvPr/>
            </p:nvSpPr>
            <p:spPr>
              <a:xfrm>
                <a:off x="7210301" y="407194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37" name="Freeform: Shape 254">
                <a:extLst>
                  <a:ext uri="{FF2B5EF4-FFF2-40B4-BE49-F238E27FC236}">
                    <a16:creationId xmlns:a16="http://schemas.microsoft.com/office/drawing/2014/main" id="{36005233-5B6E-E9A1-6674-14F9D4C7566B}"/>
                  </a:ext>
                </a:extLst>
              </p:cNvPr>
              <p:cNvSpPr/>
              <p:nvPr/>
            </p:nvSpPr>
            <p:spPr>
              <a:xfrm>
                <a:off x="7362701" y="41290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38" name="Freeform: Shape 255">
                <a:extLst>
                  <a:ext uri="{FF2B5EF4-FFF2-40B4-BE49-F238E27FC236}">
                    <a16:creationId xmlns:a16="http://schemas.microsoft.com/office/drawing/2014/main" id="{E7F9AAA7-AAFE-845F-7352-B67CA6689DD4}"/>
                  </a:ext>
                </a:extLst>
              </p:cNvPr>
              <p:cNvSpPr/>
              <p:nvPr/>
            </p:nvSpPr>
            <p:spPr>
              <a:xfrm>
                <a:off x="7400801" y="41290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39" name="Freeform: Shape 256">
                <a:extLst>
                  <a:ext uri="{FF2B5EF4-FFF2-40B4-BE49-F238E27FC236}">
                    <a16:creationId xmlns:a16="http://schemas.microsoft.com/office/drawing/2014/main" id="{7E13B2D6-B766-77EB-853A-C2F58E364825}"/>
                  </a:ext>
                </a:extLst>
              </p:cNvPr>
              <p:cNvSpPr/>
              <p:nvPr/>
            </p:nvSpPr>
            <p:spPr>
              <a:xfrm>
                <a:off x="7553201" y="41290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40" name="Freeform: Shape 257">
                <a:extLst>
                  <a:ext uri="{FF2B5EF4-FFF2-40B4-BE49-F238E27FC236}">
                    <a16:creationId xmlns:a16="http://schemas.microsoft.com/office/drawing/2014/main" id="{C8208BBA-9D42-98E2-071E-36A8F1088A66}"/>
                  </a:ext>
                </a:extLst>
              </p:cNvPr>
              <p:cNvSpPr/>
              <p:nvPr/>
            </p:nvSpPr>
            <p:spPr>
              <a:xfrm>
                <a:off x="7667501" y="41290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41" name="Freeform: Shape 258">
                <a:extLst>
                  <a:ext uri="{FF2B5EF4-FFF2-40B4-BE49-F238E27FC236}">
                    <a16:creationId xmlns:a16="http://schemas.microsoft.com/office/drawing/2014/main" id="{8287217F-64B7-412A-1848-78330EBF7F5D}"/>
                  </a:ext>
                </a:extLst>
              </p:cNvPr>
              <p:cNvSpPr/>
              <p:nvPr/>
            </p:nvSpPr>
            <p:spPr>
              <a:xfrm>
                <a:off x="7705601" y="41290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42" name="Freeform: Shape 259">
                <a:extLst>
                  <a:ext uri="{FF2B5EF4-FFF2-40B4-BE49-F238E27FC236}">
                    <a16:creationId xmlns:a16="http://schemas.microsoft.com/office/drawing/2014/main" id="{58E5E885-4F14-0E11-71DC-1CE7EE3CE281}"/>
                  </a:ext>
                </a:extLst>
              </p:cNvPr>
              <p:cNvSpPr/>
              <p:nvPr/>
            </p:nvSpPr>
            <p:spPr>
              <a:xfrm>
                <a:off x="7781810" y="41290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43" name="Freeform: Shape 260">
                <a:extLst>
                  <a:ext uri="{FF2B5EF4-FFF2-40B4-BE49-F238E27FC236}">
                    <a16:creationId xmlns:a16="http://schemas.microsoft.com/office/drawing/2014/main" id="{BDAE3300-4752-3279-4935-08AB964EFE34}"/>
                  </a:ext>
                </a:extLst>
              </p:cNvPr>
              <p:cNvSpPr/>
              <p:nvPr/>
            </p:nvSpPr>
            <p:spPr>
              <a:xfrm>
                <a:off x="7838960" y="41290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44" name="Freeform: Shape 261">
                <a:extLst>
                  <a:ext uri="{FF2B5EF4-FFF2-40B4-BE49-F238E27FC236}">
                    <a16:creationId xmlns:a16="http://schemas.microsoft.com/office/drawing/2014/main" id="{E664C414-7B05-D356-77FA-C838EF6504ED}"/>
                  </a:ext>
                </a:extLst>
              </p:cNvPr>
              <p:cNvSpPr/>
              <p:nvPr/>
            </p:nvSpPr>
            <p:spPr>
              <a:xfrm>
                <a:off x="8277110" y="45100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45" name="Freeform: Shape 262">
                <a:extLst>
                  <a:ext uri="{FF2B5EF4-FFF2-40B4-BE49-F238E27FC236}">
                    <a16:creationId xmlns:a16="http://schemas.microsoft.com/office/drawing/2014/main" id="{221EBBF7-E804-155D-3278-3845F3487EBC}"/>
                  </a:ext>
                </a:extLst>
              </p:cNvPr>
              <p:cNvSpPr/>
              <p:nvPr/>
            </p:nvSpPr>
            <p:spPr>
              <a:xfrm>
                <a:off x="8315210" y="45100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46" name="Freeform: Shape 263">
                <a:extLst>
                  <a:ext uri="{FF2B5EF4-FFF2-40B4-BE49-F238E27FC236}">
                    <a16:creationId xmlns:a16="http://schemas.microsoft.com/office/drawing/2014/main" id="{FDD8E79C-ED6E-175D-E97B-910C23C3CAC9}"/>
                  </a:ext>
                </a:extLst>
              </p:cNvPr>
              <p:cNvSpPr/>
              <p:nvPr/>
            </p:nvSpPr>
            <p:spPr>
              <a:xfrm>
                <a:off x="8372360" y="45100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47" name="Freeform: Shape 264">
                <a:extLst>
                  <a:ext uri="{FF2B5EF4-FFF2-40B4-BE49-F238E27FC236}">
                    <a16:creationId xmlns:a16="http://schemas.microsoft.com/office/drawing/2014/main" id="{CEC51D25-9171-6CB1-71CD-6A6988A8C02F}"/>
                  </a:ext>
                </a:extLst>
              </p:cNvPr>
              <p:cNvSpPr/>
              <p:nvPr/>
            </p:nvSpPr>
            <p:spPr>
              <a:xfrm>
                <a:off x="8410460" y="45100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48" name="Freeform: Shape 265">
                <a:extLst>
                  <a:ext uri="{FF2B5EF4-FFF2-40B4-BE49-F238E27FC236}">
                    <a16:creationId xmlns:a16="http://schemas.microsoft.com/office/drawing/2014/main" id="{6BC63DF6-B0DB-B73A-DB0D-EE0CD9569FDF}"/>
                  </a:ext>
                </a:extLst>
              </p:cNvPr>
              <p:cNvSpPr/>
              <p:nvPr/>
            </p:nvSpPr>
            <p:spPr>
              <a:xfrm>
                <a:off x="8448560" y="45100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149" name="Freeform: Shape 266">
                <a:extLst>
                  <a:ext uri="{FF2B5EF4-FFF2-40B4-BE49-F238E27FC236}">
                    <a16:creationId xmlns:a16="http://schemas.microsoft.com/office/drawing/2014/main" id="{58D4C61E-B277-15D3-4452-6E36129F336D}"/>
                  </a:ext>
                </a:extLst>
              </p:cNvPr>
              <p:cNvSpPr/>
              <p:nvPr/>
            </p:nvSpPr>
            <p:spPr>
              <a:xfrm>
                <a:off x="8505710" y="4510096"/>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grpSp>
        <p:sp>
          <p:nvSpPr>
            <p:cNvPr id="109" name="TextBox 108">
              <a:extLst>
                <a:ext uri="{FF2B5EF4-FFF2-40B4-BE49-F238E27FC236}">
                  <a16:creationId xmlns:a16="http://schemas.microsoft.com/office/drawing/2014/main" id="{6EA6C6F5-E871-1D70-20E9-89E7255DC200}"/>
                </a:ext>
              </a:extLst>
            </p:cNvPr>
            <p:cNvSpPr txBox="1"/>
            <p:nvPr/>
          </p:nvSpPr>
          <p:spPr>
            <a:xfrm>
              <a:off x="7290689" y="1931735"/>
              <a:ext cx="451458" cy="194315"/>
            </a:xfrm>
            <a:prstGeom prst="rect">
              <a:avLst/>
            </a:prstGeom>
            <a:noFill/>
          </p:spPr>
          <p:txBody>
            <a:bodyPr wrap="none" lIns="36000" tIns="36000" rIns="36000" bIns="36000" rtlCol="0" anchor="t" anchorCtr="0">
              <a:spAutoFit/>
            </a:bodyPr>
            <a:lstStyle/>
            <a:p>
              <a:pPr algn="ctr"/>
              <a:r>
                <a:rPr lang="en-GB" sz="1400" dirty="0" smtClean="0">
                  <a:solidFill>
                    <a:srgbClr val="363636"/>
                  </a:solidFill>
                  <a:latin typeface="Arial" panose="020B0604020202020204" pitchFamily="34" charset="0"/>
                  <a:cs typeface="Arial" panose="020B0604020202020204" pitchFamily="34" charset="0"/>
                </a:rPr>
                <a:t>71%</a:t>
              </a:r>
              <a:endParaRPr lang="en-GB" sz="1400" dirty="0">
                <a:solidFill>
                  <a:srgbClr val="363636"/>
                </a:solidFill>
                <a:latin typeface="Arial" panose="020B0604020202020204" pitchFamily="34" charset="0"/>
                <a:cs typeface="Arial" panose="020B0604020202020204" pitchFamily="34" charset="0"/>
              </a:endParaRPr>
            </a:p>
          </p:txBody>
        </p:sp>
        <p:sp>
          <p:nvSpPr>
            <p:cNvPr id="110" name="TextBox 109">
              <a:extLst>
                <a:ext uri="{FF2B5EF4-FFF2-40B4-BE49-F238E27FC236}">
                  <a16:creationId xmlns:a16="http://schemas.microsoft.com/office/drawing/2014/main" id="{6EA6C6F5-E871-1D70-20E9-89E7255DC200}"/>
                </a:ext>
              </a:extLst>
            </p:cNvPr>
            <p:cNvSpPr txBox="1"/>
            <p:nvPr/>
          </p:nvSpPr>
          <p:spPr>
            <a:xfrm>
              <a:off x="8336024" y="2256434"/>
              <a:ext cx="451458" cy="194315"/>
            </a:xfrm>
            <a:prstGeom prst="rect">
              <a:avLst/>
            </a:prstGeom>
            <a:noFill/>
          </p:spPr>
          <p:txBody>
            <a:bodyPr wrap="none" lIns="36000" tIns="36000" rIns="36000" bIns="36000" rtlCol="0" anchor="t" anchorCtr="0">
              <a:spAutoFit/>
            </a:bodyPr>
            <a:lstStyle/>
            <a:p>
              <a:pPr algn="ctr"/>
              <a:r>
                <a:rPr lang="en-GB" sz="1400" dirty="0" smtClean="0">
                  <a:solidFill>
                    <a:srgbClr val="363636"/>
                  </a:solidFill>
                  <a:latin typeface="Arial" panose="020B0604020202020204" pitchFamily="34" charset="0"/>
                  <a:cs typeface="Arial" panose="020B0604020202020204" pitchFamily="34" charset="0"/>
                </a:rPr>
                <a:t>51%</a:t>
              </a:r>
              <a:endParaRPr lang="en-GB" sz="1400" dirty="0">
                <a:solidFill>
                  <a:srgbClr val="363636"/>
                </a:solidFill>
                <a:latin typeface="Arial" panose="020B0604020202020204" pitchFamily="34" charset="0"/>
                <a:cs typeface="Arial" panose="020B0604020202020204" pitchFamily="34" charset="0"/>
              </a:endParaRPr>
            </a:p>
          </p:txBody>
        </p:sp>
        <p:sp>
          <p:nvSpPr>
            <p:cNvPr id="111" name="TextBox 110">
              <a:extLst>
                <a:ext uri="{FF2B5EF4-FFF2-40B4-BE49-F238E27FC236}">
                  <a16:creationId xmlns:a16="http://schemas.microsoft.com/office/drawing/2014/main" id="{41D34414-87FF-3D35-558C-FE0991B0426A}"/>
                </a:ext>
              </a:extLst>
            </p:cNvPr>
            <p:cNvSpPr txBox="1"/>
            <p:nvPr/>
          </p:nvSpPr>
          <p:spPr>
            <a:xfrm>
              <a:off x="6414302" y="3027744"/>
              <a:ext cx="886979" cy="186797"/>
            </a:xfrm>
            <a:prstGeom prst="rect">
              <a:avLst/>
            </a:prstGeom>
            <a:noFill/>
          </p:spPr>
          <p:txBody>
            <a:bodyPr wrap="none" rtlCol="0">
              <a:spAutoFit/>
            </a:bodyPr>
            <a:lstStyle/>
            <a:p>
              <a:pPr algn="ctr" fontAlgn="base">
                <a:spcBef>
                  <a:spcPct val="0"/>
                </a:spcBef>
                <a:spcAft>
                  <a:spcPct val="0"/>
                </a:spcAft>
              </a:pPr>
              <a:r>
                <a:rPr lang="en-GB" sz="1200" dirty="0" smtClean="0">
                  <a:solidFill>
                    <a:srgbClr val="363636"/>
                  </a:solidFill>
                  <a:latin typeface="Arial" panose="020B0604020202020204" pitchFamily="34" charset="0"/>
                  <a:cs typeface="Arial" panose="020B0604020202020204" pitchFamily="34" charset="0"/>
                </a:rPr>
                <a:t>Censored</a:t>
              </a:r>
              <a:endParaRPr lang="en-GB" sz="1200" dirty="0">
                <a:solidFill>
                  <a:srgbClr val="363636"/>
                </a:solidFill>
                <a:latin typeface="Arial" panose="020B0604020202020204" pitchFamily="34" charset="0"/>
                <a:cs typeface="Arial" panose="020B0604020202020204" pitchFamily="34" charset="0"/>
              </a:endParaRPr>
            </a:p>
          </p:txBody>
        </p:sp>
      </p:grpSp>
      <p:sp>
        <p:nvSpPr>
          <p:cNvPr id="192" name="TextBox 191">
            <a:extLst>
              <a:ext uri="{FF2B5EF4-FFF2-40B4-BE49-F238E27FC236}">
                <a16:creationId xmlns:a16="http://schemas.microsoft.com/office/drawing/2014/main" id="{BDB46F3C-BD98-0942-6447-C8CB1112061E}"/>
              </a:ext>
            </a:extLst>
          </p:cNvPr>
          <p:cNvSpPr txBox="1"/>
          <p:nvPr/>
        </p:nvSpPr>
        <p:spPr>
          <a:xfrm>
            <a:off x="5137068" y="3822304"/>
            <a:ext cx="990977" cy="307777"/>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a:ea typeface="+mn-ea"/>
                <a:cs typeface="Arial"/>
              </a:rPr>
              <a:t>No. at risk</a:t>
            </a:r>
            <a:endParaRPr kumimoji="0" lang="en-GB" sz="1400" b="0" i="0" u="none" strike="noStrike" kern="1200" cap="none" spc="0" normalizeH="0" baseline="0" noProof="0" dirty="0">
              <a:ln>
                <a:noFill/>
              </a:ln>
              <a:solidFill>
                <a:srgbClr val="000000"/>
              </a:solidFill>
              <a:effectLst/>
              <a:uLnTx/>
              <a:uFillTx/>
              <a:latin typeface="Arial"/>
              <a:ea typeface="+mn-ea"/>
              <a:cs typeface="Arial"/>
            </a:endParaRPr>
          </a:p>
        </p:txBody>
      </p:sp>
      <p:sp>
        <p:nvSpPr>
          <p:cNvPr id="193" name="TextBox 192">
            <a:extLst>
              <a:ext uri="{FF2B5EF4-FFF2-40B4-BE49-F238E27FC236}">
                <a16:creationId xmlns:a16="http://schemas.microsoft.com/office/drawing/2014/main" id="{BDB46F3C-BD98-0942-6447-C8CB1112061E}"/>
              </a:ext>
            </a:extLst>
          </p:cNvPr>
          <p:cNvSpPr txBox="1"/>
          <p:nvPr/>
        </p:nvSpPr>
        <p:spPr>
          <a:xfrm>
            <a:off x="5137068" y="6157691"/>
            <a:ext cx="990977" cy="307777"/>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a:ea typeface="+mn-ea"/>
                <a:cs typeface="Arial"/>
              </a:rPr>
              <a:t>No. at risk</a:t>
            </a:r>
            <a:endParaRPr kumimoji="0" lang="en-GB" sz="1400" b="0" i="0" u="none" strike="noStrike" kern="1200" cap="none" spc="0" normalizeH="0" baseline="0" noProof="0" dirty="0">
              <a:ln>
                <a:noFill/>
              </a:ln>
              <a:solidFill>
                <a:srgbClr val="000000"/>
              </a:solidFill>
              <a:effectLst/>
              <a:uLnTx/>
              <a:uFillTx/>
              <a:latin typeface="Arial"/>
              <a:ea typeface="+mn-ea"/>
              <a:cs typeface="Arial"/>
            </a:endParaRPr>
          </a:p>
        </p:txBody>
      </p:sp>
    </p:spTree>
    <p:extLst>
      <p:ext uri="{BB962C8B-B14F-4D97-AF65-F5344CB8AC3E}">
        <p14:creationId xmlns:p14="http://schemas.microsoft.com/office/powerpoint/2010/main" val="697078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9002: KRYSTAL-1: Activity and safety of adagrasib (MRTX849) in patients with advanced/metastatic non–small cell lung cancer (NSCLC) </a:t>
            </a:r>
            <a:r>
              <a:rPr lang="en-GB" dirty="0" err="1"/>
              <a:t>harboring</a:t>
            </a:r>
            <a:r>
              <a:rPr lang="en-GB" dirty="0"/>
              <a:t> a KRASG12C mutation – </a:t>
            </a:r>
            <a:r>
              <a:rPr lang="en-GB" dirty="0" err="1"/>
              <a:t>Spira</a:t>
            </a:r>
            <a:r>
              <a:rPr lang="en-GB" dirty="0"/>
              <a:t> AI, et al</a:t>
            </a:r>
          </a:p>
        </p:txBody>
      </p:sp>
      <p:sp>
        <p:nvSpPr>
          <p:cNvPr id="3" name="Content Placeholder 2"/>
          <p:cNvSpPr>
            <a:spLocks noGrp="1"/>
          </p:cNvSpPr>
          <p:nvPr>
            <p:ph idx="1"/>
          </p:nvPr>
        </p:nvSpPr>
        <p:spPr>
          <a:xfrm>
            <a:off x="304800" y="1246909"/>
            <a:ext cx="11582400" cy="311727"/>
          </a:xfrm>
        </p:spPr>
        <p:txBody>
          <a:bodyPr/>
          <a:lstStyle/>
          <a:p>
            <a:r>
              <a:rPr lang="en-GB" b="1" dirty="0"/>
              <a:t>Key results (cont.)</a:t>
            </a:r>
          </a:p>
          <a:p>
            <a:endParaRPr lang="en-GB" dirty="0"/>
          </a:p>
        </p:txBody>
      </p:sp>
      <p:sp>
        <p:nvSpPr>
          <p:cNvPr id="5" name="Text Placeholder 4"/>
          <p:cNvSpPr>
            <a:spLocks noGrp="1"/>
          </p:cNvSpPr>
          <p:nvPr>
            <p:ph type="body" sz="quarter" idx="11"/>
          </p:nvPr>
        </p:nvSpPr>
        <p:spPr/>
        <p:txBody>
          <a:bodyPr/>
          <a:lstStyle/>
          <a:p>
            <a:r>
              <a:rPr lang="en-GB" dirty="0" err="1"/>
              <a:t>Spira</a:t>
            </a:r>
            <a:r>
              <a:rPr lang="en-GB" dirty="0"/>
              <a:t> AI, et al. J </a:t>
            </a:r>
            <a:r>
              <a:rPr lang="en-GB" dirty="0" err="1"/>
              <a:t>Clin</a:t>
            </a:r>
            <a:r>
              <a:rPr lang="en-GB" dirty="0"/>
              <a:t> </a:t>
            </a:r>
            <a:r>
              <a:rPr lang="en-GB" dirty="0" err="1"/>
              <a:t>Oncol</a:t>
            </a:r>
            <a:r>
              <a:rPr lang="en-GB" dirty="0"/>
              <a:t> 2022;40(</a:t>
            </a:r>
            <a:r>
              <a:rPr lang="en-GB" dirty="0" err="1"/>
              <a:t>suppl</a:t>
            </a:r>
            <a:r>
              <a:rPr lang="en-GB" dirty="0"/>
              <a:t>):</a:t>
            </a:r>
            <a:r>
              <a:rPr lang="en-GB" dirty="0" err="1"/>
              <a:t>Abstr</a:t>
            </a:r>
            <a:r>
              <a:rPr lang="en-GB" dirty="0"/>
              <a:t> 9002</a:t>
            </a:r>
          </a:p>
        </p:txBody>
      </p:sp>
      <p:grpSp>
        <p:nvGrpSpPr>
          <p:cNvPr id="7" name="Group 6"/>
          <p:cNvGrpSpPr/>
          <p:nvPr/>
        </p:nvGrpSpPr>
        <p:grpSpPr>
          <a:xfrm>
            <a:off x="940263" y="1558636"/>
            <a:ext cx="10108891" cy="4870049"/>
            <a:chOff x="774008" y="1447325"/>
            <a:chExt cx="10456313" cy="5268978"/>
          </a:xfrm>
        </p:grpSpPr>
        <p:grpSp>
          <p:nvGrpSpPr>
            <p:cNvPr id="25" name="Group 24">
              <a:extLst>
                <a:ext uri="{FF2B5EF4-FFF2-40B4-BE49-F238E27FC236}">
                  <a16:creationId xmlns:a16="http://schemas.microsoft.com/office/drawing/2014/main" id="{76B89274-7AA7-2012-D3F9-AA4591351334}"/>
                </a:ext>
              </a:extLst>
            </p:cNvPr>
            <p:cNvGrpSpPr/>
            <p:nvPr/>
          </p:nvGrpSpPr>
          <p:grpSpPr>
            <a:xfrm>
              <a:off x="774008" y="1447325"/>
              <a:ext cx="10456313" cy="4747646"/>
              <a:chOff x="317320" y="1711881"/>
              <a:chExt cx="10456313" cy="4747573"/>
            </a:xfrm>
          </p:grpSpPr>
          <p:sp>
            <p:nvSpPr>
              <p:cNvPr id="8" name="TextBox 7">
                <a:extLst>
                  <a:ext uri="{FF2B5EF4-FFF2-40B4-BE49-F238E27FC236}">
                    <a16:creationId xmlns:a16="http://schemas.microsoft.com/office/drawing/2014/main" id="{A202ABE9-5DB8-8119-A54D-4A2C64CB9BD5}"/>
                  </a:ext>
                </a:extLst>
              </p:cNvPr>
              <p:cNvSpPr txBox="1"/>
              <p:nvPr/>
            </p:nvSpPr>
            <p:spPr>
              <a:xfrm>
                <a:off x="1543933" y="1711881"/>
                <a:ext cx="998991" cy="276999"/>
              </a:xfrm>
              <a:prstGeom prst="rect">
                <a:avLst/>
              </a:prstGeom>
              <a:noFill/>
            </p:spPr>
            <p:txBody>
              <a:bodyPr wrap="none" rtlCol="0">
                <a:spAutoFit/>
              </a:bodyPr>
              <a:lstStyle/>
              <a:p>
                <a:pPr algn="ctr"/>
                <a:r>
                  <a:rPr lang="en-GB" sz="1200" b="1" dirty="0">
                    <a:solidFill>
                      <a:schemeClr val="tx1"/>
                    </a:solidFill>
                  </a:rPr>
                  <a:t>Subgroups</a:t>
                </a:r>
              </a:p>
            </p:txBody>
          </p:sp>
          <p:sp>
            <p:nvSpPr>
              <p:cNvPr id="9" name="TextBox 8">
                <a:extLst>
                  <a:ext uri="{FF2B5EF4-FFF2-40B4-BE49-F238E27FC236}">
                    <a16:creationId xmlns:a16="http://schemas.microsoft.com/office/drawing/2014/main" id="{637C9D8D-CCD2-80C3-70A6-DEC2FC928D8D}"/>
                  </a:ext>
                </a:extLst>
              </p:cNvPr>
              <p:cNvSpPr txBox="1"/>
              <p:nvPr/>
            </p:nvSpPr>
            <p:spPr>
              <a:xfrm>
                <a:off x="1337051" y="1935933"/>
                <a:ext cx="705642" cy="276999"/>
              </a:xfrm>
              <a:prstGeom prst="rect">
                <a:avLst/>
              </a:prstGeom>
              <a:noFill/>
            </p:spPr>
            <p:txBody>
              <a:bodyPr wrap="none" rtlCol="0">
                <a:spAutoFit/>
              </a:bodyPr>
              <a:lstStyle/>
              <a:p>
                <a:r>
                  <a:rPr lang="en-GB" sz="1200" b="1" dirty="0">
                    <a:solidFill>
                      <a:schemeClr val="tx1"/>
                    </a:solidFill>
                  </a:rPr>
                  <a:t>Overall</a:t>
                </a:r>
              </a:p>
            </p:txBody>
          </p:sp>
          <p:sp>
            <p:nvSpPr>
              <p:cNvPr id="10" name="TextBox 9">
                <a:extLst>
                  <a:ext uri="{FF2B5EF4-FFF2-40B4-BE49-F238E27FC236}">
                    <a16:creationId xmlns:a16="http://schemas.microsoft.com/office/drawing/2014/main" id="{2A094D77-6594-01CF-A4BE-CB6C69D8F2EB}"/>
                  </a:ext>
                </a:extLst>
              </p:cNvPr>
              <p:cNvSpPr txBox="1"/>
              <p:nvPr/>
            </p:nvSpPr>
            <p:spPr>
              <a:xfrm>
                <a:off x="2026228" y="2114027"/>
                <a:ext cx="2116061" cy="4345427"/>
              </a:xfrm>
              <a:prstGeom prst="rect">
                <a:avLst/>
              </a:prstGeom>
              <a:noFill/>
            </p:spPr>
            <p:txBody>
              <a:bodyPr wrap="none" rtlCol="0">
                <a:spAutoFit/>
              </a:bodyPr>
              <a:lstStyle/>
              <a:p>
                <a:pPr>
                  <a:lnSpc>
                    <a:spcPct val="84000"/>
                  </a:lnSpc>
                </a:pPr>
                <a:r>
                  <a:rPr lang="en-GB" sz="1000" dirty="0">
                    <a:solidFill>
                      <a:schemeClr val="tx1"/>
                    </a:solidFill>
                  </a:rPr>
                  <a:t>Male</a:t>
                </a:r>
              </a:p>
              <a:p>
                <a:pPr>
                  <a:lnSpc>
                    <a:spcPct val="84000"/>
                  </a:lnSpc>
                </a:pPr>
                <a:r>
                  <a:rPr lang="en-GB" sz="1000" dirty="0">
                    <a:solidFill>
                      <a:schemeClr val="tx1"/>
                    </a:solidFill>
                  </a:rPr>
                  <a:t>Female</a:t>
                </a:r>
              </a:p>
              <a:p>
                <a:pPr>
                  <a:lnSpc>
                    <a:spcPct val="84000"/>
                  </a:lnSpc>
                </a:pPr>
                <a:endParaRPr lang="en-GB" sz="1000" dirty="0">
                  <a:solidFill>
                    <a:schemeClr val="tx1"/>
                  </a:solidFill>
                </a:endParaRPr>
              </a:p>
              <a:p>
                <a:pPr>
                  <a:lnSpc>
                    <a:spcPct val="84000"/>
                  </a:lnSpc>
                </a:pPr>
                <a:r>
                  <a:rPr lang="en-GB" sz="1000" dirty="0">
                    <a:solidFill>
                      <a:schemeClr val="tx1"/>
                    </a:solidFill>
                  </a:rPr>
                  <a:t>&lt;</a:t>
                </a:r>
                <a:r>
                  <a:rPr lang="en-GB" sz="1000" dirty="0" smtClean="0">
                    <a:solidFill>
                      <a:schemeClr val="tx1"/>
                    </a:solidFill>
                  </a:rPr>
                  <a:t>65</a:t>
                </a:r>
                <a:endParaRPr lang="en-GB" sz="1000" dirty="0">
                  <a:solidFill>
                    <a:schemeClr val="tx1"/>
                  </a:solidFill>
                </a:endParaRPr>
              </a:p>
              <a:p>
                <a:pPr>
                  <a:lnSpc>
                    <a:spcPct val="84000"/>
                  </a:lnSpc>
                </a:pPr>
                <a:r>
                  <a:rPr lang="en-GB" sz="1000" dirty="0">
                    <a:solidFill>
                      <a:schemeClr val="tx1"/>
                    </a:solidFill>
                  </a:rPr>
                  <a:t>≥</a:t>
                </a:r>
                <a:r>
                  <a:rPr lang="en-GB" sz="1000" dirty="0" smtClean="0">
                    <a:solidFill>
                      <a:schemeClr val="tx1"/>
                    </a:solidFill>
                  </a:rPr>
                  <a:t>65</a:t>
                </a:r>
                <a:endParaRPr lang="en-GB" sz="1000" dirty="0">
                  <a:solidFill>
                    <a:schemeClr val="tx1"/>
                  </a:solidFill>
                </a:endParaRPr>
              </a:p>
              <a:p>
                <a:pPr>
                  <a:lnSpc>
                    <a:spcPct val="84000"/>
                  </a:lnSpc>
                </a:pPr>
                <a:endParaRPr lang="en-GB" sz="1000" dirty="0">
                  <a:solidFill>
                    <a:schemeClr val="tx1"/>
                  </a:solidFill>
                </a:endParaRPr>
              </a:p>
              <a:p>
                <a:pPr>
                  <a:lnSpc>
                    <a:spcPct val="84000"/>
                  </a:lnSpc>
                </a:pPr>
                <a:r>
                  <a:rPr lang="en-GB" sz="1000" dirty="0">
                    <a:solidFill>
                      <a:schemeClr val="tx1"/>
                    </a:solidFill>
                  </a:rPr>
                  <a:t>1</a:t>
                </a:r>
              </a:p>
              <a:p>
                <a:pPr>
                  <a:lnSpc>
                    <a:spcPct val="84000"/>
                  </a:lnSpc>
                </a:pPr>
                <a:r>
                  <a:rPr lang="en-GB" sz="1000" dirty="0">
                    <a:solidFill>
                      <a:schemeClr val="tx1"/>
                    </a:solidFill>
                  </a:rPr>
                  <a:t>&gt;1</a:t>
                </a:r>
              </a:p>
              <a:p>
                <a:pPr>
                  <a:lnSpc>
                    <a:spcPct val="84000"/>
                  </a:lnSpc>
                </a:pPr>
                <a:endParaRPr lang="en-GB" sz="1000" dirty="0">
                  <a:solidFill>
                    <a:schemeClr val="tx1"/>
                  </a:solidFill>
                </a:endParaRPr>
              </a:p>
              <a:p>
                <a:pPr>
                  <a:lnSpc>
                    <a:spcPct val="84000"/>
                  </a:lnSpc>
                </a:pPr>
                <a:r>
                  <a:rPr lang="en-GB" sz="1000" dirty="0">
                    <a:solidFill>
                      <a:schemeClr val="tx1"/>
                    </a:solidFill>
                  </a:rPr>
                  <a:t>Chemotherapy + IO combination</a:t>
                </a:r>
              </a:p>
              <a:p>
                <a:pPr>
                  <a:lnSpc>
                    <a:spcPct val="84000"/>
                  </a:lnSpc>
                </a:pPr>
                <a:r>
                  <a:rPr lang="en-GB" sz="1000" dirty="0">
                    <a:solidFill>
                      <a:schemeClr val="tx1"/>
                    </a:solidFill>
                  </a:rPr>
                  <a:t>Sequential IO and chemotherapy</a:t>
                </a:r>
              </a:p>
              <a:p>
                <a:pPr>
                  <a:lnSpc>
                    <a:spcPct val="84000"/>
                  </a:lnSpc>
                </a:pPr>
                <a:endParaRPr lang="en-GB" sz="1000" dirty="0">
                  <a:solidFill>
                    <a:schemeClr val="tx1"/>
                  </a:solidFill>
                </a:endParaRPr>
              </a:p>
              <a:p>
                <a:pPr>
                  <a:lnSpc>
                    <a:spcPct val="84000"/>
                  </a:lnSpc>
                </a:pPr>
                <a:r>
                  <a:rPr lang="en-GB" sz="1000" dirty="0">
                    <a:solidFill>
                      <a:schemeClr val="tx1"/>
                    </a:solidFill>
                  </a:rPr>
                  <a:t>Never smoker</a:t>
                </a:r>
              </a:p>
              <a:p>
                <a:pPr>
                  <a:lnSpc>
                    <a:spcPct val="84000"/>
                  </a:lnSpc>
                </a:pPr>
                <a:r>
                  <a:rPr lang="en-GB" sz="1000" dirty="0">
                    <a:solidFill>
                      <a:schemeClr val="tx1"/>
                    </a:solidFill>
                  </a:rPr>
                  <a:t>Current smoker</a:t>
                </a:r>
              </a:p>
              <a:p>
                <a:pPr>
                  <a:lnSpc>
                    <a:spcPct val="84000"/>
                  </a:lnSpc>
                </a:pPr>
                <a:r>
                  <a:rPr lang="en-GB" sz="1000" dirty="0">
                    <a:solidFill>
                      <a:schemeClr val="tx1"/>
                    </a:solidFill>
                  </a:rPr>
                  <a:t>Former smoker</a:t>
                </a:r>
              </a:p>
              <a:p>
                <a:pPr>
                  <a:lnSpc>
                    <a:spcPct val="84000"/>
                  </a:lnSpc>
                </a:pPr>
                <a:endParaRPr lang="en-GB" sz="1000" dirty="0">
                  <a:solidFill>
                    <a:schemeClr val="tx1"/>
                  </a:solidFill>
                </a:endParaRPr>
              </a:p>
              <a:p>
                <a:pPr>
                  <a:lnSpc>
                    <a:spcPct val="84000"/>
                  </a:lnSpc>
                </a:pPr>
                <a:r>
                  <a:rPr lang="en-GB" sz="1000" dirty="0">
                    <a:solidFill>
                      <a:schemeClr val="tx1"/>
                    </a:solidFill>
                  </a:rPr>
                  <a:t>0</a:t>
                </a:r>
              </a:p>
              <a:p>
                <a:pPr>
                  <a:lnSpc>
                    <a:spcPct val="84000"/>
                  </a:lnSpc>
                </a:pPr>
                <a:r>
                  <a:rPr lang="en-GB" sz="1000" dirty="0">
                    <a:solidFill>
                      <a:schemeClr val="tx1"/>
                    </a:solidFill>
                  </a:rPr>
                  <a:t>1</a:t>
                </a:r>
              </a:p>
              <a:p>
                <a:pPr>
                  <a:lnSpc>
                    <a:spcPct val="84000"/>
                  </a:lnSpc>
                </a:pPr>
                <a:endParaRPr lang="en-GB" sz="1000" dirty="0">
                  <a:solidFill>
                    <a:schemeClr val="tx1"/>
                  </a:solidFill>
                </a:endParaRPr>
              </a:p>
              <a:p>
                <a:pPr>
                  <a:lnSpc>
                    <a:spcPct val="84000"/>
                  </a:lnSpc>
                </a:pPr>
                <a:r>
                  <a:rPr lang="en-GB" sz="1000" dirty="0">
                    <a:solidFill>
                      <a:schemeClr val="tx1"/>
                    </a:solidFill>
                  </a:rPr>
                  <a:t>Yes</a:t>
                </a:r>
              </a:p>
              <a:p>
                <a:pPr>
                  <a:lnSpc>
                    <a:spcPct val="84000"/>
                  </a:lnSpc>
                </a:pPr>
                <a:r>
                  <a:rPr lang="en-GB" sz="1000" dirty="0">
                    <a:solidFill>
                      <a:schemeClr val="tx1"/>
                    </a:solidFill>
                  </a:rPr>
                  <a:t>No</a:t>
                </a:r>
              </a:p>
              <a:p>
                <a:pPr>
                  <a:lnSpc>
                    <a:spcPct val="84000"/>
                  </a:lnSpc>
                </a:pPr>
                <a:endParaRPr lang="en-GB" sz="1000" dirty="0">
                  <a:solidFill>
                    <a:schemeClr val="tx1"/>
                  </a:solidFill>
                </a:endParaRPr>
              </a:p>
              <a:p>
                <a:pPr>
                  <a:lnSpc>
                    <a:spcPct val="84000"/>
                  </a:lnSpc>
                </a:pPr>
                <a:r>
                  <a:rPr lang="en-GB" sz="1000" dirty="0">
                    <a:solidFill>
                      <a:schemeClr val="tx1"/>
                    </a:solidFill>
                  </a:rPr>
                  <a:t>Yes</a:t>
                </a:r>
              </a:p>
              <a:p>
                <a:pPr>
                  <a:lnSpc>
                    <a:spcPct val="84000"/>
                  </a:lnSpc>
                </a:pPr>
                <a:r>
                  <a:rPr lang="en-GB" sz="1000" dirty="0">
                    <a:solidFill>
                      <a:schemeClr val="tx1"/>
                    </a:solidFill>
                  </a:rPr>
                  <a:t>No</a:t>
                </a:r>
              </a:p>
              <a:p>
                <a:pPr>
                  <a:lnSpc>
                    <a:spcPct val="84000"/>
                  </a:lnSpc>
                </a:pPr>
                <a:endParaRPr lang="en-GB" sz="1000" dirty="0">
                  <a:solidFill>
                    <a:schemeClr val="tx1"/>
                  </a:solidFill>
                </a:endParaRPr>
              </a:p>
              <a:p>
                <a:pPr>
                  <a:lnSpc>
                    <a:spcPct val="84000"/>
                  </a:lnSpc>
                </a:pPr>
                <a:r>
                  <a:rPr lang="en-GB" sz="1000" dirty="0">
                    <a:solidFill>
                      <a:schemeClr val="tx1"/>
                    </a:solidFill>
                  </a:rPr>
                  <a:t>Yes</a:t>
                </a:r>
              </a:p>
              <a:p>
                <a:pPr>
                  <a:lnSpc>
                    <a:spcPct val="84000"/>
                  </a:lnSpc>
                </a:pPr>
                <a:r>
                  <a:rPr lang="en-GB" sz="1000" dirty="0">
                    <a:solidFill>
                      <a:schemeClr val="tx1"/>
                    </a:solidFill>
                  </a:rPr>
                  <a:t>No</a:t>
                </a:r>
              </a:p>
              <a:p>
                <a:pPr>
                  <a:lnSpc>
                    <a:spcPct val="84000"/>
                  </a:lnSpc>
                </a:pPr>
                <a:endParaRPr lang="en-GB" sz="1000" dirty="0">
                  <a:solidFill>
                    <a:schemeClr val="tx1"/>
                  </a:solidFill>
                </a:endParaRPr>
              </a:p>
              <a:p>
                <a:pPr>
                  <a:lnSpc>
                    <a:spcPct val="84000"/>
                  </a:lnSpc>
                </a:pPr>
                <a:r>
                  <a:rPr lang="en-GB" sz="1000" dirty="0">
                    <a:solidFill>
                      <a:schemeClr val="tx1"/>
                    </a:solidFill>
                  </a:rPr>
                  <a:t>Yes</a:t>
                </a:r>
              </a:p>
              <a:p>
                <a:pPr>
                  <a:lnSpc>
                    <a:spcPct val="84000"/>
                  </a:lnSpc>
                </a:pPr>
                <a:r>
                  <a:rPr lang="en-GB" sz="1000" dirty="0">
                    <a:solidFill>
                      <a:schemeClr val="tx1"/>
                    </a:solidFill>
                  </a:rPr>
                  <a:t>No</a:t>
                </a:r>
              </a:p>
            </p:txBody>
          </p:sp>
          <p:sp>
            <p:nvSpPr>
              <p:cNvPr id="12" name="TextBox 11">
                <a:extLst>
                  <a:ext uri="{FF2B5EF4-FFF2-40B4-BE49-F238E27FC236}">
                    <a16:creationId xmlns:a16="http://schemas.microsoft.com/office/drawing/2014/main" id="{B7179294-F870-A95F-2E4C-54CB0B57CDB3}"/>
                  </a:ext>
                </a:extLst>
              </p:cNvPr>
              <p:cNvSpPr txBox="1"/>
              <p:nvPr/>
            </p:nvSpPr>
            <p:spPr>
              <a:xfrm>
                <a:off x="1375235" y="2170655"/>
                <a:ext cx="631904" cy="246221"/>
              </a:xfrm>
              <a:prstGeom prst="rect">
                <a:avLst/>
              </a:prstGeom>
              <a:noFill/>
            </p:spPr>
            <p:txBody>
              <a:bodyPr wrap="none" rtlCol="0">
                <a:spAutoFit/>
              </a:bodyPr>
              <a:lstStyle/>
              <a:p>
                <a:r>
                  <a:rPr lang="en-GB" sz="1000" b="1" dirty="0">
                    <a:solidFill>
                      <a:schemeClr val="tx1"/>
                    </a:solidFill>
                  </a:rPr>
                  <a:t>Gender</a:t>
                </a:r>
              </a:p>
            </p:txBody>
          </p:sp>
          <p:sp>
            <p:nvSpPr>
              <p:cNvPr id="13" name="TextBox 12">
                <a:extLst>
                  <a:ext uri="{FF2B5EF4-FFF2-40B4-BE49-F238E27FC236}">
                    <a16:creationId xmlns:a16="http://schemas.microsoft.com/office/drawing/2014/main" id="{6937E1FE-F354-CDF5-7977-66E4233323E5}"/>
                  </a:ext>
                </a:extLst>
              </p:cNvPr>
              <p:cNvSpPr txBox="1"/>
              <p:nvPr/>
            </p:nvSpPr>
            <p:spPr>
              <a:xfrm>
                <a:off x="1181272" y="2503796"/>
                <a:ext cx="857567" cy="266386"/>
              </a:xfrm>
              <a:prstGeom prst="rect">
                <a:avLst/>
              </a:prstGeom>
              <a:noFill/>
            </p:spPr>
            <p:txBody>
              <a:bodyPr wrap="none" rtlCol="0">
                <a:spAutoFit/>
              </a:bodyPr>
              <a:lstStyle/>
              <a:p>
                <a:r>
                  <a:rPr lang="en-GB" sz="1000" b="1" dirty="0" smtClean="0">
                    <a:solidFill>
                      <a:schemeClr val="tx1"/>
                    </a:solidFill>
                  </a:rPr>
                  <a:t>Age, years</a:t>
                </a:r>
                <a:endParaRPr lang="en-GB" sz="1000" b="1" dirty="0">
                  <a:solidFill>
                    <a:schemeClr val="tx1"/>
                  </a:solidFill>
                </a:endParaRPr>
              </a:p>
            </p:txBody>
          </p:sp>
          <p:sp>
            <p:nvSpPr>
              <p:cNvPr id="14" name="TextBox 13">
                <a:extLst>
                  <a:ext uri="{FF2B5EF4-FFF2-40B4-BE49-F238E27FC236}">
                    <a16:creationId xmlns:a16="http://schemas.microsoft.com/office/drawing/2014/main" id="{F15DA9CC-8911-904A-6C86-FDD397B49A83}"/>
                  </a:ext>
                </a:extLst>
              </p:cNvPr>
              <p:cNvSpPr txBox="1"/>
              <p:nvPr/>
            </p:nvSpPr>
            <p:spPr>
              <a:xfrm>
                <a:off x="674723" y="2918807"/>
                <a:ext cx="1332416" cy="400110"/>
              </a:xfrm>
              <a:prstGeom prst="rect">
                <a:avLst/>
              </a:prstGeom>
              <a:noFill/>
            </p:spPr>
            <p:txBody>
              <a:bodyPr wrap="none" rtlCol="0">
                <a:spAutoFit/>
              </a:bodyPr>
              <a:lstStyle/>
              <a:p>
                <a:pPr algn="r"/>
                <a:r>
                  <a:rPr lang="en-GB" sz="1000" b="1" dirty="0">
                    <a:solidFill>
                      <a:schemeClr val="tx1"/>
                    </a:solidFill>
                  </a:rPr>
                  <a:t>No. of prior</a:t>
                </a:r>
                <a:br>
                  <a:rPr lang="en-GB" sz="1000" b="1" dirty="0">
                    <a:solidFill>
                      <a:schemeClr val="tx1"/>
                    </a:solidFill>
                  </a:rPr>
                </a:br>
                <a:r>
                  <a:rPr lang="en-GB" sz="1000" b="1" dirty="0">
                    <a:solidFill>
                      <a:schemeClr val="tx1"/>
                    </a:solidFill>
                  </a:rPr>
                  <a:t>systemic regimens</a:t>
                </a:r>
              </a:p>
            </p:txBody>
          </p:sp>
          <p:sp>
            <p:nvSpPr>
              <p:cNvPr id="15" name="TextBox 14">
                <a:extLst>
                  <a:ext uri="{FF2B5EF4-FFF2-40B4-BE49-F238E27FC236}">
                    <a16:creationId xmlns:a16="http://schemas.microsoft.com/office/drawing/2014/main" id="{F3806324-00CE-5552-451C-248650DA4061}"/>
                  </a:ext>
                </a:extLst>
              </p:cNvPr>
              <p:cNvSpPr txBox="1"/>
              <p:nvPr/>
            </p:nvSpPr>
            <p:spPr>
              <a:xfrm>
                <a:off x="330067" y="3347953"/>
                <a:ext cx="1677072" cy="246221"/>
              </a:xfrm>
              <a:prstGeom prst="rect">
                <a:avLst/>
              </a:prstGeom>
              <a:noFill/>
            </p:spPr>
            <p:txBody>
              <a:bodyPr wrap="square" rtlCol="0">
                <a:spAutoFit/>
              </a:bodyPr>
              <a:lstStyle/>
              <a:p>
                <a:pPr algn="r"/>
                <a:r>
                  <a:rPr lang="en-GB" sz="1000" b="1" dirty="0">
                    <a:solidFill>
                      <a:schemeClr val="tx1"/>
                    </a:solidFill>
                  </a:rPr>
                  <a:t>Prior systemic regimen</a:t>
                </a:r>
              </a:p>
            </p:txBody>
          </p:sp>
          <p:sp>
            <p:nvSpPr>
              <p:cNvPr id="16" name="TextBox 15">
                <a:extLst>
                  <a:ext uri="{FF2B5EF4-FFF2-40B4-BE49-F238E27FC236}">
                    <a16:creationId xmlns:a16="http://schemas.microsoft.com/office/drawing/2014/main" id="{BA46D5B4-FC15-6ADD-CF04-83DD43AC37C3}"/>
                  </a:ext>
                </a:extLst>
              </p:cNvPr>
              <p:cNvSpPr txBox="1"/>
              <p:nvPr/>
            </p:nvSpPr>
            <p:spPr>
              <a:xfrm>
                <a:off x="775024" y="3790498"/>
                <a:ext cx="1232115" cy="246221"/>
              </a:xfrm>
              <a:prstGeom prst="rect">
                <a:avLst/>
              </a:prstGeom>
              <a:noFill/>
            </p:spPr>
            <p:txBody>
              <a:bodyPr wrap="square" rtlCol="0">
                <a:spAutoFit/>
              </a:bodyPr>
              <a:lstStyle/>
              <a:p>
                <a:pPr algn="r"/>
                <a:r>
                  <a:rPr lang="en-GB" sz="1000" b="1" dirty="0">
                    <a:solidFill>
                      <a:schemeClr val="tx1"/>
                    </a:solidFill>
                  </a:rPr>
                  <a:t>Smoking history</a:t>
                </a:r>
              </a:p>
            </p:txBody>
          </p:sp>
          <p:sp>
            <p:nvSpPr>
              <p:cNvPr id="17" name="TextBox 16">
                <a:extLst>
                  <a:ext uri="{FF2B5EF4-FFF2-40B4-BE49-F238E27FC236}">
                    <a16:creationId xmlns:a16="http://schemas.microsoft.com/office/drawing/2014/main" id="{8EEBFD9D-D5B3-7927-08A8-CBE39EA54CE3}"/>
                  </a:ext>
                </a:extLst>
              </p:cNvPr>
              <p:cNvSpPr txBox="1"/>
              <p:nvPr/>
            </p:nvSpPr>
            <p:spPr>
              <a:xfrm>
                <a:off x="317320" y="4308785"/>
                <a:ext cx="1689819" cy="246221"/>
              </a:xfrm>
              <a:prstGeom prst="rect">
                <a:avLst/>
              </a:prstGeom>
              <a:noFill/>
            </p:spPr>
            <p:txBody>
              <a:bodyPr wrap="square" rtlCol="0">
                <a:spAutoFit/>
              </a:bodyPr>
              <a:lstStyle/>
              <a:p>
                <a:pPr algn="r"/>
                <a:r>
                  <a:rPr lang="en-GB" sz="1000" b="1" dirty="0">
                    <a:solidFill>
                      <a:schemeClr val="tx1"/>
                    </a:solidFill>
                  </a:rPr>
                  <a:t>Baseline ECOG PS</a:t>
                </a:r>
              </a:p>
            </p:txBody>
          </p:sp>
          <p:sp>
            <p:nvSpPr>
              <p:cNvPr id="18" name="TextBox 17">
                <a:extLst>
                  <a:ext uri="{FF2B5EF4-FFF2-40B4-BE49-F238E27FC236}">
                    <a16:creationId xmlns:a16="http://schemas.microsoft.com/office/drawing/2014/main" id="{60232395-F0A2-08A2-CDD0-35CD68EED8FE}"/>
                  </a:ext>
                </a:extLst>
              </p:cNvPr>
              <p:cNvSpPr txBox="1"/>
              <p:nvPr/>
            </p:nvSpPr>
            <p:spPr>
              <a:xfrm>
                <a:off x="317320" y="4687183"/>
                <a:ext cx="1689819" cy="400110"/>
              </a:xfrm>
              <a:prstGeom prst="rect">
                <a:avLst/>
              </a:prstGeom>
              <a:noFill/>
            </p:spPr>
            <p:txBody>
              <a:bodyPr wrap="square" rtlCol="0">
                <a:spAutoFit/>
              </a:bodyPr>
              <a:lstStyle/>
              <a:p>
                <a:pPr algn="r"/>
                <a:r>
                  <a:rPr lang="en-GB" sz="1000" b="1" dirty="0">
                    <a:solidFill>
                      <a:schemeClr val="tx1"/>
                    </a:solidFill>
                  </a:rPr>
                  <a:t>Liver metastases</a:t>
                </a:r>
                <a:br>
                  <a:rPr lang="en-GB" sz="1000" b="1" dirty="0">
                    <a:solidFill>
                      <a:schemeClr val="tx1"/>
                    </a:solidFill>
                  </a:rPr>
                </a:br>
                <a:r>
                  <a:rPr lang="en-GB" sz="1000" b="1" dirty="0">
                    <a:solidFill>
                      <a:schemeClr val="tx1"/>
                    </a:solidFill>
                  </a:rPr>
                  <a:t>at baseline</a:t>
                </a:r>
              </a:p>
            </p:txBody>
          </p:sp>
          <p:sp>
            <p:nvSpPr>
              <p:cNvPr id="19" name="TextBox 18">
                <a:extLst>
                  <a:ext uri="{FF2B5EF4-FFF2-40B4-BE49-F238E27FC236}">
                    <a16:creationId xmlns:a16="http://schemas.microsoft.com/office/drawing/2014/main" id="{D934D93A-698F-4F86-F8C9-39D9CB79566E}"/>
                  </a:ext>
                </a:extLst>
              </p:cNvPr>
              <p:cNvSpPr txBox="1"/>
              <p:nvPr/>
            </p:nvSpPr>
            <p:spPr>
              <a:xfrm>
                <a:off x="317320" y="5093631"/>
                <a:ext cx="1689819" cy="400110"/>
              </a:xfrm>
              <a:prstGeom prst="rect">
                <a:avLst/>
              </a:prstGeom>
              <a:noFill/>
            </p:spPr>
            <p:txBody>
              <a:bodyPr wrap="square" rtlCol="0">
                <a:spAutoFit/>
              </a:bodyPr>
              <a:lstStyle/>
              <a:p>
                <a:pPr algn="r"/>
                <a:r>
                  <a:rPr lang="en-GB" sz="1000" b="1" dirty="0">
                    <a:solidFill>
                      <a:schemeClr val="tx1"/>
                    </a:solidFill>
                  </a:rPr>
                  <a:t>CNS metastases</a:t>
                </a:r>
                <a:br>
                  <a:rPr lang="en-GB" sz="1000" b="1" dirty="0">
                    <a:solidFill>
                      <a:schemeClr val="tx1"/>
                    </a:solidFill>
                  </a:rPr>
                </a:br>
                <a:r>
                  <a:rPr lang="en-GB" sz="1000" b="1" dirty="0">
                    <a:solidFill>
                      <a:schemeClr val="tx1"/>
                    </a:solidFill>
                  </a:rPr>
                  <a:t>at baseline</a:t>
                </a:r>
              </a:p>
            </p:txBody>
          </p:sp>
          <p:sp>
            <p:nvSpPr>
              <p:cNvPr id="20" name="TextBox 19">
                <a:extLst>
                  <a:ext uri="{FF2B5EF4-FFF2-40B4-BE49-F238E27FC236}">
                    <a16:creationId xmlns:a16="http://schemas.microsoft.com/office/drawing/2014/main" id="{383872DD-A632-D2AD-4D39-DEE02AF57630}"/>
                  </a:ext>
                </a:extLst>
              </p:cNvPr>
              <p:cNvSpPr txBox="1"/>
              <p:nvPr/>
            </p:nvSpPr>
            <p:spPr>
              <a:xfrm>
                <a:off x="317320" y="5513933"/>
                <a:ext cx="1689819" cy="400110"/>
              </a:xfrm>
              <a:prstGeom prst="rect">
                <a:avLst/>
              </a:prstGeom>
              <a:noFill/>
            </p:spPr>
            <p:txBody>
              <a:bodyPr wrap="square" rtlCol="0">
                <a:spAutoFit/>
              </a:bodyPr>
              <a:lstStyle/>
              <a:p>
                <a:pPr algn="r"/>
                <a:r>
                  <a:rPr lang="en-GB" sz="1000" b="1" dirty="0">
                    <a:solidFill>
                      <a:schemeClr val="tx1"/>
                    </a:solidFill>
                  </a:rPr>
                  <a:t>Bone metastases</a:t>
                </a:r>
                <a:br>
                  <a:rPr lang="en-GB" sz="1000" b="1" dirty="0">
                    <a:solidFill>
                      <a:schemeClr val="tx1"/>
                    </a:solidFill>
                  </a:rPr>
                </a:br>
                <a:r>
                  <a:rPr lang="en-GB" sz="1000" b="1" dirty="0">
                    <a:solidFill>
                      <a:schemeClr val="tx1"/>
                    </a:solidFill>
                  </a:rPr>
                  <a:t>at baseline</a:t>
                </a:r>
              </a:p>
            </p:txBody>
          </p:sp>
          <p:sp>
            <p:nvSpPr>
              <p:cNvPr id="21" name="TextBox 20">
                <a:extLst>
                  <a:ext uri="{FF2B5EF4-FFF2-40B4-BE49-F238E27FC236}">
                    <a16:creationId xmlns:a16="http://schemas.microsoft.com/office/drawing/2014/main" id="{EDC82D84-9A14-9928-DE82-6BA779970BE5}"/>
                  </a:ext>
                </a:extLst>
              </p:cNvPr>
              <p:cNvSpPr txBox="1"/>
              <p:nvPr/>
            </p:nvSpPr>
            <p:spPr>
              <a:xfrm>
                <a:off x="317320" y="5920381"/>
                <a:ext cx="1689819" cy="400110"/>
              </a:xfrm>
              <a:prstGeom prst="rect">
                <a:avLst/>
              </a:prstGeom>
              <a:noFill/>
            </p:spPr>
            <p:txBody>
              <a:bodyPr wrap="square" rtlCol="0">
                <a:spAutoFit/>
              </a:bodyPr>
              <a:lstStyle/>
              <a:p>
                <a:pPr algn="r"/>
                <a:r>
                  <a:rPr lang="en-GB" sz="1000" b="1" dirty="0">
                    <a:solidFill>
                      <a:schemeClr val="tx1"/>
                    </a:solidFill>
                  </a:rPr>
                  <a:t>Adrenal metastases</a:t>
                </a:r>
                <a:br>
                  <a:rPr lang="en-GB" sz="1000" b="1" dirty="0">
                    <a:solidFill>
                      <a:schemeClr val="tx1"/>
                    </a:solidFill>
                  </a:rPr>
                </a:br>
                <a:r>
                  <a:rPr lang="en-GB" sz="1000" b="1" dirty="0">
                    <a:solidFill>
                      <a:schemeClr val="tx1"/>
                    </a:solidFill>
                  </a:rPr>
                  <a:t>at baseline</a:t>
                </a:r>
              </a:p>
            </p:txBody>
          </p:sp>
          <p:sp>
            <p:nvSpPr>
              <p:cNvPr id="23" name="TextBox 22">
                <a:extLst>
                  <a:ext uri="{FF2B5EF4-FFF2-40B4-BE49-F238E27FC236}">
                    <a16:creationId xmlns:a16="http://schemas.microsoft.com/office/drawing/2014/main" id="{C316BB34-E094-DBC4-C0CE-BAEA7B9051DA}"/>
                  </a:ext>
                </a:extLst>
              </p:cNvPr>
              <p:cNvSpPr txBox="1"/>
              <p:nvPr/>
            </p:nvSpPr>
            <p:spPr>
              <a:xfrm>
                <a:off x="9664917" y="1729237"/>
                <a:ext cx="1055097" cy="276995"/>
              </a:xfrm>
              <a:prstGeom prst="rect">
                <a:avLst/>
              </a:prstGeom>
              <a:noFill/>
            </p:spPr>
            <p:txBody>
              <a:bodyPr wrap="none" rtlCol="0">
                <a:spAutoFit/>
              </a:bodyPr>
              <a:lstStyle/>
              <a:p>
                <a:r>
                  <a:rPr lang="en-GB" sz="1200" b="1" dirty="0">
                    <a:solidFill>
                      <a:schemeClr val="tx1"/>
                    </a:solidFill>
                  </a:rPr>
                  <a:t>N/N (</a:t>
                </a:r>
                <a:r>
                  <a:rPr lang="en-GB" sz="1200" b="1" dirty="0" smtClean="0">
                    <a:solidFill>
                      <a:schemeClr val="tx1"/>
                    </a:solidFill>
                  </a:rPr>
                  <a:t>95%CI</a:t>
                </a:r>
                <a:r>
                  <a:rPr lang="en-GB" sz="1200" b="1" dirty="0">
                    <a:solidFill>
                      <a:schemeClr val="tx1"/>
                    </a:solidFill>
                  </a:rPr>
                  <a:t>)</a:t>
                </a:r>
              </a:p>
            </p:txBody>
          </p:sp>
          <p:sp>
            <p:nvSpPr>
              <p:cNvPr id="24" name="TextBox 23">
                <a:extLst>
                  <a:ext uri="{FF2B5EF4-FFF2-40B4-BE49-F238E27FC236}">
                    <a16:creationId xmlns:a16="http://schemas.microsoft.com/office/drawing/2014/main" id="{74195DA5-647F-86C2-BB6F-2937AB1CDBC0}"/>
                  </a:ext>
                </a:extLst>
              </p:cNvPr>
              <p:cNvSpPr txBox="1"/>
              <p:nvPr/>
            </p:nvSpPr>
            <p:spPr>
              <a:xfrm>
                <a:off x="9690565" y="1969345"/>
                <a:ext cx="1083068" cy="4435332"/>
              </a:xfrm>
              <a:prstGeom prst="rect">
                <a:avLst/>
              </a:prstGeom>
              <a:noFill/>
            </p:spPr>
            <p:txBody>
              <a:bodyPr wrap="none" rtlCol="0">
                <a:spAutoFit/>
              </a:bodyPr>
              <a:lstStyle/>
              <a:p>
                <a:pPr algn="ctr">
                  <a:lnSpc>
                    <a:spcPct val="84000"/>
                  </a:lnSpc>
                </a:pPr>
                <a:r>
                  <a:rPr lang="en-GB" sz="1000" dirty="0">
                    <a:solidFill>
                      <a:schemeClr val="tx1"/>
                    </a:solidFill>
                  </a:rPr>
                  <a:t>48/112 (</a:t>
                </a:r>
                <a:r>
                  <a:rPr lang="en-GB" sz="1000" dirty="0" smtClean="0">
                    <a:solidFill>
                      <a:schemeClr val="tx1"/>
                    </a:solidFill>
                  </a:rPr>
                  <a:t>34, 53</a:t>
                </a:r>
                <a:r>
                  <a:rPr lang="en-GB" sz="1000" dirty="0">
                    <a:solidFill>
                      <a:schemeClr val="tx1"/>
                    </a:solidFill>
                  </a:rPr>
                  <a:t>)</a:t>
                </a:r>
              </a:p>
              <a:p>
                <a:pPr algn="ctr">
                  <a:lnSpc>
                    <a:spcPct val="84000"/>
                  </a:lnSpc>
                </a:pPr>
                <a:r>
                  <a:rPr lang="en-GB" sz="1000" dirty="0">
                    <a:solidFill>
                      <a:schemeClr val="tx1"/>
                    </a:solidFill>
                  </a:rPr>
                  <a:t>22/50 (</a:t>
                </a:r>
                <a:r>
                  <a:rPr lang="en-GB" sz="1000" dirty="0" smtClean="0">
                    <a:solidFill>
                      <a:schemeClr val="tx1"/>
                    </a:solidFill>
                  </a:rPr>
                  <a:t>30, 59</a:t>
                </a:r>
                <a:r>
                  <a:rPr lang="en-GB" sz="1000" dirty="0">
                    <a:solidFill>
                      <a:schemeClr val="tx1"/>
                    </a:solidFill>
                  </a:rPr>
                  <a:t>)</a:t>
                </a:r>
              </a:p>
              <a:p>
                <a:pPr algn="ctr">
                  <a:lnSpc>
                    <a:spcPct val="84000"/>
                  </a:lnSpc>
                </a:pPr>
                <a:r>
                  <a:rPr lang="en-GB" sz="1000" dirty="0">
                    <a:solidFill>
                      <a:schemeClr val="tx1"/>
                    </a:solidFill>
                  </a:rPr>
                  <a:t>26/62 (</a:t>
                </a:r>
                <a:r>
                  <a:rPr lang="en-GB" sz="1000" dirty="0" smtClean="0">
                    <a:solidFill>
                      <a:schemeClr val="tx1"/>
                    </a:solidFill>
                  </a:rPr>
                  <a:t>30, 55</a:t>
                </a:r>
                <a:r>
                  <a:rPr lang="en-GB" sz="1000" dirty="0">
                    <a:solidFill>
                      <a:schemeClr val="tx1"/>
                    </a:solidFill>
                  </a:rPr>
                  <a:t>)</a:t>
                </a:r>
              </a:p>
              <a:p>
                <a:pPr algn="ctr">
                  <a:lnSpc>
                    <a:spcPct val="84000"/>
                  </a:lnSpc>
                </a:pPr>
                <a:endParaRPr lang="en-GB" sz="1000" dirty="0">
                  <a:solidFill>
                    <a:schemeClr val="tx1"/>
                  </a:solidFill>
                </a:endParaRPr>
              </a:p>
              <a:p>
                <a:pPr algn="ctr">
                  <a:lnSpc>
                    <a:spcPct val="84000"/>
                  </a:lnSpc>
                </a:pPr>
                <a:r>
                  <a:rPr lang="en-GB" sz="1000" dirty="0">
                    <a:solidFill>
                      <a:schemeClr val="tx1"/>
                    </a:solidFill>
                  </a:rPr>
                  <a:t>29/59 (</a:t>
                </a:r>
                <a:r>
                  <a:rPr lang="en-GB" sz="1000" dirty="0" smtClean="0">
                    <a:solidFill>
                      <a:schemeClr val="tx1"/>
                    </a:solidFill>
                  </a:rPr>
                  <a:t>36, 63)</a:t>
                </a:r>
                <a:endParaRPr lang="en-GB" sz="1000" dirty="0">
                  <a:solidFill>
                    <a:schemeClr val="tx1"/>
                  </a:solidFill>
                </a:endParaRPr>
              </a:p>
              <a:p>
                <a:pPr algn="ctr">
                  <a:lnSpc>
                    <a:spcPct val="84000"/>
                  </a:lnSpc>
                </a:pPr>
                <a:r>
                  <a:rPr lang="en-GB" sz="1000" dirty="0">
                    <a:solidFill>
                      <a:schemeClr val="tx1"/>
                    </a:solidFill>
                  </a:rPr>
                  <a:t>19/53 (</a:t>
                </a:r>
                <a:r>
                  <a:rPr lang="en-GB" sz="1000" dirty="0" smtClean="0">
                    <a:solidFill>
                      <a:schemeClr val="tx1"/>
                    </a:solidFill>
                  </a:rPr>
                  <a:t>23, 50</a:t>
                </a:r>
                <a:r>
                  <a:rPr lang="en-GB" sz="1000" dirty="0">
                    <a:solidFill>
                      <a:schemeClr val="tx1"/>
                    </a:solidFill>
                  </a:rPr>
                  <a:t>)</a:t>
                </a:r>
              </a:p>
              <a:p>
                <a:pPr algn="ctr">
                  <a:lnSpc>
                    <a:spcPct val="84000"/>
                  </a:lnSpc>
                </a:pPr>
                <a:endParaRPr lang="en-GB" sz="1000" dirty="0">
                  <a:solidFill>
                    <a:schemeClr val="tx1"/>
                  </a:solidFill>
                </a:endParaRPr>
              </a:p>
              <a:p>
                <a:pPr algn="ctr">
                  <a:lnSpc>
                    <a:spcPct val="84000"/>
                  </a:lnSpc>
                </a:pPr>
                <a:r>
                  <a:rPr lang="en-GB" sz="1000" dirty="0">
                    <a:solidFill>
                      <a:schemeClr val="tx1"/>
                    </a:solidFill>
                  </a:rPr>
                  <a:t>14/47 (</a:t>
                </a:r>
                <a:r>
                  <a:rPr lang="en-GB" sz="1000" dirty="0" smtClean="0">
                    <a:solidFill>
                      <a:schemeClr val="tx1"/>
                    </a:solidFill>
                  </a:rPr>
                  <a:t>17, 45</a:t>
                </a:r>
                <a:r>
                  <a:rPr lang="en-GB" sz="1000" dirty="0">
                    <a:solidFill>
                      <a:schemeClr val="tx1"/>
                    </a:solidFill>
                  </a:rPr>
                  <a:t>)</a:t>
                </a:r>
              </a:p>
              <a:p>
                <a:pPr algn="ctr">
                  <a:lnSpc>
                    <a:spcPct val="84000"/>
                  </a:lnSpc>
                </a:pPr>
                <a:r>
                  <a:rPr lang="en-GB" sz="1000" dirty="0">
                    <a:solidFill>
                      <a:schemeClr val="tx1"/>
                    </a:solidFill>
                  </a:rPr>
                  <a:t>34/65 (</a:t>
                </a:r>
                <a:r>
                  <a:rPr lang="en-GB" sz="1000" dirty="0" smtClean="0">
                    <a:solidFill>
                      <a:schemeClr val="tx1"/>
                    </a:solidFill>
                  </a:rPr>
                  <a:t>40, 65</a:t>
                </a:r>
                <a:r>
                  <a:rPr lang="en-GB" sz="1000" dirty="0">
                    <a:solidFill>
                      <a:schemeClr val="tx1"/>
                    </a:solidFill>
                  </a:rPr>
                  <a:t>)</a:t>
                </a:r>
              </a:p>
              <a:p>
                <a:pPr algn="ctr">
                  <a:lnSpc>
                    <a:spcPct val="84000"/>
                  </a:lnSpc>
                </a:pPr>
                <a:endParaRPr lang="en-GB" sz="1000" dirty="0">
                  <a:solidFill>
                    <a:schemeClr val="tx1"/>
                  </a:solidFill>
                </a:endParaRPr>
              </a:p>
              <a:p>
                <a:pPr algn="ctr">
                  <a:lnSpc>
                    <a:spcPct val="84000"/>
                  </a:lnSpc>
                </a:pPr>
                <a:r>
                  <a:rPr lang="en-GB" sz="1000" dirty="0">
                    <a:solidFill>
                      <a:schemeClr val="tx1"/>
                    </a:solidFill>
                  </a:rPr>
                  <a:t>31/79 (</a:t>
                </a:r>
                <a:r>
                  <a:rPr lang="en-GB" sz="1000" dirty="0" smtClean="0">
                    <a:solidFill>
                      <a:schemeClr val="tx1"/>
                    </a:solidFill>
                  </a:rPr>
                  <a:t>28, 51)</a:t>
                </a:r>
                <a:endParaRPr lang="en-GB" sz="1000" dirty="0">
                  <a:solidFill>
                    <a:schemeClr val="tx1"/>
                  </a:solidFill>
                </a:endParaRPr>
              </a:p>
              <a:p>
                <a:pPr algn="ctr">
                  <a:lnSpc>
                    <a:spcPct val="84000"/>
                  </a:lnSpc>
                </a:pPr>
                <a:r>
                  <a:rPr lang="en-GB" sz="1000" dirty="0">
                    <a:solidFill>
                      <a:schemeClr val="tx1"/>
                    </a:solidFill>
                  </a:rPr>
                  <a:t>16/31 (</a:t>
                </a:r>
                <a:r>
                  <a:rPr lang="en-GB" sz="1000" dirty="0" smtClean="0">
                    <a:solidFill>
                      <a:schemeClr val="tx1"/>
                    </a:solidFill>
                  </a:rPr>
                  <a:t>33, 70</a:t>
                </a:r>
                <a:r>
                  <a:rPr lang="en-GB" sz="1000" dirty="0">
                    <a:solidFill>
                      <a:schemeClr val="tx1"/>
                    </a:solidFill>
                  </a:rPr>
                  <a:t>)</a:t>
                </a:r>
              </a:p>
              <a:p>
                <a:pPr algn="ctr">
                  <a:lnSpc>
                    <a:spcPct val="84000"/>
                  </a:lnSpc>
                </a:pPr>
                <a:endParaRPr lang="en-GB" sz="1000" dirty="0">
                  <a:solidFill>
                    <a:schemeClr val="tx1"/>
                  </a:solidFill>
                </a:endParaRPr>
              </a:p>
              <a:p>
                <a:pPr algn="ctr">
                  <a:lnSpc>
                    <a:spcPct val="84000"/>
                  </a:lnSpc>
                </a:pPr>
                <a:r>
                  <a:rPr lang="en-GB" sz="1000" dirty="0">
                    <a:solidFill>
                      <a:schemeClr val="tx1"/>
                    </a:solidFill>
                  </a:rPr>
                  <a:t>3/5 </a:t>
                </a:r>
                <a:r>
                  <a:rPr lang="en-GB" sz="1000" dirty="0" smtClean="0">
                    <a:solidFill>
                      <a:schemeClr val="tx1"/>
                    </a:solidFill>
                  </a:rPr>
                  <a:t>(15, 95</a:t>
                </a:r>
                <a:r>
                  <a:rPr lang="en-GB" sz="1000" dirty="0">
                    <a:solidFill>
                      <a:schemeClr val="tx1"/>
                    </a:solidFill>
                  </a:rPr>
                  <a:t>)</a:t>
                </a:r>
              </a:p>
              <a:p>
                <a:pPr algn="ctr">
                  <a:lnSpc>
                    <a:spcPct val="84000"/>
                  </a:lnSpc>
                </a:pPr>
                <a:r>
                  <a:rPr lang="en-GB" sz="1000" dirty="0">
                    <a:solidFill>
                      <a:schemeClr val="tx1"/>
                    </a:solidFill>
                  </a:rPr>
                  <a:t>1/11 (</a:t>
                </a:r>
                <a:r>
                  <a:rPr lang="en-GB" sz="1000" dirty="0" smtClean="0">
                    <a:solidFill>
                      <a:schemeClr val="tx1"/>
                    </a:solidFill>
                  </a:rPr>
                  <a:t>0, 41</a:t>
                </a:r>
                <a:r>
                  <a:rPr lang="en-GB" sz="1000" dirty="0">
                    <a:solidFill>
                      <a:schemeClr val="tx1"/>
                    </a:solidFill>
                  </a:rPr>
                  <a:t>)</a:t>
                </a:r>
              </a:p>
              <a:p>
                <a:pPr algn="ctr">
                  <a:lnSpc>
                    <a:spcPct val="84000"/>
                  </a:lnSpc>
                </a:pPr>
                <a:r>
                  <a:rPr lang="en-GB" sz="1000" dirty="0">
                    <a:solidFill>
                      <a:schemeClr val="tx1"/>
                    </a:solidFill>
                  </a:rPr>
                  <a:t>44/96 (</a:t>
                </a:r>
                <a:r>
                  <a:rPr lang="en-GB" sz="1000" dirty="0" smtClean="0">
                    <a:solidFill>
                      <a:schemeClr val="tx1"/>
                    </a:solidFill>
                  </a:rPr>
                  <a:t>36, 56</a:t>
                </a:r>
                <a:r>
                  <a:rPr lang="en-GB" sz="1000" dirty="0">
                    <a:solidFill>
                      <a:schemeClr val="tx1"/>
                    </a:solidFill>
                  </a:rPr>
                  <a:t>)</a:t>
                </a:r>
              </a:p>
              <a:p>
                <a:pPr algn="ctr">
                  <a:lnSpc>
                    <a:spcPct val="84000"/>
                  </a:lnSpc>
                </a:pPr>
                <a:endParaRPr lang="en-GB" sz="1000" dirty="0">
                  <a:solidFill>
                    <a:schemeClr val="tx1"/>
                  </a:solidFill>
                </a:endParaRPr>
              </a:p>
              <a:p>
                <a:pPr algn="ctr">
                  <a:lnSpc>
                    <a:spcPct val="84000"/>
                  </a:lnSpc>
                </a:pPr>
                <a:r>
                  <a:rPr lang="en-GB" sz="1000" dirty="0">
                    <a:solidFill>
                      <a:schemeClr val="tx1"/>
                    </a:solidFill>
                  </a:rPr>
                  <a:t>9/18 (</a:t>
                </a:r>
                <a:r>
                  <a:rPr lang="en-GB" sz="1000" dirty="0" smtClean="0">
                    <a:solidFill>
                      <a:schemeClr val="tx1"/>
                    </a:solidFill>
                  </a:rPr>
                  <a:t>26, 74</a:t>
                </a:r>
                <a:r>
                  <a:rPr lang="en-GB" sz="1000" dirty="0">
                    <a:solidFill>
                      <a:schemeClr val="tx1"/>
                    </a:solidFill>
                  </a:rPr>
                  <a:t>)</a:t>
                </a:r>
              </a:p>
              <a:p>
                <a:pPr algn="ctr">
                  <a:lnSpc>
                    <a:spcPct val="84000"/>
                  </a:lnSpc>
                </a:pPr>
                <a:r>
                  <a:rPr lang="en-GB" sz="1000" dirty="0">
                    <a:solidFill>
                      <a:schemeClr val="tx1"/>
                    </a:solidFill>
                  </a:rPr>
                  <a:t>38/93 (</a:t>
                </a:r>
                <a:r>
                  <a:rPr lang="en-GB" sz="1000" dirty="0" smtClean="0">
                    <a:solidFill>
                      <a:schemeClr val="tx1"/>
                    </a:solidFill>
                  </a:rPr>
                  <a:t>31, 52</a:t>
                </a:r>
                <a:r>
                  <a:rPr lang="en-GB" sz="1000" dirty="0">
                    <a:solidFill>
                      <a:schemeClr val="tx1"/>
                    </a:solidFill>
                  </a:rPr>
                  <a:t>)</a:t>
                </a:r>
              </a:p>
              <a:p>
                <a:pPr algn="ctr">
                  <a:lnSpc>
                    <a:spcPct val="84000"/>
                  </a:lnSpc>
                </a:pPr>
                <a:endParaRPr lang="en-GB" sz="1000" dirty="0">
                  <a:solidFill>
                    <a:schemeClr val="tx1"/>
                  </a:solidFill>
                </a:endParaRPr>
              </a:p>
              <a:p>
                <a:pPr algn="ctr">
                  <a:lnSpc>
                    <a:spcPct val="84000"/>
                  </a:lnSpc>
                </a:pPr>
                <a:r>
                  <a:rPr lang="en-GB" sz="1000" dirty="0">
                    <a:solidFill>
                      <a:schemeClr val="tx1"/>
                    </a:solidFill>
                  </a:rPr>
                  <a:t>10/24 (</a:t>
                </a:r>
                <a:r>
                  <a:rPr lang="en-GB" sz="1000" dirty="0" smtClean="0">
                    <a:solidFill>
                      <a:schemeClr val="tx1"/>
                    </a:solidFill>
                  </a:rPr>
                  <a:t>22, 63</a:t>
                </a:r>
                <a:r>
                  <a:rPr lang="en-GB" sz="1000" dirty="0">
                    <a:solidFill>
                      <a:schemeClr val="tx1"/>
                    </a:solidFill>
                  </a:rPr>
                  <a:t>)</a:t>
                </a:r>
              </a:p>
              <a:p>
                <a:pPr algn="ctr">
                  <a:lnSpc>
                    <a:spcPct val="84000"/>
                  </a:lnSpc>
                </a:pPr>
                <a:r>
                  <a:rPr lang="en-GB" sz="1000" dirty="0">
                    <a:solidFill>
                      <a:schemeClr val="tx1"/>
                    </a:solidFill>
                  </a:rPr>
                  <a:t>38/88 (</a:t>
                </a:r>
                <a:r>
                  <a:rPr lang="en-GB" sz="1000" dirty="0" smtClean="0">
                    <a:solidFill>
                      <a:schemeClr val="tx1"/>
                    </a:solidFill>
                  </a:rPr>
                  <a:t>33, 54</a:t>
                </a:r>
                <a:r>
                  <a:rPr lang="en-GB" sz="1000" dirty="0">
                    <a:solidFill>
                      <a:schemeClr val="tx1"/>
                    </a:solidFill>
                  </a:rPr>
                  <a:t>)</a:t>
                </a:r>
              </a:p>
              <a:p>
                <a:pPr algn="ctr">
                  <a:lnSpc>
                    <a:spcPct val="84000"/>
                  </a:lnSpc>
                </a:pPr>
                <a:endParaRPr lang="en-GB" sz="1000" dirty="0">
                  <a:solidFill>
                    <a:schemeClr val="tx1"/>
                  </a:solidFill>
                </a:endParaRPr>
              </a:p>
              <a:p>
                <a:pPr algn="ctr">
                  <a:lnSpc>
                    <a:spcPct val="84000"/>
                  </a:lnSpc>
                </a:pPr>
                <a:r>
                  <a:rPr lang="en-GB" sz="1000" dirty="0">
                    <a:solidFill>
                      <a:schemeClr val="tx1"/>
                    </a:solidFill>
                  </a:rPr>
                  <a:t>17/34 (</a:t>
                </a:r>
                <a:r>
                  <a:rPr lang="en-GB" sz="1000" dirty="0" smtClean="0">
                    <a:solidFill>
                      <a:schemeClr val="tx1"/>
                    </a:solidFill>
                  </a:rPr>
                  <a:t>32, 68</a:t>
                </a:r>
                <a:r>
                  <a:rPr lang="en-GB" sz="1000" dirty="0">
                    <a:solidFill>
                      <a:schemeClr val="tx1"/>
                    </a:solidFill>
                  </a:rPr>
                  <a:t>)</a:t>
                </a:r>
              </a:p>
              <a:p>
                <a:pPr algn="ctr">
                  <a:lnSpc>
                    <a:spcPct val="84000"/>
                  </a:lnSpc>
                </a:pPr>
                <a:r>
                  <a:rPr lang="en-GB" sz="1000" dirty="0">
                    <a:solidFill>
                      <a:schemeClr val="tx1"/>
                    </a:solidFill>
                  </a:rPr>
                  <a:t>31/78 (</a:t>
                </a:r>
                <a:r>
                  <a:rPr lang="en-GB" sz="1000" dirty="0" smtClean="0">
                    <a:solidFill>
                      <a:schemeClr val="tx1"/>
                    </a:solidFill>
                  </a:rPr>
                  <a:t>29, 52</a:t>
                </a:r>
                <a:r>
                  <a:rPr lang="en-GB" sz="1000" dirty="0">
                    <a:solidFill>
                      <a:schemeClr val="tx1"/>
                    </a:solidFill>
                  </a:rPr>
                  <a:t>)</a:t>
                </a:r>
              </a:p>
              <a:p>
                <a:pPr algn="ctr">
                  <a:lnSpc>
                    <a:spcPct val="84000"/>
                  </a:lnSpc>
                </a:pPr>
                <a:endParaRPr lang="en-GB" sz="1000" dirty="0">
                  <a:solidFill>
                    <a:schemeClr val="tx1"/>
                  </a:solidFill>
                </a:endParaRPr>
              </a:p>
              <a:p>
                <a:pPr algn="ctr">
                  <a:lnSpc>
                    <a:spcPct val="84000"/>
                  </a:lnSpc>
                </a:pPr>
                <a:r>
                  <a:rPr lang="en-GB" sz="1000" dirty="0">
                    <a:solidFill>
                      <a:schemeClr val="tx1"/>
                    </a:solidFill>
                  </a:rPr>
                  <a:t>19/47 (</a:t>
                </a:r>
                <a:r>
                  <a:rPr lang="en-GB" sz="1000" dirty="0" smtClean="0">
                    <a:solidFill>
                      <a:schemeClr val="tx1"/>
                    </a:solidFill>
                  </a:rPr>
                  <a:t>26, 56</a:t>
                </a:r>
                <a:r>
                  <a:rPr lang="en-GB" sz="1000" dirty="0">
                    <a:solidFill>
                      <a:schemeClr val="tx1"/>
                    </a:solidFill>
                  </a:rPr>
                  <a:t>)</a:t>
                </a:r>
              </a:p>
              <a:p>
                <a:pPr algn="ctr">
                  <a:lnSpc>
                    <a:spcPct val="84000"/>
                  </a:lnSpc>
                </a:pPr>
                <a:r>
                  <a:rPr lang="en-GB" sz="1000" dirty="0">
                    <a:solidFill>
                      <a:schemeClr val="tx1"/>
                    </a:solidFill>
                  </a:rPr>
                  <a:t>29/65 (</a:t>
                </a:r>
                <a:r>
                  <a:rPr lang="en-GB" sz="1000" dirty="0" smtClean="0">
                    <a:solidFill>
                      <a:schemeClr val="tx1"/>
                    </a:solidFill>
                  </a:rPr>
                  <a:t>32, 58</a:t>
                </a:r>
                <a:r>
                  <a:rPr lang="en-GB" sz="1000" dirty="0">
                    <a:solidFill>
                      <a:schemeClr val="tx1"/>
                    </a:solidFill>
                  </a:rPr>
                  <a:t>)</a:t>
                </a:r>
              </a:p>
              <a:p>
                <a:pPr algn="ctr">
                  <a:lnSpc>
                    <a:spcPct val="84000"/>
                  </a:lnSpc>
                </a:pPr>
                <a:endParaRPr lang="en-GB" sz="1000" dirty="0">
                  <a:solidFill>
                    <a:schemeClr val="tx1"/>
                  </a:solidFill>
                </a:endParaRPr>
              </a:p>
              <a:p>
                <a:pPr algn="ctr">
                  <a:lnSpc>
                    <a:spcPct val="84000"/>
                  </a:lnSpc>
                </a:pPr>
                <a:r>
                  <a:rPr lang="en-GB" sz="1000" dirty="0">
                    <a:solidFill>
                      <a:schemeClr val="tx1"/>
                    </a:solidFill>
                  </a:rPr>
                  <a:t>5/23 (</a:t>
                </a:r>
                <a:r>
                  <a:rPr lang="en-GB" sz="1000" dirty="0" smtClean="0">
                    <a:solidFill>
                      <a:schemeClr val="tx1"/>
                    </a:solidFill>
                  </a:rPr>
                  <a:t>8, 44</a:t>
                </a:r>
                <a:r>
                  <a:rPr lang="en-GB" sz="1000" dirty="0">
                    <a:solidFill>
                      <a:schemeClr val="tx1"/>
                    </a:solidFill>
                  </a:rPr>
                  <a:t>)</a:t>
                </a:r>
              </a:p>
              <a:p>
                <a:pPr algn="ctr">
                  <a:lnSpc>
                    <a:spcPct val="84000"/>
                  </a:lnSpc>
                </a:pPr>
                <a:r>
                  <a:rPr lang="en-GB" sz="1000" dirty="0">
                    <a:solidFill>
                      <a:schemeClr val="tx1"/>
                    </a:solidFill>
                  </a:rPr>
                  <a:t>43/89 (</a:t>
                </a:r>
                <a:r>
                  <a:rPr lang="en-GB" sz="1000" dirty="0" smtClean="0">
                    <a:solidFill>
                      <a:schemeClr val="tx1"/>
                    </a:solidFill>
                  </a:rPr>
                  <a:t>38, 59</a:t>
                </a:r>
                <a:r>
                  <a:rPr lang="en-GB" sz="1000" dirty="0">
                    <a:solidFill>
                      <a:schemeClr val="tx1"/>
                    </a:solidFill>
                  </a:rPr>
                  <a:t>)</a:t>
                </a:r>
              </a:p>
            </p:txBody>
          </p:sp>
        </p:grpSp>
        <p:grpSp>
          <p:nvGrpSpPr>
            <p:cNvPr id="175" name="Group 174">
              <a:extLst>
                <a:ext uri="{FF2B5EF4-FFF2-40B4-BE49-F238E27FC236}">
                  <a16:creationId xmlns:a16="http://schemas.microsoft.com/office/drawing/2014/main" id="{91E35812-192D-4D8D-B8F1-A3273E632C75}"/>
                </a:ext>
              </a:extLst>
            </p:cNvPr>
            <p:cNvGrpSpPr>
              <a:grpSpLocks noChangeAspect="1"/>
            </p:cNvGrpSpPr>
            <p:nvPr/>
          </p:nvGrpSpPr>
          <p:grpSpPr>
            <a:xfrm>
              <a:off x="4305301" y="1558636"/>
              <a:ext cx="4432294" cy="5076000"/>
              <a:chOff x="4449970" y="1684115"/>
              <a:chExt cx="4253715" cy="4958726"/>
            </a:xfrm>
          </p:grpSpPr>
          <p:cxnSp>
            <p:nvCxnSpPr>
              <p:cNvPr id="27" name="Straight Connector 26">
                <a:extLst>
                  <a:ext uri="{FF2B5EF4-FFF2-40B4-BE49-F238E27FC236}">
                    <a16:creationId xmlns:a16="http://schemas.microsoft.com/office/drawing/2014/main" id="{3852DEBF-7AB4-C928-F76D-B9DF4F000161}"/>
                  </a:ext>
                </a:extLst>
              </p:cNvPr>
              <p:cNvCxnSpPr/>
              <p:nvPr/>
            </p:nvCxnSpPr>
            <p:spPr>
              <a:xfrm>
                <a:off x="4520046" y="6122352"/>
                <a:ext cx="3996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nvGrpSpPr>
              <p:cNvPr id="50" name="Group 49">
                <a:extLst>
                  <a:ext uri="{FF2B5EF4-FFF2-40B4-BE49-F238E27FC236}">
                    <a16:creationId xmlns:a16="http://schemas.microsoft.com/office/drawing/2014/main" id="{460B497C-9355-36FC-40DC-95C2D2787B12}"/>
                  </a:ext>
                </a:extLst>
              </p:cNvPr>
              <p:cNvGrpSpPr/>
              <p:nvPr/>
            </p:nvGrpSpPr>
            <p:grpSpPr>
              <a:xfrm>
                <a:off x="4449970" y="6122352"/>
                <a:ext cx="4253715" cy="360147"/>
                <a:chOff x="1513339" y="4356522"/>
                <a:chExt cx="4017551" cy="360147"/>
              </a:xfrm>
            </p:grpSpPr>
            <p:sp>
              <p:nvSpPr>
                <p:cNvPr id="28" name="Line 21">
                  <a:extLst>
                    <a:ext uri="{FF2B5EF4-FFF2-40B4-BE49-F238E27FC236}">
                      <a16:creationId xmlns:a16="http://schemas.microsoft.com/office/drawing/2014/main" id="{573423A0-86C0-4877-585F-E7C980D1973F}"/>
                    </a:ext>
                  </a:extLst>
                </p:cNvPr>
                <p:cNvSpPr>
                  <a:spLocks noChangeShapeType="1"/>
                </p:cNvSpPr>
                <p:nvPr/>
              </p:nvSpPr>
              <p:spPr bwMode="auto">
                <a:xfrm>
                  <a:off x="535886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AAA646D9-5BA8-472D-3220-51849576326E}"/>
                    </a:ext>
                  </a:extLst>
                </p:cNvPr>
                <p:cNvSpPr txBox="1"/>
                <p:nvPr/>
              </p:nvSpPr>
              <p:spPr>
                <a:xfrm>
                  <a:off x="5180617" y="4428522"/>
                  <a:ext cx="350273"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100</a:t>
                  </a:r>
                </a:p>
              </p:txBody>
            </p:sp>
            <p:sp>
              <p:nvSpPr>
                <p:cNvPr id="30" name="Line 21">
                  <a:extLst>
                    <a:ext uri="{FF2B5EF4-FFF2-40B4-BE49-F238E27FC236}">
                      <a16:creationId xmlns:a16="http://schemas.microsoft.com/office/drawing/2014/main" id="{2BE928E6-67B5-EEB6-ECBC-4E5AFFA96965}"/>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id="{8DA062A9-9022-1B9A-24FA-EE7AD7E0EA3C}"/>
                    </a:ext>
                  </a:extLst>
                </p:cNvPr>
                <p:cNvSpPr txBox="1"/>
                <p:nvPr/>
              </p:nvSpPr>
              <p:spPr>
                <a:xfrm>
                  <a:off x="4851915" y="4428522"/>
                  <a:ext cx="256404"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90</a:t>
                  </a:r>
                </a:p>
              </p:txBody>
            </p:sp>
            <p:sp>
              <p:nvSpPr>
                <p:cNvPr id="32" name="Line 21">
                  <a:extLst>
                    <a:ext uri="{FF2B5EF4-FFF2-40B4-BE49-F238E27FC236}">
                      <a16:creationId xmlns:a16="http://schemas.microsoft.com/office/drawing/2014/main" id="{64D73718-8E94-35A2-BEB4-3889DE0FA309}"/>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F0A1E304-8B58-8E45-FDE4-5A6CF07466E3}"/>
                    </a:ext>
                  </a:extLst>
                </p:cNvPr>
                <p:cNvSpPr txBox="1"/>
                <p:nvPr/>
              </p:nvSpPr>
              <p:spPr>
                <a:xfrm>
                  <a:off x="4476278" y="4428522"/>
                  <a:ext cx="256404"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80</a:t>
                  </a:r>
                </a:p>
              </p:txBody>
            </p:sp>
            <p:sp>
              <p:nvSpPr>
                <p:cNvPr id="34" name="Line 21">
                  <a:extLst>
                    <a:ext uri="{FF2B5EF4-FFF2-40B4-BE49-F238E27FC236}">
                      <a16:creationId xmlns:a16="http://schemas.microsoft.com/office/drawing/2014/main" id="{82B18750-C848-A4C7-F4C3-68170FFF4A6C}"/>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26BFDD20-2BB7-C18F-F97E-FAF65787735D}"/>
                    </a:ext>
                  </a:extLst>
                </p:cNvPr>
                <p:cNvSpPr txBox="1"/>
                <p:nvPr/>
              </p:nvSpPr>
              <p:spPr>
                <a:xfrm>
                  <a:off x="4100641" y="4428522"/>
                  <a:ext cx="256404"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70</a:t>
                  </a:r>
                </a:p>
              </p:txBody>
            </p:sp>
            <p:sp>
              <p:nvSpPr>
                <p:cNvPr id="36" name="Line 21">
                  <a:extLst>
                    <a:ext uri="{FF2B5EF4-FFF2-40B4-BE49-F238E27FC236}">
                      <a16:creationId xmlns:a16="http://schemas.microsoft.com/office/drawing/2014/main" id="{C3E79B3F-332B-4ABC-273E-A097C7F68049}"/>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0EF3F5AB-594B-77A5-3713-FEDB0A72A71C}"/>
                    </a:ext>
                  </a:extLst>
                </p:cNvPr>
                <p:cNvSpPr txBox="1"/>
                <p:nvPr/>
              </p:nvSpPr>
              <p:spPr>
                <a:xfrm>
                  <a:off x="3725005" y="4428522"/>
                  <a:ext cx="256404"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60</a:t>
                  </a:r>
                </a:p>
              </p:txBody>
            </p:sp>
            <p:sp>
              <p:nvSpPr>
                <p:cNvPr id="38" name="Line 21">
                  <a:extLst>
                    <a:ext uri="{FF2B5EF4-FFF2-40B4-BE49-F238E27FC236}">
                      <a16:creationId xmlns:a16="http://schemas.microsoft.com/office/drawing/2014/main" id="{570F3015-1871-3C82-1989-4C4D06062062}"/>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68A0925A-07F4-D80E-D243-4014D1488046}"/>
                    </a:ext>
                  </a:extLst>
                </p:cNvPr>
                <p:cNvSpPr txBox="1"/>
                <p:nvPr/>
              </p:nvSpPr>
              <p:spPr>
                <a:xfrm>
                  <a:off x="3349367" y="4428522"/>
                  <a:ext cx="256404"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50</a:t>
                  </a:r>
                </a:p>
              </p:txBody>
            </p:sp>
            <p:sp>
              <p:nvSpPr>
                <p:cNvPr id="40" name="Line 21">
                  <a:extLst>
                    <a:ext uri="{FF2B5EF4-FFF2-40B4-BE49-F238E27FC236}">
                      <a16:creationId xmlns:a16="http://schemas.microsoft.com/office/drawing/2014/main" id="{0E443F52-45F5-81AB-E939-3D386B1EFB75}"/>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9D807293-5196-4C7C-1662-CAE249328152}"/>
                    </a:ext>
                  </a:extLst>
                </p:cNvPr>
                <p:cNvSpPr txBox="1"/>
                <p:nvPr/>
              </p:nvSpPr>
              <p:spPr>
                <a:xfrm>
                  <a:off x="2973730" y="4428522"/>
                  <a:ext cx="256404"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40</a:t>
                  </a:r>
                </a:p>
              </p:txBody>
            </p:sp>
            <p:sp>
              <p:nvSpPr>
                <p:cNvPr id="42" name="Line 21">
                  <a:extLst>
                    <a:ext uri="{FF2B5EF4-FFF2-40B4-BE49-F238E27FC236}">
                      <a16:creationId xmlns:a16="http://schemas.microsoft.com/office/drawing/2014/main" id="{F1BC5244-614E-B46F-7B79-0D916E9A2009}"/>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19461D93-A448-BD5E-3EB7-1A3C009915D2}"/>
                    </a:ext>
                  </a:extLst>
                </p:cNvPr>
                <p:cNvSpPr txBox="1"/>
                <p:nvPr/>
              </p:nvSpPr>
              <p:spPr>
                <a:xfrm>
                  <a:off x="2598093" y="4428522"/>
                  <a:ext cx="256404"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30</a:t>
                  </a:r>
                </a:p>
              </p:txBody>
            </p:sp>
            <p:sp>
              <p:nvSpPr>
                <p:cNvPr id="44" name="Line 21">
                  <a:extLst>
                    <a:ext uri="{FF2B5EF4-FFF2-40B4-BE49-F238E27FC236}">
                      <a16:creationId xmlns:a16="http://schemas.microsoft.com/office/drawing/2014/main" id="{59FB4825-5763-7B6E-F6AF-40584065DC44}"/>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5" name="TextBox 44">
                  <a:extLst>
                    <a:ext uri="{FF2B5EF4-FFF2-40B4-BE49-F238E27FC236}">
                      <a16:creationId xmlns:a16="http://schemas.microsoft.com/office/drawing/2014/main" id="{37E5FB95-7733-C597-901F-C2A6059628DB}"/>
                    </a:ext>
                  </a:extLst>
                </p:cNvPr>
                <p:cNvSpPr txBox="1"/>
                <p:nvPr/>
              </p:nvSpPr>
              <p:spPr>
                <a:xfrm>
                  <a:off x="2222456" y="4428522"/>
                  <a:ext cx="256404"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20</a:t>
                  </a:r>
                </a:p>
              </p:txBody>
            </p:sp>
            <p:sp>
              <p:nvSpPr>
                <p:cNvPr id="46" name="Line 21">
                  <a:extLst>
                    <a:ext uri="{FF2B5EF4-FFF2-40B4-BE49-F238E27FC236}">
                      <a16:creationId xmlns:a16="http://schemas.microsoft.com/office/drawing/2014/main" id="{2FC4281D-51AB-E200-349C-556B4D6B867D}"/>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FB9CF309-8FEB-A385-4962-2B9A803AE7FE}"/>
                    </a:ext>
                  </a:extLst>
                </p:cNvPr>
                <p:cNvSpPr txBox="1"/>
                <p:nvPr/>
              </p:nvSpPr>
              <p:spPr>
                <a:xfrm>
                  <a:off x="1846819" y="4428522"/>
                  <a:ext cx="256404"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10</a:t>
                  </a:r>
                </a:p>
              </p:txBody>
            </p:sp>
            <p:sp>
              <p:nvSpPr>
                <p:cNvPr id="48" name="Line 21">
                  <a:extLst>
                    <a:ext uri="{FF2B5EF4-FFF2-40B4-BE49-F238E27FC236}">
                      <a16:creationId xmlns:a16="http://schemas.microsoft.com/office/drawing/2014/main" id="{03A11BA7-5467-CC81-2567-13CC0B3B389A}"/>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latin typeface="Arial" panose="020B0604020202020204" pitchFamily="34" charset="0"/>
                    <a:cs typeface="Arial" panose="020B0604020202020204" pitchFamily="34" charset="0"/>
                  </a:endParaRPr>
                </a:p>
              </p:txBody>
            </p:sp>
            <p:sp>
              <p:nvSpPr>
                <p:cNvPr id="49" name="TextBox 48">
                  <a:extLst>
                    <a:ext uri="{FF2B5EF4-FFF2-40B4-BE49-F238E27FC236}">
                      <a16:creationId xmlns:a16="http://schemas.microsoft.com/office/drawing/2014/main" id="{1EB983E6-F94C-F727-83DB-D1D69AA0B15B}"/>
                    </a:ext>
                  </a:extLst>
                </p:cNvPr>
                <p:cNvSpPr txBox="1"/>
                <p:nvPr/>
              </p:nvSpPr>
              <p:spPr>
                <a:xfrm>
                  <a:off x="1513339" y="4428522"/>
                  <a:ext cx="172089"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0</a:t>
                  </a:r>
                </a:p>
              </p:txBody>
            </p:sp>
          </p:grpSp>
          <p:sp>
            <p:nvSpPr>
              <p:cNvPr id="51" name="TextBox 50">
                <a:extLst>
                  <a:ext uri="{FF2B5EF4-FFF2-40B4-BE49-F238E27FC236}">
                    <a16:creationId xmlns:a16="http://schemas.microsoft.com/office/drawing/2014/main" id="{11B236DB-5398-D577-378A-4E075688FA1B}"/>
                  </a:ext>
                </a:extLst>
              </p:cNvPr>
              <p:cNvSpPr txBox="1"/>
              <p:nvPr/>
            </p:nvSpPr>
            <p:spPr>
              <a:xfrm>
                <a:off x="5421607" y="6396620"/>
                <a:ext cx="1976823" cy="246221"/>
              </a:xfrm>
              <a:prstGeom prst="rect">
                <a:avLst/>
              </a:prstGeom>
              <a:noFill/>
            </p:spPr>
            <p:txBody>
              <a:bodyPr wrap="none" rtlCol="0">
                <a:spAutoFit/>
              </a:bodyPr>
              <a:lstStyle/>
              <a:p>
                <a:pPr algn="ctr"/>
                <a:r>
                  <a:rPr lang="en-GB" sz="1000" dirty="0"/>
                  <a:t>Objective response and 95% CI</a:t>
                </a:r>
              </a:p>
            </p:txBody>
          </p:sp>
          <p:cxnSp>
            <p:nvCxnSpPr>
              <p:cNvPr id="53" name="Straight Connector 52">
                <a:extLst>
                  <a:ext uri="{FF2B5EF4-FFF2-40B4-BE49-F238E27FC236}">
                    <a16:creationId xmlns:a16="http://schemas.microsoft.com/office/drawing/2014/main" id="{5CABD92C-98A2-D63F-F5EF-9F05BE481C29}"/>
                  </a:ext>
                </a:extLst>
              </p:cNvPr>
              <p:cNvCxnSpPr/>
              <p:nvPr/>
            </p:nvCxnSpPr>
            <p:spPr>
              <a:xfrm flipV="1">
                <a:off x="6231083" y="1684115"/>
                <a:ext cx="0" cy="4438237"/>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grpSp>
            <p:nvGrpSpPr>
              <p:cNvPr id="61" name="Group 60">
                <a:extLst>
                  <a:ext uri="{FF2B5EF4-FFF2-40B4-BE49-F238E27FC236}">
                    <a16:creationId xmlns:a16="http://schemas.microsoft.com/office/drawing/2014/main" id="{5B9A9C4E-C93D-B525-082D-5B6DB552BCC6}"/>
                  </a:ext>
                </a:extLst>
              </p:cNvPr>
              <p:cNvGrpSpPr/>
              <p:nvPr/>
            </p:nvGrpSpPr>
            <p:grpSpPr>
              <a:xfrm>
                <a:off x="5834843" y="1876937"/>
                <a:ext cx="777240" cy="108000"/>
                <a:chOff x="5699760" y="1944282"/>
                <a:chExt cx="777240" cy="108000"/>
              </a:xfrm>
            </p:grpSpPr>
            <p:cxnSp>
              <p:nvCxnSpPr>
                <p:cNvPr id="55" name="Straight Connector 54">
                  <a:extLst>
                    <a:ext uri="{FF2B5EF4-FFF2-40B4-BE49-F238E27FC236}">
                      <a16:creationId xmlns:a16="http://schemas.microsoft.com/office/drawing/2014/main" id="{4970C4E4-01AB-8040-DECC-98AF231C1DBD}"/>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FB28454F-5535-387D-5514-31DA10462522}"/>
                    </a:ext>
                  </a:extLst>
                </p:cNvPr>
                <p:cNvCxnSpPr>
                  <a:cxnSpLocks/>
                </p:cNvCxnSpPr>
                <p:nvPr/>
              </p:nvCxnSpPr>
              <p:spPr>
                <a:xfrm>
                  <a:off x="5699760"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0161C78A-7E5C-3135-227E-49A1C2553C2C}"/>
                    </a:ext>
                  </a:extLst>
                </p:cNvPr>
                <p:cNvCxnSpPr>
                  <a:cxnSpLocks/>
                </p:cNvCxnSpPr>
                <p:nvPr/>
              </p:nvCxnSpPr>
              <p:spPr>
                <a:xfrm>
                  <a:off x="6469380"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62" name="Group 61">
                <a:extLst>
                  <a:ext uri="{FF2B5EF4-FFF2-40B4-BE49-F238E27FC236}">
                    <a16:creationId xmlns:a16="http://schemas.microsoft.com/office/drawing/2014/main" id="{77B65044-83D5-6641-A125-E2C9881F6617}"/>
                  </a:ext>
                </a:extLst>
              </p:cNvPr>
              <p:cNvGrpSpPr/>
              <p:nvPr/>
            </p:nvGrpSpPr>
            <p:grpSpPr>
              <a:xfrm>
                <a:off x="5701493" y="2031505"/>
                <a:ext cx="1152000" cy="108000"/>
                <a:chOff x="5699760" y="1944282"/>
                <a:chExt cx="777240" cy="108000"/>
              </a:xfrm>
            </p:grpSpPr>
            <p:cxnSp>
              <p:nvCxnSpPr>
                <p:cNvPr id="63" name="Straight Connector 62">
                  <a:extLst>
                    <a:ext uri="{FF2B5EF4-FFF2-40B4-BE49-F238E27FC236}">
                      <a16:creationId xmlns:a16="http://schemas.microsoft.com/office/drawing/2014/main" id="{F23BF714-4ECC-D36C-F471-644FEFCB9772}"/>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3B67236F-2235-0F99-864E-9DD5F16E0EE4}"/>
                    </a:ext>
                  </a:extLst>
                </p:cNvPr>
                <p:cNvCxnSpPr>
                  <a:cxnSpLocks/>
                </p:cNvCxnSpPr>
                <p:nvPr/>
              </p:nvCxnSpPr>
              <p:spPr>
                <a:xfrm>
                  <a:off x="5699760"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C38AC974-CDD8-AE18-2F83-0CA6B150D51B}"/>
                    </a:ext>
                  </a:extLst>
                </p:cNvPr>
                <p:cNvCxnSpPr>
                  <a:cxnSpLocks/>
                </p:cNvCxnSpPr>
                <p:nvPr/>
              </p:nvCxnSpPr>
              <p:spPr>
                <a:xfrm>
                  <a:off x="6469380"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66" name="Group 65">
                <a:extLst>
                  <a:ext uri="{FF2B5EF4-FFF2-40B4-BE49-F238E27FC236}">
                    <a16:creationId xmlns:a16="http://schemas.microsoft.com/office/drawing/2014/main" id="{083D5529-ACBD-89D2-A068-7C9EB4F6BFE7}"/>
                  </a:ext>
                </a:extLst>
              </p:cNvPr>
              <p:cNvGrpSpPr/>
              <p:nvPr/>
            </p:nvGrpSpPr>
            <p:grpSpPr>
              <a:xfrm>
                <a:off x="5691683" y="2166952"/>
                <a:ext cx="1044000" cy="108000"/>
                <a:chOff x="5699760" y="1944282"/>
                <a:chExt cx="777240" cy="108000"/>
              </a:xfrm>
            </p:grpSpPr>
            <p:cxnSp>
              <p:nvCxnSpPr>
                <p:cNvPr id="67" name="Straight Connector 66">
                  <a:extLst>
                    <a:ext uri="{FF2B5EF4-FFF2-40B4-BE49-F238E27FC236}">
                      <a16:creationId xmlns:a16="http://schemas.microsoft.com/office/drawing/2014/main" id="{6C3C0367-2453-4D8C-CF5C-EFACD7E5ECDB}"/>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A40AD6C4-D86B-8BCE-56C7-EA16165D7DDA}"/>
                    </a:ext>
                  </a:extLst>
                </p:cNvPr>
                <p:cNvCxnSpPr>
                  <a:cxnSpLocks/>
                </p:cNvCxnSpPr>
                <p:nvPr/>
              </p:nvCxnSpPr>
              <p:spPr>
                <a:xfrm>
                  <a:off x="5699760"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7C4EDA8C-DB4E-FD97-16DD-0E76E28056D2}"/>
                    </a:ext>
                  </a:extLst>
                </p:cNvPr>
                <p:cNvCxnSpPr>
                  <a:cxnSpLocks/>
                </p:cNvCxnSpPr>
                <p:nvPr/>
              </p:nvCxnSpPr>
              <p:spPr>
                <a:xfrm>
                  <a:off x="6469380"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70" name="Group 69">
                <a:extLst>
                  <a:ext uri="{FF2B5EF4-FFF2-40B4-BE49-F238E27FC236}">
                    <a16:creationId xmlns:a16="http://schemas.microsoft.com/office/drawing/2014/main" id="{FCC48650-B36D-763B-85FE-F08AED6F30AB}"/>
                  </a:ext>
                </a:extLst>
              </p:cNvPr>
              <p:cNvGrpSpPr/>
              <p:nvPr/>
            </p:nvGrpSpPr>
            <p:grpSpPr>
              <a:xfrm>
                <a:off x="5947450" y="2448502"/>
                <a:ext cx="1080000" cy="108000"/>
                <a:chOff x="5699760" y="1944282"/>
                <a:chExt cx="777240" cy="108000"/>
              </a:xfrm>
            </p:grpSpPr>
            <p:cxnSp>
              <p:nvCxnSpPr>
                <p:cNvPr id="71" name="Straight Connector 70">
                  <a:extLst>
                    <a:ext uri="{FF2B5EF4-FFF2-40B4-BE49-F238E27FC236}">
                      <a16:creationId xmlns:a16="http://schemas.microsoft.com/office/drawing/2014/main" id="{AC825D76-C9E6-5035-D31F-02FE005A5FCF}"/>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74A804D9-0FF3-4414-E57F-C470E29C0FA1}"/>
                    </a:ext>
                  </a:extLst>
                </p:cNvPr>
                <p:cNvCxnSpPr>
                  <a:cxnSpLocks/>
                </p:cNvCxnSpPr>
                <p:nvPr/>
              </p:nvCxnSpPr>
              <p:spPr>
                <a:xfrm>
                  <a:off x="5699760"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0416A96B-876A-0AAA-6E5D-10DEFB3A2DBF}"/>
                    </a:ext>
                  </a:extLst>
                </p:cNvPr>
                <p:cNvCxnSpPr>
                  <a:cxnSpLocks/>
                </p:cNvCxnSpPr>
                <p:nvPr/>
              </p:nvCxnSpPr>
              <p:spPr>
                <a:xfrm>
                  <a:off x="6469380"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74" name="Group 73">
                <a:extLst>
                  <a:ext uri="{FF2B5EF4-FFF2-40B4-BE49-F238E27FC236}">
                    <a16:creationId xmlns:a16="http://schemas.microsoft.com/office/drawing/2014/main" id="{BF74DBEF-59CE-ED16-06DD-51AE08D74065}"/>
                  </a:ext>
                </a:extLst>
              </p:cNvPr>
              <p:cNvGrpSpPr/>
              <p:nvPr/>
            </p:nvGrpSpPr>
            <p:grpSpPr>
              <a:xfrm>
                <a:off x="5434716" y="2589142"/>
                <a:ext cx="1080000" cy="108000"/>
                <a:chOff x="5699760" y="1944282"/>
                <a:chExt cx="777240" cy="108000"/>
              </a:xfrm>
            </p:grpSpPr>
            <p:cxnSp>
              <p:nvCxnSpPr>
                <p:cNvPr id="75" name="Straight Connector 74">
                  <a:extLst>
                    <a:ext uri="{FF2B5EF4-FFF2-40B4-BE49-F238E27FC236}">
                      <a16:creationId xmlns:a16="http://schemas.microsoft.com/office/drawing/2014/main" id="{0BAD6D07-B451-C3A5-1FBD-7FD31B990791}"/>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5833C062-B16F-9F41-C56E-BD90DE8747C7}"/>
                    </a:ext>
                  </a:extLst>
                </p:cNvPr>
                <p:cNvCxnSpPr>
                  <a:cxnSpLocks/>
                </p:cNvCxnSpPr>
                <p:nvPr/>
              </p:nvCxnSpPr>
              <p:spPr>
                <a:xfrm>
                  <a:off x="5699760"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A2EB5B4B-5114-B8E2-CB3A-CAA1D872A911}"/>
                    </a:ext>
                  </a:extLst>
                </p:cNvPr>
                <p:cNvCxnSpPr>
                  <a:cxnSpLocks/>
                </p:cNvCxnSpPr>
                <p:nvPr/>
              </p:nvCxnSpPr>
              <p:spPr>
                <a:xfrm>
                  <a:off x="6469380"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78" name="Group 77">
                <a:extLst>
                  <a:ext uri="{FF2B5EF4-FFF2-40B4-BE49-F238E27FC236}">
                    <a16:creationId xmlns:a16="http://schemas.microsoft.com/office/drawing/2014/main" id="{C1DE90F8-12AA-7E42-42BB-E720E862CA48}"/>
                  </a:ext>
                </a:extLst>
              </p:cNvPr>
              <p:cNvGrpSpPr/>
              <p:nvPr/>
            </p:nvGrpSpPr>
            <p:grpSpPr>
              <a:xfrm>
                <a:off x="5222020" y="2843732"/>
                <a:ext cx="1080000" cy="108000"/>
                <a:chOff x="5699760" y="1944282"/>
                <a:chExt cx="777240" cy="108000"/>
              </a:xfrm>
            </p:grpSpPr>
            <p:cxnSp>
              <p:nvCxnSpPr>
                <p:cNvPr id="79" name="Straight Connector 78">
                  <a:extLst>
                    <a:ext uri="{FF2B5EF4-FFF2-40B4-BE49-F238E27FC236}">
                      <a16:creationId xmlns:a16="http://schemas.microsoft.com/office/drawing/2014/main" id="{A855A6E1-2A9F-458F-7B83-BF2FF43C516B}"/>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79660196-C293-754C-2174-2AEA343E05C7}"/>
                    </a:ext>
                  </a:extLst>
                </p:cNvPr>
                <p:cNvCxnSpPr>
                  <a:cxnSpLocks/>
                </p:cNvCxnSpPr>
                <p:nvPr/>
              </p:nvCxnSpPr>
              <p:spPr>
                <a:xfrm>
                  <a:off x="5699760"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FE6F63A1-D66D-01C1-E46D-A4A92F907200}"/>
                    </a:ext>
                  </a:extLst>
                </p:cNvPr>
                <p:cNvCxnSpPr>
                  <a:cxnSpLocks/>
                </p:cNvCxnSpPr>
                <p:nvPr/>
              </p:nvCxnSpPr>
              <p:spPr>
                <a:xfrm>
                  <a:off x="6469380"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82" name="Group 81">
                <a:extLst>
                  <a:ext uri="{FF2B5EF4-FFF2-40B4-BE49-F238E27FC236}">
                    <a16:creationId xmlns:a16="http://schemas.microsoft.com/office/drawing/2014/main" id="{646D637E-A2EF-0CA5-2761-FB3B0B209347}"/>
                  </a:ext>
                </a:extLst>
              </p:cNvPr>
              <p:cNvGrpSpPr/>
              <p:nvPr/>
            </p:nvGrpSpPr>
            <p:grpSpPr>
              <a:xfrm>
                <a:off x="6089324" y="2963582"/>
                <a:ext cx="1008000" cy="108000"/>
                <a:chOff x="5699760" y="1944282"/>
                <a:chExt cx="777240" cy="108000"/>
              </a:xfrm>
            </p:grpSpPr>
            <p:cxnSp>
              <p:nvCxnSpPr>
                <p:cNvPr id="83" name="Straight Connector 82">
                  <a:extLst>
                    <a:ext uri="{FF2B5EF4-FFF2-40B4-BE49-F238E27FC236}">
                      <a16:creationId xmlns:a16="http://schemas.microsoft.com/office/drawing/2014/main" id="{0422FD78-102A-E849-79AE-4B77A2BF7492}"/>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1FA6F30E-5590-683B-D23F-B4E83CF8BBFC}"/>
                    </a:ext>
                  </a:extLst>
                </p:cNvPr>
                <p:cNvCxnSpPr>
                  <a:cxnSpLocks/>
                </p:cNvCxnSpPr>
                <p:nvPr/>
              </p:nvCxnSpPr>
              <p:spPr>
                <a:xfrm>
                  <a:off x="5699760"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924BED04-F92D-2F0C-5D3F-A8FA4C881259}"/>
                    </a:ext>
                  </a:extLst>
                </p:cNvPr>
                <p:cNvCxnSpPr>
                  <a:cxnSpLocks/>
                </p:cNvCxnSpPr>
                <p:nvPr/>
              </p:nvCxnSpPr>
              <p:spPr>
                <a:xfrm>
                  <a:off x="6469380"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86" name="Group 85">
                <a:extLst>
                  <a:ext uri="{FF2B5EF4-FFF2-40B4-BE49-F238E27FC236}">
                    <a16:creationId xmlns:a16="http://schemas.microsoft.com/office/drawing/2014/main" id="{1D1115AC-E02E-72B5-230D-672E4E83F5A7}"/>
                  </a:ext>
                </a:extLst>
              </p:cNvPr>
              <p:cNvGrpSpPr/>
              <p:nvPr/>
            </p:nvGrpSpPr>
            <p:grpSpPr>
              <a:xfrm>
                <a:off x="5657401" y="3238274"/>
                <a:ext cx="900000" cy="108000"/>
                <a:chOff x="5699760" y="1944282"/>
                <a:chExt cx="777240" cy="108000"/>
              </a:xfrm>
            </p:grpSpPr>
            <p:cxnSp>
              <p:nvCxnSpPr>
                <p:cNvPr id="87" name="Straight Connector 86">
                  <a:extLst>
                    <a:ext uri="{FF2B5EF4-FFF2-40B4-BE49-F238E27FC236}">
                      <a16:creationId xmlns:a16="http://schemas.microsoft.com/office/drawing/2014/main" id="{4E9ECD64-9EBC-A793-414F-562EB11301B7}"/>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2D6B6548-320D-0785-946F-8EC67A595D08}"/>
                    </a:ext>
                  </a:extLst>
                </p:cNvPr>
                <p:cNvCxnSpPr>
                  <a:cxnSpLocks/>
                </p:cNvCxnSpPr>
                <p:nvPr/>
              </p:nvCxnSpPr>
              <p:spPr>
                <a:xfrm>
                  <a:off x="5699760"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CD354383-A7FC-C424-F764-C718770519DA}"/>
                    </a:ext>
                  </a:extLst>
                </p:cNvPr>
                <p:cNvCxnSpPr>
                  <a:cxnSpLocks/>
                </p:cNvCxnSpPr>
                <p:nvPr/>
              </p:nvCxnSpPr>
              <p:spPr>
                <a:xfrm>
                  <a:off x="6469380"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90" name="Group 89">
                <a:extLst>
                  <a:ext uri="{FF2B5EF4-FFF2-40B4-BE49-F238E27FC236}">
                    <a16:creationId xmlns:a16="http://schemas.microsoft.com/office/drawing/2014/main" id="{F28BF9F5-6F18-73C4-3EE4-1A3E25E86DCA}"/>
                  </a:ext>
                </a:extLst>
              </p:cNvPr>
              <p:cNvGrpSpPr/>
              <p:nvPr/>
            </p:nvGrpSpPr>
            <p:grpSpPr>
              <a:xfrm>
                <a:off x="5842463" y="3361544"/>
                <a:ext cx="1476000" cy="108000"/>
                <a:chOff x="5699760" y="1944282"/>
                <a:chExt cx="777240" cy="108000"/>
              </a:xfrm>
            </p:grpSpPr>
            <p:cxnSp>
              <p:nvCxnSpPr>
                <p:cNvPr id="91" name="Straight Connector 90">
                  <a:extLst>
                    <a:ext uri="{FF2B5EF4-FFF2-40B4-BE49-F238E27FC236}">
                      <a16:creationId xmlns:a16="http://schemas.microsoft.com/office/drawing/2014/main" id="{AF6C75FB-B2C6-577C-CB20-08B3BE034528}"/>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2E967DD2-2834-4790-D233-C39F8B787453}"/>
                    </a:ext>
                  </a:extLst>
                </p:cNvPr>
                <p:cNvCxnSpPr>
                  <a:cxnSpLocks/>
                </p:cNvCxnSpPr>
                <p:nvPr/>
              </p:nvCxnSpPr>
              <p:spPr>
                <a:xfrm>
                  <a:off x="5699760"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899AAD55-9E22-8C40-7E05-B206478BBE77}"/>
                    </a:ext>
                  </a:extLst>
                </p:cNvPr>
                <p:cNvCxnSpPr>
                  <a:cxnSpLocks/>
                </p:cNvCxnSpPr>
                <p:nvPr/>
              </p:nvCxnSpPr>
              <p:spPr>
                <a:xfrm>
                  <a:off x="6471888"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94" name="Group 93">
                <a:extLst>
                  <a:ext uri="{FF2B5EF4-FFF2-40B4-BE49-F238E27FC236}">
                    <a16:creationId xmlns:a16="http://schemas.microsoft.com/office/drawing/2014/main" id="{B8C61B9A-177F-D55B-AE3C-0344A76B2B41}"/>
                  </a:ext>
                </a:extLst>
              </p:cNvPr>
              <p:cNvGrpSpPr/>
              <p:nvPr/>
            </p:nvGrpSpPr>
            <p:grpSpPr>
              <a:xfrm>
                <a:off x="5104481" y="3621944"/>
                <a:ext cx="3168000" cy="108000"/>
                <a:chOff x="5707284" y="1944282"/>
                <a:chExt cx="769716" cy="108000"/>
              </a:xfrm>
            </p:grpSpPr>
            <p:cxnSp>
              <p:nvCxnSpPr>
                <p:cNvPr id="95" name="Straight Connector 94">
                  <a:extLst>
                    <a:ext uri="{FF2B5EF4-FFF2-40B4-BE49-F238E27FC236}">
                      <a16:creationId xmlns:a16="http://schemas.microsoft.com/office/drawing/2014/main" id="{A79579B0-B3A5-6544-7822-4F1A89E61E0E}"/>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3F959E4D-0F60-21CC-50F3-B27125345926}"/>
                    </a:ext>
                  </a:extLst>
                </p:cNvPr>
                <p:cNvCxnSpPr>
                  <a:cxnSpLocks/>
                </p:cNvCxnSpPr>
                <p:nvPr/>
              </p:nvCxnSpPr>
              <p:spPr>
                <a:xfrm>
                  <a:off x="5707284"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E2BACAB5-3A70-E4A2-E86A-3FC79EFDDADD}"/>
                    </a:ext>
                  </a:extLst>
                </p:cNvPr>
                <p:cNvCxnSpPr>
                  <a:cxnSpLocks/>
                </p:cNvCxnSpPr>
                <p:nvPr/>
              </p:nvCxnSpPr>
              <p:spPr>
                <a:xfrm>
                  <a:off x="6475938"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99" name="Group 98">
                <a:extLst>
                  <a:ext uri="{FF2B5EF4-FFF2-40B4-BE49-F238E27FC236}">
                    <a16:creationId xmlns:a16="http://schemas.microsoft.com/office/drawing/2014/main" id="{336EFED3-9BE8-ED1A-4C23-267CA523B015}"/>
                  </a:ext>
                </a:extLst>
              </p:cNvPr>
              <p:cNvGrpSpPr/>
              <p:nvPr/>
            </p:nvGrpSpPr>
            <p:grpSpPr>
              <a:xfrm>
                <a:off x="4520047" y="3767018"/>
                <a:ext cx="1656000" cy="108000"/>
                <a:chOff x="5707284" y="1944282"/>
                <a:chExt cx="769716" cy="108000"/>
              </a:xfrm>
            </p:grpSpPr>
            <p:cxnSp>
              <p:nvCxnSpPr>
                <p:cNvPr id="100" name="Straight Connector 99">
                  <a:extLst>
                    <a:ext uri="{FF2B5EF4-FFF2-40B4-BE49-F238E27FC236}">
                      <a16:creationId xmlns:a16="http://schemas.microsoft.com/office/drawing/2014/main" id="{2B69484E-76FD-5C01-D9CF-4DCB1CFB222B}"/>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2D10EF7E-4F19-D5D3-B5CE-3F3800911453}"/>
                    </a:ext>
                  </a:extLst>
                </p:cNvPr>
                <p:cNvCxnSpPr>
                  <a:cxnSpLocks/>
                </p:cNvCxnSpPr>
                <p:nvPr/>
              </p:nvCxnSpPr>
              <p:spPr>
                <a:xfrm>
                  <a:off x="5707284"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6965F8A3-B300-14FF-2ED1-062BCF3A75FC}"/>
                    </a:ext>
                  </a:extLst>
                </p:cNvPr>
                <p:cNvCxnSpPr>
                  <a:cxnSpLocks/>
                </p:cNvCxnSpPr>
                <p:nvPr/>
              </p:nvCxnSpPr>
              <p:spPr>
                <a:xfrm>
                  <a:off x="6475938"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103" name="Group 102">
                <a:extLst>
                  <a:ext uri="{FF2B5EF4-FFF2-40B4-BE49-F238E27FC236}">
                    <a16:creationId xmlns:a16="http://schemas.microsoft.com/office/drawing/2014/main" id="{266D03C6-E574-2EB5-FC61-A359F7AA4500}"/>
                  </a:ext>
                </a:extLst>
              </p:cNvPr>
              <p:cNvGrpSpPr/>
              <p:nvPr/>
            </p:nvGrpSpPr>
            <p:grpSpPr>
              <a:xfrm>
                <a:off x="5931080" y="3912092"/>
                <a:ext cx="828000" cy="108000"/>
                <a:chOff x="5707284" y="1944282"/>
                <a:chExt cx="769716" cy="108000"/>
              </a:xfrm>
            </p:grpSpPr>
            <p:cxnSp>
              <p:nvCxnSpPr>
                <p:cNvPr id="104" name="Straight Connector 103">
                  <a:extLst>
                    <a:ext uri="{FF2B5EF4-FFF2-40B4-BE49-F238E27FC236}">
                      <a16:creationId xmlns:a16="http://schemas.microsoft.com/office/drawing/2014/main" id="{0CF8963F-8930-A1FB-8A0B-5F7448ECDD87}"/>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2E61A64B-3857-7301-AA90-B8A914F4E8BD}"/>
                    </a:ext>
                  </a:extLst>
                </p:cNvPr>
                <p:cNvCxnSpPr>
                  <a:cxnSpLocks/>
                </p:cNvCxnSpPr>
                <p:nvPr/>
              </p:nvCxnSpPr>
              <p:spPr>
                <a:xfrm>
                  <a:off x="5707284"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1E16C0F5-2DFA-1147-B236-A75FED9B4C14}"/>
                    </a:ext>
                  </a:extLst>
                </p:cNvPr>
                <p:cNvCxnSpPr>
                  <a:cxnSpLocks/>
                </p:cNvCxnSpPr>
                <p:nvPr/>
              </p:nvCxnSpPr>
              <p:spPr>
                <a:xfrm>
                  <a:off x="6475938"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107" name="Group 106">
                <a:extLst>
                  <a:ext uri="{FF2B5EF4-FFF2-40B4-BE49-F238E27FC236}">
                    <a16:creationId xmlns:a16="http://schemas.microsoft.com/office/drawing/2014/main" id="{67CD2564-7141-7CCC-930F-9C0FA430D67A}"/>
                  </a:ext>
                </a:extLst>
              </p:cNvPr>
              <p:cNvGrpSpPr/>
              <p:nvPr/>
            </p:nvGrpSpPr>
            <p:grpSpPr>
              <a:xfrm>
                <a:off x="5544038" y="4191587"/>
                <a:ext cx="1908000" cy="108000"/>
                <a:chOff x="5707284" y="1944282"/>
                <a:chExt cx="769716" cy="108000"/>
              </a:xfrm>
            </p:grpSpPr>
            <p:cxnSp>
              <p:nvCxnSpPr>
                <p:cNvPr id="108" name="Straight Connector 107">
                  <a:extLst>
                    <a:ext uri="{FF2B5EF4-FFF2-40B4-BE49-F238E27FC236}">
                      <a16:creationId xmlns:a16="http://schemas.microsoft.com/office/drawing/2014/main" id="{54B0D9B9-4C39-363C-AEEE-F4B8E6C8F8B2}"/>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74EAE60B-1FE7-D248-4440-CA87FB20216C}"/>
                    </a:ext>
                  </a:extLst>
                </p:cNvPr>
                <p:cNvCxnSpPr>
                  <a:cxnSpLocks/>
                </p:cNvCxnSpPr>
                <p:nvPr/>
              </p:nvCxnSpPr>
              <p:spPr>
                <a:xfrm>
                  <a:off x="5707284"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CA716DF5-04FB-D11A-29BE-D1ADB561658F}"/>
                    </a:ext>
                  </a:extLst>
                </p:cNvPr>
                <p:cNvCxnSpPr>
                  <a:cxnSpLocks/>
                </p:cNvCxnSpPr>
                <p:nvPr/>
              </p:nvCxnSpPr>
              <p:spPr>
                <a:xfrm>
                  <a:off x="6475938"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111" name="Group 110">
                <a:extLst>
                  <a:ext uri="{FF2B5EF4-FFF2-40B4-BE49-F238E27FC236}">
                    <a16:creationId xmlns:a16="http://schemas.microsoft.com/office/drawing/2014/main" id="{9FAB9444-B2D3-0308-D85D-A2A2436A9E34}"/>
                  </a:ext>
                </a:extLst>
              </p:cNvPr>
              <p:cNvGrpSpPr/>
              <p:nvPr/>
            </p:nvGrpSpPr>
            <p:grpSpPr>
              <a:xfrm>
                <a:off x="5748305" y="4316237"/>
                <a:ext cx="828000" cy="108000"/>
                <a:chOff x="5707284" y="1944282"/>
                <a:chExt cx="769716" cy="108000"/>
              </a:xfrm>
            </p:grpSpPr>
            <p:cxnSp>
              <p:nvCxnSpPr>
                <p:cNvPr id="112" name="Straight Connector 111">
                  <a:extLst>
                    <a:ext uri="{FF2B5EF4-FFF2-40B4-BE49-F238E27FC236}">
                      <a16:creationId xmlns:a16="http://schemas.microsoft.com/office/drawing/2014/main" id="{C72FC0D4-6300-C9E0-EE28-35B1A31DE707}"/>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73731E14-AD44-C6F2-97BB-E409C593F2D0}"/>
                    </a:ext>
                  </a:extLst>
                </p:cNvPr>
                <p:cNvCxnSpPr>
                  <a:cxnSpLocks/>
                </p:cNvCxnSpPr>
                <p:nvPr/>
              </p:nvCxnSpPr>
              <p:spPr>
                <a:xfrm>
                  <a:off x="5707284"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79AA058C-EA49-753A-F5DD-4F23FA593D41}"/>
                    </a:ext>
                  </a:extLst>
                </p:cNvPr>
                <p:cNvCxnSpPr>
                  <a:cxnSpLocks/>
                </p:cNvCxnSpPr>
                <p:nvPr/>
              </p:nvCxnSpPr>
              <p:spPr>
                <a:xfrm>
                  <a:off x="6475938"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115" name="Group 114">
                <a:extLst>
                  <a:ext uri="{FF2B5EF4-FFF2-40B4-BE49-F238E27FC236}">
                    <a16:creationId xmlns:a16="http://schemas.microsoft.com/office/drawing/2014/main" id="{245C8CFE-048A-75A4-FEA0-8784C6854090}"/>
                  </a:ext>
                </a:extLst>
              </p:cNvPr>
              <p:cNvGrpSpPr/>
              <p:nvPr/>
            </p:nvGrpSpPr>
            <p:grpSpPr>
              <a:xfrm>
                <a:off x="5403083" y="4578047"/>
                <a:ext cx="1620000" cy="108000"/>
                <a:chOff x="5707284" y="1944282"/>
                <a:chExt cx="769716" cy="108000"/>
              </a:xfrm>
            </p:grpSpPr>
            <p:cxnSp>
              <p:nvCxnSpPr>
                <p:cNvPr id="116" name="Straight Connector 115">
                  <a:extLst>
                    <a:ext uri="{FF2B5EF4-FFF2-40B4-BE49-F238E27FC236}">
                      <a16:creationId xmlns:a16="http://schemas.microsoft.com/office/drawing/2014/main" id="{16E150E5-5BE6-5E9F-4CCC-1B6003FD0DD3}"/>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4BA3806D-F9F9-C978-BAB1-A2AE0481C6D7}"/>
                    </a:ext>
                  </a:extLst>
                </p:cNvPr>
                <p:cNvCxnSpPr>
                  <a:cxnSpLocks/>
                </p:cNvCxnSpPr>
                <p:nvPr/>
              </p:nvCxnSpPr>
              <p:spPr>
                <a:xfrm>
                  <a:off x="5707284"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45A1CE6F-F16B-87D0-1442-A7E77B030268}"/>
                    </a:ext>
                  </a:extLst>
                </p:cNvPr>
                <p:cNvCxnSpPr>
                  <a:cxnSpLocks/>
                </p:cNvCxnSpPr>
                <p:nvPr/>
              </p:nvCxnSpPr>
              <p:spPr>
                <a:xfrm>
                  <a:off x="6475938"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119" name="Group 118">
                <a:extLst>
                  <a:ext uri="{FF2B5EF4-FFF2-40B4-BE49-F238E27FC236}">
                    <a16:creationId xmlns:a16="http://schemas.microsoft.com/office/drawing/2014/main" id="{538D1BF0-2B21-C417-73A2-46F1CB2A4F54}"/>
                  </a:ext>
                </a:extLst>
              </p:cNvPr>
              <p:cNvGrpSpPr/>
              <p:nvPr/>
            </p:nvGrpSpPr>
            <p:grpSpPr>
              <a:xfrm>
                <a:off x="5819863" y="4716277"/>
                <a:ext cx="864000" cy="108000"/>
                <a:chOff x="5707284" y="1944282"/>
                <a:chExt cx="769716" cy="108000"/>
              </a:xfrm>
            </p:grpSpPr>
            <p:cxnSp>
              <p:nvCxnSpPr>
                <p:cNvPr id="120" name="Straight Connector 119">
                  <a:extLst>
                    <a:ext uri="{FF2B5EF4-FFF2-40B4-BE49-F238E27FC236}">
                      <a16:creationId xmlns:a16="http://schemas.microsoft.com/office/drawing/2014/main" id="{661C8EF3-09AA-28B3-7B63-9167AE3549A5}"/>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12530AE4-DA97-49B0-CD0C-29D08AFAF129}"/>
                    </a:ext>
                  </a:extLst>
                </p:cNvPr>
                <p:cNvCxnSpPr>
                  <a:cxnSpLocks/>
                </p:cNvCxnSpPr>
                <p:nvPr/>
              </p:nvCxnSpPr>
              <p:spPr>
                <a:xfrm>
                  <a:off x="5707284"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394C593E-A0FB-7A56-E54C-97DCF7E27AD1}"/>
                    </a:ext>
                  </a:extLst>
                </p:cNvPr>
                <p:cNvCxnSpPr>
                  <a:cxnSpLocks/>
                </p:cNvCxnSpPr>
                <p:nvPr/>
              </p:nvCxnSpPr>
              <p:spPr>
                <a:xfrm>
                  <a:off x="6475938"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123" name="Group 122">
                <a:extLst>
                  <a:ext uri="{FF2B5EF4-FFF2-40B4-BE49-F238E27FC236}">
                    <a16:creationId xmlns:a16="http://schemas.microsoft.com/office/drawing/2014/main" id="{A0452DCE-49C9-7FE2-4752-A4DE34C5C9B5}"/>
                  </a:ext>
                </a:extLst>
              </p:cNvPr>
              <p:cNvGrpSpPr/>
              <p:nvPr/>
            </p:nvGrpSpPr>
            <p:grpSpPr>
              <a:xfrm>
                <a:off x="5810221" y="4976677"/>
                <a:ext cx="1404000" cy="108000"/>
                <a:chOff x="5707284" y="1944282"/>
                <a:chExt cx="769716" cy="108000"/>
              </a:xfrm>
            </p:grpSpPr>
            <p:cxnSp>
              <p:nvCxnSpPr>
                <p:cNvPr id="124" name="Straight Connector 123">
                  <a:extLst>
                    <a:ext uri="{FF2B5EF4-FFF2-40B4-BE49-F238E27FC236}">
                      <a16:creationId xmlns:a16="http://schemas.microsoft.com/office/drawing/2014/main" id="{CE77424B-5D58-01A9-3167-DC5E8B9376F0}"/>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00C9C19C-755F-2E08-25FC-5C917C7039D3}"/>
                    </a:ext>
                  </a:extLst>
                </p:cNvPr>
                <p:cNvCxnSpPr>
                  <a:cxnSpLocks/>
                </p:cNvCxnSpPr>
                <p:nvPr/>
              </p:nvCxnSpPr>
              <p:spPr>
                <a:xfrm>
                  <a:off x="5707284"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2794C354-4AC0-97A3-C6F7-3288FF64D9EB}"/>
                    </a:ext>
                  </a:extLst>
                </p:cNvPr>
                <p:cNvCxnSpPr>
                  <a:cxnSpLocks/>
                </p:cNvCxnSpPr>
                <p:nvPr/>
              </p:nvCxnSpPr>
              <p:spPr>
                <a:xfrm>
                  <a:off x="6475938"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127" name="Group 126">
                <a:extLst>
                  <a:ext uri="{FF2B5EF4-FFF2-40B4-BE49-F238E27FC236}">
                    <a16:creationId xmlns:a16="http://schemas.microsoft.com/office/drawing/2014/main" id="{AF67CA94-2D11-4245-BAD4-5122B95C2574}"/>
                  </a:ext>
                </a:extLst>
              </p:cNvPr>
              <p:cNvGrpSpPr/>
              <p:nvPr/>
            </p:nvGrpSpPr>
            <p:grpSpPr>
              <a:xfrm>
                <a:off x="5666225" y="5104602"/>
                <a:ext cx="900000" cy="108000"/>
                <a:chOff x="5707284" y="1944282"/>
                <a:chExt cx="769716" cy="108000"/>
              </a:xfrm>
            </p:grpSpPr>
            <p:cxnSp>
              <p:nvCxnSpPr>
                <p:cNvPr id="128" name="Straight Connector 127">
                  <a:extLst>
                    <a:ext uri="{FF2B5EF4-FFF2-40B4-BE49-F238E27FC236}">
                      <a16:creationId xmlns:a16="http://schemas.microsoft.com/office/drawing/2014/main" id="{05E5D0CD-A3D7-9365-12CB-8E6BC482EEBE}"/>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A0187A05-434F-6390-E446-29478A302524}"/>
                    </a:ext>
                  </a:extLst>
                </p:cNvPr>
                <p:cNvCxnSpPr>
                  <a:cxnSpLocks/>
                </p:cNvCxnSpPr>
                <p:nvPr/>
              </p:nvCxnSpPr>
              <p:spPr>
                <a:xfrm>
                  <a:off x="5707284"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33729918-9EC8-4469-CC12-3BBDD15299D9}"/>
                    </a:ext>
                  </a:extLst>
                </p:cNvPr>
                <p:cNvCxnSpPr>
                  <a:cxnSpLocks/>
                </p:cNvCxnSpPr>
                <p:nvPr/>
              </p:nvCxnSpPr>
              <p:spPr>
                <a:xfrm>
                  <a:off x="6475938"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131" name="Group 130">
                <a:extLst>
                  <a:ext uri="{FF2B5EF4-FFF2-40B4-BE49-F238E27FC236}">
                    <a16:creationId xmlns:a16="http://schemas.microsoft.com/office/drawing/2014/main" id="{10309DF3-3793-EAAE-A255-E870EA58D065}"/>
                  </a:ext>
                </a:extLst>
              </p:cNvPr>
              <p:cNvGrpSpPr/>
              <p:nvPr/>
            </p:nvGrpSpPr>
            <p:grpSpPr>
              <a:xfrm>
                <a:off x="5586273" y="5388737"/>
                <a:ext cx="1152000" cy="108000"/>
                <a:chOff x="5707284" y="1944282"/>
                <a:chExt cx="769716" cy="108000"/>
              </a:xfrm>
            </p:grpSpPr>
            <p:cxnSp>
              <p:nvCxnSpPr>
                <p:cNvPr id="132" name="Straight Connector 131">
                  <a:extLst>
                    <a:ext uri="{FF2B5EF4-FFF2-40B4-BE49-F238E27FC236}">
                      <a16:creationId xmlns:a16="http://schemas.microsoft.com/office/drawing/2014/main" id="{C85F2331-A2EE-9AAD-F29E-86DAF69FAB7E}"/>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0132A77F-BF20-185F-4F4A-D57CAF3D05E3}"/>
                    </a:ext>
                  </a:extLst>
                </p:cNvPr>
                <p:cNvCxnSpPr>
                  <a:cxnSpLocks/>
                </p:cNvCxnSpPr>
                <p:nvPr/>
              </p:nvCxnSpPr>
              <p:spPr>
                <a:xfrm>
                  <a:off x="5707284"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2AD151D0-77E9-6417-5456-6A353F36C751}"/>
                    </a:ext>
                  </a:extLst>
                </p:cNvPr>
                <p:cNvCxnSpPr>
                  <a:cxnSpLocks/>
                </p:cNvCxnSpPr>
                <p:nvPr/>
              </p:nvCxnSpPr>
              <p:spPr>
                <a:xfrm>
                  <a:off x="6475938"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135" name="Group 134">
                <a:extLst>
                  <a:ext uri="{FF2B5EF4-FFF2-40B4-BE49-F238E27FC236}">
                    <a16:creationId xmlns:a16="http://schemas.microsoft.com/office/drawing/2014/main" id="{9094EC73-F244-6718-BFEC-B53255E86183}"/>
                  </a:ext>
                </a:extLst>
              </p:cNvPr>
              <p:cNvGrpSpPr/>
              <p:nvPr/>
            </p:nvGrpSpPr>
            <p:grpSpPr>
              <a:xfrm>
                <a:off x="5807567" y="5511050"/>
                <a:ext cx="1008000" cy="108000"/>
                <a:chOff x="5707284" y="1944282"/>
                <a:chExt cx="769716" cy="108000"/>
              </a:xfrm>
            </p:grpSpPr>
            <p:cxnSp>
              <p:nvCxnSpPr>
                <p:cNvPr id="136" name="Straight Connector 135">
                  <a:extLst>
                    <a:ext uri="{FF2B5EF4-FFF2-40B4-BE49-F238E27FC236}">
                      <a16:creationId xmlns:a16="http://schemas.microsoft.com/office/drawing/2014/main" id="{DA4F7108-1677-E4D6-602E-17BE4281F87E}"/>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C20222C3-CF02-6D0E-1E13-0A72532FB59D}"/>
                    </a:ext>
                  </a:extLst>
                </p:cNvPr>
                <p:cNvCxnSpPr>
                  <a:cxnSpLocks/>
                </p:cNvCxnSpPr>
                <p:nvPr/>
              </p:nvCxnSpPr>
              <p:spPr>
                <a:xfrm>
                  <a:off x="5707284"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54E24AA0-4D19-D9D5-5D9B-D4D25CAEDC3A}"/>
                    </a:ext>
                  </a:extLst>
                </p:cNvPr>
                <p:cNvCxnSpPr>
                  <a:cxnSpLocks/>
                </p:cNvCxnSpPr>
                <p:nvPr/>
              </p:nvCxnSpPr>
              <p:spPr>
                <a:xfrm>
                  <a:off x="6475938"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139" name="Group 138">
                <a:extLst>
                  <a:ext uri="{FF2B5EF4-FFF2-40B4-BE49-F238E27FC236}">
                    <a16:creationId xmlns:a16="http://schemas.microsoft.com/office/drawing/2014/main" id="{F2AE6AAB-369E-FBEE-94AB-4A3360CEE8C3}"/>
                  </a:ext>
                </a:extLst>
              </p:cNvPr>
              <p:cNvGrpSpPr/>
              <p:nvPr/>
            </p:nvGrpSpPr>
            <p:grpSpPr>
              <a:xfrm>
                <a:off x="4811971" y="5778143"/>
                <a:ext cx="1476000" cy="108000"/>
                <a:chOff x="5707284" y="1944282"/>
                <a:chExt cx="769716" cy="108000"/>
              </a:xfrm>
            </p:grpSpPr>
            <p:cxnSp>
              <p:nvCxnSpPr>
                <p:cNvPr id="140" name="Straight Connector 139">
                  <a:extLst>
                    <a:ext uri="{FF2B5EF4-FFF2-40B4-BE49-F238E27FC236}">
                      <a16:creationId xmlns:a16="http://schemas.microsoft.com/office/drawing/2014/main" id="{8379B5E4-7E00-80CD-CB2D-6D698D25075E}"/>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C9CA5872-7EC0-F1FC-0EC4-7342AB26ED5D}"/>
                    </a:ext>
                  </a:extLst>
                </p:cNvPr>
                <p:cNvCxnSpPr>
                  <a:cxnSpLocks/>
                </p:cNvCxnSpPr>
                <p:nvPr/>
              </p:nvCxnSpPr>
              <p:spPr>
                <a:xfrm>
                  <a:off x="5707284"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5F9E98E7-B55B-216A-19EF-C2375A673C61}"/>
                    </a:ext>
                  </a:extLst>
                </p:cNvPr>
                <p:cNvCxnSpPr>
                  <a:cxnSpLocks/>
                </p:cNvCxnSpPr>
                <p:nvPr/>
              </p:nvCxnSpPr>
              <p:spPr>
                <a:xfrm>
                  <a:off x="6475938"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grpSp>
            <p:nvGrpSpPr>
              <p:cNvPr id="143" name="Group 142">
                <a:extLst>
                  <a:ext uri="{FF2B5EF4-FFF2-40B4-BE49-F238E27FC236}">
                    <a16:creationId xmlns:a16="http://schemas.microsoft.com/office/drawing/2014/main" id="{C05675B3-1983-ED3F-DC59-750E3947A4DF}"/>
                  </a:ext>
                </a:extLst>
              </p:cNvPr>
              <p:cNvGrpSpPr/>
              <p:nvPr/>
            </p:nvGrpSpPr>
            <p:grpSpPr>
              <a:xfrm>
                <a:off x="6019938" y="5911160"/>
                <a:ext cx="828000" cy="108000"/>
                <a:chOff x="5707284" y="1944282"/>
                <a:chExt cx="769716" cy="108000"/>
              </a:xfrm>
            </p:grpSpPr>
            <p:cxnSp>
              <p:nvCxnSpPr>
                <p:cNvPr id="144" name="Straight Connector 143">
                  <a:extLst>
                    <a:ext uri="{FF2B5EF4-FFF2-40B4-BE49-F238E27FC236}">
                      <a16:creationId xmlns:a16="http://schemas.microsoft.com/office/drawing/2014/main" id="{74518938-407B-2534-B6C4-E702CDB30F6C}"/>
                    </a:ext>
                  </a:extLst>
                </p:cNvPr>
                <p:cNvCxnSpPr>
                  <a:cxnSpLocks/>
                </p:cNvCxnSpPr>
                <p:nvPr/>
              </p:nvCxnSpPr>
              <p:spPr>
                <a:xfrm>
                  <a:off x="5707380" y="1998282"/>
                  <a:ext cx="769620" cy="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036DDF1F-CE8C-660C-5252-BAEA72C99126}"/>
                    </a:ext>
                  </a:extLst>
                </p:cNvPr>
                <p:cNvCxnSpPr>
                  <a:cxnSpLocks/>
                </p:cNvCxnSpPr>
                <p:nvPr/>
              </p:nvCxnSpPr>
              <p:spPr>
                <a:xfrm>
                  <a:off x="5707284"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084CAFA6-AA1C-1A33-BFDE-D8802355523E}"/>
                    </a:ext>
                  </a:extLst>
                </p:cNvPr>
                <p:cNvCxnSpPr>
                  <a:cxnSpLocks/>
                </p:cNvCxnSpPr>
                <p:nvPr/>
              </p:nvCxnSpPr>
              <p:spPr>
                <a:xfrm>
                  <a:off x="6475938" y="1944282"/>
                  <a:ext cx="0" cy="108000"/>
                </a:xfrm>
                <a:prstGeom prst="line">
                  <a:avLst/>
                </a:prstGeom>
                <a:ln w="19050">
                  <a:solidFill>
                    <a:srgbClr val="002850"/>
                  </a:solidFill>
                </a:ln>
              </p:spPr>
              <p:style>
                <a:lnRef idx="1">
                  <a:schemeClr val="accent1"/>
                </a:lnRef>
                <a:fillRef idx="0">
                  <a:schemeClr val="accent1"/>
                </a:fillRef>
                <a:effectRef idx="0">
                  <a:schemeClr val="accent1"/>
                </a:effectRef>
                <a:fontRef idx="minor">
                  <a:schemeClr val="tx1"/>
                </a:fontRef>
              </p:style>
            </p:cxnSp>
          </p:grpSp>
          <p:sp>
            <p:nvSpPr>
              <p:cNvPr id="149" name="Oval 148">
                <a:extLst>
                  <a:ext uri="{FF2B5EF4-FFF2-40B4-BE49-F238E27FC236}">
                    <a16:creationId xmlns:a16="http://schemas.microsoft.com/office/drawing/2014/main" id="{C234777F-8904-BD3F-5873-50E6BA960550}"/>
                  </a:ext>
                </a:extLst>
              </p:cNvPr>
              <p:cNvSpPr/>
              <p:nvPr/>
            </p:nvSpPr>
            <p:spPr>
              <a:xfrm>
                <a:off x="6126982" y="1852660"/>
                <a:ext cx="156554" cy="156554"/>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0" name="Oval 149">
                <a:extLst>
                  <a:ext uri="{FF2B5EF4-FFF2-40B4-BE49-F238E27FC236}">
                    <a16:creationId xmlns:a16="http://schemas.microsoft.com/office/drawing/2014/main" id="{AE5246F5-0438-40C9-9533-8889753BE2AF}"/>
                  </a:ext>
                </a:extLst>
              </p:cNvPr>
              <p:cNvSpPr>
                <a:spLocks noChangeAspect="1"/>
              </p:cNvSpPr>
              <p:nvPr/>
            </p:nvSpPr>
            <p:spPr>
              <a:xfrm>
                <a:off x="6215971" y="2049505"/>
                <a:ext cx="72000" cy="72000"/>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6E3D03EB-6E34-DE41-ABB4-BC0BA6089907}"/>
                  </a:ext>
                </a:extLst>
              </p:cNvPr>
              <p:cNvSpPr>
                <a:spLocks noChangeAspect="1"/>
              </p:cNvSpPr>
              <p:nvPr/>
            </p:nvSpPr>
            <p:spPr>
              <a:xfrm>
                <a:off x="6126982" y="2166952"/>
                <a:ext cx="108000" cy="108000"/>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2" name="Oval 151">
                <a:extLst>
                  <a:ext uri="{FF2B5EF4-FFF2-40B4-BE49-F238E27FC236}">
                    <a16:creationId xmlns:a16="http://schemas.microsoft.com/office/drawing/2014/main" id="{649E3627-38FD-B1B7-CD0C-804D8CB0258D}"/>
                  </a:ext>
                </a:extLst>
              </p:cNvPr>
              <p:cNvSpPr>
                <a:spLocks noChangeAspect="1"/>
              </p:cNvSpPr>
              <p:nvPr/>
            </p:nvSpPr>
            <p:spPr>
              <a:xfrm>
                <a:off x="6406247" y="2439514"/>
                <a:ext cx="108000" cy="108000"/>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 name="Oval 152">
                <a:extLst>
                  <a:ext uri="{FF2B5EF4-FFF2-40B4-BE49-F238E27FC236}">
                    <a16:creationId xmlns:a16="http://schemas.microsoft.com/office/drawing/2014/main" id="{BF3D229E-197B-8A40-56C4-5BACFD64F0B3}"/>
                  </a:ext>
                </a:extLst>
              </p:cNvPr>
              <p:cNvSpPr>
                <a:spLocks noChangeAspect="1"/>
              </p:cNvSpPr>
              <p:nvPr/>
            </p:nvSpPr>
            <p:spPr>
              <a:xfrm>
                <a:off x="5877183" y="2576011"/>
                <a:ext cx="108000" cy="108000"/>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Oval 153">
                <a:extLst>
                  <a:ext uri="{FF2B5EF4-FFF2-40B4-BE49-F238E27FC236}">
                    <a16:creationId xmlns:a16="http://schemas.microsoft.com/office/drawing/2014/main" id="{C6E9B923-0E00-237E-3981-9C90F88901E9}"/>
                  </a:ext>
                </a:extLst>
              </p:cNvPr>
              <p:cNvSpPr>
                <a:spLocks noChangeAspect="1"/>
              </p:cNvSpPr>
              <p:nvPr/>
            </p:nvSpPr>
            <p:spPr>
              <a:xfrm>
                <a:off x="5639721" y="2842004"/>
                <a:ext cx="108000" cy="108000"/>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5" name="Oval 154">
                <a:extLst>
                  <a:ext uri="{FF2B5EF4-FFF2-40B4-BE49-F238E27FC236}">
                    <a16:creationId xmlns:a16="http://schemas.microsoft.com/office/drawing/2014/main" id="{FEE2ADBC-01BE-0D50-3888-E8ADD4753746}"/>
                  </a:ext>
                </a:extLst>
              </p:cNvPr>
              <p:cNvSpPr>
                <a:spLocks noChangeAspect="1"/>
              </p:cNvSpPr>
              <p:nvPr/>
            </p:nvSpPr>
            <p:spPr>
              <a:xfrm>
                <a:off x="6532957" y="2951732"/>
                <a:ext cx="108000" cy="108000"/>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6" name="Oval 155">
                <a:extLst>
                  <a:ext uri="{FF2B5EF4-FFF2-40B4-BE49-F238E27FC236}">
                    <a16:creationId xmlns:a16="http://schemas.microsoft.com/office/drawing/2014/main" id="{1E1C9CCF-91B8-20D8-3EEE-41F12A6FE8C0}"/>
                  </a:ext>
                </a:extLst>
              </p:cNvPr>
              <p:cNvSpPr>
                <a:spLocks noChangeAspect="1"/>
              </p:cNvSpPr>
              <p:nvPr/>
            </p:nvSpPr>
            <p:spPr>
              <a:xfrm>
                <a:off x="6018982" y="3238274"/>
                <a:ext cx="108000" cy="108000"/>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7" name="Oval 156">
                <a:extLst>
                  <a:ext uri="{FF2B5EF4-FFF2-40B4-BE49-F238E27FC236}">
                    <a16:creationId xmlns:a16="http://schemas.microsoft.com/office/drawing/2014/main" id="{03FD38D8-32CD-5652-B2E8-597D6CF6A4CD}"/>
                  </a:ext>
                </a:extLst>
              </p:cNvPr>
              <p:cNvSpPr>
                <a:spLocks noChangeAspect="1"/>
              </p:cNvSpPr>
              <p:nvPr/>
            </p:nvSpPr>
            <p:spPr>
              <a:xfrm>
                <a:off x="6514247" y="3361544"/>
                <a:ext cx="108000" cy="108000"/>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9" name="Oval 158">
                <a:extLst>
                  <a:ext uri="{FF2B5EF4-FFF2-40B4-BE49-F238E27FC236}">
                    <a16:creationId xmlns:a16="http://schemas.microsoft.com/office/drawing/2014/main" id="{2B196E04-4682-8CC3-B273-E09EA3B816B1}"/>
                  </a:ext>
                </a:extLst>
              </p:cNvPr>
              <p:cNvSpPr>
                <a:spLocks noChangeAspect="1"/>
              </p:cNvSpPr>
              <p:nvPr/>
            </p:nvSpPr>
            <p:spPr>
              <a:xfrm>
                <a:off x="4808795" y="3784946"/>
                <a:ext cx="72000" cy="72000"/>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Oval 159">
                <a:extLst>
                  <a:ext uri="{FF2B5EF4-FFF2-40B4-BE49-F238E27FC236}">
                    <a16:creationId xmlns:a16="http://schemas.microsoft.com/office/drawing/2014/main" id="{682E88F0-E3D3-0023-DE0A-236A5C961A44}"/>
                  </a:ext>
                </a:extLst>
              </p:cNvPr>
              <p:cNvSpPr>
                <a:spLocks noChangeAspect="1"/>
              </p:cNvSpPr>
              <p:nvPr/>
            </p:nvSpPr>
            <p:spPr>
              <a:xfrm>
                <a:off x="6814736" y="3633237"/>
                <a:ext cx="70335" cy="70337"/>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1" name="Oval 160">
                <a:extLst>
                  <a:ext uri="{FF2B5EF4-FFF2-40B4-BE49-F238E27FC236}">
                    <a16:creationId xmlns:a16="http://schemas.microsoft.com/office/drawing/2014/main" id="{C9E88D94-78F9-6671-D41B-EE42B522375F}"/>
                  </a:ext>
                </a:extLst>
              </p:cNvPr>
              <p:cNvSpPr>
                <a:spLocks noChangeAspect="1"/>
              </p:cNvSpPr>
              <p:nvPr/>
            </p:nvSpPr>
            <p:spPr>
              <a:xfrm>
                <a:off x="6287971" y="3912092"/>
                <a:ext cx="108000" cy="108000"/>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2" name="Oval 161">
                <a:extLst>
                  <a:ext uri="{FF2B5EF4-FFF2-40B4-BE49-F238E27FC236}">
                    <a16:creationId xmlns:a16="http://schemas.microsoft.com/office/drawing/2014/main" id="{3382113E-54D2-7784-EC6D-DF9A90771CAD}"/>
                  </a:ext>
                </a:extLst>
              </p:cNvPr>
              <p:cNvSpPr>
                <a:spLocks noChangeAspect="1"/>
              </p:cNvSpPr>
              <p:nvPr/>
            </p:nvSpPr>
            <p:spPr>
              <a:xfrm>
                <a:off x="6468128" y="4210181"/>
                <a:ext cx="72000" cy="72000"/>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3" name="Oval 162">
                <a:extLst>
                  <a:ext uri="{FF2B5EF4-FFF2-40B4-BE49-F238E27FC236}">
                    <a16:creationId xmlns:a16="http://schemas.microsoft.com/office/drawing/2014/main" id="{63CF2E2C-78D2-8CE8-F86C-B960E29F99C2}"/>
                  </a:ext>
                </a:extLst>
              </p:cNvPr>
              <p:cNvSpPr>
                <a:spLocks noChangeAspect="1"/>
              </p:cNvSpPr>
              <p:nvPr/>
            </p:nvSpPr>
            <p:spPr>
              <a:xfrm>
                <a:off x="6068047" y="4302791"/>
                <a:ext cx="144000" cy="144000"/>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4" name="Oval 163">
                <a:extLst>
                  <a:ext uri="{FF2B5EF4-FFF2-40B4-BE49-F238E27FC236}">
                    <a16:creationId xmlns:a16="http://schemas.microsoft.com/office/drawing/2014/main" id="{EEA9D314-0951-9B7D-0144-04256667562D}"/>
                  </a:ext>
                </a:extLst>
              </p:cNvPr>
              <p:cNvSpPr>
                <a:spLocks noChangeAspect="1"/>
              </p:cNvSpPr>
              <p:nvPr/>
            </p:nvSpPr>
            <p:spPr>
              <a:xfrm>
                <a:off x="6128962" y="4585466"/>
                <a:ext cx="72000" cy="72000"/>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5" name="Oval 164">
                <a:extLst>
                  <a:ext uri="{FF2B5EF4-FFF2-40B4-BE49-F238E27FC236}">
                    <a16:creationId xmlns:a16="http://schemas.microsoft.com/office/drawing/2014/main" id="{10F8A24C-1600-9AB1-C85A-3BDD204CE094}"/>
                  </a:ext>
                </a:extLst>
              </p:cNvPr>
              <p:cNvSpPr>
                <a:spLocks noChangeAspect="1"/>
              </p:cNvSpPr>
              <p:nvPr/>
            </p:nvSpPr>
            <p:spPr>
              <a:xfrm>
                <a:off x="6158020" y="4725169"/>
                <a:ext cx="108000" cy="108000"/>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6" name="Oval 165">
                <a:extLst>
                  <a:ext uri="{FF2B5EF4-FFF2-40B4-BE49-F238E27FC236}">
                    <a16:creationId xmlns:a16="http://schemas.microsoft.com/office/drawing/2014/main" id="{2F333127-34C2-4518-C0D6-FB0A9C66E86D}"/>
                  </a:ext>
                </a:extLst>
              </p:cNvPr>
              <p:cNvSpPr>
                <a:spLocks noChangeAspect="1"/>
              </p:cNvSpPr>
              <p:nvPr/>
            </p:nvSpPr>
            <p:spPr>
              <a:xfrm>
                <a:off x="6449401" y="4994605"/>
                <a:ext cx="72000" cy="72000"/>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7" name="Oval 166">
                <a:extLst>
                  <a:ext uri="{FF2B5EF4-FFF2-40B4-BE49-F238E27FC236}">
                    <a16:creationId xmlns:a16="http://schemas.microsoft.com/office/drawing/2014/main" id="{F6935FC9-9AFB-901E-EE29-D72E3973800C}"/>
                  </a:ext>
                </a:extLst>
              </p:cNvPr>
              <p:cNvSpPr>
                <a:spLocks noChangeAspect="1"/>
              </p:cNvSpPr>
              <p:nvPr/>
            </p:nvSpPr>
            <p:spPr>
              <a:xfrm>
                <a:off x="6045206" y="5099939"/>
                <a:ext cx="108000" cy="108000"/>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8" name="Oval 167">
                <a:extLst>
                  <a:ext uri="{FF2B5EF4-FFF2-40B4-BE49-F238E27FC236}">
                    <a16:creationId xmlns:a16="http://schemas.microsoft.com/office/drawing/2014/main" id="{9A9FB5BF-F3E3-4A5C-6117-33A6B3BE038C}"/>
                  </a:ext>
                </a:extLst>
              </p:cNvPr>
              <p:cNvSpPr>
                <a:spLocks noChangeAspect="1"/>
              </p:cNvSpPr>
              <p:nvPr/>
            </p:nvSpPr>
            <p:spPr>
              <a:xfrm>
                <a:off x="6050649" y="5385459"/>
                <a:ext cx="108000" cy="108000"/>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9" name="Oval 168">
                <a:extLst>
                  <a:ext uri="{FF2B5EF4-FFF2-40B4-BE49-F238E27FC236}">
                    <a16:creationId xmlns:a16="http://schemas.microsoft.com/office/drawing/2014/main" id="{AA21ACC8-CAF3-53FB-FCAB-1F5B86EC3737}"/>
                  </a:ext>
                </a:extLst>
              </p:cNvPr>
              <p:cNvSpPr>
                <a:spLocks noChangeAspect="1"/>
              </p:cNvSpPr>
              <p:nvPr/>
            </p:nvSpPr>
            <p:spPr>
              <a:xfrm>
                <a:off x="6224487" y="5511050"/>
                <a:ext cx="108000" cy="108000"/>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0" name="Oval 169">
                <a:extLst>
                  <a:ext uri="{FF2B5EF4-FFF2-40B4-BE49-F238E27FC236}">
                    <a16:creationId xmlns:a16="http://schemas.microsoft.com/office/drawing/2014/main" id="{07D3F2AE-DF53-2066-7354-2E44C52B90CF}"/>
                  </a:ext>
                </a:extLst>
              </p:cNvPr>
              <p:cNvSpPr>
                <a:spLocks noChangeAspect="1"/>
              </p:cNvSpPr>
              <p:nvPr/>
            </p:nvSpPr>
            <p:spPr>
              <a:xfrm>
                <a:off x="5326716" y="5798082"/>
                <a:ext cx="72000" cy="72000"/>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1" name="Oval 170">
                <a:extLst>
                  <a:ext uri="{FF2B5EF4-FFF2-40B4-BE49-F238E27FC236}">
                    <a16:creationId xmlns:a16="http://schemas.microsoft.com/office/drawing/2014/main" id="{38EEDCEA-CCB4-3AA9-9504-C70852474B77}"/>
                  </a:ext>
                </a:extLst>
              </p:cNvPr>
              <p:cNvSpPr>
                <a:spLocks noChangeAspect="1"/>
              </p:cNvSpPr>
              <p:nvPr/>
            </p:nvSpPr>
            <p:spPr>
              <a:xfrm>
                <a:off x="6393925" y="5911772"/>
                <a:ext cx="108000" cy="108000"/>
              </a:xfrm>
              <a:prstGeom prst="ellipse">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73" name="TextBox 172">
              <a:extLst>
                <a:ext uri="{FF2B5EF4-FFF2-40B4-BE49-F238E27FC236}">
                  <a16:creationId xmlns:a16="http://schemas.microsoft.com/office/drawing/2014/main" id="{A202ABE9-5DB8-8119-A54D-4A2C64CB9BD5}"/>
                </a:ext>
              </a:extLst>
            </p:cNvPr>
            <p:cNvSpPr txBox="1"/>
            <p:nvPr/>
          </p:nvSpPr>
          <p:spPr>
            <a:xfrm>
              <a:off x="5665258" y="6439304"/>
              <a:ext cx="1132041" cy="276999"/>
            </a:xfrm>
            <a:prstGeom prst="rect">
              <a:avLst/>
            </a:prstGeom>
            <a:noFill/>
          </p:spPr>
          <p:txBody>
            <a:bodyPr wrap="none" rtlCol="0">
              <a:spAutoFit/>
            </a:bodyPr>
            <a:lstStyle/>
            <a:p>
              <a:pPr algn="ctr"/>
              <a:r>
                <a:rPr lang="en-GB" sz="1200" b="1" dirty="0" smtClean="0">
                  <a:solidFill>
                    <a:schemeClr val="tx1"/>
                  </a:solidFill>
                </a:rPr>
                <a:t>ORR (95%CI)</a:t>
              </a:r>
              <a:endParaRPr lang="en-GB" sz="1200" b="1" dirty="0">
                <a:solidFill>
                  <a:schemeClr val="tx1"/>
                </a:solidFill>
              </a:endParaRPr>
            </a:p>
          </p:txBody>
        </p:sp>
      </p:grpSp>
    </p:spTree>
    <p:extLst>
      <p:ext uri="{BB962C8B-B14F-4D97-AF65-F5344CB8AC3E}">
        <p14:creationId xmlns:p14="http://schemas.microsoft.com/office/powerpoint/2010/main" val="37172710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9002</a:t>
            </a:r>
            <a:r>
              <a:rPr lang="en-GB" dirty="0"/>
              <a:t>: KRYSTAL-1: Activity and safety of adagrasib (MRTX849) in patients with advanced/metastatic non–small cell lung cancer (NSCLC) </a:t>
            </a:r>
            <a:r>
              <a:rPr lang="en-GB" dirty="0" err="1"/>
              <a:t>harboring</a:t>
            </a:r>
            <a:r>
              <a:rPr lang="en-GB" dirty="0"/>
              <a:t> a KRASG12C </a:t>
            </a:r>
            <a:r>
              <a:rPr lang="en-GB" dirty="0" smtClean="0"/>
              <a:t>mutation – </a:t>
            </a:r>
            <a:r>
              <a:rPr lang="en-GB" dirty="0" err="1" smtClean="0"/>
              <a:t>Spira</a:t>
            </a:r>
            <a:r>
              <a:rPr lang="en-GB" dirty="0" smtClean="0"/>
              <a:t> AI, et al</a:t>
            </a:r>
            <a:endParaRPr lang="en-GB" dirty="0"/>
          </a:p>
        </p:txBody>
      </p:sp>
      <p:sp>
        <p:nvSpPr>
          <p:cNvPr id="3" name="Content Placeholder 2"/>
          <p:cNvSpPr>
            <a:spLocks noGrp="1"/>
          </p:cNvSpPr>
          <p:nvPr>
            <p:ph idx="1"/>
          </p:nvPr>
        </p:nvSpPr>
        <p:spPr/>
        <p:txBody>
          <a:bodyPr/>
          <a:lstStyle/>
          <a:p>
            <a:r>
              <a:rPr lang="en-GB" b="1" dirty="0"/>
              <a:t>Key results (cont.)</a:t>
            </a:r>
          </a:p>
          <a:p>
            <a:pPr>
              <a:spcBef>
                <a:spcPts val="30600"/>
              </a:spcBef>
            </a:pPr>
            <a:r>
              <a:rPr lang="en-GB" b="1" dirty="0" smtClean="0"/>
              <a:t>Conclusions</a:t>
            </a:r>
            <a:endParaRPr lang="en-GB" b="1" dirty="0"/>
          </a:p>
          <a:p>
            <a:pPr lvl="1"/>
            <a:r>
              <a:rPr lang="en-GB" dirty="0"/>
              <a:t>In patients </a:t>
            </a:r>
            <a:r>
              <a:rPr lang="en-GB" dirty="0" smtClean="0"/>
              <a:t>with metastatic NSCLC and KRAS G12C mutation, adagrasib showed antitumor activity and a manageable safety profile</a:t>
            </a:r>
            <a:endParaRPr lang="en-GB" dirty="0"/>
          </a:p>
        </p:txBody>
      </p:sp>
      <p:sp>
        <p:nvSpPr>
          <p:cNvPr id="5" name="Text Placeholder 4"/>
          <p:cNvSpPr>
            <a:spLocks noGrp="1"/>
          </p:cNvSpPr>
          <p:nvPr>
            <p:ph type="body" sz="quarter" idx="11"/>
          </p:nvPr>
        </p:nvSpPr>
        <p:spPr/>
        <p:txBody>
          <a:bodyPr/>
          <a:lstStyle/>
          <a:p>
            <a:r>
              <a:rPr lang="en-GB" dirty="0" err="1" smtClean="0"/>
              <a:t>Spira</a:t>
            </a:r>
            <a:r>
              <a:rPr lang="en-GB" dirty="0" smtClean="0"/>
              <a:t> AI,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9002</a:t>
            </a:r>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499717298"/>
              </p:ext>
            </p:extLst>
          </p:nvPr>
        </p:nvGraphicFramePr>
        <p:xfrm>
          <a:off x="2599267" y="1621496"/>
          <a:ext cx="6993466" cy="3740400"/>
        </p:xfrm>
        <a:graphic>
          <a:graphicData uri="http://schemas.openxmlformats.org/drawingml/2006/table">
            <a:tbl>
              <a:tblPr firstRow="1" bandRow="1">
                <a:tableStyleId>{69012ECD-51FC-41F1-AA8D-1B2483CD663E}</a:tableStyleId>
              </a:tblPr>
              <a:tblGrid>
                <a:gridCol w="2657092">
                  <a:extLst>
                    <a:ext uri="{9D8B030D-6E8A-4147-A177-3AD203B41FA5}">
                      <a16:colId xmlns:a16="http://schemas.microsoft.com/office/drawing/2014/main" val="3462056106"/>
                    </a:ext>
                  </a:extLst>
                </a:gridCol>
                <a:gridCol w="2168187">
                  <a:extLst>
                    <a:ext uri="{9D8B030D-6E8A-4147-A177-3AD203B41FA5}">
                      <a16:colId xmlns:a16="http://schemas.microsoft.com/office/drawing/2014/main" val="1889177738"/>
                    </a:ext>
                  </a:extLst>
                </a:gridCol>
                <a:gridCol w="2168187">
                  <a:extLst>
                    <a:ext uri="{9D8B030D-6E8A-4147-A177-3AD203B41FA5}">
                      <a16:colId xmlns:a16="http://schemas.microsoft.com/office/drawing/2014/main" val="762079230"/>
                    </a:ext>
                  </a:extLst>
                </a:gridCol>
              </a:tblGrid>
              <a:tr h="149789">
                <a:tc row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dirty="0" smtClean="0">
                          <a:solidFill>
                            <a:schemeClr val="tx2"/>
                          </a:solidFill>
                          <a:latin typeface="+mn-lt"/>
                        </a:rPr>
                        <a:t>TRAEs, n (%)</a:t>
                      </a:r>
                      <a:endParaRPr lang="en-US" sz="1400" b="1" dirty="0">
                        <a:solidFill>
                          <a:schemeClr val="tx2"/>
                        </a:solidFill>
                        <a:latin typeface="+mn-lt"/>
                      </a:endParaRPr>
                    </a:p>
                  </a:txBody>
                  <a:tcPr marL="90000" marR="90000" marT="18000" marB="18000" anchor="b">
                    <a:lnB w="12700" cap="flat" cmpd="sng" algn="ctr">
                      <a:noFill/>
                      <a:prstDash val="solid"/>
                      <a:round/>
                      <a:headEnd type="none" w="med" len="med"/>
                      <a:tailEnd type="none" w="med" len="med"/>
                    </a:lnB>
                  </a:tcPr>
                </a:tc>
                <a:tc gridSpan="2">
                  <a:txBody>
                    <a:bodyPr/>
                    <a:lstStyle/>
                    <a:p>
                      <a:pPr algn="ctr"/>
                      <a:r>
                        <a:rPr lang="en-US" sz="1400" b="1" dirty="0" smtClean="0">
                          <a:solidFill>
                            <a:schemeClr val="tx2"/>
                          </a:solidFill>
                          <a:latin typeface="+mn-lt"/>
                        </a:rPr>
                        <a:t>Adagrasib (n=116)</a:t>
                      </a:r>
                      <a:endParaRPr lang="en-US" sz="1400" b="1" dirty="0">
                        <a:solidFill>
                          <a:schemeClr val="tx2"/>
                        </a:solidFill>
                        <a:latin typeface="+mn-lt"/>
                      </a:endParaRPr>
                    </a:p>
                  </a:txBody>
                  <a:tcPr marL="90000" marR="90000" marT="18000" marB="18000" anchor="b"/>
                </a:tc>
                <a:tc hMerge="1">
                  <a:txBody>
                    <a:bodyPr/>
                    <a:lstStyle/>
                    <a:p>
                      <a:pPr algn="l"/>
                      <a:endParaRPr lang="en-US" sz="1100" b="1" dirty="0">
                        <a:solidFill>
                          <a:schemeClr val="tx2"/>
                        </a:solidFill>
                        <a:latin typeface="+mn-lt"/>
                      </a:endParaRPr>
                    </a:p>
                  </a:txBody>
                  <a:tcPr/>
                </a:tc>
                <a:extLst>
                  <a:ext uri="{0D108BD9-81ED-4DB2-BD59-A6C34878D82A}">
                    <a16:rowId xmlns:a16="http://schemas.microsoft.com/office/drawing/2014/main" val="3992861046"/>
                  </a:ext>
                </a:extLst>
              </a:tr>
              <a:tr h="149789">
                <a:tc vMerge="1">
                  <a:txBody>
                    <a:bodyPr/>
                    <a:lstStyle/>
                    <a:p>
                      <a:pPr algn="l"/>
                      <a:endParaRPr lang="en-US" sz="1400" b="1" dirty="0">
                        <a:latin typeface="+mn-lt"/>
                      </a:endParaRPr>
                    </a:p>
                  </a:txBody>
                  <a:tcPr/>
                </a:tc>
                <a:tc>
                  <a:txBody>
                    <a:bodyPr/>
                    <a:lstStyle/>
                    <a:p>
                      <a:pPr algn="ctr"/>
                      <a:r>
                        <a:rPr lang="en-US" sz="1400" b="1" dirty="0" smtClean="0">
                          <a:solidFill>
                            <a:schemeClr val="tx2"/>
                          </a:solidFill>
                          <a:latin typeface="+mn-lt"/>
                        </a:rPr>
                        <a:t>Any grade</a:t>
                      </a:r>
                      <a:endParaRPr lang="en-US" sz="1400" b="1" dirty="0">
                        <a:solidFill>
                          <a:schemeClr val="tx2"/>
                        </a:solidFill>
                        <a:latin typeface="+mn-lt"/>
                      </a:endParaRPr>
                    </a:p>
                  </a:txBody>
                  <a:tcPr marL="90000" marR="90000" marT="18000" marB="18000" anchor="b">
                    <a:lnB w="12700" cap="flat" cmpd="sng" algn="ctr">
                      <a:noFill/>
                      <a:prstDash val="solid"/>
                      <a:round/>
                      <a:headEnd type="none" w="med" len="med"/>
                      <a:tailEnd type="none" w="med" len="med"/>
                    </a:lnB>
                    <a:solidFill>
                      <a:schemeClr val="accent1"/>
                    </a:solidFill>
                  </a:tcPr>
                </a:tc>
                <a:tc>
                  <a:txBody>
                    <a:bodyPr/>
                    <a:lstStyle/>
                    <a:p>
                      <a:pPr algn="ctr"/>
                      <a:r>
                        <a:rPr lang="en-US" sz="1400" b="1" dirty="0" smtClean="0">
                          <a:solidFill>
                            <a:schemeClr val="tx2"/>
                          </a:solidFill>
                          <a:latin typeface="+mn-lt"/>
                        </a:rPr>
                        <a:t>Grade 3–4</a:t>
                      </a:r>
                      <a:endParaRPr lang="en-US" sz="1400" b="1" dirty="0">
                        <a:solidFill>
                          <a:schemeClr val="tx2"/>
                        </a:solidFill>
                        <a:latin typeface="+mn-lt"/>
                      </a:endParaRPr>
                    </a:p>
                  </a:txBody>
                  <a:tcPr marL="90000" marR="90000" marT="18000" marB="18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784600247"/>
                  </a:ext>
                </a:extLst>
              </a:tr>
              <a:tr h="14978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dirty="0" smtClean="0">
                          <a:latin typeface="+mn-lt"/>
                        </a:rPr>
                        <a:t>Any</a:t>
                      </a:r>
                      <a:endParaRPr lang="en-US" sz="1400" dirty="0">
                        <a:latin typeface="+mn-lt"/>
                      </a:endParaRPr>
                    </a:p>
                  </a:txBody>
                  <a:tcPr marL="90000" marR="90000" marT="18000" marB="18000">
                    <a:lnT w="12700" cap="flat" cmpd="sng" algn="ctr">
                      <a:noFill/>
                      <a:prstDash val="solid"/>
                      <a:round/>
                      <a:headEnd type="none" w="med" len="med"/>
                      <a:tailEnd type="none" w="med" len="med"/>
                    </a:lnT>
                  </a:tcPr>
                </a:tc>
                <a:tc>
                  <a:txBody>
                    <a:bodyPr/>
                    <a:lstStyle/>
                    <a:p>
                      <a:pPr algn="ctr"/>
                      <a:r>
                        <a:rPr lang="en-US" sz="1400" dirty="0" smtClean="0">
                          <a:latin typeface="+mn-lt"/>
                        </a:rPr>
                        <a:t>113 (97)</a:t>
                      </a:r>
                      <a:endParaRPr lang="en-US" sz="1400" dirty="0">
                        <a:latin typeface="+mn-lt"/>
                      </a:endParaRPr>
                    </a:p>
                  </a:txBody>
                  <a:tcPr marL="90000" marR="90000" marT="18000" marB="18000">
                    <a:lnT w="12700" cap="flat" cmpd="sng" algn="ctr">
                      <a:noFill/>
                      <a:prstDash val="solid"/>
                      <a:round/>
                      <a:headEnd type="none" w="med" len="med"/>
                      <a:tailEnd type="none" w="med" len="med"/>
                    </a:lnT>
                  </a:tcPr>
                </a:tc>
                <a:tc>
                  <a:txBody>
                    <a:bodyPr/>
                    <a:lstStyle/>
                    <a:p>
                      <a:pPr algn="ctr"/>
                      <a:r>
                        <a:rPr lang="en-US" sz="1400" dirty="0" smtClean="0">
                          <a:latin typeface="+mn-lt"/>
                        </a:rPr>
                        <a:t>50 (43)</a:t>
                      </a:r>
                      <a:endParaRPr lang="en-US" sz="1400" dirty="0">
                        <a:latin typeface="+mn-lt"/>
                      </a:endParaRPr>
                    </a:p>
                  </a:txBody>
                  <a:tcPr marL="90000" marR="90000" marT="18000" marB="18000">
                    <a:lnT w="12700" cap="flat" cmpd="sng" algn="ctr">
                      <a:noFill/>
                      <a:prstDash val="solid"/>
                      <a:round/>
                      <a:headEnd type="none" w="med" len="med"/>
                      <a:tailEnd type="none" w="med" len="med"/>
                    </a:lnT>
                  </a:tcPr>
                </a:tc>
                <a:extLst>
                  <a:ext uri="{0D108BD9-81ED-4DB2-BD59-A6C34878D82A}">
                    <a16:rowId xmlns:a16="http://schemas.microsoft.com/office/drawing/2014/main" val="3735613107"/>
                  </a:ext>
                </a:extLst>
              </a:tr>
              <a:tr h="149789">
                <a:tc>
                  <a:txBody>
                    <a:bodyPr/>
                    <a:lstStyle/>
                    <a:p>
                      <a:r>
                        <a:rPr lang="en-GB" sz="1400" b="0" dirty="0" smtClean="0"/>
                        <a:t>Most</a:t>
                      </a:r>
                      <a:r>
                        <a:rPr lang="en-GB" sz="1400" b="0" baseline="0" dirty="0" smtClean="0"/>
                        <a:t> frequent</a:t>
                      </a:r>
                      <a:endParaRPr lang="en-GB" sz="1400" b="0" dirty="0"/>
                    </a:p>
                  </a:txBody>
                  <a:tcPr marL="90000" marR="90000" marT="18000" marB="18000"/>
                </a:tc>
                <a:tc>
                  <a:txBody>
                    <a:bodyPr/>
                    <a:lstStyle/>
                    <a:p>
                      <a:pPr marL="179388" indent="0" algn="ctr"/>
                      <a:endParaRPr lang="en-US" sz="1400" dirty="0">
                        <a:latin typeface="+mn-lt"/>
                      </a:endParaRPr>
                    </a:p>
                  </a:txBody>
                  <a:tcPr marL="90000" marR="90000" marT="18000" marB="18000"/>
                </a:tc>
                <a:tc>
                  <a:txBody>
                    <a:bodyPr/>
                    <a:lstStyle/>
                    <a:p>
                      <a:pPr marL="179388" indent="0" algn="ctr"/>
                      <a:endParaRPr lang="en-US" sz="1400" dirty="0">
                        <a:latin typeface="+mn-lt"/>
                      </a:endParaRPr>
                    </a:p>
                  </a:txBody>
                  <a:tcPr marL="90000" marR="90000" marT="18000" marB="18000"/>
                </a:tc>
                <a:extLst>
                  <a:ext uri="{0D108BD9-81ED-4DB2-BD59-A6C34878D82A}">
                    <a16:rowId xmlns:a16="http://schemas.microsoft.com/office/drawing/2014/main" val="863651365"/>
                  </a:ext>
                </a:extLst>
              </a:tr>
              <a:tr h="149789">
                <a:tc>
                  <a:txBody>
                    <a:bodyPr/>
                    <a:lstStyle/>
                    <a:p>
                      <a:pPr marL="88900" indent="0"/>
                      <a:r>
                        <a:rPr lang="en-US" sz="1400" noProof="0" dirty="0" smtClean="0"/>
                        <a:t>Diarrhea</a:t>
                      </a:r>
                      <a:r>
                        <a:rPr lang="en-GB" sz="1400" dirty="0" smtClean="0"/>
                        <a:t> </a:t>
                      </a:r>
                      <a:endParaRPr lang="en-GB" sz="1400" dirty="0"/>
                    </a:p>
                  </a:txBody>
                  <a:tcPr marL="90000" marR="90000" marT="18000" marB="18000"/>
                </a:tc>
                <a:tc>
                  <a:txBody>
                    <a:bodyPr/>
                    <a:lstStyle/>
                    <a:p>
                      <a:pPr algn="ctr"/>
                      <a:r>
                        <a:rPr lang="en-US" sz="1400" b="0" dirty="0" smtClean="0">
                          <a:latin typeface="+mn-lt"/>
                        </a:rPr>
                        <a:t>73 (63)</a:t>
                      </a:r>
                      <a:endParaRPr lang="en-US" sz="1400" b="0" dirty="0">
                        <a:latin typeface="+mn-lt"/>
                      </a:endParaRPr>
                    </a:p>
                  </a:txBody>
                  <a:tcPr marL="90000" marR="90000" marT="18000" marB="18000"/>
                </a:tc>
                <a:tc>
                  <a:txBody>
                    <a:bodyPr/>
                    <a:lstStyle/>
                    <a:p>
                      <a:pPr algn="ctr"/>
                      <a:r>
                        <a:rPr lang="en-US" sz="1400" b="0" dirty="0" smtClean="0">
                          <a:latin typeface="+mn-lt"/>
                        </a:rPr>
                        <a:t>1 (&lt;1)</a:t>
                      </a:r>
                      <a:endParaRPr lang="en-US" sz="1400" b="0" dirty="0">
                        <a:latin typeface="+mn-lt"/>
                      </a:endParaRPr>
                    </a:p>
                  </a:txBody>
                  <a:tcPr marL="90000" marR="90000" marT="18000" marB="18000"/>
                </a:tc>
                <a:extLst>
                  <a:ext uri="{0D108BD9-81ED-4DB2-BD59-A6C34878D82A}">
                    <a16:rowId xmlns:a16="http://schemas.microsoft.com/office/drawing/2014/main" val="2298260202"/>
                  </a:ext>
                </a:extLst>
              </a:tr>
              <a:tr h="149789">
                <a:tc>
                  <a:txBody>
                    <a:bodyPr/>
                    <a:lstStyle/>
                    <a:p>
                      <a:pPr marL="88900" indent="0"/>
                      <a:r>
                        <a:rPr lang="en-GB" sz="1400" dirty="0" smtClean="0"/>
                        <a:t>Nausea</a:t>
                      </a:r>
                      <a:endParaRPr lang="en-GB" sz="1400" dirty="0"/>
                    </a:p>
                  </a:txBody>
                  <a:tcPr marL="90000" marR="90000" marT="18000" marB="18000"/>
                </a:tc>
                <a:tc>
                  <a:txBody>
                    <a:bodyPr/>
                    <a:lstStyle/>
                    <a:p>
                      <a:pPr algn="ctr"/>
                      <a:r>
                        <a:rPr lang="en-US" sz="1400" b="0" dirty="0" smtClean="0">
                          <a:latin typeface="+mn-lt"/>
                        </a:rPr>
                        <a:t>72 (62)</a:t>
                      </a:r>
                      <a:endParaRPr lang="en-US" sz="1400" b="0" dirty="0">
                        <a:latin typeface="+mn-lt"/>
                      </a:endParaRPr>
                    </a:p>
                  </a:txBody>
                  <a:tcPr marL="90000" marR="90000" marT="18000" marB="18000"/>
                </a:tc>
                <a:tc>
                  <a:txBody>
                    <a:bodyPr/>
                    <a:lstStyle/>
                    <a:p>
                      <a:pPr algn="ctr"/>
                      <a:r>
                        <a:rPr lang="en-US" sz="1400" b="0" dirty="0" smtClean="0">
                          <a:latin typeface="+mn-lt"/>
                        </a:rPr>
                        <a:t>5 (4)</a:t>
                      </a:r>
                      <a:endParaRPr lang="en-US" sz="1400" b="0" dirty="0">
                        <a:latin typeface="+mn-lt"/>
                      </a:endParaRPr>
                    </a:p>
                  </a:txBody>
                  <a:tcPr marL="90000" marR="90000" marT="18000" marB="18000"/>
                </a:tc>
                <a:extLst>
                  <a:ext uri="{0D108BD9-81ED-4DB2-BD59-A6C34878D82A}">
                    <a16:rowId xmlns:a16="http://schemas.microsoft.com/office/drawing/2014/main" val="3531683473"/>
                  </a:ext>
                </a:extLst>
              </a:tr>
              <a:tr h="149789">
                <a:tc>
                  <a:txBody>
                    <a:bodyPr/>
                    <a:lstStyle/>
                    <a:p>
                      <a:pPr marL="88900" indent="0"/>
                      <a:r>
                        <a:rPr lang="en-GB" sz="1400" dirty="0" smtClean="0"/>
                        <a:t>Vomiting</a:t>
                      </a:r>
                      <a:endParaRPr lang="en-GB" sz="1400" dirty="0"/>
                    </a:p>
                  </a:txBody>
                  <a:tcPr marL="90000" marR="90000" marT="18000" marB="18000"/>
                </a:tc>
                <a:tc>
                  <a:txBody>
                    <a:bodyPr/>
                    <a:lstStyle/>
                    <a:p>
                      <a:pPr algn="ctr"/>
                      <a:r>
                        <a:rPr lang="en-US" sz="1400" b="0" dirty="0" smtClean="0">
                          <a:latin typeface="+mn-lt"/>
                        </a:rPr>
                        <a:t>55 (47)</a:t>
                      </a:r>
                      <a:endParaRPr lang="en-US" sz="1400" b="0" dirty="0">
                        <a:latin typeface="+mn-lt"/>
                      </a:endParaRPr>
                    </a:p>
                  </a:txBody>
                  <a:tcPr marL="90000" marR="90000" marT="18000" marB="18000"/>
                </a:tc>
                <a:tc>
                  <a:txBody>
                    <a:bodyPr/>
                    <a:lstStyle/>
                    <a:p>
                      <a:pPr algn="ctr"/>
                      <a:r>
                        <a:rPr lang="en-US" sz="1400" b="0" dirty="0" smtClean="0">
                          <a:latin typeface="+mn-lt"/>
                        </a:rPr>
                        <a:t>1 (&lt;1)</a:t>
                      </a:r>
                      <a:endParaRPr lang="en-US" sz="1400" b="0" dirty="0">
                        <a:latin typeface="+mn-lt"/>
                      </a:endParaRPr>
                    </a:p>
                  </a:txBody>
                  <a:tcPr marL="90000" marR="90000" marT="18000" marB="18000"/>
                </a:tc>
                <a:extLst>
                  <a:ext uri="{0D108BD9-81ED-4DB2-BD59-A6C34878D82A}">
                    <a16:rowId xmlns:a16="http://schemas.microsoft.com/office/drawing/2014/main" val="2686173414"/>
                  </a:ext>
                </a:extLst>
              </a:tr>
              <a:tr h="149789">
                <a:tc>
                  <a:txBody>
                    <a:bodyPr/>
                    <a:lstStyle/>
                    <a:p>
                      <a:pPr marL="88900" indent="0"/>
                      <a:r>
                        <a:rPr lang="en-GB" sz="1400" dirty="0" smtClean="0"/>
                        <a:t>Fatigue</a:t>
                      </a:r>
                      <a:endParaRPr lang="en-GB" sz="1400" dirty="0"/>
                    </a:p>
                  </a:txBody>
                  <a:tcPr marL="90000" marR="90000" marT="18000" marB="18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smtClean="0">
                          <a:latin typeface="+mn-lt"/>
                        </a:rPr>
                        <a:t>47 (41)</a:t>
                      </a:r>
                    </a:p>
                  </a:txBody>
                  <a:tcPr marL="90000" marR="90000" marT="18000" marB="1800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dirty="0" smtClean="0">
                          <a:latin typeface="+mn-lt"/>
                        </a:rPr>
                        <a:t>5 (4)</a:t>
                      </a:r>
                    </a:p>
                  </a:txBody>
                  <a:tcPr marL="90000" marR="90000" marT="18000" marB="18000"/>
                </a:tc>
                <a:extLst>
                  <a:ext uri="{0D108BD9-81ED-4DB2-BD59-A6C34878D82A}">
                    <a16:rowId xmlns:a16="http://schemas.microsoft.com/office/drawing/2014/main" val="981195989"/>
                  </a:ext>
                </a:extLst>
              </a:tr>
              <a:tr h="149789">
                <a:tc>
                  <a:txBody>
                    <a:bodyPr/>
                    <a:lstStyle/>
                    <a:p>
                      <a:pPr marL="88900" indent="0"/>
                      <a:r>
                        <a:rPr lang="en-GB" sz="1400" dirty="0" smtClean="0"/>
                        <a:t>ALT increased</a:t>
                      </a:r>
                      <a:endParaRPr lang="en-GB" sz="1400" dirty="0"/>
                    </a:p>
                  </a:txBody>
                  <a:tcPr marL="90000" marR="90000" marT="18000" marB="18000"/>
                </a:tc>
                <a:tc>
                  <a:txBody>
                    <a:bodyPr/>
                    <a:lstStyle/>
                    <a:p>
                      <a:pPr marL="0" indent="0" algn="ctr"/>
                      <a:r>
                        <a:rPr lang="en-US" sz="1400" b="0" dirty="0" smtClean="0">
                          <a:latin typeface="+mn-lt"/>
                        </a:rPr>
                        <a:t>32 (28)</a:t>
                      </a:r>
                    </a:p>
                  </a:txBody>
                  <a:tcPr marL="90000" marR="90000" marT="18000" marB="18000"/>
                </a:tc>
                <a:tc>
                  <a:txBody>
                    <a:bodyPr/>
                    <a:lstStyle/>
                    <a:p>
                      <a:pPr marL="0" indent="0" algn="ctr"/>
                      <a:r>
                        <a:rPr lang="en-US" sz="1400" b="0" dirty="0" smtClean="0">
                          <a:latin typeface="+mn-lt"/>
                        </a:rPr>
                        <a:t>5 (4)</a:t>
                      </a:r>
                    </a:p>
                  </a:txBody>
                  <a:tcPr marL="90000" marR="90000" marT="18000" marB="18000"/>
                </a:tc>
                <a:extLst>
                  <a:ext uri="{0D108BD9-81ED-4DB2-BD59-A6C34878D82A}">
                    <a16:rowId xmlns:a16="http://schemas.microsoft.com/office/drawing/2014/main" val="3331547158"/>
                  </a:ext>
                </a:extLst>
              </a:tr>
              <a:tr h="149789">
                <a:tc>
                  <a:txBody>
                    <a:bodyPr/>
                    <a:lstStyle/>
                    <a:p>
                      <a:pPr marL="88900" indent="0"/>
                      <a:r>
                        <a:rPr lang="en-GB" sz="1400" dirty="0" smtClean="0"/>
                        <a:t>Blood creatinine increased</a:t>
                      </a:r>
                      <a:endParaRPr lang="en-GB" sz="1400" dirty="0"/>
                    </a:p>
                  </a:txBody>
                  <a:tcPr marL="90000" marR="90000" marT="18000" marB="18000"/>
                </a:tc>
                <a:tc>
                  <a:txBody>
                    <a:bodyPr/>
                    <a:lstStyle/>
                    <a:p>
                      <a:pPr algn="ctr"/>
                      <a:r>
                        <a:rPr lang="en-US" sz="1400" b="0" dirty="0" smtClean="0">
                          <a:latin typeface="+mn-lt"/>
                        </a:rPr>
                        <a:t>30 (26)</a:t>
                      </a:r>
                      <a:endParaRPr lang="en-US" sz="1400" b="0" dirty="0">
                        <a:latin typeface="+mn-lt"/>
                      </a:endParaRPr>
                    </a:p>
                  </a:txBody>
                  <a:tcPr marL="90000" marR="90000" marT="18000" marB="18000"/>
                </a:tc>
                <a:tc>
                  <a:txBody>
                    <a:bodyPr/>
                    <a:lstStyle/>
                    <a:p>
                      <a:pPr algn="ctr"/>
                      <a:r>
                        <a:rPr lang="en-US" sz="1400" b="0" dirty="0" smtClean="0">
                          <a:latin typeface="+mn-lt"/>
                        </a:rPr>
                        <a:t>1 (&lt;1)</a:t>
                      </a:r>
                      <a:endParaRPr lang="en-US" sz="1400" b="0" dirty="0">
                        <a:latin typeface="+mn-lt"/>
                      </a:endParaRPr>
                    </a:p>
                  </a:txBody>
                  <a:tcPr marL="90000" marR="90000" marT="18000" marB="18000"/>
                </a:tc>
                <a:extLst>
                  <a:ext uri="{0D108BD9-81ED-4DB2-BD59-A6C34878D82A}">
                    <a16:rowId xmlns:a16="http://schemas.microsoft.com/office/drawing/2014/main" val="2457133390"/>
                  </a:ext>
                </a:extLst>
              </a:tr>
              <a:tr h="149789">
                <a:tc>
                  <a:txBody>
                    <a:bodyPr/>
                    <a:lstStyle/>
                    <a:p>
                      <a:pPr marL="88900" indent="0"/>
                      <a:r>
                        <a:rPr lang="en-GB" sz="1400" dirty="0" smtClean="0"/>
                        <a:t>AST increased</a:t>
                      </a:r>
                      <a:endParaRPr lang="en-GB" sz="1400" dirty="0"/>
                    </a:p>
                  </a:txBody>
                  <a:tcPr marL="90000" marR="90000" marT="18000" marB="18000"/>
                </a:tc>
                <a:tc>
                  <a:txBody>
                    <a:bodyPr/>
                    <a:lstStyle/>
                    <a:p>
                      <a:pPr algn="ctr"/>
                      <a:r>
                        <a:rPr lang="en-US" sz="1400" b="0" dirty="0" smtClean="0">
                          <a:latin typeface="+mn-lt"/>
                        </a:rPr>
                        <a:t>29 (25)</a:t>
                      </a:r>
                      <a:endParaRPr lang="en-US" sz="1400" b="0" dirty="0">
                        <a:latin typeface="+mn-lt"/>
                      </a:endParaRPr>
                    </a:p>
                  </a:txBody>
                  <a:tcPr marL="90000" marR="90000" marT="18000" marB="18000"/>
                </a:tc>
                <a:tc>
                  <a:txBody>
                    <a:bodyPr/>
                    <a:lstStyle/>
                    <a:p>
                      <a:pPr algn="ctr"/>
                      <a:r>
                        <a:rPr lang="en-US" sz="1400" b="0" dirty="0" smtClean="0">
                          <a:latin typeface="+mn-lt"/>
                        </a:rPr>
                        <a:t>4 (3)</a:t>
                      </a:r>
                      <a:endParaRPr lang="en-US" sz="1400" b="0" dirty="0">
                        <a:latin typeface="+mn-lt"/>
                      </a:endParaRPr>
                    </a:p>
                  </a:txBody>
                  <a:tcPr marL="90000" marR="90000" marT="18000" marB="18000"/>
                </a:tc>
                <a:extLst>
                  <a:ext uri="{0D108BD9-81ED-4DB2-BD59-A6C34878D82A}">
                    <a16:rowId xmlns:a16="http://schemas.microsoft.com/office/drawing/2014/main" val="668652904"/>
                  </a:ext>
                </a:extLst>
              </a:tr>
              <a:tr h="149789">
                <a:tc>
                  <a:txBody>
                    <a:bodyPr/>
                    <a:lstStyle/>
                    <a:p>
                      <a:pPr marL="88900" indent="0"/>
                      <a:r>
                        <a:rPr lang="en-GB" sz="1400" dirty="0" smtClean="0"/>
                        <a:t>Decreased appetite</a:t>
                      </a:r>
                      <a:endParaRPr lang="en-GB" sz="1400" dirty="0"/>
                    </a:p>
                  </a:txBody>
                  <a:tcPr marL="90000" marR="90000" marT="18000" marB="18000"/>
                </a:tc>
                <a:tc>
                  <a:txBody>
                    <a:bodyPr/>
                    <a:lstStyle/>
                    <a:p>
                      <a:pPr algn="ctr"/>
                      <a:r>
                        <a:rPr lang="en-US" sz="1400" b="0" dirty="0" smtClean="0">
                          <a:latin typeface="+mn-lt"/>
                        </a:rPr>
                        <a:t>28 (24)</a:t>
                      </a:r>
                      <a:endParaRPr lang="en-US" sz="1400" b="0" dirty="0">
                        <a:latin typeface="+mn-lt"/>
                      </a:endParaRPr>
                    </a:p>
                  </a:txBody>
                  <a:tcPr marL="90000" marR="90000" marT="18000" marB="18000"/>
                </a:tc>
                <a:tc>
                  <a:txBody>
                    <a:bodyPr/>
                    <a:lstStyle/>
                    <a:p>
                      <a:pPr algn="ctr"/>
                      <a:r>
                        <a:rPr lang="en-US" sz="1400" b="0" dirty="0" smtClean="0">
                          <a:latin typeface="+mn-lt"/>
                        </a:rPr>
                        <a:t>4</a:t>
                      </a:r>
                      <a:r>
                        <a:rPr lang="en-US" sz="1400" b="0" baseline="0" dirty="0" smtClean="0">
                          <a:latin typeface="+mn-lt"/>
                        </a:rPr>
                        <a:t> (3)</a:t>
                      </a:r>
                      <a:endParaRPr lang="en-US" sz="1400" b="0" dirty="0">
                        <a:latin typeface="+mn-lt"/>
                      </a:endParaRPr>
                    </a:p>
                  </a:txBody>
                  <a:tcPr marL="90000" marR="90000" marT="18000" marB="18000"/>
                </a:tc>
                <a:extLst>
                  <a:ext uri="{0D108BD9-81ED-4DB2-BD59-A6C34878D82A}">
                    <a16:rowId xmlns:a16="http://schemas.microsoft.com/office/drawing/2014/main" val="2905556876"/>
                  </a:ext>
                </a:extLst>
              </a:tr>
              <a:tr h="149789">
                <a:tc>
                  <a:txBody>
                    <a:bodyPr/>
                    <a:lstStyle/>
                    <a:p>
                      <a:pPr marL="0" indent="0"/>
                      <a:r>
                        <a:rPr lang="en-GB" sz="1400" dirty="0" smtClean="0"/>
                        <a:t>Led to</a:t>
                      </a:r>
                      <a:r>
                        <a:rPr lang="en-GB" sz="1400" baseline="0" dirty="0" smtClean="0"/>
                        <a:t> dose reduction</a:t>
                      </a:r>
                      <a:endParaRPr lang="en-GB" sz="1400" dirty="0"/>
                    </a:p>
                  </a:txBody>
                  <a:tcPr marL="90000" marR="90000" marT="18000" marB="18000"/>
                </a:tc>
                <a:tc>
                  <a:txBody>
                    <a:bodyPr/>
                    <a:lstStyle/>
                    <a:p>
                      <a:pPr algn="ctr"/>
                      <a:r>
                        <a:rPr lang="en-US" sz="1400" b="0" dirty="0" smtClean="0">
                          <a:latin typeface="+mn-lt"/>
                        </a:rPr>
                        <a:t>60 (52)</a:t>
                      </a:r>
                      <a:endParaRPr lang="en-US" sz="1400" b="0" dirty="0">
                        <a:latin typeface="+mn-lt"/>
                      </a:endParaRPr>
                    </a:p>
                  </a:txBody>
                  <a:tcPr marL="90000" marR="90000" marT="18000" marB="18000"/>
                </a:tc>
                <a:tc>
                  <a:txBody>
                    <a:bodyPr/>
                    <a:lstStyle/>
                    <a:p>
                      <a:pPr algn="ctr"/>
                      <a:r>
                        <a:rPr lang="en-US" sz="1400" b="0" dirty="0" smtClean="0">
                          <a:latin typeface="+mn-lt"/>
                        </a:rPr>
                        <a:t>-</a:t>
                      </a:r>
                      <a:endParaRPr lang="en-US" sz="1400" b="0" dirty="0">
                        <a:latin typeface="+mn-lt"/>
                      </a:endParaRPr>
                    </a:p>
                  </a:txBody>
                  <a:tcPr marL="90000" marR="90000" marT="18000" marB="18000"/>
                </a:tc>
                <a:extLst>
                  <a:ext uri="{0D108BD9-81ED-4DB2-BD59-A6C34878D82A}">
                    <a16:rowId xmlns:a16="http://schemas.microsoft.com/office/drawing/2014/main" val="2605154752"/>
                  </a:ext>
                </a:extLst>
              </a:tr>
              <a:tr h="149789">
                <a:tc>
                  <a:txBody>
                    <a:bodyPr/>
                    <a:lstStyle/>
                    <a:p>
                      <a:pPr marL="0" indent="0"/>
                      <a:r>
                        <a:rPr lang="en-GB" sz="1400" dirty="0" smtClean="0"/>
                        <a:t>Led to dose interruption</a:t>
                      </a:r>
                      <a:endParaRPr lang="en-GB" sz="1400" dirty="0"/>
                    </a:p>
                  </a:txBody>
                  <a:tcPr marL="90000" marR="90000" marT="18000" marB="18000"/>
                </a:tc>
                <a:tc>
                  <a:txBody>
                    <a:bodyPr/>
                    <a:lstStyle/>
                    <a:p>
                      <a:pPr algn="ctr"/>
                      <a:r>
                        <a:rPr lang="en-US" sz="1400" b="0" dirty="0" smtClean="0">
                          <a:latin typeface="+mn-lt"/>
                        </a:rPr>
                        <a:t>71 (61)</a:t>
                      </a:r>
                      <a:endParaRPr lang="en-US" sz="1400" b="0" dirty="0">
                        <a:latin typeface="+mn-lt"/>
                      </a:endParaRPr>
                    </a:p>
                  </a:txBody>
                  <a:tcPr marL="90000" marR="90000" marT="18000" marB="18000"/>
                </a:tc>
                <a:tc>
                  <a:txBody>
                    <a:bodyPr/>
                    <a:lstStyle/>
                    <a:p>
                      <a:pPr algn="ctr"/>
                      <a:r>
                        <a:rPr lang="en-US" sz="1400" b="0" dirty="0" smtClean="0">
                          <a:latin typeface="+mn-lt"/>
                        </a:rPr>
                        <a:t>-</a:t>
                      </a:r>
                      <a:endParaRPr lang="en-US" sz="1400" b="0" dirty="0">
                        <a:latin typeface="+mn-lt"/>
                      </a:endParaRPr>
                    </a:p>
                  </a:txBody>
                  <a:tcPr marL="90000" marR="90000" marT="18000" marB="18000"/>
                </a:tc>
                <a:extLst>
                  <a:ext uri="{0D108BD9-81ED-4DB2-BD59-A6C34878D82A}">
                    <a16:rowId xmlns:a16="http://schemas.microsoft.com/office/drawing/2014/main" val="4140699104"/>
                  </a:ext>
                </a:extLst>
              </a:tr>
              <a:tr h="149789">
                <a:tc>
                  <a:txBody>
                    <a:bodyPr/>
                    <a:lstStyle/>
                    <a:p>
                      <a:pPr marL="0" indent="0"/>
                      <a:r>
                        <a:rPr lang="en-GB" sz="1400" dirty="0" smtClean="0"/>
                        <a:t>Led to discontinuation</a:t>
                      </a:r>
                      <a:endParaRPr lang="en-GB" sz="1400" dirty="0"/>
                    </a:p>
                  </a:txBody>
                  <a:tcPr marL="90000" marR="90000" marT="18000" marB="18000"/>
                </a:tc>
                <a:tc>
                  <a:txBody>
                    <a:bodyPr/>
                    <a:lstStyle/>
                    <a:p>
                      <a:pPr algn="ctr"/>
                      <a:r>
                        <a:rPr lang="en-US" sz="1400" b="0" dirty="0" smtClean="0">
                          <a:latin typeface="+mn-lt"/>
                        </a:rPr>
                        <a:t>8 (7)</a:t>
                      </a:r>
                      <a:endParaRPr lang="en-US" sz="1400" b="0" dirty="0">
                        <a:latin typeface="+mn-lt"/>
                      </a:endParaRPr>
                    </a:p>
                  </a:txBody>
                  <a:tcPr marL="90000" marR="90000" marT="18000" marB="18000"/>
                </a:tc>
                <a:tc>
                  <a:txBody>
                    <a:bodyPr/>
                    <a:lstStyle/>
                    <a:p>
                      <a:pPr algn="ctr"/>
                      <a:r>
                        <a:rPr lang="en-US" sz="1400" b="0" dirty="0" smtClean="0">
                          <a:latin typeface="+mn-lt"/>
                        </a:rPr>
                        <a:t>-</a:t>
                      </a:r>
                      <a:endParaRPr lang="en-US" sz="1400" b="0" dirty="0">
                        <a:latin typeface="+mn-lt"/>
                      </a:endParaRPr>
                    </a:p>
                  </a:txBody>
                  <a:tcPr marL="90000" marR="90000" marT="18000" marB="18000"/>
                </a:tc>
                <a:extLst>
                  <a:ext uri="{0D108BD9-81ED-4DB2-BD59-A6C34878D82A}">
                    <a16:rowId xmlns:a16="http://schemas.microsoft.com/office/drawing/2014/main" val="1846255144"/>
                  </a:ext>
                </a:extLst>
              </a:tr>
            </a:tbl>
          </a:graphicData>
        </a:graphic>
      </p:graphicFrame>
    </p:spTree>
    <p:extLst>
      <p:ext uri="{BB962C8B-B14F-4D97-AF65-F5344CB8AC3E}">
        <p14:creationId xmlns:p14="http://schemas.microsoft.com/office/powerpoint/2010/main" val="1684098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LBA9009</a:t>
            </a:r>
            <a:r>
              <a:rPr lang="en-GB" dirty="0"/>
              <a:t>: Activity of adagrasib (MRTX849) in patients with KRASG12C-mutated NSCLC and active, untreated CNS metastases in the KRYSTAL-1 </a:t>
            </a:r>
            <a:r>
              <a:rPr lang="en-GB" dirty="0" smtClean="0"/>
              <a:t>trial – Sabari JK, et al</a:t>
            </a:r>
            <a:endParaRPr lang="en-GB" dirty="0"/>
          </a:p>
        </p:txBody>
      </p:sp>
      <p:sp>
        <p:nvSpPr>
          <p:cNvPr id="3" name="Content Placeholder 2"/>
          <p:cNvSpPr>
            <a:spLocks noGrp="1"/>
          </p:cNvSpPr>
          <p:nvPr>
            <p:ph idx="1"/>
          </p:nvPr>
        </p:nvSpPr>
        <p:spPr/>
        <p:txBody>
          <a:bodyPr/>
          <a:lstStyle/>
          <a:p>
            <a:r>
              <a:rPr lang="en-GB" b="1" dirty="0"/>
              <a:t>Study objective</a:t>
            </a:r>
          </a:p>
          <a:p>
            <a:pPr lvl="1"/>
            <a:r>
              <a:rPr lang="en-GB" dirty="0"/>
              <a:t>To </a:t>
            </a:r>
            <a:r>
              <a:rPr lang="en-GB" dirty="0" smtClean="0"/>
              <a:t>evaluate the efficacy and safety of adagrasib in patients with NSCLC harbouring KRAS G12C mutation and active CNS metastases in the KRYSTAL-1 trial</a:t>
            </a:r>
            <a:endParaRPr lang="en-GB" dirty="0"/>
          </a:p>
          <a:p>
            <a:pPr marL="0" indent="0">
              <a:buNone/>
            </a:pPr>
            <a:endParaRPr lang="en-GB" dirty="0"/>
          </a:p>
        </p:txBody>
      </p:sp>
      <p:sp>
        <p:nvSpPr>
          <p:cNvPr id="5" name="Text Placeholder 4"/>
          <p:cNvSpPr>
            <a:spLocks noGrp="1"/>
          </p:cNvSpPr>
          <p:nvPr>
            <p:ph type="body" sz="quarter" idx="11"/>
          </p:nvPr>
        </p:nvSpPr>
        <p:spPr/>
        <p:txBody>
          <a:bodyPr/>
          <a:lstStyle/>
          <a:p>
            <a:r>
              <a:rPr lang="en-GB" dirty="0" smtClean="0"/>
              <a:t>Sabari JK,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LBA9009</a:t>
            </a:r>
            <a:endParaRPr lang="en-GB" dirty="0"/>
          </a:p>
        </p:txBody>
      </p:sp>
      <p:sp>
        <p:nvSpPr>
          <p:cNvPr id="8" name="AutoShape 12"/>
          <p:cNvSpPr>
            <a:spLocks noChangeArrowheads="1"/>
          </p:cNvSpPr>
          <p:nvPr/>
        </p:nvSpPr>
        <p:spPr bwMode="auto">
          <a:xfrm>
            <a:off x="6578299" y="3049748"/>
            <a:ext cx="3374997" cy="1019816"/>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Adagrasib 600 mg BID</a:t>
            </a:r>
          </a:p>
        </p:txBody>
      </p:sp>
      <p:cxnSp>
        <p:nvCxnSpPr>
          <p:cNvPr id="9" name="AutoShape 19"/>
          <p:cNvCxnSpPr>
            <a:cxnSpLocks noChangeShapeType="1"/>
            <a:stCxn id="10" idx="3"/>
            <a:endCxn id="8" idx="1"/>
          </p:cNvCxnSpPr>
          <p:nvPr/>
        </p:nvCxnSpPr>
        <p:spPr bwMode="auto">
          <a:xfrm flipV="1">
            <a:off x="6242394" y="3559656"/>
            <a:ext cx="335905" cy="1"/>
          </a:xfrm>
          <a:prstGeom prst="straightConnector1">
            <a:avLst/>
          </a:prstGeom>
          <a:noFill/>
          <a:ln w="38100">
            <a:solidFill>
              <a:schemeClr val="bg1"/>
            </a:solidFill>
            <a:round/>
            <a:headEnd/>
            <a:tailEnd type="triangle" w="med" len="med"/>
          </a:ln>
        </p:spPr>
      </p:cxnSp>
      <p:sp>
        <p:nvSpPr>
          <p:cNvPr id="10" name="AutoShape 9"/>
          <p:cNvSpPr>
            <a:spLocks noChangeArrowheads="1"/>
          </p:cNvSpPr>
          <p:nvPr/>
        </p:nvSpPr>
        <p:spPr bwMode="auto">
          <a:xfrm>
            <a:off x="2188545" y="2712407"/>
            <a:ext cx="4053849" cy="1694499"/>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a:ln>
                  <a:noFill/>
                </a:ln>
                <a:solidFill>
                  <a:srgbClr val="FFFFFF"/>
                </a:solidFill>
                <a:effectLst/>
                <a:uLnTx/>
                <a:uFillTx/>
                <a:latin typeface="Arial" charset="0"/>
                <a:ea typeface="SimSun" pitchFamily="2" charset="-122"/>
                <a:cs typeface="Arial" charset="0"/>
              </a:rPr>
              <a:t>Key patient inclusion criteria</a:t>
            </a:r>
            <a:endParaRPr kumimoji="0" lang="en-GB" altLang="zh-CN" sz="160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Advanced or metastatic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KRAS G12C mutation</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altLang="zh-CN" sz="1600" kern="1200" dirty="0" smtClean="0">
                <a:latin typeface="Arial" charset="0"/>
                <a:ea typeface="SimSun" pitchFamily="2" charset="-122"/>
                <a:cs typeface="Arial" charset="0"/>
              </a:rPr>
              <a:t>Active, untreated CNS metastases</a:t>
            </a:r>
            <a:endPar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endParaRPr>
          </a:p>
          <a:p>
            <a:pPr marL="292100" marR="0" lvl="0" indent="-292100" algn="l" defTabSz="892175" rtl="0" eaLnBrk="0" fontAlgn="base" latinLnBrk="0" hangingPunct="0">
              <a:lnSpc>
                <a:spcPct val="100000"/>
              </a:lnSpc>
              <a:spcBef>
                <a:spcPct val="0"/>
              </a:spcBef>
              <a:spcAft>
                <a:spcPct val="30000"/>
              </a:spcAft>
              <a:buClrTx/>
              <a:buSzTx/>
              <a:buFont typeface="Wingdings" pitchFamily="2" charset="2"/>
              <a:buNone/>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(n=25)</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11" name="Rectangle 9"/>
          <p:cNvSpPr txBox="1">
            <a:spLocks noChangeArrowheads="1"/>
          </p:cNvSpPr>
          <p:nvPr/>
        </p:nvSpPr>
        <p:spPr bwMode="auto">
          <a:xfrm>
            <a:off x="2143146" y="4938187"/>
            <a:ext cx="4267200"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GB" sz="1600" b="1" i="0" u="none" strike="noStrike" kern="1200" cap="none" spc="0" normalizeH="0" baseline="0" noProof="0" dirty="0" smtClean="0">
                <a:ln>
                  <a:noFill/>
                </a:ln>
                <a:solidFill>
                  <a:srgbClr val="363636"/>
                </a:solidFill>
                <a:effectLst/>
                <a:uLnTx/>
                <a:uFillTx/>
                <a:latin typeface="Arial"/>
                <a:ea typeface="+mn-ea"/>
                <a:cs typeface="Arial"/>
              </a:rPr>
              <a:t>Primary endpoints</a:t>
            </a:r>
            <a:endParaRPr kumimoji="0" lang="en-GB" sz="1600" b="1" i="0" u="none" strike="noStrike" kern="1200" cap="none" spc="0" normalizeH="0" baseline="0" noProof="0" dirty="0">
              <a:ln>
                <a:noFill/>
              </a:ln>
              <a:solidFill>
                <a:srgbClr val="363636"/>
              </a:solidFill>
              <a:effectLst/>
              <a:uLnTx/>
              <a:uFillTx/>
              <a:latin typeface="Arial"/>
              <a:ea typeface="+mn-ea"/>
              <a:cs typeface="Arial"/>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GB" sz="1600" b="0" i="0" u="none" strike="noStrike" kern="1200" cap="none" spc="0" normalizeH="0" baseline="0" noProof="0" dirty="0" smtClean="0">
                <a:ln>
                  <a:noFill/>
                </a:ln>
                <a:solidFill>
                  <a:srgbClr val="363636"/>
                </a:solidFill>
                <a:effectLst/>
                <a:uLnTx/>
                <a:uFillTx/>
                <a:latin typeface="Arial"/>
                <a:ea typeface="+mn-ea"/>
                <a:cs typeface="Arial"/>
              </a:rPr>
              <a:t>ORR (</a:t>
            </a:r>
            <a:r>
              <a:rPr lang="en-GB" sz="1600" kern="1200" dirty="0" smtClean="0">
                <a:solidFill>
                  <a:srgbClr val="363636"/>
                </a:solidFill>
                <a:latin typeface="Arial"/>
                <a:cs typeface="Arial"/>
              </a:rPr>
              <a:t>RECIST 1.1, BICR)</a:t>
            </a:r>
            <a:endParaRPr kumimoji="0" lang="en-GB" sz="1600" b="0" i="0" u="none" strike="noStrike" kern="1200" cap="none" spc="0" normalizeH="0" baseline="0" noProof="0" dirty="0">
              <a:ln>
                <a:noFill/>
              </a:ln>
              <a:solidFill>
                <a:srgbClr val="363636"/>
              </a:solidFill>
              <a:effectLst/>
              <a:uLnTx/>
              <a:uFillTx/>
              <a:latin typeface="Arial"/>
              <a:ea typeface="+mn-ea"/>
              <a:cs typeface="Arial"/>
            </a:endParaRPr>
          </a:p>
        </p:txBody>
      </p:sp>
      <p:sp>
        <p:nvSpPr>
          <p:cNvPr id="12" name="Rectangle 9"/>
          <p:cNvSpPr txBox="1">
            <a:spLocks noChangeArrowheads="1"/>
          </p:cNvSpPr>
          <p:nvPr/>
        </p:nvSpPr>
        <p:spPr bwMode="auto">
          <a:xfrm>
            <a:off x="6410346" y="4938187"/>
            <a:ext cx="4267200" cy="778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20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2000">
                <a:solidFill>
                  <a:schemeClr val="tx1"/>
                </a:solidFill>
                <a:latin typeface="+mn-lt"/>
                <a:cs typeface="+mn-cs"/>
              </a:defRPr>
            </a:lvl2pPr>
            <a:lvl3pPr marL="812800" indent="-249238" algn="l" rtl="0" fontAlgn="base">
              <a:spcBef>
                <a:spcPts val="0"/>
              </a:spcBef>
              <a:spcAft>
                <a:spcPts val="600"/>
              </a:spcAft>
              <a:buClr>
                <a:schemeClr val="bg1"/>
              </a:buClr>
              <a:buChar char="•"/>
              <a:defRPr sz="2000">
                <a:solidFill>
                  <a:schemeClr val="tx1"/>
                </a:solidFill>
                <a:latin typeface="+mn-lt"/>
                <a:cs typeface="+mn-cs"/>
              </a:defRPr>
            </a:lvl3pPr>
            <a:lvl4pPr marL="1101725" indent="-287338" algn="l" rtl="0" fontAlgn="base">
              <a:spcBef>
                <a:spcPts val="0"/>
              </a:spcBef>
              <a:spcAft>
                <a:spcPts val="600"/>
              </a:spcAft>
              <a:buClr>
                <a:schemeClr val="bg1"/>
              </a:buClr>
              <a:buChar char="–"/>
              <a:defRPr sz="2000">
                <a:solidFill>
                  <a:schemeClr val="tx1"/>
                </a:solidFill>
                <a:latin typeface="+mn-lt"/>
                <a:cs typeface="+mn-cs"/>
              </a:defRPr>
            </a:lvl4pPr>
            <a:lvl5pPr marL="1390650" indent="-287338" algn="l" rtl="0" fontAlgn="base">
              <a:spcBef>
                <a:spcPts val="0"/>
              </a:spcBef>
              <a:spcAft>
                <a:spcPts val="600"/>
              </a:spcAft>
              <a:buClr>
                <a:schemeClr val="bg1"/>
              </a:buClr>
              <a:buChar char="»"/>
              <a:defRPr sz="20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en-GB" sz="1600" b="1" kern="1200" dirty="0" smtClean="0">
                <a:solidFill>
                  <a:srgbClr val="363636"/>
                </a:solidFill>
                <a:latin typeface="Arial"/>
                <a:cs typeface="Arial"/>
              </a:rPr>
              <a:t>Secondary</a:t>
            </a:r>
            <a:r>
              <a:rPr kumimoji="0" lang="en-GB" sz="1600" b="1" i="0" u="none" strike="noStrike" kern="1200" cap="none" spc="0" normalizeH="0" baseline="0" noProof="0" dirty="0" smtClean="0">
                <a:ln>
                  <a:noFill/>
                </a:ln>
                <a:solidFill>
                  <a:srgbClr val="363636"/>
                </a:solidFill>
                <a:effectLst/>
                <a:uLnTx/>
                <a:uFillTx/>
                <a:latin typeface="Arial"/>
                <a:ea typeface="+mn-ea"/>
                <a:cs typeface="Arial"/>
              </a:rPr>
              <a:t> endpoints</a:t>
            </a:r>
            <a:endParaRPr kumimoji="0" lang="en-GB" sz="1600" b="1" i="0" u="none" strike="noStrike" kern="1200" cap="none" spc="0" normalizeH="0" baseline="0" noProof="0" dirty="0">
              <a:ln>
                <a:noFill/>
              </a:ln>
              <a:solidFill>
                <a:srgbClr val="363636"/>
              </a:solidFill>
              <a:effectLst/>
              <a:uLnTx/>
              <a:uFillTx/>
              <a:latin typeface="Arial"/>
              <a:ea typeface="+mn-ea"/>
              <a:cs typeface="Arial"/>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GB" sz="1600" b="0" i="0" u="none" strike="noStrike" kern="1200" cap="none" spc="0" normalizeH="0" baseline="0" noProof="0" dirty="0" smtClean="0">
                <a:ln>
                  <a:noFill/>
                </a:ln>
                <a:solidFill>
                  <a:srgbClr val="363636"/>
                </a:solidFill>
                <a:effectLst/>
                <a:uLnTx/>
                <a:uFillTx/>
                <a:latin typeface="Arial"/>
                <a:ea typeface="+mn-ea"/>
                <a:cs typeface="Arial"/>
              </a:rPr>
              <a:t>DoR,</a:t>
            </a:r>
            <a:r>
              <a:rPr kumimoji="0" lang="en-GB" sz="1600" b="0" i="0" u="none" strike="noStrike" kern="1200" cap="none" spc="0" normalizeH="0" noProof="0" dirty="0" smtClean="0">
                <a:ln>
                  <a:noFill/>
                </a:ln>
                <a:solidFill>
                  <a:srgbClr val="363636"/>
                </a:solidFill>
                <a:effectLst/>
                <a:uLnTx/>
                <a:uFillTx/>
                <a:latin typeface="Arial"/>
                <a:ea typeface="+mn-ea"/>
                <a:cs typeface="Arial"/>
              </a:rPr>
              <a:t> PFS, OS, intracranial activity, safety</a:t>
            </a:r>
            <a:endParaRPr kumimoji="0" lang="en-GB" sz="1600" b="0" i="0" u="none" strike="noStrike" kern="1200" cap="none" spc="0" normalizeH="0" baseline="0" noProof="0" dirty="0">
              <a:ln>
                <a:noFill/>
              </a:ln>
              <a:solidFill>
                <a:srgbClr val="363636"/>
              </a:solidFill>
              <a:effectLst/>
              <a:uLnTx/>
              <a:uFillTx/>
              <a:latin typeface="Arial"/>
              <a:ea typeface="+mn-ea"/>
              <a:cs typeface="Arial"/>
            </a:endParaRPr>
          </a:p>
        </p:txBody>
      </p:sp>
    </p:spTree>
    <p:extLst>
      <p:ext uri="{BB962C8B-B14F-4D97-AF65-F5344CB8AC3E}">
        <p14:creationId xmlns:p14="http://schemas.microsoft.com/office/powerpoint/2010/main" val="5478214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LBA9009</a:t>
            </a:r>
            <a:r>
              <a:rPr lang="en-GB" dirty="0"/>
              <a:t>: Activity of adagrasib (MRTX849) in patients with KRASG12C-mutated NSCLC and active, untreated CNS metastases in the KRYSTAL-1 </a:t>
            </a:r>
            <a:r>
              <a:rPr lang="en-GB" dirty="0" smtClean="0"/>
              <a:t>trial – Sabari JK, et al</a:t>
            </a:r>
            <a:endParaRPr lang="en-GB" dirty="0"/>
          </a:p>
        </p:txBody>
      </p:sp>
      <p:sp>
        <p:nvSpPr>
          <p:cNvPr id="3" name="Content Placeholder 2"/>
          <p:cNvSpPr>
            <a:spLocks noGrp="1"/>
          </p:cNvSpPr>
          <p:nvPr>
            <p:ph idx="1"/>
          </p:nvPr>
        </p:nvSpPr>
        <p:spPr/>
        <p:txBody>
          <a:bodyPr/>
          <a:lstStyle/>
          <a:p>
            <a:r>
              <a:rPr lang="en-GB" b="1" dirty="0"/>
              <a:t>Key </a:t>
            </a:r>
            <a:r>
              <a:rPr lang="en-GB" b="1" dirty="0" smtClean="0"/>
              <a:t>results</a:t>
            </a:r>
          </a:p>
        </p:txBody>
      </p:sp>
      <p:sp>
        <p:nvSpPr>
          <p:cNvPr id="4" name="Text Placeholder 3"/>
          <p:cNvSpPr>
            <a:spLocks noGrp="1"/>
          </p:cNvSpPr>
          <p:nvPr>
            <p:ph type="body" sz="quarter" idx="10"/>
          </p:nvPr>
        </p:nvSpPr>
        <p:spPr>
          <a:xfrm>
            <a:off x="304800" y="6233974"/>
            <a:ext cx="7023100" cy="487363"/>
          </a:xfrm>
        </p:spPr>
        <p:txBody>
          <a:bodyPr/>
          <a:lstStyle/>
          <a:p>
            <a:r>
              <a:rPr lang="en-US" dirty="0" smtClean="0"/>
              <a:t>*Unconfirmed </a:t>
            </a:r>
            <a:r>
              <a:rPr lang="en-US" dirty="0"/>
              <a:t>at data cut-off, confirmed CR after data cut-off; </a:t>
            </a:r>
            <a:r>
              <a:rPr lang="en-GB" baseline="30000" dirty="0"/>
              <a:t>†</a:t>
            </a:r>
            <a:r>
              <a:rPr lang="en-US" dirty="0"/>
              <a:t>SD due to non-target lesion progression; </a:t>
            </a:r>
            <a:r>
              <a:rPr lang="en-GB" baseline="30000" dirty="0" smtClean="0"/>
              <a:t>‡</a:t>
            </a:r>
            <a:r>
              <a:rPr lang="en-GB" dirty="0" smtClean="0"/>
              <a:t>unconfirmed </a:t>
            </a:r>
            <a:r>
              <a:rPr lang="en-GB" dirty="0"/>
              <a:t>CR due to no subsequent scan; </a:t>
            </a:r>
            <a:r>
              <a:rPr lang="en-GB" baseline="30000" dirty="0"/>
              <a:t>§</a:t>
            </a:r>
            <a:r>
              <a:rPr lang="en-GB" dirty="0"/>
              <a:t>PD due to new lesions </a:t>
            </a:r>
          </a:p>
        </p:txBody>
      </p:sp>
      <p:sp>
        <p:nvSpPr>
          <p:cNvPr id="5" name="Text Placeholder 4"/>
          <p:cNvSpPr>
            <a:spLocks noGrp="1"/>
          </p:cNvSpPr>
          <p:nvPr>
            <p:ph type="body" sz="quarter" idx="11"/>
          </p:nvPr>
        </p:nvSpPr>
        <p:spPr/>
        <p:txBody>
          <a:bodyPr/>
          <a:lstStyle/>
          <a:p>
            <a:r>
              <a:rPr lang="en-GB" dirty="0" smtClean="0"/>
              <a:t>Sabari JK,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LBA9009</a:t>
            </a:r>
            <a:endParaRPr lang="en-GB" dirty="0"/>
          </a:p>
        </p:txBody>
      </p:sp>
      <p:grpSp>
        <p:nvGrpSpPr>
          <p:cNvPr id="6" name="Group 5"/>
          <p:cNvGrpSpPr/>
          <p:nvPr/>
        </p:nvGrpSpPr>
        <p:grpSpPr>
          <a:xfrm>
            <a:off x="6007104" y="1853483"/>
            <a:ext cx="5793946" cy="3678607"/>
            <a:chOff x="4657671" y="1827872"/>
            <a:chExt cx="7038557" cy="3706470"/>
          </a:xfrm>
        </p:grpSpPr>
        <p:sp>
          <p:nvSpPr>
            <p:cNvPr id="10" name="TextBox 9">
              <a:extLst>
                <a:ext uri="{FF2B5EF4-FFF2-40B4-BE49-F238E27FC236}">
                  <a16:creationId xmlns:a16="http://schemas.microsoft.com/office/drawing/2014/main" id="{857275B8-F09C-973A-1A9A-0F21DA1BFABF}"/>
                </a:ext>
              </a:extLst>
            </p:cNvPr>
            <p:cNvSpPr txBox="1"/>
            <p:nvPr/>
          </p:nvSpPr>
          <p:spPr>
            <a:xfrm>
              <a:off x="5081094" y="1827872"/>
              <a:ext cx="465805"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rPr>
                <a:t>20</a:t>
              </a:r>
            </a:p>
          </p:txBody>
        </p:sp>
        <p:sp>
          <p:nvSpPr>
            <p:cNvPr id="12" name="Line 7">
              <a:extLst>
                <a:ext uri="{FF2B5EF4-FFF2-40B4-BE49-F238E27FC236}">
                  <a16:creationId xmlns:a16="http://schemas.microsoft.com/office/drawing/2014/main" id="{922A468A-ED26-98F2-2444-2CD264D88CEA}"/>
                </a:ext>
              </a:extLst>
            </p:cNvPr>
            <p:cNvSpPr>
              <a:spLocks noChangeShapeType="1"/>
            </p:cNvSpPr>
            <p:nvPr/>
          </p:nvSpPr>
          <p:spPr bwMode="auto">
            <a:xfrm>
              <a:off x="5479315" y="3601243"/>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mn-ea"/>
                <a:cs typeface="+mn-cs"/>
              </a:endParaRPr>
            </a:p>
          </p:txBody>
        </p:sp>
        <p:sp>
          <p:nvSpPr>
            <p:cNvPr id="13" name="Line 11">
              <a:extLst>
                <a:ext uri="{FF2B5EF4-FFF2-40B4-BE49-F238E27FC236}">
                  <a16:creationId xmlns:a16="http://schemas.microsoft.com/office/drawing/2014/main" id="{711A0685-2B61-7D14-EDEB-D4BCAE43C680}"/>
                </a:ext>
              </a:extLst>
            </p:cNvPr>
            <p:cNvSpPr>
              <a:spLocks noChangeShapeType="1"/>
            </p:cNvSpPr>
            <p:nvPr/>
          </p:nvSpPr>
          <p:spPr bwMode="auto">
            <a:xfrm>
              <a:off x="5479315" y="5217722"/>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mn-ea"/>
                <a:cs typeface="+mn-cs"/>
              </a:endParaRPr>
            </a:p>
          </p:txBody>
        </p:sp>
        <p:sp>
          <p:nvSpPr>
            <p:cNvPr id="14" name="TextBox 13">
              <a:extLst>
                <a:ext uri="{FF2B5EF4-FFF2-40B4-BE49-F238E27FC236}">
                  <a16:creationId xmlns:a16="http://schemas.microsoft.com/office/drawing/2014/main" id="{51ECA76C-7181-179C-A842-8BD3477C9908}"/>
                </a:ext>
              </a:extLst>
            </p:cNvPr>
            <p:cNvSpPr txBox="1"/>
            <p:nvPr/>
          </p:nvSpPr>
          <p:spPr>
            <a:xfrm rot="16200000">
              <a:off x="3368213" y="3414673"/>
              <a:ext cx="2952808" cy="373891"/>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400" b="0" i="0" u="none" strike="noStrike" kern="1200" cap="none" spc="0" normalizeH="0" baseline="0" noProof="0" dirty="0">
                  <a:ln>
                    <a:noFill/>
                  </a:ln>
                  <a:solidFill>
                    <a:srgbClr val="000000"/>
                  </a:solidFill>
                  <a:effectLst/>
                  <a:uLnTx/>
                  <a:uFillTx/>
                  <a:cs typeface="Arial" panose="020B0604020202020204" pitchFamily="34" charset="0"/>
                </a:rPr>
                <a:t>Maximum % </a:t>
              </a:r>
              <a:r>
                <a:rPr kumimoji="0" lang="en-GB" sz="1400" b="0" i="0" u="none" strike="noStrike" kern="1200" cap="none" spc="0" normalizeH="0" baseline="0" noProof="0" dirty="0" smtClean="0">
                  <a:ln>
                    <a:noFill/>
                  </a:ln>
                  <a:solidFill>
                    <a:srgbClr val="000000"/>
                  </a:solidFill>
                  <a:effectLst/>
                  <a:uLnTx/>
                  <a:uFillTx/>
                  <a:cs typeface="Arial" panose="020B0604020202020204" pitchFamily="34" charset="0"/>
                </a:rPr>
                <a:t>change </a:t>
              </a:r>
              <a:r>
                <a:rPr kumimoji="0" lang="en-GB" sz="1400" b="0" i="0" u="none" strike="noStrike" kern="1200" cap="none" spc="0" normalizeH="0" baseline="0" noProof="0" dirty="0">
                  <a:ln>
                    <a:noFill/>
                  </a:ln>
                  <a:solidFill>
                    <a:srgbClr val="000000"/>
                  </a:solidFill>
                  <a:effectLst/>
                  <a:uLnTx/>
                  <a:uFillTx/>
                  <a:cs typeface="Arial" panose="020B0604020202020204" pitchFamily="34" charset="0"/>
                </a:rPr>
                <a:t>from </a:t>
              </a:r>
              <a:r>
                <a:rPr kumimoji="0" lang="en-GB" sz="1400" b="0" i="0" u="none" strike="noStrike" kern="1200" cap="none" spc="0" normalizeH="0" baseline="0" noProof="0" dirty="0" smtClean="0">
                  <a:ln>
                    <a:noFill/>
                  </a:ln>
                  <a:solidFill>
                    <a:srgbClr val="000000"/>
                  </a:solidFill>
                  <a:effectLst/>
                  <a:uLnTx/>
                  <a:uFillTx/>
                  <a:cs typeface="Arial" panose="020B0604020202020204" pitchFamily="34" charset="0"/>
                </a:rPr>
                <a:t>baseline</a:t>
              </a:r>
              <a:endParaRPr kumimoji="0" lang="en-GB" sz="1400" b="0" i="0" u="none" strike="noStrike" kern="1200" cap="none" spc="0" normalizeH="0" baseline="0" noProof="0" dirty="0">
                <a:ln>
                  <a:noFill/>
                </a:ln>
                <a:solidFill>
                  <a:srgbClr val="000000"/>
                </a:solidFill>
                <a:effectLst/>
                <a:uLnTx/>
                <a:uFillTx/>
                <a:cs typeface="Arial" panose="020B0604020202020204" pitchFamily="34" charset="0"/>
              </a:endParaRPr>
            </a:p>
          </p:txBody>
        </p:sp>
        <p:sp>
          <p:nvSpPr>
            <p:cNvPr id="15" name="TextBox 14">
              <a:extLst>
                <a:ext uri="{FF2B5EF4-FFF2-40B4-BE49-F238E27FC236}">
                  <a16:creationId xmlns:a16="http://schemas.microsoft.com/office/drawing/2014/main" id="{4E8A45E5-8FAF-6F14-AE11-12410B71EA1C}"/>
                </a:ext>
              </a:extLst>
            </p:cNvPr>
            <p:cNvSpPr txBox="1"/>
            <p:nvPr/>
          </p:nvSpPr>
          <p:spPr>
            <a:xfrm>
              <a:off x="5009045" y="3446190"/>
              <a:ext cx="537858"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rPr>
                <a:t>-40</a:t>
              </a:r>
            </a:p>
          </p:txBody>
        </p:sp>
        <p:sp>
          <p:nvSpPr>
            <p:cNvPr id="16" name="TextBox 15">
              <a:extLst>
                <a:ext uri="{FF2B5EF4-FFF2-40B4-BE49-F238E27FC236}">
                  <a16:creationId xmlns:a16="http://schemas.microsoft.com/office/drawing/2014/main" id="{58E8CD50-F205-4BB8-7051-6FD5885A25AE}"/>
                </a:ext>
              </a:extLst>
            </p:cNvPr>
            <p:cNvSpPr txBox="1"/>
            <p:nvPr/>
          </p:nvSpPr>
          <p:spPr>
            <a:xfrm>
              <a:off x="4851525" y="5051113"/>
              <a:ext cx="658593"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rPr>
                <a:t>-100</a:t>
              </a:r>
            </a:p>
          </p:txBody>
        </p:sp>
        <p:sp>
          <p:nvSpPr>
            <p:cNvPr id="17" name="Line 7">
              <a:extLst>
                <a:ext uri="{FF2B5EF4-FFF2-40B4-BE49-F238E27FC236}">
                  <a16:creationId xmlns:a16="http://schemas.microsoft.com/office/drawing/2014/main" id="{450523CC-A4CB-DB2B-F185-2F36A9A521B8}"/>
                </a:ext>
              </a:extLst>
            </p:cNvPr>
            <p:cNvSpPr>
              <a:spLocks noChangeShapeType="1"/>
            </p:cNvSpPr>
            <p:nvPr/>
          </p:nvSpPr>
          <p:spPr bwMode="auto">
            <a:xfrm>
              <a:off x="5479315" y="3062416"/>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mn-ea"/>
                <a:cs typeface="+mn-cs"/>
              </a:endParaRPr>
            </a:p>
          </p:txBody>
        </p:sp>
        <p:sp>
          <p:nvSpPr>
            <p:cNvPr id="18" name="TextBox 17">
              <a:extLst>
                <a:ext uri="{FF2B5EF4-FFF2-40B4-BE49-F238E27FC236}">
                  <a16:creationId xmlns:a16="http://schemas.microsoft.com/office/drawing/2014/main" id="{000ECFA1-CB29-21CC-339D-993F898E0AA4}"/>
                </a:ext>
              </a:extLst>
            </p:cNvPr>
            <p:cNvSpPr txBox="1"/>
            <p:nvPr/>
          </p:nvSpPr>
          <p:spPr>
            <a:xfrm>
              <a:off x="5009045" y="2909022"/>
              <a:ext cx="537858"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rPr>
                <a:t>-20</a:t>
              </a:r>
            </a:p>
          </p:txBody>
        </p:sp>
        <p:sp>
          <p:nvSpPr>
            <p:cNvPr id="19" name="Line 10">
              <a:extLst>
                <a:ext uri="{FF2B5EF4-FFF2-40B4-BE49-F238E27FC236}">
                  <a16:creationId xmlns:a16="http://schemas.microsoft.com/office/drawing/2014/main" id="{7535A81E-F15C-B27D-70EB-4FB210EA3C6B}"/>
                </a:ext>
              </a:extLst>
            </p:cNvPr>
            <p:cNvSpPr>
              <a:spLocks noChangeShapeType="1"/>
            </p:cNvSpPr>
            <p:nvPr/>
          </p:nvSpPr>
          <p:spPr bwMode="auto">
            <a:xfrm>
              <a:off x="5479315" y="4678897"/>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mn-ea"/>
                <a:cs typeface="+mn-cs"/>
              </a:endParaRPr>
            </a:p>
          </p:txBody>
        </p:sp>
        <p:sp>
          <p:nvSpPr>
            <p:cNvPr id="20" name="TextBox 19">
              <a:extLst>
                <a:ext uri="{FF2B5EF4-FFF2-40B4-BE49-F238E27FC236}">
                  <a16:creationId xmlns:a16="http://schemas.microsoft.com/office/drawing/2014/main" id="{74C62EAD-AB54-3EBD-9579-A19FF9DC44F8}"/>
                </a:ext>
              </a:extLst>
            </p:cNvPr>
            <p:cNvSpPr txBox="1"/>
            <p:nvPr/>
          </p:nvSpPr>
          <p:spPr>
            <a:xfrm>
              <a:off x="5009045" y="4523842"/>
              <a:ext cx="537858"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rPr>
                <a:t>-80</a:t>
              </a:r>
            </a:p>
          </p:txBody>
        </p:sp>
        <p:sp>
          <p:nvSpPr>
            <p:cNvPr id="21" name="Line 10">
              <a:extLst>
                <a:ext uri="{FF2B5EF4-FFF2-40B4-BE49-F238E27FC236}">
                  <a16:creationId xmlns:a16="http://schemas.microsoft.com/office/drawing/2014/main" id="{F8A1B76E-F4AC-03E2-79D3-57DCCDC8A8A5}"/>
                </a:ext>
              </a:extLst>
            </p:cNvPr>
            <p:cNvSpPr>
              <a:spLocks noChangeShapeType="1"/>
            </p:cNvSpPr>
            <p:nvPr/>
          </p:nvSpPr>
          <p:spPr bwMode="auto">
            <a:xfrm>
              <a:off x="5479315" y="4140070"/>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mn-ea"/>
                <a:cs typeface="+mn-cs"/>
              </a:endParaRPr>
            </a:p>
          </p:txBody>
        </p:sp>
        <p:sp>
          <p:nvSpPr>
            <p:cNvPr id="22" name="TextBox 21">
              <a:extLst>
                <a:ext uri="{FF2B5EF4-FFF2-40B4-BE49-F238E27FC236}">
                  <a16:creationId xmlns:a16="http://schemas.microsoft.com/office/drawing/2014/main" id="{41FEF9F9-B4E4-9301-C8D0-1449F69F03BD}"/>
                </a:ext>
              </a:extLst>
            </p:cNvPr>
            <p:cNvSpPr txBox="1"/>
            <p:nvPr/>
          </p:nvSpPr>
          <p:spPr>
            <a:xfrm>
              <a:off x="5009045" y="3980350"/>
              <a:ext cx="537858"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rPr>
                <a:t>-60</a:t>
              </a:r>
            </a:p>
          </p:txBody>
        </p:sp>
        <p:sp>
          <p:nvSpPr>
            <p:cNvPr id="23" name="Line 7">
              <a:extLst>
                <a:ext uri="{FF2B5EF4-FFF2-40B4-BE49-F238E27FC236}">
                  <a16:creationId xmlns:a16="http://schemas.microsoft.com/office/drawing/2014/main" id="{B20AA2F6-EA48-0BCE-E2F9-72442B58C54A}"/>
                </a:ext>
              </a:extLst>
            </p:cNvPr>
            <p:cNvSpPr>
              <a:spLocks noChangeShapeType="1"/>
            </p:cNvSpPr>
            <p:nvPr/>
          </p:nvSpPr>
          <p:spPr bwMode="auto">
            <a:xfrm>
              <a:off x="5479315" y="2523589"/>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mn-ea"/>
                <a:cs typeface="+mn-cs"/>
              </a:endParaRPr>
            </a:p>
          </p:txBody>
        </p:sp>
        <p:sp>
          <p:nvSpPr>
            <p:cNvPr id="24" name="TextBox 23">
              <a:extLst>
                <a:ext uri="{FF2B5EF4-FFF2-40B4-BE49-F238E27FC236}">
                  <a16:creationId xmlns:a16="http://schemas.microsoft.com/office/drawing/2014/main" id="{E2A65B51-E7F1-1C60-F516-FE274D1F31DA}"/>
                </a:ext>
              </a:extLst>
            </p:cNvPr>
            <p:cNvSpPr txBox="1"/>
            <p:nvPr/>
          </p:nvSpPr>
          <p:spPr>
            <a:xfrm>
              <a:off x="5201833" y="2369451"/>
              <a:ext cx="345070"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rPr>
                <a:t>0</a:t>
              </a:r>
            </a:p>
          </p:txBody>
        </p:sp>
        <p:sp>
          <p:nvSpPr>
            <p:cNvPr id="25" name="Line 6">
              <a:extLst>
                <a:ext uri="{FF2B5EF4-FFF2-40B4-BE49-F238E27FC236}">
                  <a16:creationId xmlns:a16="http://schemas.microsoft.com/office/drawing/2014/main" id="{AE0576CA-E3A5-6669-28F4-71B9638B1BD8}"/>
                </a:ext>
              </a:extLst>
            </p:cNvPr>
            <p:cNvSpPr>
              <a:spLocks noChangeShapeType="1"/>
            </p:cNvSpPr>
            <p:nvPr/>
          </p:nvSpPr>
          <p:spPr bwMode="auto">
            <a:xfrm>
              <a:off x="5479315" y="1984762"/>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ea typeface="+mn-ea"/>
                <a:cs typeface="+mn-cs"/>
              </a:endParaRPr>
            </a:p>
          </p:txBody>
        </p:sp>
        <p:cxnSp>
          <p:nvCxnSpPr>
            <p:cNvPr id="27" name="Straight Connector 26">
              <a:extLst>
                <a:ext uri="{FF2B5EF4-FFF2-40B4-BE49-F238E27FC236}">
                  <a16:creationId xmlns:a16="http://schemas.microsoft.com/office/drawing/2014/main" id="{7D7B29D5-823F-6CB4-E483-6EFCC99477AB}"/>
                </a:ext>
              </a:extLst>
            </p:cNvPr>
            <p:cNvCxnSpPr>
              <a:cxnSpLocks/>
            </p:cNvCxnSpPr>
            <p:nvPr/>
          </p:nvCxnSpPr>
          <p:spPr>
            <a:xfrm>
              <a:off x="5550228" y="1977581"/>
              <a:ext cx="0" cy="3244806"/>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CD4C4382-D344-7692-1B7B-EE5F34CAE33C}"/>
                </a:ext>
              </a:extLst>
            </p:cNvPr>
            <p:cNvSpPr txBox="1"/>
            <p:nvPr/>
          </p:nvSpPr>
          <p:spPr>
            <a:xfrm>
              <a:off x="5571365" y="1861207"/>
              <a:ext cx="528120"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rPr>
                <a:t>SD</a:t>
              </a:r>
            </a:p>
          </p:txBody>
        </p:sp>
        <p:sp>
          <p:nvSpPr>
            <p:cNvPr id="29" name="TextBox 28">
              <a:extLst>
                <a:ext uri="{FF2B5EF4-FFF2-40B4-BE49-F238E27FC236}">
                  <a16:creationId xmlns:a16="http://schemas.microsoft.com/office/drawing/2014/main" id="{9B0BDDE4-485F-4BD6-205E-1E2A57D82EB7}"/>
                </a:ext>
              </a:extLst>
            </p:cNvPr>
            <p:cNvSpPr txBox="1"/>
            <p:nvPr/>
          </p:nvSpPr>
          <p:spPr>
            <a:xfrm>
              <a:off x="5974653" y="2161916"/>
              <a:ext cx="528120"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rPr>
                <a:t>PD</a:t>
              </a:r>
            </a:p>
          </p:txBody>
        </p:sp>
        <p:sp>
          <p:nvSpPr>
            <p:cNvPr id="30" name="TextBox 29">
              <a:extLst>
                <a:ext uri="{FF2B5EF4-FFF2-40B4-BE49-F238E27FC236}">
                  <a16:creationId xmlns:a16="http://schemas.microsoft.com/office/drawing/2014/main" id="{88149C58-6089-C739-E43A-EC5E0AAB3F49}"/>
                </a:ext>
              </a:extLst>
            </p:cNvPr>
            <p:cNvSpPr txBox="1"/>
            <p:nvPr/>
          </p:nvSpPr>
          <p:spPr>
            <a:xfrm>
              <a:off x="6444384" y="2965851"/>
              <a:ext cx="528120"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rPr>
                <a:t>SD</a:t>
              </a:r>
            </a:p>
          </p:txBody>
        </p:sp>
        <p:sp>
          <p:nvSpPr>
            <p:cNvPr id="31" name="TextBox 30">
              <a:extLst>
                <a:ext uri="{FF2B5EF4-FFF2-40B4-BE49-F238E27FC236}">
                  <a16:creationId xmlns:a16="http://schemas.microsoft.com/office/drawing/2014/main" id="{F8B0DE4D-5A74-B179-0402-D7964D9DD920}"/>
                </a:ext>
              </a:extLst>
            </p:cNvPr>
            <p:cNvSpPr txBox="1"/>
            <p:nvPr/>
          </p:nvSpPr>
          <p:spPr>
            <a:xfrm>
              <a:off x="6887819" y="3033357"/>
              <a:ext cx="528120"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rPr>
                <a:t>SD</a:t>
              </a:r>
            </a:p>
          </p:txBody>
        </p:sp>
        <p:sp>
          <p:nvSpPr>
            <p:cNvPr id="32" name="TextBox 31">
              <a:extLst>
                <a:ext uri="{FF2B5EF4-FFF2-40B4-BE49-F238E27FC236}">
                  <a16:creationId xmlns:a16="http://schemas.microsoft.com/office/drawing/2014/main" id="{E405C249-0765-3950-EBF2-EDAAC5615C3C}"/>
                </a:ext>
              </a:extLst>
            </p:cNvPr>
            <p:cNvSpPr txBox="1"/>
            <p:nvPr/>
          </p:nvSpPr>
          <p:spPr>
            <a:xfrm>
              <a:off x="7309689" y="3064042"/>
              <a:ext cx="528120"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rPr>
                <a:t>SD</a:t>
              </a:r>
            </a:p>
          </p:txBody>
        </p:sp>
        <p:sp>
          <p:nvSpPr>
            <p:cNvPr id="33" name="TextBox 32">
              <a:extLst>
                <a:ext uri="{FF2B5EF4-FFF2-40B4-BE49-F238E27FC236}">
                  <a16:creationId xmlns:a16="http://schemas.microsoft.com/office/drawing/2014/main" id="{8A002C90-11AE-AB1D-BD15-968EC52FDD17}"/>
                </a:ext>
              </a:extLst>
            </p:cNvPr>
            <p:cNvSpPr txBox="1"/>
            <p:nvPr/>
          </p:nvSpPr>
          <p:spPr>
            <a:xfrm>
              <a:off x="7746987" y="3340203"/>
              <a:ext cx="528120"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rPr>
                <a:t>SD</a:t>
              </a:r>
            </a:p>
          </p:txBody>
        </p:sp>
        <p:sp>
          <p:nvSpPr>
            <p:cNvPr id="34" name="TextBox 33">
              <a:extLst>
                <a:ext uri="{FF2B5EF4-FFF2-40B4-BE49-F238E27FC236}">
                  <a16:creationId xmlns:a16="http://schemas.microsoft.com/office/drawing/2014/main" id="{651F6AE6-F7BC-A04E-75B8-D27FF2E8FB65}"/>
                </a:ext>
              </a:extLst>
            </p:cNvPr>
            <p:cNvSpPr txBox="1"/>
            <p:nvPr/>
          </p:nvSpPr>
          <p:spPr>
            <a:xfrm>
              <a:off x="8590727" y="3867978"/>
              <a:ext cx="528120"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rPr>
                <a:t>SD</a:t>
              </a:r>
            </a:p>
          </p:txBody>
        </p:sp>
        <p:sp>
          <p:nvSpPr>
            <p:cNvPr id="35" name="TextBox 34">
              <a:extLst>
                <a:ext uri="{FF2B5EF4-FFF2-40B4-BE49-F238E27FC236}">
                  <a16:creationId xmlns:a16="http://schemas.microsoft.com/office/drawing/2014/main" id="{233C95AB-DB25-A62D-135F-EC5F6A7FFB4C}"/>
                </a:ext>
              </a:extLst>
            </p:cNvPr>
            <p:cNvSpPr txBox="1"/>
            <p:nvPr/>
          </p:nvSpPr>
          <p:spPr>
            <a:xfrm>
              <a:off x="9830122" y="5224234"/>
              <a:ext cx="609911"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ea typeface="+mn-ea"/>
                  <a:cs typeface="Arial" panose="020B0604020202020204" pitchFamily="34" charset="0"/>
                </a:rPr>
                <a:t>SD</a:t>
              </a:r>
              <a:r>
                <a:rPr kumimoji="0" lang="en-GB" sz="1400" b="0" i="0" u="none" strike="noStrike" kern="1200" cap="none" spc="0" normalizeH="0" baseline="30000" noProof="0" dirty="0" smtClean="0">
                  <a:ln>
                    <a:noFill/>
                  </a:ln>
                  <a:solidFill>
                    <a:srgbClr val="000000"/>
                  </a:solidFill>
                  <a:effectLst/>
                  <a:uLnTx/>
                  <a:uFillTx/>
                  <a:ea typeface="+mn-ea"/>
                  <a:cs typeface="Arial" panose="020B0604020202020204" pitchFamily="34" charset="0"/>
                </a:rPr>
                <a:t>†</a:t>
              </a:r>
              <a:endParaRPr kumimoji="0" lang="en-GB" sz="1400" b="0" i="0" u="none" strike="noStrike" kern="1200" cap="none" spc="0" normalizeH="0" baseline="30000" noProof="0" dirty="0">
                <a:ln>
                  <a:noFill/>
                </a:ln>
                <a:solidFill>
                  <a:srgbClr val="000000"/>
                </a:solidFill>
                <a:effectLst/>
                <a:uLnTx/>
                <a:uFillTx/>
                <a:ea typeface="+mn-ea"/>
                <a:cs typeface="Arial" panose="020B0604020202020204" pitchFamily="34" charset="0"/>
              </a:endParaRPr>
            </a:p>
          </p:txBody>
        </p:sp>
        <p:sp>
          <p:nvSpPr>
            <p:cNvPr id="36" name="TextBox 35">
              <a:extLst>
                <a:ext uri="{FF2B5EF4-FFF2-40B4-BE49-F238E27FC236}">
                  <a16:creationId xmlns:a16="http://schemas.microsoft.com/office/drawing/2014/main" id="{910C69F9-3BF5-1001-200B-FF91BBB15AF2}"/>
                </a:ext>
              </a:extLst>
            </p:cNvPr>
            <p:cNvSpPr txBox="1"/>
            <p:nvPr/>
          </p:nvSpPr>
          <p:spPr>
            <a:xfrm>
              <a:off x="10265841" y="5211961"/>
              <a:ext cx="609911"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ea typeface="+mn-ea"/>
                  <a:cs typeface="Arial" panose="020B0604020202020204" pitchFamily="34" charset="0"/>
                </a:rPr>
                <a:t>SD</a:t>
              </a:r>
              <a:r>
                <a:rPr kumimoji="0" lang="en-GB" sz="1400" b="0" i="0" u="none" strike="noStrike" kern="1200" cap="none" spc="0" normalizeH="0" baseline="30000" noProof="0" dirty="0" smtClean="0">
                  <a:ln>
                    <a:noFill/>
                  </a:ln>
                  <a:solidFill>
                    <a:srgbClr val="000000"/>
                  </a:solidFill>
                  <a:effectLst/>
                  <a:uLnTx/>
                  <a:uFillTx/>
                  <a:ea typeface="+mn-ea"/>
                  <a:cs typeface="Arial" panose="020B0604020202020204" pitchFamily="34" charset="0"/>
                </a:rPr>
                <a:t>‡</a:t>
              </a:r>
              <a:endParaRPr kumimoji="0" lang="en-GB" sz="1400" b="0" i="0" u="none" strike="noStrike" kern="1200" cap="none" spc="0" normalizeH="0" baseline="30000" noProof="0" dirty="0">
                <a:ln>
                  <a:noFill/>
                </a:ln>
                <a:solidFill>
                  <a:srgbClr val="000000"/>
                </a:solidFill>
                <a:effectLst/>
                <a:uLnTx/>
                <a:uFillTx/>
                <a:ea typeface="+mn-ea"/>
                <a:cs typeface="Arial" panose="020B0604020202020204" pitchFamily="34" charset="0"/>
              </a:endParaRPr>
            </a:p>
          </p:txBody>
        </p:sp>
        <p:sp>
          <p:nvSpPr>
            <p:cNvPr id="37" name="TextBox 36">
              <a:extLst>
                <a:ext uri="{FF2B5EF4-FFF2-40B4-BE49-F238E27FC236}">
                  <a16:creationId xmlns:a16="http://schemas.microsoft.com/office/drawing/2014/main" id="{27D9108E-5CC5-FC3D-B382-A6963D8ECC9D}"/>
                </a:ext>
              </a:extLst>
            </p:cNvPr>
            <p:cNvSpPr txBox="1"/>
            <p:nvPr/>
          </p:nvSpPr>
          <p:spPr>
            <a:xfrm>
              <a:off x="8121711" y="3515978"/>
              <a:ext cx="613805"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ea typeface="+mn-ea"/>
                  <a:cs typeface="Arial" panose="020B0604020202020204" pitchFamily="34" charset="0"/>
                </a:rPr>
                <a:t>PR*</a:t>
              </a:r>
              <a:endPar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endParaRPr>
            </a:p>
          </p:txBody>
        </p:sp>
        <p:sp>
          <p:nvSpPr>
            <p:cNvPr id="38" name="TextBox 37">
              <a:extLst>
                <a:ext uri="{FF2B5EF4-FFF2-40B4-BE49-F238E27FC236}">
                  <a16:creationId xmlns:a16="http://schemas.microsoft.com/office/drawing/2014/main" id="{2723BC21-D719-6E01-7E54-20DB0796E79B}"/>
                </a:ext>
              </a:extLst>
            </p:cNvPr>
            <p:cNvSpPr txBox="1"/>
            <p:nvPr/>
          </p:nvSpPr>
          <p:spPr>
            <a:xfrm>
              <a:off x="9023261" y="4559255"/>
              <a:ext cx="528120"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rPr>
                <a:t>PR</a:t>
              </a:r>
            </a:p>
          </p:txBody>
        </p:sp>
        <p:sp>
          <p:nvSpPr>
            <p:cNvPr id="39" name="TextBox 38">
              <a:extLst>
                <a:ext uri="{FF2B5EF4-FFF2-40B4-BE49-F238E27FC236}">
                  <a16:creationId xmlns:a16="http://schemas.microsoft.com/office/drawing/2014/main" id="{05D5AB2C-EA94-28F9-DB21-0057EDD55610}"/>
                </a:ext>
              </a:extLst>
            </p:cNvPr>
            <p:cNvSpPr txBox="1"/>
            <p:nvPr/>
          </p:nvSpPr>
          <p:spPr>
            <a:xfrm>
              <a:off x="9472832" y="4645171"/>
              <a:ext cx="528120"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rPr>
                <a:t>PR</a:t>
              </a:r>
            </a:p>
          </p:txBody>
        </p:sp>
        <p:sp>
          <p:nvSpPr>
            <p:cNvPr id="40" name="TextBox 39">
              <a:extLst>
                <a:ext uri="{FF2B5EF4-FFF2-40B4-BE49-F238E27FC236}">
                  <a16:creationId xmlns:a16="http://schemas.microsoft.com/office/drawing/2014/main" id="{B5BC72FE-C291-EF48-F9A7-E4923F6AA810}"/>
                </a:ext>
              </a:extLst>
            </p:cNvPr>
            <p:cNvSpPr txBox="1"/>
            <p:nvPr/>
          </p:nvSpPr>
          <p:spPr>
            <a:xfrm>
              <a:off x="11156424" y="5211961"/>
              <a:ext cx="539804"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000000"/>
                  </a:solidFill>
                  <a:effectLst/>
                  <a:uLnTx/>
                  <a:uFillTx/>
                  <a:ea typeface="+mn-ea"/>
                  <a:cs typeface="Arial" panose="020B0604020202020204" pitchFamily="34" charset="0"/>
                </a:rPr>
                <a:t>CR</a:t>
              </a:r>
            </a:p>
          </p:txBody>
        </p:sp>
        <p:sp>
          <p:nvSpPr>
            <p:cNvPr id="41" name="TextBox 40">
              <a:extLst>
                <a:ext uri="{FF2B5EF4-FFF2-40B4-BE49-F238E27FC236}">
                  <a16:creationId xmlns:a16="http://schemas.microsoft.com/office/drawing/2014/main" id="{7AF3A517-DD3B-889F-24E6-A02FA1CA5E84}"/>
                </a:ext>
              </a:extLst>
            </p:cNvPr>
            <p:cNvSpPr txBox="1"/>
            <p:nvPr/>
          </p:nvSpPr>
          <p:spPr>
            <a:xfrm>
              <a:off x="10679875" y="5211961"/>
              <a:ext cx="609911" cy="310108"/>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smtClean="0">
                  <a:ln>
                    <a:noFill/>
                  </a:ln>
                  <a:solidFill>
                    <a:srgbClr val="000000"/>
                  </a:solidFill>
                  <a:effectLst/>
                  <a:uLnTx/>
                  <a:uFillTx/>
                  <a:ea typeface="+mn-ea"/>
                  <a:cs typeface="Arial" panose="020B0604020202020204" pitchFamily="34" charset="0"/>
                </a:rPr>
                <a:t>PD</a:t>
              </a:r>
              <a:r>
                <a:rPr kumimoji="0" lang="en-GB" sz="1400" b="0" i="0" u="none" strike="noStrike" kern="1200" cap="none" spc="0" normalizeH="0" baseline="30000" noProof="0" dirty="0" smtClean="0">
                  <a:ln>
                    <a:noFill/>
                  </a:ln>
                  <a:solidFill>
                    <a:srgbClr val="000000"/>
                  </a:solidFill>
                  <a:effectLst/>
                  <a:uLnTx/>
                  <a:uFillTx/>
                  <a:ea typeface="+mn-ea"/>
                  <a:cs typeface="Arial" panose="020B0604020202020204" pitchFamily="34" charset="0"/>
                </a:rPr>
                <a:t>§</a:t>
              </a:r>
              <a:endParaRPr kumimoji="0" lang="en-GB" sz="1400" b="0" i="0" u="none" strike="noStrike" kern="1200" cap="none" spc="0" normalizeH="0" baseline="30000" noProof="0" dirty="0">
                <a:ln>
                  <a:noFill/>
                </a:ln>
                <a:solidFill>
                  <a:srgbClr val="000000"/>
                </a:solidFill>
                <a:effectLst/>
                <a:uLnTx/>
                <a:uFillTx/>
                <a:ea typeface="+mn-ea"/>
                <a:cs typeface="Arial" panose="020B0604020202020204" pitchFamily="34" charset="0"/>
              </a:endParaRPr>
            </a:p>
          </p:txBody>
        </p:sp>
        <p:sp>
          <p:nvSpPr>
            <p:cNvPr id="42" name="Rectangle 41">
              <a:extLst>
                <a:ext uri="{FF2B5EF4-FFF2-40B4-BE49-F238E27FC236}">
                  <a16:creationId xmlns:a16="http://schemas.microsoft.com/office/drawing/2014/main" id="{CC4BF9A3-3F88-BBFA-F62B-E5BC3E3722FA}"/>
                </a:ext>
              </a:extLst>
            </p:cNvPr>
            <p:cNvSpPr/>
            <p:nvPr/>
          </p:nvSpPr>
          <p:spPr>
            <a:xfrm>
              <a:off x="5713467" y="2201553"/>
              <a:ext cx="249084" cy="322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43" name="Rectangle 42">
              <a:extLst>
                <a:ext uri="{FF2B5EF4-FFF2-40B4-BE49-F238E27FC236}">
                  <a16:creationId xmlns:a16="http://schemas.microsoft.com/office/drawing/2014/main" id="{DFBCE61E-99B7-B5EC-942D-4A023363E080}"/>
                </a:ext>
              </a:extLst>
            </p:cNvPr>
            <p:cNvSpPr/>
            <p:nvPr/>
          </p:nvSpPr>
          <p:spPr>
            <a:xfrm flipV="1">
              <a:off x="6572635" y="2523588"/>
              <a:ext cx="249084" cy="4476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44" name="Rectangle 43">
              <a:extLst>
                <a:ext uri="{FF2B5EF4-FFF2-40B4-BE49-F238E27FC236}">
                  <a16:creationId xmlns:a16="http://schemas.microsoft.com/office/drawing/2014/main" id="{CAAC3805-ACF2-3115-3361-10BBB617FF81}"/>
                </a:ext>
              </a:extLst>
            </p:cNvPr>
            <p:cNvSpPr/>
            <p:nvPr/>
          </p:nvSpPr>
          <p:spPr>
            <a:xfrm flipV="1">
              <a:off x="7008355" y="2523587"/>
              <a:ext cx="249084" cy="5151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45" name="Rectangle 44">
              <a:extLst>
                <a:ext uri="{FF2B5EF4-FFF2-40B4-BE49-F238E27FC236}">
                  <a16:creationId xmlns:a16="http://schemas.microsoft.com/office/drawing/2014/main" id="{E9B795DF-E7EC-8D7E-7C22-776B8E17AA64}"/>
                </a:ext>
              </a:extLst>
            </p:cNvPr>
            <p:cNvSpPr/>
            <p:nvPr/>
          </p:nvSpPr>
          <p:spPr>
            <a:xfrm flipV="1">
              <a:off x="7437939" y="2523586"/>
              <a:ext cx="249084" cy="56636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46" name="Rectangle 45">
              <a:extLst>
                <a:ext uri="{FF2B5EF4-FFF2-40B4-BE49-F238E27FC236}">
                  <a16:creationId xmlns:a16="http://schemas.microsoft.com/office/drawing/2014/main" id="{845B6AFE-ACDF-014F-8365-C5324E793237}"/>
                </a:ext>
              </a:extLst>
            </p:cNvPr>
            <p:cNvSpPr/>
            <p:nvPr/>
          </p:nvSpPr>
          <p:spPr>
            <a:xfrm flipV="1">
              <a:off x="7873660" y="2523585"/>
              <a:ext cx="249084" cy="8220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47" name="Rectangle 46">
              <a:extLst>
                <a:ext uri="{FF2B5EF4-FFF2-40B4-BE49-F238E27FC236}">
                  <a16:creationId xmlns:a16="http://schemas.microsoft.com/office/drawing/2014/main" id="{0B1AF1D7-C58C-3DCE-9300-6EDD95727D89}"/>
                </a:ext>
              </a:extLst>
            </p:cNvPr>
            <p:cNvSpPr/>
            <p:nvPr/>
          </p:nvSpPr>
          <p:spPr>
            <a:xfrm flipV="1">
              <a:off x="8297107" y="2523584"/>
              <a:ext cx="249084" cy="10320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48" name="Rectangle 47">
              <a:extLst>
                <a:ext uri="{FF2B5EF4-FFF2-40B4-BE49-F238E27FC236}">
                  <a16:creationId xmlns:a16="http://schemas.microsoft.com/office/drawing/2014/main" id="{902A27AE-7551-583D-7C56-17D4E744D0BC}"/>
                </a:ext>
              </a:extLst>
            </p:cNvPr>
            <p:cNvSpPr/>
            <p:nvPr/>
          </p:nvSpPr>
          <p:spPr>
            <a:xfrm flipV="1">
              <a:off x="8726691" y="2523583"/>
              <a:ext cx="249084" cy="13365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49" name="Rectangle 48">
              <a:extLst>
                <a:ext uri="{FF2B5EF4-FFF2-40B4-BE49-F238E27FC236}">
                  <a16:creationId xmlns:a16="http://schemas.microsoft.com/office/drawing/2014/main" id="{AAED94C0-2866-96CE-808F-17A70DB5BEEB}"/>
                </a:ext>
              </a:extLst>
            </p:cNvPr>
            <p:cNvSpPr/>
            <p:nvPr/>
          </p:nvSpPr>
          <p:spPr>
            <a:xfrm flipV="1">
              <a:off x="9162411" y="2523582"/>
              <a:ext cx="249084" cy="20283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50" name="Rectangle 49">
              <a:extLst>
                <a:ext uri="{FF2B5EF4-FFF2-40B4-BE49-F238E27FC236}">
                  <a16:creationId xmlns:a16="http://schemas.microsoft.com/office/drawing/2014/main" id="{69A8F27B-67EC-0AFA-2CDA-3D9BAC7A1BE9}"/>
                </a:ext>
              </a:extLst>
            </p:cNvPr>
            <p:cNvSpPr/>
            <p:nvPr/>
          </p:nvSpPr>
          <p:spPr>
            <a:xfrm flipV="1">
              <a:off x="9591995" y="2523581"/>
              <a:ext cx="249084" cy="21553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51" name="Rectangle 50">
              <a:extLst>
                <a:ext uri="{FF2B5EF4-FFF2-40B4-BE49-F238E27FC236}">
                  <a16:creationId xmlns:a16="http://schemas.microsoft.com/office/drawing/2014/main" id="{BB4ED7AB-2A61-3954-3EFD-5AC3AA3B8B36}"/>
                </a:ext>
              </a:extLst>
            </p:cNvPr>
            <p:cNvSpPr/>
            <p:nvPr/>
          </p:nvSpPr>
          <p:spPr>
            <a:xfrm flipV="1">
              <a:off x="10021579" y="2523580"/>
              <a:ext cx="249084" cy="26941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52" name="Rectangle 51">
              <a:extLst>
                <a:ext uri="{FF2B5EF4-FFF2-40B4-BE49-F238E27FC236}">
                  <a16:creationId xmlns:a16="http://schemas.microsoft.com/office/drawing/2014/main" id="{912863C0-0C78-1222-230D-BB3CD34E0881}"/>
                </a:ext>
              </a:extLst>
            </p:cNvPr>
            <p:cNvSpPr/>
            <p:nvPr/>
          </p:nvSpPr>
          <p:spPr>
            <a:xfrm flipV="1">
              <a:off x="10451163" y="2523580"/>
              <a:ext cx="249084" cy="26941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53" name="Rectangle 52">
              <a:extLst>
                <a:ext uri="{FF2B5EF4-FFF2-40B4-BE49-F238E27FC236}">
                  <a16:creationId xmlns:a16="http://schemas.microsoft.com/office/drawing/2014/main" id="{29F9DF25-501B-C2B4-16AD-0DEC0E4C74A7}"/>
                </a:ext>
              </a:extLst>
            </p:cNvPr>
            <p:cNvSpPr/>
            <p:nvPr/>
          </p:nvSpPr>
          <p:spPr>
            <a:xfrm flipV="1">
              <a:off x="10886883" y="2523580"/>
              <a:ext cx="249084" cy="26941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54" name="Rectangle 53">
              <a:extLst>
                <a:ext uri="{FF2B5EF4-FFF2-40B4-BE49-F238E27FC236}">
                  <a16:creationId xmlns:a16="http://schemas.microsoft.com/office/drawing/2014/main" id="{31337A30-F9A0-9373-8E87-56FC2E4CF048}"/>
                </a:ext>
              </a:extLst>
            </p:cNvPr>
            <p:cNvSpPr/>
            <p:nvPr/>
          </p:nvSpPr>
          <p:spPr>
            <a:xfrm flipV="1">
              <a:off x="11310330" y="2523580"/>
              <a:ext cx="249084" cy="26941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cxnSp>
          <p:nvCxnSpPr>
            <p:cNvPr id="55" name="Straight Connector 54">
              <a:extLst>
                <a:ext uri="{FF2B5EF4-FFF2-40B4-BE49-F238E27FC236}">
                  <a16:creationId xmlns:a16="http://schemas.microsoft.com/office/drawing/2014/main" id="{27EA5779-75C2-B69D-9DE6-D28151FD1F83}"/>
                </a:ext>
              </a:extLst>
            </p:cNvPr>
            <p:cNvCxnSpPr>
              <a:cxnSpLocks/>
              <a:stCxn id="24" idx="3"/>
            </p:cNvCxnSpPr>
            <p:nvPr/>
          </p:nvCxnSpPr>
          <p:spPr>
            <a:xfrm flipV="1">
              <a:off x="5546903" y="2524505"/>
              <a:ext cx="6144354" cy="1"/>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DB96C6AB-7837-C837-7735-376B6571494A}"/>
                </a:ext>
              </a:extLst>
            </p:cNvPr>
            <p:cNvCxnSpPr>
              <a:cxnSpLocks/>
            </p:cNvCxnSpPr>
            <p:nvPr/>
          </p:nvCxnSpPr>
          <p:spPr>
            <a:xfrm>
              <a:off x="5546903" y="3345599"/>
              <a:ext cx="6144354" cy="0"/>
            </a:xfrm>
            <a:prstGeom prst="line">
              <a:avLst/>
            </a:prstGeom>
            <a:ln w="952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aphicFrame>
        <p:nvGraphicFramePr>
          <p:cNvPr id="57" name="Table 56"/>
          <p:cNvGraphicFramePr>
            <a:graphicFrameLocks noGrp="1"/>
          </p:cNvGraphicFramePr>
          <p:nvPr>
            <p:extLst>
              <p:ext uri="{D42A27DB-BD31-4B8C-83A1-F6EECF244321}">
                <p14:modId xmlns:p14="http://schemas.microsoft.com/office/powerpoint/2010/main" val="2293006514"/>
              </p:ext>
            </p:extLst>
          </p:nvPr>
        </p:nvGraphicFramePr>
        <p:xfrm>
          <a:off x="220456" y="2103976"/>
          <a:ext cx="5676254" cy="2854312"/>
        </p:xfrm>
        <a:graphic>
          <a:graphicData uri="http://schemas.openxmlformats.org/drawingml/2006/table">
            <a:tbl>
              <a:tblPr firstRow="1" bandRow="1">
                <a:tableStyleId>{69012ECD-51FC-41F1-AA8D-1B2483CD663E}</a:tableStyleId>
              </a:tblPr>
              <a:tblGrid>
                <a:gridCol w="1273366">
                  <a:extLst>
                    <a:ext uri="{9D8B030D-6E8A-4147-A177-3AD203B41FA5}">
                      <a16:colId xmlns:a16="http://schemas.microsoft.com/office/drawing/2014/main" val="4251174958"/>
                    </a:ext>
                  </a:extLst>
                </a:gridCol>
                <a:gridCol w="1692998">
                  <a:extLst>
                    <a:ext uri="{9D8B030D-6E8A-4147-A177-3AD203B41FA5}">
                      <a16:colId xmlns:a16="http://schemas.microsoft.com/office/drawing/2014/main" val="2906927534"/>
                    </a:ext>
                  </a:extLst>
                </a:gridCol>
                <a:gridCol w="1590798">
                  <a:extLst>
                    <a:ext uri="{9D8B030D-6E8A-4147-A177-3AD203B41FA5}">
                      <a16:colId xmlns:a16="http://schemas.microsoft.com/office/drawing/2014/main" val="550334063"/>
                    </a:ext>
                  </a:extLst>
                </a:gridCol>
                <a:gridCol w="1119092">
                  <a:extLst>
                    <a:ext uri="{9D8B030D-6E8A-4147-A177-3AD203B41FA5}">
                      <a16:colId xmlns:a16="http://schemas.microsoft.com/office/drawing/2014/main" val="3264656207"/>
                    </a:ext>
                  </a:extLst>
                </a:gridCol>
              </a:tblGrid>
              <a:tr h="316721">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200" dirty="0" err="1" smtClean="0">
                          <a:solidFill>
                            <a:schemeClr val="tx2"/>
                          </a:solidFill>
                          <a:latin typeface="+mn-lt"/>
                        </a:rPr>
                        <a:t>Intracanial</a:t>
                      </a:r>
                      <a:r>
                        <a:rPr lang="en-US" sz="1200" baseline="0" dirty="0" smtClean="0">
                          <a:solidFill>
                            <a:schemeClr val="tx2"/>
                          </a:solidFill>
                          <a:latin typeface="+mn-lt"/>
                        </a:rPr>
                        <a:t> response</a:t>
                      </a:r>
                      <a:r>
                        <a:rPr lang="en-US" sz="1200" dirty="0" smtClean="0">
                          <a:solidFill>
                            <a:schemeClr val="tx2"/>
                          </a:solidFill>
                          <a:latin typeface="+mn-lt"/>
                        </a:rPr>
                        <a:t>, </a:t>
                      </a:r>
                      <a:br>
                        <a:rPr lang="en-US" sz="1200" dirty="0" smtClean="0">
                          <a:solidFill>
                            <a:schemeClr val="tx2"/>
                          </a:solidFill>
                          <a:latin typeface="+mn-lt"/>
                        </a:rPr>
                      </a:br>
                      <a:r>
                        <a:rPr lang="en-US" sz="1200" dirty="0" smtClean="0">
                          <a:solidFill>
                            <a:schemeClr val="tx2"/>
                          </a:solidFill>
                          <a:latin typeface="+mn-lt"/>
                        </a:rPr>
                        <a:t>n (%)</a:t>
                      </a:r>
                      <a:endParaRPr lang="en-US" sz="1200" b="1" dirty="0">
                        <a:solidFill>
                          <a:schemeClr val="tx2"/>
                        </a:solidFill>
                        <a:latin typeface="+mn-lt"/>
                      </a:endParaRPr>
                    </a:p>
                  </a:txBody>
                  <a:tcPr marL="90000" anchor="b"/>
                </a:tc>
                <a:tc>
                  <a:txBody>
                    <a:bodyPr/>
                    <a:lstStyle/>
                    <a:p>
                      <a:pPr algn="ctr"/>
                      <a:r>
                        <a:rPr lang="en-US" sz="1200" b="1" dirty="0" smtClean="0">
                          <a:solidFill>
                            <a:schemeClr val="tx2"/>
                          </a:solidFill>
                          <a:latin typeface="+mn-lt"/>
                        </a:rPr>
                        <a:t>Patients with </a:t>
                      </a:r>
                      <a:br>
                        <a:rPr lang="en-US" sz="1200" b="1" dirty="0" smtClean="0">
                          <a:solidFill>
                            <a:schemeClr val="tx2"/>
                          </a:solidFill>
                          <a:latin typeface="+mn-lt"/>
                        </a:rPr>
                      </a:br>
                      <a:r>
                        <a:rPr lang="en-US" sz="1200" b="1" dirty="0" smtClean="0">
                          <a:solidFill>
                            <a:schemeClr val="tx2"/>
                          </a:solidFill>
                          <a:latin typeface="+mn-lt"/>
                        </a:rPr>
                        <a:t>non-target lesions</a:t>
                      </a:r>
                    </a:p>
                    <a:p>
                      <a:pPr algn="ctr"/>
                      <a:r>
                        <a:rPr lang="en-US" sz="1200" b="1" dirty="0" smtClean="0">
                          <a:solidFill>
                            <a:schemeClr val="tx2"/>
                          </a:solidFill>
                          <a:latin typeface="+mn-lt"/>
                        </a:rPr>
                        <a:t>(n=4)</a:t>
                      </a:r>
                    </a:p>
                  </a:txBody>
                  <a:tcPr marL="90000" anchor="b"/>
                </a:tc>
                <a:tc>
                  <a:txBody>
                    <a:bodyPr/>
                    <a:lstStyle/>
                    <a:p>
                      <a:pPr algn="ctr"/>
                      <a:r>
                        <a:rPr lang="en-US" sz="1200" b="1" dirty="0" smtClean="0">
                          <a:solidFill>
                            <a:schemeClr val="tx2"/>
                          </a:solidFill>
                          <a:latin typeface="+mn-lt"/>
                        </a:rPr>
                        <a:t>Patients with </a:t>
                      </a:r>
                      <a:br>
                        <a:rPr lang="en-US" sz="1200" b="1" dirty="0" smtClean="0">
                          <a:solidFill>
                            <a:schemeClr val="tx2"/>
                          </a:solidFill>
                          <a:latin typeface="+mn-lt"/>
                        </a:rPr>
                      </a:br>
                      <a:r>
                        <a:rPr lang="en-US" sz="1200" b="1" dirty="0" smtClean="0">
                          <a:solidFill>
                            <a:schemeClr val="tx2"/>
                          </a:solidFill>
                          <a:latin typeface="+mn-lt"/>
                        </a:rPr>
                        <a:t>target lesions</a:t>
                      </a:r>
                    </a:p>
                    <a:p>
                      <a:pPr algn="ctr"/>
                      <a:r>
                        <a:rPr lang="en-US" sz="1200" b="1" dirty="0" smtClean="0">
                          <a:solidFill>
                            <a:schemeClr val="tx2"/>
                          </a:solidFill>
                          <a:latin typeface="+mn-lt"/>
                        </a:rPr>
                        <a:t>(n=15)</a:t>
                      </a:r>
                    </a:p>
                  </a:txBody>
                  <a:tcPr marL="90000" anchor="b"/>
                </a:tc>
                <a:tc>
                  <a:txBody>
                    <a:bodyPr/>
                    <a:lstStyle/>
                    <a:p>
                      <a:pPr algn="ctr"/>
                      <a:r>
                        <a:rPr lang="en-US" sz="1200" b="1" dirty="0" smtClean="0">
                          <a:solidFill>
                            <a:schemeClr val="tx2"/>
                          </a:solidFill>
                          <a:latin typeface="+mn-lt"/>
                        </a:rPr>
                        <a:t>Overall </a:t>
                      </a:r>
                    </a:p>
                    <a:p>
                      <a:pPr algn="ctr"/>
                      <a:r>
                        <a:rPr lang="en-US" sz="1200" b="1" dirty="0" smtClean="0">
                          <a:solidFill>
                            <a:schemeClr val="tx2"/>
                          </a:solidFill>
                          <a:latin typeface="+mn-lt"/>
                        </a:rPr>
                        <a:t>(n=19)</a:t>
                      </a:r>
                    </a:p>
                  </a:txBody>
                  <a:tcPr marL="90000" anchor="b"/>
                </a:tc>
                <a:extLst>
                  <a:ext uri="{0D108BD9-81ED-4DB2-BD59-A6C34878D82A}">
                    <a16:rowId xmlns:a16="http://schemas.microsoft.com/office/drawing/2014/main" val="3011744392"/>
                  </a:ext>
                </a:extLst>
              </a:tr>
              <a:tr h="276779">
                <a:tc>
                  <a:txBody>
                    <a:bodyPr/>
                    <a:lstStyle/>
                    <a:p>
                      <a:r>
                        <a:rPr lang="en-GB" sz="1200" b="0" dirty="0" smtClean="0"/>
                        <a:t>ORR</a:t>
                      </a:r>
                      <a:endParaRPr lang="en-GB" sz="1200" b="0" dirty="0"/>
                    </a:p>
                  </a:txBody>
                  <a:tcPr marL="90000"/>
                </a:tc>
                <a:tc>
                  <a:txBody>
                    <a:bodyPr/>
                    <a:lstStyle/>
                    <a:p>
                      <a:pPr algn="ctr"/>
                      <a:r>
                        <a:rPr lang="en-GB" sz="1200" dirty="0" smtClean="0"/>
                        <a:t>2 (50)</a:t>
                      </a:r>
                      <a:endParaRPr lang="en-GB" sz="1200" dirty="0"/>
                    </a:p>
                  </a:txBody>
                  <a:tcPr marL="90000"/>
                </a:tc>
                <a:tc>
                  <a:txBody>
                    <a:bodyPr/>
                    <a:lstStyle/>
                    <a:p>
                      <a:pPr algn="ctr"/>
                      <a:r>
                        <a:rPr lang="en-GB" sz="1200" dirty="0" smtClean="0"/>
                        <a:t>4 (27)</a:t>
                      </a:r>
                      <a:endParaRPr lang="en-GB" sz="1200" dirty="0"/>
                    </a:p>
                  </a:txBody>
                  <a:tcPr marL="90000"/>
                </a:tc>
                <a:tc>
                  <a:txBody>
                    <a:bodyPr/>
                    <a:lstStyle/>
                    <a:p>
                      <a:pPr algn="ctr"/>
                      <a:r>
                        <a:rPr lang="en-GB" sz="1200" dirty="0" smtClean="0"/>
                        <a:t>6 (32)</a:t>
                      </a:r>
                      <a:endParaRPr lang="en-GB" sz="1200" dirty="0"/>
                    </a:p>
                  </a:txBody>
                  <a:tcPr marL="90000"/>
                </a:tc>
                <a:extLst>
                  <a:ext uri="{0D108BD9-81ED-4DB2-BD59-A6C34878D82A}">
                    <a16:rowId xmlns:a16="http://schemas.microsoft.com/office/drawing/2014/main" val="3532833370"/>
                  </a:ext>
                </a:extLst>
              </a:tr>
              <a:tr h="276779">
                <a:tc>
                  <a:txBody>
                    <a:bodyPr/>
                    <a:lstStyle/>
                    <a:p>
                      <a:r>
                        <a:rPr lang="en-GB" sz="1200" b="0" dirty="0" smtClean="0"/>
                        <a:t>BOR</a:t>
                      </a:r>
                      <a:endParaRPr lang="en-GB" sz="1200" b="0" dirty="0"/>
                    </a:p>
                  </a:txBody>
                  <a:tcPr marL="90000"/>
                </a:tc>
                <a:tc>
                  <a:txBody>
                    <a:bodyPr/>
                    <a:lstStyle/>
                    <a:p>
                      <a:pPr algn="ctr"/>
                      <a:endParaRPr lang="en-GB" sz="1200" dirty="0"/>
                    </a:p>
                  </a:txBody>
                  <a:tcPr marL="90000"/>
                </a:tc>
                <a:tc>
                  <a:txBody>
                    <a:bodyPr/>
                    <a:lstStyle/>
                    <a:p>
                      <a:pPr algn="ctr"/>
                      <a:endParaRPr lang="en-GB" sz="1200" dirty="0"/>
                    </a:p>
                  </a:txBody>
                  <a:tcPr marL="90000"/>
                </a:tc>
                <a:tc>
                  <a:txBody>
                    <a:bodyPr/>
                    <a:lstStyle/>
                    <a:p>
                      <a:pPr algn="ctr"/>
                      <a:endParaRPr lang="en-GB" sz="1200" dirty="0"/>
                    </a:p>
                  </a:txBody>
                  <a:tcPr marL="90000"/>
                </a:tc>
                <a:extLst>
                  <a:ext uri="{0D108BD9-81ED-4DB2-BD59-A6C34878D82A}">
                    <a16:rowId xmlns:a16="http://schemas.microsoft.com/office/drawing/2014/main" val="2810577725"/>
                  </a:ext>
                </a:extLst>
              </a:tr>
              <a:tr h="276779">
                <a:tc>
                  <a:txBody>
                    <a:bodyPr/>
                    <a:lstStyle/>
                    <a:p>
                      <a:pPr marL="88900" indent="0"/>
                      <a:r>
                        <a:rPr lang="en-GB" sz="1200" b="0" dirty="0" smtClean="0"/>
                        <a:t>CR</a:t>
                      </a:r>
                      <a:endParaRPr lang="en-GB" sz="1200" b="0" dirty="0"/>
                    </a:p>
                  </a:txBody>
                  <a:tcPr marL="90000"/>
                </a:tc>
                <a:tc>
                  <a:txBody>
                    <a:bodyPr/>
                    <a:lstStyle/>
                    <a:p>
                      <a:pPr algn="ctr"/>
                      <a:r>
                        <a:rPr lang="en-GB" sz="1200" dirty="0" smtClean="0"/>
                        <a:t>2</a:t>
                      </a:r>
                      <a:r>
                        <a:rPr lang="en-GB" sz="1200" baseline="0" dirty="0" smtClean="0"/>
                        <a:t> (50)</a:t>
                      </a:r>
                      <a:endParaRPr lang="en-GB" sz="1200" dirty="0"/>
                    </a:p>
                  </a:txBody>
                  <a:tcPr marL="90000"/>
                </a:tc>
                <a:tc>
                  <a:txBody>
                    <a:bodyPr/>
                    <a:lstStyle/>
                    <a:p>
                      <a:pPr algn="ctr"/>
                      <a:r>
                        <a:rPr lang="en-GB" sz="1200" dirty="0" smtClean="0"/>
                        <a:t>1 (7)</a:t>
                      </a:r>
                      <a:endParaRPr lang="en-GB" sz="1200" dirty="0"/>
                    </a:p>
                  </a:txBody>
                  <a:tcPr marL="90000"/>
                </a:tc>
                <a:tc>
                  <a:txBody>
                    <a:bodyPr/>
                    <a:lstStyle/>
                    <a:p>
                      <a:pPr algn="ctr"/>
                      <a:r>
                        <a:rPr lang="en-GB" sz="1200" dirty="0" smtClean="0"/>
                        <a:t>3 (16)</a:t>
                      </a:r>
                      <a:endParaRPr lang="en-GB" sz="1200" dirty="0"/>
                    </a:p>
                  </a:txBody>
                  <a:tcPr marL="90000"/>
                </a:tc>
                <a:extLst>
                  <a:ext uri="{0D108BD9-81ED-4DB2-BD59-A6C34878D82A}">
                    <a16:rowId xmlns:a16="http://schemas.microsoft.com/office/drawing/2014/main" val="1006135538"/>
                  </a:ext>
                </a:extLst>
              </a:tr>
              <a:tr h="276779">
                <a:tc>
                  <a:txBody>
                    <a:bodyPr/>
                    <a:lstStyle/>
                    <a:p>
                      <a:pPr marL="88900" indent="0"/>
                      <a:r>
                        <a:rPr lang="en-GB" sz="1200" b="0" dirty="0" smtClean="0"/>
                        <a:t>PR</a:t>
                      </a:r>
                      <a:endParaRPr lang="en-GB" sz="1200" b="0" dirty="0"/>
                    </a:p>
                  </a:txBody>
                  <a:tcPr marL="90000"/>
                </a:tc>
                <a:tc>
                  <a:txBody>
                    <a:bodyPr/>
                    <a:lstStyle/>
                    <a:p>
                      <a:pPr algn="ctr"/>
                      <a:r>
                        <a:rPr lang="en-GB" sz="1200" dirty="0" smtClean="0"/>
                        <a:t>0</a:t>
                      </a:r>
                      <a:endParaRPr lang="en-GB" sz="1200" dirty="0"/>
                    </a:p>
                  </a:txBody>
                  <a:tcPr marL="90000"/>
                </a:tc>
                <a:tc>
                  <a:txBody>
                    <a:bodyPr/>
                    <a:lstStyle/>
                    <a:p>
                      <a:pPr algn="ctr"/>
                      <a:r>
                        <a:rPr lang="en-GB" sz="1200" dirty="0" smtClean="0"/>
                        <a:t>3 (20)</a:t>
                      </a:r>
                      <a:endParaRPr lang="en-GB" sz="1200" dirty="0"/>
                    </a:p>
                  </a:txBody>
                  <a:tcPr marL="90000"/>
                </a:tc>
                <a:tc>
                  <a:txBody>
                    <a:bodyPr/>
                    <a:lstStyle/>
                    <a:p>
                      <a:pPr algn="ctr"/>
                      <a:r>
                        <a:rPr lang="en-GB" sz="1200" dirty="0" smtClean="0"/>
                        <a:t>3 (16)</a:t>
                      </a:r>
                      <a:endParaRPr lang="en-GB" sz="1200" dirty="0"/>
                    </a:p>
                  </a:txBody>
                  <a:tcPr marL="90000"/>
                </a:tc>
                <a:extLst>
                  <a:ext uri="{0D108BD9-81ED-4DB2-BD59-A6C34878D82A}">
                    <a16:rowId xmlns:a16="http://schemas.microsoft.com/office/drawing/2014/main" val="1793953225"/>
                  </a:ext>
                </a:extLst>
              </a:tr>
              <a:tr h="276779">
                <a:tc>
                  <a:txBody>
                    <a:bodyPr/>
                    <a:lstStyle/>
                    <a:p>
                      <a:pPr marL="88900" indent="0"/>
                      <a:r>
                        <a:rPr lang="en-GB" sz="1200" b="0" dirty="0" smtClean="0"/>
                        <a:t>SD</a:t>
                      </a:r>
                      <a:endParaRPr lang="en-GB" sz="1200" b="0" dirty="0"/>
                    </a:p>
                  </a:txBody>
                  <a:tcPr marL="90000"/>
                </a:tc>
                <a:tc>
                  <a:txBody>
                    <a:bodyPr/>
                    <a:lstStyle/>
                    <a:p>
                      <a:pPr algn="ctr"/>
                      <a:r>
                        <a:rPr lang="en-GB" sz="1200" dirty="0" smtClean="0"/>
                        <a:t>2 (50)</a:t>
                      </a:r>
                      <a:endParaRPr lang="en-GB" sz="1200" dirty="0"/>
                    </a:p>
                  </a:txBody>
                  <a:tcPr marL="90000"/>
                </a:tc>
                <a:tc>
                  <a:txBody>
                    <a:bodyPr/>
                    <a:lstStyle/>
                    <a:p>
                      <a:pPr algn="ctr"/>
                      <a:r>
                        <a:rPr lang="en-GB" sz="1200" dirty="0" smtClean="0"/>
                        <a:t>8 (53)</a:t>
                      </a:r>
                      <a:endParaRPr lang="en-GB" sz="1200" dirty="0"/>
                    </a:p>
                  </a:txBody>
                  <a:tcPr marL="90000"/>
                </a:tc>
                <a:tc>
                  <a:txBody>
                    <a:bodyPr/>
                    <a:lstStyle/>
                    <a:p>
                      <a:pPr algn="ctr"/>
                      <a:r>
                        <a:rPr lang="en-GB" sz="1200" dirty="0" smtClean="0"/>
                        <a:t>10 (53)</a:t>
                      </a:r>
                      <a:endParaRPr lang="en-GB" sz="1200" dirty="0"/>
                    </a:p>
                  </a:txBody>
                  <a:tcPr marL="90000"/>
                </a:tc>
                <a:extLst>
                  <a:ext uri="{0D108BD9-81ED-4DB2-BD59-A6C34878D82A}">
                    <a16:rowId xmlns:a16="http://schemas.microsoft.com/office/drawing/2014/main" val="1011684790"/>
                  </a:ext>
                </a:extLst>
              </a:tr>
              <a:tr h="276779">
                <a:tc>
                  <a:txBody>
                    <a:bodyPr/>
                    <a:lstStyle/>
                    <a:p>
                      <a:pPr marL="88900" lvl="0" indent="0"/>
                      <a:r>
                        <a:rPr lang="en-GB" sz="1200" b="0" dirty="0" smtClean="0"/>
                        <a:t>PD</a:t>
                      </a:r>
                      <a:endParaRPr lang="en-GB" sz="1200" b="0" dirty="0"/>
                    </a:p>
                  </a:txBody>
                  <a:tcPr marL="90000"/>
                </a:tc>
                <a:tc>
                  <a:txBody>
                    <a:bodyPr/>
                    <a:lstStyle/>
                    <a:p>
                      <a:pPr algn="ctr"/>
                      <a:r>
                        <a:rPr lang="en-GB" sz="1200" dirty="0" smtClean="0"/>
                        <a:t>0</a:t>
                      </a:r>
                      <a:endParaRPr lang="en-GB" sz="1200" dirty="0"/>
                    </a:p>
                  </a:txBody>
                  <a:tcPr marL="90000"/>
                </a:tc>
                <a:tc>
                  <a:txBody>
                    <a:bodyPr/>
                    <a:lstStyle/>
                    <a:p>
                      <a:pPr algn="ctr"/>
                      <a:r>
                        <a:rPr lang="en-GB" sz="1200" dirty="0" smtClean="0"/>
                        <a:t>2 (13)</a:t>
                      </a:r>
                      <a:endParaRPr lang="en-GB" sz="1200" dirty="0"/>
                    </a:p>
                  </a:txBody>
                  <a:tcPr marL="90000"/>
                </a:tc>
                <a:tc>
                  <a:txBody>
                    <a:bodyPr/>
                    <a:lstStyle/>
                    <a:p>
                      <a:pPr algn="ctr"/>
                      <a:r>
                        <a:rPr lang="en-GB" sz="1200" dirty="0" smtClean="0"/>
                        <a:t>2 (11)</a:t>
                      </a:r>
                      <a:endParaRPr lang="en-GB" sz="1200" dirty="0"/>
                    </a:p>
                  </a:txBody>
                  <a:tcPr marL="90000"/>
                </a:tc>
                <a:extLst>
                  <a:ext uri="{0D108BD9-81ED-4DB2-BD59-A6C34878D82A}">
                    <a16:rowId xmlns:a16="http://schemas.microsoft.com/office/drawing/2014/main" val="1271958629"/>
                  </a:ext>
                </a:extLst>
              </a:tr>
              <a:tr h="276779">
                <a:tc>
                  <a:txBody>
                    <a:bodyPr/>
                    <a:lstStyle/>
                    <a:p>
                      <a:pPr marL="88900" indent="0"/>
                      <a:r>
                        <a:rPr lang="en-GB" sz="1200" b="0" dirty="0" smtClean="0"/>
                        <a:t>NE</a:t>
                      </a:r>
                      <a:endParaRPr lang="en-GB" sz="1200" b="0" dirty="0"/>
                    </a:p>
                  </a:txBody>
                  <a:tcPr marL="90000"/>
                </a:tc>
                <a:tc>
                  <a:txBody>
                    <a:bodyPr/>
                    <a:lstStyle/>
                    <a:p>
                      <a:pPr algn="ctr"/>
                      <a:r>
                        <a:rPr lang="en-GB" sz="1200" dirty="0" smtClean="0"/>
                        <a:t>0</a:t>
                      </a:r>
                      <a:endParaRPr lang="en-GB" sz="1200" dirty="0"/>
                    </a:p>
                  </a:txBody>
                  <a:tcPr marL="90000"/>
                </a:tc>
                <a:tc>
                  <a:txBody>
                    <a:bodyPr/>
                    <a:lstStyle/>
                    <a:p>
                      <a:pPr algn="ctr"/>
                      <a:r>
                        <a:rPr lang="en-GB" sz="1200" dirty="0" smtClean="0"/>
                        <a:t>1 (7)</a:t>
                      </a:r>
                      <a:endParaRPr lang="en-GB" sz="1200" dirty="0"/>
                    </a:p>
                  </a:txBody>
                  <a:tcPr marL="90000"/>
                </a:tc>
                <a:tc>
                  <a:txBody>
                    <a:bodyPr/>
                    <a:lstStyle/>
                    <a:p>
                      <a:pPr algn="ctr"/>
                      <a:r>
                        <a:rPr lang="en-GB" sz="1200" dirty="0" smtClean="0"/>
                        <a:t>1 (5)</a:t>
                      </a:r>
                      <a:endParaRPr lang="en-GB" sz="1200" dirty="0"/>
                    </a:p>
                  </a:txBody>
                  <a:tcPr marL="90000"/>
                </a:tc>
                <a:extLst>
                  <a:ext uri="{0D108BD9-81ED-4DB2-BD59-A6C34878D82A}">
                    <a16:rowId xmlns:a16="http://schemas.microsoft.com/office/drawing/2014/main" val="1018879825"/>
                  </a:ext>
                </a:extLst>
              </a:tr>
              <a:tr h="276779">
                <a:tc>
                  <a:txBody>
                    <a:bodyPr/>
                    <a:lstStyle/>
                    <a:p>
                      <a:r>
                        <a:rPr lang="en-GB" sz="1200" b="0" dirty="0" smtClean="0"/>
                        <a:t>DCR</a:t>
                      </a:r>
                      <a:endParaRPr lang="en-GB" sz="1200" b="0" dirty="0"/>
                    </a:p>
                  </a:txBody>
                  <a:tcPr marL="90000"/>
                </a:tc>
                <a:tc>
                  <a:txBody>
                    <a:bodyPr/>
                    <a:lstStyle/>
                    <a:p>
                      <a:pPr algn="ctr"/>
                      <a:r>
                        <a:rPr lang="en-GB" sz="1200" dirty="0" smtClean="0"/>
                        <a:t>4 (100)</a:t>
                      </a:r>
                      <a:endParaRPr lang="en-GB" sz="1200" dirty="0"/>
                    </a:p>
                  </a:txBody>
                  <a:tcPr marL="90000"/>
                </a:tc>
                <a:tc>
                  <a:txBody>
                    <a:bodyPr/>
                    <a:lstStyle/>
                    <a:p>
                      <a:pPr algn="ctr"/>
                      <a:r>
                        <a:rPr lang="en-GB" sz="1200" dirty="0" smtClean="0"/>
                        <a:t>12 (80)</a:t>
                      </a:r>
                      <a:endParaRPr lang="en-GB" sz="1200" dirty="0"/>
                    </a:p>
                  </a:txBody>
                  <a:tcPr marL="90000"/>
                </a:tc>
                <a:tc>
                  <a:txBody>
                    <a:bodyPr/>
                    <a:lstStyle/>
                    <a:p>
                      <a:pPr algn="ctr"/>
                      <a:r>
                        <a:rPr lang="en-GB" sz="1200" dirty="0" smtClean="0"/>
                        <a:t>16 (84)</a:t>
                      </a:r>
                      <a:endParaRPr lang="en-GB" sz="1200" dirty="0"/>
                    </a:p>
                  </a:txBody>
                  <a:tcPr marL="90000"/>
                </a:tc>
                <a:extLst>
                  <a:ext uri="{0D108BD9-81ED-4DB2-BD59-A6C34878D82A}">
                    <a16:rowId xmlns:a16="http://schemas.microsoft.com/office/drawing/2014/main" val="1743795292"/>
                  </a:ext>
                </a:extLst>
              </a:tr>
            </a:tbl>
          </a:graphicData>
        </a:graphic>
      </p:graphicFrame>
      <p:sp>
        <p:nvSpPr>
          <p:cNvPr id="58" name="TextBox 57">
            <a:extLst>
              <a:ext uri="{FF2B5EF4-FFF2-40B4-BE49-F238E27FC236}">
                <a16:creationId xmlns:a16="http://schemas.microsoft.com/office/drawing/2014/main" id="{878BA6E4-B068-9643-6179-DD8DCC20065A}"/>
              </a:ext>
            </a:extLst>
          </p:cNvPr>
          <p:cNvSpPr txBox="1"/>
          <p:nvPr/>
        </p:nvSpPr>
        <p:spPr>
          <a:xfrm>
            <a:off x="3854040" y="1322774"/>
            <a:ext cx="4483920" cy="584775"/>
          </a:xfrm>
          <a:prstGeom prst="rect">
            <a:avLst/>
          </a:prstGeom>
          <a:noFill/>
        </p:spPr>
        <p:txBody>
          <a:bodyPr wrap="none" rtlCol="0">
            <a:spAutoFit/>
          </a:bodyPr>
          <a:lstStyle/>
          <a:p>
            <a:pPr algn="ctr"/>
            <a:r>
              <a:rPr lang="en-GB" sz="1600" b="1" dirty="0" smtClean="0">
                <a:solidFill>
                  <a:srgbClr val="363636"/>
                </a:solidFill>
              </a:rPr>
              <a:t>Intracranial response by BICR (</a:t>
            </a:r>
            <a:r>
              <a:rPr lang="en-GB" sz="1600" b="1" dirty="0" err="1" smtClean="0">
                <a:solidFill>
                  <a:srgbClr val="363636"/>
                </a:solidFill>
              </a:rPr>
              <a:t>mRANO</a:t>
            </a:r>
            <a:r>
              <a:rPr lang="en-GB" sz="1600" b="1" dirty="0" smtClean="0">
                <a:solidFill>
                  <a:srgbClr val="363636"/>
                </a:solidFill>
              </a:rPr>
              <a:t>-BM)</a:t>
            </a:r>
            <a:br>
              <a:rPr lang="en-GB" sz="1600" b="1" dirty="0" smtClean="0">
                <a:solidFill>
                  <a:srgbClr val="363636"/>
                </a:solidFill>
              </a:rPr>
            </a:br>
            <a:r>
              <a:rPr lang="en-GB" sz="1600" b="1" dirty="0" smtClean="0">
                <a:solidFill>
                  <a:srgbClr val="363636"/>
                </a:solidFill>
              </a:rPr>
              <a:t>in active, untreated CNS metastases</a:t>
            </a:r>
            <a:endParaRPr lang="en-GB" sz="1600" b="1" dirty="0">
              <a:solidFill>
                <a:srgbClr val="363636"/>
              </a:solidFill>
            </a:endParaRPr>
          </a:p>
        </p:txBody>
      </p:sp>
    </p:spTree>
    <p:extLst>
      <p:ext uri="{BB962C8B-B14F-4D97-AF65-F5344CB8AC3E}">
        <p14:creationId xmlns:p14="http://schemas.microsoft.com/office/powerpoint/2010/main" val="177390746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LBA9009</a:t>
            </a:r>
            <a:r>
              <a:rPr lang="en-GB" dirty="0"/>
              <a:t>: Activity of adagrasib (MRTX849) in patients with KRASG12C-mutated NSCLC and active, untreated CNS metastases in the KRYSTAL-1 </a:t>
            </a:r>
            <a:r>
              <a:rPr lang="en-GB" dirty="0" smtClean="0"/>
              <a:t>trial – Sabari JK, et al</a:t>
            </a:r>
            <a:endParaRPr lang="en-GB" dirty="0"/>
          </a:p>
        </p:txBody>
      </p:sp>
      <p:sp>
        <p:nvSpPr>
          <p:cNvPr id="3" name="Content Placeholder 2"/>
          <p:cNvSpPr>
            <a:spLocks noGrp="1"/>
          </p:cNvSpPr>
          <p:nvPr>
            <p:ph idx="1"/>
          </p:nvPr>
        </p:nvSpPr>
        <p:spPr/>
        <p:txBody>
          <a:bodyPr/>
          <a:lstStyle/>
          <a:p>
            <a:r>
              <a:rPr lang="en-GB" b="1" dirty="0"/>
              <a:t>Key results (cont</a:t>
            </a:r>
            <a:r>
              <a:rPr lang="en-GB" b="1" dirty="0" smtClean="0"/>
              <a:t>.)</a:t>
            </a:r>
          </a:p>
          <a:p>
            <a:pPr lvl="1"/>
            <a:r>
              <a:rPr lang="en-GB" dirty="0" smtClean="0"/>
              <a:t>The majority of patients (60%) reported grade </a:t>
            </a:r>
            <a:r>
              <a:rPr lang="en-GB" dirty="0"/>
              <a:t>1–2 </a:t>
            </a:r>
            <a:r>
              <a:rPr lang="en-GB" dirty="0" smtClean="0"/>
              <a:t>TRAEs </a:t>
            </a:r>
          </a:p>
          <a:p>
            <a:pPr lvl="1"/>
            <a:r>
              <a:rPr lang="en-GB" dirty="0" smtClean="0"/>
              <a:t>CNS-specific </a:t>
            </a:r>
            <a:r>
              <a:rPr lang="en-GB" dirty="0"/>
              <a:t>TRAEs included </a:t>
            </a:r>
            <a:r>
              <a:rPr lang="en-GB" dirty="0" smtClean="0"/>
              <a:t>dizziness and grade </a:t>
            </a:r>
            <a:r>
              <a:rPr lang="en-GB" dirty="0"/>
              <a:t>1–2 </a:t>
            </a:r>
            <a:r>
              <a:rPr lang="en-GB" dirty="0" smtClean="0"/>
              <a:t>aphasia </a:t>
            </a:r>
            <a:r>
              <a:rPr lang="en-GB" dirty="0"/>
              <a:t>and </a:t>
            </a:r>
            <a:r>
              <a:rPr lang="en-GB" dirty="0" smtClean="0"/>
              <a:t>insomnia</a:t>
            </a:r>
          </a:p>
          <a:p>
            <a:pPr>
              <a:spcBef>
                <a:spcPts val="1800"/>
              </a:spcBef>
            </a:pPr>
            <a:r>
              <a:rPr lang="en-GB" b="1" dirty="0" smtClean="0"/>
              <a:t>Conclusions</a:t>
            </a:r>
            <a:endParaRPr lang="en-GB" b="1" dirty="0"/>
          </a:p>
          <a:p>
            <a:pPr lvl="1"/>
            <a:r>
              <a:rPr lang="en-GB" dirty="0"/>
              <a:t>In patients with NSCLC harbouring KRAS G12C mutation, </a:t>
            </a:r>
            <a:r>
              <a:rPr lang="en-GB" dirty="0" smtClean="0"/>
              <a:t>adagrasib </a:t>
            </a:r>
            <a:r>
              <a:rPr lang="en-GB" dirty="0"/>
              <a:t>demonstrated encouraging and durable CNS-specific activity </a:t>
            </a:r>
            <a:r>
              <a:rPr lang="en-GB" dirty="0" smtClean="0"/>
              <a:t>including on treated </a:t>
            </a:r>
            <a:r>
              <a:rPr lang="en-GB" dirty="0"/>
              <a:t>and untreated CNS </a:t>
            </a:r>
            <a:r>
              <a:rPr lang="en-GB" dirty="0" smtClean="0"/>
              <a:t>metastases</a:t>
            </a:r>
            <a:endParaRPr lang="en-GB" dirty="0"/>
          </a:p>
        </p:txBody>
      </p:sp>
      <p:sp>
        <p:nvSpPr>
          <p:cNvPr id="5" name="Text Placeholder 4"/>
          <p:cNvSpPr>
            <a:spLocks noGrp="1"/>
          </p:cNvSpPr>
          <p:nvPr>
            <p:ph type="body" sz="quarter" idx="11"/>
          </p:nvPr>
        </p:nvSpPr>
        <p:spPr/>
        <p:txBody>
          <a:bodyPr/>
          <a:lstStyle/>
          <a:p>
            <a:r>
              <a:rPr lang="en-GB" dirty="0" smtClean="0"/>
              <a:t>Sabari JK,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LBA9009</a:t>
            </a:r>
            <a:endParaRPr lang="en-GB" dirty="0"/>
          </a:p>
        </p:txBody>
      </p:sp>
    </p:spTree>
    <p:extLst>
      <p:ext uri="{BB962C8B-B14F-4D97-AF65-F5344CB8AC3E}">
        <p14:creationId xmlns:p14="http://schemas.microsoft.com/office/powerpoint/2010/main" val="285360991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9003</a:t>
            </a:r>
            <a:r>
              <a:rPr lang="en-GB" dirty="0"/>
              <a:t>: A phase II study (TACTI-002) in first-line metastatic non–small cell lung carcinoma investigating eftilagimod alpha (soluble LAG-3 protein) and pembrolizumab: Updated results from a PD-L1 unselected </a:t>
            </a:r>
            <a:r>
              <a:rPr lang="en-GB" dirty="0" smtClean="0"/>
              <a:t>population – </a:t>
            </a:r>
            <a:r>
              <a:rPr lang="en-GB" dirty="0" err="1" smtClean="0"/>
              <a:t>Felip</a:t>
            </a:r>
            <a:r>
              <a:rPr lang="en-GB" dirty="0" smtClean="0"/>
              <a:t> E, et al</a:t>
            </a:r>
            <a:endParaRPr lang="en-GB" dirty="0"/>
          </a:p>
        </p:txBody>
      </p:sp>
      <p:sp>
        <p:nvSpPr>
          <p:cNvPr id="3" name="Content Placeholder 2"/>
          <p:cNvSpPr>
            <a:spLocks noGrp="1"/>
          </p:cNvSpPr>
          <p:nvPr>
            <p:ph idx="1"/>
          </p:nvPr>
        </p:nvSpPr>
        <p:spPr/>
        <p:txBody>
          <a:bodyPr/>
          <a:lstStyle/>
          <a:p>
            <a:r>
              <a:rPr lang="en-GB" b="1" dirty="0"/>
              <a:t>Study objective</a:t>
            </a:r>
          </a:p>
          <a:p>
            <a:pPr lvl="1"/>
            <a:r>
              <a:rPr lang="en-GB" dirty="0"/>
              <a:t>To </a:t>
            </a:r>
            <a:r>
              <a:rPr lang="en-GB" dirty="0" smtClean="0"/>
              <a:t>evaluate the updated efficacy of 1L eftilagimod alpha + pembrolizumab in patients with NSCLC in Part A of the TACTI-002 trial</a:t>
            </a:r>
            <a:endParaRPr lang="en-GB" dirty="0"/>
          </a:p>
        </p:txBody>
      </p:sp>
      <p:sp>
        <p:nvSpPr>
          <p:cNvPr id="5" name="Text Placeholder 4"/>
          <p:cNvSpPr>
            <a:spLocks noGrp="1"/>
          </p:cNvSpPr>
          <p:nvPr>
            <p:ph type="body" sz="quarter" idx="11"/>
          </p:nvPr>
        </p:nvSpPr>
        <p:spPr/>
        <p:txBody>
          <a:bodyPr/>
          <a:lstStyle/>
          <a:p>
            <a:r>
              <a:rPr lang="en-GB" dirty="0" err="1" smtClean="0"/>
              <a:t>Felip</a:t>
            </a:r>
            <a:r>
              <a:rPr lang="en-GB" dirty="0" smtClean="0"/>
              <a:t> E,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9003</a:t>
            </a:r>
            <a:endParaRPr lang="en-GB" dirty="0"/>
          </a:p>
        </p:txBody>
      </p:sp>
      <p:sp>
        <p:nvSpPr>
          <p:cNvPr id="6" name="AutoShape 12"/>
          <p:cNvSpPr>
            <a:spLocks noChangeArrowheads="1"/>
          </p:cNvSpPr>
          <p:nvPr/>
        </p:nvSpPr>
        <p:spPr bwMode="auto">
          <a:xfrm>
            <a:off x="4045228" y="3297319"/>
            <a:ext cx="4860319" cy="1301535"/>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Eftilagimod alpha</a:t>
            </a: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 </a:t>
            </a:r>
            <a:r>
              <a:rPr kumimoji="0" lang="en-GB" altLang="zh-CN" sz="18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30 mg SC q2w</a:t>
            </a: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 + pembrolizumab 200 mg IV q3w (8 cycles) </a:t>
            </a:r>
            <a:b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b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then eftilagimod 30 mg SC + </a:t>
            </a:r>
            <a:b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b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pembrolizumab 200 mg IV q3w for (9 cycles)</a:t>
            </a:r>
            <a:endParaRPr kumimoji="0" lang="en-GB" altLang="zh-CN" sz="18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7" name="AutoShape 19"/>
          <p:cNvCxnSpPr>
            <a:cxnSpLocks noChangeShapeType="1"/>
            <a:stCxn id="8" idx="3"/>
            <a:endCxn id="6" idx="1"/>
          </p:cNvCxnSpPr>
          <p:nvPr/>
        </p:nvCxnSpPr>
        <p:spPr bwMode="auto">
          <a:xfrm>
            <a:off x="3772077" y="3943800"/>
            <a:ext cx="273151" cy="4287"/>
          </a:xfrm>
          <a:prstGeom prst="straightConnector1">
            <a:avLst/>
          </a:prstGeom>
          <a:noFill/>
          <a:ln w="38100">
            <a:solidFill>
              <a:schemeClr val="bg1"/>
            </a:solidFill>
            <a:round/>
            <a:headEnd/>
            <a:tailEnd type="triangle" w="med" len="med"/>
          </a:ln>
        </p:spPr>
      </p:cxnSp>
      <p:sp>
        <p:nvSpPr>
          <p:cNvPr id="8" name="AutoShape 9"/>
          <p:cNvSpPr>
            <a:spLocks noChangeArrowheads="1"/>
          </p:cNvSpPr>
          <p:nvPr/>
        </p:nvSpPr>
        <p:spPr bwMode="auto">
          <a:xfrm>
            <a:off x="241300" y="2502857"/>
            <a:ext cx="3530777" cy="2881886"/>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a:ln>
                  <a:noFill/>
                </a:ln>
                <a:solidFill>
                  <a:srgbClr val="FFFFFF"/>
                </a:solidFill>
                <a:effectLst/>
                <a:uLnTx/>
                <a:uFillTx/>
                <a:latin typeface="Arial" charset="0"/>
                <a:ea typeface="SimSun" pitchFamily="2" charset="-122"/>
                <a:cs typeface="Arial" charset="0"/>
              </a:rPr>
              <a:t>Key patient inclusion criteria</a:t>
            </a:r>
            <a:endParaRPr kumimoji="0" lang="en-GB" altLang="zh-CN" sz="160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Metastatic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No prior therapy</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altLang="zh-CN" sz="1600" kern="1200" dirty="0" smtClean="0">
                <a:latin typeface="Arial" charset="0"/>
                <a:ea typeface="SimSun" pitchFamily="2" charset="-122"/>
                <a:cs typeface="Arial" charset="0"/>
              </a:rPr>
              <a:t>No amenable to ALK/EGFR based therapies or therapy with curative intent</a:t>
            </a:r>
            <a:endPar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Any PD-L1 status</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altLang="zh-CN" sz="1600" kern="1200" dirty="0" smtClean="0">
                <a:latin typeface="Arial" charset="0"/>
                <a:ea typeface="SimSun" pitchFamily="2" charset="-122"/>
                <a:cs typeface="Arial" charset="0"/>
              </a:rPr>
              <a:t>ECOG PS 0–1</a:t>
            </a:r>
            <a:endPar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endParaRPr>
          </a:p>
          <a:p>
            <a:pPr marL="292100" marR="0" lvl="0" indent="-292100" algn="l" defTabSz="892175" rtl="0" eaLnBrk="0" fontAlgn="base" latinLnBrk="0" hangingPunct="0">
              <a:lnSpc>
                <a:spcPct val="100000"/>
              </a:lnSpc>
              <a:spcBef>
                <a:spcPct val="0"/>
              </a:spcBef>
              <a:spcAft>
                <a:spcPct val="30000"/>
              </a:spcAft>
              <a:buClrTx/>
              <a:buSzTx/>
              <a:buFont typeface="Wingdings" pitchFamily="2" charset="2"/>
              <a:buNone/>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(n=114)</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10" name="Rectangle 9"/>
          <p:cNvSpPr txBox="1">
            <a:spLocks noChangeArrowheads="1"/>
          </p:cNvSpPr>
          <p:nvPr/>
        </p:nvSpPr>
        <p:spPr bwMode="auto">
          <a:xfrm>
            <a:off x="2136928" y="542958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dirty="0" smtClean="0">
                <a:solidFill>
                  <a:srgbClr val="363636"/>
                </a:solidFill>
                <a:latin typeface="Arial"/>
                <a:cs typeface="Arial"/>
              </a:rPr>
              <a:t>ORR</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1" name="Content Placeholder 26"/>
          <p:cNvSpPr txBox="1">
            <a:spLocks/>
          </p:cNvSpPr>
          <p:nvPr/>
        </p:nvSpPr>
        <p:spPr>
          <a:xfrm>
            <a:off x="6379633" y="5429588"/>
            <a:ext cx="4127124"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dirty="0" smtClean="0">
                <a:solidFill>
                  <a:srgbClr val="363636"/>
                </a:solidFill>
                <a:latin typeface="Arial"/>
                <a:cs typeface="Arial"/>
              </a:rPr>
              <a:t>DoR, PFS, OS, biomarkers, safety</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7" name="AutoShape 12"/>
          <p:cNvSpPr>
            <a:spLocks noChangeArrowheads="1"/>
          </p:cNvSpPr>
          <p:nvPr/>
        </p:nvSpPr>
        <p:spPr bwMode="auto">
          <a:xfrm>
            <a:off x="9178697" y="3293032"/>
            <a:ext cx="2757720" cy="1301535"/>
          </a:xfrm>
          <a:prstGeom prst="roundRect">
            <a:avLst>
              <a:gd name="adj" fmla="val 16667"/>
            </a:avLst>
          </a:prstGeom>
          <a:solidFill>
            <a:schemeClr val="bg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Pembrolizumab q3w </a:t>
            </a:r>
            <a:b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b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(16 cycles)</a:t>
            </a:r>
            <a:endParaRPr kumimoji="0" lang="en-GB" altLang="zh-CN" sz="18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22" name="AutoShape 19"/>
          <p:cNvCxnSpPr>
            <a:cxnSpLocks noChangeShapeType="1"/>
            <a:stCxn id="6" idx="3"/>
            <a:endCxn id="17" idx="1"/>
          </p:cNvCxnSpPr>
          <p:nvPr/>
        </p:nvCxnSpPr>
        <p:spPr bwMode="auto">
          <a:xfrm flipV="1">
            <a:off x="8905547" y="3943800"/>
            <a:ext cx="273150" cy="4287"/>
          </a:xfrm>
          <a:prstGeom prst="straightConnector1">
            <a:avLst/>
          </a:prstGeom>
          <a:noFill/>
          <a:ln w="38100">
            <a:solidFill>
              <a:schemeClr val="bg1"/>
            </a:solidFill>
            <a:round/>
            <a:headEnd/>
            <a:tailEnd type="triangle" w="med" len="med"/>
          </a:ln>
        </p:spPr>
      </p:cxnSp>
    </p:spTree>
    <p:extLst>
      <p:ext uri="{BB962C8B-B14F-4D97-AF65-F5344CB8AC3E}">
        <p14:creationId xmlns:p14="http://schemas.microsoft.com/office/powerpoint/2010/main" val="22732849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9003</a:t>
            </a:r>
            <a:r>
              <a:rPr lang="en-GB" dirty="0"/>
              <a:t>: A phase II study (TACTI-002) in first-line metastatic non–small cell lung carcinoma investigating eftilagimod alpha (soluble LAG-3 protein) and pembrolizumab: Updated results from a PD-L1 unselected </a:t>
            </a:r>
            <a:r>
              <a:rPr lang="en-GB" dirty="0" smtClean="0"/>
              <a:t>population – </a:t>
            </a:r>
            <a:r>
              <a:rPr lang="en-GB" dirty="0" err="1" smtClean="0"/>
              <a:t>Felip</a:t>
            </a:r>
            <a:r>
              <a:rPr lang="en-GB" dirty="0" smtClean="0"/>
              <a:t> E, et al</a:t>
            </a:r>
            <a:endParaRPr lang="en-GB" dirty="0"/>
          </a:p>
        </p:txBody>
      </p:sp>
      <p:sp>
        <p:nvSpPr>
          <p:cNvPr id="3" name="Content Placeholder 2"/>
          <p:cNvSpPr>
            <a:spLocks noGrp="1"/>
          </p:cNvSpPr>
          <p:nvPr>
            <p:ph idx="1"/>
          </p:nvPr>
        </p:nvSpPr>
        <p:spPr/>
        <p:txBody>
          <a:bodyPr/>
          <a:lstStyle/>
          <a:p>
            <a:r>
              <a:rPr lang="en-GB" b="1" dirty="0"/>
              <a:t>Key </a:t>
            </a:r>
            <a:r>
              <a:rPr lang="en-GB" b="1" dirty="0" smtClean="0"/>
              <a:t>results</a:t>
            </a:r>
          </a:p>
        </p:txBody>
      </p:sp>
      <p:sp>
        <p:nvSpPr>
          <p:cNvPr id="4" name="Text Placeholder 3"/>
          <p:cNvSpPr>
            <a:spLocks noGrp="1"/>
          </p:cNvSpPr>
          <p:nvPr>
            <p:ph type="body" sz="quarter" idx="10"/>
          </p:nvPr>
        </p:nvSpPr>
        <p:spPr>
          <a:xfrm>
            <a:off x="304800" y="6420255"/>
            <a:ext cx="5507567" cy="301082"/>
          </a:xfrm>
        </p:spPr>
        <p:txBody>
          <a:bodyPr/>
          <a:lstStyle/>
          <a:p>
            <a:r>
              <a:rPr lang="en-GB" dirty="0" smtClean="0"/>
              <a:t>95%CIs </a:t>
            </a:r>
            <a:r>
              <a:rPr lang="en-GB" dirty="0"/>
              <a:t>calculated using </a:t>
            </a:r>
            <a:r>
              <a:rPr lang="en-GB" dirty="0" err="1"/>
              <a:t>Clopper</a:t>
            </a:r>
            <a:r>
              <a:rPr lang="en-GB" dirty="0"/>
              <a:t>-Pearson </a:t>
            </a:r>
            <a:r>
              <a:rPr lang="en-GB" dirty="0" smtClean="0"/>
              <a:t>method</a:t>
            </a:r>
            <a:endParaRPr lang="en-GB" dirty="0"/>
          </a:p>
        </p:txBody>
      </p:sp>
      <p:sp>
        <p:nvSpPr>
          <p:cNvPr id="5" name="Text Placeholder 4"/>
          <p:cNvSpPr>
            <a:spLocks noGrp="1"/>
          </p:cNvSpPr>
          <p:nvPr>
            <p:ph type="body" sz="quarter" idx="11"/>
          </p:nvPr>
        </p:nvSpPr>
        <p:spPr/>
        <p:txBody>
          <a:bodyPr/>
          <a:lstStyle/>
          <a:p>
            <a:r>
              <a:rPr lang="en-GB" dirty="0" err="1" smtClean="0"/>
              <a:t>Felip</a:t>
            </a:r>
            <a:r>
              <a:rPr lang="en-GB" dirty="0" smtClean="0"/>
              <a:t> E,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9003</a:t>
            </a:r>
            <a:endParaRPr lang="en-GB" dirty="0"/>
          </a:p>
        </p:txBody>
      </p:sp>
      <p:graphicFrame>
        <p:nvGraphicFramePr>
          <p:cNvPr id="10" name="Table 9"/>
          <p:cNvGraphicFramePr>
            <a:graphicFrameLocks noGrp="1"/>
          </p:cNvGraphicFramePr>
          <p:nvPr>
            <p:extLst>
              <p:ext uri="{D42A27DB-BD31-4B8C-83A1-F6EECF244321}">
                <p14:modId xmlns:p14="http://schemas.microsoft.com/office/powerpoint/2010/main" val="558947970"/>
              </p:ext>
            </p:extLst>
          </p:nvPr>
        </p:nvGraphicFramePr>
        <p:xfrm>
          <a:off x="151516" y="1656883"/>
          <a:ext cx="4664622" cy="2949808"/>
        </p:xfrm>
        <a:graphic>
          <a:graphicData uri="http://schemas.openxmlformats.org/drawingml/2006/table">
            <a:tbl>
              <a:tblPr firstRow="1" bandRow="1">
                <a:tableStyleId>{69012ECD-51FC-41F1-AA8D-1B2483CD663E}</a:tableStyleId>
              </a:tblPr>
              <a:tblGrid>
                <a:gridCol w="1366134">
                  <a:extLst>
                    <a:ext uri="{9D8B030D-6E8A-4147-A177-3AD203B41FA5}">
                      <a16:colId xmlns:a16="http://schemas.microsoft.com/office/drawing/2014/main" val="4251174958"/>
                    </a:ext>
                  </a:extLst>
                </a:gridCol>
                <a:gridCol w="1638300">
                  <a:extLst>
                    <a:ext uri="{9D8B030D-6E8A-4147-A177-3AD203B41FA5}">
                      <a16:colId xmlns:a16="http://schemas.microsoft.com/office/drawing/2014/main" val="2906927534"/>
                    </a:ext>
                  </a:extLst>
                </a:gridCol>
                <a:gridCol w="1660188">
                  <a:extLst>
                    <a:ext uri="{9D8B030D-6E8A-4147-A177-3AD203B41FA5}">
                      <a16:colId xmlns:a16="http://schemas.microsoft.com/office/drawing/2014/main" val="550334063"/>
                    </a:ext>
                  </a:extLst>
                </a:gridCol>
              </a:tblGrid>
              <a:tr h="419567">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200" dirty="0" smtClean="0">
                          <a:solidFill>
                            <a:schemeClr val="tx2"/>
                          </a:solidFill>
                          <a:latin typeface="+mn-lt"/>
                        </a:rPr>
                        <a:t>Response</a:t>
                      </a:r>
                      <a:endParaRPr lang="en-US" sz="1200" b="1" dirty="0">
                        <a:solidFill>
                          <a:schemeClr val="tx2"/>
                        </a:solidFill>
                        <a:latin typeface="+mn-lt"/>
                      </a:endParaRPr>
                    </a:p>
                  </a:txBody>
                  <a:tcPr marL="90000" anchor="b"/>
                </a:tc>
                <a:tc>
                  <a:txBody>
                    <a:bodyPr/>
                    <a:lstStyle/>
                    <a:p>
                      <a:pPr algn="ctr"/>
                      <a:r>
                        <a:rPr lang="en-US" sz="1200" b="1" dirty="0" err="1" smtClean="0">
                          <a:solidFill>
                            <a:schemeClr val="tx2"/>
                          </a:solidFill>
                          <a:latin typeface="+mn-lt"/>
                        </a:rPr>
                        <a:t>iRECIST</a:t>
                      </a:r>
                      <a:endParaRPr lang="en-US" sz="1200" b="1" dirty="0" smtClean="0">
                        <a:solidFill>
                          <a:schemeClr val="tx2"/>
                        </a:solidFill>
                        <a:latin typeface="+mn-lt"/>
                      </a:endParaRPr>
                    </a:p>
                    <a:p>
                      <a:pPr algn="ctr"/>
                      <a:r>
                        <a:rPr lang="en-US" sz="1200" b="1" dirty="0" smtClean="0">
                          <a:solidFill>
                            <a:schemeClr val="tx2"/>
                          </a:solidFill>
                          <a:latin typeface="+mn-lt"/>
                        </a:rPr>
                        <a:t>(n=114)</a:t>
                      </a:r>
                    </a:p>
                  </a:txBody>
                  <a:tcPr marL="90000" anchor="b"/>
                </a:tc>
                <a:tc>
                  <a:txBody>
                    <a:bodyPr/>
                    <a:lstStyle/>
                    <a:p>
                      <a:pPr algn="ctr"/>
                      <a:r>
                        <a:rPr lang="en-US" sz="1200" b="1" dirty="0" smtClean="0">
                          <a:solidFill>
                            <a:schemeClr val="tx2"/>
                          </a:solidFill>
                          <a:latin typeface="+mn-lt"/>
                        </a:rPr>
                        <a:t>RECIST 1.1</a:t>
                      </a:r>
                    </a:p>
                    <a:p>
                      <a:pPr algn="ctr"/>
                      <a:r>
                        <a:rPr lang="en-US" sz="1200" b="1" dirty="0" smtClean="0">
                          <a:solidFill>
                            <a:schemeClr val="tx2"/>
                          </a:solidFill>
                          <a:latin typeface="+mn-lt"/>
                        </a:rPr>
                        <a:t>(n=114)</a:t>
                      </a:r>
                    </a:p>
                  </a:txBody>
                  <a:tcPr marL="90000" anchor="b"/>
                </a:tc>
                <a:extLst>
                  <a:ext uri="{0D108BD9-81ED-4DB2-BD59-A6C34878D82A}">
                    <a16:rowId xmlns:a16="http://schemas.microsoft.com/office/drawing/2014/main" val="3011744392"/>
                  </a:ext>
                </a:extLst>
              </a:tr>
              <a:tr h="311576">
                <a:tc>
                  <a:txBody>
                    <a:bodyPr/>
                    <a:lstStyle/>
                    <a:p>
                      <a:r>
                        <a:rPr lang="en-GB" sz="1200" b="0" dirty="0" smtClean="0"/>
                        <a:t>BOR, n (%)</a:t>
                      </a:r>
                      <a:endParaRPr lang="en-GB" sz="1200" b="0" dirty="0"/>
                    </a:p>
                  </a:txBody>
                  <a:tcPr marL="90000"/>
                </a:tc>
                <a:tc>
                  <a:txBody>
                    <a:bodyPr/>
                    <a:lstStyle/>
                    <a:p>
                      <a:pPr algn="ctr"/>
                      <a:endParaRPr lang="en-GB" sz="1200" dirty="0"/>
                    </a:p>
                  </a:txBody>
                  <a:tcPr marL="90000"/>
                </a:tc>
                <a:tc>
                  <a:txBody>
                    <a:bodyPr/>
                    <a:lstStyle/>
                    <a:p>
                      <a:pPr algn="ctr"/>
                      <a:endParaRPr lang="en-US" sz="1200" dirty="0">
                        <a:latin typeface="+mn-lt"/>
                      </a:endParaRPr>
                    </a:p>
                  </a:txBody>
                  <a:tcPr marL="90000"/>
                </a:tc>
                <a:extLst>
                  <a:ext uri="{0D108BD9-81ED-4DB2-BD59-A6C34878D82A}">
                    <a16:rowId xmlns:a16="http://schemas.microsoft.com/office/drawing/2014/main" val="418121607"/>
                  </a:ext>
                </a:extLst>
              </a:tr>
              <a:tr h="311576">
                <a:tc>
                  <a:txBody>
                    <a:bodyPr/>
                    <a:lstStyle/>
                    <a:p>
                      <a:r>
                        <a:rPr lang="en-GB" sz="1200" b="0" dirty="0" smtClean="0"/>
                        <a:t>CR</a:t>
                      </a:r>
                      <a:endParaRPr lang="en-GB" sz="1200" b="0" dirty="0"/>
                    </a:p>
                  </a:txBody>
                  <a:tcPr marL="90000"/>
                </a:tc>
                <a:tc>
                  <a:txBody>
                    <a:bodyPr/>
                    <a:lstStyle/>
                    <a:p>
                      <a:pPr algn="ctr"/>
                      <a:r>
                        <a:rPr lang="en-GB" sz="1200" dirty="0" smtClean="0"/>
                        <a:t>2</a:t>
                      </a:r>
                      <a:r>
                        <a:rPr lang="en-GB" sz="1200" baseline="0" dirty="0" smtClean="0"/>
                        <a:t> (1.8)</a:t>
                      </a:r>
                      <a:endParaRPr lang="en-GB" sz="1200" dirty="0"/>
                    </a:p>
                  </a:txBody>
                  <a:tcPr marL="90000"/>
                </a:tc>
                <a:tc>
                  <a:txBody>
                    <a:bodyPr/>
                    <a:lstStyle/>
                    <a:p>
                      <a:pPr algn="ctr"/>
                      <a:r>
                        <a:rPr lang="en-US" sz="1200" dirty="0" smtClean="0">
                          <a:latin typeface="+mn-lt"/>
                        </a:rPr>
                        <a:t>2 (1.8)</a:t>
                      </a:r>
                      <a:endParaRPr lang="en-US" sz="1200" dirty="0">
                        <a:latin typeface="+mn-lt"/>
                      </a:endParaRPr>
                    </a:p>
                  </a:txBody>
                  <a:tcPr marL="90000"/>
                </a:tc>
                <a:extLst>
                  <a:ext uri="{0D108BD9-81ED-4DB2-BD59-A6C34878D82A}">
                    <a16:rowId xmlns:a16="http://schemas.microsoft.com/office/drawing/2014/main" val="3532833370"/>
                  </a:ext>
                </a:extLst>
              </a:tr>
              <a:tr h="311576">
                <a:tc>
                  <a:txBody>
                    <a:bodyPr/>
                    <a:lstStyle/>
                    <a:p>
                      <a:r>
                        <a:rPr lang="en-GB" sz="1200" b="0" dirty="0" smtClean="0"/>
                        <a:t>PR</a:t>
                      </a:r>
                      <a:endParaRPr lang="en-GB" sz="1200" b="0" dirty="0"/>
                    </a:p>
                  </a:txBody>
                  <a:tcPr marL="90000"/>
                </a:tc>
                <a:tc>
                  <a:txBody>
                    <a:bodyPr/>
                    <a:lstStyle/>
                    <a:p>
                      <a:pPr algn="ctr"/>
                      <a:r>
                        <a:rPr lang="en-GB" sz="1200" dirty="0" smtClean="0"/>
                        <a:t>42 (36.8)</a:t>
                      </a:r>
                      <a:endParaRPr lang="en-GB" sz="1200" dirty="0"/>
                    </a:p>
                  </a:txBody>
                  <a:tcPr marL="90000"/>
                </a:tc>
                <a:tc>
                  <a:txBody>
                    <a:bodyPr/>
                    <a:lstStyle/>
                    <a:p>
                      <a:pPr algn="ctr"/>
                      <a:r>
                        <a:rPr lang="en-US" sz="1200" dirty="0" smtClean="0">
                          <a:latin typeface="+mn-lt"/>
                        </a:rPr>
                        <a:t>41 (36.0)</a:t>
                      </a:r>
                      <a:endParaRPr lang="en-US" sz="1200" dirty="0">
                        <a:latin typeface="+mn-lt"/>
                      </a:endParaRPr>
                    </a:p>
                  </a:txBody>
                  <a:tcPr marL="90000"/>
                </a:tc>
                <a:extLst>
                  <a:ext uri="{0D108BD9-81ED-4DB2-BD59-A6C34878D82A}">
                    <a16:rowId xmlns:a16="http://schemas.microsoft.com/office/drawing/2014/main" val="1793953225"/>
                  </a:ext>
                </a:extLst>
              </a:tr>
              <a:tr h="311576">
                <a:tc>
                  <a:txBody>
                    <a:bodyPr/>
                    <a:lstStyle/>
                    <a:p>
                      <a:r>
                        <a:rPr lang="en-GB" sz="1200" b="0" dirty="0" smtClean="0"/>
                        <a:t>SD</a:t>
                      </a:r>
                      <a:endParaRPr lang="en-GB" sz="1200" b="0" dirty="0"/>
                    </a:p>
                  </a:txBody>
                  <a:tcPr marL="90000"/>
                </a:tc>
                <a:tc>
                  <a:txBody>
                    <a:bodyPr/>
                    <a:lstStyle/>
                    <a:p>
                      <a:pPr algn="ctr"/>
                      <a:r>
                        <a:rPr lang="en-GB" sz="1200" dirty="0" smtClean="0"/>
                        <a:t>40 (35.1)</a:t>
                      </a:r>
                      <a:endParaRPr lang="en-GB" sz="1200" dirty="0"/>
                    </a:p>
                  </a:txBody>
                  <a:tcPr marL="90000"/>
                </a:tc>
                <a:tc>
                  <a:txBody>
                    <a:bodyPr/>
                    <a:lstStyle/>
                    <a:p>
                      <a:pPr algn="ctr"/>
                      <a:r>
                        <a:rPr lang="en-US" sz="1200" dirty="0" smtClean="0">
                          <a:latin typeface="+mn-lt"/>
                        </a:rPr>
                        <a:t>39 (34.2)</a:t>
                      </a:r>
                    </a:p>
                  </a:txBody>
                  <a:tcPr marL="90000"/>
                </a:tc>
                <a:extLst>
                  <a:ext uri="{0D108BD9-81ED-4DB2-BD59-A6C34878D82A}">
                    <a16:rowId xmlns:a16="http://schemas.microsoft.com/office/drawing/2014/main" val="1011684790"/>
                  </a:ext>
                </a:extLst>
              </a:tr>
              <a:tr h="311576">
                <a:tc>
                  <a:txBody>
                    <a:bodyPr/>
                    <a:lstStyle/>
                    <a:p>
                      <a:pPr lvl="0"/>
                      <a:r>
                        <a:rPr lang="en-GB" sz="1200" b="0" dirty="0" smtClean="0"/>
                        <a:t>PD</a:t>
                      </a:r>
                      <a:endParaRPr lang="en-GB" sz="1200" b="0" dirty="0"/>
                    </a:p>
                  </a:txBody>
                  <a:tcPr marL="90000"/>
                </a:tc>
                <a:tc>
                  <a:txBody>
                    <a:bodyPr/>
                    <a:lstStyle/>
                    <a:p>
                      <a:pPr algn="ctr"/>
                      <a:r>
                        <a:rPr lang="en-GB" sz="1200" dirty="0" smtClean="0"/>
                        <a:t>19 (16.7)</a:t>
                      </a:r>
                      <a:endParaRPr lang="en-GB" sz="1200" dirty="0"/>
                    </a:p>
                  </a:txBody>
                  <a:tcPr marL="90000"/>
                </a:tc>
                <a:tc>
                  <a:txBody>
                    <a:bodyPr/>
                    <a:lstStyle/>
                    <a:p>
                      <a:pPr algn="ctr"/>
                      <a:r>
                        <a:rPr lang="en-US" sz="1200" dirty="0" smtClean="0">
                          <a:latin typeface="+mn-lt"/>
                        </a:rPr>
                        <a:t>21 (18.4)</a:t>
                      </a:r>
                      <a:endParaRPr lang="en-US" sz="1200" dirty="0">
                        <a:latin typeface="+mn-lt"/>
                      </a:endParaRPr>
                    </a:p>
                  </a:txBody>
                  <a:tcPr marL="90000"/>
                </a:tc>
                <a:extLst>
                  <a:ext uri="{0D108BD9-81ED-4DB2-BD59-A6C34878D82A}">
                    <a16:rowId xmlns:a16="http://schemas.microsoft.com/office/drawing/2014/main" val="1271958629"/>
                  </a:ext>
                </a:extLst>
              </a:tr>
              <a:tr h="311576">
                <a:tc>
                  <a:txBody>
                    <a:bodyPr/>
                    <a:lstStyle/>
                    <a:p>
                      <a:r>
                        <a:rPr lang="en-GB" sz="1200" b="0" dirty="0" smtClean="0"/>
                        <a:t>NE</a:t>
                      </a:r>
                      <a:endParaRPr lang="en-GB" sz="1200" b="0" dirty="0"/>
                    </a:p>
                  </a:txBody>
                  <a:tcPr marL="90000"/>
                </a:tc>
                <a:tc>
                  <a:txBody>
                    <a:bodyPr/>
                    <a:lstStyle/>
                    <a:p>
                      <a:pPr algn="ctr"/>
                      <a:r>
                        <a:rPr lang="en-GB" sz="1200" dirty="0" smtClean="0"/>
                        <a:t>11 (9.6)</a:t>
                      </a:r>
                      <a:endParaRPr lang="en-GB" sz="1200" dirty="0"/>
                    </a:p>
                  </a:txBody>
                  <a:tcPr marL="90000"/>
                </a:tc>
                <a:tc>
                  <a:txBody>
                    <a:bodyPr/>
                    <a:lstStyle/>
                    <a:p>
                      <a:pPr algn="ctr"/>
                      <a:r>
                        <a:rPr lang="en-US" sz="1200" dirty="0" smtClean="0">
                          <a:latin typeface="+mn-lt"/>
                        </a:rPr>
                        <a:t>11 (9.6)</a:t>
                      </a:r>
                      <a:endParaRPr lang="en-US" sz="1200" dirty="0">
                        <a:latin typeface="+mn-lt"/>
                      </a:endParaRPr>
                    </a:p>
                  </a:txBody>
                  <a:tcPr marL="90000"/>
                </a:tc>
                <a:extLst>
                  <a:ext uri="{0D108BD9-81ED-4DB2-BD59-A6C34878D82A}">
                    <a16:rowId xmlns:a16="http://schemas.microsoft.com/office/drawing/2014/main" val="1018879825"/>
                  </a:ext>
                </a:extLst>
              </a:tr>
              <a:tr h="311576">
                <a:tc>
                  <a:txBody>
                    <a:bodyPr/>
                    <a:lstStyle/>
                    <a:p>
                      <a:r>
                        <a:rPr lang="en-GB" sz="1200" b="0" dirty="0" smtClean="0"/>
                        <a:t>ORR,</a:t>
                      </a:r>
                      <a:r>
                        <a:rPr lang="en-GB" sz="1200" b="0" baseline="0" dirty="0" smtClean="0"/>
                        <a:t> % (95%CI) </a:t>
                      </a:r>
                      <a:endParaRPr lang="en-GB" sz="1200" b="0" dirty="0"/>
                    </a:p>
                  </a:txBody>
                  <a:tcPr marL="90000"/>
                </a:tc>
                <a:tc>
                  <a:txBody>
                    <a:bodyPr/>
                    <a:lstStyle/>
                    <a:p>
                      <a:pPr algn="ctr"/>
                      <a:r>
                        <a:rPr lang="en-GB" sz="1200" dirty="0" smtClean="0"/>
                        <a:t>44 (38.6) [29.6, 48.2]</a:t>
                      </a:r>
                      <a:endParaRPr lang="en-GB" sz="1200" dirty="0"/>
                    </a:p>
                  </a:txBody>
                  <a:tcPr marL="90000"/>
                </a:tc>
                <a:tc>
                  <a:txBody>
                    <a:bodyPr/>
                    <a:lstStyle/>
                    <a:p>
                      <a:pPr algn="ctr"/>
                      <a:r>
                        <a:rPr lang="en-US" sz="1200" dirty="0" smtClean="0">
                          <a:latin typeface="+mn-lt"/>
                        </a:rPr>
                        <a:t>43 (37.7) [28.8, 48.3]</a:t>
                      </a:r>
                      <a:endParaRPr lang="en-US" sz="1200" dirty="0">
                        <a:latin typeface="+mn-lt"/>
                      </a:endParaRPr>
                    </a:p>
                  </a:txBody>
                  <a:tcPr marL="90000"/>
                </a:tc>
                <a:extLst>
                  <a:ext uri="{0D108BD9-81ED-4DB2-BD59-A6C34878D82A}">
                    <a16:rowId xmlns:a16="http://schemas.microsoft.com/office/drawing/2014/main" val="3602232808"/>
                  </a:ext>
                </a:extLst>
              </a:tr>
              <a:tr h="311576">
                <a:tc>
                  <a:txBody>
                    <a:bodyPr/>
                    <a:lstStyle/>
                    <a:p>
                      <a:r>
                        <a:rPr lang="en-GB" sz="1200" b="0" dirty="0" smtClean="0"/>
                        <a:t>DCR,</a:t>
                      </a:r>
                      <a:r>
                        <a:rPr lang="en-GB" sz="1200" b="0" baseline="0" dirty="0" smtClean="0"/>
                        <a:t> % (95%CI)</a:t>
                      </a:r>
                      <a:endParaRPr lang="en-GB" sz="1200" b="0" dirty="0"/>
                    </a:p>
                  </a:txBody>
                  <a:tcPr marL="90000"/>
                </a:tc>
                <a:tc>
                  <a:txBody>
                    <a:bodyPr/>
                    <a:lstStyle/>
                    <a:p>
                      <a:pPr algn="ctr"/>
                      <a:r>
                        <a:rPr lang="en-GB" sz="1200" dirty="0" smtClean="0"/>
                        <a:t>84 (73.7) [64.6, 81.5]</a:t>
                      </a:r>
                      <a:endParaRPr lang="en-GB" sz="1200" dirty="0"/>
                    </a:p>
                  </a:txBody>
                  <a:tcPr marL="90000"/>
                </a:tc>
                <a:tc>
                  <a:txBody>
                    <a:bodyPr/>
                    <a:lstStyle/>
                    <a:p>
                      <a:pPr algn="ctr"/>
                      <a:r>
                        <a:rPr lang="en-US" sz="1200" dirty="0" smtClean="0">
                          <a:latin typeface="+mn-lt"/>
                        </a:rPr>
                        <a:t>82 (71.9) [62.7, 80.0]</a:t>
                      </a:r>
                      <a:endParaRPr lang="en-US" sz="1200" dirty="0">
                        <a:latin typeface="+mn-lt"/>
                      </a:endParaRPr>
                    </a:p>
                  </a:txBody>
                  <a:tcPr marL="90000"/>
                </a:tc>
                <a:extLst>
                  <a:ext uri="{0D108BD9-81ED-4DB2-BD59-A6C34878D82A}">
                    <a16:rowId xmlns:a16="http://schemas.microsoft.com/office/drawing/2014/main" val="174379529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551690362"/>
              </p:ext>
            </p:extLst>
          </p:nvPr>
        </p:nvGraphicFramePr>
        <p:xfrm>
          <a:off x="5035550" y="1682973"/>
          <a:ext cx="6794697" cy="1828800"/>
        </p:xfrm>
        <a:graphic>
          <a:graphicData uri="http://schemas.openxmlformats.org/drawingml/2006/table">
            <a:tbl>
              <a:tblPr firstRow="1" bandRow="1">
                <a:tableStyleId>{69012ECD-51FC-41F1-AA8D-1B2483CD663E}</a:tableStyleId>
              </a:tblPr>
              <a:tblGrid>
                <a:gridCol w="1121787">
                  <a:extLst>
                    <a:ext uri="{9D8B030D-6E8A-4147-A177-3AD203B41FA5}">
                      <a16:colId xmlns:a16="http://schemas.microsoft.com/office/drawing/2014/main" val="4251174958"/>
                    </a:ext>
                  </a:extLst>
                </a:gridCol>
                <a:gridCol w="947081">
                  <a:extLst>
                    <a:ext uri="{9D8B030D-6E8A-4147-A177-3AD203B41FA5}">
                      <a16:colId xmlns:a16="http://schemas.microsoft.com/office/drawing/2014/main" val="2906927534"/>
                    </a:ext>
                  </a:extLst>
                </a:gridCol>
                <a:gridCol w="1322083">
                  <a:extLst>
                    <a:ext uri="{9D8B030D-6E8A-4147-A177-3AD203B41FA5}">
                      <a16:colId xmlns:a16="http://schemas.microsoft.com/office/drawing/2014/main" val="550334063"/>
                    </a:ext>
                  </a:extLst>
                </a:gridCol>
                <a:gridCol w="1134582">
                  <a:extLst>
                    <a:ext uri="{9D8B030D-6E8A-4147-A177-3AD203B41FA5}">
                      <a16:colId xmlns:a16="http://schemas.microsoft.com/office/drawing/2014/main" val="3064076264"/>
                    </a:ext>
                  </a:extLst>
                </a:gridCol>
                <a:gridCol w="1134582">
                  <a:extLst>
                    <a:ext uri="{9D8B030D-6E8A-4147-A177-3AD203B41FA5}">
                      <a16:colId xmlns:a16="http://schemas.microsoft.com/office/drawing/2014/main" val="674002676"/>
                    </a:ext>
                  </a:extLst>
                </a:gridCol>
                <a:gridCol w="1134582">
                  <a:extLst>
                    <a:ext uri="{9D8B030D-6E8A-4147-A177-3AD203B41FA5}">
                      <a16:colId xmlns:a16="http://schemas.microsoft.com/office/drawing/2014/main" val="1026493115"/>
                    </a:ext>
                  </a:extLst>
                </a:gridCol>
              </a:tblGrid>
              <a:tr h="263413">
                <a:tc rowSpan="2">
                  <a:txBody>
                    <a:bodyPr/>
                    <a:lstStyle/>
                    <a:p>
                      <a:pPr algn="l"/>
                      <a:r>
                        <a:rPr lang="en-US" sz="1200" b="1" baseline="0" dirty="0" smtClean="0">
                          <a:solidFill>
                            <a:schemeClr val="tx2"/>
                          </a:solidFill>
                          <a:latin typeface="+mn-lt"/>
                        </a:rPr>
                        <a:t>Response, </a:t>
                      </a:r>
                      <a:br>
                        <a:rPr lang="en-US" sz="1200" b="1" baseline="0" dirty="0" smtClean="0">
                          <a:solidFill>
                            <a:schemeClr val="tx2"/>
                          </a:solidFill>
                          <a:latin typeface="+mn-lt"/>
                        </a:rPr>
                      </a:br>
                      <a:r>
                        <a:rPr lang="en-US" sz="1200" b="1" baseline="0" dirty="0" smtClean="0">
                          <a:solidFill>
                            <a:schemeClr val="tx2"/>
                          </a:solidFill>
                          <a:latin typeface="+mn-lt"/>
                        </a:rPr>
                        <a:t>n (%) [95%CI]</a:t>
                      </a:r>
                      <a:endParaRPr lang="en-US" sz="1200" b="1" dirty="0">
                        <a:solidFill>
                          <a:schemeClr val="tx2"/>
                        </a:solidFill>
                        <a:latin typeface="+mn-lt"/>
                      </a:endParaRPr>
                    </a:p>
                  </a:txBody>
                  <a:tcPr anchor="b">
                    <a:lnB w="12700" cap="flat" cmpd="sng" algn="ctr">
                      <a:noFill/>
                      <a:prstDash val="solid"/>
                      <a:round/>
                      <a:headEnd type="none" w="med" len="med"/>
                      <a:tailEnd type="none" w="med" len="med"/>
                    </a:lnB>
                  </a:tcPr>
                </a:tc>
                <a:tc gridSpan="5">
                  <a:txBody>
                    <a:bodyPr/>
                    <a:lstStyle/>
                    <a:p>
                      <a:pPr algn="ctr"/>
                      <a:r>
                        <a:rPr lang="en-US" sz="1200" dirty="0" smtClean="0">
                          <a:solidFill>
                            <a:schemeClr val="tx2"/>
                          </a:solidFill>
                          <a:latin typeface="+mn-lt"/>
                        </a:rPr>
                        <a:t>Tumor response by central PD-L1 status </a:t>
                      </a:r>
                    </a:p>
                  </a:txBody>
                  <a:tcPr anchor="b"/>
                </a:tc>
                <a:tc hMerge="1">
                  <a:txBody>
                    <a:bodyPr/>
                    <a:lstStyle/>
                    <a:p>
                      <a:pPr algn="ctr"/>
                      <a:endParaRPr lang="en-US" sz="1200" b="1" dirty="0" smtClean="0">
                        <a:solidFill>
                          <a:schemeClr val="tx2"/>
                        </a:solidFill>
                        <a:latin typeface="+mn-lt"/>
                      </a:endParaRPr>
                    </a:p>
                  </a:txBody>
                  <a:tcPr anchor="ctr"/>
                </a:tc>
                <a:tc hMerge="1">
                  <a:txBody>
                    <a:bodyPr/>
                    <a:lstStyle/>
                    <a:p>
                      <a:pPr algn="ctr"/>
                      <a:endParaRPr lang="en-US" sz="1200" b="1" dirty="0" smtClean="0">
                        <a:solidFill>
                          <a:schemeClr val="tx2"/>
                        </a:solidFill>
                        <a:latin typeface="+mn-lt"/>
                      </a:endParaRPr>
                    </a:p>
                  </a:txBody>
                  <a:tcPr anchor="ctr"/>
                </a:tc>
                <a:tc hMerge="1">
                  <a:txBody>
                    <a:bodyPr/>
                    <a:lstStyle/>
                    <a:p>
                      <a:pPr algn="ctr"/>
                      <a:endParaRPr lang="en-US" sz="1200" b="1" dirty="0" smtClean="0">
                        <a:solidFill>
                          <a:schemeClr val="tx2"/>
                        </a:solidFill>
                        <a:latin typeface="+mn-lt"/>
                      </a:endParaRPr>
                    </a:p>
                  </a:txBody>
                  <a:tcPr anchor="ctr"/>
                </a:tc>
                <a:tc hMerge="1">
                  <a:txBody>
                    <a:bodyPr/>
                    <a:lstStyle/>
                    <a:p>
                      <a:pPr algn="ctr"/>
                      <a:endParaRPr lang="en-US" sz="1200" b="1" dirty="0" smtClean="0">
                        <a:solidFill>
                          <a:schemeClr val="tx2"/>
                        </a:solidFill>
                        <a:latin typeface="+mn-lt"/>
                      </a:endParaRPr>
                    </a:p>
                  </a:txBody>
                  <a:tcPr anchor="ctr"/>
                </a:tc>
                <a:extLst>
                  <a:ext uri="{0D108BD9-81ED-4DB2-BD59-A6C34878D82A}">
                    <a16:rowId xmlns:a16="http://schemas.microsoft.com/office/drawing/2014/main" val="2312118359"/>
                  </a:ext>
                </a:extLst>
              </a:tr>
              <a:tr h="601757">
                <a:tc vMerge="1">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endParaRPr lang="en-US" sz="1200" b="1" dirty="0">
                        <a:solidFill>
                          <a:schemeClr val="tx2"/>
                        </a:solidFill>
                        <a:latin typeface="+mn-lt"/>
                      </a:endParaRPr>
                    </a:p>
                  </a:txBody>
                  <a:tcPr anchor="b">
                    <a:solidFill>
                      <a:schemeClr val="accent1"/>
                    </a:solidFill>
                  </a:tcPr>
                </a:tc>
                <a:tc>
                  <a:txBody>
                    <a:bodyPr/>
                    <a:lstStyle/>
                    <a:p>
                      <a:pPr algn="ctr"/>
                      <a:r>
                        <a:rPr lang="en-US" sz="1200" b="1" dirty="0" smtClean="0">
                          <a:solidFill>
                            <a:schemeClr val="tx2"/>
                          </a:solidFill>
                          <a:latin typeface="+mn-lt"/>
                        </a:rPr>
                        <a:t>PD-L1</a:t>
                      </a:r>
                      <a:r>
                        <a:rPr lang="en-US" sz="1200" b="1" baseline="0" dirty="0" smtClean="0">
                          <a:solidFill>
                            <a:schemeClr val="tx2"/>
                          </a:solidFill>
                          <a:latin typeface="+mn-lt"/>
                        </a:rPr>
                        <a:t> </a:t>
                      </a:r>
                      <a:r>
                        <a:rPr lang="en-US" sz="1200" b="1" dirty="0" smtClean="0">
                          <a:solidFill>
                            <a:schemeClr val="tx2"/>
                          </a:solidFill>
                          <a:latin typeface="+mn-lt"/>
                        </a:rPr>
                        <a:t>&lt;1%</a:t>
                      </a:r>
                    </a:p>
                    <a:p>
                      <a:pPr algn="ctr"/>
                      <a:r>
                        <a:rPr lang="en-US" sz="1200" b="1" dirty="0" smtClean="0">
                          <a:solidFill>
                            <a:schemeClr val="tx2"/>
                          </a:solidFill>
                          <a:latin typeface="+mn-lt"/>
                        </a:rPr>
                        <a:t>(n=32)</a:t>
                      </a:r>
                    </a:p>
                  </a:txBody>
                  <a:tcPr anchor="b">
                    <a:lnB w="12700" cap="flat" cmpd="sng" algn="ctr">
                      <a:noFill/>
                      <a:prstDash val="solid"/>
                      <a:round/>
                      <a:headEnd type="none" w="med" len="med"/>
                      <a:tailEnd type="none" w="med" len="med"/>
                    </a:lnB>
                    <a:solidFill>
                      <a:schemeClr val="accent1"/>
                    </a:solidFill>
                  </a:tcPr>
                </a:tc>
                <a:tc>
                  <a:txBody>
                    <a:bodyPr/>
                    <a:lstStyle/>
                    <a:p>
                      <a:pPr algn="ctr"/>
                      <a:r>
                        <a:rPr lang="en-US" sz="1200" b="1" dirty="0" smtClean="0">
                          <a:solidFill>
                            <a:schemeClr val="tx2"/>
                          </a:solidFill>
                          <a:latin typeface="+mn-lt"/>
                        </a:rPr>
                        <a:t>PD-L1 </a:t>
                      </a:r>
                      <a:br>
                        <a:rPr lang="en-US" sz="1200" b="1" dirty="0" smtClean="0">
                          <a:solidFill>
                            <a:schemeClr val="tx2"/>
                          </a:solidFill>
                          <a:latin typeface="+mn-lt"/>
                        </a:rPr>
                      </a:br>
                      <a:r>
                        <a:rPr lang="en-US" sz="1200" b="1" dirty="0" smtClean="0">
                          <a:solidFill>
                            <a:schemeClr val="tx2"/>
                          </a:solidFill>
                          <a:latin typeface="+mn-lt"/>
                        </a:rPr>
                        <a:t>&lt;1–49%</a:t>
                      </a:r>
                    </a:p>
                    <a:p>
                      <a:pPr algn="ctr"/>
                      <a:r>
                        <a:rPr lang="en-US" sz="1200" b="1" dirty="0" smtClean="0">
                          <a:solidFill>
                            <a:schemeClr val="tx2"/>
                          </a:solidFill>
                          <a:latin typeface="+mn-lt"/>
                        </a:rPr>
                        <a:t>(n=36)</a:t>
                      </a:r>
                    </a:p>
                  </a:txBody>
                  <a:tcPr anchor="b">
                    <a:lnB w="12700" cap="flat" cmpd="sng" algn="ctr">
                      <a:noFill/>
                      <a:prstDash val="solid"/>
                      <a:round/>
                      <a:headEnd type="none" w="med" len="med"/>
                      <a:tailEnd type="none" w="med" len="med"/>
                    </a:lnB>
                    <a:solidFill>
                      <a:schemeClr val="accent1"/>
                    </a:solidFill>
                  </a:tcPr>
                </a:tc>
                <a:tc>
                  <a:txBody>
                    <a:bodyPr/>
                    <a:lstStyle/>
                    <a:p>
                      <a:pPr algn="ctr"/>
                      <a:r>
                        <a:rPr lang="en-US" sz="1200" b="1" dirty="0" smtClean="0">
                          <a:solidFill>
                            <a:schemeClr val="tx2"/>
                          </a:solidFill>
                          <a:latin typeface="+mn-lt"/>
                        </a:rPr>
                        <a:t>PD-L1 </a:t>
                      </a:r>
                      <a:br>
                        <a:rPr lang="en-US" sz="1200" b="1" dirty="0" smtClean="0">
                          <a:solidFill>
                            <a:schemeClr val="tx2"/>
                          </a:solidFill>
                          <a:latin typeface="+mn-lt"/>
                        </a:rPr>
                      </a:br>
                      <a:r>
                        <a:rPr lang="en-US" sz="1200" b="1" dirty="0" smtClean="0">
                          <a:solidFill>
                            <a:schemeClr val="tx2"/>
                          </a:solidFill>
                          <a:latin typeface="+mn-lt"/>
                        </a:rPr>
                        <a:t>≥50%</a:t>
                      </a:r>
                    </a:p>
                    <a:p>
                      <a:pPr algn="ctr"/>
                      <a:r>
                        <a:rPr lang="en-US" sz="1200" b="1" dirty="0" smtClean="0">
                          <a:solidFill>
                            <a:schemeClr val="tx2"/>
                          </a:solidFill>
                          <a:latin typeface="+mn-lt"/>
                        </a:rPr>
                        <a:t>(n=19)</a:t>
                      </a:r>
                    </a:p>
                  </a:txBody>
                  <a:tcPr anchor="b">
                    <a:lnB w="12700" cap="flat" cmpd="sng" algn="ctr">
                      <a:noFill/>
                      <a:prstDash val="solid"/>
                      <a:round/>
                      <a:headEnd type="none" w="med" len="med"/>
                      <a:tailEnd type="none" w="med" len="med"/>
                    </a:lnB>
                    <a:solidFill>
                      <a:schemeClr val="accent1"/>
                    </a:solidFill>
                  </a:tcPr>
                </a:tc>
                <a:tc>
                  <a:txBody>
                    <a:bodyPr/>
                    <a:lstStyle/>
                    <a:p>
                      <a:pPr algn="ctr"/>
                      <a:r>
                        <a:rPr lang="en-US" sz="1200" b="1" dirty="0" smtClean="0">
                          <a:solidFill>
                            <a:schemeClr val="tx2"/>
                          </a:solidFill>
                          <a:latin typeface="+mn-lt"/>
                        </a:rPr>
                        <a:t>PD-L1 </a:t>
                      </a:r>
                      <a:br>
                        <a:rPr lang="en-US" sz="1200" b="1" dirty="0" smtClean="0">
                          <a:solidFill>
                            <a:schemeClr val="tx2"/>
                          </a:solidFill>
                          <a:latin typeface="+mn-lt"/>
                        </a:rPr>
                      </a:br>
                      <a:r>
                        <a:rPr lang="en-US" sz="1200" b="1" dirty="0" smtClean="0">
                          <a:solidFill>
                            <a:schemeClr val="tx2"/>
                          </a:solidFill>
                          <a:latin typeface="+mn-lt"/>
                        </a:rPr>
                        <a:t>≥1%</a:t>
                      </a:r>
                    </a:p>
                    <a:p>
                      <a:pPr algn="ctr"/>
                      <a:r>
                        <a:rPr lang="en-US" sz="1200" b="1" dirty="0" smtClean="0">
                          <a:solidFill>
                            <a:schemeClr val="tx2"/>
                          </a:solidFill>
                          <a:latin typeface="+mn-lt"/>
                        </a:rPr>
                        <a:t>(n=56)</a:t>
                      </a:r>
                    </a:p>
                  </a:txBody>
                  <a:tcPr anchor="b">
                    <a:lnB w="12700" cap="flat" cmpd="sng" algn="ctr">
                      <a:noFill/>
                      <a:prstDash val="solid"/>
                      <a:round/>
                      <a:headEnd type="none" w="med" len="med"/>
                      <a:tailEnd type="none" w="med" len="med"/>
                    </a:lnB>
                    <a:solidFill>
                      <a:schemeClr val="accent1"/>
                    </a:solidFill>
                  </a:tcPr>
                </a:tc>
                <a:tc>
                  <a:txBody>
                    <a:bodyPr/>
                    <a:lstStyle/>
                    <a:p>
                      <a:pPr algn="ctr"/>
                      <a:r>
                        <a:rPr lang="en-US" sz="1200" b="1" dirty="0" smtClean="0">
                          <a:solidFill>
                            <a:schemeClr val="tx2"/>
                          </a:solidFill>
                          <a:latin typeface="+mn-lt"/>
                        </a:rPr>
                        <a:t>PD-L1 </a:t>
                      </a:r>
                      <a:br>
                        <a:rPr lang="en-US" sz="1200" b="1" dirty="0" smtClean="0">
                          <a:solidFill>
                            <a:schemeClr val="tx2"/>
                          </a:solidFill>
                          <a:latin typeface="+mn-lt"/>
                        </a:rPr>
                      </a:br>
                      <a:r>
                        <a:rPr lang="en-US" sz="1200" b="1" dirty="0" smtClean="0">
                          <a:solidFill>
                            <a:schemeClr val="tx2"/>
                          </a:solidFill>
                          <a:latin typeface="+mn-lt"/>
                        </a:rPr>
                        <a:t>&lt;50%</a:t>
                      </a:r>
                    </a:p>
                    <a:p>
                      <a:pPr algn="ctr"/>
                      <a:r>
                        <a:rPr lang="en-US" sz="1200" b="1" dirty="0" smtClean="0">
                          <a:solidFill>
                            <a:schemeClr val="tx2"/>
                          </a:solidFill>
                          <a:latin typeface="+mn-lt"/>
                        </a:rPr>
                        <a:t>(n=68)</a:t>
                      </a:r>
                    </a:p>
                  </a:txBody>
                  <a:tcPr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011744392"/>
                  </a:ext>
                </a:extLst>
              </a:tr>
              <a:tr h="254005">
                <a:tc>
                  <a:txBody>
                    <a:bodyPr/>
                    <a:lstStyle/>
                    <a:p>
                      <a:r>
                        <a:rPr lang="en-GB" sz="1200" b="0" dirty="0" smtClean="0"/>
                        <a:t>ORR</a:t>
                      </a:r>
                      <a:endParaRPr lang="en-GB" sz="1200" b="0" dirty="0"/>
                    </a:p>
                  </a:txBody>
                  <a:tcPr>
                    <a:lnT w="12700" cap="flat" cmpd="sng" algn="ctr">
                      <a:noFill/>
                      <a:prstDash val="solid"/>
                      <a:round/>
                      <a:headEnd type="none" w="med" len="med"/>
                      <a:tailEnd type="none" w="med" len="med"/>
                    </a:lnT>
                  </a:tcPr>
                </a:tc>
                <a:tc>
                  <a:txBody>
                    <a:bodyPr/>
                    <a:lstStyle/>
                    <a:p>
                      <a:pPr algn="ctr"/>
                      <a:r>
                        <a:rPr lang="en-GB" sz="1200" dirty="0" smtClean="0"/>
                        <a:t>9 (28.1) </a:t>
                      </a:r>
                    </a:p>
                    <a:p>
                      <a:pPr algn="ctr"/>
                      <a:r>
                        <a:rPr lang="en-GB" sz="1200" dirty="0" smtClean="0"/>
                        <a:t>[13.8, 46.8]</a:t>
                      </a:r>
                      <a:endParaRPr lang="en-GB" sz="1200" dirty="0"/>
                    </a:p>
                  </a:txBody>
                  <a:tcPr>
                    <a:lnT w="12700" cap="flat" cmpd="sng" algn="ctr">
                      <a:noFill/>
                      <a:prstDash val="solid"/>
                      <a:round/>
                      <a:headEnd type="none" w="med" len="med"/>
                      <a:tailEnd type="none" w="med" len="med"/>
                    </a:lnT>
                  </a:tcPr>
                </a:tc>
                <a:tc>
                  <a:txBody>
                    <a:bodyPr/>
                    <a:lstStyle/>
                    <a:p>
                      <a:pPr algn="ctr"/>
                      <a:r>
                        <a:rPr lang="en-US" sz="1200" dirty="0" smtClean="0">
                          <a:latin typeface="+mn-lt"/>
                        </a:rPr>
                        <a:t>15 (41.7) </a:t>
                      </a:r>
                    </a:p>
                    <a:p>
                      <a:pPr algn="ctr"/>
                      <a:r>
                        <a:rPr lang="en-US" sz="1200" dirty="0" smtClean="0">
                          <a:latin typeface="+mn-lt"/>
                        </a:rPr>
                        <a:t>[25.5, 59.2]</a:t>
                      </a:r>
                      <a:endParaRPr lang="en-US" sz="1200" dirty="0">
                        <a:latin typeface="+mn-lt"/>
                      </a:endParaRPr>
                    </a:p>
                  </a:txBody>
                  <a:tcPr>
                    <a:lnT w="12700" cap="flat" cmpd="sng" algn="ctr">
                      <a:noFill/>
                      <a:prstDash val="solid"/>
                      <a:round/>
                      <a:headEnd type="none" w="med" len="med"/>
                      <a:tailEnd type="none" w="med" len="med"/>
                    </a:lnT>
                  </a:tcPr>
                </a:tc>
                <a:tc>
                  <a:txBody>
                    <a:bodyPr/>
                    <a:lstStyle/>
                    <a:p>
                      <a:pPr algn="ctr"/>
                      <a:r>
                        <a:rPr lang="en-US" sz="1200" dirty="0" smtClean="0">
                          <a:latin typeface="+mn-lt"/>
                        </a:rPr>
                        <a:t>10 (52.6) </a:t>
                      </a:r>
                    </a:p>
                    <a:p>
                      <a:pPr algn="ctr"/>
                      <a:r>
                        <a:rPr lang="en-US" sz="1200" dirty="0" smtClean="0">
                          <a:latin typeface="+mn-lt"/>
                        </a:rPr>
                        <a:t>[28.9, 75.6]</a:t>
                      </a:r>
                      <a:endParaRPr lang="en-US" sz="1200" dirty="0">
                        <a:latin typeface="+mn-lt"/>
                      </a:endParaRPr>
                    </a:p>
                  </a:txBody>
                  <a:tcPr>
                    <a:lnT w="12700" cap="flat" cmpd="sng" algn="ctr">
                      <a:noFill/>
                      <a:prstDash val="solid"/>
                      <a:round/>
                      <a:headEnd type="none" w="med" len="med"/>
                      <a:tailEnd type="none" w="med" len="med"/>
                    </a:lnT>
                  </a:tcPr>
                </a:tc>
                <a:tc>
                  <a:txBody>
                    <a:bodyPr/>
                    <a:lstStyle/>
                    <a:p>
                      <a:pPr algn="ctr"/>
                      <a:r>
                        <a:rPr lang="en-US" sz="1200" dirty="0" smtClean="0">
                          <a:latin typeface="+mn-lt"/>
                        </a:rPr>
                        <a:t>25 (45.5) </a:t>
                      </a:r>
                    </a:p>
                    <a:p>
                      <a:pPr algn="ctr"/>
                      <a:r>
                        <a:rPr lang="en-US" sz="1200" dirty="0" smtClean="0">
                          <a:latin typeface="+mn-lt"/>
                        </a:rPr>
                        <a:t>[32.0, 59.5]</a:t>
                      </a:r>
                      <a:endParaRPr lang="en-US" sz="1200" dirty="0">
                        <a:latin typeface="+mn-lt"/>
                      </a:endParaRPr>
                    </a:p>
                  </a:txBody>
                  <a:tcPr>
                    <a:lnT w="12700" cap="flat" cmpd="sng" algn="ctr">
                      <a:noFill/>
                      <a:prstDash val="solid"/>
                      <a:round/>
                      <a:headEnd type="none" w="med" len="med"/>
                      <a:tailEnd type="none" w="med" len="med"/>
                    </a:lnT>
                  </a:tcPr>
                </a:tc>
                <a:tc>
                  <a:txBody>
                    <a:bodyPr/>
                    <a:lstStyle/>
                    <a:p>
                      <a:pPr algn="ctr"/>
                      <a:r>
                        <a:rPr lang="en-US" sz="1200" dirty="0" smtClean="0">
                          <a:latin typeface="+mn-lt"/>
                        </a:rPr>
                        <a:t>24 (35.3)</a:t>
                      </a:r>
                    </a:p>
                    <a:p>
                      <a:pPr algn="ctr"/>
                      <a:r>
                        <a:rPr lang="en-US" sz="1200" dirty="0" smtClean="0">
                          <a:latin typeface="+mn-lt"/>
                        </a:rPr>
                        <a:t>[24.1, 47.8]</a:t>
                      </a:r>
                      <a:endParaRPr lang="en-US" sz="1200" dirty="0">
                        <a:latin typeface="+mn-lt"/>
                      </a:endParaRPr>
                    </a:p>
                  </a:txBody>
                  <a:tcPr>
                    <a:lnT w="12700" cap="flat" cmpd="sng" algn="ctr">
                      <a:noFill/>
                      <a:prstDash val="solid"/>
                      <a:round/>
                      <a:headEnd type="none" w="med" len="med"/>
                      <a:tailEnd type="none" w="med" len="med"/>
                    </a:lnT>
                  </a:tcPr>
                </a:tc>
                <a:extLst>
                  <a:ext uri="{0D108BD9-81ED-4DB2-BD59-A6C34878D82A}">
                    <a16:rowId xmlns:a16="http://schemas.microsoft.com/office/drawing/2014/main" val="3602232808"/>
                  </a:ext>
                </a:extLst>
              </a:tr>
              <a:tr h="254005">
                <a:tc>
                  <a:txBody>
                    <a:bodyPr/>
                    <a:lstStyle/>
                    <a:p>
                      <a:r>
                        <a:rPr lang="en-GB" sz="1200" b="0" dirty="0" smtClean="0"/>
                        <a:t>DCR</a:t>
                      </a:r>
                      <a:endParaRPr lang="en-GB" sz="1200" b="0" dirty="0"/>
                    </a:p>
                  </a:txBody>
                  <a:tcPr/>
                </a:tc>
                <a:tc>
                  <a:txBody>
                    <a:bodyPr/>
                    <a:lstStyle/>
                    <a:p>
                      <a:pPr algn="ctr"/>
                      <a:r>
                        <a:rPr lang="en-GB" sz="1200" dirty="0" smtClean="0"/>
                        <a:t>22 (68.8)</a:t>
                      </a:r>
                    </a:p>
                    <a:p>
                      <a:pPr algn="ctr"/>
                      <a:r>
                        <a:rPr lang="en-GB" sz="1200" dirty="0" smtClean="0"/>
                        <a:t>[50.0, 83.9]</a:t>
                      </a:r>
                      <a:endParaRPr lang="en-GB" sz="1200" dirty="0"/>
                    </a:p>
                  </a:txBody>
                  <a:tcPr/>
                </a:tc>
                <a:tc>
                  <a:txBody>
                    <a:bodyPr/>
                    <a:lstStyle/>
                    <a:p>
                      <a:pPr algn="ctr"/>
                      <a:r>
                        <a:rPr lang="en-GB" sz="1200" dirty="0" smtClean="0"/>
                        <a:t>28 (77.8) </a:t>
                      </a:r>
                    </a:p>
                    <a:p>
                      <a:pPr algn="ctr"/>
                      <a:r>
                        <a:rPr lang="en-GB" sz="1200" dirty="0" smtClean="0"/>
                        <a:t>[60.9, 89.9]</a:t>
                      </a:r>
                      <a:endParaRPr lang="en-GB" sz="1200" dirty="0"/>
                    </a:p>
                  </a:txBody>
                  <a:tcPr/>
                </a:tc>
                <a:tc>
                  <a:txBody>
                    <a:bodyPr/>
                    <a:lstStyle/>
                    <a:p>
                      <a:pPr algn="ctr"/>
                      <a:r>
                        <a:rPr lang="en-US" sz="1200" dirty="0" smtClean="0">
                          <a:latin typeface="+mn-lt"/>
                        </a:rPr>
                        <a:t>15 (79.0) </a:t>
                      </a:r>
                    </a:p>
                    <a:p>
                      <a:pPr algn="ctr"/>
                      <a:r>
                        <a:rPr lang="en-US" sz="1200" dirty="0" smtClean="0">
                          <a:latin typeface="+mn-lt"/>
                        </a:rPr>
                        <a:t>[54.4, 94.0]</a:t>
                      </a:r>
                      <a:endParaRPr lang="en-US" sz="1200" dirty="0">
                        <a:latin typeface="+mn-lt"/>
                      </a:endParaRPr>
                    </a:p>
                  </a:txBody>
                  <a:tcPr/>
                </a:tc>
                <a:tc>
                  <a:txBody>
                    <a:bodyPr/>
                    <a:lstStyle/>
                    <a:p>
                      <a:pPr algn="ctr"/>
                      <a:r>
                        <a:rPr lang="en-US" sz="1200" dirty="0" smtClean="0">
                          <a:latin typeface="+mn-lt"/>
                        </a:rPr>
                        <a:t>43 (78.2)</a:t>
                      </a:r>
                    </a:p>
                    <a:p>
                      <a:pPr algn="ctr"/>
                      <a:r>
                        <a:rPr lang="en-US" sz="1200" dirty="0" smtClean="0">
                          <a:latin typeface="+mn-lt"/>
                        </a:rPr>
                        <a:t>[65.0, 88.2]</a:t>
                      </a:r>
                      <a:endParaRPr lang="en-US" sz="1200" dirty="0">
                        <a:latin typeface="+mn-lt"/>
                      </a:endParaRPr>
                    </a:p>
                  </a:txBody>
                  <a:tcPr/>
                </a:tc>
                <a:tc>
                  <a:txBody>
                    <a:bodyPr/>
                    <a:lstStyle/>
                    <a:p>
                      <a:pPr algn="ctr"/>
                      <a:r>
                        <a:rPr lang="en-US" sz="1200" dirty="0" smtClean="0">
                          <a:latin typeface="+mn-lt"/>
                        </a:rPr>
                        <a:t>50 (73.5)</a:t>
                      </a:r>
                    </a:p>
                    <a:p>
                      <a:pPr algn="ctr"/>
                      <a:r>
                        <a:rPr lang="en-US" sz="1200" dirty="0" smtClean="0">
                          <a:latin typeface="+mn-lt"/>
                        </a:rPr>
                        <a:t>[61.4, 83.5]</a:t>
                      </a:r>
                      <a:endParaRPr lang="en-US" sz="1200" dirty="0">
                        <a:latin typeface="+mn-lt"/>
                      </a:endParaRPr>
                    </a:p>
                  </a:txBody>
                  <a:tcPr/>
                </a:tc>
                <a:extLst>
                  <a:ext uri="{0D108BD9-81ED-4DB2-BD59-A6C34878D82A}">
                    <a16:rowId xmlns:a16="http://schemas.microsoft.com/office/drawing/2014/main" val="1743795292"/>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4258896149"/>
              </p:ext>
            </p:extLst>
          </p:nvPr>
        </p:nvGraphicFramePr>
        <p:xfrm>
          <a:off x="5035550" y="3618207"/>
          <a:ext cx="6794697" cy="1828800"/>
        </p:xfrm>
        <a:graphic>
          <a:graphicData uri="http://schemas.openxmlformats.org/drawingml/2006/table">
            <a:tbl>
              <a:tblPr firstRow="1" bandRow="1">
                <a:tableStyleId>{69012ECD-51FC-41F1-AA8D-1B2483CD663E}</a:tableStyleId>
              </a:tblPr>
              <a:tblGrid>
                <a:gridCol w="1121787">
                  <a:extLst>
                    <a:ext uri="{9D8B030D-6E8A-4147-A177-3AD203B41FA5}">
                      <a16:colId xmlns:a16="http://schemas.microsoft.com/office/drawing/2014/main" val="4251174958"/>
                    </a:ext>
                  </a:extLst>
                </a:gridCol>
                <a:gridCol w="947081">
                  <a:extLst>
                    <a:ext uri="{9D8B030D-6E8A-4147-A177-3AD203B41FA5}">
                      <a16:colId xmlns:a16="http://schemas.microsoft.com/office/drawing/2014/main" val="2906927534"/>
                    </a:ext>
                  </a:extLst>
                </a:gridCol>
                <a:gridCol w="1322083">
                  <a:extLst>
                    <a:ext uri="{9D8B030D-6E8A-4147-A177-3AD203B41FA5}">
                      <a16:colId xmlns:a16="http://schemas.microsoft.com/office/drawing/2014/main" val="550334063"/>
                    </a:ext>
                  </a:extLst>
                </a:gridCol>
                <a:gridCol w="1134582">
                  <a:extLst>
                    <a:ext uri="{9D8B030D-6E8A-4147-A177-3AD203B41FA5}">
                      <a16:colId xmlns:a16="http://schemas.microsoft.com/office/drawing/2014/main" val="3064076264"/>
                    </a:ext>
                  </a:extLst>
                </a:gridCol>
                <a:gridCol w="1134582">
                  <a:extLst>
                    <a:ext uri="{9D8B030D-6E8A-4147-A177-3AD203B41FA5}">
                      <a16:colId xmlns:a16="http://schemas.microsoft.com/office/drawing/2014/main" val="674002676"/>
                    </a:ext>
                  </a:extLst>
                </a:gridCol>
                <a:gridCol w="1134582">
                  <a:extLst>
                    <a:ext uri="{9D8B030D-6E8A-4147-A177-3AD203B41FA5}">
                      <a16:colId xmlns:a16="http://schemas.microsoft.com/office/drawing/2014/main" val="1026493115"/>
                    </a:ext>
                  </a:extLst>
                </a:gridCol>
              </a:tblGrid>
              <a:tr h="263413">
                <a:tc rowSpan="2">
                  <a:txBody>
                    <a:bodyPr/>
                    <a:lstStyle/>
                    <a:p>
                      <a:pPr algn="l"/>
                      <a:r>
                        <a:rPr lang="en-US" sz="1200" b="1" baseline="0" dirty="0" smtClean="0">
                          <a:solidFill>
                            <a:schemeClr val="tx2"/>
                          </a:solidFill>
                          <a:latin typeface="+mn-lt"/>
                        </a:rPr>
                        <a:t>Response, </a:t>
                      </a:r>
                      <a:br>
                        <a:rPr lang="en-US" sz="1200" b="1" baseline="0" dirty="0" smtClean="0">
                          <a:solidFill>
                            <a:schemeClr val="tx2"/>
                          </a:solidFill>
                          <a:latin typeface="+mn-lt"/>
                        </a:rPr>
                      </a:br>
                      <a:r>
                        <a:rPr lang="en-US" sz="1200" b="1" baseline="0" dirty="0" smtClean="0">
                          <a:solidFill>
                            <a:schemeClr val="tx2"/>
                          </a:solidFill>
                          <a:latin typeface="+mn-lt"/>
                        </a:rPr>
                        <a:t>n (%) [95%CI]</a:t>
                      </a:r>
                      <a:endParaRPr lang="en-US" sz="1200" b="1" dirty="0">
                        <a:solidFill>
                          <a:schemeClr val="tx2"/>
                        </a:solidFill>
                        <a:latin typeface="+mn-lt"/>
                      </a:endParaRPr>
                    </a:p>
                  </a:txBody>
                  <a:tcPr anchor="b">
                    <a:lnB w="12700" cap="flat" cmpd="sng" algn="ctr">
                      <a:noFill/>
                      <a:prstDash val="solid"/>
                      <a:round/>
                      <a:headEnd type="none" w="med" len="med"/>
                      <a:tailEnd type="none" w="med" len="med"/>
                    </a:lnB>
                  </a:tcPr>
                </a:tc>
                <a:tc gridSpan="5">
                  <a:txBody>
                    <a:bodyPr/>
                    <a:lstStyle/>
                    <a:p>
                      <a:pPr algn="ctr"/>
                      <a:r>
                        <a:rPr lang="en-US" sz="1200" dirty="0" smtClean="0">
                          <a:solidFill>
                            <a:schemeClr val="tx2"/>
                          </a:solidFill>
                          <a:latin typeface="+mn-lt"/>
                        </a:rPr>
                        <a:t>Tumor response by central and local PD-L1 status </a:t>
                      </a:r>
                    </a:p>
                  </a:txBody>
                  <a:tcPr anchor="b"/>
                </a:tc>
                <a:tc hMerge="1">
                  <a:txBody>
                    <a:bodyPr/>
                    <a:lstStyle/>
                    <a:p>
                      <a:pPr algn="ctr"/>
                      <a:endParaRPr lang="en-US" sz="1200" b="1" dirty="0" smtClean="0">
                        <a:solidFill>
                          <a:schemeClr val="tx2"/>
                        </a:solidFill>
                        <a:latin typeface="+mn-lt"/>
                      </a:endParaRPr>
                    </a:p>
                  </a:txBody>
                  <a:tcPr anchor="ctr"/>
                </a:tc>
                <a:tc hMerge="1">
                  <a:txBody>
                    <a:bodyPr/>
                    <a:lstStyle/>
                    <a:p>
                      <a:pPr algn="ctr"/>
                      <a:endParaRPr lang="en-US" sz="1200" b="1" dirty="0" smtClean="0">
                        <a:solidFill>
                          <a:schemeClr val="tx2"/>
                        </a:solidFill>
                        <a:latin typeface="+mn-lt"/>
                      </a:endParaRPr>
                    </a:p>
                  </a:txBody>
                  <a:tcPr anchor="ctr"/>
                </a:tc>
                <a:tc hMerge="1">
                  <a:txBody>
                    <a:bodyPr/>
                    <a:lstStyle/>
                    <a:p>
                      <a:pPr algn="ctr"/>
                      <a:endParaRPr lang="en-US" sz="1200" b="1" dirty="0" smtClean="0">
                        <a:solidFill>
                          <a:schemeClr val="tx2"/>
                        </a:solidFill>
                        <a:latin typeface="+mn-lt"/>
                      </a:endParaRPr>
                    </a:p>
                  </a:txBody>
                  <a:tcPr anchor="ctr"/>
                </a:tc>
                <a:tc hMerge="1">
                  <a:txBody>
                    <a:bodyPr/>
                    <a:lstStyle/>
                    <a:p>
                      <a:pPr algn="ctr"/>
                      <a:endParaRPr lang="en-US" sz="1200" b="1" dirty="0" smtClean="0">
                        <a:solidFill>
                          <a:schemeClr val="tx2"/>
                        </a:solidFill>
                        <a:latin typeface="+mn-lt"/>
                      </a:endParaRPr>
                    </a:p>
                  </a:txBody>
                  <a:tcPr anchor="ctr"/>
                </a:tc>
                <a:extLst>
                  <a:ext uri="{0D108BD9-81ED-4DB2-BD59-A6C34878D82A}">
                    <a16:rowId xmlns:a16="http://schemas.microsoft.com/office/drawing/2014/main" val="2312118359"/>
                  </a:ext>
                </a:extLst>
              </a:tr>
              <a:tr h="601757">
                <a:tc vMerge="1">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endParaRPr lang="en-US" sz="1200" b="1" dirty="0">
                        <a:solidFill>
                          <a:schemeClr val="tx2"/>
                        </a:solidFill>
                        <a:latin typeface="+mn-lt"/>
                      </a:endParaRPr>
                    </a:p>
                  </a:txBody>
                  <a:tcPr anchor="b">
                    <a:solidFill>
                      <a:schemeClr val="accent1"/>
                    </a:solidFill>
                  </a:tcPr>
                </a:tc>
                <a:tc>
                  <a:txBody>
                    <a:bodyPr/>
                    <a:lstStyle/>
                    <a:p>
                      <a:pPr algn="ctr"/>
                      <a:r>
                        <a:rPr lang="en-US" sz="1200" b="1" dirty="0" smtClean="0">
                          <a:solidFill>
                            <a:schemeClr val="tx2"/>
                          </a:solidFill>
                          <a:latin typeface="+mn-lt"/>
                        </a:rPr>
                        <a:t>PD-L1</a:t>
                      </a:r>
                      <a:r>
                        <a:rPr lang="en-US" sz="1200" b="1" baseline="0" dirty="0" smtClean="0">
                          <a:solidFill>
                            <a:schemeClr val="tx2"/>
                          </a:solidFill>
                          <a:latin typeface="+mn-lt"/>
                        </a:rPr>
                        <a:t> </a:t>
                      </a:r>
                      <a:r>
                        <a:rPr lang="en-US" sz="1200" b="1" dirty="0" smtClean="0">
                          <a:solidFill>
                            <a:schemeClr val="tx2"/>
                          </a:solidFill>
                          <a:latin typeface="+mn-lt"/>
                        </a:rPr>
                        <a:t>&lt;1%</a:t>
                      </a:r>
                    </a:p>
                    <a:p>
                      <a:pPr algn="ctr"/>
                      <a:r>
                        <a:rPr lang="en-US" sz="1200" b="1" dirty="0" smtClean="0">
                          <a:solidFill>
                            <a:schemeClr val="tx2"/>
                          </a:solidFill>
                          <a:latin typeface="+mn-lt"/>
                        </a:rPr>
                        <a:t>(n=37)</a:t>
                      </a:r>
                    </a:p>
                  </a:txBody>
                  <a:tcPr anchor="b">
                    <a:lnB w="12700" cap="flat" cmpd="sng" algn="ctr">
                      <a:noFill/>
                      <a:prstDash val="solid"/>
                      <a:round/>
                      <a:headEnd type="none" w="med" len="med"/>
                      <a:tailEnd type="none" w="med" len="med"/>
                    </a:lnB>
                    <a:solidFill>
                      <a:schemeClr val="accent1"/>
                    </a:solidFill>
                  </a:tcPr>
                </a:tc>
                <a:tc>
                  <a:txBody>
                    <a:bodyPr/>
                    <a:lstStyle/>
                    <a:p>
                      <a:pPr algn="ctr"/>
                      <a:r>
                        <a:rPr lang="en-US" sz="1200" b="1" dirty="0" smtClean="0">
                          <a:solidFill>
                            <a:schemeClr val="tx2"/>
                          </a:solidFill>
                          <a:latin typeface="+mn-lt"/>
                        </a:rPr>
                        <a:t>PD-L1 </a:t>
                      </a:r>
                      <a:br>
                        <a:rPr lang="en-US" sz="1200" b="1" dirty="0" smtClean="0">
                          <a:solidFill>
                            <a:schemeClr val="tx2"/>
                          </a:solidFill>
                          <a:latin typeface="+mn-lt"/>
                        </a:rPr>
                      </a:br>
                      <a:r>
                        <a:rPr lang="en-US" sz="1200" b="1" dirty="0" smtClean="0">
                          <a:solidFill>
                            <a:schemeClr val="tx2"/>
                          </a:solidFill>
                          <a:latin typeface="+mn-lt"/>
                        </a:rPr>
                        <a:t>&lt;1–49%</a:t>
                      </a:r>
                    </a:p>
                    <a:p>
                      <a:pPr algn="ctr"/>
                      <a:r>
                        <a:rPr lang="en-US" sz="1200" b="1" dirty="0" smtClean="0">
                          <a:solidFill>
                            <a:schemeClr val="tx2"/>
                          </a:solidFill>
                          <a:latin typeface="+mn-lt"/>
                        </a:rPr>
                        <a:t>(n=40)</a:t>
                      </a:r>
                    </a:p>
                  </a:txBody>
                  <a:tcPr anchor="b">
                    <a:lnB w="12700" cap="flat" cmpd="sng" algn="ctr">
                      <a:noFill/>
                      <a:prstDash val="solid"/>
                      <a:round/>
                      <a:headEnd type="none" w="med" len="med"/>
                      <a:tailEnd type="none" w="med" len="med"/>
                    </a:lnB>
                    <a:solidFill>
                      <a:schemeClr val="accent1"/>
                    </a:solidFill>
                  </a:tcPr>
                </a:tc>
                <a:tc>
                  <a:txBody>
                    <a:bodyPr/>
                    <a:lstStyle/>
                    <a:p>
                      <a:pPr algn="ctr"/>
                      <a:r>
                        <a:rPr lang="en-US" sz="1200" b="1" dirty="0" smtClean="0">
                          <a:solidFill>
                            <a:schemeClr val="tx2"/>
                          </a:solidFill>
                          <a:latin typeface="+mn-lt"/>
                        </a:rPr>
                        <a:t>PD-L1 </a:t>
                      </a:r>
                      <a:br>
                        <a:rPr lang="en-US" sz="1200" b="1" dirty="0" smtClean="0">
                          <a:solidFill>
                            <a:schemeClr val="tx2"/>
                          </a:solidFill>
                          <a:latin typeface="+mn-lt"/>
                        </a:rPr>
                      </a:br>
                      <a:r>
                        <a:rPr lang="en-US" sz="1200" b="1" dirty="0" smtClean="0">
                          <a:solidFill>
                            <a:schemeClr val="tx2"/>
                          </a:solidFill>
                          <a:latin typeface="+mn-lt"/>
                        </a:rPr>
                        <a:t>≥50%</a:t>
                      </a:r>
                    </a:p>
                    <a:p>
                      <a:pPr algn="ctr"/>
                      <a:r>
                        <a:rPr lang="en-US" sz="1200" b="1" dirty="0" smtClean="0">
                          <a:solidFill>
                            <a:schemeClr val="tx2"/>
                          </a:solidFill>
                          <a:latin typeface="+mn-lt"/>
                        </a:rPr>
                        <a:t>(n=31)</a:t>
                      </a:r>
                    </a:p>
                  </a:txBody>
                  <a:tcPr anchor="b">
                    <a:lnB w="12700" cap="flat" cmpd="sng" algn="ctr">
                      <a:noFill/>
                      <a:prstDash val="solid"/>
                      <a:round/>
                      <a:headEnd type="none" w="med" len="med"/>
                      <a:tailEnd type="none" w="med" len="med"/>
                    </a:lnB>
                    <a:solidFill>
                      <a:schemeClr val="accent1"/>
                    </a:solidFill>
                  </a:tcPr>
                </a:tc>
                <a:tc>
                  <a:txBody>
                    <a:bodyPr/>
                    <a:lstStyle/>
                    <a:p>
                      <a:pPr algn="ctr"/>
                      <a:r>
                        <a:rPr lang="en-US" sz="1200" b="1" dirty="0" smtClean="0">
                          <a:solidFill>
                            <a:schemeClr val="tx2"/>
                          </a:solidFill>
                          <a:latin typeface="+mn-lt"/>
                        </a:rPr>
                        <a:t>PD-L1 </a:t>
                      </a:r>
                      <a:br>
                        <a:rPr lang="en-US" sz="1200" b="1" dirty="0" smtClean="0">
                          <a:solidFill>
                            <a:schemeClr val="tx2"/>
                          </a:solidFill>
                          <a:latin typeface="+mn-lt"/>
                        </a:rPr>
                      </a:br>
                      <a:r>
                        <a:rPr lang="en-US" sz="1200" b="1" dirty="0" smtClean="0">
                          <a:solidFill>
                            <a:schemeClr val="tx2"/>
                          </a:solidFill>
                          <a:latin typeface="+mn-lt"/>
                        </a:rPr>
                        <a:t>≥1%</a:t>
                      </a:r>
                    </a:p>
                    <a:p>
                      <a:pPr algn="ctr"/>
                      <a:r>
                        <a:rPr lang="en-US" sz="1200" b="1" dirty="0" smtClean="0">
                          <a:solidFill>
                            <a:schemeClr val="tx2"/>
                          </a:solidFill>
                          <a:latin typeface="+mn-lt"/>
                        </a:rPr>
                        <a:t>(n=71)</a:t>
                      </a:r>
                    </a:p>
                  </a:txBody>
                  <a:tcPr anchor="b">
                    <a:lnB w="12700" cap="flat" cmpd="sng" algn="ctr">
                      <a:noFill/>
                      <a:prstDash val="solid"/>
                      <a:round/>
                      <a:headEnd type="none" w="med" len="med"/>
                      <a:tailEnd type="none" w="med" len="med"/>
                    </a:lnB>
                    <a:solidFill>
                      <a:schemeClr val="accent1"/>
                    </a:solidFill>
                  </a:tcPr>
                </a:tc>
                <a:tc>
                  <a:txBody>
                    <a:bodyPr/>
                    <a:lstStyle/>
                    <a:p>
                      <a:pPr algn="ctr"/>
                      <a:r>
                        <a:rPr lang="en-US" sz="1200" b="1" dirty="0" smtClean="0">
                          <a:solidFill>
                            <a:schemeClr val="tx2"/>
                          </a:solidFill>
                          <a:latin typeface="+mn-lt"/>
                        </a:rPr>
                        <a:t>PD-L1 </a:t>
                      </a:r>
                      <a:br>
                        <a:rPr lang="en-US" sz="1200" b="1" dirty="0" smtClean="0">
                          <a:solidFill>
                            <a:schemeClr val="tx2"/>
                          </a:solidFill>
                          <a:latin typeface="+mn-lt"/>
                        </a:rPr>
                      </a:br>
                      <a:r>
                        <a:rPr lang="en-US" sz="1200" b="1" dirty="0" smtClean="0">
                          <a:solidFill>
                            <a:schemeClr val="tx2"/>
                          </a:solidFill>
                          <a:latin typeface="+mn-lt"/>
                        </a:rPr>
                        <a:t>&lt;50%</a:t>
                      </a:r>
                    </a:p>
                    <a:p>
                      <a:pPr algn="ctr"/>
                      <a:r>
                        <a:rPr lang="en-US" sz="1200" b="1" dirty="0" smtClean="0">
                          <a:solidFill>
                            <a:schemeClr val="tx2"/>
                          </a:solidFill>
                          <a:latin typeface="+mn-lt"/>
                        </a:rPr>
                        <a:t>(n=77)</a:t>
                      </a:r>
                    </a:p>
                  </a:txBody>
                  <a:tcPr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011744392"/>
                  </a:ext>
                </a:extLst>
              </a:tr>
              <a:tr h="254005">
                <a:tc>
                  <a:txBody>
                    <a:bodyPr/>
                    <a:lstStyle/>
                    <a:p>
                      <a:r>
                        <a:rPr lang="en-GB" sz="1200" b="0" dirty="0" smtClean="0"/>
                        <a:t>ORR</a:t>
                      </a:r>
                      <a:endParaRPr lang="en-GB" sz="1200" b="0" dirty="0"/>
                    </a:p>
                  </a:txBody>
                  <a:tcPr>
                    <a:lnT w="12700" cap="flat" cmpd="sng" algn="ctr">
                      <a:noFill/>
                      <a:prstDash val="solid"/>
                      <a:round/>
                      <a:headEnd type="none" w="med" len="med"/>
                      <a:tailEnd type="none" w="med" len="med"/>
                    </a:lnT>
                  </a:tcPr>
                </a:tc>
                <a:tc>
                  <a:txBody>
                    <a:bodyPr/>
                    <a:lstStyle/>
                    <a:p>
                      <a:pPr algn="ctr"/>
                      <a:r>
                        <a:rPr lang="en-GB" sz="1200" dirty="0" smtClean="0"/>
                        <a:t>9 (24.3) </a:t>
                      </a:r>
                    </a:p>
                    <a:p>
                      <a:pPr algn="ctr"/>
                      <a:r>
                        <a:rPr lang="en-GB" sz="1200" dirty="0" smtClean="0"/>
                        <a:t>[11.8, 41.2]</a:t>
                      </a:r>
                      <a:endParaRPr lang="en-GB" sz="1200" dirty="0"/>
                    </a:p>
                  </a:txBody>
                  <a:tcPr>
                    <a:lnT w="12700" cap="flat" cmpd="sng" algn="ctr">
                      <a:noFill/>
                      <a:prstDash val="solid"/>
                      <a:round/>
                      <a:headEnd type="none" w="med" len="med"/>
                      <a:tailEnd type="none" w="med" len="med"/>
                    </a:lnT>
                  </a:tcPr>
                </a:tc>
                <a:tc>
                  <a:txBody>
                    <a:bodyPr/>
                    <a:lstStyle/>
                    <a:p>
                      <a:pPr algn="ctr"/>
                      <a:r>
                        <a:rPr lang="en-GB" sz="1200" dirty="0" smtClean="0"/>
                        <a:t>16 (40.0) </a:t>
                      </a:r>
                    </a:p>
                    <a:p>
                      <a:pPr algn="ctr"/>
                      <a:r>
                        <a:rPr lang="en-GB" sz="1200" dirty="0" smtClean="0"/>
                        <a:t>[24.9, 56.7]</a:t>
                      </a:r>
                      <a:endParaRPr lang="en-GB" sz="1200" dirty="0"/>
                    </a:p>
                  </a:txBody>
                  <a:tcPr>
                    <a:lnT w="12700" cap="flat" cmpd="sng" algn="ctr">
                      <a:noFill/>
                      <a:prstDash val="solid"/>
                      <a:round/>
                      <a:headEnd type="none" w="med" len="med"/>
                      <a:tailEnd type="none" w="med" len="med"/>
                    </a:lnT>
                  </a:tcPr>
                </a:tc>
                <a:tc>
                  <a:txBody>
                    <a:bodyPr/>
                    <a:lstStyle/>
                    <a:p>
                      <a:pPr algn="ctr"/>
                      <a:r>
                        <a:rPr lang="en-GB" sz="1200" dirty="0" smtClean="0"/>
                        <a:t>16 (51.6) </a:t>
                      </a:r>
                    </a:p>
                    <a:p>
                      <a:pPr algn="ctr"/>
                      <a:r>
                        <a:rPr lang="en-GB" sz="1200" dirty="0" smtClean="0"/>
                        <a:t>[33.1, 69.9]</a:t>
                      </a:r>
                      <a:endParaRPr lang="en-GB" sz="1200" dirty="0"/>
                    </a:p>
                  </a:txBody>
                  <a:tcPr>
                    <a:lnT w="12700" cap="flat" cmpd="sng" algn="ctr">
                      <a:noFill/>
                      <a:prstDash val="solid"/>
                      <a:round/>
                      <a:headEnd type="none" w="med" len="med"/>
                      <a:tailEnd type="none" w="med" len="med"/>
                    </a:lnT>
                  </a:tcPr>
                </a:tc>
                <a:tc>
                  <a:txBody>
                    <a:bodyPr/>
                    <a:lstStyle/>
                    <a:p>
                      <a:pPr algn="ctr"/>
                      <a:r>
                        <a:rPr lang="en-GB" sz="1200" dirty="0" smtClean="0"/>
                        <a:t>32 (45.1) </a:t>
                      </a:r>
                    </a:p>
                    <a:p>
                      <a:pPr algn="ctr"/>
                      <a:r>
                        <a:rPr lang="en-GB" sz="1200" dirty="0" smtClean="0"/>
                        <a:t>[33.2, 57.3]</a:t>
                      </a:r>
                      <a:endParaRPr lang="en-GB" sz="1200" dirty="0"/>
                    </a:p>
                  </a:txBody>
                  <a:tcPr>
                    <a:lnT w="12700" cap="flat" cmpd="sng" algn="ctr">
                      <a:noFill/>
                      <a:prstDash val="solid"/>
                      <a:round/>
                      <a:headEnd type="none" w="med" len="med"/>
                      <a:tailEnd type="none" w="med" len="med"/>
                    </a:lnT>
                  </a:tcPr>
                </a:tc>
                <a:tc>
                  <a:txBody>
                    <a:bodyPr/>
                    <a:lstStyle/>
                    <a:p>
                      <a:pPr algn="ctr"/>
                      <a:r>
                        <a:rPr lang="en-GB" sz="1200" dirty="0" smtClean="0"/>
                        <a:t>25 (32.5) </a:t>
                      </a:r>
                    </a:p>
                    <a:p>
                      <a:pPr algn="ctr"/>
                      <a:r>
                        <a:rPr lang="en-GB" sz="1200" dirty="0" smtClean="0"/>
                        <a:t>[22.2, 44.1]</a:t>
                      </a:r>
                      <a:endParaRPr lang="en-GB" sz="1200" dirty="0"/>
                    </a:p>
                  </a:txBody>
                  <a:tcPr>
                    <a:lnT w="12700" cap="flat" cmpd="sng" algn="ctr">
                      <a:noFill/>
                      <a:prstDash val="solid"/>
                      <a:round/>
                      <a:headEnd type="none" w="med" len="med"/>
                      <a:tailEnd type="none" w="med" len="med"/>
                    </a:lnT>
                  </a:tcPr>
                </a:tc>
                <a:extLst>
                  <a:ext uri="{0D108BD9-81ED-4DB2-BD59-A6C34878D82A}">
                    <a16:rowId xmlns:a16="http://schemas.microsoft.com/office/drawing/2014/main" val="3602232808"/>
                  </a:ext>
                </a:extLst>
              </a:tr>
              <a:tr h="254005">
                <a:tc>
                  <a:txBody>
                    <a:bodyPr/>
                    <a:lstStyle/>
                    <a:p>
                      <a:r>
                        <a:rPr lang="en-GB" sz="1200" b="0" dirty="0" smtClean="0"/>
                        <a:t>DCR</a:t>
                      </a:r>
                      <a:endParaRPr lang="en-GB" sz="1200" b="0" dirty="0"/>
                    </a:p>
                  </a:txBody>
                  <a:tcPr/>
                </a:tc>
                <a:tc>
                  <a:txBody>
                    <a:bodyPr/>
                    <a:lstStyle/>
                    <a:p>
                      <a:pPr algn="ctr"/>
                      <a:r>
                        <a:rPr lang="en-GB" sz="1200" dirty="0" smtClean="0"/>
                        <a:t>26 (70.3) </a:t>
                      </a:r>
                    </a:p>
                    <a:p>
                      <a:pPr algn="ctr"/>
                      <a:r>
                        <a:rPr lang="en-GB" sz="1200" dirty="0" smtClean="0"/>
                        <a:t>[53.2, 84.1]</a:t>
                      </a:r>
                      <a:endParaRPr lang="en-GB" sz="1200" dirty="0"/>
                    </a:p>
                  </a:txBody>
                  <a:tcPr/>
                </a:tc>
                <a:tc>
                  <a:txBody>
                    <a:bodyPr/>
                    <a:lstStyle/>
                    <a:p>
                      <a:pPr algn="ctr"/>
                      <a:r>
                        <a:rPr lang="en-GB" sz="1200" dirty="0" smtClean="0"/>
                        <a:t>30 (75.0)</a:t>
                      </a:r>
                    </a:p>
                    <a:p>
                      <a:pPr algn="ctr"/>
                      <a:r>
                        <a:rPr lang="en-GB" sz="1200" baseline="0" dirty="0" smtClean="0"/>
                        <a:t> [58.8, 87.3]</a:t>
                      </a:r>
                      <a:endParaRPr lang="en-GB" sz="1200" dirty="0"/>
                    </a:p>
                  </a:txBody>
                  <a:tcPr/>
                </a:tc>
                <a:tc>
                  <a:txBody>
                    <a:bodyPr/>
                    <a:lstStyle/>
                    <a:p>
                      <a:pPr algn="ctr"/>
                      <a:r>
                        <a:rPr lang="en-GB" sz="1200" dirty="0" smtClean="0"/>
                        <a:t>24 (77.4) </a:t>
                      </a:r>
                    </a:p>
                    <a:p>
                      <a:pPr algn="ctr"/>
                      <a:r>
                        <a:rPr lang="en-GB" sz="1200" dirty="0" smtClean="0"/>
                        <a:t>[58.9, 90.4]</a:t>
                      </a:r>
                      <a:endParaRPr lang="en-GB" sz="1200" dirty="0"/>
                    </a:p>
                  </a:txBody>
                  <a:tcPr/>
                </a:tc>
                <a:tc>
                  <a:txBody>
                    <a:bodyPr/>
                    <a:lstStyle/>
                    <a:p>
                      <a:pPr algn="ctr"/>
                      <a:r>
                        <a:rPr lang="en-GB" sz="1200" dirty="0" smtClean="0"/>
                        <a:t>54</a:t>
                      </a:r>
                      <a:r>
                        <a:rPr lang="en-GB" sz="1200" baseline="0" dirty="0" smtClean="0"/>
                        <a:t> (76.1) </a:t>
                      </a:r>
                    </a:p>
                    <a:p>
                      <a:pPr algn="ctr"/>
                      <a:r>
                        <a:rPr lang="en-GB" sz="1200" baseline="0" dirty="0" smtClean="0"/>
                        <a:t>[64.5, 85.4]</a:t>
                      </a:r>
                      <a:endParaRPr lang="en-GB" sz="1200" dirty="0"/>
                    </a:p>
                  </a:txBody>
                  <a:tcPr/>
                </a:tc>
                <a:tc>
                  <a:txBody>
                    <a:bodyPr/>
                    <a:lstStyle/>
                    <a:p>
                      <a:pPr algn="ctr"/>
                      <a:r>
                        <a:rPr lang="en-GB" sz="1200" dirty="0" smtClean="0"/>
                        <a:t>56 (72.7) </a:t>
                      </a:r>
                    </a:p>
                    <a:p>
                      <a:pPr algn="ctr"/>
                      <a:r>
                        <a:rPr lang="en-GB" sz="1200" dirty="0" smtClean="0"/>
                        <a:t>[61.4, 82.3]</a:t>
                      </a:r>
                      <a:endParaRPr lang="en-GB" sz="1200" dirty="0"/>
                    </a:p>
                  </a:txBody>
                  <a:tcPr/>
                </a:tc>
                <a:extLst>
                  <a:ext uri="{0D108BD9-81ED-4DB2-BD59-A6C34878D82A}">
                    <a16:rowId xmlns:a16="http://schemas.microsoft.com/office/drawing/2014/main" val="1743795292"/>
                  </a:ext>
                </a:extLst>
              </a:tr>
            </a:tbl>
          </a:graphicData>
        </a:graphic>
      </p:graphicFrame>
    </p:spTree>
    <p:extLst>
      <p:ext uri="{BB962C8B-B14F-4D97-AF65-F5344CB8AC3E}">
        <p14:creationId xmlns:p14="http://schemas.microsoft.com/office/powerpoint/2010/main" val="87166482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9003</a:t>
            </a:r>
            <a:r>
              <a:rPr lang="en-GB" dirty="0"/>
              <a:t>: A phase II study (TACTI-002) in first-line metastatic non–small cell lung carcinoma investigating eftilagimod alpha (soluble LAG-3 protein) and pembrolizumab: Updated results from a PD-L1 unselected </a:t>
            </a:r>
            <a:r>
              <a:rPr lang="en-GB" dirty="0" smtClean="0"/>
              <a:t>population – </a:t>
            </a:r>
            <a:r>
              <a:rPr lang="en-GB" dirty="0" err="1" smtClean="0"/>
              <a:t>Felip</a:t>
            </a:r>
            <a:r>
              <a:rPr lang="en-GB" dirty="0" smtClean="0"/>
              <a:t> E, et al</a:t>
            </a:r>
            <a:endParaRPr lang="en-GB" dirty="0"/>
          </a:p>
        </p:txBody>
      </p:sp>
      <p:sp>
        <p:nvSpPr>
          <p:cNvPr id="3" name="Content Placeholder 2"/>
          <p:cNvSpPr>
            <a:spLocks noGrp="1"/>
          </p:cNvSpPr>
          <p:nvPr>
            <p:ph idx="1"/>
          </p:nvPr>
        </p:nvSpPr>
        <p:spPr/>
        <p:txBody>
          <a:bodyPr/>
          <a:lstStyle/>
          <a:p>
            <a:r>
              <a:rPr lang="en-GB" b="1" dirty="0"/>
              <a:t>Key results (cont</a:t>
            </a:r>
            <a:r>
              <a:rPr lang="en-GB" b="1" dirty="0" smtClean="0"/>
              <a:t>.)</a:t>
            </a:r>
            <a:endParaRPr lang="en-GB" b="1" dirty="0"/>
          </a:p>
          <a:p>
            <a:pPr>
              <a:spcBef>
                <a:spcPts val="22800"/>
              </a:spcBef>
            </a:pPr>
            <a:r>
              <a:rPr lang="en-GB" b="1" dirty="0"/>
              <a:t>Conclusions</a:t>
            </a:r>
          </a:p>
          <a:p>
            <a:pPr lvl="1"/>
            <a:r>
              <a:rPr lang="en-GB" dirty="0"/>
              <a:t>In patients </a:t>
            </a:r>
            <a:r>
              <a:rPr lang="en-GB" dirty="0" smtClean="0"/>
              <a:t>with metastatic NSCLC</a:t>
            </a:r>
            <a:r>
              <a:rPr lang="en-GB" dirty="0"/>
              <a:t>, 1L eftilagimod alpha + pembrolizumab </a:t>
            </a:r>
            <a:r>
              <a:rPr lang="en-GB" dirty="0" smtClean="0"/>
              <a:t>showed promising anti</a:t>
            </a:r>
            <a:r>
              <a:rPr lang="en-US" dirty="0" smtClean="0"/>
              <a:t>tumor</a:t>
            </a:r>
            <a:r>
              <a:rPr lang="en-GB" dirty="0" smtClean="0"/>
              <a:t> activity regardless of PD-L1 status and was generally well-tolerated</a:t>
            </a:r>
            <a:endParaRPr lang="en-GB" dirty="0"/>
          </a:p>
          <a:p>
            <a:endParaRPr lang="en-GB" dirty="0"/>
          </a:p>
        </p:txBody>
      </p:sp>
      <p:sp>
        <p:nvSpPr>
          <p:cNvPr id="5" name="Text Placeholder 4"/>
          <p:cNvSpPr>
            <a:spLocks noGrp="1"/>
          </p:cNvSpPr>
          <p:nvPr>
            <p:ph type="body" sz="quarter" idx="11"/>
          </p:nvPr>
        </p:nvSpPr>
        <p:spPr/>
        <p:txBody>
          <a:bodyPr/>
          <a:lstStyle/>
          <a:p>
            <a:r>
              <a:rPr lang="en-GB" dirty="0" err="1" smtClean="0"/>
              <a:t>Felip</a:t>
            </a:r>
            <a:r>
              <a:rPr lang="en-GB" dirty="0" smtClean="0"/>
              <a:t> E,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9003</a:t>
            </a:r>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3064582995"/>
              </p:ext>
            </p:extLst>
          </p:nvPr>
        </p:nvGraphicFramePr>
        <p:xfrm>
          <a:off x="8474598" y="1779570"/>
          <a:ext cx="3004434" cy="1564650"/>
        </p:xfrm>
        <a:graphic>
          <a:graphicData uri="http://schemas.openxmlformats.org/drawingml/2006/table">
            <a:tbl>
              <a:tblPr firstRow="1" bandRow="1">
                <a:tableStyleId>{69012ECD-51FC-41F1-AA8D-1B2483CD663E}</a:tableStyleId>
              </a:tblPr>
              <a:tblGrid>
                <a:gridCol w="1982084">
                  <a:extLst>
                    <a:ext uri="{9D8B030D-6E8A-4147-A177-3AD203B41FA5}">
                      <a16:colId xmlns:a16="http://schemas.microsoft.com/office/drawing/2014/main" val="4251174958"/>
                    </a:ext>
                  </a:extLst>
                </a:gridCol>
                <a:gridCol w="1022350">
                  <a:extLst>
                    <a:ext uri="{9D8B030D-6E8A-4147-A177-3AD203B41FA5}">
                      <a16:colId xmlns:a16="http://schemas.microsoft.com/office/drawing/2014/main" val="2906927534"/>
                    </a:ext>
                  </a:extLst>
                </a:gridCol>
              </a:tblGrid>
              <a:tr h="31293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dirty="0" smtClean="0">
                          <a:solidFill>
                            <a:schemeClr val="tx2"/>
                          </a:solidFill>
                          <a:latin typeface="+mn-lt"/>
                        </a:rPr>
                        <a:t>TRAEs, n (%)</a:t>
                      </a:r>
                      <a:endParaRPr lang="en-US" sz="1400" b="1" dirty="0">
                        <a:solidFill>
                          <a:schemeClr val="tx2"/>
                        </a:solidFill>
                        <a:latin typeface="+mn-lt"/>
                      </a:endParaRPr>
                    </a:p>
                  </a:txBody>
                  <a:tcPr marL="90000"/>
                </a:tc>
                <a:tc>
                  <a:txBody>
                    <a:bodyPr/>
                    <a:lstStyle/>
                    <a:p>
                      <a:pPr algn="ctr"/>
                      <a:endParaRPr lang="en-US" sz="1400" b="1" dirty="0">
                        <a:solidFill>
                          <a:schemeClr val="tx2"/>
                        </a:solidFill>
                        <a:latin typeface="+mn-lt"/>
                      </a:endParaRPr>
                    </a:p>
                  </a:txBody>
                  <a:tcPr marL="90000"/>
                </a:tc>
                <a:extLst>
                  <a:ext uri="{0D108BD9-81ED-4DB2-BD59-A6C34878D82A}">
                    <a16:rowId xmlns:a16="http://schemas.microsoft.com/office/drawing/2014/main" val="3011744392"/>
                  </a:ext>
                </a:extLst>
              </a:tr>
              <a:tr h="312930">
                <a:tc>
                  <a:txBody>
                    <a:bodyPr/>
                    <a:lstStyle/>
                    <a:p>
                      <a:pPr algn="l"/>
                      <a:r>
                        <a:rPr lang="en-US" sz="1400" b="0" dirty="0" smtClean="0">
                          <a:latin typeface="+mn-lt"/>
                        </a:rPr>
                        <a:t>Serious</a:t>
                      </a:r>
                      <a:endParaRPr lang="en-US" sz="1400" b="0" dirty="0">
                        <a:latin typeface="+mn-lt"/>
                      </a:endParaRPr>
                    </a:p>
                  </a:txBody>
                  <a:tcPr marL="90000"/>
                </a:tc>
                <a:tc>
                  <a:txBody>
                    <a:bodyPr/>
                    <a:lstStyle/>
                    <a:p>
                      <a:pPr algn="ctr"/>
                      <a:r>
                        <a:rPr lang="en-US" sz="1400" dirty="0" smtClean="0">
                          <a:latin typeface="+mn-lt"/>
                        </a:rPr>
                        <a:t>10</a:t>
                      </a:r>
                      <a:r>
                        <a:rPr lang="en-US" sz="1400" baseline="0" dirty="0" smtClean="0">
                          <a:latin typeface="+mn-lt"/>
                        </a:rPr>
                        <a:t> (8.8)</a:t>
                      </a:r>
                      <a:endParaRPr lang="en-US" sz="1400" dirty="0" smtClean="0">
                        <a:latin typeface="+mn-lt"/>
                      </a:endParaRPr>
                    </a:p>
                  </a:txBody>
                  <a:tcPr marL="90000"/>
                </a:tc>
                <a:extLst>
                  <a:ext uri="{0D108BD9-81ED-4DB2-BD59-A6C34878D82A}">
                    <a16:rowId xmlns:a16="http://schemas.microsoft.com/office/drawing/2014/main" val="1011684790"/>
                  </a:ext>
                </a:extLst>
              </a:tr>
              <a:tr h="312930">
                <a:tc>
                  <a:txBody>
                    <a:bodyPr/>
                    <a:lstStyle/>
                    <a:p>
                      <a:pPr algn="l"/>
                      <a:r>
                        <a:rPr lang="en-US" sz="1400" b="0" dirty="0" smtClean="0">
                          <a:latin typeface="+mn-lt"/>
                        </a:rPr>
                        <a:t>Grade ≥3</a:t>
                      </a:r>
                      <a:endParaRPr lang="en-US" sz="1400" b="0" dirty="0">
                        <a:latin typeface="+mn-lt"/>
                      </a:endParaRPr>
                    </a:p>
                  </a:txBody>
                  <a:tcPr marL="90000"/>
                </a:tc>
                <a:tc>
                  <a:txBody>
                    <a:bodyPr/>
                    <a:lstStyle/>
                    <a:p>
                      <a:pPr algn="ctr"/>
                      <a:r>
                        <a:rPr lang="en-US" sz="1400" dirty="0" smtClean="0">
                          <a:latin typeface="+mn-lt"/>
                        </a:rPr>
                        <a:t>12 (10.5)</a:t>
                      </a:r>
                      <a:endParaRPr lang="en-US" sz="1400" dirty="0">
                        <a:latin typeface="+mn-lt"/>
                      </a:endParaRPr>
                    </a:p>
                  </a:txBody>
                  <a:tcPr marL="90000"/>
                </a:tc>
                <a:extLst>
                  <a:ext uri="{0D108BD9-81ED-4DB2-BD59-A6C34878D82A}">
                    <a16:rowId xmlns:a16="http://schemas.microsoft.com/office/drawing/2014/main" val="1018879825"/>
                  </a:ext>
                </a:extLst>
              </a:tr>
              <a:tr h="312930">
                <a:tc>
                  <a:txBody>
                    <a:bodyPr/>
                    <a:lstStyle/>
                    <a:p>
                      <a:pPr algn="l"/>
                      <a:r>
                        <a:rPr lang="en-US" sz="1400" b="0" dirty="0" smtClean="0">
                          <a:latin typeface="+mn-lt"/>
                        </a:rPr>
                        <a:t>Grade 5</a:t>
                      </a:r>
                    </a:p>
                  </a:txBody>
                  <a:tcPr marL="90000"/>
                </a:tc>
                <a:tc>
                  <a:txBody>
                    <a:bodyPr/>
                    <a:lstStyle/>
                    <a:p>
                      <a:pPr algn="ctr"/>
                      <a:r>
                        <a:rPr lang="en-US" sz="1400" dirty="0" smtClean="0">
                          <a:latin typeface="+mn-lt"/>
                        </a:rPr>
                        <a:t>3</a:t>
                      </a:r>
                      <a:r>
                        <a:rPr lang="en-US" sz="1400" baseline="0" dirty="0" smtClean="0">
                          <a:latin typeface="+mn-lt"/>
                        </a:rPr>
                        <a:t> (2.6)</a:t>
                      </a:r>
                      <a:endParaRPr lang="en-US" sz="1400" dirty="0" smtClean="0">
                        <a:latin typeface="+mn-lt"/>
                      </a:endParaRPr>
                    </a:p>
                  </a:txBody>
                  <a:tcPr marL="90000"/>
                </a:tc>
                <a:extLst>
                  <a:ext uri="{0D108BD9-81ED-4DB2-BD59-A6C34878D82A}">
                    <a16:rowId xmlns:a16="http://schemas.microsoft.com/office/drawing/2014/main" val="2263126408"/>
                  </a:ext>
                </a:extLst>
              </a:tr>
              <a:tr h="312930">
                <a:tc>
                  <a:txBody>
                    <a:bodyPr/>
                    <a:lstStyle/>
                    <a:p>
                      <a:pPr algn="l"/>
                      <a:r>
                        <a:rPr lang="en-US" sz="1400" b="0" dirty="0" smtClean="0">
                          <a:latin typeface="+mn-lt"/>
                        </a:rPr>
                        <a:t>Led to discontinuation</a:t>
                      </a:r>
                      <a:endParaRPr lang="en-US" sz="1400" b="0" dirty="0">
                        <a:latin typeface="+mn-lt"/>
                      </a:endParaRPr>
                    </a:p>
                  </a:txBody>
                  <a:tcPr marL="90000"/>
                </a:tc>
                <a:tc>
                  <a:txBody>
                    <a:bodyPr/>
                    <a:lstStyle/>
                    <a:p>
                      <a:pPr algn="ctr"/>
                      <a:r>
                        <a:rPr lang="en-US" sz="1400" dirty="0" smtClean="0">
                          <a:latin typeface="+mn-lt"/>
                        </a:rPr>
                        <a:t>11 (9.6)</a:t>
                      </a:r>
                      <a:endParaRPr lang="en-US" sz="1400" dirty="0">
                        <a:latin typeface="+mn-lt"/>
                      </a:endParaRPr>
                    </a:p>
                  </a:txBody>
                  <a:tcPr marL="90000"/>
                </a:tc>
                <a:extLst>
                  <a:ext uri="{0D108BD9-81ED-4DB2-BD59-A6C34878D82A}">
                    <a16:rowId xmlns:a16="http://schemas.microsoft.com/office/drawing/2014/main" val="3846707843"/>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969811211"/>
              </p:ext>
            </p:extLst>
          </p:nvPr>
        </p:nvGraphicFramePr>
        <p:xfrm>
          <a:off x="481716" y="1779570"/>
          <a:ext cx="4217284" cy="2387616"/>
        </p:xfrm>
        <a:graphic>
          <a:graphicData uri="http://schemas.openxmlformats.org/drawingml/2006/table">
            <a:tbl>
              <a:tblPr firstRow="1" bandRow="1">
                <a:tableStyleId>{69012ECD-51FC-41F1-AA8D-1B2483CD663E}</a:tableStyleId>
              </a:tblPr>
              <a:tblGrid>
                <a:gridCol w="1270884">
                  <a:extLst>
                    <a:ext uri="{9D8B030D-6E8A-4147-A177-3AD203B41FA5}">
                      <a16:colId xmlns:a16="http://schemas.microsoft.com/office/drawing/2014/main" val="4251174958"/>
                    </a:ext>
                  </a:extLst>
                </a:gridCol>
                <a:gridCol w="539750">
                  <a:extLst>
                    <a:ext uri="{9D8B030D-6E8A-4147-A177-3AD203B41FA5}">
                      <a16:colId xmlns:a16="http://schemas.microsoft.com/office/drawing/2014/main" val="2906927534"/>
                    </a:ext>
                  </a:extLst>
                </a:gridCol>
                <a:gridCol w="946150">
                  <a:extLst>
                    <a:ext uri="{9D8B030D-6E8A-4147-A177-3AD203B41FA5}">
                      <a16:colId xmlns:a16="http://schemas.microsoft.com/office/drawing/2014/main" val="1954211627"/>
                    </a:ext>
                  </a:extLst>
                </a:gridCol>
                <a:gridCol w="1460500">
                  <a:extLst>
                    <a:ext uri="{9D8B030D-6E8A-4147-A177-3AD203B41FA5}">
                      <a16:colId xmlns:a16="http://schemas.microsoft.com/office/drawing/2014/main" val="616025995"/>
                    </a:ext>
                  </a:extLst>
                </a:gridCol>
              </a:tblGrid>
              <a:tr h="216367">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endParaRPr lang="en-US" sz="1400" b="1" dirty="0">
                        <a:solidFill>
                          <a:schemeClr val="tx2"/>
                        </a:solidFill>
                        <a:latin typeface="+mn-lt"/>
                      </a:endParaRPr>
                    </a:p>
                  </a:txBody>
                  <a:tcPr marL="90000" anchor="b"/>
                </a:tc>
                <a:tc>
                  <a:txBody>
                    <a:bodyPr/>
                    <a:lstStyle/>
                    <a:p>
                      <a:pPr algn="ctr"/>
                      <a:r>
                        <a:rPr lang="en-US" sz="1400" b="1" dirty="0" smtClean="0">
                          <a:solidFill>
                            <a:schemeClr val="tx2"/>
                          </a:solidFill>
                          <a:latin typeface="+mn-lt"/>
                        </a:rPr>
                        <a:t>n</a:t>
                      </a:r>
                    </a:p>
                  </a:txBody>
                  <a:tcPr marL="90000" anchor="b"/>
                </a:tc>
                <a:tc>
                  <a:txBody>
                    <a:bodyPr/>
                    <a:lstStyle/>
                    <a:p>
                      <a:pPr algn="ctr"/>
                      <a:r>
                        <a:rPr lang="en-US" sz="1400" b="1" dirty="0" smtClean="0">
                          <a:solidFill>
                            <a:schemeClr val="tx2"/>
                          </a:solidFill>
                          <a:latin typeface="+mn-lt"/>
                        </a:rPr>
                        <a:t>Events,</a:t>
                      </a:r>
                      <a:r>
                        <a:rPr lang="en-US" sz="1400" b="1" baseline="0" dirty="0" smtClean="0">
                          <a:solidFill>
                            <a:schemeClr val="tx2"/>
                          </a:solidFill>
                          <a:latin typeface="+mn-lt"/>
                        </a:rPr>
                        <a:t> </a:t>
                      </a:r>
                      <a:br>
                        <a:rPr lang="en-US" sz="1400" b="1" baseline="0" dirty="0" smtClean="0">
                          <a:solidFill>
                            <a:schemeClr val="tx2"/>
                          </a:solidFill>
                          <a:latin typeface="+mn-lt"/>
                        </a:rPr>
                      </a:br>
                      <a:r>
                        <a:rPr lang="en-US" sz="1400" b="1" baseline="0" dirty="0" smtClean="0">
                          <a:solidFill>
                            <a:schemeClr val="tx2"/>
                          </a:solidFill>
                          <a:latin typeface="+mn-lt"/>
                        </a:rPr>
                        <a:t>n (%)</a:t>
                      </a:r>
                      <a:endParaRPr lang="en-US" sz="1400" b="1" dirty="0" smtClean="0">
                        <a:solidFill>
                          <a:schemeClr val="tx2"/>
                        </a:solidFill>
                        <a:latin typeface="+mn-lt"/>
                      </a:endParaRPr>
                    </a:p>
                  </a:txBody>
                  <a:tcPr marL="90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tx2"/>
                          </a:solidFill>
                          <a:latin typeface="+mn-lt"/>
                        </a:rPr>
                        <a:t>mPFS, </a:t>
                      </a:r>
                      <a:r>
                        <a:rPr lang="en-US" sz="1400" dirty="0" err="1" smtClean="0">
                          <a:solidFill>
                            <a:schemeClr val="tx2"/>
                          </a:solidFill>
                          <a:latin typeface="+mn-lt"/>
                        </a:rPr>
                        <a:t>mo</a:t>
                      </a:r>
                      <a:r>
                        <a:rPr lang="en-US" sz="1400" dirty="0" smtClean="0">
                          <a:solidFill>
                            <a:schemeClr val="tx2"/>
                          </a:solidFill>
                          <a:latin typeface="+mn-lt"/>
                        </a:rPr>
                        <a:t> (95%CI)</a:t>
                      </a:r>
                      <a:endParaRPr lang="en-US" sz="1400" b="1" dirty="0" smtClean="0">
                        <a:solidFill>
                          <a:schemeClr val="tx2"/>
                        </a:solidFill>
                        <a:latin typeface="+mn-lt"/>
                      </a:endParaRPr>
                    </a:p>
                  </a:txBody>
                  <a:tcPr marL="90000" anchor="b"/>
                </a:tc>
                <a:extLst>
                  <a:ext uri="{0D108BD9-81ED-4DB2-BD59-A6C34878D82A}">
                    <a16:rowId xmlns:a16="http://schemas.microsoft.com/office/drawing/2014/main" val="3011744392"/>
                  </a:ext>
                </a:extLst>
              </a:tr>
              <a:tr h="311576">
                <a:tc>
                  <a:txBody>
                    <a:bodyPr/>
                    <a:lstStyle/>
                    <a:p>
                      <a:r>
                        <a:rPr lang="en-GB" sz="1400" b="0" dirty="0" smtClean="0"/>
                        <a:t>Overall</a:t>
                      </a:r>
                      <a:endParaRPr lang="en-GB" sz="1400" b="0" dirty="0"/>
                    </a:p>
                  </a:txBody>
                  <a:tcPr marL="90000"/>
                </a:tc>
                <a:tc>
                  <a:txBody>
                    <a:bodyPr/>
                    <a:lstStyle/>
                    <a:p>
                      <a:pPr algn="ctr"/>
                      <a:r>
                        <a:rPr lang="en-GB" sz="1400" dirty="0" smtClean="0"/>
                        <a:t>114</a:t>
                      </a:r>
                      <a:endParaRPr lang="en-GB" sz="1400" dirty="0"/>
                    </a:p>
                  </a:txBody>
                  <a:tcPr marL="90000"/>
                </a:tc>
                <a:tc>
                  <a:txBody>
                    <a:bodyPr/>
                    <a:lstStyle/>
                    <a:p>
                      <a:pPr algn="ctr"/>
                      <a:r>
                        <a:rPr lang="en-GB" sz="1400" dirty="0" smtClean="0"/>
                        <a:t>69 (60.5)</a:t>
                      </a:r>
                      <a:endParaRPr lang="en-GB" sz="1400" dirty="0"/>
                    </a:p>
                  </a:txBody>
                  <a:tcPr marL="90000"/>
                </a:tc>
                <a:tc>
                  <a:txBody>
                    <a:bodyPr/>
                    <a:lstStyle/>
                    <a:p>
                      <a:pPr algn="ctr"/>
                      <a:r>
                        <a:rPr lang="en-GB" sz="1400" dirty="0" smtClean="0"/>
                        <a:t>6.9 (4.4, 8.4)</a:t>
                      </a:r>
                      <a:endParaRPr lang="en-GB" sz="1400" dirty="0"/>
                    </a:p>
                  </a:txBody>
                  <a:tcPr marL="90000"/>
                </a:tc>
                <a:extLst>
                  <a:ext uri="{0D108BD9-81ED-4DB2-BD59-A6C34878D82A}">
                    <a16:rowId xmlns:a16="http://schemas.microsoft.com/office/drawing/2014/main" val="418121607"/>
                  </a:ext>
                </a:extLst>
              </a:tr>
              <a:tr h="311576">
                <a:tc>
                  <a:txBody>
                    <a:bodyPr/>
                    <a:lstStyle/>
                    <a:p>
                      <a:r>
                        <a:rPr lang="en-GB" sz="1400" b="0" dirty="0" smtClean="0"/>
                        <a:t>PD-L1 status</a:t>
                      </a:r>
                      <a:endParaRPr lang="en-GB" sz="1400" b="0" dirty="0"/>
                    </a:p>
                  </a:txBody>
                  <a:tcPr marL="90000"/>
                </a:tc>
                <a:tc>
                  <a:txBody>
                    <a:bodyPr/>
                    <a:lstStyle/>
                    <a:p>
                      <a:pPr algn="ctr"/>
                      <a:endParaRPr lang="en-GB" sz="1400" dirty="0"/>
                    </a:p>
                  </a:txBody>
                  <a:tcPr marL="90000"/>
                </a:tc>
                <a:tc>
                  <a:txBody>
                    <a:bodyPr/>
                    <a:lstStyle/>
                    <a:p>
                      <a:pPr algn="ctr"/>
                      <a:endParaRPr lang="en-GB" sz="1400" dirty="0"/>
                    </a:p>
                  </a:txBody>
                  <a:tcPr marL="90000"/>
                </a:tc>
                <a:tc>
                  <a:txBody>
                    <a:bodyPr/>
                    <a:lstStyle/>
                    <a:p>
                      <a:pPr algn="ctr"/>
                      <a:endParaRPr lang="en-GB" sz="1400" dirty="0"/>
                    </a:p>
                  </a:txBody>
                  <a:tcPr marL="90000"/>
                </a:tc>
                <a:extLst>
                  <a:ext uri="{0D108BD9-81ED-4DB2-BD59-A6C34878D82A}">
                    <a16:rowId xmlns:a16="http://schemas.microsoft.com/office/drawing/2014/main" val="1793953225"/>
                  </a:ext>
                </a:extLst>
              </a:tr>
              <a:tr h="311576">
                <a:tc>
                  <a:txBody>
                    <a:bodyPr/>
                    <a:lstStyle/>
                    <a:p>
                      <a:pPr marL="88900" indent="0">
                        <a:tabLst/>
                      </a:pPr>
                      <a:r>
                        <a:rPr lang="en-GB" sz="1400" b="0" dirty="0" smtClean="0"/>
                        <a:t>≥50%</a:t>
                      </a:r>
                      <a:endParaRPr lang="en-GB" sz="1400" b="0" dirty="0"/>
                    </a:p>
                  </a:txBody>
                  <a:tcPr marL="90000"/>
                </a:tc>
                <a:tc>
                  <a:txBody>
                    <a:bodyPr/>
                    <a:lstStyle/>
                    <a:p>
                      <a:pPr algn="ctr"/>
                      <a:r>
                        <a:rPr lang="en-GB" sz="1400" dirty="0" smtClean="0"/>
                        <a:t>31</a:t>
                      </a:r>
                      <a:endParaRPr lang="en-GB" sz="1400" dirty="0"/>
                    </a:p>
                  </a:txBody>
                  <a:tcPr marL="90000"/>
                </a:tc>
                <a:tc>
                  <a:txBody>
                    <a:bodyPr/>
                    <a:lstStyle/>
                    <a:p>
                      <a:pPr algn="ctr"/>
                      <a:r>
                        <a:rPr lang="en-GB" sz="1400" dirty="0" smtClean="0"/>
                        <a:t>16 (51.6)</a:t>
                      </a:r>
                      <a:endParaRPr lang="en-GB" sz="1400" dirty="0"/>
                    </a:p>
                  </a:txBody>
                  <a:tcPr marL="90000"/>
                </a:tc>
                <a:tc>
                  <a:txBody>
                    <a:bodyPr/>
                    <a:lstStyle/>
                    <a:p>
                      <a:pPr algn="ctr"/>
                      <a:r>
                        <a:rPr lang="en-GB" sz="1400" dirty="0" smtClean="0"/>
                        <a:t>11.8 (5.5, 16.8)</a:t>
                      </a:r>
                      <a:endParaRPr lang="en-GB" sz="1400" dirty="0"/>
                    </a:p>
                  </a:txBody>
                  <a:tcPr marL="90000"/>
                </a:tc>
                <a:extLst>
                  <a:ext uri="{0D108BD9-81ED-4DB2-BD59-A6C34878D82A}">
                    <a16:rowId xmlns:a16="http://schemas.microsoft.com/office/drawing/2014/main" val="1011684790"/>
                  </a:ext>
                </a:extLst>
              </a:tr>
              <a:tr h="311576">
                <a:tc>
                  <a:txBody>
                    <a:bodyPr/>
                    <a:lstStyle/>
                    <a:p>
                      <a:pPr marL="88900" lvl="0" indent="0"/>
                      <a:r>
                        <a:rPr lang="en-GB" sz="1400" b="0" dirty="0" smtClean="0"/>
                        <a:t>1–49%</a:t>
                      </a:r>
                      <a:endParaRPr lang="en-GB" sz="1400" b="0" dirty="0"/>
                    </a:p>
                  </a:txBody>
                  <a:tcPr marL="90000"/>
                </a:tc>
                <a:tc>
                  <a:txBody>
                    <a:bodyPr/>
                    <a:lstStyle/>
                    <a:p>
                      <a:pPr algn="ctr"/>
                      <a:r>
                        <a:rPr lang="en-GB" sz="1400" dirty="0" smtClean="0"/>
                        <a:t>40</a:t>
                      </a:r>
                      <a:endParaRPr lang="en-GB" sz="1400" dirty="0"/>
                    </a:p>
                  </a:txBody>
                  <a:tcPr marL="90000"/>
                </a:tc>
                <a:tc>
                  <a:txBody>
                    <a:bodyPr/>
                    <a:lstStyle/>
                    <a:p>
                      <a:pPr algn="ctr"/>
                      <a:r>
                        <a:rPr lang="en-GB" sz="1400" dirty="0" smtClean="0"/>
                        <a:t>23 (57.5)</a:t>
                      </a:r>
                      <a:endParaRPr lang="en-GB" sz="1400" dirty="0"/>
                    </a:p>
                  </a:txBody>
                  <a:tcPr marL="90000"/>
                </a:tc>
                <a:tc>
                  <a:txBody>
                    <a:bodyPr/>
                    <a:lstStyle/>
                    <a:p>
                      <a:pPr algn="ctr"/>
                      <a:r>
                        <a:rPr lang="en-GB" sz="1400" dirty="0" smtClean="0"/>
                        <a:t>9.3 (4.1, 14.9)</a:t>
                      </a:r>
                      <a:endParaRPr lang="en-GB" sz="1400" dirty="0"/>
                    </a:p>
                  </a:txBody>
                  <a:tcPr marL="90000"/>
                </a:tc>
                <a:extLst>
                  <a:ext uri="{0D108BD9-81ED-4DB2-BD59-A6C34878D82A}">
                    <a16:rowId xmlns:a16="http://schemas.microsoft.com/office/drawing/2014/main" val="1271958629"/>
                  </a:ext>
                </a:extLst>
              </a:tr>
              <a:tr h="311576">
                <a:tc>
                  <a:txBody>
                    <a:bodyPr/>
                    <a:lstStyle/>
                    <a:p>
                      <a:pPr marL="88900" indent="0"/>
                      <a:r>
                        <a:rPr lang="en-GB" sz="1400" b="0" dirty="0" smtClean="0"/>
                        <a:t>&gt;1%</a:t>
                      </a:r>
                      <a:endParaRPr lang="en-GB" sz="1400" b="0" dirty="0"/>
                    </a:p>
                  </a:txBody>
                  <a:tcPr marL="90000"/>
                </a:tc>
                <a:tc>
                  <a:txBody>
                    <a:bodyPr/>
                    <a:lstStyle/>
                    <a:p>
                      <a:pPr algn="ctr"/>
                      <a:r>
                        <a:rPr lang="en-GB" sz="1400" dirty="0" smtClean="0"/>
                        <a:t>37</a:t>
                      </a:r>
                      <a:endParaRPr lang="en-GB" sz="1400" dirty="0"/>
                    </a:p>
                  </a:txBody>
                  <a:tcPr marL="90000"/>
                </a:tc>
                <a:tc>
                  <a:txBody>
                    <a:bodyPr/>
                    <a:lstStyle/>
                    <a:p>
                      <a:pPr algn="ctr"/>
                      <a:r>
                        <a:rPr lang="en-GB" sz="1400" dirty="0" smtClean="0"/>
                        <a:t>27 (73.0)</a:t>
                      </a:r>
                      <a:endParaRPr lang="en-GB" sz="1400" dirty="0"/>
                    </a:p>
                  </a:txBody>
                  <a:tcPr marL="90000"/>
                </a:tc>
                <a:tc>
                  <a:txBody>
                    <a:bodyPr/>
                    <a:lstStyle/>
                    <a:p>
                      <a:pPr algn="ctr"/>
                      <a:r>
                        <a:rPr lang="en-GB" sz="1400" dirty="0" smtClean="0"/>
                        <a:t>4.2 (3.6, 6.1)</a:t>
                      </a:r>
                      <a:endParaRPr lang="en-GB" sz="1400" dirty="0"/>
                    </a:p>
                  </a:txBody>
                  <a:tcPr marL="90000"/>
                </a:tc>
                <a:extLst>
                  <a:ext uri="{0D108BD9-81ED-4DB2-BD59-A6C34878D82A}">
                    <a16:rowId xmlns:a16="http://schemas.microsoft.com/office/drawing/2014/main" val="1018879825"/>
                  </a:ext>
                </a:extLst>
              </a:tr>
              <a:tr h="311576">
                <a:tc>
                  <a:txBody>
                    <a:bodyPr/>
                    <a:lstStyle/>
                    <a:p>
                      <a:pPr marL="88900" indent="0"/>
                      <a:r>
                        <a:rPr lang="en-GB" sz="1400" b="0" dirty="0" smtClean="0"/>
                        <a:t>≥1%</a:t>
                      </a:r>
                      <a:endParaRPr lang="en-GB" sz="1400" b="0" dirty="0"/>
                    </a:p>
                  </a:txBody>
                  <a:tcPr marL="90000"/>
                </a:tc>
                <a:tc>
                  <a:txBody>
                    <a:bodyPr/>
                    <a:lstStyle/>
                    <a:p>
                      <a:pPr algn="ctr"/>
                      <a:r>
                        <a:rPr lang="en-GB" sz="1400" dirty="0" smtClean="0"/>
                        <a:t>71</a:t>
                      </a:r>
                      <a:endParaRPr lang="en-GB" sz="1400" dirty="0"/>
                    </a:p>
                  </a:txBody>
                  <a:tcPr marL="90000"/>
                </a:tc>
                <a:tc>
                  <a:txBody>
                    <a:bodyPr/>
                    <a:lstStyle/>
                    <a:p>
                      <a:pPr algn="ctr"/>
                      <a:r>
                        <a:rPr lang="en-GB" sz="1400" dirty="0" smtClean="0"/>
                        <a:t>39 (54.9)</a:t>
                      </a:r>
                      <a:endParaRPr lang="en-GB" sz="1400" dirty="0"/>
                    </a:p>
                  </a:txBody>
                  <a:tcPr marL="90000"/>
                </a:tc>
                <a:tc>
                  <a:txBody>
                    <a:bodyPr/>
                    <a:lstStyle/>
                    <a:p>
                      <a:pPr algn="ctr"/>
                      <a:r>
                        <a:rPr lang="en-GB" sz="1400" dirty="0" smtClean="0"/>
                        <a:t>8.4 (6.1,</a:t>
                      </a:r>
                      <a:r>
                        <a:rPr lang="en-GB" sz="1400" baseline="0" dirty="0" smtClean="0"/>
                        <a:t> 14.0)</a:t>
                      </a:r>
                      <a:endParaRPr lang="en-GB" sz="1400" dirty="0"/>
                    </a:p>
                  </a:txBody>
                  <a:tcPr marL="90000"/>
                </a:tc>
                <a:extLst>
                  <a:ext uri="{0D108BD9-81ED-4DB2-BD59-A6C34878D82A}">
                    <a16:rowId xmlns:a16="http://schemas.microsoft.com/office/drawing/2014/main" val="3602232808"/>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266987605"/>
              </p:ext>
            </p:extLst>
          </p:nvPr>
        </p:nvGraphicFramePr>
        <p:xfrm>
          <a:off x="5084582" y="1779570"/>
          <a:ext cx="3004434" cy="2174249"/>
        </p:xfrm>
        <a:graphic>
          <a:graphicData uri="http://schemas.openxmlformats.org/drawingml/2006/table">
            <a:tbl>
              <a:tblPr firstRow="1" bandRow="1">
                <a:tableStyleId>{69012ECD-51FC-41F1-AA8D-1B2483CD663E}</a:tableStyleId>
              </a:tblPr>
              <a:tblGrid>
                <a:gridCol w="1982084">
                  <a:extLst>
                    <a:ext uri="{9D8B030D-6E8A-4147-A177-3AD203B41FA5}">
                      <a16:colId xmlns:a16="http://schemas.microsoft.com/office/drawing/2014/main" val="4251174958"/>
                    </a:ext>
                  </a:extLst>
                </a:gridCol>
                <a:gridCol w="1022350">
                  <a:extLst>
                    <a:ext uri="{9D8B030D-6E8A-4147-A177-3AD203B41FA5}">
                      <a16:colId xmlns:a16="http://schemas.microsoft.com/office/drawing/2014/main" val="2906927534"/>
                    </a:ext>
                  </a:extLst>
                </a:gridCol>
              </a:tblGrid>
              <a:tr h="310607">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dirty="0" smtClean="0">
                          <a:solidFill>
                            <a:schemeClr val="tx2"/>
                          </a:solidFill>
                          <a:latin typeface="+mn-lt"/>
                        </a:rPr>
                        <a:t>TEAEs, n (%)</a:t>
                      </a:r>
                      <a:endParaRPr lang="en-US" sz="1400" b="1" dirty="0">
                        <a:solidFill>
                          <a:schemeClr val="tx2"/>
                        </a:solidFill>
                        <a:latin typeface="+mn-lt"/>
                      </a:endParaRPr>
                    </a:p>
                  </a:txBody>
                  <a:tcPr marL="90000"/>
                </a:tc>
                <a:tc>
                  <a:txBody>
                    <a:bodyPr/>
                    <a:lstStyle/>
                    <a:p>
                      <a:pPr algn="ctr"/>
                      <a:endParaRPr lang="en-US" sz="1400" b="1" dirty="0">
                        <a:solidFill>
                          <a:schemeClr val="tx2"/>
                        </a:solidFill>
                        <a:latin typeface="+mn-lt"/>
                      </a:endParaRPr>
                    </a:p>
                  </a:txBody>
                  <a:tcPr marL="90000"/>
                </a:tc>
                <a:extLst>
                  <a:ext uri="{0D108BD9-81ED-4DB2-BD59-A6C34878D82A}">
                    <a16:rowId xmlns:a16="http://schemas.microsoft.com/office/drawing/2014/main" val="3011744392"/>
                  </a:ext>
                </a:extLst>
              </a:tr>
              <a:tr h="310607">
                <a:tc>
                  <a:txBody>
                    <a:bodyPr/>
                    <a:lstStyle/>
                    <a:p>
                      <a:pPr algn="l"/>
                      <a:r>
                        <a:rPr lang="en-US" sz="1400" b="0" dirty="0" smtClean="0">
                          <a:latin typeface="+mn-lt"/>
                        </a:rPr>
                        <a:t>Any</a:t>
                      </a:r>
                      <a:endParaRPr lang="en-US" sz="1400" b="0" dirty="0">
                        <a:latin typeface="+mn-lt"/>
                      </a:endParaRPr>
                    </a:p>
                  </a:txBody>
                  <a:tcPr marL="90000"/>
                </a:tc>
                <a:tc>
                  <a:txBody>
                    <a:bodyPr/>
                    <a:lstStyle/>
                    <a:p>
                      <a:pPr algn="ctr"/>
                      <a:r>
                        <a:rPr lang="en-US" sz="1400" dirty="0" smtClean="0">
                          <a:latin typeface="+mn-lt"/>
                        </a:rPr>
                        <a:t>113 (99.1)</a:t>
                      </a:r>
                    </a:p>
                  </a:txBody>
                  <a:tcPr marL="90000"/>
                </a:tc>
                <a:extLst>
                  <a:ext uri="{0D108BD9-81ED-4DB2-BD59-A6C34878D82A}">
                    <a16:rowId xmlns:a16="http://schemas.microsoft.com/office/drawing/2014/main" val="2761333413"/>
                  </a:ext>
                </a:extLst>
              </a:tr>
              <a:tr h="310607">
                <a:tc>
                  <a:txBody>
                    <a:bodyPr/>
                    <a:lstStyle/>
                    <a:p>
                      <a:pPr algn="l"/>
                      <a:r>
                        <a:rPr lang="en-US" sz="1400" b="0" dirty="0" smtClean="0">
                          <a:latin typeface="+mn-lt"/>
                        </a:rPr>
                        <a:t>Serious</a:t>
                      </a:r>
                      <a:endParaRPr lang="en-US" sz="1400" b="0" dirty="0">
                        <a:latin typeface="+mn-lt"/>
                      </a:endParaRPr>
                    </a:p>
                  </a:txBody>
                  <a:tcPr marL="90000"/>
                </a:tc>
                <a:tc>
                  <a:txBody>
                    <a:bodyPr/>
                    <a:lstStyle/>
                    <a:p>
                      <a:pPr algn="ctr"/>
                      <a:r>
                        <a:rPr lang="en-US" sz="1400" dirty="0" smtClean="0">
                          <a:latin typeface="+mn-lt"/>
                        </a:rPr>
                        <a:t>45 </a:t>
                      </a:r>
                      <a:r>
                        <a:rPr lang="en-US" sz="1400" baseline="0" dirty="0" smtClean="0">
                          <a:latin typeface="+mn-lt"/>
                        </a:rPr>
                        <a:t>(39.5)</a:t>
                      </a:r>
                      <a:endParaRPr lang="en-US" sz="1400" dirty="0" smtClean="0">
                        <a:latin typeface="+mn-lt"/>
                      </a:endParaRPr>
                    </a:p>
                  </a:txBody>
                  <a:tcPr marL="90000"/>
                </a:tc>
                <a:extLst>
                  <a:ext uri="{0D108BD9-81ED-4DB2-BD59-A6C34878D82A}">
                    <a16:rowId xmlns:a16="http://schemas.microsoft.com/office/drawing/2014/main" val="1011684790"/>
                  </a:ext>
                </a:extLst>
              </a:tr>
              <a:tr h="310607">
                <a:tc>
                  <a:txBody>
                    <a:bodyPr/>
                    <a:lstStyle/>
                    <a:p>
                      <a:pPr algn="l"/>
                      <a:r>
                        <a:rPr lang="en-US" sz="1400" b="0" dirty="0" smtClean="0">
                          <a:latin typeface="+mn-lt"/>
                        </a:rPr>
                        <a:t>Grade ≥3</a:t>
                      </a:r>
                      <a:endParaRPr lang="en-US" sz="1400" b="0" dirty="0">
                        <a:latin typeface="+mn-lt"/>
                      </a:endParaRPr>
                    </a:p>
                  </a:txBody>
                  <a:tcPr marL="90000"/>
                </a:tc>
                <a:tc>
                  <a:txBody>
                    <a:bodyPr/>
                    <a:lstStyle/>
                    <a:p>
                      <a:pPr algn="ctr"/>
                      <a:r>
                        <a:rPr lang="en-US" sz="1400" dirty="0" smtClean="0">
                          <a:latin typeface="+mn-lt"/>
                        </a:rPr>
                        <a:t>59 (51.8)</a:t>
                      </a:r>
                      <a:endParaRPr lang="en-US" sz="1400" dirty="0">
                        <a:latin typeface="+mn-lt"/>
                      </a:endParaRPr>
                    </a:p>
                  </a:txBody>
                  <a:tcPr marL="90000"/>
                </a:tc>
                <a:extLst>
                  <a:ext uri="{0D108BD9-81ED-4DB2-BD59-A6C34878D82A}">
                    <a16:rowId xmlns:a16="http://schemas.microsoft.com/office/drawing/2014/main" val="1018879825"/>
                  </a:ext>
                </a:extLst>
              </a:tr>
              <a:tr h="310607">
                <a:tc>
                  <a:txBody>
                    <a:bodyPr/>
                    <a:lstStyle/>
                    <a:p>
                      <a:pPr algn="l"/>
                      <a:r>
                        <a:rPr lang="en-US" sz="1400" b="0" dirty="0" smtClean="0">
                          <a:latin typeface="+mn-lt"/>
                        </a:rPr>
                        <a:t>Grade 4</a:t>
                      </a:r>
                    </a:p>
                  </a:txBody>
                  <a:tcPr marL="90000"/>
                </a:tc>
                <a:tc>
                  <a:txBody>
                    <a:bodyPr/>
                    <a:lstStyle/>
                    <a:p>
                      <a:pPr algn="ctr"/>
                      <a:r>
                        <a:rPr lang="en-US" sz="1400" dirty="0" smtClean="0">
                          <a:latin typeface="+mn-lt"/>
                        </a:rPr>
                        <a:t>5 (4.4)</a:t>
                      </a:r>
                    </a:p>
                  </a:txBody>
                  <a:tcPr marL="90000"/>
                </a:tc>
                <a:extLst>
                  <a:ext uri="{0D108BD9-81ED-4DB2-BD59-A6C34878D82A}">
                    <a16:rowId xmlns:a16="http://schemas.microsoft.com/office/drawing/2014/main" val="924140530"/>
                  </a:ext>
                </a:extLst>
              </a:tr>
              <a:tr h="310607">
                <a:tc>
                  <a:txBody>
                    <a:bodyPr/>
                    <a:lstStyle/>
                    <a:p>
                      <a:pPr algn="l"/>
                      <a:r>
                        <a:rPr lang="en-US" sz="1400" b="0" dirty="0" smtClean="0">
                          <a:latin typeface="+mn-lt"/>
                        </a:rPr>
                        <a:t>Grade 5</a:t>
                      </a:r>
                    </a:p>
                  </a:txBody>
                  <a:tcPr marL="90000"/>
                </a:tc>
                <a:tc>
                  <a:txBody>
                    <a:bodyPr/>
                    <a:lstStyle/>
                    <a:p>
                      <a:pPr algn="ctr"/>
                      <a:r>
                        <a:rPr lang="en-US" sz="1400" baseline="0" dirty="0" smtClean="0">
                          <a:latin typeface="+mn-lt"/>
                        </a:rPr>
                        <a:t>12 (10.5)</a:t>
                      </a:r>
                      <a:endParaRPr lang="en-US" sz="1400" dirty="0" smtClean="0">
                        <a:latin typeface="+mn-lt"/>
                      </a:endParaRPr>
                    </a:p>
                  </a:txBody>
                  <a:tcPr marL="90000"/>
                </a:tc>
                <a:extLst>
                  <a:ext uri="{0D108BD9-81ED-4DB2-BD59-A6C34878D82A}">
                    <a16:rowId xmlns:a16="http://schemas.microsoft.com/office/drawing/2014/main" val="2263126408"/>
                  </a:ext>
                </a:extLst>
              </a:tr>
              <a:tr h="310607">
                <a:tc>
                  <a:txBody>
                    <a:bodyPr/>
                    <a:lstStyle/>
                    <a:p>
                      <a:pPr algn="l"/>
                      <a:r>
                        <a:rPr lang="en-US" sz="1400" b="0" dirty="0" smtClean="0">
                          <a:latin typeface="+mn-lt"/>
                        </a:rPr>
                        <a:t>Led to discontinuation</a:t>
                      </a:r>
                      <a:endParaRPr lang="en-US" sz="1400" b="0" dirty="0">
                        <a:latin typeface="+mn-lt"/>
                      </a:endParaRPr>
                    </a:p>
                  </a:txBody>
                  <a:tcPr marL="90000"/>
                </a:tc>
                <a:tc>
                  <a:txBody>
                    <a:bodyPr/>
                    <a:lstStyle/>
                    <a:p>
                      <a:pPr algn="ctr"/>
                      <a:r>
                        <a:rPr lang="en-US" sz="1400" dirty="0" smtClean="0">
                          <a:latin typeface="+mn-lt"/>
                        </a:rPr>
                        <a:t>23 (20.2)</a:t>
                      </a:r>
                      <a:endParaRPr lang="en-US" sz="1400" dirty="0">
                        <a:latin typeface="+mn-lt"/>
                      </a:endParaRPr>
                    </a:p>
                  </a:txBody>
                  <a:tcPr marL="90000"/>
                </a:tc>
                <a:extLst>
                  <a:ext uri="{0D108BD9-81ED-4DB2-BD59-A6C34878D82A}">
                    <a16:rowId xmlns:a16="http://schemas.microsoft.com/office/drawing/2014/main" val="3846707843"/>
                  </a:ext>
                </a:extLst>
              </a:tr>
            </a:tbl>
          </a:graphicData>
        </a:graphic>
      </p:graphicFrame>
    </p:spTree>
    <p:extLst>
      <p:ext uri="{BB962C8B-B14F-4D97-AF65-F5344CB8AC3E}">
        <p14:creationId xmlns:p14="http://schemas.microsoft.com/office/powerpoint/2010/main" val="47690010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9011</a:t>
            </a:r>
            <a:r>
              <a:rPr lang="en-GB" dirty="0"/>
              <a:t>: Randomized phase III study of nivolumab and ipilimumab versus carboplatin-based doublet in first-line treatment of PS 2 or elderly (≥ 70 years) patients with advanced non–small cell lung cancer (Energy-GFPC 06-2015 study</a:t>
            </a:r>
            <a:r>
              <a:rPr lang="en-GB" dirty="0" smtClean="0"/>
              <a:t>) – Lena H, et al</a:t>
            </a:r>
            <a:endParaRPr lang="en-GB" dirty="0"/>
          </a:p>
        </p:txBody>
      </p:sp>
      <p:sp>
        <p:nvSpPr>
          <p:cNvPr id="3" name="Content Placeholder 2"/>
          <p:cNvSpPr>
            <a:spLocks noGrp="1"/>
          </p:cNvSpPr>
          <p:nvPr>
            <p:ph idx="1"/>
          </p:nvPr>
        </p:nvSpPr>
        <p:spPr/>
        <p:txBody>
          <a:bodyPr/>
          <a:lstStyle/>
          <a:p>
            <a:r>
              <a:rPr lang="en-GB" b="1" dirty="0"/>
              <a:t>Study objective</a:t>
            </a:r>
          </a:p>
          <a:p>
            <a:pPr lvl="1"/>
            <a:r>
              <a:rPr lang="en-GB" dirty="0"/>
              <a:t>To </a:t>
            </a:r>
            <a:r>
              <a:rPr lang="en-GB" dirty="0" smtClean="0"/>
              <a:t>evaluate the efficacy and safety of 1L nivolumab + ipilimumab in patients with ECOG PS 2 or elderly (≥70 years) patients with advanced NSCLC in the </a:t>
            </a:r>
            <a:r>
              <a:rPr lang="en-GB" dirty="0" err="1" smtClean="0"/>
              <a:t>eNErgy</a:t>
            </a:r>
            <a:r>
              <a:rPr lang="en-GB" dirty="0" smtClean="0"/>
              <a:t> trial*</a:t>
            </a:r>
            <a:endParaRPr lang="en-GB" dirty="0"/>
          </a:p>
        </p:txBody>
      </p:sp>
      <p:sp>
        <p:nvSpPr>
          <p:cNvPr id="4" name="Text Placeholder 3"/>
          <p:cNvSpPr>
            <a:spLocks noGrp="1"/>
          </p:cNvSpPr>
          <p:nvPr>
            <p:ph type="body" sz="quarter" idx="10"/>
          </p:nvPr>
        </p:nvSpPr>
        <p:spPr/>
        <p:txBody>
          <a:bodyPr/>
          <a:lstStyle/>
          <a:p>
            <a:r>
              <a:rPr lang="en-GB" dirty="0" smtClean="0"/>
              <a:t>*Randomization stopped early after an interim analysis showed risk of futility</a:t>
            </a:r>
            <a:endParaRPr lang="en-GB" dirty="0"/>
          </a:p>
        </p:txBody>
      </p:sp>
      <p:sp>
        <p:nvSpPr>
          <p:cNvPr id="5" name="Text Placeholder 4"/>
          <p:cNvSpPr>
            <a:spLocks noGrp="1"/>
          </p:cNvSpPr>
          <p:nvPr>
            <p:ph type="body" sz="quarter" idx="11"/>
          </p:nvPr>
        </p:nvSpPr>
        <p:spPr/>
        <p:txBody>
          <a:bodyPr/>
          <a:lstStyle/>
          <a:p>
            <a:r>
              <a:rPr lang="en-GB" dirty="0" smtClean="0"/>
              <a:t>Lena H,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9011</a:t>
            </a:r>
            <a:endParaRPr lang="en-GB" dirty="0"/>
          </a:p>
        </p:txBody>
      </p:sp>
      <p:sp>
        <p:nvSpPr>
          <p:cNvPr id="6" name="Rectangle 9"/>
          <p:cNvSpPr txBox="1">
            <a:spLocks noChangeArrowheads="1"/>
          </p:cNvSpPr>
          <p:nvPr/>
        </p:nvSpPr>
        <p:spPr bwMode="auto">
          <a:xfrm>
            <a:off x="2114197" y="5755619"/>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dirty="0" smtClean="0">
                <a:solidFill>
                  <a:srgbClr val="363636"/>
                </a:solidFill>
                <a:latin typeface="Arial"/>
                <a:cs typeface="Arial"/>
              </a:rPr>
              <a:t>OS</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7" name="Content Placeholder 26"/>
          <p:cNvSpPr txBox="1">
            <a:spLocks/>
          </p:cNvSpPr>
          <p:nvPr/>
        </p:nvSpPr>
        <p:spPr>
          <a:xfrm>
            <a:off x="6356902" y="5755619"/>
            <a:ext cx="4127124"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dirty="0" smtClean="0">
                <a:solidFill>
                  <a:srgbClr val="363636"/>
                </a:solidFill>
                <a:latin typeface="Arial"/>
                <a:cs typeface="Arial"/>
              </a:rPr>
              <a:t>PFS, ORR, QoL, safety</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8" name="AutoShape 9"/>
          <p:cNvSpPr>
            <a:spLocks noChangeArrowheads="1"/>
          </p:cNvSpPr>
          <p:nvPr/>
        </p:nvSpPr>
        <p:spPr bwMode="auto">
          <a:xfrm>
            <a:off x="904766" y="2697136"/>
            <a:ext cx="3642148" cy="2623758"/>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smtClean="0">
                <a:ln>
                  <a:noFill/>
                </a:ln>
                <a:solidFill>
                  <a:srgbClr val="FFFFFF"/>
                </a:solidFill>
                <a:effectLst/>
                <a:uLnTx/>
                <a:uFillTx/>
                <a:ea typeface="SimSun" pitchFamily="2" charset="-122"/>
              </a:rPr>
              <a:t>Key patient inclusion criteria</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Stage IV NSCLC</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Age ≥70 years and ECOG PS 0–2</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Age &lt;70 years and ECOG PS 2</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EGFR, ALK, ROS1 negative</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No prior systemic therapy for advanced disease</a:t>
            </a:r>
            <a:endParaRPr lang="en-US" altLang="zh-CN" sz="1600" kern="1200" dirty="0">
              <a:ea typeface="SimSun" pitchFamily="2" charset="-122"/>
            </a:endParaRPr>
          </a:p>
          <a:p>
            <a:pPr marL="292100" marR="0" lvl="0" indent="-292100" algn="l" defTabSz="892175" rtl="0" eaLnBrk="0" fontAlgn="base" latinLnBrk="0" hangingPunct="0">
              <a:lnSpc>
                <a:spcPct val="100000"/>
              </a:lnSpc>
              <a:spcBef>
                <a:spcPct val="0"/>
              </a:spcBef>
              <a:spcAft>
                <a:spcPct val="30000"/>
              </a:spcAft>
              <a:buClrTx/>
              <a:buSzTx/>
              <a:buFont typeface="Wingdings" pitchFamily="2" charset="2"/>
              <a:buNone/>
              <a:tabLst/>
              <a:defRPr/>
            </a:pPr>
            <a:r>
              <a:rPr kumimoji="0" lang="en-US" altLang="zh-CN" sz="1600" b="0" i="0" u="none" strike="noStrike" kern="1200" cap="none" spc="0" normalizeH="0" baseline="0" noProof="0" dirty="0" smtClean="0">
                <a:ln>
                  <a:noFill/>
                </a:ln>
                <a:solidFill>
                  <a:srgbClr val="FFFFFF"/>
                </a:solidFill>
                <a:effectLst/>
                <a:uLnTx/>
                <a:uFillTx/>
                <a:ea typeface="SimSun" pitchFamily="2" charset="-122"/>
              </a:rPr>
              <a:t>(n=217)</a:t>
            </a:r>
            <a:endParaRPr kumimoji="0" lang="en-US" altLang="zh-CN" sz="1600" b="0" i="0" u="none" strike="noStrike" kern="1200" cap="none" spc="0" normalizeH="0" baseline="0" noProof="0" dirty="0">
              <a:ln>
                <a:noFill/>
              </a:ln>
              <a:solidFill>
                <a:srgbClr val="FFFFFF"/>
              </a:solidFill>
              <a:effectLst/>
              <a:uLnTx/>
              <a:uFillTx/>
              <a:ea typeface="SimSun" pitchFamily="2" charset="-122"/>
            </a:endParaRPr>
          </a:p>
        </p:txBody>
      </p:sp>
      <p:sp>
        <p:nvSpPr>
          <p:cNvPr id="9" name="AutoShape 12"/>
          <p:cNvSpPr>
            <a:spLocks noChangeArrowheads="1"/>
          </p:cNvSpPr>
          <p:nvPr/>
        </p:nvSpPr>
        <p:spPr bwMode="auto">
          <a:xfrm>
            <a:off x="5513085" y="4567759"/>
            <a:ext cx="4059309" cy="1159820"/>
          </a:xfrm>
          <a:prstGeom prst="roundRect">
            <a:avLst>
              <a:gd name="adj" fmla="val 16667"/>
            </a:avLst>
          </a:prstGeom>
          <a:solidFill>
            <a:schemeClr val="accent1"/>
          </a:solidFill>
          <a:ln w="9525" algn="ctr">
            <a:noFill/>
            <a:round/>
            <a:headEnd/>
            <a:tailEnd/>
          </a:ln>
        </p:spPr>
        <p:txBody>
          <a:bodyPr lIns="90488" tIns="0" rIns="90488" bIns="0" anchor="ctr"/>
          <a:lstStyle/>
          <a:p>
            <a:pPr lvl="0" algn="ctr" defTabSz="892175" eaLnBrk="0" fontAlgn="base">
              <a:spcBef>
                <a:spcPct val="0"/>
              </a:spcBef>
              <a:spcAft>
                <a:spcPct val="0"/>
              </a:spcAft>
              <a:defRPr/>
            </a:pPr>
            <a:r>
              <a:rPr lang="en-US" altLang="zh-CN" dirty="0" smtClean="0">
                <a:solidFill>
                  <a:srgbClr val="FFFFFF"/>
                </a:solidFill>
                <a:ea typeface="SimSun" pitchFamily="2" charset="-122"/>
              </a:rPr>
              <a:t>Carboplatin AUC5 + </a:t>
            </a:r>
            <a:br>
              <a:rPr lang="en-US" altLang="zh-CN" dirty="0" smtClean="0">
                <a:solidFill>
                  <a:srgbClr val="FFFFFF"/>
                </a:solidFill>
                <a:ea typeface="SimSun" pitchFamily="2" charset="-122"/>
              </a:rPr>
            </a:br>
            <a:r>
              <a:rPr lang="en-US" altLang="zh-CN" dirty="0" smtClean="0">
                <a:solidFill>
                  <a:srgbClr val="FFFFFF"/>
                </a:solidFill>
                <a:ea typeface="SimSun" pitchFamily="2" charset="-122"/>
              </a:rPr>
              <a:t>pemetrexed 500 mg/m</a:t>
            </a:r>
            <a:r>
              <a:rPr lang="en-US" altLang="zh-CN" baseline="30000" dirty="0" smtClean="0">
                <a:solidFill>
                  <a:srgbClr val="FFFFFF"/>
                </a:solidFill>
                <a:ea typeface="SimSun" pitchFamily="2" charset="-122"/>
              </a:rPr>
              <a:t>2</a:t>
            </a:r>
            <a:r>
              <a:rPr lang="en-US" altLang="zh-CN" dirty="0" smtClean="0">
                <a:solidFill>
                  <a:srgbClr val="FFFFFF"/>
                </a:solidFill>
                <a:ea typeface="SimSun" pitchFamily="2" charset="-122"/>
              </a:rPr>
              <a:t> q3w </a:t>
            </a:r>
            <a:r>
              <a:rPr lang="en-US" altLang="zh-CN" dirty="0">
                <a:ea typeface="SimSun" pitchFamily="2" charset="-122"/>
              </a:rPr>
              <a:t>or </a:t>
            </a:r>
            <a:br>
              <a:rPr lang="en-US" altLang="zh-CN" dirty="0">
                <a:ea typeface="SimSun" pitchFamily="2" charset="-122"/>
              </a:rPr>
            </a:br>
            <a:r>
              <a:rPr lang="en-US" altLang="zh-CN" dirty="0">
                <a:ea typeface="SimSun" pitchFamily="2" charset="-122"/>
              </a:rPr>
              <a:t>paclitaxel 90 </a:t>
            </a:r>
            <a:r>
              <a:rPr lang="en-US" altLang="zh-CN" dirty="0" smtClean="0">
                <a:ea typeface="SimSun" pitchFamily="2" charset="-122"/>
              </a:rPr>
              <a:t>mg/m</a:t>
            </a:r>
            <a:r>
              <a:rPr lang="en-US" altLang="zh-CN" baseline="30000" dirty="0" smtClean="0">
                <a:ea typeface="SimSun" pitchFamily="2" charset="-122"/>
              </a:rPr>
              <a:t>2</a:t>
            </a:r>
            <a:r>
              <a:rPr lang="en-US" altLang="zh-CN" dirty="0" smtClean="0">
                <a:ea typeface="SimSun" pitchFamily="2" charset="-122"/>
              </a:rPr>
              <a:t> D1, 8, 15</a:t>
            </a:r>
            <a:endParaRPr kumimoji="0" lang="en-US" altLang="zh-CN" b="0" i="0" strike="noStrike" kern="1200" cap="none" spc="0" normalizeH="0" baseline="0" noProof="0" dirty="0" smtClean="0">
              <a:ln>
                <a:noFill/>
              </a:ln>
              <a:solidFill>
                <a:srgbClr val="FFFFFF"/>
              </a:solidFill>
              <a:effectLst/>
              <a:uLnTx/>
              <a:uFillTx/>
              <a:ea typeface="SimSun" pitchFamily="2" charset="-122"/>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ea typeface="SimSun" pitchFamily="2" charset="-122"/>
              </a:rPr>
              <a:t>(n=107)</a:t>
            </a:r>
            <a:endParaRPr kumimoji="0" lang="en-US" altLang="zh-CN" b="0" i="0" u="none" strike="noStrike" kern="1200" cap="none" spc="0" normalizeH="0" baseline="0" noProof="0" dirty="0">
              <a:ln>
                <a:noFill/>
              </a:ln>
              <a:solidFill>
                <a:srgbClr val="FFFFFF"/>
              </a:solidFill>
              <a:effectLst/>
              <a:uLnTx/>
              <a:uFillTx/>
              <a:ea typeface="SimSun" pitchFamily="2" charset="-122"/>
            </a:endParaRPr>
          </a:p>
        </p:txBody>
      </p:sp>
      <p:sp>
        <p:nvSpPr>
          <p:cNvPr id="10" name="AutoShape 8"/>
          <p:cNvSpPr>
            <a:spLocks noChangeArrowheads="1"/>
          </p:cNvSpPr>
          <p:nvPr/>
        </p:nvSpPr>
        <p:spPr bwMode="auto">
          <a:xfrm>
            <a:off x="5513085" y="2320287"/>
            <a:ext cx="4059309" cy="1159820"/>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Nivolumab 240 mg q2w + </a:t>
            </a:r>
            <a:b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b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ipilimumab 1 mg/kg q6w</a:t>
            </a: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(n=109)</a:t>
            </a:r>
            <a:endParaRPr kumimoji="0" lang="en-US"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11" name="Oval 14"/>
          <p:cNvSpPr>
            <a:spLocks noChangeArrowheads="1"/>
          </p:cNvSpPr>
          <p:nvPr/>
        </p:nvSpPr>
        <p:spPr bwMode="auto">
          <a:xfrm>
            <a:off x="4738202" y="3716915"/>
            <a:ext cx="583595" cy="584200"/>
          </a:xfrm>
          <a:prstGeom prst="ellipse">
            <a:avLst/>
          </a:prstGeom>
          <a:noFill/>
          <a:ln w="38100">
            <a:solidFill>
              <a:schemeClr val="bg1"/>
            </a:solidFill>
            <a:round/>
            <a:headEnd/>
            <a:tailEnd/>
          </a:ln>
        </p:spPr>
        <p:txBody>
          <a:bodyPr wrap="none" anchor="ctr"/>
          <a:lstStyle/>
          <a:p>
            <a:pPr algn="ctr"/>
            <a:r>
              <a:rPr lang="en-US" altLang="zh-CN" sz="1600" b="1" dirty="0" smtClean="0">
                <a:solidFill>
                  <a:srgbClr val="002850"/>
                </a:solidFill>
                <a:ea typeface="SimSun" pitchFamily="2" charset="-122"/>
              </a:rPr>
              <a:t>R</a:t>
            </a:r>
            <a:br>
              <a:rPr lang="en-US" altLang="zh-CN" sz="1600" b="1" dirty="0" smtClean="0">
                <a:solidFill>
                  <a:srgbClr val="002850"/>
                </a:solidFill>
                <a:ea typeface="SimSun" pitchFamily="2" charset="-122"/>
              </a:rPr>
            </a:br>
            <a:r>
              <a:rPr lang="en-US" altLang="zh-CN" sz="1600" b="1" dirty="0" smtClean="0">
                <a:solidFill>
                  <a:srgbClr val="002850"/>
                </a:solidFill>
                <a:ea typeface="SimSun" pitchFamily="2" charset="-122"/>
              </a:rPr>
              <a:t>1:1</a:t>
            </a:r>
          </a:p>
        </p:txBody>
      </p:sp>
      <p:cxnSp>
        <p:nvCxnSpPr>
          <p:cNvPr id="12" name="AutoShape 15"/>
          <p:cNvCxnSpPr>
            <a:cxnSpLocks noChangeShapeType="1"/>
            <a:stCxn id="11" idx="0"/>
            <a:endCxn id="10" idx="1"/>
          </p:cNvCxnSpPr>
          <p:nvPr/>
        </p:nvCxnSpPr>
        <p:spPr bwMode="auto">
          <a:xfrm rot="5400000" flipH="1" flipV="1">
            <a:off x="4863183" y="3067014"/>
            <a:ext cx="816718" cy="483085"/>
          </a:xfrm>
          <a:prstGeom prst="bentConnector2">
            <a:avLst/>
          </a:prstGeom>
          <a:noFill/>
          <a:ln w="38100">
            <a:solidFill>
              <a:schemeClr val="bg1"/>
            </a:solidFill>
            <a:miter lim="800000"/>
            <a:headEnd/>
            <a:tailEnd type="triangle" w="med" len="med"/>
          </a:ln>
        </p:spPr>
      </p:cxnSp>
      <p:cxnSp>
        <p:nvCxnSpPr>
          <p:cNvPr id="13" name="AutoShape 16"/>
          <p:cNvCxnSpPr>
            <a:cxnSpLocks noChangeShapeType="1"/>
            <a:stCxn id="11" idx="4"/>
            <a:endCxn id="9" idx="1"/>
          </p:cNvCxnSpPr>
          <p:nvPr/>
        </p:nvCxnSpPr>
        <p:spPr bwMode="auto">
          <a:xfrm rot="16200000" flipH="1">
            <a:off x="4848265" y="4482849"/>
            <a:ext cx="846554" cy="483085"/>
          </a:xfrm>
          <a:prstGeom prst="bentConnector2">
            <a:avLst/>
          </a:prstGeom>
          <a:noFill/>
          <a:ln w="38100">
            <a:solidFill>
              <a:schemeClr val="bg1"/>
            </a:solidFill>
            <a:miter lim="800000"/>
            <a:headEnd/>
            <a:tailEnd type="triangle" w="med" len="med"/>
          </a:ln>
        </p:spPr>
      </p:cxnSp>
      <p:cxnSp>
        <p:nvCxnSpPr>
          <p:cNvPr id="14" name="AutoShape 19"/>
          <p:cNvCxnSpPr>
            <a:cxnSpLocks noChangeShapeType="1"/>
            <a:stCxn id="8" idx="3"/>
            <a:endCxn id="11" idx="2"/>
          </p:cNvCxnSpPr>
          <p:nvPr/>
        </p:nvCxnSpPr>
        <p:spPr bwMode="auto">
          <a:xfrm>
            <a:off x="4546914" y="4009015"/>
            <a:ext cx="191288" cy="0"/>
          </a:xfrm>
          <a:prstGeom prst="straightConnector1">
            <a:avLst/>
          </a:prstGeom>
          <a:noFill/>
          <a:ln w="38100">
            <a:solidFill>
              <a:schemeClr val="bg1"/>
            </a:solidFill>
            <a:round/>
            <a:headEnd type="none" w="med" len="med"/>
            <a:tailEnd type="none" w="med" len="med"/>
          </a:ln>
        </p:spPr>
      </p:cxnSp>
      <p:sp>
        <p:nvSpPr>
          <p:cNvPr id="21" name="Content Placeholder 26"/>
          <p:cNvSpPr txBox="1">
            <a:spLocks/>
          </p:cNvSpPr>
          <p:nvPr/>
        </p:nvSpPr>
        <p:spPr bwMode="auto">
          <a:xfrm>
            <a:off x="5694177" y="3476655"/>
            <a:ext cx="4292333" cy="892175"/>
          </a:xfrm>
          <a:prstGeom prst="rect">
            <a:avLst/>
          </a:prstGeom>
          <a:noFill/>
          <a:ln w="9525">
            <a:noFill/>
            <a:miter lim="800000"/>
            <a:headEnd/>
            <a:tailEnd/>
          </a:ln>
        </p:spPr>
        <p:txBody>
          <a:bodyPr/>
          <a:lstStyle/>
          <a:p>
            <a:pPr marL="190500" indent="-190500">
              <a:spcBef>
                <a:spcPts val="0"/>
              </a:spcBef>
              <a:spcAft>
                <a:spcPts val="400"/>
              </a:spcAft>
              <a:defRPr/>
            </a:pPr>
            <a:r>
              <a:rPr lang="en-GB" sz="1400" b="1" dirty="0" smtClean="0">
                <a:solidFill>
                  <a:srgbClr val="363636"/>
                </a:solidFill>
                <a:latin typeface="Arial"/>
              </a:rPr>
              <a:t>Stratification</a:t>
            </a:r>
          </a:p>
          <a:p>
            <a:pPr marL="203200" indent="-203200">
              <a:spcAft>
                <a:spcPts val="400"/>
              </a:spcAft>
              <a:buFont typeface="Arial" pitchFamily="34" charset="0"/>
              <a:buChar char="•"/>
              <a:defRPr/>
            </a:pPr>
            <a:r>
              <a:rPr lang="en-GB" sz="1400" dirty="0" smtClean="0">
                <a:solidFill>
                  <a:srgbClr val="363636"/>
                </a:solidFill>
              </a:rPr>
              <a:t>Age (≥70 vs &lt;70 years)</a:t>
            </a:r>
            <a:endParaRPr lang="en-GB" sz="1400" dirty="0">
              <a:solidFill>
                <a:srgbClr val="363636"/>
              </a:solidFill>
            </a:endParaRPr>
          </a:p>
          <a:p>
            <a:pPr marL="203200" indent="-203200">
              <a:spcBef>
                <a:spcPts val="0"/>
              </a:spcBef>
              <a:spcAft>
                <a:spcPts val="400"/>
              </a:spcAft>
              <a:buFont typeface="Arial" pitchFamily="34" charset="0"/>
              <a:buChar char="•"/>
              <a:defRPr/>
            </a:pPr>
            <a:r>
              <a:rPr lang="en-GB" sz="1400" dirty="0" smtClean="0">
                <a:solidFill>
                  <a:srgbClr val="363636"/>
                </a:solidFill>
                <a:latin typeface="Arial"/>
              </a:rPr>
              <a:t>ECOG PS (0–1 vs 2)</a:t>
            </a:r>
          </a:p>
          <a:p>
            <a:pPr marL="203200" indent="-203200">
              <a:spcBef>
                <a:spcPts val="0"/>
              </a:spcBef>
              <a:spcAft>
                <a:spcPts val="400"/>
              </a:spcAft>
              <a:buFont typeface="Arial" pitchFamily="34" charset="0"/>
              <a:buChar char="•"/>
              <a:defRPr/>
            </a:pPr>
            <a:r>
              <a:rPr lang="en-GB" sz="1400" dirty="0" smtClean="0">
                <a:solidFill>
                  <a:srgbClr val="363636"/>
                </a:solidFill>
                <a:latin typeface="Arial"/>
              </a:rPr>
              <a:t>Histology (squamous vs nonsquamous)</a:t>
            </a:r>
            <a:endParaRPr lang="en-GB" sz="1400" dirty="0">
              <a:solidFill>
                <a:srgbClr val="363636"/>
              </a:solidFill>
              <a:latin typeface="Arial"/>
            </a:endParaRPr>
          </a:p>
        </p:txBody>
      </p:sp>
      <p:sp>
        <p:nvSpPr>
          <p:cNvPr id="16" name="AutoShape 12"/>
          <p:cNvSpPr>
            <a:spLocks noChangeArrowheads="1"/>
          </p:cNvSpPr>
          <p:nvPr/>
        </p:nvSpPr>
        <p:spPr bwMode="auto">
          <a:xfrm>
            <a:off x="9907114" y="2602984"/>
            <a:ext cx="1107076" cy="594427"/>
          </a:xfrm>
          <a:prstGeom prst="roundRect">
            <a:avLst>
              <a:gd name="adj" fmla="val 16667"/>
            </a:avLst>
          </a:prstGeom>
          <a:solidFill>
            <a:srgbClr val="000000"/>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en-GB" altLang="zh-CN" sz="1600" kern="1200" dirty="0" smtClean="0">
                <a:latin typeface="Arial" charset="0"/>
                <a:ea typeface="SimSun" pitchFamily="2" charset="-122"/>
                <a:cs typeface="Arial" charset="0"/>
              </a:rPr>
              <a:t>PD/ toxicity</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17" name="AutoShape 19"/>
          <p:cNvCxnSpPr>
            <a:cxnSpLocks noChangeShapeType="1"/>
            <a:stCxn id="10" idx="3"/>
            <a:endCxn id="16" idx="1"/>
          </p:cNvCxnSpPr>
          <p:nvPr/>
        </p:nvCxnSpPr>
        <p:spPr bwMode="auto">
          <a:xfrm>
            <a:off x="9572394" y="2900197"/>
            <a:ext cx="334720" cy="1"/>
          </a:xfrm>
          <a:prstGeom prst="straightConnector1">
            <a:avLst/>
          </a:prstGeom>
          <a:noFill/>
          <a:ln w="38100">
            <a:solidFill>
              <a:schemeClr val="bg1"/>
            </a:solidFill>
            <a:round/>
            <a:headEnd/>
            <a:tailEnd type="triangle" w="med" len="med"/>
          </a:ln>
        </p:spPr>
      </p:cxnSp>
      <p:sp>
        <p:nvSpPr>
          <p:cNvPr id="22" name="AutoShape 12"/>
          <p:cNvSpPr>
            <a:spLocks noChangeArrowheads="1"/>
          </p:cNvSpPr>
          <p:nvPr/>
        </p:nvSpPr>
        <p:spPr bwMode="auto">
          <a:xfrm>
            <a:off x="9907114" y="4850456"/>
            <a:ext cx="1107076" cy="594427"/>
          </a:xfrm>
          <a:prstGeom prst="roundRect">
            <a:avLst>
              <a:gd name="adj" fmla="val 16667"/>
            </a:avLst>
          </a:prstGeom>
          <a:solidFill>
            <a:srgbClr val="000000"/>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en-GB" altLang="zh-CN" sz="1600" kern="1200" dirty="0" smtClean="0">
                <a:latin typeface="Arial" charset="0"/>
                <a:ea typeface="SimSun" pitchFamily="2" charset="-122"/>
                <a:cs typeface="Arial" charset="0"/>
              </a:rPr>
              <a:t>PD/ toxicity</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23" name="AutoShape 19"/>
          <p:cNvCxnSpPr>
            <a:cxnSpLocks noChangeShapeType="1"/>
            <a:stCxn id="9" idx="3"/>
            <a:endCxn id="22" idx="1"/>
          </p:cNvCxnSpPr>
          <p:nvPr/>
        </p:nvCxnSpPr>
        <p:spPr bwMode="auto">
          <a:xfrm>
            <a:off x="9572394" y="5147669"/>
            <a:ext cx="334720" cy="1"/>
          </a:xfrm>
          <a:prstGeom prst="straightConnector1">
            <a:avLst/>
          </a:prstGeom>
          <a:noFill/>
          <a:ln w="38100">
            <a:solidFill>
              <a:schemeClr val="bg1"/>
            </a:solidFill>
            <a:round/>
            <a:headEnd/>
            <a:tailEnd type="triangle" w="med" len="med"/>
          </a:ln>
        </p:spPr>
      </p:cxnSp>
    </p:spTree>
    <p:extLst>
      <p:ext uri="{BB962C8B-B14F-4D97-AF65-F5344CB8AC3E}">
        <p14:creationId xmlns:p14="http://schemas.microsoft.com/office/powerpoint/2010/main" val="143739610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9011</a:t>
            </a:r>
            <a:r>
              <a:rPr lang="en-GB" dirty="0"/>
              <a:t>: Randomized phase III study of nivolumab and ipilimumab versus carboplatin-based doublet in first-line treatment of PS 2 or elderly (≥ 70 years) patients with advanced non–small cell lung cancer (Energy-GFPC 06-2015 study</a:t>
            </a:r>
            <a:r>
              <a:rPr lang="en-GB" dirty="0" smtClean="0"/>
              <a:t>) – Lena H, et al</a:t>
            </a:r>
            <a:endParaRPr lang="en-GB" dirty="0"/>
          </a:p>
        </p:txBody>
      </p:sp>
      <p:sp>
        <p:nvSpPr>
          <p:cNvPr id="3" name="Content Placeholder 2"/>
          <p:cNvSpPr>
            <a:spLocks noGrp="1"/>
          </p:cNvSpPr>
          <p:nvPr>
            <p:ph idx="1"/>
          </p:nvPr>
        </p:nvSpPr>
        <p:spPr/>
        <p:txBody>
          <a:bodyPr/>
          <a:lstStyle/>
          <a:p>
            <a:r>
              <a:rPr lang="en-GB" b="1" dirty="0"/>
              <a:t>Key </a:t>
            </a:r>
            <a:r>
              <a:rPr lang="en-GB" b="1" dirty="0" smtClean="0"/>
              <a:t>results</a:t>
            </a:r>
          </a:p>
        </p:txBody>
      </p:sp>
      <p:sp>
        <p:nvSpPr>
          <p:cNvPr id="5" name="Text Placeholder 4"/>
          <p:cNvSpPr>
            <a:spLocks noGrp="1"/>
          </p:cNvSpPr>
          <p:nvPr>
            <p:ph type="body" sz="quarter" idx="11"/>
          </p:nvPr>
        </p:nvSpPr>
        <p:spPr/>
        <p:txBody>
          <a:bodyPr/>
          <a:lstStyle/>
          <a:p>
            <a:r>
              <a:rPr lang="en-GB" dirty="0" smtClean="0"/>
              <a:t>Lena H,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9011</a:t>
            </a:r>
            <a:endParaRPr lang="en-GB" dirty="0"/>
          </a:p>
        </p:txBody>
      </p:sp>
      <p:sp>
        <p:nvSpPr>
          <p:cNvPr id="10" name="TextBox 9">
            <a:extLst>
              <a:ext uri="{FF2B5EF4-FFF2-40B4-BE49-F238E27FC236}">
                <a16:creationId xmlns:a16="http://schemas.microsoft.com/office/drawing/2014/main" id="{4E0C4B7D-BCEB-552E-7CDE-C3598C061167}"/>
              </a:ext>
            </a:extLst>
          </p:cNvPr>
          <p:cNvSpPr txBox="1"/>
          <p:nvPr/>
        </p:nvSpPr>
        <p:spPr>
          <a:xfrm>
            <a:off x="1178795" y="1587270"/>
            <a:ext cx="4405748" cy="338554"/>
          </a:xfrm>
          <a:prstGeom prst="rect">
            <a:avLst/>
          </a:prstGeom>
          <a:noFill/>
        </p:spPr>
        <p:txBody>
          <a:bodyPr wrap="square" rtlCol="0">
            <a:spAutoFit/>
          </a:bodyPr>
          <a:lstStyle/>
          <a:p>
            <a:pPr algn="ctr"/>
            <a:r>
              <a:rPr lang="en-GB" sz="1600" b="1" dirty="0" smtClean="0">
                <a:solidFill>
                  <a:srgbClr val="000000"/>
                </a:solidFill>
                <a:latin typeface="Arial" panose="020B0604020202020204" pitchFamily="34" charset="0"/>
                <a:cs typeface="Arial" panose="020B0604020202020204" pitchFamily="34" charset="0"/>
              </a:rPr>
              <a:t>Overall survival</a:t>
            </a:r>
            <a:endParaRPr lang="en-GB" sz="1600" b="1" dirty="0">
              <a:solidFill>
                <a:srgbClr val="000000"/>
              </a:solidFill>
              <a:latin typeface="Arial" panose="020B0604020202020204" pitchFamily="34" charset="0"/>
              <a:cs typeface="Arial" panose="020B0604020202020204" pitchFamily="34" charset="0"/>
            </a:endParaRPr>
          </a:p>
        </p:txBody>
      </p:sp>
      <p:graphicFrame>
        <p:nvGraphicFramePr>
          <p:cNvPr id="68" name="Table 561">
            <a:extLst>
              <a:ext uri="{FF2B5EF4-FFF2-40B4-BE49-F238E27FC236}">
                <a16:creationId xmlns:a16="http://schemas.microsoft.com/office/drawing/2014/main" id="{4045C085-4A0B-8DE5-268F-CDE11800338D}"/>
              </a:ext>
            </a:extLst>
          </p:cNvPr>
          <p:cNvGraphicFramePr>
            <a:graphicFrameLocks noGrp="1"/>
          </p:cNvGraphicFramePr>
          <p:nvPr>
            <p:extLst>
              <p:ext uri="{D42A27DB-BD31-4B8C-83A1-F6EECF244321}">
                <p14:modId xmlns:p14="http://schemas.microsoft.com/office/powerpoint/2010/main" val="1731317627"/>
              </p:ext>
            </p:extLst>
          </p:nvPr>
        </p:nvGraphicFramePr>
        <p:xfrm>
          <a:off x="778512" y="4447745"/>
          <a:ext cx="4803594" cy="1565280"/>
        </p:xfrm>
        <a:graphic>
          <a:graphicData uri="http://schemas.openxmlformats.org/drawingml/2006/table">
            <a:tbl>
              <a:tblPr firstRow="1" bandRow="1">
                <a:tableStyleId>{69012ECD-51FC-41F1-AA8D-1B2483CD663E}</a:tableStyleId>
              </a:tblPr>
              <a:tblGrid>
                <a:gridCol w="1883778">
                  <a:extLst>
                    <a:ext uri="{9D8B030D-6E8A-4147-A177-3AD203B41FA5}">
                      <a16:colId xmlns:a16="http://schemas.microsoft.com/office/drawing/2014/main" val="559026787"/>
                    </a:ext>
                  </a:extLst>
                </a:gridCol>
                <a:gridCol w="1454550">
                  <a:extLst>
                    <a:ext uri="{9D8B030D-6E8A-4147-A177-3AD203B41FA5}">
                      <a16:colId xmlns:a16="http://schemas.microsoft.com/office/drawing/2014/main" val="3751778875"/>
                    </a:ext>
                  </a:extLst>
                </a:gridCol>
                <a:gridCol w="1465266">
                  <a:extLst>
                    <a:ext uri="{9D8B030D-6E8A-4147-A177-3AD203B41FA5}">
                      <a16:colId xmlns:a16="http://schemas.microsoft.com/office/drawing/2014/main" val="2573926804"/>
                    </a:ext>
                  </a:extLst>
                </a:gridCol>
              </a:tblGrid>
              <a:tr h="0">
                <a:tc>
                  <a:txBody>
                    <a:bodyPr/>
                    <a:lstStyle/>
                    <a:p>
                      <a:endParaRPr lang="en-GB" sz="1200" b="1" kern="1200" dirty="0">
                        <a:solidFill>
                          <a:srgbClr val="000000"/>
                        </a:solidFill>
                        <a:latin typeface="+mn-lt"/>
                        <a:ea typeface="+mn-ea"/>
                        <a:cs typeface="Arial" panose="020B0604020202020204" pitchFamily="34" charset="0"/>
                      </a:endParaRP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smtClean="0">
                          <a:ln>
                            <a:noFill/>
                          </a:ln>
                          <a:solidFill>
                            <a:schemeClr val="tx2"/>
                          </a:solidFill>
                          <a:effectLst/>
                          <a:uLnTx/>
                          <a:uFillTx/>
                        </a:rPr>
                        <a:t>NIVO + </a:t>
                      </a:r>
                      <a:r>
                        <a:rPr kumimoji="0" lang="en-US" sz="1200" u="none" strike="noStrike" kern="1200" cap="none" spc="0" normalizeH="0" baseline="0" noProof="0" dirty="0">
                          <a:ln>
                            <a:noFill/>
                          </a:ln>
                          <a:solidFill>
                            <a:schemeClr val="tx2"/>
                          </a:solidFill>
                          <a:effectLst/>
                          <a:uLnTx/>
                          <a:uFillTx/>
                        </a:rPr>
                        <a:t>IPI </a:t>
                      </a:r>
                      <a:endParaRPr kumimoji="0" lang="en-US" sz="1200" u="none" strike="noStrike" kern="1200" cap="none" spc="0" normalizeH="0" baseline="0" noProof="0" dirty="0" smtClean="0">
                        <a:ln>
                          <a:noFill/>
                        </a:ln>
                        <a:solidFill>
                          <a:schemeClr val="tx2"/>
                        </a:solidFill>
                        <a:effectLst/>
                        <a:uLnTx/>
                        <a:uFillTx/>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smtClean="0">
                          <a:ln>
                            <a:noFill/>
                          </a:ln>
                          <a:solidFill>
                            <a:schemeClr val="tx2"/>
                          </a:solidFill>
                          <a:effectLst/>
                          <a:uLnTx/>
                          <a:uFillTx/>
                        </a:rPr>
                        <a:t>(</a:t>
                      </a:r>
                      <a:r>
                        <a:rPr kumimoji="0" lang="en-US" sz="1200" u="none" strike="noStrike" kern="1200" cap="none" spc="0" normalizeH="0" baseline="0" noProof="0" dirty="0">
                          <a:ln>
                            <a:noFill/>
                          </a:ln>
                          <a:solidFill>
                            <a:schemeClr val="tx2"/>
                          </a:solidFill>
                          <a:effectLst/>
                          <a:uLnTx/>
                          <a:uFillTx/>
                        </a:rPr>
                        <a:t>n=109)</a:t>
                      </a:r>
                      <a:endParaRPr kumimoji="0" lang="en-GB" sz="1200" b="1" i="0" u="none" strike="noStrike" kern="1200" cap="none" spc="0" normalizeH="0" baseline="0" noProof="0" dirty="0">
                        <a:ln>
                          <a:noFill/>
                        </a:ln>
                        <a:solidFill>
                          <a:schemeClr val="tx2"/>
                        </a:solidFill>
                        <a:effectLst/>
                        <a:uLnTx/>
                        <a:uFillTx/>
                        <a:latin typeface="+mn-lt"/>
                        <a:ea typeface="+mn-ea"/>
                        <a:cs typeface="Arial"/>
                      </a:endParaRP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smtClean="0">
                          <a:ln>
                            <a:noFill/>
                          </a:ln>
                          <a:solidFill>
                            <a:schemeClr val="tx2"/>
                          </a:solidFill>
                          <a:effectLst/>
                          <a:uLnTx/>
                          <a:uFillTx/>
                        </a:rPr>
                        <a:t>Chemo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smtClean="0">
                          <a:ln>
                            <a:noFill/>
                          </a:ln>
                          <a:solidFill>
                            <a:schemeClr val="tx2"/>
                          </a:solidFill>
                          <a:effectLst/>
                          <a:uLnTx/>
                          <a:uFillTx/>
                        </a:rPr>
                        <a:t> </a:t>
                      </a:r>
                      <a:r>
                        <a:rPr kumimoji="0" lang="en-US" sz="1200" u="none" strike="noStrike" kern="1200" cap="none" spc="0" normalizeH="0" baseline="0" noProof="0" dirty="0">
                          <a:ln>
                            <a:noFill/>
                          </a:ln>
                          <a:solidFill>
                            <a:schemeClr val="tx2"/>
                          </a:solidFill>
                          <a:effectLst/>
                          <a:uLnTx/>
                          <a:uFillTx/>
                        </a:rPr>
                        <a:t>(n=107)</a:t>
                      </a:r>
                      <a:endParaRPr kumimoji="0" lang="en-GB" sz="1200" b="1" i="0" u="none" strike="noStrike" kern="1200" cap="none" spc="0" normalizeH="0" baseline="0" noProof="0" dirty="0">
                        <a:ln>
                          <a:noFill/>
                        </a:ln>
                        <a:solidFill>
                          <a:schemeClr val="tx2"/>
                        </a:solidFill>
                        <a:effectLst/>
                        <a:uLnTx/>
                        <a:uFillTx/>
                        <a:latin typeface="+mn-lt"/>
                        <a:ea typeface="+mn-ea"/>
                        <a:cs typeface="Arial"/>
                      </a:endParaRPr>
                    </a:p>
                  </a:txBody>
                  <a:tcPr marL="90000" marR="90000" marT="46800" marB="46800" anchor="ctr"/>
                </a:tc>
                <a:extLst>
                  <a:ext uri="{0D108BD9-81ED-4DB2-BD59-A6C34878D82A}">
                    <a16:rowId xmlns:a16="http://schemas.microsoft.com/office/drawing/2014/main" val="4258434239"/>
                  </a:ext>
                </a:extLst>
              </a:tr>
              <a:tr h="0">
                <a:tc>
                  <a:txBody>
                    <a:bodyPr/>
                    <a:lstStyle/>
                    <a:p>
                      <a:r>
                        <a:rPr lang="en-GB" sz="1200" dirty="0" smtClean="0"/>
                        <a:t>mOS</a:t>
                      </a:r>
                      <a:r>
                        <a:rPr lang="en-GB" sz="1200" dirty="0"/>
                        <a:t>, </a:t>
                      </a:r>
                      <a:r>
                        <a:rPr lang="en-GB" sz="1200" dirty="0" err="1"/>
                        <a:t>mo</a:t>
                      </a:r>
                      <a:r>
                        <a:rPr lang="en-GB" sz="1200" dirty="0"/>
                        <a:t> (</a:t>
                      </a:r>
                      <a:r>
                        <a:rPr lang="en-GB" sz="1200" dirty="0" smtClean="0"/>
                        <a:t>95%CI</a:t>
                      </a:r>
                      <a:r>
                        <a:rPr lang="en-GB" sz="1200" dirty="0"/>
                        <a:t>)</a:t>
                      </a:r>
                      <a:endParaRPr lang="en-GB" sz="1200" dirty="0">
                        <a:solidFill>
                          <a:srgbClr val="000000"/>
                        </a:solidFill>
                        <a:latin typeface="+mn-lt"/>
                        <a:cs typeface="Arial" panose="020B0604020202020204" pitchFamily="34" charset="0"/>
                      </a:endParaRPr>
                    </a:p>
                  </a:txBody>
                  <a:tcPr marL="90000" marR="90000" marT="46800" marB="46800" anchor="ctr"/>
                </a:tc>
                <a:tc>
                  <a:txBody>
                    <a:bodyPr/>
                    <a:lstStyle/>
                    <a:p>
                      <a:pPr algn="ctr"/>
                      <a:r>
                        <a:rPr lang="en-GB" sz="1200" dirty="0" smtClean="0"/>
                        <a:t>14.7 (8,</a:t>
                      </a:r>
                      <a:r>
                        <a:rPr lang="en-GB" sz="1200" baseline="0" dirty="0" smtClean="0"/>
                        <a:t> </a:t>
                      </a:r>
                      <a:r>
                        <a:rPr lang="en-GB" sz="1200" dirty="0" smtClean="0"/>
                        <a:t>19.7</a:t>
                      </a:r>
                      <a:r>
                        <a:rPr lang="en-GB" sz="1200" dirty="0"/>
                        <a:t>)</a:t>
                      </a:r>
                      <a:endParaRPr lang="en-GB" sz="1200" dirty="0">
                        <a:solidFill>
                          <a:srgbClr val="000000"/>
                        </a:solidFill>
                        <a:latin typeface="+mn-lt"/>
                        <a:cs typeface="Arial" panose="020B0604020202020204" pitchFamily="34" charset="0"/>
                      </a:endParaRPr>
                    </a:p>
                  </a:txBody>
                  <a:tcPr marL="90000" marR="90000" marT="46800" marB="46800" anchor="ctr"/>
                </a:tc>
                <a:tc>
                  <a:txBody>
                    <a:bodyPr/>
                    <a:lstStyle/>
                    <a:p>
                      <a:pPr algn="ctr"/>
                      <a:r>
                        <a:rPr lang="en-GB" sz="1200" dirty="0" smtClean="0"/>
                        <a:t>9.9</a:t>
                      </a:r>
                      <a:r>
                        <a:rPr lang="en-GB" sz="1200" baseline="0" dirty="0" smtClean="0"/>
                        <a:t> </a:t>
                      </a:r>
                      <a:r>
                        <a:rPr lang="en-GB" sz="1200" dirty="0" smtClean="0"/>
                        <a:t>(7.7,</a:t>
                      </a:r>
                      <a:r>
                        <a:rPr lang="en-GB" sz="1200" baseline="0" dirty="0" smtClean="0"/>
                        <a:t> </a:t>
                      </a:r>
                      <a:r>
                        <a:rPr lang="en-GB" sz="1200" dirty="0" smtClean="0"/>
                        <a:t>12.3</a:t>
                      </a:r>
                      <a:r>
                        <a:rPr lang="en-GB" sz="1200" dirty="0"/>
                        <a:t>)</a:t>
                      </a:r>
                      <a:endParaRPr lang="en-GB" sz="1200" dirty="0">
                        <a:solidFill>
                          <a:srgbClr val="000000"/>
                        </a:solidFill>
                        <a:latin typeface="+mn-lt"/>
                        <a:cs typeface="Arial" panose="020B0604020202020204" pitchFamily="34" charset="0"/>
                      </a:endParaRPr>
                    </a:p>
                  </a:txBody>
                  <a:tcPr marL="90000" marR="90000" marT="46800" marB="46800" anchor="ctr"/>
                </a:tc>
                <a:extLst>
                  <a:ext uri="{0D108BD9-81ED-4DB2-BD59-A6C34878D82A}">
                    <a16:rowId xmlns:a16="http://schemas.microsoft.com/office/drawing/2014/main" val="2089842994"/>
                  </a:ext>
                </a:extLst>
              </a:tr>
              <a:tr h="0">
                <a:tc>
                  <a:txBody>
                    <a:bodyPr/>
                    <a:lstStyle/>
                    <a:p>
                      <a:r>
                        <a:rPr lang="en-GB" sz="1200" dirty="0"/>
                        <a:t>HR (</a:t>
                      </a:r>
                      <a:r>
                        <a:rPr lang="en-GB" sz="1200" dirty="0" smtClean="0"/>
                        <a:t>95%CI); p-value</a:t>
                      </a:r>
                      <a:endParaRPr lang="en-GB" sz="1200" b="1" dirty="0">
                        <a:solidFill>
                          <a:srgbClr val="000000"/>
                        </a:solidFill>
                        <a:latin typeface="+mn-lt"/>
                        <a:cs typeface="Arial" panose="020B0604020202020204" pitchFamily="34" charset="0"/>
                      </a:endParaRPr>
                    </a:p>
                  </a:txBody>
                  <a:tcPr marL="90000" marR="90000" marT="46800" marB="468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u="none" strike="noStrike" kern="1200" cap="none" spc="0" normalizeH="0" baseline="0" noProof="0" dirty="0">
                          <a:ln>
                            <a:noFill/>
                          </a:ln>
                          <a:effectLst/>
                          <a:uLnTx/>
                          <a:uFillTx/>
                        </a:rPr>
                        <a:t>0.85 (</a:t>
                      </a:r>
                      <a:r>
                        <a:rPr kumimoji="0" lang="en-GB" sz="1200" u="none" strike="noStrike" kern="1200" cap="none" spc="0" normalizeH="0" baseline="0" noProof="0" dirty="0" smtClean="0">
                          <a:ln>
                            <a:noFill/>
                          </a:ln>
                          <a:effectLst/>
                          <a:uLnTx/>
                          <a:uFillTx/>
                        </a:rPr>
                        <a:t>0.62, 1.16); </a:t>
                      </a:r>
                      <a:r>
                        <a:rPr kumimoji="0" lang="en-GB" sz="1200" u="none" strike="noStrike" kern="1200" cap="none" spc="0" normalizeH="0" baseline="0" noProof="0" dirty="0">
                          <a:ln>
                            <a:noFill/>
                          </a:ln>
                          <a:effectLst/>
                          <a:uLnTx/>
                          <a:uFillTx/>
                        </a:rPr>
                        <a:t>0.2978</a:t>
                      </a:r>
                      <a:endParaRPr kumimoji="0" lang="en-GB" sz="1200" b="0" i="0" u="none" strike="noStrike" kern="1200" cap="none" spc="0" normalizeH="0" baseline="0" noProof="0" dirty="0">
                        <a:ln>
                          <a:noFill/>
                        </a:ln>
                        <a:solidFill>
                          <a:srgbClr val="000000"/>
                        </a:solidFill>
                        <a:effectLst/>
                        <a:uLnTx/>
                        <a:uFillTx/>
                        <a:latin typeface="+mn-lt"/>
                        <a:cs typeface="Arial"/>
                      </a:endParaRPr>
                    </a:p>
                  </a:txBody>
                  <a:tcPr marL="90000" marR="90000" marT="46800" marB="46800" anchor="ctr"/>
                </a:tc>
                <a:tc hMerge="1">
                  <a:txBody>
                    <a:bodyPr/>
                    <a:lstStyle/>
                    <a:p>
                      <a:pPr algn="ctr"/>
                      <a:endParaRPr lang="en-GB" sz="1200" dirty="0">
                        <a:solidFill>
                          <a:srgbClr val="000000"/>
                        </a:solidFill>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4143179510"/>
                  </a:ext>
                </a:extLst>
              </a:tr>
              <a:tr h="0">
                <a:tc>
                  <a:txBody>
                    <a:bodyPr/>
                    <a:lstStyle/>
                    <a:p>
                      <a:r>
                        <a:rPr lang="en-GB" sz="1200" dirty="0" smtClean="0"/>
                        <a:t>1-yr OS rate,</a:t>
                      </a:r>
                      <a:r>
                        <a:rPr lang="en-GB" sz="1200" baseline="0" dirty="0" smtClean="0"/>
                        <a:t> % (95%CI)</a:t>
                      </a:r>
                      <a:endParaRPr lang="en-GB" sz="1200" dirty="0">
                        <a:solidFill>
                          <a:srgbClr val="000000"/>
                        </a:solidFill>
                        <a:latin typeface="+mn-lt"/>
                        <a:cs typeface="Arial" panose="020B0604020202020204" pitchFamily="34" charset="0"/>
                      </a:endParaRPr>
                    </a:p>
                  </a:txBody>
                  <a:tcPr marL="90000" marR="90000" marT="46800" marB="46800" anchor="ctr"/>
                </a:tc>
                <a:tc>
                  <a:txBody>
                    <a:bodyPr/>
                    <a:lstStyle/>
                    <a:p>
                      <a:pPr algn="ctr"/>
                      <a:r>
                        <a:rPr lang="en-GB" sz="1200" dirty="0" smtClean="0"/>
                        <a:t>55</a:t>
                      </a:r>
                      <a:r>
                        <a:rPr lang="en-GB" sz="1200" baseline="0" dirty="0" smtClean="0"/>
                        <a:t> (</a:t>
                      </a:r>
                      <a:r>
                        <a:rPr lang="en-GB" sz="1200" dirty="0" smtClean="0"/>
                        <a:t>45.2, 63.8</a:t>
                      </a:r>
                      <a:r>
                        <a:rPr lang="en-GB" sz="1200" dirty="0"/>
                        <a:t>)</a:t>
                      </a:r>
                      <a:endParaRPr lang="en-GB" sz="1200" dirty="0">
                        <a:solidFill>
                          <a:srgbClr val="000000"/>
                        </a:solidFill>
                        <a:latin typeface="+mn-lt"/>
                        <a:cs typeface="Arial" panose="020B0604020202020204" pitchFamily="34" charset="0"/>
                      </a:endParaRPr>
                    </a:p>
                  </a:txBody>
                  <a:tcPr marL="90000" marR="90000" marT="46800" marB="46800" anchor="ctr"/>
                </a:tc>
                <a:tc>
                  <a:txBody>
                    <a:bodyPr/>
                    <a:lstStyle/>
                    <a:p>
                      <a:pPr algn="ctr"/>
                      <a:r>
                        <a:rPr lang="en-GB" sz="1200" dirty="0" smtClean="0"/>
                        <a:t>42</a:t>
                      </a:r>
                      <a:r>
                        <a:rPr lang="en-GB" sz="1200" baseline="0" dirty="0" smtClean="0"/>
                        <a:t> (</a:t>
                      </a:r>
                      <a:r>
                        <a:rPr lang="en-GB" sz="1200" dirty="0" smtClean="0"/>
                        <a:t>32.5, 51.2)</a:t>
                      </a:r>
                      <a:endParaRPr lang="en-GB" sz="1200" dirty="0">
                        <a:solidFill>
                          <a:srgbClr val="000000"/>
                        </a:solidFill>
                        <a:latin typeface="+mn-lt"/>
                        <a:cs typeface="Arial" panose="020B0604020202020204" pitchFamily="34" charset="0"/>
                      </a:endParaRPr>
                    </a:p>
                  </a:txBody>
                  <a:tcPr marL="90000" marR="90000" marT="46800" marB="46800" anchor="ctr"/>
                </a:tc>
                <a:extLst>
                  <a:ext uri="{0D108BD9-81ED-4DB2-BD59-A6C34878D82A}">
                    <a16:rowId xmlns:a16="http://schemas.microsoft.com/office/drawing/2014/main" val="3390507177"/>
                  </a:ext>
                </a:extLst>
              </a:tr>
              <a:tr h="0">
                <a:tc>
                  <a:txBody>
                    <a:bodyPr/>
                    <a:lstStyle/>
                    <a:p>
                      <a:r>
                        <a:rPr lang="en-GB" sz="1200" dirty="0" smtClean="0"/>
                        <a:t>2-yr</a:t>
                      </a:r>
                      <a:r>
                        <a:rPr lang="en-GB" sz="1200" baseline="0" dirty="0" smtClean="0"/>
                        <a:t> </a:t>
                      </a:r>
                      <a:r>
                        <a:rPr lang="en-GB" sz="1200" dirty="0" smtClean="0"/>
                        <a:t>OS rate, % </a:t>
                      </a:r>
                      <a:r>
                        <a:rPr lang="en-GB" sz="1200" baseline="0" dirty="0" smtClean="0"/>
                        <a:t>(95%CI)</a:t>
                      </a:r>
                      <a:endParaRPr lang="en-GB" sz="1200" dirty="0">
                        <a:solidFill>
                          <a:srgbClr val="000000"/>
                        </a:solidFill>
                        <a:latin typeface="+mn-lt"/>
                        <a:cs typeface="Arial" panose="020B0604020202020204" pitchFamily="34" charset="0"/>
                      </a:endParaRPr>
                    </a:p>
                  </a:txBody>
                  <a:tcPr marL="90000" marR="90000" marT="46800" marB="46800" anchor="ctr"/>
                </a:tc>
                <a:tc>
                  <a:txBody>
                    <a:bodyPr/>
                    <a:lstStyle/>
                    <a:p>
                      <a:pPr algn="ctr"/>
                      <a:r>
                        <a:rPr lang="en-GB" sz="1200" dirty="0" smtClean="0"/>
                        <a:t>36.6</a:t>
                      </a:r>
                      <a:r>
                        <a:rPr lang="en-GB" sz="1200" baseline="0" dirty="0" smtClean="0"/>
                        <a:t> (</a:t>
                      </a:r>
                      <a:r>
                        <a:rPr lang="en-GB" sz="1200" dirty="0" smtClean="0"/>
                        <a:t>27.5, 45.7)</a:t>
                      </a:r>
                      <a:endParaRPr lang="en-GB" sz="1200" dirty="0">
                        <a:solidFill>
                          <a:srgbClr val="000000"/>
                        </a:solidFill>
                        <a:latin typeface="+mn-lt"/>
                        <a:cs typeface="Arial" panose="020B0604020202020204" pitchFamily="34" charset="0"/>
                      </a:endParaRPr>
                    </a:p>
                  </a:txBody>
                  <a:tcPr marL="90000" marR="90000" marT="46800" marB="46800" anchor="ctr"/>
                </a:tc>
                <a:tc>
                  <a:txBody>
                    <a:bodyPr/>
                    <a:lstStyle/>
                    <a:p>
                      <a:pPr algn="ctr"/>
                      <a:r>
                        <a:rPr lang="en-GB" sz="1200" dirty="0" smtClean="0"/>
                        <a:t>21</a:t>
                      </a:r>
                      <a:r>
                        <a:rPr lang="en-GB" sz="1200" baseline="0" dirty="0" smtClean="0"/>
                        <a:t> (</a:t>
                      </a:r>
                      <a:r>
                        <a:rPr lang="en-GB" sz="1200" dirty="0" smtClean="0"/>
                        <a:t>14.3,</a:t>
                      </a:r>
                      <a:r>
                        <a:rPr lang="en-GB" sz="1200" baseline="0" dirty="0" smtClean="0"/>
                        <a:t> </a:t>
                      </a:r>
                      <a:r>
                        <a:rPr lang="en-GB" sz="1200" dirty="0" smtClean="0"/>
                        <a:t>30.0)</a:t>
                      </a:r>
                      <a:endParaRPr lang="en-GB" sz="1200" dirty="0">
                        <a:solidFill>
                          <a:srgbClr val="000000"/>
                        </a:solidFill>
                        <a:latin typeface="+mn-lt"/>
                        <a:cs typeface="Arial" panose="020B0604020202020204" pitchFamily="34" charset="0"/>
                      </a:endParaRPr>
                    </a:p>
                  </a:txBody>
                  <a:tcPr marL="90000" marR="90000" marT="46800" marB="46800" anchor="ctr"/>
                </a:tc>
                <a:extLst>
                  <a:ext uri="{0D108BD9-81ED-4DB2-BD59-A6C34878D82A}">
                    <a16:rowId xmlns:a16="http://schemas.microsoft.com/office/drawing/2014/main" val="1559137021"/>
                  </a:ext>
                </a:extLst>
              </a:tr>
            </a:tbl>
          </a:graphicData>
        </a:graphic>
      </p:graphicFrame>
      <p:sp>
        <p:nvSpPr>
          <p:cNvPr id="83" name="TextBox 82">
            <a:extLst>
              <a:ext uri="{FF2B5EF4-FFF2-40B4-BE49-F238E27FC236}">
                <a16:creationId xmlns:a16="http://schemas.microsoft.com/office/drawing/2014/main" id="{E675671E-CC66-6C38-2CF5-522F43C8E716}"/>
              </a:ext>
            </a:extLst>
          </p:cNvPr>
          <p:cNvSpPr txBox="1"/>
          <p:nvPr/>
        </p:nvSpPr>
        <p:spPr>
          <a:xfrm>
            <a:off x="7488048" y="1580646"/>
            <a:ext cx="4211319" cy="338554"/>
          </a:xfrm>
          <a:prstGeom prst="rect">
            <a:avLst/>
          </a:prstGeom>
          <a:noFill/>
        </p:spPr>
        <p:txBody>
          <a:bodyPr wrap="square" rtlCol="0">
            <a:spAutoFit/>
          </a:bodyPr>
          <a:lstStyle/>
          <a:p>
            <a:pPr algn="ctr"/>
            <a:r>
              <a:rPr lang="en-GB" sz="1600" b="1" dirty="0" smtClean="0">
                <a:solidFill>
                  <a:srgbClr val="000000"/>
                </a:solidFill>
                <a:latin typeface="Arial" panose="020B0604020202020204" pitchFamily="34" charset="0"/>
                <a:cs typeface="Arial" panose="020B0604020202020204" pitchFamily="34" charset="0"/>
              </a:rPr>
              <a:t>Progression-free survival</a:t>
            </a:r>
            <a:endParaRPr lang="en-GB" sz="1600" b="1" dirty="0">
              <a:solidFill>
                <a:srgbClr val="000000"/>
              </a:solidFill>
              <a:latin typeface="Arial" panose="020B0604020202020204" pitchFamily="34" charset="0"/>
              <a:cs typeface="Arial" panose="020B0604020202020204" pitchFamily="34" charset="0"/>
            </a:endParaRPr>
          </a:p>
        </p:txBody>
      </p:sp>
      <p:graphicFrame>
        <p:nvGraphicFramePr>
          <p:cNvPr id="141" name="Table 561">
            <a:extLst>
              <a:ext uri="{FF2B5EF4-FFF2-40B4-BE49-F238E27FC236}">
                <a16:creationId xmlns:a16="http://schemas.microsoft.com/office/drawing/2014/main" id="{78CB5A0C-0BEF-7C2A-92A5-72680DC2FF4B}"/>
              </a:ext>
            </a:extLst>
          </p:cNvPr>
          <p:cNvGraphicFramePr>
            <a:graphicFrameLocks noGrp="1"/>
          </p:cNvGraphicFramePr>
          <p:nvPr>
            <p:extLst>
              <p:ext uri="{D42A27DB-BD31-4B8C-83A1-F6EECF244321}">
                <p14:modId xmlns:p14="http://schemas.microsoft.com/office/powerpoint/2010/main" val="1068501996"/>
              </p:ext>
            </p:extLst>
          </p:nvPr>
        </p:nvGraphicFramePr>
        <p:xfrm>
          <a:off x="7092413" y="4447745"/>
          <a:ext cx="4499230" cy="1314290"/>
        </p:xfrm>
        <a:graphic>
          <a:graphicData uri="http://schemas.openxmlformats.org/drawingml/2006/table">
            <a:tbl>
              <a:tblPr firstRow="1" bandRow="1">
                <a:tableStyleId>{69012ECD-51FC-41F1-AA8D-1B2483CD663E}</a:tableStyleId>
              </a:tblPr>
              <a:tblGrid>
                <a:gridCol w="1764418">
                  <a:extLst>
                    <a:ext uri="{9D8B030D-6E8A-4147-A177-3AD203B41FA5}">
                      <a16:colId xmlns:a16="http://schemas.microsoft.com/office/drawing/2014/main" val="559026787"/>
                    </a:ext>
                  </a:extLst>
                </a:gridCol>
                <a:gridCol w="1362388">
                  <a:extLst>
                    <a:ext uri="{9D8B030D-6E8A-4147-A177-3AD203B41FA5}">
                      <a16:colId xmlns:a16="http://schemas.microsoft.com/office/drawing/2014/main" val="3751778875"/>
                    </a:ext>
                  </a:extLst>
                </a:gridCol>
                <a:gridCol w="1372424">
                  <a:extLst>
                    <a:ext uri="{9D8B030D-6E8A-4147-A177-3AD203B41FA5}">
                      <a16:colId xmlns:a16="http://schemas.microsoft.com/office/drawing/2014/main" val="2573926804"/>
                    </a:ext>
                  </a:extLst>
                </a:gridCol>
              </a:tblGrid>
              <a:tr h="288079">
                <a:tc>
                  <a:txBody>
                    <a:bodyPr/>
                    <a:lstStyle/>
                    <a:p>
                      <a:endParaRPr lang="en-GB" sz="1200" b="1" kern="1200" dirty="0">
                        <a:solidFill>
                          <a:srgbClr val="000000"/>
                        </a:solidFill>
                        <a:latin typeface="+mn-lt"/>
                        <a:ea typeface="+mn-ea"/>
                        <a:cs typeface="Arial" panose="020B0604020202020204" pitchFamily="34" charset="0"/>
                      </a:endParaRP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smtClean="0">
                          <a:ln>
                            <a:noFill/>
                          </a:ln>
                          <a:solidFill>
                            <a:schemeClr val="tx2"/>
                          </a:solidFill>
                          <a:effectLst/>
                          <a:uLnTx/>
                          <a:uFillTx/>
                        </a:rPr>
                        <a:t>NIVO + </a:t>
                      </a:r>
                      <a:r>
                        <a:rPr kumimoji="0" lang="en-US" sz="1200" u="none" strike="noStrike" kern="1200" cap="none" spc="0" normalizeH="0" baseline="0" noProof="0" dirty="0">
                          <a:ln>
                            <a:noFill/>
                          </a:ln>
                          <a:solidFill>
                            <a:schemeClr val="tx2"/>
                          </a:solidFill>
                          <a:effectLst/>
                          <a:uLnTx/>
                          <a:uFillTx/>
                        </a:rPr>
                        <a:t>IPI </a:t>
                      </a:r>
                      <a:endParaRPr kumimoji="0" lang="en-US" sz="1200" u="none" strike="noStrike" kern="1200" cap="none" spc="0" normalizeH="0" baseline="0" noProof="0" dirty="0" smtClean="0">
                        <a:ln>
                          <a:noFill/>
                        </a:ln>
                        <a:solidFill>
                          <a:schemeClr val="tx2"/>
                        </a:solidFill>
                        <a:effectLst/>
                        <a:uLnTx/>
                        <a:uFillTx/>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smtClean="0">
                          <a:ln>
                            <a:noFill/>
                          </a:ln>
                          <a:solidFill>
                            <a:schemeClr val="tx2"/>
                          </a:solidFill>
                          <a:effectLst/>
                          <a:uLnTx/>
                          <a:uFillTx/>
                        </a:rPr>
                        <a:t>(</a:t>
                      </a:r>
                      <a:r>
                        <a:rPr kumimoji="0" lang="en-US" sz="1200" u="none" strike="noStrike" kern="1200" cap="none" spc="0" normalizeH="0" baseline="0" noProof="0" dirty="0">
                          <a:ln>
                            <a:noFill/>
                          </a:ln>
                          <a:solidFill>
                            <a:schemeClr val="tx2"/>
                          </a:solidFill>
                          <a:effectLst/>
                          <a:uLnTx/>
                          <a:uFillTx/>
                        </a:rPr>
                        <a:t>n=109)</a:t>
                      </a:r>
                      <a:endParaRPr kumimoji="0" lang="en-GB" sz="1200" b="1" i="0" u="none" strike="noStrike" kern="1200" cap="none" spc="0" normalizeH="0" baseline="0" noProof="0" dirty="0">
                        <a:ln>
                          <a:noFill/>
                        </a:ln>
                        <a:solidFill>
                          <a:schemeClr val="tx2"/>
                        </a:solidFill>
                        <a:effectLst/>
                        <a:uLnTx/>
                        <a:uFillTx/>
                        <a:latin typeface="+mn-lt"/>
                        <a:ea typeface="+mn-ea"/>
                        <a:cs typeface="Arial"/>
                      </a:endParaRPr>
                    </a:p>
                  </a:txBody>
                  <a:tcPr marL="90000" marR="90000" marT="46800" marB="468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smtClean="0">
                          <a:ln>
                            <a:noFill/>
                          </a:ln>
                          <a:solidFill>
                            <a:schemeClr val="tx2"/>
                          </a:solidFill>
                          <a:effectLst/>
                          <a:uLnTx/>
                          <a:uFillTx/>
                        </a:rPr>
                        <a:t>Chemo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smtClean="0">
                          <a:ln>
                            <a:noFill/>
                          </a:ln>
                          <a:solidFill>
                            <a:schemeClr val="tx2"/>
                          </a:solidFill>
                          <a:effectLst/>
                          <a:uLnTx/>
                          <a:uFillTx/>
                        </a:rPr>
                        <a:t> </a:t>
                      </a:r>
                      <a:r>
                        <a:rPr kumimoji="0" lang="en-US" sz="1200" u="none" strike="noStrike" kern="1200" cap="none" spc="0" normalizeH="0" baseline="0" noProof="0" dirty="0">
                          <a:ln>
                            <a:noFill/>
                          </a:ln>
                          <a:solidFill>
                            <a:schemeClr val="tx2"/>
                          </a:solidFill>
                          <a:effectLst/>
                          <a:uLnTx/>
                          <a:uFillTx/>
                        </a:rPr>
                        <a:t>(n=107)</a:t>
                      </a:r>
                      <a:endParaRPr kumimoji="0" lang="en-GB" sz="1200" b="1" i="0" u="none" strike="noStrike" kern="1200" cap="none" spc="0" normalizeH="0" baseline="0" noProof="0" dirty="0">
                        <a:ln>
                          <a:noFill/>
                        </a:ln>
                        <a:solidFill>
                          <a:schemeClr val="tx2"/>
                        </a:solidFill>
                        <a:effectLst/>
                        <a:uLnTx/>
                        <a:uFillTx/>
                        <a:latin typeface="+mn-lt"/>
                        <a:ea typeface="+mn-ea"/>
                        <a:cs typeface="Arial"/>
                      </a:endParaRPr>
                    </a:p>
                  </a:txBody>
                  <a:tcPr marL="90000" marR="90000" marT="46800" marB="46800" anchor="ctr"/>
                </a:tc>
                <a:extLst>
                  <a:ext uri="{0D108BD9-81ED-4DB2-BD59-A6C34878D82A}">
                    <a16:rowId xmlns:a16="http://schemas.microsoft.com/office/drawing/2014/main" val="4258434239"/>
                  </a:ext>
                </a:extLst>
              </a:tr>
              <a:tr h="238982">
                <a:tc>
                  <a:txBody>
                    <a:bodyPr/>
                    <a:lstStyle/>
                    <a:p>
                      <a:r>
                        <a:rPr lang="en-GB" sz="1200" dirty="0" smtClean="0"/>
                        <a:t>mPFS</a:t>
                      </a:r>
                      <a:r>
                        <a:rPr lang="en-GB" sz="1200" dirty="0"/>
                        <a:t>, </a:t>
                      </a:r>
                      <a:r>
                        <a:rPr lang="en-GB" sz="1200" dirty="0" err="1"/>
                        <a:t>mo</a:t>
                      </a:r>
                      <a:r>
                        <a:rPr lang="en-GB" sz="1200" dirty="0"/>
                        <a:t> (</a:t>
                      </a:r>
                      <a:r>
                        <a:rPr lang="en-GB" sz="1200" dirty="0" smtClean="0"/>
                        <a:t>95%CI</a:t>
                      </a:r>
                      <a:r>
                        <a:rPr lang="en-GB" sz="1200" dirty="0"/>
                        <a:t>)</a:t>
                      </a:r>
                      <a:endParaRPr lang="en-GB" sz="1200" dirty="0">
                        <a:solidFill>
                          <a:srgbClr val="000000"/>
                        </a:solidFill>
                        <a:latin typeface="+mn-lt"/>
                        <a:cs typeface="Arial" panose="020B0604020202020204" pitchFamily="34" charset="0"/>
                      </a:endParaRPr>
                    </a:p>
                  </a:txBody>
                  <a:tcPr marL="90000" marR="90000" marT="46800" marB="46800" anchor="ctr"/>
                </a:tc>
                <a:tc>
                  <a:txBody>
                    <a:bodyPr/>
                    <a:lstStyle/>
                    <a:p>
                      <a:pPr algn="ctr"/>
                      <a:r>
                        <a:rPr lang="en-GB" sz="1200" dirty="0" smtClean="0"/>
                        <a:t>5.5 (2.8,</a:t>
                      </a:r>
                      <a:r>
                        <a:rPr lang="en-GB" sz="1200" baseline="0" dirty="0" smtClean="0"/>
                        <a:t> </a:t>
                      </a:r>
                      <a:r>
                        <a:rPr lang="en-GB" sz="1200" dirty="0" smtClean="0"/>
                        <a:t>8.7</a:t>
                      </a:r>
                      <a:r>
                        <a:rPr lang="en-GB" sz="1200" dirty="0"/>
                        <a:t>)</a:t>
                      </a:r>
                      <a:endParaRPr lang="en-GB" sz="1200" dirty="0">
                        <a:solidFill>
                          <a:srgbClr val="000000"/>
                        </a:solidFill>
                        <a:latin typeface="+mn-lt"/>
                        <a:cs typeface="Arial" panose="020B0604020202020204" pitchFamily="34" charset="0"/>
                      </a:endParaRPr>
                    </a:p>
                  </a:txBody>
                  <a:tcPr marL="90000" marR="90000" marT="46800" marB="46800" anchor="ctr"/>
                </a:tc>
                <a:tc>
                  <a:txBody>
                    <a:bodyPr/>
                    <a:lstStyle/>
                    <a:p>
                      <a:pPr algn="ctr"/>
                      <a:r>
                        <a:rPr lang="en-GB" sz="1200" dirty="0" smtClean="0"/>
                        <a:t>4.5</a:t>
                      </a:r>
                      <a:r>
                        <a:rPr lang="en-GB" sz="1200" baseline="0" dirty="0" smtClean="0"/>
                        <a:t> </a:t>
                      </a:r>
                      <a:r>
                        <a:rPr lang="en-GB" sz="1200" dirty="0" smtClean="0"/>
                        <a:t>(3.5,</a:t>
                      </a:r>
                      <a:r>
                        <a:rPr lang="en-GB" sz="1200" baseline="0" dirty="0" smtClean="0"/>
                        <a:t> </a:t>
                      </a:r>
                      <a:r>
                        <a:rPr lang="en-GB" sz="1200" dirty="0" smtClean="0"/>
                        <a:t>5.6</a:t>
                      </a:r>
                      <a:r>
                        <a:rPr lang="en-GB" sz="1200" dirty="0"/>
                        <a:t>)</a:t>
                      </a:r>
                      <a:endParaRPr lang="en-GB" sz="1200" dirty="0">
                        <a:solidFill>
                          <a:srgbClr val="000000"/>
                        </a:solidFill>
                        <a:latin typeface="+mn-lt"/>
                        <a:cs typeface="Arial" panose="020B0604020202020204" pitchFamily="34" charset="0"/>
                      </a:endParaRPr>
                    </a:p>
                  </a:txBody>
                  <a:tcPr marL="90000" marR="90000" marT="46800" marB="46800" anchor="ctr"/>
                </a:tc>
                <a:extLst>
                  <a:ext uri="{0D108BD9-81ED-4DB2-BD59-A6C34878D82A}">
                    <a16:rowId xmlns:a16="http://schemas.microsoft.com/office/drawing/2014/main" val="2089842994"/>
                  </a:ext>
                </a:extLst>
              </a:tr>
              <a:tr h="268579">
                <a:tc>
                  <a:txBody>
                    <a:bodyPr/>
                    <a:lstStyle/>
                    <a:p>
                      <a:r>
                        <a:rPr lang="en-GB" sz="1200" dirty="0" smtClean="0"/>
                        <a:t>HR (95%CI)</a:t>
                      </a:r>
                      <a:endParaRPr lang="en-GB" sz="1200" b="1" dirty="0">
                        <a:solidFill>
                          <a:srgbClr val="000000"/>
                        </a:solidFill>
                        <a:latin typeface="+mn-lt"/>
                        <a:cs typeface="Arial" panose="020B0604020202020204" pitchFamily="34" charset="0"/>
                      </a:endParaRPr>
                    </a:p>
                  </a:txBody>
                  <a:tcPr marL="90000" marR="90000" marT="46800" marB="468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u="none" strike="noStrike" kern="1200" cap="none" spc="0" normalizeH="0" baseline="0" noProof="0" dirty="0">
                          <a:ln>
                            <a:noFill/>
                          </a:ln>
                          <a:effectLst/>
                          <a:uLnTx/>
                          <a:uFillTx/>
                        </a:rPr>
                        <a:t>0.75 </a:t>
                      </a:r>
                      <a:r>
                        <a:rPr kumimoji="0" lang="en-GB" sz="1200" u="none" strike="noStrike" kern="1200" cap="none" spc="0" normalizeH="0" baseline="0" noProof="0" dirty="0" smtClean="0">
                          <a:ln>
                            <a:noFill/>
                          </a:ln>
                          <a:effectLst/>
                          <a:uLnTx/>
                          <a:uFillTx/>
                        </a:rPr>
                        <a:t>(0.56, 1.01</a:t>
                      </a:r>
                      <a:r>
                        <a:rPr kumimoji="0" lang="en-GB" sz="1200" u="none" strike="noStrike" kern="1200" cap="none" spc="0" normalizeH="0" baseline="0" noProof="0" dirty="0">
                          <a:ln>
                            <a:noFill/>
                          </a:ln>
                          <a:effectLst/>
                          <a:uLnTx/>
                          <a:uFillTx/>
                        </a:rPr>
                        <a:t>)</a:t>
                      </a:r>
                      <a:endParaRPr kumimoji="0" lang="en-GB" sz="1200" b="0" i="1" u="none" strike="noStrike" kern="1200" cap="none" spc="0" normalizeH="0" baseline="0" noProof="0" dirty="0">
                        <a:ln>
                          <a:noFill/>
                        </a:ln>
                        <a:solidFill>
                          <a:srgbClr val="000000"/>
                        </a:solidFill>
                        <a:effectLst/>
                        <a:uLnTx/>
                        <a:uFillTx/>
                        <a:latin typeface="+mn-lt"/>
                        <a:cs typeface="Arial"/>
                      </a:endParaRPr>
                    </a:p>
                  </a:txBody>
                  <a:tcPr marL="90000" marR="90000" marT="46800" marB="46800" anchor="ctr"/>
                </a:tc>
                <a:tc hMerge="1">
                  <a:txBody>
                    <a:bodyPr/>
                    <a:lstStyle/>
                    <a:p>
                      <a:pPr algn="ctr"/>
                      <a:endParaRPr lang="en-GB" sz="1200" dirty="0">
                        <a:solidFill>
                          <a:srgbClr val="000000"/>
                        </a:solidFill>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4143179510"/>
                  </a:ext>
                </a:extLst>
              </a:tr>
              <a:tr h="301970">
                <a:tc>
                  <a:txBody>
                    <a:bodyPr/>
                    <a:lstStyle/>
                    <a:p>
                      <a:r>
                        <a:rPr lang="en-GB" sz="1200" dirty="0" smtClean="0"/>
                        <a:t>1-yr PFS rate, (95%CI)</a:t>
                      </a:r>
                      <a:endParaRPr lang="en-GB" sz="1200" dirty="0">
                        <a:solidFill>
                          <a:srgbClr val="000000"/>
                        </a:solidFill>
                        <a:latin typeface="+mn-lt"/>
                        <a:cs typeface="Arial" panose="020B0604020202020204" pitchFamily="34" charset="0"/>
                      </a:endParaRPr>
                    </a:p>
                  </a:txBody>
                  <a:tcPr marL="90000" marR="90000" marT="46800" marB="46800" anchor="ctr"/>
                </a:tc>
                <a:tc>
                  <a:txBody>
                    <a:bodyPr/>
                    <a:lstStyle/>
                    <a:p>
                      <a:pPr algn="ctr"/>
                      <a:r>
                        <a:rPr lang="en-GB" sz="1200" dirty="0" smtClean="0"/>
                        <a:t>31.9</a:t>
                      </a:r>
                      <a:r>
                        <a:rPr lang="en-GB" sz="1200" baseline="0" dirty="0" smtClean="0"/>
                        <a:t> (</a:t>
                      </a:r>
                      <a:r>
                        <a:rPr lang="en-GB" sz="1200" dirty="0" smtClean="0"/>
                        <a:t>23.3, 40</a:t>
                      </a:r>
                      <a:r>
                        <a:rPr lang="en-GB" sz="1200" dirty="0"/>
                        <a:t>)</a:t>
                      </a:r>
                      <a:endParaRPr lang="en-GB" sz="1200" dirty="0">
                        <a:solidFill>
                          <a:srgbClr val="000000"/>
                        </a:solidFill>
                        <a:latin typeface="+mn-lt"/>
                        <a:cs typeface="Arial" panose="020B0604020202020204" pitchFamily="34" charset="0"/>
                      </a:endParaRPr>
                    </a:p>
                  </a:txBody>
                  <a:tcPr marL="90000" marR="90000" marT="46800" marB="46800" anchor="ctr"/>
                </a:tc>
                <a:tc>
                  <a:txBody>
                    <a:bodyPr/>
                    <a:lstStyle/>
                    <a:p>
                      <a:pPr algn="ctr"/>
                      <a:r>
                        <a:rPr lang="en-GB" sz="1200" dirty="0" smtClean="0"/>
                        <a:t>10.9</a:t>
                      </a:r>
                      <a:r>
                        <a:rPr lang="en-GB" sz="1200" baseline="0" dirty="0" smtClean="0"/>
                        <a:t> (</a:t>
                      </a:r>
                      <a:r>
                        <a:rPr lang="en-GB" sz="1200" dirty="0" smtClean="0"/>
                        <a:t>5.8, 17)</a:t>
                      </a:r>
                      <a:endParaRPr lang="en-GB" sz="1200" dirty="0">
                        <a:solidFill>
                          <a:srgbClr val="000000"/>
                        </a:solidFill>
                        <a:latin typeface="+mn-lt"/>
                        <a:cs typeface="Arial" panose="020B0604020202020204" pitchFamily="34" charset="0"/>
                      </a:endParaRPr>
                    </a:p>
                  </a:txBody>
                  <a:tcPr marL="90000" marR="90000" marT="46800" marB="46800" anchor="ctr"/>
                </a:tc>
                <a:extLst>
                  <a:ext uri="{0D108BD9-81ED-4DB2-BD59-A6C34878D82A}">
                    <a16:rowId xmlns:a16="http://schemas.microsoft.com/office/drawing/2014/main" val="3390507177"/>
                  </a:ext>
                </a:extLst>
              </a:tr>
            </a:tbl>
          </a:graphicData>
        </a:graphic>
      </p:graphicFrame>
      <p:sp>
        <p:nvSpPr>
          <p:cNvPr id="11" name="Line 7">
            <a:extLst>
              <a:ext uri="{FF2B5EF4-FFF2-40B4-BE49-F238E27FC236}">
                <a16:creationId xmlns:a16="http://schemas.microsoft.com/office/drawing/2014/main" id="{BC9BED7E-6699-8DB1-F453-7C738C7D64DB}"/>
              </a:ext>
            </a:extLst>
          </p:cNvPr>
          <p:cNvSpPr>
            <a:spLocks noChangeShapeType="1"/>
          </p:cNvSpPr>
          <p:nvPr/>
        </p:nvSpPr>
        <p:spPr bwMode="auto">
          <a:xfrm>
            <a:off x="1118076" y="2414831"/>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2" name="Line 8">
            <a:extLst>
              <a:ext uri="{FF2B5EF4-FFF2-40B4-BE49-F238E27FC236}">
                <a16:creationId xmlns:a16="http://schemas.microsoft.com/office/drawing/2014/main" id="{43A65C79-580A-0C03-7ED1-9496FF17F380}"/>
              </a:ext>
            </a:extLst>
          </p:cNvPr>
          <p:cNvSpPr>
            <a:spLocks noChangeShapeType="1"/>
          </p:cNvSpPr>
          <p:nvPr/>
        </p:nvSpPr>
        <p:spPr bwMode="auto">
          <a:xfrm>
            <a:off x="1118076" y="2584680"/>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3" name="Line 9">
            <a:extLst>
              <a:ext uri="{FF2B5EF4-FFF2-40B4-BE49-F238E27FC236}">
                <a16:creationId xmlns:a16="http://schemas.microsoft.com/office/drawing/2014/main" id="{AF63E1D7-3016-9445-DBA5-1BEFC1067BA7}"/>
              </a:ext>
            </a:extLst>
          </p:cNvPr>
          <p:cNvSpPr>
            <a:spLocks noChangeShapeType="1"/>
          </p:cNvSpPr>
          <p:nvPr/>
        </p:nvSpPr>
        <p:spPr bwMode="auto">
          <a:xfrm>
            <a:off x="1118076" y="2924378"/>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4" name="Line 10">
            <a:extLst>
              <a:ext uri="{FF2B5EF4-FFF2-40B4-BE49-F238E27FC236}">
                <a16:creationId xmlns:a16="http://schemas.microsoft.com/office/drawing/2014/main" id="{5183BEB7-FDDC-7F66-BF9A-2BEF4BE9DADE}"/>
              </a:ext>
            </a:extLst>
          </p:cNvPr>
          <p:cNvSpPr>
            <a:spLocks noChangeShapeType="1"/>
          </p:cNvSpPr>
          <p:nvPr/>
        </p:nvSpPr>
        <p:spPr bwMode="auto">
          <a:xfrm>
            <a:off x="1118076" y="3433925"/>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5" name="Line 11">
            <a:extLst>
              <a:ext uri="{FF2B5EF4-FFF2-40B4-BE49-F238E27FC236}">
                <a16:creationId xmlns:a16="http://schemas.microsoft.com/office/drawing/2014/main" id="{C5BD742E-CEA4-6763-F37D-7C1687380C85}"/>
              </a:ext>
            </a:extLst>
          </p:cNvPr>
          <p:cNvSpPr>
            <a:spLocks noChangeShapeType="1"/>
          </p:cNvSpPr>
          <p:nvPr/>
        </p:nvSpPr>
        <p:spPr bwMode="auto">
          <a:xfrm>
            <a:off x="1118076" y="3603776"/>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6" name="TextBox 15">
            <a:extLst>
              <a:ext uri="{FF2B5EF4-FFF2-40B4-BE49-F238E27FC236}">
                <a16:creationId xmlns:a16="http://schemas.microsoft.com/office/drawing/2014/main" id="{15103413-7E7B-E6FC-8A48-900CD924F68F}"/>
              </a:ext>
            </a:extLst>
          </p:cNvPr>
          <p:cNvSpPr txBox="1"/>
          <p:nvPr/>
        </p:nvSpPr>
        <p:spPr>
          <a:xfrm rot="16200000">
            <a:off x="-197245" y="2616030"/>
            <a:ext cx="1698493" cy="276999"/>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smtClean="0">
                <a:ln>
                  <a:noFill/>
                </a:ln>
                <a:solidFill>
                  <a:srgbClr val="000000"/>
                </a:solidFill>
                <a:effectLst/>
                <a:uLnTx/>
                <a:uFillTx/>
                <a:latin typeface="Arial" panose="020B0604020202020204" pitchFamily="34" charset="0"/>
                <a:cs typeface="Arial" panose="020B0604020202020204" pitchFamily="34" charset="0"/>
              </a:rPr>
              <a:t>OS, %</a:t>
            </a:r>
            <a:endParaRPr kumimoji="0" lang="en-GB"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38D4AB08-270F-AFF8-9283-9D249DB8D557}"/>
              </a:ext>
            </a:extLst>
          </p:cNvPr>
          <p:cNvSpPr txBox="1"/>
          <p:nvPr/>
        </p:nvSpPr>
        <p:spPr>
          <a:xfrm>
            <a:off x="816388" y="2447986"/>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60</a:t>
            </a:r>
          </a:p>
        </p:txBody>
      </p:sp>
      <p:sp>
        <p:nvSpPr>
          <p:cNvPr id="21" name="TextBox 20">
            <a:extLst>
              <a:ext uri="{FF2B5EF4-FFF2-40B4-BE49-F238E27FC236}">
                <a16:creationId xmlns:a16="http://schemas.microsoft.com/office/drawing/2014/main" id="{652F78A8-D514-039A-2E4D-DC23B4AE1D7D}"/>
              </a:ext>
            </a:extLst>
          </p:cNvPr>
          <p:cNvSpPr txBox="1"/>
          <p:nvPr/>
        </p:nvSpPr>
        <p:spPr>
          <a:xfrm>
            <a:off x="909169" y="3460021"/>
            <a:ext cx="26962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0</a:t>
            </a:r>
          </a:p>
        </p:txBody>
      </p:sp>
      <p:sp>
        <p:nvSpPr>
          <p:cNvPr id="22" name="TextBox 21">
            <a:extLst>
              <a:ext uri="{FF2B5EF4-FFF2-40B4-BE49-F238E27FC236}">
                <a16:creationId xmlns:a16="http://schemas.microsoft.com/office/drawing/2014/main" id="{0F806C17-6B53-34C8-9CB8-7C3D61F967F7}"/>
              </a:ext>
            </a:extLst>
          </p:cNvPr>
          <p:cNvSpPr txBox="1"/>
          <p:nvPr/>
        </p:nvSpPr>
        <p:spPr>
          <a:xfrm>
            <a:off x="3407888" y="3620963"/>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24</a:t>
            </a:r>
          </a:p>
        </p:txBody>
      </p:sp>
      <p:sp>
        <p:nvSpPr>
          <p:cNvPr id="23" name="TextBox 22">
            <a:extLst>
              <a:ext uri="{FF2B5EF4-FFF2-40B4-BE49-F238E27FC236}">
                <a16:creationId xmlns:a16="http://schemas.microsoft.com/office/drawing/2014/main" id="{7211C8CE-E25E-A8B6-0200-00B956CFEE5B}"/>
              </a:ext>
            </a:extLst>
          </p:cNvPr>
          <p:cNvSpPr txBox="1"/>
          <p:nvPr/>
        </p:nvSpPr>
        <p:spPr>
          <a:xfrm>
            <a:off x="2232745" y="3620963"/>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12</a:t>
            </a:r>
          </a:p>
        </p:txBody>
      </p:sp>
      <p:sp>
        <p:nvSpPr>
          <p:cNvPr id="24" name="Line 21">
            <a:extLst>
              <a:ext uri="{FF2B5EF4-FFF2-40B4-BE49-F238E27FC236}">
                <a16:creationId xmlns:a16="http://schemas.microsoft.com/office/drawing/2014/main" id="{1E0FCD65-3CFE-C5F7-6C25-87EC43EF77C1}"/>
              </a:ext>
            </a:extLst>
          </p:cNvPr>
          <p:cNvSpPr>
            <a:spLocks noChangeShapeType="1"/>
          </p:cNvSpPr>
          <p:nvPr/>
        </p:nvSpPr>
        <p:spPr bwMode="auto">
          <a:xfrm>
            <a:off x="3530657" y="3610959"/>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5" name="Line 21">
            <a:extLst>
              <a:ext uri="{FF2B5EF4-FFF2-40B4-BE49-F238E27FC236}">
                <a16:creationId xmlns:a16="http://schemas.microsoft.com/office/drawing/2014/main" id="{CFB58ED2-436A-0A6B-775A-5E0C8D48CFFE}"/>
              </a:ext>
            </a:extLst>
          </p:cNvPr>
          <p:cNvSpPr>
            <a:spLocks noChangeShapeType="1"/>
          </p:cNvSpPr>
          <p:nvPr/>
        </p:nvSpPr>
        <p:spPr bwMode="auto">
          <a:xfrm>
            <a:off x="2358397" y="3610959"/>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6" name="Line 21">
            <a:extLst>
              <a:ext uri="{FF2B5EF4-FFF2-40B4-BE49-F238E27FC236}">
                <a16:creationId xmlns:a16="http://schemas.microsoft.com/office/drawing/2014/main" id="{E3DA3D91-4C22-E50F-2772-A238AF90816A}"/>
              </a:ext>
            </a:extLst>
          </p:cNvPr>
          <p:cNvSpPr>
            <a:spLocks noChangeShapeType="1"/>
          </p:cNvSpPr>
          <p:nvPr/>
        </p:nvSpPr>
        <p:spPr bwMode="auto">
          <a:xfrm>
            <a:off x="1186137" y="3610959"/>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 name="TextBox 26">
            <a:extLst>
              <a:ext uri="{FF2B5EF4-FFF2-40B4-BE49-F238E27FC236}">
                <a16:creationId xmlns:a16="http://schemas.microsoft.com/office/drawing/2014/main" id="{E24B3352-D6A8-C8D0-243D-1F229969A68B}"/>
              </a:ext>
            </a:extLst>
          </p:cNvPr>
          <p:cNvSpPr txBox="1"/>
          <p:nvPr/>
        </p:nvSpPr>
        <p:spPr>
          <a:xfrm>
            <a:off x="1110046" y="3620963"/>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0</a:t>
            </a:r>
          </a:p>
        </p:txBody>
      </p:sp>
      <p:sp>
        <p:nvSpPr>
          <p:cNvPr id="28" name="TextBox 27">
            <a:extLst>
              <a:ext uri="{FF2B5EF4-FFF2-40B4-BE49-F238E27FC236}">
                <a16:creationId xmlns:a16="http://schemas.microsoft.com/office/drawing/2014/main" id="{CDF68BD4-C1C5-C799-1040-7152EA711DA2}"/>
              </a:ext>
            </a:extLst>
          </p:cNvPr>
          <p:cNvSpPr txBox="1"/>
          <p:nvPr/>
        </p:nvSpPr>
        <p:spPr>
          <a:xfrm>
            <a:off x="1153394" y="3792569"/>
            <a:ext cx="4784671" cy="276999"/>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Time,</a:t>
            </a:r>
            <a:r>
              <a:rPr kumimoji="0" lang="en-GB" sz="1200" b="0" i="0" u="none" strike="noStrike" kern="1200" cap="none" spc="0" normalizeH="0" noProof="0" dirty="0" smtClean="0">
                <a:ln>
                  <a:noFill/>
                </a:ln>
                <a:solidFill>
                  <a:srgbClr val="000000"/>
                </a:solidFill>
                <a:effectLst/>
                <a:uLnTx/>
                <a:uFillTx/>
                <a:latin typeface="Arial" panose="020B0604020202020204" pitchFamily="34" charset="0"/>
                <a:ea typeface="+mn-ea"/>
                <a:cs typeface="Arial" panose="020B0604020202020204" pitchFamily="34" charset="0"/>
              </a:rPr>
              <a:t> months</a:t>
            </a:r>
            <a:endPar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9" name="TextBox 28">
            <a:extLst>
              <a:ext uri="{FF2B5EF4-FFF2-40B4-BE49-F238E27FC236}">
                <a16:creationId xmlns:a16="http://schemas.microsoft.com/office/drawing/2014/main" id="{2FFF8572-CF9F-C3EA-6CAF-BA7C687FE4E1}"/>
              </a:ext>
            </a:extLst>
          </p:cNvPr>
          <p:cNvSpPr txBox="1"/>
          <p:nvPr/>
        </p:nvSpPr>
        <p:spPr>
          <a:xfrm>
            <a:off x="242153" y="3832409"/>
            <a:ext cx="760144" cy="246221"/>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smtClean="0">
                <a:ln>
                  <a:noFill/>
                </a:ln>
                <a:solidFill>
                  <a:srgbClr val="000000"/>
                </a:solidFill>
                <a:effectLst/>
                <a:uLnTx/>
                <a:uFillTx/>
                <a:latin typeface="Arial"/>
                <a:ea typeface="+mn-ea"/>
                <a:cs typeface="Arial"/>
              </a:rPr>
              <a:t>No. </a:t>
            </a:r>
            <a:r>
              <a:rPr kumimoji="0" lang="en-US" sz="1000" b="0" i="0" u="none" strike="noStrike" kern="1200" cap="none" spc="0" normalizeH="0" baseline="0" noProof="0" dirty="0">
                <a:ln>
                  <a:noFill/>
                </a:ln>
                <a:solidFill>
                  <a:srgbClr val="000000"/>
                </a:solidFill>
                <a:effectLst/>
                <a:uLnTx/>
                <a:uFillTx/>
                <a:latin typeface="Arial"/>
                <a:ea typeface="+mn-ea"/>
                <a:cs typeface="Arial"/>
              </a:rPr>
              <a:t>at risk</a:t>
            </a:r>
            <a:endParaRPr kumimoji="0" lang="en-GB" sz="1000" b="0" i="0" u="none" strike="noStrike" kern="1200" cap="none" spc="0" normalizeH="0" baseline="0" noProof="0" dirty="0">
              <a:ln>
                <a:noFill/>
              </a:ln>
              <a:solidFill>
                <a:srgbClr val="000000"/>
              </a:solidFill>
              <a:effectLst/>
              <a:uLnTx/>
              <a:uFillTx/>
              <a:latin typeface="Arial"/>
              <a:ea typeface="+mn-ea"/>
              <a:cs typeface="Arial"/>
            </a:endParaRPr>
          </a:p>
        </p:txBody>
      </p:sp>
      <p:sp>
        <p:nvSpPr>
          <p:cNvPr id="30" name="TextBox 29">
            <a:extLst>
              <a:ext uri="{FF2B5EF4-FFF2-40B4-BE49-F238E27FC236}">
                <a16:creationId xmlns:a16="http://schemas.microsoft.com/office/drawing/2014/main" id="{D9BE6067-B7FF-9FF9-CFC2-EE77F6E6C2AE}"/>
              </a:ext>
            </a:extLst>
          </p:cNvPr>
          <p:cNvSpPr txBox="1"/>
          <p:nvPr/>
        </p:nvSpPr>
        <p:spPr>
          <a:xfrm>
            <a:off x="458049" y="3941916"/>
            <a:ext cx="556563" cy="300082"/>
          </a:xfrm>
          <a:prstGeom prst="rect">
            <a:avLst/>
          </a:prstGeom>
          <a:noFill/>
        </p:spPr>
        <p:txBody>
          <a:bodyPr wrap="none" rtlCol="0">
            <a:spAutoFit/>
          </a:bodyPr>
          <a:lstStyle/>
          <a:p>
            <a:pPr algn="r">
              <a:lnSpc>
                <a:spcPct val="150000"/>
              </a:lnSpc>
            </a:pPr>
            <a:r>
              <a:rPr lang="en-GB" sz="900" dirty="0">
                <a:solidFill>
                  <a:schemeClr val="accent1"/>
                </a:solidFill>
                <a:latin typeface="Arial" panose="020B0604020202020204" pitchFamily="34" charset="0"/>
                <a:cs typeface="Arial" panose="020B0604020202020204" pitchFamily="34" charset="0"/>
              </a:rPr>
              <a:t>Chemo</a:t>
            </a:r>
          </a:p>
        </p:txBody>
      </p:sp>
      <p:sp>
        <p:nvSpPr>
          <p:cNvPr id="31" name="Line 7">
            <a:extLst>
              <a:ext uri="{FF2B5EF4-FFF2-40B4-BE49-F238E27FC236}">
                <a16:creationId xmlns:a16="http://schemas.microsoft.com/office/drawing/2014/main" id="{E08FC1A7-0B14-7C4F-FDE2-555D6FBF5976}"/>
              </a:ext>
            </a:extLst>
          </p:cNvPr>
          <p:cNvSpPr>
            <a:spLocks noChangeShapeType="1"/>
          </p:cNvSpPr>
          <p:nvPr/>
        </p:nvSpPr>
        <p:spPr bwMode="auto">
          <a:xfrm>
            <a:off x="1118076" y="2244982"/>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33" name="Line 10">
            <a:extLst>
              <a:ext uri="{FF2B5EF4-FFF2-40B4-BE49-F238E27FC236}">
                <a16:creationId xmlns:a16="http://schemas.microsoft.com/office/drawing/2014/main" id="{41B114A2-089B-5135-C20F-D2C065627F54}"/>
              </a:ext>
            </a:extLst>
          </p:cNvPr>
          <p:cNvSpPr>
            <a:spLocks noChangeShapeType="1"/>
          </p:cNvSpPr>
          <p:nvPr/>
        </p:nvSpPr>
        <p:spPr bwMode="auto">
          <a:xfrm>
            <a:off x="1118076" y="3094227"/>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34" name="TextBox 33">
            <a:extLst>
              <a:ext uri="{FF2B5EF4-FFF2-40B4-BE49-F238E27FC236}">
                <a16:creationId xmlns:a16="http://schemas.microsoft.com/office/drawing/2014/main" id="{98EFB97F-6ECC-5B66-E919-4BAB6E097D15}"/>
              </a:ext>
            </a:extLst>
          </p:cNvPr>
          <p:cNvSpPr txBox="1"/>
          <p:nvPr/>
        </p:nvSpPr>
        <p:spPr>
          <a:xfrm>
            <a:off x="816388" y="3125577"/>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20</a:t>
            </a:r>
          </a:p>
        </p:txBody>
      </p:sp>
      <p:sp>
        <p:nvSpPr>
          <p:cNvPr id="35" name="Line 10">
            <a:extLst>
              <a:ext uri="{FF2B5EF4-FFF2-40B4-BE49-F238E27FC236}">
                <a16:creationId xmlns:a16="http://schemas.microsoft.com/office/drawing/2014/main" id="{AF8765B9-31EF-5FEF-CBD6-B08D8DE48CA6}"/>
              </a:ext>
            </a:extLst>
          </p:cNvPr>
          <p:cNvSpPr>
            <a:spLocks noChangeShapeType="1"/>
          </p:cNvSpPr>
          <p:nvPr/>
        </p:nvSpPr>
        <p:spPr bwMode="auto">
          <a:xfrm>
            <a:off x="1118076" y="2754529"/>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36" name="TextBox 35">
            <a:extLst>
              <a:ext uri="{FF2B5EF4-FFF2-40B4-BE49-F238E27FC236}">
                <a16:creationId xmlns:a16="http://schemas.microsoft.com/office/drawing/2014/main" id="{C6C9E5A9-AF16-D7C3-1C02-8DFACCB547FC}"/>
              </a:ext>
            </a:extLst>
          </p:cNvPr>
          <p:cNvSpPr txBox="1"/>
          <p:nvPr/>
        </p:nvSpPr>
        <p:spPr>
          <a:xfrm>
            <a:off x="816388" y="2785675"/>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40</a:t>
            </a:r>
          </a:p>
        </p:txBody>
      </p:sp>
      <p:sp>
        <p:nvSpPr>
          <p:cNvPr id="37" name="Line 7">
            <a:extLst>
              <a:ext uri="{FF2B5EF4-FFF2-40B4-BE49-F238E27FC236}">
                <a16:creationId xmlns:a16="http://schemas.microsoft.com/office/drawing/2014/main" id="{DD19326C-2E91-472E-62CA-4E9820AA49D5}"/>
              </a:ext>
            </a:extLst>
          </p:cNvPr>
          <p:cNvSpPr>
            <a:spLocks noChangeShapeType="1"/>
          </p:cNvSpPr>
          <p:nvPr/>
        </p:nvSpPr>
        <p:spPr bwMode="auto">
          <a:xfrm>
            <a:off x="1118076" y="2075132"/>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38" name="TextBox 37">
            <a:extLst>
              <a:ext uri="{FF2B5EF4-FFF2-40B4-BE49-F238E27FC236}">
                <a16:creationId xmlns:a16="http://schemas.microsoft.com/office/drawing/2014/main" id="{A9DB8251-CDC6-03A7-B963-4E35ADE4AA37}"/>
              </a:ext>
            </a:extLst>
          </p:cNvPr>
          <p:cNvSpPr txBox="1"/>
          <p:nvPr/>
        </p:nvSpPr>
        <p:spPr>
          <a:xfrm>
            <a:off x="816388" y="2108728"/>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80</a:t>
            </a:r>
          </a:p>
        </p:txBody>
      </p:sp>
      <p:sp>
        <p:nvSpPr>
          <p:cNvPr id="39" name="TextBox 38">
            <a:extLst>
              <a:ext uri="{FF2B5EF4-FFF2-40B4-BE49-F238E27FC236}">
                <a16:creationId xmlns:a16="http://schemas.microsoft.com/office/drawing/2014/main" id="{D45C8D7F-0EBE-7681-DA0C-97734EAC873E}"/>
              </a:ext>
            </a:extLst>
          </p:cNvPr>
          <p:cNvSpPr txBox="1"/>
          <p:nvPr/>
        </p:nvSpPr>
        <p:spPr>
          <a:xfrm>
            <a:off x="4007296" y="3620963"/>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30</a:t>
            </a:r>
          </a:p>
        </p:txBody>
      </p:sp>
      <p:sp>
        <p:nvSpPr>
          <p:cNvPr id="40" name="Line 21">
            <a:extLst>
              <a:ext uri="{FF2B5EF4-FFF2-40B4-BE49-F238E27FC236}">
                <a16:creationId xmlns:a16="http://schemas.microsoft.com/office/drawing/2014/main" id="{4B9C3033-6447-563F-EA34-DFB131672E98}"/>
              </a:ext>
            </a:extLst>
          </p:cNvPr>
          <p:cNvSpPr>
            <a:spLocks noChangeShapeType="1"/>
          </p:cNvSpPr>
          <p:nvPr/>
        </p:nvSpPr>
        <p:spPr bwMode="auto">
          <a:xfrm>
            <a:off x="4116787" y="3610959"/>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 name="TextBox 40">
            <a:extLst>
              <a:ext uri="{FF2B5EF4-FFF2-40B4-BE49-F238E27FC236}">
                <a16:creationId xmlns:a16="http://schemas.microsoft.com/office/drawing/2014/main" id="{63531253-2164-FF15-E94D-23702A045B92}"/>
              </a:ext>
            </a:extLst>
          </p:cNvPr>
          <p:cNvSpPr txBox="1"/>
          <p:nvPr/>
        </p:nvSpPr>
        <p:spPr>
          <a:xfrm>
            <a:off x="2822966" y="3620963"/>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18</a:t>
            </a:r>
          </a:p>
        </p:txBody>
      </p:sp>
      <p:sp>
        <p:nvSpPr>
          <p:cNvPr id="42" name="Line 21">
            <a:extLst>
              <a:ext uri="{FF2B5EF4-FFF2-40B4-BE49-F238E27FC236}">
                <a16:creationId xmlns:a16="http://schemas.microsoft.com/office/drawing/2014/main" id="{2C3D56DF-4022-CE9E-121E-CCB9D77546EF}"/>
              </a:ext>
            </a:extLst>
          </p:cNvPr>
          <p:cNvSpPr>
            <a:spLocks noChangeShapeType="1"/>
          </p:cNvSpPr>
          <p:nvPr/>
        </p:nvSpPr>
        <p:spPr bwMode="auto">
          <a:xfrm>
            <a:off x="2944527" y="3610959"/>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3" name="TextBox 42">
            <a:extLst>
              <a:ext uri="{FF2B5EF4-FFF2-40B4-BE49-F238E27FC236}">
                <a16:creationId xmlns:a16="http://schemas.microsoft.com/office/drawing/2014/main" id="{A78121EC-29A3-D10D-2F44-296FB6E47AB8}"/>
              </a:ext>
            </a:extLst>
          </p:cNvPr>
          <p:cNvSpPr txBox="1"/>
          <p:nvPr/>
        </p:nvSpPr>
        <p:spPr>
          <a:xfrm>
            <a:off x="1693328" y="3620963"/>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6</a:t>
            </a:r>
          </a:p>
        </p:txBody>
      </p:sp>
      <p:sp>
        <p:nvSpPr>
          <p:cNvPr id="44" name="Line 21">
            <a:extLst>
              <a:ext uri="{FF2B5EF4-FFF2-40B4-BE49-F238E27FC236}">
                <a16:creationId xmlns:a16="http://schemas.microsoft.com/office/drawing/2014/main" id="{E89E0FBF-4A4D-BA5C-77DD-58DE37311977}"/>
              </a:ext>
            </a:extLst>
          </p:cNvPr>
          <p:cNvSpPr>
            <a:spLocks noChangeShapeType="1"/>
          </p:cNvSpPr>
          <p:nvPr/>
        </p:nvSpPr>
        <p:spPr bwMode="auto">
          <a:xfrm>
            <a:off x="1772267" y="3610959"/>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5" name="TextBox 44">
            <a:extLst>
              <a:ext uri="{FF2B5EF4-FFF2-40B4-BE49-F238E27FC236}">
                <a16:creationId xmlns:a16="http://schemas.microsoft.com/office/drawing/2014/main" id="{6D13585F-CA3D-DD5B-2BDD-11369ECEA079}"/>
              </a:ext>
            </a:extLst>
          </p:cNvPr>
          <p:cNvSpPr txBox="1"/>
          <p:nvPr/>
        </p:nvSpPr>
        <p:spPr>
          <a:xfrm>
            <a:off x="908852" y="4005777"/>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107</a:t>
            </a:r>
          </a:p>
        </p:txBody>
      </p:sp>
      <p:sp>
        <p:nvSpPr>
          <p:cNvPr id="46" name="TextBox 45">
            <a:extLst>
              <a:ext uri="{FF2B5EF4-FFF2-40B4-BE49-F238E27FC236}">
                <a16:creationId xmlns:a16="http://schemas.microsoft.com/office/drawing/2014/main" id="{9F29866A-85AE-1F3B-9624-66BCD8010EAA}"/>
              </a:ext>
            </a:extLst>
          </p:cNvPr>
          <p:cNvSpPr txBox="1"/>
          <p:nvPr/>
        </p:nvSpPr>
        <p:spPr>
          <a:xfrm>
            <a:off x="4881161" y="3620963"/>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39</a:t>
            </a:r>
          </a:p>
        </p:txBody>
      </p:sp>
      <p:sp>
        <p:nvSpPr>
          <p:cNvPr id="47" name="Line 21">
            <a:extLst>
              <a:ext uri="{FF2B5EF4-FFF2-40B4-BE49-F238E27FC236}">
                <a16:creationId xmlns:a16="http://schemas.microsoft.com/office/drawing/2014/main" id="{2A4F04EC-9B82-AE5F-937B-70EF73D36B58}"/>
              </a:ext>
            </a:extLst>
          </p:cNvPr>
          <p:cNvSpPr>
            <a:spLocks noChangeShapeType="1"/>
          </p:cNvSpPr>
          <p:nvPr/>
        </p:nvSpPr>
        <p:spPr bwMode="auto">
          <a:xfrm>
            <a:off x="4995982" y="3610959"/>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8" name="TextBox 47">
            <a:extLst>
              <a:ext uri="{FF2B5EF4-FFF2-40B4-BE49-F238E27FC236}">
                <a16:creationId xmlns:a16="http://schemas.microsoft.com/office/drawing/2014/main" id="{470FE22F-6309-CF21-8107-345D795AA61C}"/>
              </a:ext>
            </a:extLst>
          </p:cNvPr>
          <p:cNvSpPr txBox="1"/>
          <p:nvPr/>
        </p:nvSpPr>
        <p:spPr>
          <a:xfrm>
            <a:off x="1227987" y="4005777"/>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83</a:t>
            </a:r>
          </a:p>
        </p:txBody>
      </p:sp>
      <p:sp>
        <p:nvSpPr>
          <p:cNvPr id="49" name="TextBox 48">
            <a:extLst>
              <a:ext uri="{FF2B5EF4-FFF2-40B4-BE49-F238E27FC236}">
                <a16:creationId xmlns:a16="http://schemas.microsoft.com/office/drawing/2014/main" id="{DC125A67-7DDD-3E62-266C-978A09DC06AB}"/>
              </a:ext>
            </a:extLst>
          </p:cNvPr>
          <p:cNvSpPr txBox="1"/>
          <p:nvPr/>
        </p:nvSpPr>
        <p:spPr>
          <a:xfrm>
            <a:off x="1496354" y="4005777"/>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69</a:t>
            </a:r>
          </a:p>
        </p:txBody>
      </p:sp>
      <p:sp>
        <p:nvSpPr>
          <p:cNvPr id="50" name="TextBox 49">
            <a:extLst>
              <a:ext uri="{FF2B5EF4-FFF2-40B4-BE49-F238E27FC236}">
                <a16:creationId xmlns:a16="http://schemas.microsoft.com/office/drawing/2014/main" id="{1C6915AD-841D-115A-13EE-26EEDFD4E377}"/>
              </a:ext>
            </a:extLst>
          </p:cNvPr>
          <p:cNvSpPr txBox="1"/>
          <p:nvPr/>
        </p:nvSpPr>
        <p:spPr>
          <a:xfrm>
            <a:off x="2079791" y="4005777"/>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44</a:t>
            </a:r>
          </a:p>
        </p:txBody>
      </p:sp>
      <p:sp>
        <p:nvSpPr>
          <p:cNvPr id="51" name="TextBox 50">
            <a:extLst>
              <a:ext uri="{FF2B5EF4-FFF2-40B4-BE49-F238E27FC236}">
                <a16:creationId xmlns:a16="http://schemas.microsoft.com/office/drawing/2014/main" id="{460CC2AF-5CDB-66BE-2419-CDB6632B5FEB}"/>
              </a:ext>
            </a:extLst>
          </p:cNvPr>
          <p:cNvSpPr txBox="1"/>
          <p:nvPr/>
        </p:nvSpPr>
        <p:spPr>
          <a:xfrm>
            <a:off x="2385069" y="4005777"/>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40</a:t>
            </a:r>
          </a:p>
        </p:txBody>
      </p:sp>
      <p:sp>
        <p:nvSpPr>
          <p:cNvPr id="52" name="TextBox 51">
            <a:extLst>
              <a:ext uri="{FF2B5EF4-FFF2-40B4-BE49-F238E27FC236}">
                <a16:creationId xmlns:a16="http://schemas.microsoft.com/office/drawing/2014/main" id="{32821CDF-E7FF-2256-67B8-E523FE5813A3}"/>
              </a:ext>
            </a:extLst>
          </p:cNvPr>
          <p:cNvSpPr txBox="1"/>
          <p:nvPr/>
        </p:nvSpPr>
        <p:spPr>
          <a:xfrm>
            <a:off x="2680812" y="4005777"/>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34</a:t>
            </a:r>
          </a:p>
        </p:txBody>
      </p:sp>
      <p:sp>
        <p:nvSpPr>
          <p:cNvPr id="53" name="TextBox 52">
            <a:extLst>
              <a:ext uri="{FF2B5EF4-FFF2-40B4-BE49-F238E27FC236}">
                <a16:creationId xmlns:a16="http://schemas.microsoft.com/office/drawing/2014/main" id="{597A67F6-D481-8F90-897A-B30B18AA986C}"/>
              </a:ext>
            </a:extLst>
          </p:cNvPr>
          <p:cNvSpPr txBox="1"/>
          <p:nvPr/>
        </p:nvSpPr>
        <p:spPr>
          <a:xfrm>
            <a:off x="3250114" y="4005777"/>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19</a:t>
            </a:r>
          </a:p>
        </p:txBody>
      </p:sp>
      <p:sp>
        <p:nvSpPr>
          <p:cNvPr id="54" name="TextBox 53">
            <a:extLst>
              <a:ext uri="{FF2B5EF4-FFF2-40B4-BE49-F238E27FC236}">
                <a16:creationId xmlns:a16="http://schemas.microsoft.com/office/drawing/2014/main" id="{C6FBA56B-524E-4C7F-EBB8-1601065D3174}"/>
              </a:ext>
            </a:extLst>
          </p:cNvPr>
          <p:cNvSpPr txBox="1"/>
          <p:nvPr/>
        </p:nvSpPr>
        <p:spPr>
          <a:xfrm>
            <a:off x="3852770" y="4005777"/>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10</a:t>
            </a:r>
          </a:p>
        </p:txBody>
      </p:sp>
      <p:sp>
        <p:nvSpPr>
          <p:cNvPr id="55" name="TextBox 54">
            <a:extLst>
              <a:ext uri="{FF2B5EF4-FFF2-40B4-BE49-F238E27FC236}">
                <a16:creationId xmlns:a16="http://schemas.microsoft.com/office/drawing/2014/main" id="{4161795E-0253-4EA9-068F-0EA569F763AB}"/>
              </a:ext>
            </a:extLst>
          </p:cNvPr>
          <p:cNvSpPr txBox="1"/>
          <p:nvPr/>
        </p:nvSpPr>
        <p:spPr>
          <a:xfrm>
            <a:off x="4128536" y="4005777"/>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7</a:t>
            </a:r>
          </a:p>
        </p:txBody>
      </p:sp>
      <p:sp>
        <p:nvSpPr>
          <p:cNvPr id="56" name="TextBox 55">
            <a:extLst>
              <a:ext uri="{FF2B5EF4-FFF2-40B4-BE49-F238E27FC236}">
                <a16:creationId xmlns:a16="http://schemas.microsoft.com/office/drawing/2014/main" id="{A8CFE4D0-69E7-58AE-785C-8D904024537A}"/>
              </a:ext>
            </a:extLst>
          </p:cNvPr>
          <p:cNvSpPr txBox="1"/>
          <p:nvPr/>
        </p:nvSpPr>
        <p:spPr>
          <a:xfrm>
            <a:off x="4436672" y="4005777"/>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6</a:t>
            </a:r>
          </a:p>
        </p:txBody>
      </p:sp>
      <p:sp>
        <p:nvSpPr>
          <p:cNvPr id="57" name="TextBox 56">
            <a:extLst>
              <a:ext uri="{FF2B5EF4-FFF2-40B4-BE49-F238E27FC236}">
                <a16:creationId xmlns:a16="http://schemas.microsoft.com/office/drawing/2014/main" id="{C2056DA7-D599-3834-1888-518FDA8DEB63}"/>
              </a:ext>
            </a:extLst>
          </p:cNvPr>
          <p:cNvSpPr txBox="1"/>
          <p:nvPr/>
        </p:nvSpPr>
        <p:spPr>
          <a:xfrm>
            <a:off x="908852" y="4146303"/>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109</a:t>
            </a:r>
          </a:p>
        </p:txBody>
      </p:sp>
      <p:sp>
        <p:nvSpPr>
          <p:cNvPr id="58" name="TextBox 57">
            <a:extLst>
              <a:ext uri="{FF2B5EF4-FFF2-40B4-BE49-F238E27FC236}">
                <a16:creationId xmlns:a16="http://schemas.microsoft.com/office/drawing/2014/main" id="{64FFD768-0618-ECBB-8898-AAB028E2B9D3}"/>
              </a:ext>
            </a:extLst>
          </p:cNvPr>
          <p:cNvSpPr txBox="1"/>
          <p:nvPr/>
        </p:nvSpPr>
        <p:spPr>
          <a:xfrm>
            <a:off x="1227987" y="4146304"/>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80</a:t>
            </a:r>
          </a:p>
        </p:txBody>
      </p:sp>
      <p:sp>
        <p:nvSpPr>
          <p:cNvPr id="59" name="TextBox 58">
            <a:extLst>
              <a:ext uri="{FF2B5EF4-FFF2-40B4-BE49-F238E27FC236}">
                <a16:creationId xmlns:a16="http://schemas.microsoft.com/office/drawing/2014/main" id="{4B806BBC-0EDF-A197-A73E-65AF8F923F6C}"/>
              </a:ext>
            </a:extLst>
          </p:cNvPr>
          <p:cNvSpPr txBox="1"/>
          <p:nvPr/>
        </p:nvSpPr>
        <p:spPr>
          <a:xfrm>
            <a:off x="1496354" y="4146304"/>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68</a:t>
            </a:r>
          </a:p>
        </p:txBody>
      </p:sp>
      <p:sp>
        <p:nvSpPr>
          <p:cNvPr id="60" name="TextBox 59">
            <a:extLst>
              <a:ext uri="{FF2B5EF4-FFF2-40B4-BE49-F238E27FC236}">
                <a16:creationId xmlns:a16="http://schemas.microsoft.com/office/drawing/2014/main" id="{65DB1A3F-EC59-CFC1-87D6-4425F7A0F424}"/>
              </a:ext>
            </a:extLst>
          </p:cNvPr>
          <p:cNvSpPr txBox="1"/>
          <p:nvPr/>
        </p:nvSpPr>
        <p:spPr>
          <a:xfrm>
            <a:off x="2079791" y="4146304"/>
            <a:ext cx="550630" cy="148257"/>
          </a:xfrm>
          <a:prstGeom prst="rect">
            <a:avLst/>
          </a:prstGeom>
          <a:noFill/>
        </p:spPr>
        <p:txBody>
          <a:bodyPr wrap="square" rtlCol="0">
            <a:spAutoFit/>
          </a:bodyPr>
          <a:lstStyle/>
          <a:p>
            <a:pPr algn="ctr">
              <a:lnSpc>
                <a:spcPct val="90000"/>
              </a:lnSpc>
            </a:pPr>
            <a:r>
              <a:rPr lang="en-GB" sz="800" dirty="0">
                <a:solidFill>
                  <a:schemeClr val="accent2"/>
                </a:solidFill>
                <a:latin typeface="Arial" panose="020B0604020202020204" pitchFamily="34" charset="0"/>
                <a:cs typeface="Arial" panose="020B0604020202020204" pitchFamily="34" charset="0"/>
              </a:rPr>
              <a:t>59</a:t>
            </a:r>
          </a:p>
        </p:txBody>
      </p:sp>
      <p:sp>
        <p:nvSpPr>
          <p:cNvPr id="61" name="TextBox 60">
            <a:extLst>
              <a:ext uri="{FF2B5EF4-FFF2-40B4-BE49-F238E27FC236}">
                <a16:creationId xmlns:a16="http://schemas.microsoft.com/office/drawing/2014/main" id="{27BBCF05-F968-748F-EBBA-64967770CAA2}"/>
              </a:ext>
            </a:extLst>
          </p:cNvPr>
          <p:cNvSpPr txBox="1"/>
          <p:nvPr/>
        </p:nvSpPr>
        <p:spPr>
          <a:xfrm>
            <a:off x="2385069" y="4146304"/>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52</a:t>
            </a:r>
          </a:p>
        </p:txBody>
      </p:sp>
      <p:sp>
        <p:nvSpPr>
          <p:cNvPr id="62" name="TextBox 61">
            <a:extLst>
              <a:ext uri="{FF2B5EF4-FFF2-40B4-BE49-F238E27FC236}">
                <a16:creationId xmlns:a16="http://schemas.microsoft.com/office/drawing/2014/main" id="{973DB267-B687-BE5A-983D-02C4930BC5CE}"/>
              </a:ext>
            </a:extLst>
          </p:cNvPr>
          <p:cNvSpPr txBox="1"/>
          <p:nvPr/>
        </p:nvSpPr>
        <p:spPr>
          <a:xfrm>
            <a:off x="2680812" y="4146304"/>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49</a:t>
            </a:r>
          </a:p>
        </p:txBody>
      </p:sp>
      <p:sp>
        <p:nvSpPr>
          <p:cNvPr id="63" name="TextBox 62">
            <a:extLst>
              <a:ext uri="{FF2B5EF4-FFF2-40B4-BE49-F238E27FC236}">
                <a16:creationId xmlns:a16="http://schemas.microsoft.com/office/drawing/2014/main" id="{DF630516-DDD5-5B49-6811-D6E66AF291A3}"/>
              </a:ext>
            </a:extLst>
          </p:cNvPr>
          <p:cNvSpPr txBox="1"/>
          <p:nvPr/>
        </p:nvSpPr>
        <p:spPr>
          <a:xfrm>
            <a:off x="3250114" y="4146304"/>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34</a:t>
            </a:r>
          </a:p>
        </p:txBody>
      </p:sp>
      <p:sp>
        <p:nvSpPr>
          <p:cNvPr id="64" name="TextBox 63">
            <a:extLst>
              <a:ext uri="{FF2B5EF4-FFF2-40B4-BE49-F238E27FC236}">
                <a16:creationId xmlns:a16="http://schemas.microsoft.com/office/drawing/2014/main" id="{2C159D8E-FFA3-749C-F5DB-746C2E150CF0}"/>
              </a:ext>
            </a:extLst>
          </p:cNvPr>
          <p:cNvSpPr txBox="1"/>
          <p:nvPr/>
        </p:nvSpPr>
        <p:spPr>
          <a:xfrm>
            <a:off x="3852770" y="4146304"/>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15</a:t>
            </a:r>
          </a:p>
        </p:txBody>
      </p:sp>
      <p:sp>
        <p:nvSpPr>
          <p:cNvPr id="65" name="TextBox 64">
            <a:extLst>
              <a:ext uri="{FF2B5EF4-FFF2-40B4-BE49-F238E27FC236}">
                <a16:creationId xmlns:a16="http://schemas.microsoft.com/office/drawing/2014/main" id="{17DCB0B6-7A32-8CBF-E7E3-F5CD59AFAFA5}"/>
              </a:ext>
            </a:extLst>
          </p:cNvPr>
          <p:cNvSpPr txBox="1"/>
          <p:nvPr/>
        </p:nvSpPr>
        <p:spPr>
          <a:xfrm>
            <a:off x="4219896" y="4146304"/>
            <a:ext cx="388375" cy="216982"/>
          </a:xfrm>
          <a:prstGeom prst="rect">
            <a:avLst/>
          </a:prstGeom>
          <a:noFill/>
        </p:spPr>
        <p:txBody>
          <a:bodyPr wrap="square" rtlCol="0">
            <a:spAutoFit/>
          </a:bodyPr>
          <a:lstStyle/>
          <a:p>
            <a:pPr algn="ctr">
              <a:lnSpc>
                <a:spcPct val="90000"/>
              </a:lnSpc>
            </a:pPr>
            <a:r>
              <a:rPr lang="en-GB" sz="900" dirty="0" smtClean="0">
                <a:solidFill>
                  <a:schemeClr val="accent2"/>
                </a:solidFill>
                <a:latin typeface="Arial" panose="020B0604020202020204" pitchFamily="34" charset="0"/>
                <a:cs typeface="Arial" panose="020B0604020202020204" pitchFamily="34" charset="0"/>
              </a:rPr>
              <a:t>13</a:t>
            </a:r>
            <a:endParaRPr lang="en-GB" sz="900" dirty="0">
              <a:solidFill>
                <a:schemeClr val="accent2"/>
              </a:solidFill>
              <a:latin typeface="Arial" panose="020B0604020202020204" pitchFamily="34" charset="0"/>
              <a:cs typeface="Arial" panose="020B0604020202020204" pitchFamily="34" charset="0"/>
            </a:endParaRPr>
          </a:p>
        </p:txBody>
      </p:sp>
      <p:sp>
        <p:nvSpPr>
          <p:cNvPr id="66" name="TextBox 65">
            <a:extLst>
              <a:ext uri="{FF2B5EF4-FFF2-40B4-BE49-F238E27FC236}">
                <a16:creationId xmlns:a16="http://schemas.microsoft.com/office/drawing/2014/main" id="{AEB47DC2-4393-3D1C-09AA-6C033FF91E9D}"/>
              </a:ext>
            </a:extLst>
          </p:cNvPr>
          <p:cNvSpPr txBox="1"/>
          <p:nvPr/>
        </p:nvSpPr>
        <p:spPr>
          <a:xfrm>
            <a:off x="4436672" y="4146304"/>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10</a:t>
            </a:r>
          </a:p>
        </p:txBody>
      </p:sp>
      <p:sp>
        <p:nvSpPr>
          <p:cNvPr id="67" name="TextBox 66">
            <a:extLst>
              <a:ext uri="{FF2B5EF4-FFF2-40B4-BE49-F238E27FC236}">
                <a16:creationId xmlns:a16="http://schemas.microsoft.com/office/drawing/2014/main" id="{AE7A0018-B2CE-113A-3812-B1855C8A11E9}"/>
              </a:ext>
            </a:extLst>
          </p:cNvPr>
          <p:cNvSpPr txBox="1"/>
          <p:nvPr/>
        </p:nvSpPr>
        <p:spPr>
          <a:xfrm>
            <a:off x="5024678" y="4146304"/>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0</a:t>
            </a:r>
          </a:p>
        </p:txBody>
      </p:sp>
      <p:sp>
        <p:nvSpPr>
          <p:cNvPr id="69" name="TextBox 68">
            <a:extLst>
              <a:ext uri="{FF2B5EF4-FFF2-40B4-BE49-F238E27FC236}">
                <a16:creationId xmlns:a16="http://schemas.microsoft.com/office/drawing/2014/main" id="{79E1A58D-2224-9651-5948-C8ACE0810E04}"/>
              </a:ext>
            </a:extLst>
          </p:cNvPr>
          <p:cNvSpPr txBox="1"/>
          <p:nvPr/>
        </p:nvSpPr>
        <p:spPr>
          <a:xfrm>
            <a:off x="5164232" y="3620963"/>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42</a:t>
            </a:r>
          </a:p>
        </p:txBody>
      </p:sp>
      <p:sp>
        <p:nvSpPr>
          <p:cNvPr id="70" name="Line 21">
            <a:extLst>
              <a:ext uri="{FF2B5EF4-FFF2-40B4-BE49-F238E27FC236}">
                <a16:creationId xmlns:a16="http://schemas.microsoft.com/office/drawing/2014/main" id="{3771FE18-CB4C-516A-4F23-C1E2D69BF999}"/>
              </a:ext>
            </a:extLst>
          </p:cNvPr>
          <p:cNvSpPr>
            <a:spLocks noChangeShapeType="1"/>
          </p:cNvSpPr>
          <p:nvPr/>
        </p:nvSpPr>
        <p:spPr bwMode="auto">
          <a:xfrm>
            <a:off x="5289047" y="3610959"/>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1" name="TextBox 70">
            <a:extLst>
              <a:ext uri="{FF2B5EF4-FFF2-40B4-BE49-F238E27FC236}">
                <a16:creationId xmlns:a16="http://schemas.microsoft.com/office/drawing/2014/main" id="{E6C34C79-3F97-8F72-99D6-CED89A4FA102}"/>
              </a:ext>
            </a:extLst>
          </p:cNvPr>
          <p:cNvSpPr txBox="1"/>
          <p:nvPr/>
        </p:nvSpPr>
        <p:spPr>
          <a:xfrm>
            <a:off x="2954992" y="4005777"/>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30</a:t>
            </a:r>
          </a:p>
        </p:txBody>
      </p:sp>
      <p:sp>
        <p:nvSpPr>
          <p:cNvPr id="72" name="TextBox 71">
            <a:extLst>
              <a:ext uri="{FF2B5EF4-FFF2-40B4-BE49-F238E27FC236}">
                <a16:creationId xmlns:a16="http://schemas.microsoft.com/office/drawing/2014/main" id="{9982DC7E-E7B4-2761-42DD-3F798336BC9E}"/>
              </a:ext>
            </a:extLst>
          </p:cNvPr>
          <p:cNvSpPr txBox="1"/>
          <p:nvPr/>
        </p:nvSpPr>
        <p:spPr>
          <a:xfrm>
            <a:off x="2954992" y="4146304"/>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39</a:t>
            </a:r>
          </a:p>
        </p:txBody>
      </p:sp>
      <p:sp>
        <p:nvSpPr>
          <p:cNvPr id="73" name="TextBox 72">
            <a:extLst>
              <a:ext uri="{FF2B5EF4-FFF2-40B4-BE49-F238E27FC236}">
                <a16:creationId xmlns:a16="http://schemas.microsoft.com/office/drawing/2014/main" id="{ED1252E1-5CA3-6BC9-BAA1-9E571E493E84}"/>
              </a:ext>
            </a:extLst>
          </p:cNvPr>
          <p:cNvSpPr txBox="1"/>
          <p:nvPr/>
        </p:nvSpPr>
        <p:spPr>
          <a:xfrm>
            <a:off x="3630238" y="4005777"/>
            <a:ext cx="374003"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15</a:t>
            </a:r>
          </a:p>
        </p:txBody>
      </p:sp>
      <p:sp>
        <p:nvSpPr>
          <p:cNvPr id="74" name="TextBox 73">
            <a:extLst>
              <a:ext uri="{FF2B5EF4-FFF2-40B4-BE49-F238E27FC236}">
                <a16:creationId xmlns:a16="http://schemas.microsoft.com/office/drawing/2014/main" id="{BB6753CC-2233-D346-B72C-268899603985}"/>
              </a:ext>
            </a:extLst>
          </p:cNvPr>
          <p:cNvSpPr txBox="1"/>
          <p:nvPr/>
        </p:nvSpPr>
        <p:spPr>
          <a:xfrm>
            <a:off x="3547857" y="4146304"/>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24</a:t>
            </a:r>
          </a:p>
        </p:txBody>
      </p:sp>
      <p:sp>
        <p:nvSpPr>
          <p:cNvPr id="75" name="TextBox 74">
            <a:extLst>
              <a:ext uri="{FF2B5EF4-FFF2-40B4-BE49-F238E27FC236}">
                <a16:creationId xmlns:a16="http://schemas.microsoft.com/office/drawing/2014/main" id="{4AECB346-8ACD-D65A-535E-103C064EB0B9}"/>
              </a:ext>
            </a:extLst>
          </p:cNvPr>
          <p:cNvSpPr txBox="1"/>
          <p:nvPr/>
        </p:nvSpPr>
        <p:spPr>
          <a:xfrm>
            <a:off x="4729980" y="4005777"/>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4</a:t>
            </a:r>
          </a:p>
        </p:txBody>
      </p:sp>
      <p:sp>
        <p:nvSpPr>
          <p:cNvPr id="76" name="TextBox 75">
            <a:extLst>
              <a:ext uri="{FF2B5EF4-FFF2-40B4-BE49-F238E27FC236}">
                <a16:creationId xmlns:a16="http://schemas.microsoft.com/office/drawing/2014/main" id="{0050A938-275C-6C0C-AA12-60CC5F6BA0EC}"/>
              </a:ext>
            </a:extLst>
          </p:cNvPr>
          <p:cNvSpPr txBox="1"/>
          <p:nvPr/>
        </p:nvSpPr>
        <p:spPr>
          <a:xfrm>
            <a:off x="4729980" y="4146304"/>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3</a:t>
            </a:r>
          </a:p>
        </p:txBody>
      </p:sp>
      <p:sp>
        <p:nvSpPr>
          <p:cNvPr id="77" name="Freeform 21">
            <a:extLst>
              <a:ext uri="{FF2B5EF4-FFF2-40B4-BE49-F238E27FC236}">
                <a16:creationId xmlns:a16="http://schemas.microsoft.com/office/drawing/2014/main" id="{FB3703BE-6CD4-4218-63B5-4F3FB05DEA55}"/>
              </a:ext>
            </a:extLst>
          </p:cNvPr>
          <p:cNvSpPr>
            <a:spLocks/>
          </p:cNvSpPr>
          <p:nvPr/>
        </p:nvSpPr>
        <p:spPr bwMode="auto">
          <a:xfrm>
            <a:off x="1184322" y="1905283"/>
            <a:ext cx="4400221" cy="170167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000000"/>
            </a:solidFill>
            <a:prstDash val="solid"/>
            <a:miter lim="800000"/>
            <a:headEnd/>
            <a:tailEn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Calibri"/>
              <a:ea typeface="+mn-ea"/>
              <a:cs typeface="+mn-cs"/>
            </a:endParaRPr>
          </a:p>
        </p:txBody>
      </p:sp>
      <p:sp>
        <p:nvSpPr>
          <p:cNvPr id="78" name="Line 10">
            <a:extLst>
              <a:ext uri="{FF2B5EF4-FFF2-40B4-BE49-F238E27FC236}">
                <a16:creationId xmlns:a16="http://schemas.microsoft.com/office/drawing/2014/main" id="{B9B0777F-8641-9078-F9B5-520B78B2F1E4}"/>
              </a:ext>
            </a:extLst>
          </p:cNvPr>
          <p:cNvSpPr>
            <a:spLocks noChangeShapeType="1"/>
          </p:cNvSpPr>
          <p:nvPr/>
        </p:nvSpPr>
        <p:spPr bwMode="auto">
          <a:xfrm>
            <a:off x="1118076" y="3264076"/>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79" name="Line 7">
            <a:extLst>
              <a:ext uri="{FF2B5EF4-FFF2-40B4-BE49-F238E27FC236}">
                <a16:creationId xmlns:a16="http://schemas.microsoft.com/office/drawing/2014/main" id="{D68BA804-606B-2C35-7F0D-2729368F6867}"/>
              </a:ext>
            </a:extLst>
          </p:cNvPr>
          <p:cNvSpPr>
            <a:spLocks noChangeShapeType="1"/>
          </p:cNvSpPr>
          <p:nvPr/>
        </p:nvSpPr>
        <p:spPr bwMode="auto">
          <a:xfrm>
            <a:off x="1118076" y="1905283"/>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81" name="TextBox 80">
            <a:extLst>
              <a:ext uri="{FF2B5EF4-FFF2-40B4-BE49-F238E27FC236}">
                <a16:creationId xmlns:a16="http://schemas.microsoft.com/office/drawing/2014/main" id="{5520BB12-2038-FD30-37C8-BB1DD426C3D9}"/>
              </a:ext>
            </a:extLst>
          </p:cNvPr>
          <p:cNvSpPr txBox="1"/>
          <p:nvPr/>
        </p:nvSpPr>
        <p:spPr>
          <a:xfrm>
            <a:off x="731428" y="1763318"/>
            <a:ext cx="43954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100</a:t>
            </a:r>
          </a:p>
        </p:txBody>
      </p:sp>
      <p:sp>
        <p:nvSpPr>
          <p:cNvPr id="82" name="TextBox 81">
            <a:extLst>
              <a:ext uri="{FF2B5EF4-FFF2-40B4-BE49-F238E27FC236}">
                <a16:creationId xmlns:a16="http://schemas.microsoft.com/office/drawing/2014/main" id="{E7497F34-CA69-D7AF-9F89-D6FC3A5C2228}"/>
              </a:ext>
            </a:extLst>
          </p:cNvPr>
          <p:cNvSpPr txBox="1"/>
          <p:nvPr/>
        </p:nvSpPr>
        <p:spPr>
          <a:xfrm>
            <a:off x="381104" y="4118933"/>
            <a:ext cx="633508" cy="215444"/>
          </a:xfrm>
          <a:prstGeom prst="rect">
            <a:avLst/>
          </a:prstGeom>
          <a:noFill/>
        </p:spPr>
        <p:txBody>
          <a:bodyPr wrap="none" rtlCol="0">
            <a:spAutoFit/>
          </a:bodyPr>
          <a:lstStyle/>
          <a:p>
            <a:pPr algn="r"/>
            <a:r>
              <a:rPr lang="en-GB" sz="800" dirty="0" err="1" smtClean="0">
                <a:solidFill>
                  <a:schemeClr val="accent2"/>
                </a:solidFill>
                <a:latin typeface="Arial" panose="020B0604020202020204" pitchFamily="34" charset="0"/>
                <a:cs typeface="Arial" panose="020B0604020202020204" pitchFamily="34" charset="0"/>
              </a:rPr>
              <a:t>Nivo</a:t>
            </a:r>
            <a:r>
              <a:rPr lang="en-GB" sz="800" dirty="0" smtClean="0">
                <a:solidFill>
                  <a:schemeClr val="accent2"/>
                </a:solidFill>
                <a:latin typeface="Arial" panose="020B0604020202020204" pitchFamily="34" charset="0"/>
                <a:cs typeface="Arial" panose="020B0604020202020204" pitchFamily="34" charset="0"/>
              </a:rPr>
              <a:t> + IPI</a:t>
            </a:r>
            <a:endParaRPr lang="en-GB" sz="800" dirty="0">
              <a:solidFill>
                <a:schemeClr val="accent2"/>
              </a:solidFill>
              <a:latin typeface="Arial" panose="020B0604020202020204" pitchFamily="34" charset="0"/>
              <a:cs typeface="Arial" panose="020B0604020202020204" pitchFamily="34" charset="0"/>
            </a:endParaRPr>
          </a:p>
        </p:txBody>
      </p:sp>
      <p:sp>
        <p:nvSpPr>
          <p:cNvPr id="84" name="Line 7">
            <a:extLst>
              <a:ext uri="{FF2B5EF4-FFF2-40B4-BE49-F238E27FC236}">
                <a16:creationId xmlns:a16="http://schemas.microsoft.com/office/drawing/2014/main" id="{7DC8F9C7-66E6-36A9-9B9E-4463C36EAC61}"/>
              </a:ext>
            </a:extLst>
          </p:cNvPr>
          <p:cNvSpPr>
            <a:spLocks noChangeShapeType="1"/>
          </p:cNvSpPr>
          <p:nvPr/>
        </p:nvSpPr>
        <p:spPr bwMode="auto">
          <a:xfrm>
            <a:off x="7419988" y="2409996"/>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85" name="Line 8">
            <a:extLst>
              <a:ext uri="{FF2B5EF4-FFF2-40B4-BE49-F238E27FC236}">
                <a16:creationId xmlns:a16="http://schemas.microsoft.com/office/drawing/2014/main" id="{4A5A3125-9DA7-4A4E-40B4-399783337CEA}"/>
              </a:ext>
            </a:extLst>
          </p:cNvPr>
          <p:cNvSpPr>
            <a:spLocks noChangeShapeType="1"/>
          </p:cNvSpPr>
          <p:nvPr/>
        </p:nvSpPr>
        <p:spPr bwMode="auto">
          <a:xfrm>
            <a:off x="7419988" y="2579845"/>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86" name="Line 9">
            <a:extLst>
              <a:ext uri="{FF2B5EF4-FFF2-40B4-BE49-F238E27FC236}">
                <a16:creationId xmlns:a16="http://schemas.microsoft.com/office/drawing/2014/main" id="{8E660576-D340-AD63-F878-B1E6889EF004}"/>
              </a:ext>
            </a:extLst>
          </p:cNvPr>
          <p:cNvSpPr>
            <a:spLocks noChangeShapeType="1"/>
          </p:cNvSpPr>
          <p:nvPr/>
        </p:nvSpPr>
        <p:spPr bwMode="auto">
          <a:xfrm>
            <a:off x="7419988" y="2919544"/>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87" name="Line 10">
            <a:extLst>
              <a:ext uri="{FF2B5EF4-FFF2-40B4-BE49-F238E27FC236}">
                <a16:creationId xmlns:a16="http://schemas.microsoft.com/office/drawing/2014/main" id="{8C9F46FD-1EC0-2218-A080-6024E93A167A}"/>
              </a:ext>
            </a:extLst>
          </p:cNvPr>
          <p:cNvSpPr>
            <a:spLocks noChangeShapeType="1"/>
          </p:cNvSpPr>
          <p:nvPr/>
        </p:nvSpPr>
        <p:spPr bwMode="auto">
          <a:xfrm>
            <a:off x="7419988" y="3429091"/>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88" name="Line 11">
            <a:extLst>
              <a:ext uri="{FF2B5EF4-FFF2-40B4-BE49-F238E27FC236}">
                <a16:creationId xmlns:a16="http://schemas.microsoft.com/office/drawing/2014/main" id="{52F4C3DF-33E1-58BC-099C-4D04BA4EFB4F}"/>
              </a:ext>
            </a:extLst>
          </p:cNvPr>
          <p:cNvSpPr>
            <a:spLocks noChangeShapeType="1"/>
          </p:cNvSpPr>
          <p:nvPr/>
        </p:nvSpPr>
        <p:spPr bwMode="auto">
          <a:xfrm>
            <a:off x="7419988" y="3598942"/>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89" name="TextBox 88">
            <a:extLst>
              <a:ext uri="{FF2B5EF4-FFF2-40B4-BE49-F238E27FC236}">
                <a16:creationId xmlns:a16="http://schemas.microsoft.com/office/drawing/2014/main" id="{53296CE9-C840-1957-7228-A5BA3860DD75}"/>
              </a:ext>
            </a:extLst>
          </p:cNvPr>
          <p:cNvSpPr txBox="1"/>
          <p:nvPr/>
        </p:nvSpPr>
        <p:spPr>
          <a:xfrm rot="16200000">
            <a:off x="6104667" y="2611195"/>
            <a:ext cx="1698493" cy="276999"/>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smtClean="0">
                <a:ln>
                  <a:noFill/>
                </a:ln>
                <a:solidFill>
                  <a:srgbClr val="000000"/>
                </a:solidFill>
                <a:effectLst/>
                <a:uLnTx/>
                <a:uFillTx/>
                <a:latin typeface="Arial" panose="020B0604020202020204" pitchFamily="34" charset="0"/>
                <a:cs typeface="Arial" panose="020B0604020202020204" pitchFamily="34" charset="0"/>
              </a:rPr>
              <a:t>PFS, %</a:t>
            </a:r>
            <a:endParaRPr kumimoji="0" lang="en-GB" sz="12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endParaRPr>
          </a:p>
        </p:txBody>
      </p:sp>
      <p:sp>
        <p:nvSpPr>
          <p:cNvPr id="90" name="TextBox 89">
            <a:extLst>
              <a:ext uri="{FF2B5EF4-FFF2-40B4-BE49-F238E27FC236}">
                <a16:creationId xmlns:a16="http://schemas.microsoft.com/office/drawing/2014/main" id="{5D2D82C7-2596-F108-D36F-A682101BB191}"/>
              </a:ext>
            </a:extLst>
          </p:cNvPr>
          <p:cNvSpPr txBox="1"/>
          <p:nvPr/>
        </p:nvSpPr>
        <p:spPr>
          <a:xfrm>
            <a:off x="7118300" y="2443151"/>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60</a:t>
            </a:r>
          </a:p>
        </p:txBody>
      </p:sp>
      <p:sp>
        <p:nvSpPr>
          <p:cNvPr id="94" name="TextBox 93">
            <a:extLst>
              <a:ext uri="{FF2B5EF4-FFF2-40B4-BE49-F238E27FC236}">
                <a16:creationId xmlns:a16="http://schemas.microsoft.com/office/drawing/2014/main" id="{18682772-9181-D895-28AE-21B10211ECAA}"/>
              </a:ext>
            </a:extLst>
          </p:cNvPr>
          <p:cNvSpPr txBox="1"/>
          <p:nvPr/>
        </p:nvSpPr>
        <p:spPr>
          <a:xfrm>
            <a:off x="7211081" y="3455186"/>
            <a:ext cx="269626"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0</a:t>
            </a:r>
          </a:p>
        </p:txBody>
      </p:sp>
      <p:sp>
        <p:nvSpPr>
          <p:cNvPr id="95" name="TextBox 94">
            <a:extLst>
              <a:ext uri="{FF2B5EF4-FFF2-40B4-BE49-F238E27FC236}">
                <a16:creationId xmlns:a16="http://schemas.microsoft.com/office/drawing/2014/main" id="{905245AC-411C-A833-EF42-48589BBDBA4A}"/>
              </a:ext>
            </a:extLst>
          </p:cNvPr>
          <p:cNvSpPr txBox="1"/>
          <p:nvPr/>
        </p:nvSpPr>
        <p:spPr>
          <a:xfrm>
            <a:off x="9891624" y="3616129"/>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24</a:t>
            </a:r>
          </a:p>
        </p:txBody>
      </p:sp>
      <p:sp>
        <p:nvSpPr>
          <p:cNvPr id="96" name="TextBox 95">
            <a:extLst>
              <a:ext uri="{FF2B5EF4-FFF2-40B4-BE49-F238E27FC236}">
                <a16:creationId xmlns:a16="http://schemas.microsoft.com/office/drawing/2014/main" id="{DF564645-E050-25DB-1DCA-BF0B0A1E5A90}"/>
              </a:ext>
            </a:extLst>
          </p:cNvPr>
          <p:cNvSpPr txBox="1"/>
          <p:nvPr/>
        </p:nvSpPr>
        <p:spPr>
          <a:xfrm>
            <a:off x="8634630" y="3616129"/>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12</a:t>
            </a:r>
          </a:p>
        </p:txBody>
      </p:sp>
      <p:sp>
        <p:nvSpPr>
          <p:cNvPr id="97" name="Line 21">
            <a:extLst>
              <a:ext uri="{FF2B5EF4-FFF2-40B4-BE49-F238E27FC236}">
                <a16:creationId xmlns:a16="http://schemas.microsoft.com/office/drawing/2014/main" id="{F4374696-5214-18BB-78C9-B39BCA0DFA24}"/>
              </a:ext>
            </a:extLst>
          </p:cNvPr>
          <p:cNvSpPr>
            <a:spLocks noChangeShapeType="1"/>
          </p:cNvSpPr>
          <p:nvPr/>
        </p:nvSpPr>
        <p:spPr bwMode="auto">
          <a:xfrm>
            <a:off x="10013283" y="3606124"/>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8" name="Line 21">
            <a:extLst>
              <a:ext uri="{FF2B5EF4-FFF2-40B4-BE49-F238E27FC236}">
                <a16:creationId xmlns:a16="http://schemas.microsoft.com/office/drawing/2014/main" id="{2F025150-08D1-9737-3E6E-75CCE4057683}"/>
              </a:ext>
            </a:extLst>
          </p:cNvPr>
          <p:cNvSpPr>
            <a:spLocks noChangeShapeType="1"/>
          </p:cNvSpPr>
          <p:nvPr/>
        </p:nvSpPr>
        <p:spPr bwMode="auto">
          <a:xfrm>
            <a:off x="8744407" y="3606124"/>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9" name="Line 21">
            <a:extLst>
              <a:ext uri="{FF2B5EF4-FFF2-40B4-BE49-F238E27FC236}">
                <a16:creationId xmlns:a16="http://schemas.microsoft.com/office/drawing/2014/main" id="{2B51868C-CB06-A711-09B9-23F5C7AB8A9E}"/>
              </a:ext>
            </a:extLst>
          </p:cNvPr>
          <p:cNvSpPr>
            <a:spLocks noChangeShapeType="1"/>
          </p:cNvSpPr>
          <p:nvPr/>
        </p:nvSpPr>
        <p:spPr bwMode="auto">
          <a:xfrm>
            <a:off x="7488049" y="3606124"/>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00" name="TextBox 99">
            <a:extLst>
              <a:ext uri="{FF2B5EF4-FFF2-40B4-BE49-F238E27FC236}">
                <a16:creationId xmlns:a16="http://schemas.microsoft.com/office/drawing/2014/main" id="{C3B8D027-0D9E-0221-46B6-70C6B4EC3F24}"/>
              </a:ext>
            </a:extLst>
          </p:cNvPr>
          <p:cNvSpPr txBox="1"/>
          <p:nvPr/>
        </p:nvSpPr>
        <p:spPr>
          <a:xfrm>
            <a:off x="7411958" y="3616129"/>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0</a:t>
            </a:r>
          </a:p>
        </p:txBody>
      </p:sp>
      <p:sp>
        <p:nvSpPr>
          <p:cNvPr id="101" name="TextBox 100">
            <a:extLst>
              <a:ext uri="{FF2B5EF4-FFF2-40B4-BE49-F238E27FC236}">
                <a16:creationId xmlns:a16="http://schemas.microsoft.com/office/drawing/2014/main" id="{B8DB5F71-E16E-7D6F-66C2-4C237E602893}"/>
              </a:ext>
            </a:extLst>
          </p:cNvPr>
          <p:cNvSpPr txBox="1"/>
          <p:nvPr/>
        </p:nvSpPr>
        <p:spPr>
          <a:xfrm>
            <a:off x="7480706" y="3755985"/>
            <a:ext cx="4212315" cy="276999"/>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Time,</a:t>
            </a:r>
            <a:r>
              <a:rPr kumimoji="0" lang="en-GB" sz="1200" b="0" i="0" u="none" strike="noStrike" kern="1200" cap="none" spc="0" normalizeH="0" noProof="0" dirty="0" smtClean="0">
                <a:ln>
                  <a:noFill/>
                </a:ln>
                <a:solidFill>
                  <a:srgbClr val="000000"/>
                </a:solidFill>
                <a:effectLst/>
                <a:uLnTx/>
                <a:uFillTx/>
                <a:latin typeface="Arial" panose="020B0604020202020204" pitchFamily="34" charset="0"/>
                <a:ea typeface="+mn-ea"/>
                <a:cs typeface="Arial" panose="020B0604020202020204" pitchFamily="34" charset="0"/>
              </a:rPr>
              <a:t> months</a:t>
            </a:r>
            <a:endPar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02" name="TextBox 101">
            <a:extLst>
              <a:ext uri="{FF2B5EF4-FFF2-40B4-BE49-F238E27FC236}">
                <a16:creationId xmlns:a16="http://schemas.microsoft.com/office/drawing/2014/main" id="{1772249E-B30F-0B1F-9E80-A7F3523FEAEC}"/>
              </a:ext>
            </a:extLst>
          </p:cNvPr>
          <p:cNvSpPr txBox="1"/>
          <p:nvPr/>
        </p:nvSpPr>
        <p:spPr>
          <a:xfrm>
            <a:off x="6556379" y="3832409"/>
            <a:ext cx="760144" cy="246221"/>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i="0" u="none" strike="noStrike" kern="1200" cap="none" spc="0" normalizeH="0" baseline="0" noProof="0" dirty="0" smtClean="0">
                <a:ln>
                  <a:noFill/>
                </a:ln>
                <a:solidFill>
                  <a:srgbClr val="000000"/>
                </a:solidFill>
                <a:effectLst/>
                <a:uLnTx/>
                <a:uFillTx/>
                <a:latin typeface="Arial"/>
                <a:ea typeface="+mn-ea"/>
                <a:cs typeface="Arial"/>
              </a:rPr>
              <a:t>No. </a:t>
            </a:r>
            <a:r>
              <a:rPr kumimoji="0" lang="en-US" sz="1000" i="0" u="none" strike="noStrike" kern="1200" cap="none" spc="0" normalizeH="0" baseline="0" noProof="0" dirty="0">
                <a:ln>
                  <a:noFill/>
                </a:ln>
                <a:solidFill>
                  <a:srgbClr val="000000"/>
                </a:solidFill>
                <a:effectLst/>
                <a:uLnTx/>
                <a:uFillTx/>
                <a:latin typeface="Arial"/>
                <a:ea typeface="+mn-ea"/>
                <a:cs typeface="Arial"/>
              </a:rPr>
              <a:t>at risk</a:t>
            </a:r>
            <a:endParaRPr kumimoji="0" lang="en-GB" sz="1000" i="0" u="none" strike="noStrike" kern="1200" cap="none" spc="0" normalizeH="0" baseline="0" noProof="0" dirty="0">
              <a:ln>
                <a:noFill/>
              </a:ln>
              <a:solidFill>
                <a:srgbClr val="000000"/>
              </a:solidFill>
              <a:effectLst/>
              <a:uLnTx/>
              <a:uFillTx/>
              <a:latin typeface="Arial"/>
              <a:ea typeface="+mn-ea"/>
              <a:cs typeface="Arial"/>
            </a:endParaRPr>
          </a:p>
        </p:txBody>
      </p:sp>
      <p:sp>
        <p:nvSpPr>
          <p:cNvPr id="103" name="TextBox 102">
            <a:extLst>
              <a:ext uri="{FF2B5EF4-FFF2-40B4-BE49-F238E27FC236}">
                <a16:creationId xmlns:a16="http://schemas.microsoft.com/office/drawing/2014/main" id="{16072EC4-0361-7BCA-5D49-749DD2FC6E6C}"/>
              </a:ext>
            </a:extLst>
          </p:cNvPr>
          <p:cNvSpPr txBox="1"/>
          <p:nvPr/>
        </p:nvSpPr>
        <p:spPr>
          <a:xfrm>
            <a:off x="6759960" y="3941916"/>
            <a:ext cx="556563" cy="274370"/>
          </a:xfrm>
          <a:prstGeom prst="rect">
            <a:avLst/>
          </a:prstGeom>
          <a:noFill/>
        </p:spPr>
        <p:txBody>
          <a:bodyPr wrap="none" rtlCol="0">
            <a:spAutoFit/>
          </a:bodyPr>
          <a:lstStyle/>
          <a:p>
            <a:pPr algn="r">
              <a:lnSpc>
                <a:spcPct val="150000"/>
              </a:lnSpc>
            </a:pPr>
            <a:r>
              <a:rPr lang="en-GB" sz="900" dirty="0">
                <a:solidFill>
                  <a:schemeClr val="accent1"/>
                </a:solidFill>
                <a:latin typeface="Arial" panose="020B0604020202020204" pitchFamily="34" charset="0"/>
                <a:cs typeface="Arial" panose="020B0604020202020204" pitchFamily="34" charset="0"/>
              </a:rPr>
              <a:t>Chemo</a:t>
            </a:r>
          </a:p>
        </p:txBody>
      </p:sp>
      <p:sp>
        <p:nvSpPr>
          <p:cNvPr id="104" name="Line 7">
            <a:extLst>
              <a:ext uri="{FF2B5EF4-FFF2-40B4-BE49-F238E27FC236}">
                <a16:creationId xmlns:a16="http://schemas.microsoft.com/office/drawing/2014/main" id="{93B889AD-713F-74A7-B812-1A44A476EE9F}"/>
              </a:ext>
            </a:extLst>
          </p:cNvPr>
          <p:cNvSpPr>
            <a:spLocks noChangeShapeType="1"/>
          </p:cNvSpPr>
          <p:nvPr/>
        </p:nvSpPr>
        <p:spPr bwMode="auto">
          <a:xfrm>
            <a:off x="7419988" y="2240147"/>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06" name="Line 10">
            <a:extLst>
              <a:ext uri="{FF2B5EF4-FFF2-40B4-BE49-F238E27FC236}">
                <a16:creationId xmlns:a16="http://schemas.microsoft.com/office/drawing/2014/main" id="{1321D860-B799-6C09-26BF-DF4927AB2917}"/>
              </a:ext>
            </a:extLst>
          </p:cNvPr>
          <p:cNvSpPr>
            <a:spLocks noChangeShapeType="1"/>
          </p:cNvSpPr>
          <p:nvPr/>
        </p:nvSpPr>
        <p:spPr bwMode="auto">
          <a:xfrm>
            <a:off x="7419988" y="3089393"/>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07" name="TextBox 106">
            <a:extLst>
              <a:ext uri="{FF2B5EF4-FFF2-40B4-BE49-F238E27FC236}">
                <a16:creationId xmlns:a16="http://schemas.microsoft.com/office/drawing/2014/main" id="{CCCE967F-DE2B-7AAA-17BB-A824AFC25D83}"/>
              </a:ext>
            </a:extLst>
          </p:cNvPr>
          <p:cNvSpPr txBox="1"/>
          <p:nvPr/>
        </p:nvSpPr>
        <p:spPr>
          <a:xfrm>
            <a:off x="7118300" y="3120742"/>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20</a:t>
            </a:r>
          </a:p>
        </p:txBody>
      </p:sp>
      <p:sp>
        <p:nvSpPr>
          <p:cNvPr id="108" name="Line 10">
            <a:extLst>
              <a:ext uri="{FF2B5EF4-FFF2-40B4-BE49-F238E27FC236}">
                <a16:creationId xmlns:a16="http://schemas.microsoft.com/office/drawing/2014/main" id="{1C3C0DDD-B151-1CA8-4D97-99B3E5330500}"/>
              </a:ext>
            </a:extLst>
          </p:cNvPr>
          <p:cNvSpPr>
            <a:spLocks noChangeShapeType="1"/>
          </p:cNvSpPr>
          <p:nvPr/>
        </p:nvSpPr>
        <p:spPr bwMode="auto">
          <a:xfrm>
            <a:off x="7419988" y="2749694"/>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09" name="TextBox 108">
            <a:extLst>
              <a:ext uri="{FF2B5EF4-FFF2-40B4-BE49-F238E27FC236}">
                <a16:creationId xmlns:a16="http://schemas.microsoft.com/office/drawing/2014/main" id="{70DA26B6-F34A-379C-7BA2-F5CA9187CC0B}"/>
              </a:ext>
            </a:extLst>
          </p:cNvPr>
          <p:cNvSpPr txBox="1"/>
          <p:nvPr/>
        </p:nvSpPr>
        <p:spPr>
          <a:xfrm>
            <a:off x="7118300" y="2780840"/>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40</a:t>
            </a:r>
          </a:p>
        </p:txBody>
      </p:sp>
      <p:sp>
        <p:nvSpPr>
          <p:cNvPr id="110" name="Line 7">
            <a:extLst>
              <a:ext uri="{FF2B5EF4-FFF2-40B4-BE49-F238E27FC236}">
                <a16:creationId xmlns:a16="http://schemas.microsoft.com/office/drawing/2014/main" id="{3F3A45F6-1153-68A7-5271-87CD85D0ED1A}"/>
              </a:ext>
            </a:extLst>
          </p:cNvPr>
          <p:cNvSpPr>
            <a:spLocks noChangeShapeType="1"/>
          </p:cNvSpPr>
          <p:nvPr/>
        </p:nvSpPr>
        <p:spPr bwMode="auto">
          <a:xfrm>
            <a:off x="7419988" y="2070298"/>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11" name="TextBox 110">
            <a:extLst>
              <a:ext uri="{FF2B5EF4-FFF2-40B4-BE49-F238E27FC236}">
                <a16:creationId xmlns:a16="http://schemas.microsoft.com/office/drawing/2014/main" id="{EC972C0A-56FF-83CE-A7B9-3E6FABD9DA72}"/>
              </a:ext>
            </a:extLst>
          </p:cNvPr>
          <p:cNvSpPr txBox="1"/>
          <p:nvPr/>
        </p:nvSpPr>
        <p:spPr>
          <a:xfrm>
            <a:off x="7118300" y="2103893"/>
            <a:ext cx="35458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80</a:t>
            </a:r>
          </a:p>
        </p:txBody>
      </p:sp>
      <p:sp>
        <p:nvSpPr>
          <p:cNvPr id="112" name="TextBox 111">
            <a:extLst>
              <a:ext uri="{FF2B5EF4-FFF2-40B4-BE49-F238E27FC236}">
                <a16:creationId xmlns:a16="http://schemas.microsoft.com/office/drawing/2014/main" id="{85DF3323-429A-87E9-27CD-D5DA97D89661}"/>
              </a:ext>
            </a:extLst>
          </p:cNvPr>
          <p:cNvSpPr txBox="1"/>
          <p:nvPr/>
        </p:nvSpPr>
        <p:spPr>
          <a:xfrm>
            <a:off x="10536713" y="3616129"/>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30</a:t>
            </a:r>
          </a:p>
        </p:txBody>
      </p:sp>
      <p:sp>
        <p:nvSpPr>
          <p:cNvPr id="113" name="Line 21">
            <a:extLst>
              <a:ext uri="{FF2B5EF4-FFF2-40B4-BE49-F238E27FC236}">
                <a16:creationId xmlns:a16="http://schemas.microsoft.com/office/drawing/2014/main" id="{3E90E966-7CDE-E070-E248-C64710B89336}"/>
              </a:ext>
            </a:extLst>
          </p:cNvPr>
          <p:cNvSpPr>
            <a:spLocks noChangeShapeType="1"/>
          </p:cNvSpPr>
          <p:nvPr/>
        </p:nvSpPr>
        <p:spPr bwMode="auto">
          <a:xfrm>
            <a:off x="10647721" y="3606124"/>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14" name="TextBox 113">
            <a:extLst>
              <a:ext uri="{FF2B5EF4-FFF2-40B4-BE49-F238E27FC236}">
                <a16:creationId xmlns:a16="http://schemas.microsoft.com/office/drawing/2014/main" id="{16962156-F706-EF29-B921-674C346C72B2}"/>
              </a:ext>
            </a:extLst>
          </p:cNvPr>
          <p:cNvSpPr txBox="1"/>
          <p:nvPr/>
        </p:nvSpPr>
        <p:spPr>
          <a:xfrm>
            <a:off x="9259770" y="3616129"/>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18</a:t>
            </a:r>
          </a:p>
        </p:txBody>
      </p:sp>
      <p:sp>
        <p:nvSpPr>
          <p:cNvPr id="115" name="Line 21">
            <a:extLst>
              <a:ext uri="{FF2B5EF4-FFF2-40B4-BE49-F238E27FC236}">
                <a16:creationId xmlns:a16="http://schemas.microsoft.com/office/drawing/2014/main" id="{8FA0B111-E0D9-F871-308B-4C03A886B7E8}"/>
              </a:ext>
            </a:extLst>
          </p:cNvPr>
          <p:cNvSpPr>
            <a:spLocks noChangeShapeType="1"/>
          </p:cNvSpPr>
          <p:nvPr/>
        </p:nvSpPr>
        <p:spPr bwMode="auto">
          <a:xfrm>
            <a:off x="9378845" y="3606124"/>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16" name="TextBox 115">
            <a:extLst>
              <a:ext uri="{FF2B5EF4-FFF2-40B4-BE49-F238E27FC236}">
                <a16:creationId xmlns:a16="http://schemas.microsoft.com/office/drawing/2014/main" id="{EEDAEC9D-8C70-FDFA-AEAD-3CE48CC99D0E}"/>
              </a:ext>
            </a:extLst>
          </p:cNvPr>
          <p:cNvSpPr txBox="1"/>
          <p:nvPr/>
        </p:nvSpPr>
        <p:spPr>
          <a:xfrm>
            <a:off x="8029845" y="3616129"/>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6</a:t>
            </a:r>
          </a:p>
        </p:txBody>
      </p:sp>
      <p:sp>
        <p:nvSpPr>
          <p:cNvPr id="117" name="Line 21">
            <a:extLst>
              <a:ext uri="{FF2B5EF4-FFF2-40B4-BE49-F238E27FC236}">
                <a16:creationId xmlns:a16="http://schemas.microsoft.com/office/drawing/2014/main" id="{9A5C4B2D-198D-776B-0B95-C864EBB986D5}"/>
              </a:ext>
            </a:extLst>
          </p:cNvPr>
          <p:cNvSpPr>
            <a:spLocks noChangeShapeType="1"/>
          </p:cNvSpPr>
          <p:nvPr/>
        </p:nvSpPr>
        <p:spPr bwMode="auto">
          <a:xfrm>
            <a:off x="8109969" y="3606124"/>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18" name="TextBox 117">
            <a:extLst>
              <a:ext uri="{FF2B5EF4-FFF2-40B4-BE49-F238E27FC236}">
                <a16:creationId xmlns:a16="http://schemas.microsoft.com/office/drawing/2014/main" id="{9A1B8B84-5361-5A08-61E7-05D0A1EDA82D}"/>
              </a:ext>
            </a:extLst>
          </p:cNvPr>
          <p:cNvSpPr txBox="1"/>
          <p:nvPr/>
        </p:nvSpPr>
        <p:spPr>
          <a:xfrm>
            <a:off x="7210764" y="4000943"/>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107</a:t>
            </a:r>
          </a:p>
        </p:txBody>
      </p:sp>
      <p:sp>
        <p:nvSpPr>
          <p:cNvPr id="119" name="TextBox 118">
            <a:extLst>
              <a:ext uri="{FF2B5EF4-FFF2-40B4-BE49-F238E27FC236}">
                <a16:creationId xmlns:a16="http://schemas.microsoft.com/office/drawing/2014/main" id="{E18A0CB5-0445-7931-7672-D8CB292BB874}"/>
              </a:ext>
            </a:extLst>
          </p:cNvPr>
          <p:cNvSpPr txBox="1"/>
          <p:nvPr/>
        </p:nvSpPr>
        <p:spPr>
          <a:xfrm>
            <a:off x="11168269" y="3616129"/>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36</a:t>
            </a:r>
          </a:p>
        </p:txBody>
      </p:sp>
      <p:sp>
        <p:nvSpPr>
          <p:cNvPr id="120" name="Line 21">
            <a:extLst>
              <a:ext uri="{FF2B5EF4-FFF2-40B4-BE49-F238E27FC236}">
                <a16:creationId xmlns:a16="http://schemas.microsoft.com/office/drawing/2014/main" id="{315FEDCA-20A2-F808-8ADF-7D80D3E19941}"/>
              </a:ext>
            </a:extLst>
          </p:cNvPr>
          <p:cNvSpPr>
            <a:spLocks noChangeShapeType="1"/>
          </p:cNvSpPr>
          <p:nvPr/>
        </p:nvSpPr>
        <p:spPr bwMode="auto">
          <a:xfrm>
            <a:off x="11282159" y="3606124"/>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21" name="TextBox 120">
            <a:extLst>
              <a:ext uri="{FF2B5EF4-FFF2-40B4-BE49-F238E27FC236}">
                <a16:creationId xmlns:a16="http://schemas.microsoft.com/office/drawing/2014/main" id="{96173A41-B107-FD6D-039E-DF3BD2CB675B}"/>
              </a:ext>
            </a:extLst>
          </p:cNvPr>
          <p:cNvSpPr txBox="1"/>
          <p:nvPr/>
        </p:nvSpPr>
        <p:spPr>
          <a:xfrm>
            <a:off x="7529899" y="4000943"/>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68</a:t>
            </a:r>
          </a:p>
        </p:txBody>
      </p:sp>
      <p:sp>
        <p:nvSpPr>
          <p:cNvPr id="122" name="TextBox 121">
            <a:extLst>
              <a:ext uri="{FF2B5EF4-FFF2-40B4-BE49-F238E27FC236}">
                <a16:creationId xmlns:a16="http://schemas.microsoft.com/office/drawing/2014/main" id="{36266809-9285-4BF8-3F1D-ACC0ECF95165}"/>
              </a:ext>
            </a:extLst>
          </p:cNvPr>
          <p:cNvSpPr txBox="1"/>
          <p:nvPr/>
        </p:nvSpPr>
        <p:spPr>
          <a:xfrm>
            <a:off x="7842973" y="4000943"/>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35</a:t>
            </a:r>
          </a:p>
        </p:txBody>
      </p:sp>
      <p:sp>
        <p:nvSpPr>
          <p:cNvPr id="123" name="TextBox 122">
            <a:extLst>
              <a:ext uri="{FF2B5EF4-FFF2-40B4-BE49-F238E27FC236}">
                <a16:creationId xmlns:a16="http://schemas.microsoft.com/office/drawing/2014/main" id="{9B7AA15E-E723-ECAF-A60D-171515920604}"/>
              </a:ext>
            </a:extLst>
          </p:cNvPr>
          <p:cNvSpPr txBox="1"/>
          <p:nvPr/>
        </p:nvSpPr>
        <p:spPr>
          <a:xfrm>
            <a:off x="8174220" y="4000943"/>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26</a:t>
            </a:r>
          </a:p>
        </p:txBody>
      </p:sp>
      <p:sp>
        <p:nvSpPr>
          <p:cNvPr id="124" name="TextBox 123">
            <a:extLst>
              <a:ext uri="{FF2B5EF4-FFF2-40B4-BE49-F238E27FC236}">
                <a16:creationId xmlns:a16="http://schemas.microsoft.com/office/drawing/2014/main" id="{B2A59B60-490A-A155-E59B-E40C6EC5050D}"/>
              </a:ext>
            </a:extLst>
          </p:cNvPr>
          <p:cNvSpPr txBox="1"/>
          <p:nvPr/>
        </p:nvSpPr>
        <p:spPr>
          <a:xfrm>
            <a:off x="8499406" y="4000943"/>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11</a:t>
            </a:r>
          </a:p>
        </p:txBody>
      </p:sp>
      <p:sp>
        <p:nvSpPr>
          <p:cNvPr id="125" name="TextBox 124">
            <a:extLst>
              <a:ext uri="{FF2B5EF4-FFF2-40B4-BE49-F238E27FC236}">
                <a16:creationId xmlns:a16="http://schemas.microsoft.com/office/drawing/2014/main" id="{E6A86F2C-EDA2-D76C-F60E-22AD6675530B}"/>
              </a:ext>
            </a:extLst>
          </p:cNvPr>
          <p:cNvSpPr txBox="1"/>
          <p:nvPr/>
        </p:nvSpPr>
        <p:spPr>
          <a:xfrm>
            <a:off x="8812489" y="4000943"/>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7</a:t>
            </a:r>
          </a:p>
        </p:txBody>
      </p:sp>
      <p:sp>
        <p:nvSpPr>
          <p:cNvPr id="126" name="TextBox 125">
            <a:extLst>
              <a:ext uri="{FF2B5EF4-FFF2-40B4-BE49-F238E27FC236}">
                <a16:creationId xmlns:a16="http://schemas.microsoft.com/office/drawing/2014/main" id="{215A475A-0F81-B626-5244-6423419BD1DD}"/>
              </a:ext>
            </a:extLst>
          </p:cNvPr>
          <p:cNvSpPr txBox="1"/>
          <p:nvPr/>
        </p:nvSpPr>
        <p:spPr>
          <a:xfrm>
            <a:off x="9453908" y="4000943"/>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3</a:t>
            </a:r>
          </a:p>
        </p:txBody>
      </p:sp>
      <p:sp>
        <p:nvSpPr>
          <p:cNvPr id="127" name="TextBox 126">
            <a:extLst>
              <a:ext uri="{FF2B5EF4-FFF2-40B4-BE49-F238E27FC236}">
                <a16:creationId xmlns:a16="http://schemas.microsoft.com/office/drawing/2014/main" id="{E427A0A0-1954-28BF-DEEA-32B478272C69}"/>
              </a:ext>
            </a:extLst>
          </p:cNvPr>
          <p:cNvSpPr txBox="1"/>
          <p:nvPr/>
        </p:nvSpPr>
        <p:spPr>
          <a:xfrm>
            <a:off x="10080543" y="4000943"/>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2</a:t>
            </a:r>
          </a:p>
        </p:txBody>
      </p:sp>
      <p:sp>
        <p:nvSpPr>
          <p:cNvPr id="128" name="TextBox 127">
            <a:extLst>
              <a:ext uri="{FF2B5EF4-FFF2-40B4-BE49-F238E27FC236}">
                <a16:creationId xmlns:a16="http://schemas.microsoft.com/office/drawing/2014/main" id="{D62A4343-0744-E2E5-F50A-6D4BB0E9DDB1}"/>
              </a:ext>
            </a:extLst>
          </p:cNvPr>
          <p:cNvSpPr txBox="1"/>
          <p:nvPr/>
        </p:nvSpPr>
        <p:spPr>
          <a:xfrm>
            <a:off x="10405733" y="4000943"/>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2</a:t>
            </a:r>
          </a:p>
        </p:txBody>
      </p:sp>
      <p:sp>
        <p:nvSpPr>
          <p:cNvPr id="129" name="TextBox 128">
            <a:extLst>
              <a:ext uri="{FF2B5EF4-FFF2-40B4-BE49-F238E27FC236}">
                <a16:creationId xmlns:a16="http://schemas.microsoft.com/office/drawing/2014/main" id="{9203149B-224E-555F-C293-3C5E147065DA}"/>
              </a:ext>
            </a:extLst>
          </p:cNvPr>
          <p:cNvSpPr txBox="1"/>
          <p:nvPr/>
        </p:nvSpPr>
        <p:spPr>
          <a:xfrm>
            <a:off x="10718812" y="4000943"/>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1</a:t>
            </a:r>
          </a:p>
        </p:txBody>
      </p:sp>
      <p:sp>
        <p:nvSpPr>
          <p:cNvPr id="130" name="TextBox 129">
            <a:extLst>
              <a:ext uri="{FF2B5EF4-FFF2-40B4-BE49-F238E27FC236}">
                <a16:creationId xmlns:a16="http://schemas.microsoft.com/office/drawing/2014/main" id="{C5DA4676-4ED5-DC31-8966-8049A6784F73}"/>
              </a:ext>
            </a:extLst>
          </p:cNvPr>
          <p:cNvSpPr txBox="1"/>
          <p:nvPr/>
        </p:nvSpPr>
        <p:spPr>
          <a:xfrm>
            <a:off x="7210764" y="4141469"/>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109</a:t>
            </a:r>
          </a:p>
        </p:txBody>
      </p:sp>
      <p:sp>
        <p:nvSpPr>
          <p:cNvPr id="131" name="TextBox 130">
            <a:extLst>
              <a:ext uri="{FF2B5EF4-FFF2-40B4-BE49-F238E27FC236}">
                <a16:creationId xmlns:a16="http://schemas.microsoft.com/office/drawing/2014/main" id="{955110A4-DAA5-D026-CDF0-34E6513B55D9}"/>
              </a:ext>
            </a:extLst>
          </p:cNvPr>
          <p:cNvSpPr txBox="1"/>
          <p:nvPr/>
        </p:nvSpPr>
        <p:spPr>
          <a:xfrm>
            <a:off x="7529899" y="4141469"/>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62</a:t>
            </a:r>
          </a:p>
        </p:txBody>
      </p:sp>
      <p:sp>
        <p:nvSpPr>
          <p:cNvPr id="132" name="TextBox 131">
            <a:extLst>
              <a:ext uri="{FF2B5EF4-FFF2-40B4-BE49-F238E27FC236}">
                <a16:creationId xmlns:a16="http://schemas.microsoft.com/office/drawing/2014/main" id="{A7203D90-A4A4-7532-5A60-0DED462DA47E}"/>
              </a:ext>
            </a:extLst>
          </p:cNvPr>
          <p:cNvSpPr txBox="1"/>
          <p:nvPr/>
        </p:nvSpPr>
        <p:spPr>
          <a:xfrm>
            <a:off x="7842973" y="4141469"/>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46</a:t>
            </a:r>
          </a:p>
        </p:txBody>
      </p:sp>
      <p:sp>
        <p:nvSpPr>
          <p:cNvPr id="133" name="TextBox 132">
            <a:extLst>
              <a:ext uri="{FF2B5EF4-FFF2-40B4-BE49-F238E27FC236}">
                <a16:creationId xmlns:a16="http://schemas.microsoft.com/office/drawing/2014/main" id="{03B72E61-F75B-3B5E-61B5-792187D77022}"/>
              </a:ext>
            </a:extLst>
          </p:cNvPr>
          <p:cNvSpPr txBox="1"/>
          <p:nvPr/>
        </p:nvSpPr>
        <p:spPr>
          <a:xfrm>
            <a:off x="8174220" y="4141469"/>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40</a:t>
            </a:r>
          </a:p>
        </p:txBody>
      </p:sp>
      <p:sp>
        <p:nvSpPr>
          <p:cNvPr id="134" name="TextBox 133">
            <a:extLst>
              <a:ext uri="{FF2B5EF4-FFF2-40B4-BE49-F238E27FC236}">
                <a16:creationId xmlns:a16="http://schemas.microsoft.com/office/drawing/2014/main" id="{1ADFA033-2CF6-FEB6-D22F-DF18F53C2F67}"/>
              </a:ext>
            </a:extLst>
          </p:cNvPr>
          <p:cNvSpPr txBox="1"/>
          <p:nvPr/>
        </p:nvSpPr>
        <p:spPr>
          <a:xfrm>
            <a:off x="8499406" y="4141469"/>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33</a:t>
            </a:r>
          </a:p>
        </p:txBody>
      </p:sp>
      <p:sp>
        <p:nvSpPr>
          <p:cNvPr id="135" name="TextBox 134">
            <a:extLst>
              <a:ext uri="{FF2B5EF4-FFF2-40B4-BE49-F238E27FC236}">
                <a16:creationId xmlns:a16="http://schemas.microsoft.com/office/drawing/2014/main" id="{CB400884-46C6-BF01-7ECC-052902C43806}"/>
              </a:ext>
            </a:extLst>
          </p:cNvPr>
          <p:cNvSpPr txBox="1"/>
          <p:nvPr/>
        </p:nvSpPr>
        <p:spPr>
          <a:xfrm>
            <a:off x="8812489" y="4141469"/>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22</a:t>
            </a:r>
          </a:p>
        </p:txBody>
      </p:sp>
      <p:sp>
        <p:nvSpPr>
          <p:cNvPr id="136" name="TextBox 135">
            <a:extLst>
              <a:ext uri="{FF2B5EF4-FFF2-40B4-BE49-F238E27FC236}">
                <a16:creationId xmlns:a16="http://schemas.microsoft.com/office/drawing/2014/main" id="{1532F149-5A03-86D1-0014-C594C063BB6D}"/>
              </a:ext>
            </a:extLst>
          </p:cNvPr>
          <p:cNvSpPr txBox="1"/>
          <p:nvPr/>
        </p:nvSpPr>
        <p:spPr>
          <a:xfrm>
            <a:off x="9453908" y="4141469"/>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13</a:t>
            </a:r>
          </a:p>
        </p:txBody>
      </p:sp>
      <p:sp>
        <p:nvSpPr>
          <p:cNvPr id="137" name="TextBox 136">
            <a:extLst>
              <a:ext uri="{FF2B5EF4-FFF2-40B4-BE49-F238E27FC236}">
                <a16:creationId xmlns:a16="http://schemas.microsoft.com/office/drawing/2014/main" id="{51FFCA8E-EB8B-F387-C3A3-DE4F3D71667C}"/>
              </a:ext>
            </a:extLst>
          </p:cNvPr>
          <p:cNvSpPr txBox="1"/>
          <p:nvPr/>
        </p:nvSpPr>
        <p:spPr>
          <a:xfrm>
            <a:off x="10080543" y="4141469"/>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9</a:t>
            </a:r>
          </a:p>
        </p:txBody>
      </p:sp>
      <p:sp>
        <p:nvSpPr>
          <p:cNvPr id="138" name="TextBox 137">
            <a:extLst>
              <a:ext uri="{FF2B5EF4-FFF2-40B4-BE49-F238E27FC236}">
                <a16:creationId xmlns:a16="http://schemas.microsoft.com/office/drawing/2014/main" id="{3BF425E6-5D0E-E29E-9464-FB0D37CBAB40}"/>
              </a:ext>
            </a:extLst>
          </p:cNvPr>
          <p:cNvSpPr txBox="1"/>
          <p:nvPr/>
        </p:nvSpPr>
        <p:spPr>
          <a:xfrm>
            <a:off x="10497093" y="4141469"/>
            <a:ext cx="388375"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3</a:t>
            </a:r>
          </a:p>
        </p:txBody>
      </p:sp>
      <p:sp>
        <p:nvSpPr>
          <p:cNvPr id="139" name="TextBox 138">
            <a:extLst>
              <a:ext uri="{FF2B5EF4-FFF2-40B4-BE49-F238E27FC236}">
                <a16:creationId xmlns:a16="http://schemas.microsoft.com/office/drawing/2014/main" id="{50E929D4-92E9-4E88-DD2A-D0535118B241}"/>
              </a:ext>
            </a:extLst>
          </p:cNvPr>
          <p:cNvSpPr txBox="1"/>
          <p:nvPr/>
        </p:nvSpPr>
        <p:spPr>
          <a:xfrm>
            <a:off x="10718812" y="4141469"/>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2</a:t>
            </a:r>
          </a:p>
        </p:txBody>
      </p:sp>
      <p:sp>
        <p:nvSpPr>
          <p:cNvPr id="140" name="TextBox 139">
            <a:extLst>
              <a:ext uri="{FF2B5EF4-FFF2-40B4-BE49-F238E27FC236}">
                <a16:creationId xmlns:a16="http://schemas.microsoft.com/office/drawing/2014/main" id="{77F685CC-B4FC-11B8-DC37-418FF1BDEDDB}"/>
              </a:ext>
            </a:extLst>
          </p:cNvPr>
          <p:cNvSpPr txBox="1"/>
          <p:nvPr/>
        </p:nvSpPr>
        <p:spPr>
          <a:xfrm>
            <a:off x="11358896" y="4141469"/>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0</a:t>
            </a:r>
          </a:p>
        </p:txBody>
      </p:sp>
      <p:sp>
        <p:nvSpPr>
          <p:cNvPr id="142" name="TextBox 141">
            <a:extLst>
              <a:ext uri="{FF2B5EF4-FFF2-40B4-BE49-F238E27FC236}">
                <a16:creationId xmlns:a16="http://schemas.microsoft.com/office/drawing/2014/main" id="{E9869684-15BF-A56A-4EF2-26D231693293}"/>
              </a:ext>
            </a:extLst>
          </p:cNvPr>
          <p:cNvSpPr txBox="1"/>
          <p:nvPr/>
        </p:nvSpPr>
        <p:spPr>
          <a:xfrm>
            <a:off x="11582026" y="3616129"/>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40</a:t>
            </a:r>
          </a:p>
        </p:txBody>
      </p:sp>
      <p:sp>
        <p:nvSpPr>
          <p:cNvPr id="143" name="Line 21">
            <a:extLst>
              <a:ext uri="{FF2B5EF4-FFF2-40B4-BE49-F238E27FC236}">
                <a16:creationId xmlns:a16="http://schemas.microsoft.com/office/drawing/2014/main" id="{958EA6AE-6A32-A9FF-CAF0-AE600CFEB1DB}"/>
              </a:ext>
            </a:extLst>
          </p:cNvPr>
          <p:cNvSpPr>
            <a:spLocks noChangeShapeType="1"/>
          </p:cNvSpPr>
          <p:nvPr/>
        </p:nvSpPr>
        <p:spPr bwMode="auto">
          <a:xfrm>
            <a:off x="11693021" y="3606124"/>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44" name="TextBox 143">
            <a:extLst>
              <a:ext uri="{FF2B5EF4-FFF2-40B4-BE49-F238E27FC236}">
                <a16:creationId xmlns:a16="http://schemas.microsoft.com/office/drawing/2014/main" id="{B9D8EF61-70F2-F2B9-B7ED-5603A5F2CCCB}"/>
              </a:ext>
            </a:extLst>
          </p:cNvPr>
          <p:cNvSpPr txBox="1"/>
          <p:nvPr/>
        </p:nvSpPr>
        <p:spPr>
          <a:xfrm>
            <a:off x="9126904" y="4000943"/>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5</a:t>
            </a:r>
          </a:p>
        </p:txBody>
      </p:sp>
      <p:sp>
        <p:nvSpPr>
          <p:cNvPr id="145" name="TextBox 144">
            <a:extLst>
              <a:ext uri="{FF2B5EF4-FFF2-40B4-BE49-F238E27FC236}">
                <a16:creationId xmlns:a16="http://schemas.microsoft.com/office/drawing/2014/main" id="{B93658BD-7D8E-0E6D-632D-B98FC95D8207}"/>
              </a:ext>
            </a:extLst>
          </p:cNvPr>
          <p:cNvSpPr txBox="1"/>
          <p:nvPr/>
        </p:nvSpPr>
        <p:spPr>
          <a:xfrm>
            <a:off x="9126904" y="4141469"/>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19</a:t>
            </a:r>
          </a:p>
        </p:txBody>
      </p:sp>
      <p:sp>
        <p:nvSpPr>
          <p:cNvPr id="146" name="TextBox 145">
            <a:extLst>
              <a:ext uri="{FF2B5EF4-FFF2-40B4-BE49-F238E27FC236}">
                <a16:creationId xmlns:a16="http://schemas.microsoft.com/office/drawing/2014/main" id="{BC21E244-04A1-8994-9102-179277BB81BA}"/>
              </a:ext>
            </a:extLst>
          </p:cNvPr>
          <p:cNvSpPr txBox="1"/>
          <p:nvPr/>
        </p:nvSpPr>
        <p:spPr>
          <a:xfrm>
            <a:off x="9848033" y="4000943"/>
            <a:ext cx="374003"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2</a:t>
            </a:r>
          </a:p>
        </p:txBody>
      </p:sp>
      <p:sp>
        <p:nvSpPr>
          <p:cNvPr id="147" name="TextBox 146">
            <a:extLst>
              <a:ext uri="{FF2B5EF4-FFF2-40B4-BE49-F238E27FC236}">
                <a16:creationId xmlns:a16="http://schemas.microsoft.com/office/drawing/2014/main" id="{E11C4398-D488-FA26-A8C5-D3D4DEBEF3C9}"/>
              </a:ext>
            </a:extLst>
          </p:cNvPr>
          <p:cNvSpPr txBox="1"/>
          <p:nvPr/>
        </p:nvSpPr>
        <p:spPr>
          <a:xfrm>
            <a:off x="9765652" y="4141469"/>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12</a:t>
            </a:r>
          </a:p>
        </p:txBody>
      </p:sp>
      <p:sp>
        <p:nvSpPr>
          <p:cNvPr id="148" name="TextBox 147">
            <a:extLst>
              <a:ext uri="{FF2B5EF4-FFF2-40B4-BE49-F238E27FC236}">
                <a16:creationId xmlns:a16="http://schemas.microsoft.com/office/drawing/2014/main" id="{4F2C93F6-C4E0-331F-B530-79FC2CF0A74D}"/>
              </a:ext>
            </a:extLst>
          </p:cNvPr>
          <p:cNvSpPr txBox="1"/>
          <p:nvPr/>
        </p:nvSpPr>
        <p:spPr>
          <a:xfrm>
            <a:off x="11031892" y="4000943"/>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0</a:t>
            </a:r>
          </a:p>
        </p:txBody>
      </p:sp>
      <p:sp>
        <p:nvSpPr>
          <p:cNvPr id="149" name="TextBox 148">
            <a:extLst>
              <a:ext uri="{FF2B5EF4-FFF2-40B4-BE49-F238E27FC236}">
                <a16:creationId xmlns:a16="http://schemas.microsoft.com/office/drawing/2014/main" id="{22F06455-046F-A7DA-F159-F9850E41A22B}"/>
              </a:ext>
            </a:extLst>
          </p:cNvPr>
          <p:cNvSpPr txBox="1"/>
          <p:nvPr/>
        </p:nvSpPr>
        <p:spPr>
          <a:xfrm>
            <a:off x="11031892" y="4141469"/>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2</a:t>
            </a:r>
          </a:p>
        </p:txBody>
      </p:sp>
      <p:sp>
        <p:nvSpPr>
          <p:cNvPr id="150" name="Freeform 21">
            <a:extLst>
              <a:ext uri="{FF2B5EF4-FFF2-40B4-BE49-F238E27FC236}">
                <a16:creationId xmlns:a16="http://schemas.microsoft.com/office/drawing/2014/main" id="{5F8B52E1-4802-EDDA-1116-821E6B4D2876}"/>
              </a:ext>
            </a:extLst>
          </p:cNvPr>
          <p:cNvSpPr>
            <a:spLocks/>
          </p:cNvSpPr>
          <p:nvPr/>
        </p:nvSpPr>
        <p:spPr bwMode="auto">
          <a:xfrm>
            <a:off x="7486234" y="1900449"/>
            <a:ext cx="4207649" cy="170167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000000"/>
            </a:solidFill>
            <a:prstDash val="solid"/>
            <a:miter lim="800000"/>
            <a:headEnd/>
            <a:tailEn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363636"/>
              </a:solidFill>
              <a:effectLst/>
              <a:uLnTx/>
              <a:uFillTx/>
              <a:latin typeface="Calibri"/>
              <a:ea typeface="+mn-ea"/>
              <a:cs typeface="+mn-cs"/>
            </a:endParaRPr>
          </a:p>
        </p:txBody>
      </p:sp>
      <p:sp>
        <p:nvSpPr>
          <p:cNvPr id="151" name="Line 10">
            <a:extLst>
              <a:ext uri="{FF2B5EF4-FFF2-40B4-BE49-F238E27FC236}">
                <a16:creationId xmlns:a16="http://schemas.microsoft.com/office/drawing/2014/main" id="{247A6A1E-B06B-2D7B-824B-4688D6D72856}"/>
              </a:ext>
            </a:extLst>
          </p:cNvPr>
          <p:cNvSpPr>
            <a:spLocks noChangeShapeType="1"/>
          </p:cNvSpPr>
          <p:nvPr/>
        </p:nvSpPr>
        <p:spPr bwMode="auto">
          <a:xfrm>
            <a:off x="7419988" y="3259242"/>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52" name="Line 7">
            <a:extLst>
              <a:ext uri="{FF2B5EF4-FFF2-40B4-BE49-F238E27FC236}">
                <a16:creationId xmlns:a16="http://schemas.microsoft.com/office/drawing/2014/main" id="{F4FF07AE-E527-0948-3DFD-BAC8BFB5D7B7}"/>
              </a:ext>
            </a:extLst>
          </p:cNvPr>
          <p:cNvSpPr>
            <a:spLocks noChangeShapeType="1"/>
          </p:cNvSpPr>
          <p:nvPr/>
        </p:nvSpPr>
        <p:spPr bwMode="auto">
          <a:xfrm>
            <a:off x="7419988" y="1900449"/>
            <a:ext cx="66248" cy="0"/>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400" b="0" i="0" u="none" strike="noStrike" kern="1200" cap="none" spc="0" normalizeH="0" baseline="0" noProof="0">
              <a:ln>
                <a:noFill/>
              </a:ln>
              <a:solidFill>
                <a:srgbClr val="000000"/>
              </a:solidFill>
              <a:effectLst/>
              <a:uLnTx/>
              <a:uFillTx/>
              <a:latin typeface="Calibri"/>
              <a:ea typeface="+mn-ea"/>
              <a:cs typeface="+mn-cs"/>
            </a:endParaRPr>
          </a:p>
        </p:txBody>
      </p:sp>
      <p:sp>
        <p:nvSpPr>
          <p:cNvPr id="154" name="TextBox 153">
            <a:extLst>
              <a:ext uri="{FF2B5EF4-FFF2-40B4-BE49-F238E27FC236}">
                <a16:creationId xmlns:a16="http://schemas.microsoft.com/office/drawing/2014/main" id="{3CBC3144-2FE7-5A88-544D-DE8735472AF0}"/>
              </a:ext>
            </a:extLst>
          </p:cNvPr>
          <p:cNvSpPr txBox="1"/>
          <p:nvPr/>
        </p:nvSpPr>
        <p:spPr>
          <a:xfrm>
            <a:off x="7033341" y="1758483"/>
            <a:ext cx="439544" cy="276999"/>
          </a:xfrm>
          <a:prstGeom prst="rect">
            <a:avLst/>
          </a:prstGeom>
          <a:noFill/>
        </p:spPr>
        <p:txBody>
          <a:bodyPr wrap="none" rtlCol="0" anchor="ctr" anchorCtr="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100</a:t>
            </a:r>
          </a:p>
        </p:txBody>
      </p:sp>
      <p:sp>
        <p:nvSpPr>
          <p:cNvPr id="155" name="TextBox 154">
            <a:extLst>
              <a:ext uri="{FF2B5EF4-FFF2-40B4-BE49-F238E27FC236}">
                <a16:creationId xmlns:a16="http://schemas.microsoft.com/office/drawing/2014/main" id="{B1D3C57D-6965-CD41-0518-57A936C4397C}"/>
              </a:ext>
            </a:extLst>
          </p:cNvPr>
          <p:cNvSpPr txBox="1"/>
          <p:nvPr/>
        </p:nvSpPr>
        <p:spPr>
          <a:xfrm>
            <a:off x="6602866" y="4118933"/>
            <a:ext cx="713657" cy="230832"/>
          </a:xfrm>
          <a:prstGeom prst="rect">
            <a:avLst/>
          </a:prstGeom>
          <a:noFill/>
        </p:spPr>
        <p:txBody>
          <a:bodyPr wrap="none" rtlCol="0">
            <a:spAutoFit/>
          </a:bodyPr>
          <a:lstStyle/>
          <a:p>
            <a:pPr algn="r"/>
            <a:r>
              <a:rPr lang="en-GB" sz="900" dirty="0" err="1" smtClean="0">
                <a:solidFill>
                  <a:schemeClr val="accent2"/>
                </a:solidFill>
                <a:latin typeface="Arial" panose="020B0604020202020204" pitchFamily="34" charset="0"/>
                <a:cs typeface="Arial" panose="020B0604020202020204" pitchFamily="34" charset="0"/>
              </a:rPr>
              <a:t>Nivo</a:t>
            </a:r>
            <a:r>
              <a:rPr lang="en-GB" sz="900" dirty="0" smtClean="0">
                <a:solidFill>
                  <a:schemeClr val="accent2"/>
                </a:solidFill>
                <a:latin typeface="Arial" panose="020B0604020202020204" pitchFamily="34" charset="0"/>
                <a:cs typeface="Arial" panose="020B0604020202020204" pitchFamily="34" charset="0"/>
              </a:rPr>
              <a:t> + IPI</a:t>
            </a:r>
            <a:endParaRPr lang="en-GB" sz="900" dirty="0">
              <a:solidFill>
                <a:schemeClr val="accent2"/>
              </a:solidFill>
              <a:latin typeface="Arial" panose="020B0604020202020204" pitchFamily="34" charset="0"/>
              <a:cs typeface="Arial" panose="020B0604020202020204" pitchFamily="34" charset="0"/>
            </a:endParaRPr>
          </a:p>
        </p:txBody>
      </p:sp>
      <p:sp>
        <p:nvSpPr>
          <p:cNvPr id="156" name="TextBox 155">
            <a:extLst>
              <a:ext uri="{FF2B5EF4-FFF2-40B4-BE49-F238E27FC236}">
                <a16:creationId xmlns:a16="http://schemas.microsoft.com/office/drawing/2014/main" id="{02B75D8C-8FF3-8022-8B96-4A03F1AAE417}"/>
              </a:ext>
            </a:extLst>
          </p:cNvPr>
          <p:cNvSpPr txBox="1"/>
          <p:nvPr/>
        </p:nvSpPr>
        <p:spPr>
          <a:xfrm>
            <a:off x="3128362" y="3620963"/>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21</a:t>
            </a:r>
          </a:p>
        </p:txBody>
      </p:sp>
      <p:sp>
        <p:nvSpPr>
          <p:cNvPr id="157" name="TextBox 156">
            <a:extLst>
              <a:ext uri="{FF2B5EF4-FFF2-40B4-BE49-F238E27FC236}">
                <a16:creationId xmlns:a16="http://schemas.microsoft.com/office/drawing/2014/main" id="{8EAD2EE5-9211-DB0E-84FA-83A5BD9288FB}"/>
              </a:ext>
            </a:extLst>
          </p:cNvPr>
          <p:cNvSpPr txBox="1"/>
          <p:nvPr/>
        </p:nvSpPr>
        <p:spPr>
          <a:xfrm>
            <a:off x="1992733" y="3620963"/>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9</a:t>
            </a:r>
          </a:p>
        </p:txBody>
      </p:sp>
      <p:sp>
        <p:nvSpPr>
          <p:cNvPr id="158" name="Line 21">
            <a:extLst>
              <a:ext uri="{FF2B5EF4-FFF2-40B4-BE49-F238E27FC236}">
                <a16:creationId xmlns:a16="http://schemas.microsoft.com/office/drawing/2014/main" id="{08E22A42-2274-F4F0-9C3F-B4F6B6A8EECE}"/>
              </a:ext>
            </a:extLst>
          </p:cNvPr>
          <p:cNvSpPr>
            <a:spLocks noChangeShapeType="1"/>
          </p:cNvSpPr>
          <p:nvPr/>
        </p:nvSpPr>
        <p:spPr bwMode="auto">
          <a:xfrm>
            <a:off x="3237592" y="3610959"/>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59" name="Line 21">
            <a:extLst>
              <a:ext uri="{FF2B5EF4-FFF2-40B4-BE49-F238E27FC236}">
                <a16:creationId xmlns:a16="http://schemas.microsoft.com/office/drawing/2014/main" id="{C9A405E7-4C45-3A75-58AA-E3526B02EE70}"/>
              </a:ext>
            </a:extLst>
          </p:cNvPr>
          <p:cNvSpPr>
            <a:spLocks noChangeShapeType="1"/>
          </p:cNvSpPr>
          <p:nvPr/>
        </p:nvSpPr>
        <p:spPr bwMode="auto">
          <a:xfrm>
            <a:off x="2065332" y="3610959"/>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60" name="TextBox 159">
            <a:extLst>
              <a:ext uri="{FF2B5EF4-FFF2-40B4-BE49-F238E27FC236}">
                <a16:creationId xmlns:a16="http://schemas.microsoft.com/office/drawing/2014/main" id="{ADA93D6D-B25B-7E7D-F7AA-E4C6FDA7B4FA}"/>
              </a:ext>
            </a:extLst>
          </p:cNvPr>
          <p:cNvSpPr txBox="1"/>
          <p:nvPr/>
        </p:nvSpPr>
        <p:spPr>
          <a:xfrm>
            <a:off x="3712973" y="3620963"/>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27</a:t>
            </a:r>
          </a:p>
        </p:txBody>
      </p:sp>
      <p:sp>
        <p:nvSpPr>
          <p:cNvPr id="161" name="Line 21">
            <a:extLst>
              <a:ext uri="{FF2B5EF4-FFF2-40B4-BE49-F238E27FC236}">
                <a16:creationId xmlns:a16="http://schemas.microsoft.com/office/drawing/2014/main" id="{E918CFE4-46AB-656F-F735-418DF7CC565A}"/>
              </a:ext>
            </a:extLst>
          </p:cNvPr>
          <p:cNvSpPr>
            <a:spLocks noChangeShapeType="1"/>
          </p:cNvSpPr>
          <p:nvPr/>
        </p:nvSpPr>
        <p:spPr bwMode="auto">
          <a:xfrm>
            <a:off x="3823722" y="3610959"/>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62" name="TextBox 161">
            <a:extLst>
              <a:ext uri="{FF2B5EF4-FFF2-40B4-BE49-F238E27FC236}">
                <a16:creationId xmlns:a16="http://schemas.microsoft.com/office/drawing/2014/main" id="{7CDB21AC-27B8-9A19-F143-4D760BCB2A54}"/>
              </a:ext>
            </a:extLst>
          </p:cNvPr>
          <p:cNvSpPr txBox="1"/>
          <p:nvPr/>
        </p:nvSpPr>
        <p:spPr>
          <a:xfrm>
            <a:off x="2530830" y="3620963"/>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15</a:t>
            </a:r>
          </a:p>
        </p:txBody>
      </p:sp>
      <p:sp>
        <p:nvSpPr>
          <p:cNvPr id="163" name="Line 21">
            <a:extLst>
              <a:ext uri="{FF2B5EF4-FFF2-40B4-BE49-F238E27FC236}">
                <a16:creationId xmlns:a16="http://schemas.microsoft.com/office/drawing/2014/main" id="{EB93D53A-73AB-C2B1-BD96-395674703AD4}"/>
              </a:ext>
            </a:extLst>
          </p:cNvPr>
          <p:cNvSpPr>
            <a:spLocks noChangeShapeType="1"/>
          </p:cNvSpPr>
          <p:nvPr/>
        </p:nvSpPr>
        <p:spPr bwMode="auto">
          <a:xfrm>
            <a:off x="2651462" y="3610959"/>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64" name="TextBox 163">
            <a:extLst>
              <a:ext uri="{FF2B5EF4-FFF2-40B4-BE49-F238E27FC236}">
                <a16:creationId xmlns:a16="http://schemas.microsoft.com/office/drawing/2014/main" id="{2870BFAC-0C1A-9DF1-FF31-8BB95667D8AB}"/>
              </a:ext>
            </a:extLst>
          </p:cNvPr>
          <p:cNvSpPr txBox="1"/>
          <p:nvPr/>
        </p:nvSpPr>
        <p:spPr>
          <a:xfrm>
            <a:off x="1404746" y="3620963"/>
            <a:ext cx="157663"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a:t>
            </a:r>
          </a:p>
        </p:txBody>
      </p:sp>
      <p:sp>
        <p:nvSpPr>
          <p:cNvPr id="165" name="Line 21">
            <a:extLst>
              <a:ext uri="{FF2B5EF4-FFF2-40B4-BE49-F238E27FC236}">
                <a16:creationId xmlns:a16="http://schemas.microsoft.com/office/drawing/2014/main" id="{4FDBC0E2-454E-EFF5-1621-426F216A9664}"/>
              </a:ext>
            </a:extLst>
          </p:cNvPr>
          <p:cNvSpPr>
            <a:spLocks noChangeShapeType="1"/>
          </p:cNvSpPr>
          <p:nvPr/>
        </p:nvSpPr>
        <p:spPr bwMode="auto">
          <a:xfrm>
            <a:off x="1479202" y="3610959"/>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66" name="TextBox 165">
            <a:extLst>
              <a:ext uri="{FF2B5EF4-FFF2-40B4-BE49-F238E27FC236}">
                <a16:creationId xmlns:a16="http://schemas.microsoft.com/office/drawing/2014/main" id="{27B1D735-ACF3-382B-7713-28C300D06E6E}"/>
              </a:ext>
            </a:extLst>
          </p:cNvPr>
          <p:cNvSpPr txBox="1"/>
          <p:nvPr/>
        </p:nvSpPr>
        <p:spPr>
          <a:xfrm>
            <a:off x="4291921" y="3620963"/>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33</a:t>
            </a:r>
          </a:p>
        </p:txBody>
      </p:sp>
      <p:sp>
        <p:nvSpPr>
          <p:cNvPr id="167" name="Line 21">
            <a:extLst>
              <a:ext uri="{FF2B5EF4-FFF2-40B4-BE49-F238E27FC236}">
                <a16:creationId xmlns:a16="http://schemas.microsoft.com/office/drawing/2014/main" id="{903AB377-0B3D-1D74-A124-DC9C0CB509D7}"/>
              </a:ext>
            </a:extLst>
          </p:cNvPr>
          <p:cNvSpPr>
            <a:spLocks noChangeShapeType="1"/>
          </p:cNvSpPr>
          <p:nvPr/>
        </p:nvSpPr>
        <p:spPr bwMode="auto">
          <a:xfrm>
            <a:off x="4409852" y="3610959"/>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68" name="TextBox 167">
            <a:extLst>
              <a:ext uri="{FF2B5EF4-FFF2-40B4-BE49-F238E27FC236}">
                <a16:creationId xmlns:a16="http://schemas.microsoft.com/office/drawing/2014/main" id="{C7F0BB6C-7956-DAAA-AD46-32E1CEC1E2F2}"/>
              </a:ext>
            </a:extLst>
          </p:cNvPr>
          <p:cNvSpPr txBox="1"/>
          <p:nvPr/>
        </p:nvSpPr>
        <p:spPr>
          <a:xfrm>
            <a:off x="5460795" y="3620963"/>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45</a:t>
            </a:r>
          </a:p>
        </p:txBody>
      </p:sp>
      <p:sp>
        <p:nvSpPr>
          <p:cNvPr id="169" name="Line 21">
            <a:extLst>
              <a:ext uri="{FF2B5EF4-FFF2-40B4-BE49-F238E27FC236}">
                <a16:creationId xmlns:a16="http://schemas.microsoft.com/office/drawing/2014/main" id="{D6AE2D8C-91F8-3ED8-5672-942D77EE24EA}"/>
              </a:ext>
            </a:extLst>
          </p:cNvPr>
          <p:cNvSpPr>
            <a:spLocks noChangeShapeType="1"/>
          </p:cNvSpPr>
          <p:nvPr/>
        </p:nvSpPr>
        <p:spPr bwMode="auto">
          <a:xfrm>
            <a:off x="5582106" y="3610959"/>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70" name="TextBox 169">
            <a:extLst>
              <a:ext uri="{FF2B5EF4-FFF2-40B4-BE49-F238E27FC236}">
                <a16:creationId xmlns:a16="http://schemas.microsoft.com/office/drawing/2014/main" id="{2525F816-8893-ED39-DC08-87B1E42B8B5C}"/>
              </a:ext>
            </a:extLst>
          </p:cNvPr>
          <p:cNvSpPr txBox="1"/>
          <p:nvPr/>
        </p:nvSpPr>
        <p:spPr>
          <a:xfrm>
            <a:off x="5028835" y="4005777"/>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3</a:t>
            </a:r>
          </a:p>
        </p:txBody>
      </p:sp>
      <p:sp>
        <p:nvSpPr>
          <p:cNvPr id="171" name="TextBox 170">
            <a:extLst>
              <a:ext uri="{FF2B5EF4-FFF2-40B4-BE49-F238E27FC236}">
                <a16:creationId xmlns:a16="http://schemas.microsoft.com/office/drawing/2014/main" id="{4006B0FD-5361-BB87-DF03-B7EA343E6BD7}"/>
              </a:ext>
            </a:extLst>
          </p:cNvPr>
          <p:cNvSpPr txBox="1"/>
          <p:nvPr/>
        </p:nvSpPr>
        <p:spPr>
          <a:xfrm>
            <a:off x="5328047" y="4005777"/>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0</a:t>
            </a:r>
          </a:p>
        </p:txBody>
      </p:sp>
      <p:sp>
        <p:nvSpPr>
          <p:cNvPr id="172" name="Line 21">
            <a:extLst>
              <a:ext uri="{FF2B5EF4-FFF2-40B4-BE49-F238E27FC236}">
                <a16:creationId xmlns:a16="http://schemas.microsoft.com/office/drawing/2014/main" id="{885CFDBA-8808-8189-8D0C-91CAFA10E038}"/>
              </a:ext>
            </a:extLst>
          </p:cNvPr>
          <p:cNvSpPr>
            <a:spLocks noChangeShapeType="1"/>
          </p:cNvSpPr>
          <p:nvPr/>
        </p:nvSpPr>
        <p:spPr bwMode="auto">
          <a:xfrm>
            <a:off x="4702917" y="3610959"/>
            <a:ext cx="0" cy="41512"/>
          </a:xfrm>
          <a:prstGeom prst="line">
            <a:avLst/>
          </a:prstGeom>
          <a:noFill/>
          <a:ln w="15875" cap="flat">
            <a:solidFill>
              <a:srgbClr val="000000"/>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73" name="TextBox 172">
            <a:extLst>
              <a:ext uri="{FF2B5EF4-FFF2-40B4-BE49-F238E27FC236}">
                <a16:creationId xmlns:a16="http://schemas.microsoft.com/office/drawing/2014/main" id="{B60C7B5C-CCD7-7589-EA63-75BE07F2B95B}"/>
              </a:ext>
            </a:extLst>
          </p:cNvPr>
          <p:cNvSpPr txBox="1"/>
          <p:nvPr/>
        </p:nvSpPr>
        <p:spPr>
          <a:xfrm>
            <a:off x="4588484" y="3620963"/>
            <a:ext cx="242622" cy="257369"/>
          </a:xfrm>
          <a:prstGeom prst="rect">
            <a:avLst/>
          </a:prstGeom>
          <a:noFill/>
        </p:spPr>
        <p:txBody>
          <a:bodyPr wrap="none" lIns="36000" tIns="36000" rIns="36000" bIns="36000" rtlCol="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36</a:t>
            </a:r>
          </a:p>
        </p:txBody>
      </p:sp>
      <p:sp>
        <p:nvSpPr>
          <p:cNvPr id="174" name="TextBox 173">
            <a:extLst>
              <a:ext uri="{FF2B5EF4-FFF2-40B4-BE49-F238E27FC236}">
                <a16:creationId xmlns:a16="http://schemas.microsoft.com/office/drawing/2014/main" id="{3C999D5A-3962-9615-D610-78F2D1B1DE27}"/>
              </a:ext>
            </a:extLst>
          </p:cNvPr>
          <p:cNvSpPr txBox="1"/>
          <p:nvPr/>
        </p:nvSpPr>
        <p:spPr>
          <a:xfrm>
            <a:off x="1793114" y="4005777"/>
            <a:ext cx="550630" cy="216982"/>
          </a:xfrm>
          <a:prstGeom prst="rect">
            <a:avLst/>
          </a:prstGeom>
          <a:noFill/>
        </p:spPr>
        <p:txBody>
          <a:bodyPr wrap="square" rtlCol="0">
            <a:spAutoFit/>
          </a:bodyPr>
          <a:lstStyle/>
          <a:p>
            <a:pPr algn="ctr">
              <a:lnSpc>
                <a:spcPct val="90000"/>
              </a:lnSpc>
            </a:pPr>
            <a:r>
              <a:rPr lang="en-GB" sz="900" dirty="0">
                <a:solidFill>
                  <a:schemeClr val="accent1"/>
                </a:solidFill>
                <a:latin typeface="Arial" panose="020B0604020202020204" pitchFamily="34" charset="0"/>
                <a:cs typeface="Arial" panose="020B0604020202020204" pitchFamily="34" charset="0"/>
              </a:rPr>
              <a:t>56</a:t>
            </a:r>
          </a:p>
        </p:txBody>
      </p:sp>
      <p:sp>
        <p:nvSpPr>
          <p:cNvPr id="175" name="TextBox 174">
            <a:extLst>
              <a:ext uri="{FF2B5EF4-FFF2-40B4-BE49-F238E27FC236}">
                <a16:creationId xmlns:a16="http://schemas.microsoft.com/office/drawing/2014/main" id="{8CF97BB0-FCD9-95A4-1C43-80A5A4073120}"/>
              </a:ext>
            </a:extLst>
          </p:cNvPr>
          <p:cNvSpPr txBox="1"/>
          <p:nvPr/>
        </p:nvSpPr>
        <p:spPr>
          <a:xfrm>
            <a:off x="1793114" y="4146304"/>
            <a:ext cx="550630" cy="216982"/>
          </a:xfrm>
          <a:prstGeom prst="rect">
            <a:avLst/>
          </a:prstGeom>
          <a:noFill/>
        </p:spPr>
        <p:txBody>
          <a:bodyPr wrap="square" rtlCol="0">
            <a:spAutoFit/>
          </a:bodyPr>
          <a:lstStyle/>
          <a:p>
            <a:pPr algn="ctr">
              <a:lnSpc>
                <a:spcPct val="90000"/>
              </a:lnSpc>
            </a:pPr>
            <a:r>
              <a:rPr lang="en-GB" sz="900" dirty="0">
                <a:solidFill>
                  <a:schemeClr val="accent2"/>
                </a:solidFill>
                <a:latin typeface="Arial" panose="020B0604020202020204" pitchFamily="34" charset="0"/>
                <a:cs typeface="Arial" panose="020B0604020202020204" pitchFamily="34" charset="0"/>
              </a:rPr>
              <a:t>64</a:t>
            </a:r>
          </a:p>
        </p:txBody>
      </p:sp>
      <p:sp>
        <p:nvSpPr>
          <p:cNvPr id="176" name="Freeform 175">
            <a:extLst>
              <a:ext uri="{FF2B5EF4-FFF2-40B4-BE49-F238E27FC236}">
                <a16:creationId xmlns:a16="http://schemas.microsoft.com/office/drawing/2014/main" id="{8D641BA7-4FDB-E56A-E66D-4E8DF1513E65}"/>
              </a:ext>
            </a:extLst>
          </p:cNvPr>
          <p:cNvSpPr/>
          <p:nvPr/>
        </p:nvSpPr>
        <p:spPr>
          <a:xfrm>
            <a:off x="1203325" y="1928382"/>
            <a:ext cx="3908425" cy="1654540"/>
          </a:xfrm>
          <a:custGeom>
            <a:avLst/>
            <a:gdLst>
              <a:gd name="connsiteX0" fmla="*/ 3908425 w 3908425"/>
              <a:gd name="connsiteY0" fmla="*/ 2266950 h 2266950"/>
              <a:gd name="connsiteX1" fmla="*/ 3908425 w 3908425"/>
              <a:gd name="connsiteY1" fmla="*/ 1965325 h 2266950"/>
              <a:gd name="connsiteX2" fmla="*/ 3851275 w 3908425"/>
              <a:gd name="connsiteY2" fmla="*/ 1965325 h 2266950"/>
              <a:gd name="connsiteX3" fmla="*/ 3851275 w 3908425"/>
              <a:gd name="connsiteY3" fmla="*/ 1800225 h 2266950"/>
              <a:gd name="connsiteX4" fmla="*/ 3514725 w 3908425"/>
              <a:gd name="connsiteY4" fmla="*/ 1800225 h 2266950"/>
              <a:gd name="connsiteX5" fmla="*/ 3514725 w 3908425"/>
              <a:gd name="connsiteY5" fmla="*/ 1685925 h 2266950"/>
              <a:gd name="connsiteX6" fmla="*/ 3463925 w 3908425"/>
              <a:gd name="connsiteY6" fmla="*/ 1685925 h 2266950"/>
              <a:gd name="connsiteX7" fmla="*/ 3463925 w 3908425"/>
              <a:gd name="connsiteY7" fmla="*/ 1628775 h 2266950"/>
              <a:gd name="connsiteX8" fmla="*/ 3079750 w 3908425"/>
              <a:gd name="connsiteY8" fmla="*/ 1628775 h 2266950"/>
              <a:gd name="connsiteX9" fmla="*/ 3079750 w 3908425"/>
              <a:gd name="connsiteY9" fmla="*/ 1577975 h 2266950"/>
              <a:gd name="connsiteX10" fmla="*/ 2749550 w 3908425"/>
              <a:gd name="connsiteY10" fmla="*/ 1577975 h 2266950"/>
              <a:gd name="connsiteX11" fmla="*/ 2749550 w 3908425"/>
              <a:gd name="connsiteY11" fmla="*/ 1533525 h 2266950"/>
              <a:gd name="connsiteX12" fmla="*/ 2711450 w 3908425"/>
              <a:gd name="connsiteY12" fmla="*/ 1533525 h 2266950"/>
              <a:gd name="connsiteX13" fmla="*/ 2711450 w 3908425"/>
              <a:gd name="connsiteY13" fmla="*/ 1495425 h 2266950"/>
              <a:gd name="connsiteX14" fmla="*/ 2482850 w 3908425"/>
              <a:gd name="connsiteY14" fmla="*/ 1495425 h 2266950"/>
              <a:gd name="connsiteX15" fmla="*/ 2482850 w 3908425"/>
              <a:gd name="connsiteY15" fmla="*/ 1463675 h 2266950"/>
              <a:gd name="connsiteX16" fmla="*/ 2390775 w 3908425"/>
              <a:gd name="connsiteY16" fmla="*/ 1463675 h 2266950"/>
              <a:gd name="connsiteX17" fmla="*/ 2390775 w 3908425"/>
              <a:gd name="connsiteY17" fmla="*/ 1463675 h 2266950"/>
              <a:gd name="connsiteX18" fmla="*/ 2390775 w 3908425"/>
              <a:gd name="connsiteY18" fmla="*/ 1428750 h 2266950"/>
              <a:gd name="connsiteX19" fmla="*/ 2127250 w 3908425"/>
              <a:gd name="connsiteY19" fmla="*/ 1428750 h 2266950"/>
              <a:gd name="connsiteX20" fmla="*/ 2127250 w 3908425"/>
              <a:gd name="connsiteY20" fmla="*/ 1393825 h 2266950"/>
              <a:gd name="connsiteX21" fmla="*/ 2082800 w 3908425"/>
              <a:gd name="connsiteY21" fmla="*/ 1393825 h 2266950"/>
              <a:gd name="connsiteX22" fmla="*/ 2082800 w 3908425"/>
              <a:gd name="connsiteY22" fmla="*/ 1365250 h 2266950"/>
              <a:gd name="connsiteX23" fmla="*/ 1917700 w 3908425"/>
              <a:gd name="connsiteY23" fmla="*/ 1365250 h 2266950"/>
              <a:gd name="connsiteX24" fmla="*/ 1917700 w 3908425"/>
              <a:gd name="connsiteY24" fmla="*/ 1323975 h 2266950"/>
              <a:gd name="connsiteX25" fmla="*/ 1866900 w 3908425"/>
              <a:gd name="connsiteY25" fmla="*/ 1323975 h 2266950"/>
              <a:gd name="connsiteX26" fmla="*/ 1866900 w 3908425"/>
              <a:gd name="connsiteY26" fmla="*/ 1289050 h 2266950"/>
              <a:gd name="connsiteX27" fmla="*/ 1816100 w 3908425"/>
              <a:gd name="connsiteY27" fmla="*/ 1289050 h 2266950"/>
              <a:gd name="connsiteX28" fmla="*/ 1816100 w 3908425"/>
              <a:gd name="connsiteY28" fmla="*/ 1247775 h 2266950"/>
              <a:gd name="connsiteX29" fmla="*/ 1778000 w 3908425"/>
              <a:gd name="connsiteY29" fmla="*/ 1247775 h 2266950"/>
              <a:gd name="connsiteX30" fmla="*/ 1778000 w 3908425"/>
              <a:gd name="connsiteY30" fmla="*/ 1196975 h 2266950"/>
              <a:gd name="connsiteX31" fmla="*/ 1609725 w 3908425"/>
              <a:gd name="connsiteY31" fmla="*/ 1196975 h 2266950"/>
              <a:gd name="connsiteX32" fmla="*/ 1609725 w 3908425"/>
              <a:gd name="connsiteY32" fmla="*/ 1165225 h 2266950"/>
              <a:gd name="connsiteX33" fmla="*/ 1425575 w 3908425"/>
              <a:gd name="connsiteY33" fmla="*/ 1165225 h 2266950"/>
              <a:gd name="connsiteX34" fmla="*/ 1425575 w 3908425"/>
              <a:gd name="connsiteY34" fmla="*/ 1127125 h 2266950"/>
              <a:gd name="connsiteX35" fmla="*/ 1320800 w 3908425"/>
              <a:gd name="connsiteY35" fmla="*/ 1127125 h 2266950"/>
              <a:gd name="connsiteX36" fmla="*/ 1320800 w 3908425"/>
              <a:gd name="connsiteY36" fmla="*/ 1089025 h 2266950"/>
              <a:gd name="connsiteX37" fmla="*/ 1276350 w 3908425"/>
              <a:gd name="connsiteY37" fmla="*/ 1089025 h 2266950"/>
              <a:gd name="connsiteX38" fmla="*/ 1276350 w 3908425"/>
              <a:gd name="connsiteY38" fmla="*/ 1054100 h 2266950"/>
              <a:gd name="connsiteX39" fmla="*/ 1193800 w 3908425"/>
              <a:gd name="connsiteY39" fmla="*/ 1054100 h 2266950"/>
              <a:gd name="connsiteX40" fmla="*/ 1193800 w 3908425"/>
              <a:gd name="connsiteY40" fmla="*/ 1016000 h 2266950"/>
              <a:gd name="connsiteX41" fmla="*/ 1143000 w 3908425"/>
              <a:gd name="connsiteY41" fmla="*/ 1016000 h 2266950"/>
              <a:gd name="connsiteX42" fmla="*/ 1143000 w 3908425"/>
              <a:gd name="connsiteY42" fmla="*/ 984250 h 2266950"/>
              <a:gd name="connsiteX43" fmla="*/ 1098550 w 3908425"/>
              <a:gd name="connsiteY43" fmla="*/ 984250 h 2266950"/>
              <a:gd name="connsiteX44" fmla="*/ 1012825 w 3908425"/>
              <a:gd name="connsiteY44" fmla="*/ 984250 h 2266950"/>
              <a:gd name="connsiteX45" fmla="*/ 1012825 w 3908425"/>
              <a:gd name="connsiteY45" fmla="*/ 939800 h 2266950"/>
              <a:gd name="connsiteX46" fmla="*/ 844550 w 3908425"/>
              <a:gd name="connsiteY46" fmla="*/ 939800 h 2266950"/>
              <a:gd name="connsiteX47" fmla="*/ 844550 w 3908425"/>
              <a:gd name="connsiteY47" fmla="*/ 911225 h 2266950"/>
              <a:gd name="connsiteX48" fmla="*/ 749300 w 3908425"/>
              <a:gd name="connsiteY48" fmla="*/ 911225 h 2266950"/>
              <a:gd name="connsiteX49" fmla="*/ 749300 w 3908425"/>
              <a:gd name="connsiteY49" fmla="*/ 911225 h 2266950"/>
              <a:gd name="connsiteX50" fmla="*/ 704850 w 3908425"/>
              <a:gd name="connsiteY50" fmla="*/ 911225 h 2266950"/>
              <a:gd name="connsiteX51" fmla="*/ 704850 w 3908425"/>
              <a:gd name="connsiteY51" fmla="*/ 866775 h 2266950"/>
              <a:gd name="connsiteX52" fmla="*/ 508000 w 3908425"/>
              <a:gd name="connsiteY52" fmla="*/ 866775 h 2266950"/>
              <a:gd name="connsiteX53" fmla="*/ 508000 w 3908425"/>
              <a:gd name="connsiteY53" fmla="*/ 822325 h 2266950"/>
              <a:gd name="connsiteX54" fmla="*/ 457200 w 3908425"/>
              <a:gd name="connsiteY54" fmla="*/ 822325 h 2266950"/>
              <a:gd name="connsiteX55" fmla="*/ 457200 w 3908425"/>
              <a:gd name="connsiteY55" fmla="*/ 787400 h 2266950"/>
              <a:gd name="connsiteX56" fmla="*/ 409575 w 3908425"/>
              <a:gd name="connsiteY56" fmla="*/ 787400 h 2266950"/>
              <a:gd name="connsiteX57" fmla="*/ 409575 w 3908425"/>
              <a:gd name="connsiteY57" fmla="*/ 752475 h 2266950"/>
              <a:gd name="connsiteX58" fmla="*/ 355600 w 3908425"/>
              <a:gd name="connsiteY58" fmla="*/ 752475 h 2266950"/>
              <a:gd name="connsiteX59" fmla="*/ 355600 w 3908425"/>
              <a:gd name="connsiteY59" fmla="*/ 704850 h 2266950"/>
              <a:gd name="connsiteX60" fmla="*/ 307975 w 3908425"/>
              <a:gd name="connsiteY60" fmla="*/ 704850 h 2266950"/>
              <a:gd name="connsiteX61" fmla="*/ 307975 w 3908425"/>
              <a:gd name="connsiteY61" fmla="*/ 609600 h 2266950"/>
              <a:gd name="connsiteX62" fmla="*/ 273050 w 3908425"/>
              <a:gd name="connsiteY62" fmla="*/ 609600 h 2266950"/>
              <a:gd name="connsiteX63" fmla="*/ 273050 w 3908425"/>
              <a:gd name="connsiteY63" fmla="*/ 546100 h 2266950"/>
              <a:gd name="connsiteX64" fmla="*/ 273050 w 3908425"/>
              <a:gd name="connsiteY64" fmla="*/ 546100 h 2266950"/>
              <a:gd name="connsiteX65" fmla="*/ 241300 w 3908425"/>
              <a:gd name="connsiteY65" fmla="*/ 546100 h 2266950"/>
              <a:gd name="connsiteX66" fmla="*/ 241300 w 3908425"/>
              <a:gd name="connsiteY66" fmla="*/ 476250 h 2266950"/>
              <a:gd name="connsiteX67" fmla="*/ 200025 w 3908425"/>
              <a:gd name="connsiteY67" fmla="*/ 476250 h 2266950"/>
              <a:gd name="connsiteX68" fmla="*/ 200025 w 3908425"/>
              <a:gd name="connsiteY68" fmla="*/ 396875 h 2266950"/>
              <a:gd name="connsiteX69" fmla="*/ 165100 w 3908425"/>
              <a:gd name="connsiteY69" fmla="*/ 396875 h 2266950"/>
              <a:gd name="connsiteX70" fmla="*/ 165100 w 3908425"/>
              <a:gd name="connsiteY70" fmla="*/ 361950 h 2266950"/>
              <a:gd name="connsiteX71" fmla="*/ 117475 w 3908425"/>
              <a:gd name="connsiteY71" fmla="*/ 361950 h 2266950"/>
              <a:gd name="connsiteX72" fmla="*/ 117475 w 3908425"/>
              <a:gd name="connsiteY72" fmla="*/ 263525 h 2266950"/>
              <a:gd name="connsiteX73" fmla="*/ 82550 w 3908425"/>
              <a:gd name="connsiteY73" fmla="*/ 263525 h 2266950"/>
              <a:gd name="connsiteX74" fmla="*/ 82550 w 3908425"/>
              <a:gd name="connsiteY74" fmla="*/ 200025 h 2266950"/>
              <a:gd name="connsiteX75" fmla="*/ 50800 w 3908425"/>
              <a:gd name="connsiteY75" fmla="*/ 200025 h 2266950"/>
              <a:gd name="connsiteX76" fmla="*/ 50800 w 3908425"/>
              <a:gd name="connsiteY76" fmla="*/ 120650 h 2266950"/>
              <a:gd name="connsiteX77" fmla="*/ 19050 w 3908425"/>
              <a:gd name="connsiteY77" fmla="*/ 120650 h 2266950"/>
              <a:gd name="connsiteX78" fmla="*/ 19050 w 3908425"/>
              <a:gd name="connsiteY78" fmla="*/ 34925 h 2266950"/>
              <a:gd name="connsiteX79" fmla="*/ 19050 w 3908425"/>
              <a:gd name="connsiteY79" fmla="*/ 34925 h 2266950"/>
              <a:gd name="connsiteX80" fmla="*/ 0 w 3908425"/>
              <a:gd name="connsiteY80" fmla="*/ 15875 h 2266950"/>
              <a:gd name="connsiteX81" fmla="*/ 0 w 3908425"/>
              <a:gd name="connsiteY81" fmla="*/ 0 h 2266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3908425" h="2266950">
                <a:moveTo>
                  <a:pt x="3908425" y="2266950"/>
                </a:moveTo>
                <a:lnTo>
                  <a:pt x="3908425" y="1965325"/>
                </a:lnTo>
                <a:lnTo>
                  <a:pt x="3851275" y="1965325"/>
                </a:lnTo>
                <a:lnTo>
                  <a:pt x="3851275" y="1800225"/>
                </a:lnTo>
                <a:lnTo>
                  <a:pt x="3514725" y="1800225"/>
                </a:lnTo>
                <a:lnTo>
                  <a:pt x="3514725" y="1685925"/>
                </a:lnTo>
                <a:lnTo>
                  <a:pt x="3463925" y="1685925"/>
                </a:lnTo>
                <a:lnTo>
                  <a:pt x="3463925" y="1628775"/>
                </a:lnTo>
                <a:lnTo>
                  <a:pt x="3079750" y="1628775"/>
                </a:lnTo>
                <a:lnTo>
                  <a:pt x="3079750" y="1577975"/>
                </a:lnTo>
                <a:lnTo>
                  <a:pt x="2749550" y="1577975"/>
                </a:lnTo>
                <a:lnTo>
                  <a:pt x="2749550" y="1533525"/>
                </a:lnTo>
                <a:lnTo>
                  <a:pt x="2711450" y="1533525"/>
                </a:lnTo>
                <a:lnTo>
                  <a:pt x="2711450" y="1495425"/>
                </a:lnTo>
                <a:lnTo>
                  <a:pt x="2482850" y="1495425"/>
                </a:lnTo>
                <a:lnTo>
                  <a:pt x="2482850" y="1463675"/>
                </a:lnTo>
                <a:lnTo>
                  <a:pt x="2390775" y="1463675"/>
                </a:lnTo>
                <a:lnTo>
                  <a:pt x="2390775" y="1463675"/>
                </a:lnTo>
                <a:lnTo>
                  <a:pt x="2390775" y="1428750"/>
                </a:lnTo>
                <a:lnTo>
                  <a:pt x="2127250" y="1428750"/>
                </a:lnTo>
                <a:lnTo>
                  <a:pt x="2127250" y="1393825"/>
                </a:lnTo>
                <a:lnTo>
                  <a:pt x="2082800" y="1393825"/>
                </a:lnTo>
                <a:lnTo>
                  <a:pt x="2082800" y="1365250"/>
                </a:lnTo>
                <a:lnTo>
                  <a:pt x="1917700" y="1365250"/>
                </a:lnTo>
                <a:lnTo>
                  <a:pt x="1917700" y="1323975"/>
                </a:lnTo>
                <a:lnTo>
                  <a:pt x="1866900" y="1323975"/>
                </a:lnTo>
                <a:lnTo>
                  <a:pt x="1866900" y="1289050"/>
                </a:lnTo>
                <a:lnTo>
                  <a:pt x="1816100" y="1289050"/>
                </a:lnTo>
                <a:lnTo>
                  <a:pt x="1816100" y="1247775"/>
                </a:lnTo>
                <a:lnTo>
                  <a:pt x="1778000" y="1247775"/>
                </a:lnTo>
                <a:lnTo>
                  <a:pt x="1778000" y="1196975"/>
                </a:lnTo>
                <a:lnTo>
                  <a:pt x="1609725" y="1196975"/>
                </a:lnTo>
                <a:lnTo>
                  <a:pt x="1609725" y="1165225"/>
                </a:lnTo>
                <a:lnTo>
                  <a:pt x="1425575" y="1165225"/>
                </a:lnTo>
                <a:lnTo>
                  <a:pt x="1425575" y="1127125"/>
                </a:lnTo>
                <a:lnTo>
                  <a:pt x="1320800" y="1127125"/>
                </a:lnTo>
                <a:lnTo>
                  <a:pt x="1320800" y="1089025"/>
                </a:lnTo>
                <a:lnTo>
                  <a:pt x="1276350" y="1089025"/>
                </a:lnTo>
                <a:lnTo>
                  <a:pt x="1276350" y="1054100"/>
                </a:lnTo>
                <a:lnTo>
                  <a:pt x="1193800" y="1054100"/>
                </a:lnTo>
                <a:lnTo>
                  <a:pt x="1193800" y="1016000"/>
                </a:lnTo>
                <a:lnTo>
                  <a:pt x="1143000" y="1016000"/>
                </a:lnTo>
                <a:lnTo>
                  <a:pt x="1143000" y="984250"/>
                </a:lnTo>
                <a:lnTo>
                  <a:pt x="1098550" y="984250"/>
                </a:lnTo>
                <a:lnTo>
                  <a:pt x="1012825" y="984250"/>
                </a:lnTo>
                <a:lnTo>
                  <a:pt x="1012825" y="939800"/>
                </a:lnTo>
                <a:lnTo>
                  <a:pt x="844550" y="939800"/>
                </a:lnTo>
                <a:lnTo>
                  <a:pt x="844550" y="911225"/>
                </a:lnTo>
                <a:lnTo>
                  <a:pt x="749300" y="911225"/>
                </a:lnTo>
                <a:lnTo>
                  <a:pt x="749300" y="911225"/>
                </a:lnTo>
                <a:lnTo>
                  <a:pt x="704850" y="911225"/>
                </a:lnTo>
                <a:lnTo>
                  <a:pt x="704850" y="866775"/>
                </a:lnTo>
                <a:lnTo>
                  <a:pt x="508000" y="866775"/>
                </a:lnTo>
                <a:lnTo>
                  <a:pt x="508000" y="822325"/>
                </a:lnTo>
                <a:lnTo>
                  <a:pt x="457200" y="822325"/>
                </a:lnTo>
                <a:lnTo>
                  <a:pt x="457200" y="787400"/>
                </a:lnTo>
                <a:lnTo>
                  <a:pt x="409575" y="787400"/>
                </a:lnTo>
                <a:lnTo>
                  <a:pt x="409575" y="752475"/>
                </a:lnTo>
                <a:lnTo>
                  <a:pt x="355600" y="752475"/>
                </a:lnTo>
                <a:lnTo>
                  <a:pt x="355600" y="704850"/>
                </a:lnTo>
                <a:lnTo>
                  <a:pt x="307975" y="704850"/>
                </a:lnTo>
                <a:lnTo>
                  <a:pt x="307975" y="609600"/>
                </a:lnTo>
                <a:lnTo>
                  <a:pt x="273050" y="609600"/>
                </a:lnTo>
                <a:lnTo>
                  <a:pt x="273050" y="546100"/>
                </a:lnTo>
                <a:lnTo>
                  <a:pt x="273050" y="546100"/>
                </a:lnTo>
                <a:lnTo>
                  <a:pt x="241300" y="546100"/>
                </a:lnTo>
                <a:lnTo>
                  <a:pt x="241300" y="476250"/>
                </a:lnTo>
                <a:lnTo>
                  <a:pt x="200025" y="476250"/>
                </a:lnTo>
                <a:lnTo>
                  <a:pt x="200025" y="396875"/>
                </a:lnTo>
                <a:lnTo>
                  <a:pt x="165100" y="396875"/>
                </a:lnTo>
                <a:lnTo>
                  <a:pt x="165100" y="361950"/>
                </a:lnTo>
                <a:lnTo>
                  <a:pt x="117475" y="361950"/>
                </a:lnTo>
                <a:lnTo>
                  <a:pt x="117475" y="263525"/>
                </a:lnTo>
                <a:lnTo>
                  <a:pt x="82550" y="263525"/>
                </a:lnTo>
                <a:lnTo>
                  <a:pt x="82550" y="200025"/>
                </a:lnTo>
                <a:lnTo>
                  <a:pt x="50800" y="200025"/>
                </a:lnTo>
                <a:lnTo>
                  <a:pt x="50800" y="120650"/>
                </a:lnTo>
                <a:lnTo>
                  <a:pt x="19050" y="120650"/>
                </a:lnTo>
                <a:lnTo>
                  <a:pt x="19050" y="34925"/>
                </a:lnTo>
                <a:lnTo>
                  <a:pt x="19050" y="34925"/>
                </a:lnTo>
                <a:lnTo>
                  <a:pt x="0" y="15875"/>
                </a:lnTo>
                <a:lnTo>
                  <a:pt x="0" y="0"/>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7" name="Freeform 176">
            <a:extLst>
              <a:ext uri="{FF2B5EF4-FFF2-40B4-BE49-F238E27FC236}">
                <a16:creationId xmlns:a16="http://schemas.microsoft.com/office/drawing/2014/main" id="{40346F2D-5E23-8591-DCB2-F40357971589}"/>
              </a:ext>
            </a:extLst>
          </p:cNvPr>
          <p:cNvSpPr/>
          <p:nvPr/>
        </p:nvSpPr>
        <p:spPr>
          <a:xfrm>
            <a:off x="1190625" y="1928382"/>
            <a:ext cx="4251325" cy="1434398"/>
          </a:xfrm>
          <a:custGeom>
            <a:avLst/>
            <a:gdLst>
              <a:gd name="connsiteX0" fmla="*/ 4251325 w 4251325"/>
              <a:gd name="connsiteY0" fmla="*/ 1965325 h 1965325"/>
              <a:gd name="connsiteX1" fmla="*/ 3454400 w 4251325"/>
              <a:gd name="connsiteY1" fmla="*/ 1965325 h 1965325"/>
              <a:gd name="connsiteX2" fmla="*/ 3454400 w 4251325"/>
              <a:gd name="connsiteY2" fmla="*/ 1914525 h 1965325"/>
              <a:gd name="connsiteX3" fmla="*/ 2882900 w 4251325"/>
              <a:gd name="connsiteY3" fmla="*/ 1914525 h 1965325"/>
              <a:gd name="connsiteX4" fmla="*/ 2882900 w 4251325"/>
              <a:gd name="connsiteY4" fmla="*/ 1879600 h 1965325"/>
              <a:gd name="connsiteX5" fmla="*/ 2813050 w 4251325"/>
              <a:gd name="connsiteY5" fmla="*/ 1879600 h 1965325"/>
              <a:gd name="connsiteX6" fmla="*/ 2813050 w 4251325"/>
              <a:gd name="connsiteY6" fmla="*/ 1847850 h 1965325"/>
              <a:gd name="connsiteX7" fmla="*/ 2749550 w 4251325"/>
              <a:gd name="connsiteY7" fmla="*/ 1847850 h 1965325"/>
              <a:gd name="connsiteX8" fmla="*/ 2749550 w 4251325"/>
              <a:gd name="connsiteY8" fmla="*/ 1816100 h 1965325"/>
              <a:gd name="connsiteX9" fmla="*/ 2695575 w 4251325"/>
              <a:gd name="connsiteY9" fmla="*/ 1816100 h 1965325"/>
              <a:gd name="connsiteX10" fmla="*/ 2695575 w 4251325"/>
              <a:gd name="connsiteY10" fmla="*/ 1781175 h 1965325"/>
              <a:gd name="connsiteX11" fmla="*/ 2311400 w 4251325"/>
              <a:gd name="connsiteY11" fmla="*/ 1781175 h 1965325"/>
              <a:gd name="connsiteX12" fmla="*/ 2311400 w 4251325"/>
              <a:gd name="connsiteY12" fmla="*/ 1752600 h 1965325"/>
              <a:gd name="connsiteX13" fmla="*/ 2228850 w 4251325"/>
              <a:gd name="connsiteY13" fmla="*/ 1752600 h 1965325"/>
              <a:gd name="connsiteX14" fmla="*/ 2187575 w 4251325"/>
              <a:gd name="connsiteY14" fmla="*/ 1752600 h 1965325"/>
              <a:gd name="connsiteX15" fmla="*/ 2187575 w 4251325"/>
              <a:gd name="connsiteY15" fmla="*/ 1708150 h 1965325"/>
              <a:gd name="connsiteX16" fmla="*/ 2143125 w 4251325"/>
              <a:gd name="connsiteY16" fmla="*/ 1708150 h 1965325"/>
              <a:gd name="connsiteX17" fmla="*/ 2143125 w 4251325"/>
              <a:gd name="connsiteY17" fmla="*/ 1673225 h 1965325"/>
              <a:gd name="connsiteX18" fmla="*/ 2079625 w 4251325"/>
              <a:gd name="connsiteY18" fmla="*/ 1673225 h 1965325"/>
              <a:gd name="connsiteX19" fmla="*/ 2079625 w 4251325"/>
              <a:gd name="connsiteY19" fmla="*/ 1628775 h 1965325"/>
              <a:gd name="connsiteX20" fmla="*/ 2012950 w 4251325"/>
              <a:gd name="connsiteY20" fmla="*/ 1628775 h 1965325"/>
              <a:gd name="connsiteX21" fmla="*/ 2012950 w 4251325"/>
              <a:gd name="connsiteY21" fmla="*/ 1587500 h 1965325"/>
              <a:gd name="connsiteX22" fmla="*/ 1876425 w 4251325"/>
              <a:gd name="connsiteY22" fmla="*/ 1587500 h 1965325"/>
              <a:gd name="connsiteX23" fmla="*/ 1876425 w 4251325"/>
              <a:gd name="connsiteY23" fmla="*/ 1558925 h 1965325"/>
              <a:gd name="connsiteX24" fmla="*/ 1806575 w 4251325"/>
              <a:gd name="connsiteY24" fmla="*/ 1558925 h 1965325"/>
              <a:gd name="connsiteX25" fmla="*/ 1806575 w 4251325"/>
              <a:gd name="connsiteY25" fmla="*/ 1527175 h 1965325"/>
              <a:gd name="connsiteX26" fmla="*/ 1593850 w 4251325"/>
              <a:gd name="connsiteY26" fmla="*/ 1527175 h 1965325"/>
              <a:gd name="connsiteX27" fmla="*/ 1593850 w 4251325"/>
              <a:gd name="connsiteY27" fmla="*/ 1498600 h 1965325"/>
              <a:gd name="connsiteX28" fmla="*/ 1511300 w 4251325"/>
              <a:gd name="connsiteY28" fmla="*/ 1498600 h 1965325"/>
              <a:gd name="connsiteX29" fmla="*/ 1511300 w 4251325"/>
              <a:gd name="connsiteY29" fmla="*/ 1450975 h 1965325"/>
              <a:gd name="connsiteX30" fmla="*/ 1476375 w 4251325"/>
              <a:gd name="connsiteY30" fmla="*/ 1450975 h 1965325"/>
              <a:gd name="connsiteX31" fmla="*/ 1476375 w 4251325"/>
              <a:gd name="connsiteY31" fmla="*/ 1412875 h 1965325"/>
              <a:gd name="connsiteX32" fmla="*/ 1387475 w 4251325"/>
              <a:gd name="connsiteY32" fmla="*/ 1412875 h 1965325"/>
              <a:gd name="connsiteX33" fmla="*/ 1387475 w 4251325"/>
              <a:gd name="connsiteY33" fmla="*/ 1384300 h 1965325"/>
              <a:gd name="connsiteX34" fmla="*/ 1320800 w 4251325"/>
              <a:gd name="connsiteY34" fmla="*/ 1384300 h 1965325"/>
              <a:gd name="connsiteX35" fmla="*/ 1320800 w 4251325"/>
              <a:gd name="connsiteY35" fmla="*/ 1355725 h 1965325"/>
              <a:gd name="connsiteX36" fmla="*/ 1193800 w 4251325"/>
              <a:gd name="connsiteY36" fmla="*/ 1355725 h 1965325"/>
              <a:gd name="connsiteX37" fmla="*/ 1193800 w 4251325"/>
              <a:gd name="connsiteY37" fmla="*/ 1317625 h 1965325"/>
              <a:gd name="connsiteX38" fmla="*/ 1155700 w 4251325"/>
              <a:gd name="connsiteY38" fmla="*/ 1317625 h 1965325"/>
              <a:gd name="connsiteX39" fmla="*/ 1155700 w 4251325"/>
              <a:gd name="connsiteY39" fmla="*/ 1317625 h 1965325"/>
              <a:gd name="connsiteX40" fmla="*/ 1155700 w 4251325"/>
              <a:gd name="connsiteY40" fmla="*/ 1285875 h 1965325"/>
              <a:gd name="connsiteX41" fmla="*/ 1089025 w 4251325"/>
              <a:gd name="connsiteY41" fmla="*/ 1285875 h 1965325"/>
              <a:gd name="connsiteX42" fmla="*/ 1089025 w 4251325"/>
              <a:gd name="connsiteY42" fmla="*/ 1222375 h 1965325"/>
              <a:gd name="connsiteX43" fmla="*/ 1038225 w 4251325"/>
              <a:gd name="connsiteY43" fmla="*/ 1222375 h 1965325"/>
              <a:gd name="connsiteX44" fmla="*/ 1038225 w 4251325"/>
              <a:gd name="connsiteY44" fmla="*/ 1171575 h 1965325"/>
              <a:gd name="connsiteX45" fmla="*/ 971550 w 4251325"/>
              <a:gd name="connsiteY45" fmla="*/ 1171575 h 1965325"/>
              <a:gd name="connsiteX46" fmla="*/ 971550 w 4251325"/>
              <a:gd name="connsiteY46" fmla="*/ 1117600 h 1965325"/>
              <a:gd name="connsiteX47" fmla="*/ 933450 w 4251325"/>
              <a:gd name="connsiteY47" fmla="*/ 1117600 h 1965325"/>
              <a:gd name="connsiteX48" fmla="*/ 933450 w 4251325"/>
              <a:gd name="connsiteY48" fmla="*/ 1082675 h 1965325"/>
              <a:gd name="connsiteX49" fmla="*/ 873125 w 4251325"/>
              <a:gd name="connsiteY49" fmla="*/ 1082675 h 1965325"/>
              <a:gd name="connsiteX50" fmla="*/ 873125 w 4251325"/>
              <a:gd name="connsiteY50" fmla="*/ 1041400 h 1965325"/>
              <a:gd name="connsiteX51" fmla="*/ 828675 w 4251325"/>
              <a:gd name="connsiteY51" fmla="*/ 1041400 h 1965325"/>
              <a:gd name="connsiteX52" fmla="*/ 828675 w 4251325"/>
              <a:gd name="connsiteY52" fmla="*/ 955675 h 1965325"/>
              <a:gd name="connsiteX53" fmla="*/ 755650 w 4251325"/>
              <a:gd name="connsiteY53" fmla="*/ 955675 h 1965325"/>
              <a:gd name="connsiteX54" fmla="*/ 755650 w 4251325"/>
              <a:gd name="connsiteY54" fmla="*/ 908050 h 1965325"/>
              <a:gd name="connsiteX55" fmla="*/ 708025 w 4251325"/>
              <a:gd name="connsiteY55" fmla="*/ 908050 h 1965325"/>
              <a:gd name="connsiteX56" fmla="*/ 708025 w 4251325"/>
              <a:gd name="connsiteY56" fmla="*/ 863600 h 1965325"/>
              <a:gd name="connsiteX57" fmla="*/ 615950 w 4251325"/>
              <a:gd name="connsiteY57" fmla="*/ 863600 h 1965325"/>
              <a:gd name="connsiteX58" fmla="*/ 615950 w 4251325"/>
              <a:gd name="connsiteY58" fmla="*/ 800100 h 1965325"/>
              <a:gd name="connsiteX59" fmla="*/ 574675 w 4251325"/>
              <a:gd name="connsiteY59" fmla="*/ 800100 h 1965325"/>
              <a:gd name="connsiteX60" fmla="*/ 574675 w 4251325"/>
              <a:gd name="connsiteY60" fmla="*/ 749300 h 1965325"/>
              <a:gd name="connsiteX61" fmla="*/ 527050 w 4251325"/>
              <a:gd name="connsiteY61" fmla="*/ 749300 h 1965325"/>
              <a:gd name="connsiteX62" fmla="*/ 527050 w 4251325"/>
              <a:gd name="connsiteY62" fmla="*/ 695325 h 1965325"/>
              <a:gd name="connsiteX63" fmla="*/ 492125 w 4251325"/>
              <a:gd name="connsiteY63" fmla="*/ 695325 h 1965325"/>
              <a:gd name="connsiteX64" fmla="*/ 492125 w 4251325"/>
              <a:gd name="connsiteY64" fmla="*/ 650875 h 1965325"/>
              <a:gd name="connsiteX65" fmla="*/ 444500 w 4251325"/>
              <a:gd name="connsiteY65" fmla="*/ 650875 h 1965325"/>
              <a:gd name="connsiteX66" fmla="*/ 444500 w 4251325"/>
              <a:gd name="connsiteY66" fmla="*/ 619125 h 1965325"/>
              <a:gd name="connsiteX67" fmla="*/ 384175 w 4251325"/>
              <a:gd name="connsiteY67" fmla="*/ 619125 h 1965325"/>
              <a:gd name="connsiteX68" fmla="*/ 384175 w 4251325"/>
              <a:gd name="connsiteY68" fmla="*/ 581025 h 1965325"/>
              <a:gd name="connsiteX69" fmla="*/ 330200 w 4251325"/>
              <a:gd name="connsiteY69" fmla="*/ 581025 h 1965325"/>
              <a:gd name="connsiteX70" fmla="*/ 330200 w 4251325"/>
              <a:gd name="connsiteY70" fmla="*/ 536575 h 1965325"/>
              <a:gd name="connsiteX71" fmla="*/ 330200 w 4251325"/>
              <a:gd name="connsiteY71" fmla="*/ 488950 h 1965325"/>
              <a:gd name="connsiteX72" fmla="*/ 295275 w 4251325"/>
              <a:gd name="connsiteY72" fmla="*/ 488950 h 1965325"/>
              <a:gd name="connsiteX73" fmla="*/ 295275 w 4251325"/>
              <a:gd name="connsiteY73" fmla="*/ 444500 h 1965325"/>
              <a:gd name="connsiteX74" fmla="*/ 260350 w 4251325"/>
              <a:gd name="connsiteY74" fmla="*/ 444500 h 1965325"/>
              <a:gd name="connsiteX75" fmla="*/ 260350 w 4251325"/>
              <a:gd name="connsiteY75" fmla="*/ 387350 h 1965325"/>
              <a:gd name="connsiteX76" fmla="*/ 212725 w 4251325"/>
              <a:gd name="connsiteY76" fmla="*/ 387350 h 1965325"/>
              <a:gd name="connsiteX77" fmla="*/ 212725 w 4251325"/>
              <a:gd name="connsiteY77" fmla="*/ 317500 h 1965325"/>
              <a:gd name="connsiteX78" fmla="*/ 180975 w 4251325"/>
              <a:gd name="connsiteY78" fmla="*/ 317500 h 1965325"/>
              <a:gd name="connsiteX79" fmla="*/ 180975 w 4251325"/>
              <a:gd name="connsiteY79" fmla="*/ 250825 h 1965325"/>
              <a:gd name="connsiteX80" fmla="*/ 149225 w 4251325"/>
              <a:gd name="connsiteY80" fmla="*/ 250825 h 1965325"/>
              <a:gd name="connsiteX81" fmla="*/ 149225 w 4251325"/>
              <a:gd name="connsiteY81" fmla="*/ 187325 h 1965325"/>
              <a:gd name="connsiteX82" fmla="*/ 149225 w 4251325"/>
              <a:gd name="connsiteY82" fmla="*/ 187325 h 1965325"/>
              <a:gd name="connsiteX83" fmla="*/ 111125 w 4251325"/>
              <a:gd name="connsiteY83" fmla="*/ 187325 h 1965325"/>
              <a:gd name="connsiteX84" fmla="*/ 111125 w 4251325"/>
              <a:gd name="connsiteY84" fmla="*/ 82550 h 1965325"/>
              <a:gd name="connsiteX85" fmla="*/ 53975 w 4251325"/>
              <a:gd name="connsiteY85" fmla="*/ 82550 h 1965325"/>
              <a:gd name="connsiteX86" fmla="*/ 53975 w 4251325"/>
              <a:gd name="connsiteY86" fmla="*/ 41275 h 1965325"/>
              <a:gd name="connsiteX87" fmla="*/ 19050 w 4251325"/>
              <a:gd name="connsiteY87" fmla="*/ 41275 h 1965325"/>
              <a:gd name="connsiteX88" fmla="*/ 19050 w 4251325"/>
              <a:gd name="connsiteY88" fmla="*/ 3175 h 1965325"/>
              <a:gd name="connsiteX89" fmla="*/ 19050 w 4251325"/>
              <a:gd name="connsiteY89" fmla="*/ 3175 h 1965325"/>
              <a:gd name="connsiteX90" fmla="*/ 0 w 4251325"/>
              <a:gd name="connsiteY90" fmla="*/ 0 h 196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4251325" h="1965325">
                <a:moveTo>
                  <a:pt x="4251325" y="1965325"/>
                </a:moveTo>
                <a:lnTo>
                  <a:pt x="3454400" y="1965325"/>
                </a:lnTo>
                <a:lnTo>
                  <a:pt x="3454400" y="1914525"/>
                </a:lnTo>
                <a:lnTo>
                  <a:pt x="2882900" y="1914525"/>
                </a:lnTo>
                <a:lnTo>
                  <a:pt x="2882900" y="1879600"/>
                </a:lnTo>
                <a:lnTo>
                  <a:pt x="2813050" y="1879600"/>
                </a:lnTo>
                <a:lnTo>
                  <a:pt x="2813050" y="1847850"/>
                </a:lnTo>
                <a:lnTo>
                  <a:pt x="2749550" y="1847850"/>
                </a:lnTo>
                <a:lnTo>
                  <a:pt x="2749550" y="1816100"/>
                </a:lnTo>
                <a:lnTo>
                  <a:pt x="2695575" y="1816100"/>
                </a:lnTo>
                <a:lnTo>
                  <a:pt x="2695575" y="1781175"/>
                </a:lnTo>
                <a:lnTo>
                  <a:pt x="2311400" y="1781175"/>
                </a:lnTo>
                <a:lnTo>
                  <a:pt x="2311400" y="1752600"/>
                </a:lnTo>
                <a:lnTo>
                  <a:pt x="2228850" y="1752600"/>
                </a:lnTo>
                <a:lnTo>
                  <a:pt x="2187575" y="1752600"/>
                </a:lnTo>
                <a:lnTo>
                  <a:pt x="2187575" y="1708150"/>
                </a:lnTo>
                <a:lnTo>
                  <a:pt x="2143125" y="1708150"/>
                </a:lnTo>
                <a:lnTo>
                  <a:pt x="2143125" y="1673225"/>
                </a:lnTo>
                <a:lnTo>
                  <a:pt x="2079625" y="1673225"/>
                </a:lnTo>
                <a:lnTo>
                  <a:pt x="2079625" y="1628775"/>
                </a:lnTo>
                <a:lnTo>
                  <a:pt x="2012950" y="1628775"/>
                </a:lnTo>
                <a:lnTo>
                  <a:pt x="2012950" y="1587500"/>
                </a:lnTo>
                <a:lnTo>
                  <a:pt x="1876425" y="1587500"/>
                </a:lnTo>
                <a:lnTo>
                  <a:pt x="1876425" y="1558925"/>
                </a:lnTo>
                <a:lnTo>
                  <a:pt x="1806575" y="1558925"/>
                </a:lnTo>
                <a:lnTo>
                  <a:pt x="1806575" y="1527175"/>
                </a:lnTo>
                <a:lnTo>
                  <a:pt x="1593850" y="1527175"/>
                </a:lnTo>
                <a:lnTo>
                  <a:pt x="1593850" y="1498600"/>
                </a:lnTo>
                <a:lnTo>
                  <a:pt x="1511300" y="1498600"/>
                </a:lnTo>
                <a:lnTo>
                  <a:pt x="1511300" y="1450975"/>
                </a:lnTo>
                <a:lnTo>
                  <a:pt x="1476375" y="1450975"/>
                </a:lnTo>
                <a:lnTo>
                  <a:pt x="1476375" y="1412875"/>
                </a:lnTo>
                <a:lnTo>
                  <a:pt x="1387475" y="1412875"/>
                </a:lnTo>
                <a:lnTo>
                  <a:pt x="1387475" y="1384300"/>
                </a:lnTo>
                <a:lnTo>
                  <a:pt x="1320800" y="1384300"/>
                </a:lnTo>
                <a:lnTo>
                  <a:pt x="1320800" y="1355725"/>
                </a:lnTo>
                <a:lnTo>
                  <a:pt x="1193800" y="1355725"/>
                </a:lnTo>
                <a:lnTo>
                  <a:pt x="1193800" y="1317625"/>
                </a:lnTo>
                <a:lnTo>
                  <a:pt x="1155700" y="1317625"/>
                </a:lnTo>
                <a:lnTo>
                  <a:pt x="1155700" y="1317625"/>
                </a:lnTo>
                <a:lnTo>
                  <a:pt x="1155700" y="1285875"/>
                </a:lnTo>
                <a:lnTo>
                  <a:pt x="1089025" y="1285875"/>
                </a:lnTo>
                <a:lnTo>
                  <a:pt x="1089025" y="1222375"/>
                </a:lnTo>
                <a:lnTo>
                  <a:pt x="1038225" y="1222375"/>
                </a:lnTo>
                <a:lnTo>
                  <a:pt x="1038225" y="1171575"/>
                </a:lnTo>
                <a:lnTo>
                  <a:pt x="971550" y="1171575"/>
                </a:lnTo>
                <a:lnTo>
                  <a:pt x="971550" y="1117600"/>
                </a:lnTo>
                <a:lnTo>
                  <a:pt x="933450" y="1117600"/>
                </a:lnTo>
                <a:lnTo>
                  <a:pt x="933450" y="1082675"/>
                </a:lnTo>
                <a:lnTo>
                  <a:pt x="873125" y="1082675"/>
                </a:lnTo>
                <a:lnTo>
                  <a:pt x="873125" y="1041400"/>
                </a:lnTo>
                <a:lnTo>
                  <a:pt x="828675" y="1041400"/>
                </a:lnTo>
                <a:lnTo>
                  <a:pt x="828675" y="955675"/>
                </a:lnTo>
                <a:lnTo>
                  <a:pt x="755650" y="955675"/>
                </a:lnTo>
                <a:lnTo>
                  <a:pt x="755650" y="908050"/>
                </a:lnTo>
                <a:lnTo>
                  <a:pt x="708025" y="908050"/>
                </a:lnTo>
                <a:lnTo>
                  <a:pt x="708025" y="863600"/>
                </a:lnTo>
                <a:lnTo>
                  <a:pt x="615950" y="863600"/>
                </a:lnTo>
                <a:lnTo>
                  <a:pt x="615950" y="800100"/>
                </a:lnTo>
                <a:lnTo>
                  <a:pt x="574675" y="800100"/>
                </a:lnTo>
                <a:lnTo>
                  <a:pt x="574675" y="749300"/>
                </a:lnTo>
                <a:lnTo>
                  <a:pt x="527050" y="749300"/>
                </a:lnTo>
                <a:lnTo>
                  <a:pt x="527050" y="695325"/>
                </a:lnTo>
                <a:lnTo>
                  <a:pt x="492125" y="695325"/>
                </a:lnTo>
                <a:lnTo>
                  <a:pt x="492125" y="650875"/>
                </a:lnTo>
                <a:lnTo>
                  <a:pt x="444500" y="650875"/>
                </a:lnTo>
                <a:lnTo>
                  <a:pt x="444500" y="619125"/>
                </a:lnTo>
                <a:lnTo>
                  <a:pt x="384175" y="619125"/>
                </a:lnTo>
                <a:lnTo>
                  <a:pt x="384175" y="581025"/>
                </a:lnTo>
                <a:lnTo>
                  <a:pt x="330200" y="581025"/>
                </a:lnTo>
                <a:lnTo>
                  <a:pt x="330200" y="536575"/>
                </a:lnTo>
                <a:lnTo>
                  <a:pt x="330200" y="488950"/>
                </a:lnTo>
                <a:lnTo>
                  <a:pt x="295275" y="488950"/>
                </a:lnTo>
                <a:lnTo>
                  <a:pt x="295275" y="444500"/>
                </a:lnTo>
                <a:lnTo>
                  <a:pt x="260350" y="444500"/>
                </a:lnTo>
                <a:lnTo>
                  <a:pt x="260350" y="387350"/>
                </a:lnTo>
                <a:lnTo>
                  <a:pt x="212725" y="387350"/>
                </a:lnTo>
                <a:lnTo>
                  <a:pt x="212725" y="317500"/>
                </a:lnTo>
                <a:lnTo>
                  <a:pt x="180975" y="317500"/>
                </a:lnTo>
                <a:lnTo>
                  <a:pt x="180975" y="250825"/>
                </a:lnTo>
                <a:lnTo>
                  <a:pt x="149225" y="250825"/>
                </a:lnTo>
                <a:lnTo>
                  <a:pt x="149225" y="187325"/>
                </a:lnTo>
                <a:lnTo>
                  <a:pt x="149225" y="187325"/>
                </a:lnTo>
                <a:lnTo>
                  <a:pt x="111125" y="187325"/>
                </a:lnTo>
                <a:lnTo>
                  <a:pt x="111125" y="82550"/>
                </a:lnTo>
                <a:lnTo>
                  <a:pt x="53975" y="82550"/>
                </a:lnTo>
                <a:lnTo>
                  <a:pt x="53975" y="41275"/>
                </a:lnTo>
                <a:lnTo>
                  <a:pt x="19050" y="41275"/>
                </a:lnTo>
                <a:lnTo>
                  <a:pt x="19050" y="3175"/>
                </a:lnTo>
                <a:lnTo>
                  <a:pt x="19050" y="3175"/>
                </a:lnTo>
                <a:lnTo>
                  <a:pt x="0" y="0"/>
                </a:ln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8" name="Freeform 177">
            <a:extLst>
              <a:ext uri="{FF2B5EF4-FFF2-40B4-BE49-F238E27FC236}">
                <a16:creationId xmlns:a16="http://schemas.microsoft.com/office/drawing/2014/main" id="{7914F012-0F1F-A32B-702A-98995B6A2F2A}"/>
              </a:ext>
            </a:extLst>
          </p:cNvPr>
          <p:cNvSpPr/>
          <p:nvPr/>
        </p:nvSpPr>
        <p:spPr>
          <a:xfrm>
            <a:off x="7524750" y="1905209"/>
            <a:ext cx="3543300" cy="1645270"/>
          </a:xfrm>
          <a:custGeom>
            <a:avLst/>
            <a:gdLst>
              <a:gd name="connsiteX0" fmla="*/ 3543300 w 3543300"/>
              <a:gd name="connsiteY0" fmla="*/ 2254250 h 2254250"/>
              <a:gd name="connsiteX1" fmla="*/ 2117725 w 3543300"/>
              <a:gd name="connsiteY1" fmla="*/ 2254250 h 2254250"/>
              <a:gd name="connsiteX2" fmla="*/ 2117725 w 3543300"/>
              <a:gd name="connsiteY2" fmla="*/ 2206625 h 2254250"/>
              <a:gd name="connsiteX3" fmla="*/ 1793875 w 3543300"/>
              <a:gd name="connsiteY3" fmla="*/ 2206625 h 2254250"/>
              <a:gd name="connsiteX4" fmla="*/ 1793875 w 3543300"/>
              <a:gd name="connsiteY4" fmla="*/ 2178050 h 2254250"/>
              <a:gd name="connsiteX5" fmla="*/ 1330325 w 3543300"/>
              <a:gd name="connsiteY5" fmla="*/ 2178050 h 2254250"/>
              <a:gd name="connsiteX6" fmla="*/ 1330325 w 3543300"/>
              <a:gd name="connsiteY6" fmla="*/ 2117725 h 2254250"/>
              <a:gd name="connsiteX7" fmla="*/ 1254125 w 3543300"/>
              <a:gd name="connsiteY7" fmla="*/ 2117725 h 2254250"/>
              <a:gd name="connsiteX8" fmla="*/ 1254125 w 3543300"/>
              <a:gd name="connsiteY8" fmla="*/ 2076450 h 2254250"/>
              <a:gd name="connsiteX9" fmla="*/ 1133475 w 3543300"/>
              <a:gd name="connsiteY9" fmla="*/ 2076450 h 2254250"/>
              <a:gd name="connsiteX10" fmla="*/ 1133475 w 3543300"/>
              <a:gd name="connsiteY10" fmla="*/ 2035175 h 2254250"/>
              <a:gd name="connsiteX11" fmla="*/ 1057275 w 3543300"/>
              <a:gd name="connsiteY11" fmla="*/ 2035175 h 2254250"/>
              <a:gd name="connsiteX12" fmla="*/ 1057275 w 3543300"/>
              <a:gd name="connsiteY12" fmla="*/ 1990725 h 2254250"/>
              <a:gd name="connsiteX13" fmla="*/ 987425 w 3543300"/>
              <a:gd name="connsiteY13" fmla="*/ 1990725 h 2254250"/>
              <a:gd name="connsiteX14" fmla="*/ 933450 w 3543300"/>
              <a:gd name="connsiteY14" fmla="*/ 1990725 h 2254250"/>
              <a:gd name="connsiteX15" fmla="*/ 933450 w 3543300"/>
              <a:gd name="connsiteY15" fmla="*/ 1955800 h 2254250"/>
              <a:gd name="connsiteX16" fmla="*/ 866775 w 3543300"/>
              <a:gd name="connsiteY16" fmla="*/ 1955800 h 2254250"/>
              <a:gd name="connsiteX17" fmla="*/ 866775 w 3543300"/>
              <a:gd name="connsiteY17" fmla="*/ 1870075 h 2254250"/>
              <a:gd name="connsiteX18" fmla="*/ 815975 w 3543300"/>
              <a:gd name="connsiteY18" fmla="*/ 1870075 h 2254250"/>
              <a:gd name="connsiteX19" fmla="*/ 815975 w 3543300"/>
              <a:gd name="connsiteY19" fmla="*/ 1835150 h 2254250"/>
              <a:gd name="connsiteX20" fmla="*/ 720725 w 3543300"/>
              <a:gd name="connsiteY20" fmla="*/ 1835150 h 2254250"/>
              <a:gd name="connsiteX21" fmla="*/ 720725 w 3543300"/>
              <a:gd name="connsiteY21" fmla="*/ 1682750 h 2254250"/>
              <a:gd name="connsiteX22" fmla="*/ 676275 w 3543300"/>
              <a:gd name="connsiteY22" fmla="*/ 1682750 h 2254250"/>
              <a:gd name="connsiteX23" fmla="*/ 676275 w 3543300"/>
              <a:gd name="connsiteY23" fmla="*/ 1619250 h 2254250"/>
              <a:gd name="connsiteX24" fmla="*/ 628650 w 3543300"/>
              <a:gd name="connsiteY24" fmla="*/ 1619250 h 2254250"/>
              <a:gd name="connsiteX25" fmla="*/ 628650 w 3543300"/>
              <a:gd name="connsiteY25" fmla="*/ 1539875 h 2254250"/>
              <a:gd name="connsiteX26" fmla="*/ 584200 w 3543300"/>
              <a:gd name="connsiteY26" fmla="*/ 1539875 h 2254250"/>
              <a:gd name="connsiteX27" fmla="*/ 584200 w 3543300"/>
              <a:gd name="connsiteY27" fmla="*/ 1431925 h 2254250"/>
              <a:gd name="connsiteX28" fmla="*/ 546100 w 3543300"/>
              <a:gd name="connsiteY28" fmla="*/ 1431925 h 2254250"/>
              <a:gd name="connsiteX29" fmla="*/ 546100 w 3543300"/>
              <a:gd name="connsiteY29" fmla="*/ 1292225 h 2254250"/>
              <a:gd name="connsiteX30" fmla="*/ 508000 w 3543300"/>
              <a:gd name="connsiteY30" fmla="*/ 1292225 h 2254250"/>
              <a:gd name="connsiteX31" fmla="*/ 508000 w 3543300"/>
              <a:gd name="connsiteY31" fmla="*/ 1209675 h 2254250"/>
              <a:gd name="connsiteX32" fmla="*/ 463550 w 3543300"/>
              <a:gd name="connsiteY32" fmla="*/ 1209675 h 2254250"/>
              <a:gd name="connsiteX33" fmla="*/ 444500 w 3543300"/>
              <a:gd name="connsiteY33" fmla="*/ 1209675 h 2254250"/>
              <a:gd name="connsiteX34" fmla="*/ 444500 w 3543300"/>
              <a:gd name="connsiteY34" fmla="*/ 1098550 h 2254250"/>
              <a:gd name="connsiteX35" fmla="*/ 412750 w 3543300"/>
              <a:gd name="connsiteY35" fmla="*/ 1098550 h 2254250"/>
              <a:gd name="connsiteX36" fmla="*/ 412750 w 3543300"/>
              <a:gd name="connsiteY36" fmla="*/ 987425 h 2254250"/>
              <a:gd name="connsiteX37" fmla="*/ 371475 w 3543300"/>
              <a:gd name="connsiteY37" fmla="*/ 987425 h 2254250"/>
              <a:gd name="connsiteX38" fmla="*/ 371475 w 3543300"/>
              <a:gd name="connsiteY38" fmla="*/ 946150 h 2254250"/>
              <a:gd name="connsiteX39" fmla="*/ 330200 w 3543300"/>
              <a:gd name="connsiteY39" fmla="*/ 946150 h 2254250"/>
              <a:gd name="connsiteX40" fmla="*/ 330200 w 3543300"/>
              <a:gd name="connsiteY40" fmla="*/ 914400 h 2254250"/>
              <a:gd name="connsiteX41" fmla="*/ 292100 w 3543300"/>
              <a:gd name="connsiteY41" fmla="*/ 914400 h 2254250"/>
              <a:gd name="connsiteX42" fmla="*/ 292100 w 3543300"/>
              <a:gd name="connsiteY42" fmla="*/ 781050 h 2254250"/>
              <a:gd name="connsiteX43" fmla="*/ 247650 w 3543300"/>
              <a:gd name="connsiteY43" fmla="*/ 781050 h 2254250"/>
              <a:gd name="connsiteX44" fmla="*/ 247650 w 3543300"/>
              <a:gd name="connsiteY44" fmla="*/ 679450 h 2254250"/>
              <a:gd name="connsiteX45" fmla="*/ 200025 w 3543300"/>
              <a:gd name="connsiteY45" fmla="*/ 679450 h 2254250"/>
              <a:gd name="connsiteX46" fmla="*/ 200025 w 3543300"/>
              <a:gd name="connsiteY46" fmla="*/ 565150 h 2254250"/>
              <a:gd name="connsiteX47" fmla="*/ 165100 w 3543300"/>
              <a:gd name="connsiteY47" fmla="*/ 565150 h 2254250"/>
              <a:gd name="connsiteX48" fmla="*/ 165100 w 3543300"/>
              <a:gd name="connsiteY48" fmla="*/ 485775 h 2254250"/>
              <a:gd name="connsiteX49" fmla="*/ 133350 w 3543300"/>
              <a:gd name="connsiteY49" fmla="*/ 485775 h 2254250"/>
              <a:gd name="connsiteX50" fmla="*/ 133350 w 3543300"/>
              <a:gd name="connsiteY50" fmla="*/ 346075 h 2254250"/>
              <a:gd name="connsiteX51" fmla="*/ 133350 w 3543300"/>
              <a:gd name="connsiteY51" fmla="*/ 346075 h 2254250"/>
              <a:gd name="connsiteX52" fmla="*/ 98425 w 3543300"/>
              <a:gd name="connsiteY52" fmla="*/ 346075 h 2254250"/>
              <a:gd name="connsiteX53" fmla="*/ 98425 w 3543300"/>
              <a:gd name="connsiteY53" fmla="*/ 82550 h 2254250"/>
              <a:gd name="connsiteX54" fmla="*/ 38100 w 3543300"/>
              <a:gd name="connsiteY54" fmla="*/ 82550 h 2254250"/>
              <a:gd name="connsiteX55" fmla="*/ 38100 w 3543300"/>
              <a:gd name="connsiteY55" fmla="*/ 44450 h 2254250"/>
              <a:gd name="connsiteX56" fmla="*/ 0 w 3543300"/>
              <a:gd name="connsiteY56" fmla="*/ 44450 h 2254250"/>
              <a:gd name="connsiteX57" fmla="*/ 0 w 3543300"/>
              <a:gd name="connsiteY57" fmla="*/ 0 h 2254250"/>
              <a:gd name="connsiteX58" fmla="*/ 0 w 3543300"/>
              <a:gd name="connsiteY58" fmla="*/ 0 h 2254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3543300" h="2254250">
                <a:moveTo>
                  <a:pt x="3543300" y="2254250"/>
                </a:moveTo>
                <a:lnTo>
                  <a:pt x="2117725" y="2254250"/>
                </a:lnTo>
                <a:lnTo>
                  <a:pt x="2117725" y="2206625"/>
                </a:lnTo>
                <a:lnTo>
                  <a:pt x="1793875" y="2206625"/>
                </a:lnTo>
                <a:lnTo>
                  <a:pt x="1793875" y="2178050"/>
                </a:lnTo>
                <a:lnTo>
                  <a:pt x="1330325" y="2178050"/>
                </a:lnTo>
                <a:lnTo>
                  <a:pt x="1330325" y="2117725"/>
                </a:lnTo>
                <a:lnTo>
                  <a:pt x="1254125" y="2117725"/>
                </a:lnTo>
                <a:lnTo>
                  <a:pt x="1254125" y="2076450"/>
                </a:lnTo>
                <a:lnTo>
                  <a:pt x="1133475" y="2076450"/>
                </a:lnTo>
                <a:lnTo>
                  <a:pt x="1133475" y="2035175"/>
                </a:lnTo>
                <a:lnTo>
                  <a:pt x="1057275" y="2035175"/>
                </a:lnTo>
                <a:lnTo>
                  <a:pt x="1057275" y="1990725"/>
                </a:lnTo>
                <a:lnTo>
                  <a:pt x="987425" y="1990725"/>
                </a:lnTo>
                <a:lnTo>
                  <a:pt x="933450" y="1990725"/>
                </a:lnTo>
                <a:lnTo>
                  <a:pt x="933450" y="1955800"/>
                </a:lnTo>
                <a:lnTo>
                  <a:pt x="866775" y="1955800"/>
                </a:lnTo>
                <a:lnTo>
                  <a:pt x="866775" y="1870075"/>
                </a:lnTo>
                <a:lnTo>
                  <a:pt x="815975" y="1870075"/>
                </a:lnTo>
                <a:lnTo>
                  <a:pt x="815975" y="1835150"/>
                </a:lnTo>
                <a:lnTo>
                  <a:pt x="720725" y="1835150"/>
                </a:lnTo>
                <a:lnTo>
                  <a:pt x="720725" y="1682750"/>
                </a:lnTo>
                <a:lnTo>
                  <a:pt x="676275" y="1682750"/>
                </a:lnTo>
                <a:lnTo>
                  <a:pt x="676275" y="1619250"/>
                </a:lnTo>
                <a:lnTo>
                  <a:pt x="628650" y="1619250"/>
                </a:lnTo>
                <a:lnTo>
                  <a:pt x="628650" y="1539875"/>
                </a:lnTo>
                <a:lnTo>
                  <a:pt x="584200" y="1539875"/>
                </a:lnTo>
                <a:lnTo>
                  <a:pt x="584200" y="1431925"/>
                </a:lnTo>
                <a:lnTo>
                  <a:pt x="546100" y="1431925"/>
                </a:lnTo>
                <a:lnTo>
                  <a:pt x="546100" y="1292225"/>
                </a:lnTo>
                <a:lnTo>
                  <a:pt x="508000" y="1292225"/>
                </a:lnTo>
                <a:lnTo>
                  <a:pt x="508000" y="1209675"/>
                </a:lnTo>
                <a:lnTo>
                  <a:pt x="463550" y="1209675"/>
                </a:lnTo>
                <a:lnTo>
                  <a:pt x="444500" y="1209675"/>
                </a:lnTo>
                <a:lnTo>
                  <a:pt x="444500" y="1098550"/>
                </a:lnTo>
                <a:lnTo>
                  <a:pt x="412750" y="1098550"/>
                </a:lnTo>
                <a:lnTo>
                  <a:pt x="412750" y="987425"/>
                </a:lnTo>
                <a:lnTo>
                  <a:pt x="371475" y="987425"/>
                </a:lnTo>
                <a:lnTo>
                  <a:pt x="371475" y="946150"/>
                </a:lnTo>
                <a:lnTo>
                  <a:pt x="330200" y="946150"/>
                </a:lnTo>
                <a:lnTo>
                  <a:pt x="330200" y="914400"/>
                </a:lnTo>
                <a:lnTo>
                  <a:pt x="292100" y="914400"/>
                </a:lnTo>
                <a:lnTo>
                  <a:pt x="292100" y="781050"/>
                </a:lnTo>
                <a:lnTo>
                  <a:pt x="247650" y="781050"/>
                </a:lnTo>
                <a:lnTo>
                  <a:pt x="247650" y="679450"/>
                </a:lnTo>
                <a:lnTo>
                  <a:pt x="200025" y="679450"/>
                </a:lnTo>
                <a:lnTo>
                  <a:pt x="200025" y="565150"/>
                </a:lnTo>
                <a:lnTo>
                  <a:pt x="165100" y="565150"/>
                </a:lnTo>
                <a:lnTo>
                  <a:pt x="165100" y="485775"/>
                </a:lnTo>
                <a:lnTo>
                  <a:pt x="133350" y="485775"/>
                </a:lnTo>
                <a:lnTo>
                  <a:pt x="133350" y="346075"/>
                </a:lnTo>
                <a:lnTo>
                  <a:pt x="133350" y="346075"/>
                </a:lnTo>
                <a:lnTo>
                  <a:pt x="98425" y="346075"/>
                </a:lnTo>
                <a:lnTo>
                  <a:pt x="98425" y="82550"/>
                </a:lnTo>
                <a:lnTo>
                  <a:pt x="38100" y="82550"/>
                </a:lnTo>
                <a:lnTo>
                  <a:pt x="38100" y="44450"/>
                </a:lnTo>
                <a:lnTo>
                  <a:pt x="0" y="44450"/>
                </a:lnTo>
                <a:lnTo>
                  <a:pt x="0" y="0"/>
                </a:lnTo>
                <a:lnTo>
                  <a:pt x="0" y="0"/>
                </a:ln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9" name="Freeform 178">
            <a:extLst>
              <a:ext uri="{FF2B5EF4-FFF2-40B4-BE49-F238E27FC236}">
                <a16:creationId xmlns:a16="http://schemas.microsoft.com/office/drawing/2014/main" id="{DAD1279D-4B4A-FCFF-0D7F-FC517FDB6DC1}"/>
              </a:ext>
            </a:extLst>
          </p:cNvPr>
          <p:cNvSpPr/>
          <p:nvPr/>
        </p:nvSpPr>
        <p:spPr>
          <a:xfrm>
            <a:off x="7521575" y="1900574"/>
            <a:ext cx="4064000" cy="1666126"/>
          </a:xfrm>
          <a:custGeom>
            <a:avLst/>
            <a:gdLst>
              <a:gd name="connsiteX0" fmla="*/ 4064000 w 4064000"/>
              <a:gd name="connsiteY0" fmla="*/ 2282825 h 2282825"/>
              <a:gd name="connsiteX1" fmla="*/ 3746500 w 4064000"/>
              <a:gd name="connsiteY1" fmla="*/ 2282825 h 2282825"/>
              <a:gd name="connsiteX2" fmla="*/ 3746500 w 4064000"/>
              <a:gd name="connsiteY2" fmla="*/ 2235200 h 2282825"/>
              <a:gd name="connsiteX3" fmla="*/ 3279775 w 4064000"/>
              <a:gd name="connsiteY3" fmla="*/ 2235200 h 2282825"/>
              <a:gd name="connsiteX4" fmla="*/ 3279775 w 4064000"/>
              <a:gd name="connsiteY4" fmla="*/ 2187575 h 2282825"/>
              <a:gd name="connsiteX5" fmla="*/ 3000375 w 4064000"/>
              <a:gd name="connsiteY5" fmla="*/ 2187575 h 2282825"/>
              <a:gd name="connsiteX6" fmla="*/ 3000375 w 4064000"/>
              <a:gd name="connsiteY6" fmla="*/ 2152650 h 2282825"/>
              <a:gd name="connsiteX7" fmla="*/ 2924175 w 4064000"/>
              <a:gd name="connsiteY7" fmla="*/ 2152650 h 2282825"/>
              <a:gd name="connsiteX8" fmla="*/ 2924175 w 4064000"/>
              <a:gd name="connsiteY8" fmla="*/ 2101850 h 2282825"/>
              <a:gd name="connsiteX9" fmla="*/ 2889250 w 4064000"/>
              <a:gd name="connsiteY9" fmla="*/ 2101850 h 2282825"/>
              <a:gd name="connsiteX10" fmla="*/ 2889250 w 4064000"/>
              <a:gd name="connsiteY10" fmla="*/ 2066925 h 2282825"/>
              <a:gd name="connsiteX11" fmla="*/ 2771775 w 4064000"/>
              <a:gd name="connsiteY11" fmla="*/ 2066925 h 2282825"/>
              <a:gd name="connsiteX12" fmla="*/ 2771775 w 4064000"/>
              <a:gd name="connsiteY12" fmla="*/ 2066925 h 2282825"/>
              <a:gd name="connsiteX13" fmla="*/ 2771775 w 4064000"/>
              <a:gd name="connsiteY13" fmla="*/ 2035175 h 2282825"/>
              <a:gd name="connsiteX14" fmla="*/ 2374900 w 4064000"/>
              <a:gd name="connsiteY14" fmla="*/ 2035175 h 2282825"/>
              <a:gd name="connsiteX15" fmla="*/ 2374900 w 4064000"/>
              <a:gd name="connsiteY15" fmla="*/ 1990725 h 2282825"/>
              <a:gd name="connsiteX16" fmla="*/ 2025650 w 4064000"/>
              <a:gd name="connsiteY16" fmla="*/ 1990725 h 2282825"/>
              <a:gd name="connsiteX17" fmla="*/ 2025650 w 4064000"/>
              <a:gd name="connsiteY17" fmla="*/ 1958975 h 2282825"/>
              <a:gd name="connsiteX18" fmla="*/ 1889125 w 4064000"/>
              <a:gd name="connsiteY18" fmla="*/ 1958975 h 2282825"/>
              <a:gd name="connsiteX19" fmla="*/ 1889125 w 4064000"/>
              <a:gd name="connsiteY19" fmla="*/ 1917700 h 2282825"/>
              <a:gd name="connsiteX20" fmla="*/ 1847850 w 4064000"/>
              <a:gd name="connsiteY20" fmla="*/ 1917700 h 2282825"/>
              <a:gd name="connsiteX21" fmla="*/ 1847850 w 4064000"/>
              <a:gd name="connsiteY21" fmla="*/ 1882775 h 2282825"/>
              <a:gd name="connsiteX22" fmla="*/ 1714500 w 4064000"/>
              <a:gd name="connsiteY22" fmla="*/ 1882775 h 2282825"/>
              <a:gd name="connsiteX23" fmla="*/ 1714500 w 4064000"/>
              <a:gd name="connsiteY23" fmla="*/ 1851025 h 2282825"/>
              <a:gd name="connsiteX24" fmla="*/ 1517650 w 4064000"/>
              <a:gd name="connsiteY24" fmla="*/ 1851025 h 2282825"/>
              <a:gd name="connsiteX25" fmla="*/ 1517650 w 4064000"/>
              <a:gd name="connsiteY25" fmla="*/ 1784350 h 2282825"/>
              <a:gd name="connsiteX26" fmla="*/ 1473200 w 4064000"/>
              <a:gd name="connsiteY26" fmla="*/ 1784350 h 2282825"/>
              <a:gd name="connsiteX27" fmla="*/ 1473200 w 4064000"/>
              <a:gd name="connsiteY27" fmla="*/ 1736725 h 2282825"/>
              <a:gd name="connsiteX28" fmla="*/ 1428750 w 4064000"/>
              <a:gd name="connsiteY28" fmla="*/ 1736725 h 2282825"/>
              <a:gd name="connsiteX29" fmla="*/ 1428750 w 4064000"/>
              <a:gd name="connsiteY29" fmla="*/ 1676400 h 2282825"/>
              <a:gd name="connsiteX30" fmla="*/ 1327150 w 4064000"/>
              <a:gd name="connsiteY30" fmla="*/ 1676400 h 2282825"/>
              <a:gd name="connsiteX31" fmla="*/ 1327150 w 4064000"/>
              <a:gd name="connsiteY31" fmla="*/ 1622425 h 2282825"/>
              <a:gd name="connsiteX32" fmla="*/ 1292225 w 4064000"/>
              <a:gd name="connsiteY32" fmla="*/ 1622425 h 2282825"/>
              <a:gd name="connsiteX33" fmla="*/ 1292225 w 4064000"/>
              <a:gd name="connsiteY33" fmla="*/ 1584325 h 2282825"/>
              <a:gd name="connsiteX34" fmla="*/ 1190625 w 4064000"/>
              <a:gd name="connsiteY34" fmla="*/ 1584325 h 2282825"/>
              <a:gd name="connsiteX35" fmla="*/ 1190625 w 4064000"/>
              <a:gd name="connsiteY35" fmla="*/ 1527175 h 2282825"/>
              <a:gd name="connsiteX36" fmla="*/ 1139825 w 4064000"/>
              <a:gd name="connsiteY36" fmla="*/ 1527175 h 2282825"/>
              <a:gd name="connsiteX37" fmla="*/ 1139825 w 4064000"/>
              <a:gd name="connsiteY37" fmla="*/ 1489075 h 2282825"/>
              <a:gd name="connsiteX38" fmla="*/ 1028700 w 4064000"/>
              <a:gd name="connsiteY38" fmla="*/ 1489075 h 2282825"/>
              <a:gd name="connsiteX39" fmla="*/ 1028700 w 4064000"/>
              <a:gd name="connsiteY39" fmla="*/ 1454150 h 2282825"/>
              <a:gd name="connsiteX40" fmla="*/ 968375 w 4064000"/>
              <a:gd name="connsiteY40" fmla="*/ 1454150 h 2282825"/>
              <a:gd name="connsiteX41" fmla="*/ 968375 w 4064000"/>
              <a:gd name="connsiteY41" fmla="*/ 1425575 h 2282825"/>
              <a:gd name="connsiteX42" fmla="*/ 895350 w 4064000"/>
              <a:gd name="connsiteY42" fmla="*/ 1425575 h 2282825"/>
              <a:gd name="connsiteX43" fmla="*/ 895350 w 4064000"/>
              <a:gd name="connsiteY43" fmla="*/ 1377950 h 2282825"/>
              <a:gd name="connsiteX44" fmla="*/ 844550 w 4064000"/>
              <a:gd name="connsiteY44" fmla="*/ 1377950 h 2282825"/>
              <a:gd name="connsiteX45" fmla="*/ 844550 w 4064000"/>
              <a:gd name="connsiteY45" fmla="*/ 1343025 h 2282825"/>
              <a:gd name="connsiteX46" fmla="*/ 768350 w 4064000"/>
              <a:gd name="connsiteY46" fmla="*/ 1343025 h 2282825"/>
              <a:gd name="connsiteX47" fmla="*/ 768350 w 4064000"/>
              <a:gd name="connsiteY47" fmla="*/ 1311275 h 2282825"/>
              <a:gd name="connsiteX48" fmla="*/ 708025 w 4064000"/>
              <a:gd name="connsiteY48" fmla="*/ 1311275 h 2282825"/>
              <a:gd name="connsiteX49" fmla="*/ 708025 w 4064000"/>
              <a:gd name="connsiteY49" fmla="*/ 1279525 h 2282825"/>
              <a:gd name="connsiteX50" fmla="*/ 587375 w 4064000"/>
              <a:gd name="connsiteY50" fmla="*/ 1279525 h 2282825"/>
              <a:gd name="connsiteX51" fmla="*/ 587375 w 4064000"/>
              <a:gd name="connsiteY51" fmla="*/ 1219200 h 2282825"/>
              <a:gd name="connsiteX52" fmla="*/ 546100 w 4064000"/>
              <a:gd name="connsiteY52" fmla="*/ 1219200 h 2282825"/>
              <a:gd name="connsiteX53" fmla="*/ 546100 w 4064000"/>
              <a:gd name="connsiteY53" fmla="*/ 1152525 h 2282825"/>
              <a:gd name="connsiteX54" fmla="*/ 504825 w 4064000"/>
              <a:gd name="connsiteY54" fmla="*/ 1152525 h 2282825"/>
              <a:gd name="connsiteX55" fmla="*/ 504825 w 4064000"/>
              <a:gd name="connsiteY55" fmla="*/ 1114425 h 2282825"/>
              <a:gd name="connsiteX56" fmla="*/ 428625 w 4064000"/>
              <a:gd name="connsiteY56" fmla="*/ 1114425 h 2282825"/>
              <a:gd name="connsiteX57" fmla="*/ 428625 w 4064000"/>
              <a:gd name="connsiteY57" fmla="*/ 1035050 h 2282825"/>
              <a:gd name="connsiteX58" fmla="*/ 368300 w 4064000"/>
              <a:gd name="connsiteY58" fmla="*/ 1035050 h 2282825"/>
              <a:gd name="connsiteX59" fmla="*/ 368300 w 4064000"/>
              <a:gd name="connsiteY59" fmla="*/ 1003300 h 2282825"/>
              <a:gd name="connsiteX60" fmla="*/ 288925 w 4064000"/>
              <a:gd name="connsiteY60" fmla="*/ 1003300 h 2282825"/>
              <a:gd name="connsiteX61" fmla="*/ 288925 w 4064000"/>
              <a:gd name="connsiteY61" fmla="*/ 933450 h 2282825"/>
              <a:gd name="connsiteX62" fmla="*/ 250825 w 4064000"/>
              <a:gd name="connsiteY62" fmla="*/ 933450 h 2282825"/>
              <a:gd name="connsiteX63" fmla="*/ 250825 w 4064000"/>
              <a:gd name="connsiteY63" fmla="*/ 850900 h 2282825"/>
              <a:gd name="connsiteX64" fmla="*/ 206375 w 4064000"/>
              <a:gd name="connsiteY64" fmla="*/ 850900 h 2282825"/>
              <a:gd name="connsiteX65" fmla="*/ 206375 w 4064000"/>
              <a:gd name="connsiteY65" fmla="*/ 850900 h 2282825"/>
              <a:gd name="connsiteX66" fmla="*/ 165100 w 4064000"/>
              <a:gd name="connsiteY66" fmla="*/ 850900 h 2282825"/>
              <a:gd name="connsiteX67" fmla="*/ 165100 w 4064000"/>
              <a:gd name="connsiteY67" fmla="*/ 663575 h 2282825"/>
              <a:gd name="connsiteX68" fmla="*/ 136525 w 4064000"/>
              <a:gd name="connsiteY68" fmla="*/ 663575 h 2282825"/>
              <a:gd name="connsiteX69" fmla="*/ 136525 w 4064000"/>
              <a:gd name="connsiteY69" fmla="*/ 561975 h 2282825"/>
              <a:gd name="connsiteX70" fmla="*/ 111125 w 4064000"/>
              <a:gd name="connsiteY70" fmla="*/ 561975 h 2282825"/>
              <a:gd name="connsiteX71" fmla="*/ 111125 w 4064000"/>
              <a:gd name="connsiteY71" fmla="*/ 292100 h 2282825"/>
              <a:gd name="connsiteX72" fmla="*/ 66675 w 4064000"/>
              <a:gd name="connsiteY72" fmla="*/ 292100 h 2282825"/>
              <a:gd name="connsiteX73" fmla="*/ 66675 w 4064000"/>
              <a:gd name="connsiteY73" fmla="*/ 158750 h 2282825"/>
              <a:gd name="connsiteX74" fmla="*/ 31750 w 4064000"/>
              <a:gd name="connsiteY74" fmla="*/ 158750 h 2282825"/>
              <a:gd name="connsiteX75" fmla="*/ 31750 w 4064000"/>
              <a:gd name="connsiteY75" fmla="*/ 104775 h 2282825"/>
              <a:gd name="connsiteX76" fmla="*/ 0 w 4064000"/>
              <a:gd name="connsiteY76" fmla="*/ 104775 h 2282825"/>
              <a:gd name="connsiteX77" fmla="*/ 0 w 4064000"/>
              <a:gd name="connsiteY77" fmla="*/ 0 h 2282825"/>
              <a:gd name="connsiteX78" fmla="*/ 0 w 4064000"/>
              <a:gd name="connsiteY78" fmla="*/ 0 h 2282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4064000" h="2282825">
                <a:moveTo>
                  <a:pt x="4064000" y="2282825"/>
                </a:moveTo>
                <a:lnTo>
                  <a:pt x="3746500" y="2282825"/>
                </a:lnTo>
                <a:lnTo>
                  <a:pt x="3746500" y="2235200"/>
                </a:lnTo>
                <a:lnTo>
                  <a:pt x="3279775" y="2235200"/>
                </a:lnTo>
                <a:lnTo>
                  <a:pt x="3279775" y="2187575"/>
                </a:lnTo>
                <a:lnTo>
                  <a:pt x="3000375" y="2187575"/>
                </a:lnTo>
                <a:lnTo>
                  <a:pt x="3000375" y="2152650"/>
                </a:lnTo>
                <a:lnTo>
                  <a:pt x="2924175" y="2152650"/>
                </a:lnTo>
                <a:lnTo>
                  <a:pt x="2924175" y="2101850"/>
                </a:lnTo>
                <a:lnTo>
                  <a:pt x="2889250" y="2101850"/>
                </a:lnTo>
                <a:lnTo>
                  <a:pt x="2889250" y="2066925"/>
                </a:lnTo>
                <a:lnTo>
                  <a:pt x="2771775" y="2066925"/>
                </a:lnTo>
                <a:lnTo>
                  <a:pt x="2771775" y="2066925"/>
                </a:lnTo>
                <a:lnTo>
                  <a:pt x="2771775" y="2035175"/>
                </a:lnTo>
                <a:lnTo>
                  <a:pt x="2374900" y="2035175"/>
                </a:lnTo>
                <a:lnTo>
                  <a:pt x="2374900" y="1990725"/>
                </a:lnTo>
                <a:lnTo>
                  <a:pt x="2025650" y="1990725"/>
                </a:lnTo>
                <a:lnTo>
                  <a:pt x="2025650" y="1958975"/>
                </a:lnTo>
                <a:lnTo>
                  <a:pt x="1889125" y="1958975"/>
                </a:lnTo>
                <a:lnTo>
                  <a:pt x="1889125" y="1917700"/>
                </a:lnTo>
                <a:lnTo>
                  <a:pt x="1847850" y="1917700"/>
                </a:lnTo>
                <a:lnTo>
                  <a:pt x="1847850" y="1882775"/>
                </a:lnTo>
                <a:lnTo>
                  <a:pt x="1714500" y="1882775"/>
                </a:lnTo>
                <a:lnTo>
                  <a:pt x="1714500" y="1851025"/>
                </a:lnTo>
                <a:lnTo>
                  <a:pt x="1517650" y="1851025"/>
                </a:lnTo>
                <a:lnTo>
                  <a:pt x="1517650" y="1784350"/>
                </a:lnTo>
                <a:lnTo>
                  <a:pt x="1473200" y="1784350"/>
                </a:lnTo>
                <a:lnTo>
                  <a:pt x="1473200" y="1736725"/>
                </a:lnTo>
                <a:lnTo>
                  <a:pt x="1428750" y="1736725"/>
                </a:lnTo>
                <a:lnTo>
                  <a:pt x="1428750" y="1676400"/>
                </a:lnTo>
                <a:lnTo>
                  <a:pt x="1327150" y="1676400"/>
                </a:lnTo>
                <a:lnTo>
                  <a:pt x="1327150" y="1622425"/>
                </a:lnTo>
                <a:lnTo>
                  <a:pt x="1292225" y="1622425"/>
                </a:lnTo>
                <a:lnTo>
                  <a:pt x="1292225" y="1584325"/>
                </a:lnTo>
                <a:lnTo>
                  <a:pt x="1190625" y="1584325"/>
                </a:lnTo>
                <a:lnTo>
                  <a:pt x="1190625" y="1527175"/>
                </a:lnTo>
                <a:lnTo>
                  <a:pt x="1139825" y="1527175"/>
                </a:lnTo>
                <a:lnTo>
                  <a:pt x="1139825" y="1489075"/>
                </a:lnTo>
                <a:lnTo>
                  <a:pt x="1028700" y="1489075"/>
                </a:lnTo>
                <a:lnTo>
                  <a:pt x="1028700" y="1454150"/>
                </a:lnTo>
                <a:lnTo>
                  <a:pt x="968375" y="1454150"/>
                </a:lnTo>
                <a:lnTo>
                  <a:pt x="968375" y="1425575"/>
                </a:lnTo>
                <a:lnTo>
                  <a:pt x="895350" y="1425575"/>
                </a:lnTo>
                <a:lnTo>
                  <a:pt x="895350" y="1377950"/>
                </a:lnTo>
                <a:lnTo>
                  <a:pt x="844550" y="1377950"/>
                </a:lnTo>
                <a:lnTo>
                  <a:pt x="844550" y="1343025"/>
                </a:lnTo>
                <a:lnTo>
                  <a:pt x="768350" y="1343025"/>
                </a:lnTo>
                <a:lnTo>
                  <a:pt x="768350" y="1311275"/>
                </a:lnTo>
                <a:lnTo>
                  <a:pt x="708025" y="1311275"/>
                </a:lnTo>
                <a:lnTo>
                  <a:pt x="708025" y="1279525"/>
                </a:lnTo>
                <a:lnTo>
                  <a:pt x="587375" y="1279525"/>
                </a:lnTo>
                <a:lnTo>
                  <a:pt x="587375" y="1219200"/>
                </a:lnTo>
                <a:lnTo>
                  <a:pt x="546100" y="1219200"/>
                </a:lnTo>
                <a:lnTo>
                  <a:pt x="546100" y="1152525"/>
                </a:lnTo>
                <a:lnTo>
                  <a:pt x="504825" y="1152525"/>
                </a:lnTo>
                <a:lnTo>
                  <a:pt x="504825" y="1114425"/>
                </a:lnTo>
                <a:lnTo>
                  <a:pt x="428625" y="1114425"/>
                </a:lnTo>
                <a:lnTo>
                  <a:pt x="428625" y="1035050"/>
                </a:lnTo>
                <a:lnTo>
                  <a:pt x="368300" y="1035050"/>
                </a:lnTo>
                <a:lnTo>
                  <a:pt x="368300" y="1003300"/>
                </a:lnTo>
                <a:lnTo>
                  <a:pt x="288925" y="1003300"/>
                </a:lnTo>
                <a:lnTo>
                  <a:pt x="288925" y="933450"/>
                </a:lnTo>
                <a:lnTo>
                  <a:pt x="250825" y="933450"/>
                </a:lnTo>
                <a:lnTo>
                  <a:pt x="250825" y="850900"/>
                </a:lnTo>
                <a:lnTo>
                  <a:pt x="206375" y="850900"/>
                </a:lnTo>
                <a:lnTo>
                  <a:pt x="206375" y="850900"/>
                </a:lnTo>
                <a:lnTo>
                  <a:pt x="165100" y="850900"/>
                </a:lnTo>
                <a:lnTo>
                  <a:pt x="165100" y="663575"/>
                </a:lnTo>
                <a:lnTo>
                  <a:pt x="136525" y="663575"/>
                </a:lnTo>
                <a:lnTo>
                  <a:pt x="136525" y="561975"/>
                </a:lnTo>
                <a:lnTo>
                  <a:pt x="111125" y="561975"/>
                </a:lnTo>
                <a:lnTo>
                  <a:pt x="111125" y="292100"/>
                </a:lnTo>
                <a:lnTo>
                  <a:pt x="66675" y="292100"/>
                </a:lnTo>
                <a:lnTo>
                  <a:pt x="66675" y="158750"/>
                </a:lnTo>
                <a:lnTo>
                  <a:pt x="31750" y="158750"/>
                </a:lnTo>
                <a:lnTo>
                  <a:pt x="31750" y="104775"/>
                </a:lnTo>
                <a:lnTo>
                  <a:pt x="0" y="104775"/>
                </a:lnTo>
                <a:lnTo>
                  <a:pt x="0" y="0"/>
                </a:lnTo>
                <a:lnTo>
                  <a:pt x="0" y="0"/>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7829327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9011</a:t>
            </a:r>
            <a:r>
              <a:rPr lang="en-GB" dirty="0"/>
              <a:t>: Randomized phase III study of nivolumab and ipilimumab versus carboplatin-based doublet in first-line treatment of PS 2 or elderly (≥ 70 years) patients with advanced non–small cell lung cancer (Energy-GFPC 06-2015 study</a:t>
            </a:r>
            <a:r>
              <a:rPr lang="en-GB" dirty="0" smtClean="0"/>
              <a:t>) – Lena H, et al</a:t>
            </a:r>
            <a:endParaRPr lang="en-GB" dirty="0"/>
          </a:p>
        </p:txBody>
      </p:sp>
      <p:sp>
        <p:nvSpPr>
          <p:cNvPr id="3" name="Content Placeholder 2"/>
          <p:cNvSpPr>
            <a:spLocks noGrp="1"/>
          </p:cNvSpPr>
          <p:nvPr>
            <p:ph idx="1"/>
          </p:nvPr>
        </p:nvSpPr>
        <p:spPr>
          <a:xfrm>
            <a:off x="304800" y="1246909"/>
            <a:ext cx="11772900" cy="5055650"/>
          </a:xfrm>
        </p:spPr>
        <p:txBody>
          <a:bodyPr/>
          <a:lstStyle/>
          <a:p>
            <a:r>
              <a:rPr lang="en-GB" b="1" dirty="0"/>
              <a:t>Key results (cont</a:t>
            </a:r>
            <a:r>
              <a:rPr lang="en-GB" b="1" dirty="0" smtClean="0"/>
              <a:t>.)</a:t>
            </a:r>
          </a:p>
          <a:p>
            <a:pPr>
              <a:spcBef>
                <a:spcPts val="18600"/>
              </a:spcBef>
            </a:pPr>
            <a:r>
              <a:rPr lang="en-GB" b="1" dirty="0" smtClean="0"/>
              <a:t>Conclusions</a:t>
            </a:r>
            <a:endParaRPr lang="en-GB" b="1" dirty="0"/>
          </a:p>
          <a:p>
            <a:pPr lvl="1"/>
            <a:r>
              <a:rPr lang="en-GB" dirty="0"/>
              <a:t>In elderly patients with PS 0-1, but not in patients with PS 2, with advanced NSCLC, </a:t>
            </a:r>
            <a:r>
              <a:rPr lang="en-GB" dirty="0" err="1"/>
              <a:t>nivolumab</a:t>
            </a:r>
            <a:r>
              <a:rPr lang="en-GB" dirty="0"/>
              <a:t> + </a:t>
            </a:r>
            <a:r>
              <a:rPr lang="en-GB" dirty="0" err="1"/>
              <a:t>ipilimumab</a:t>
            </a:r>
            <a:r>
              <a:rPr lang="en-GB" dirty="0"/>
              <a:t> demonstrated numerical, but not significant, survival benefit over chemotherapy alone and no new safety signals were </a:t>
            </a:r>
            <a:r>
              <a:rPr lang="en-GB" dirty="0" smtClean="0"/>
              <a:t>reported</a:t>
            </a:r>
            <a:endParaRPr lang="en-GB" dirty="0">
              <a:solidFill>
                <a:srgbClr val="FF0000"/>
              </a:solidFill>
            </a:endParaRPr>
          </a:p>
          <a:p>
            <a:pPr lvl="1"/>
            <a:endParaRPr lang="en-GB" dirty="0"/>
          </a:p>
        </p:txBody>
      </p:sp>
      <p:sp>
        <p:nvSpPr>
          <p:cNvPr id="5" name="Text Placeholder 4"/>
          <p:cNvSpPr>
            <a:spLocks noGrp="1"/>
          </p:cNvSpPr>
          <p:nvPr>
            <p:ph type="body" sz="quarter" idx="11"/>
          </p:nvPr>
        </p:nvSpPr>
        <p:spPr/>
        <p:txBody>
          <a:bodyPr/>
          <a:lstStyle/>
          <a:p>
            <a:r>
              <a:rPr lang="en-GB" dirty="0" smtClean="0"/>
              <a:t>Lena H,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9011</a:t>
            </a:r>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3809871426"/>
              </p:ext>
            </p:extLst>
          </p:nvPr>
        </p:nvGraphicFramePr>
        <p:xfrm>
          <a:off x="6042669" y="1689722"/>
          <a:ext cx="5723881" cy="2040216"/>
        </p:xfrm>
        <a:graphic>
          <a:graphicData uri="http://schemas.openxmlformats.org/drawingml/2006/table">
            <a:tbl>
              <a:tblPr firstRow="1" bandRow="1">
                <a:tableStyleId>{69012ECD-51FC-41F1-AA8D-1B2483CD663E}</a:tableStyleId>
              </a:tblPr>
              <a:tblGrid>
                <a:gridCol w="2199631">
                  <a:extLst>
                    <a:ext uri="{9D8B030D-6E8A-4147-A177-3AD203B41FA5}">
                      <a16:colId xmlns:a16="http://schemas.microsoft.com/office/drawing/2014/main" val="4251174958"/>
                    </a:ext>
                  </a:extLst>
                </a:gridCol>
                <a:gridCol w="1987550">
                  <a:extLst>
                    <a:ext uri="{9D8B030D-6E8A-4147-A177-3AD203B41FA5}">
                      <a16:colId xmlns:a16="http://schemas.microsoft.com/office/drawing/2014/main" val="2906927534"/>
                    </a:ext>
                  </a:extLst>
                </a:gridCol>
                <a:gridCol w="1536700">
                  <a:extLst>
                    <a:ext uri="{9D8B030D-6E8A-4147-A177-3AD203B41FA5}">
                      <a16:colId xmlns:a16="http://schemas.microsoft.com/office/drawing/2014/main" val="909866851"/>
                    </a:ext>
                  </a:extLst>
                </a:gridCol>
              </a:tblGrid>
              <a:tr h="34003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dirty="0" smtClean="0">
                          <a:solidFill>
                            <a:schemeClr val="tx2"/>
                          </a:solidFill>
                          <a:latin typeface="+mn-lt"/>
                        </a:rPr>
                        <a:t>TRAEs, %</a:t>
                      </a:r>
                      <a:endParaRPr lang="en-US" sz="1400" b="1" dirty="0">
                        <a:solidFill>
                          <a:schemeClr val="tx2"/>
                        </a:solidFill>
                        <a:latin typeface="+mn-lt"/>
                      </a:endParaRPr>
                    </a:p>
                  </a:txBody>
                  <a:tcPr/>
                </a:tc>
                <a:tc>
                  <a:txBody>
                    <a:bodyPr/>
                    <a:lstStyle/>
                    <a:p>
                      <a:pPr algn="ctr"/>
                      <a:r>
                        <a:rPr lang="en-US" sz="1400" b="1" dirty="0" err="1" smtClean="0">
                          <a:solidFill>
                            <a:schemeClr val="tx2"/>
                          </a:solidFill>
                          <a:latin typeface="+mn-lt"/>
                        </a:rPr>
                        <a:t>Nivo</a:t>
                      </a:r>
                      <a:r>
                        <a:rPr lang="en-US" sz="1400" b="1" dirty="0" smtClean="0">
                          <a:solidFill>
                            <a:schemeClr val="tx2"/>
                          </a:solidFill>
                          <a:latin typeface="+mn-lt"/>
                        </a:rPr>
                        <a:t> + IPI</a:t>
                      </a:r>
                    </a:p>
                  </a:txBody>
                  <a:tcPr/>
                </a:tc>
                <a:tc>
                  <a:txBody>
                    <a:bodyPr/>
                    <a:lstStyle/>
                    <a:p>
                      <a:pPr algn="ctr"/>
                      <a:r>
                        <a:rPr lang="en-US" sz="1400" b="1" dirty="0" smtClean="0">
                          <a:solidFill>
                            <a:schemeClr val="tx2"/>
                          </a:solidFill>
                          <a:latin typeface="+mn-lt"/>
                        </a:rPr>
                        <a:t>Chemo</a:t>
                      </a:r>
                      <a:endParaRPr lang="en-US" sz="1400" b="1" dirty="0">
                        <a:solidFill>
                          <a:schemeClr val="tx2"/>
                        </a:solidFill>
                        <a:latin typeface="+mn-lt"/>
                      </a:endParaRPr>
                    </a:p>
                  </a:txBody>
                  <a:tcPr/>
                </a:tc>
                <a:extLst>
                  <a:ext uri="{0D108BD9-81ED-4DB2-BD59-A6C34878D82A}">
                    <a16:rowId xmlns:a16="http://schemas.microsoft.com/office/drawing/2014/main" val="3011744392"/>
                  </a:ext>
                </a:extLst>
              </a:tr>
              <a:tr h="340036">
                <a:tc>
                  <a:txBody>
                    <a:bodyPr/>
                    <a:lstStyle/>
                    <a:p>
                      <a:pPr algn="l"/>
                      <a:r>
                        <a:rPr lang="en-US" sz="1400" b="0" dirty="0" smtClean="0">
                          <a:latin typeface="+mn-lt"/>
                        </a:rPr>
                        <a:t>Any</a:t>
                      </a:r>
                      <a:endParaRPr lang="en-US" sz="1400" b="0" dirty="0">
                        <a:latin typeface="+mn-lt"/>
                      </a:endParaRPr>
                    </a:p>
                  </a:txBody>
                  <a:tcPr marL="90000"/>
                </a:tc>
                <a:tc>
                  <a:txBody>
                    <a:bodyPr/>
                    <a:lstStyle/>
                    <a:p>
                      <a:pPr algn="ctr"/>
                      <a:r>
                        <a:rPr lang="en-GB" sz="1400" b="0" dirty="0" smtClean="0"/>
                        <a:t>74.3</a:t>
                      </a:r>
                      <a:endParaRPr lang="en-GB" sz="1400" b="0" dirty="0"/>
                    </a:p>
                  </a:txBody>
                  <a:tcPr/>
                </a:tc>
                <a:tc>
                  <a:txBody>
                    <a:bodyPr/>
                    <a:lstStyle/>
                    <a:p>
                      <a:pPr algn="ctr"/>
                      <a:r>
                        <a:rPr lang="en-US" sz="1400" b="0" dirty="0" smtClean="0">
                          <a:latin typeface="+mn-lt"/>
                        </a:rPr>
                        <a:t>89.3</a:t>
                      </a:r>
                      <a:endParaRPr lang="en-US" sz="1400" b="0" dirty="0">
                        <a:latin typeface="+mn-lt"/>
                      </a:endParaRPr>
                    </a:p>
                  </a:txBody>
                  <a:tcPr/>
                </a:tc>
                <a:extLst>
                  <a:ext uri="{0D108BD9-81ED-4DB2-BD59-A6C34878D82A}">
                    <a16:rowId xmlns:a16="http://schemas.microsoft.com/office/drawing/2014/main" val="3532833370"/>
                  </a:ext>
                </a:extLst>
              </a:tr>
              <a:tr h="340036">
                <a:tc>
                  <a:txBody>
                    <a:bodyPr/>
                    <a:lstStyle/>
                    <a:p>
                      <a:pPr algn="l"/>
                      <a:r>
                        <a:rPr lang="en-US" sz="1400" b="0" dirty="0" smtClean="0">
                          <a:latin typeface="+mn-lt"/>
                        </a:rPr>
                        <a:t>Grade ≥3</a:t>
                      </a:r>
                      <a:endParaRPr lang="en-US" sz="1400" b="0" dirty="0">
                        <a:latin typeface="+mn-lt"/>
                      </a:endParaRPr>
                    </a:p>
                  </a:txBody>
                  <a:tcPr marL="90000"/>
                </a:tc>
                <a:tc>
                  <a:txBody>
                    <a:bodyPr/>
                    <a:lstStyle/>
                    <a:p>
                      <a:pPr algn="ctr"/>
                      <a:r>
                        <a:rPr lang="en-GB" sz="1400" b="0" dirty="0" smtClean="0"/>
                        <a:t>31.4</a:t>
                      </a:r>
                      <a:endParaRPr lang="en-GB" sz="1400" b="0" dirty="0"/>
                    </a:p>
                  </a:txBody>
                  <a:tcPr/>
                </a:tc>
                <a:tc>
                  <a:txBody>
                    <a:bodyPr/>
                    <a:lstStyle/>
                    <a:p>
                      <a:pPr algn="ctr"/>
                      <a:r>
                        <a:rPr lang="en-US" sz="1400" b="0" dirty="0" smtClean="0">
                          <a:latin typeface="+mn-lt"/>
                        </a:rPr>
                        <a:t>49.5</a:t>
                      </a:r>
                      <a:endParaRPr lang="en-US" sz="1400" b="0" dirty="0">
                        <a:latin typeface="+mn-lt"/>
                      </a:endParaRPr>
                    </a:p>
                  </a:txBody>
                  <a:tcPr/>
                </a:tc>
                <a:extLst>
                  <a:ext uri="{0D108BD9-81ED-4DB2-BD59-A6C34878D82A}">
                    <a16:rowId xmlns:a16="http://schemas.microsoft.com/office/drawing/2014/main" val="1271958629"/>
                  </a:ext>
                </a:extLst>
              </a:tr>
              <a:tr h="340036">
                <a:tc>
                  <a:txBody>
                    <a:bodyPr/>
                    <a:lstStyle/>
                    <a:p>
                      <a:pPr algn="l"/>
                      <a:r>
                        <a:rPr lang="en-US" sz="1400" b="0" dirty="0" smtClean="0">
                          <a:latin typeface="+mn-lt"/>
                        </a:rPr>
                        <a:t>Led to discontinuation</a:t>
                      </a:r>
                      <a:endParaRPr lang="en-US" sz="1400" b="0" dirty="0">
                        <a:latin typeface="+mn-lt"/>
                      </a:endParaRPr>
                    </a:p>
                  </a:txBody>
                  <a:tcPr marL="90000"/>
                </a:tc>
                <a:tc>
                  <a:txBody>
                    <a:bodyPr/>
                    <a:lstStyle/>
                    <a:p>
                      <a:pPr algn="ctr"/>
                      <a:r>
                        <a:rPr lang="en-GB" sz="1400" b="0" dirty="0" smtClean="0"/>
                        <a:t>54.3</a:t>
                      </a:r>
                      <a:endParaRPr lang="en-GB" sz="1400" b="0" dirty="0"/>
                    </a:p>
                  </a:txBody>
                  <a:tcPr/>
                </a:tc>
                <a:tc>
                  <a:txBody>
                    <a:bodyPr/>
                    <a:lstStyle/>
                    <a:p>
                      <a:pPr algn="ctr"/>
                      <a:r>
                        <a:rPr lang="en-US" sz="1400" b="0" dirty="0" smtClean="0">
                          <a:latin typeface="+mn-lt"/>
                        </a:rPr>
                        <a:t>34.0</a:t>
                      </a:r>
                      <a:endParaRPr lang="en-US" sz="1400" b="0" dirty="0">
                        <a:latin typeface="+mn-lt"/>
                      </a:endParaRPr>
                    </a:p>
                  </a:txBody>
                  <a:tcPr/>
                </a:tc>
                <a:extLst>
                  <a:ext uri="{0D108BD9-81ED-4DB2-BD59-A6C34878D82A}">
                    <a16:rowId xmlns:a16="http://schemas.microsoft.com/office/drawing/2014/main" val="250109543"/>
                  </a:ext>
                </a:extLst>
              </a:tr>
              <a:tr h="340036">
                <a:tc>
                  <a:txBody>
                    <a:bodyPr/>
                    <a:lstStyle/>
                    <a:p>
                      <a:pPr algn="l"/>
                      <a:r>
                        <a:rPr lang="en-US" sz="1400" b="0" dirty="0" smtClean="0">
                          <a:latin typeface="+mn-lt"/>
                        </a:rPr>
                        <a:t>Serious</a:t>
                      </a:r>
                      <a:endParaRPr lang="en-US" sz="1400" b="0" dirty="0">
                        <a:latin typeface="+mn-lt"/>
                      </a:endParaRPr>
                    </a:p>
                  </a:txBody>
                  <a:tcPr marL="90000"/>
                </a:tc>
                <a:tc>
                  <a:txBody>
                    <a:bodyPr/>
                    <a:lstStyle/>
                    <a:p>
                      <a:pPr algn="ctr"/>
                      <a:r>
                        <a:rPr lang="en-GB" sz="1400" b="0" dirty="0" smtClean="0"/>
                        <a:t>39.0</a:t>
                      </a:r>
                      <a:endParaRPr lang="en-GB" sz="1400" b="0" dirty="0"/>
                    </a:p>
                  </a:txBody>
                  <a:tcPr/>
                </a:tc>
                <a:tc>
                  <a:txBody>
                    <a:bodyPr/>
                    <a:lstStyle/>
                    <a:p>
                      <a:pPr algn="ctr"/>
                      <a:r>
                        <a:rPr lang="en-US" sz="1400" b="0" dirty="0" smtClean="0">
                          <a:latin typeface="+mn-lt"/>
                        </a:rPr>
                        <a:t>25.2</a:t>
                      </a:r>
                      <a:endParaRPr lang="en-US" sz="1400" b="0" dirty="0">
                        <a:latin typeface="+mn-lt"/>
                      </a:endParaRPr>
                    </a:p>
                  </a:txBody>
                  <a:tcPr/>
                </a:tc>
                <a:extLst>
                  <a:ext uri="{0D108BD9-81ED-4DB2-BD59-A6C34878D82A}">
                    <a16:rowId xmlns:a16="http://schemas.microsoft.com/office/drawing/2014/main" val="751272176"/>
                  </a:ext>
                </a:extLst>
              </a:tr>
              <a:tr h="340036">
                <a:tc>
                  <a:txBody>
                    <a:bodyPr/>
                    <a:lstStyle/>
                    <a:p>
                      <a:pPr algn="l"/>
                      <a:r>
                        <a:rPr lang="en-US" sz="1400" b="0" baseline="0" dirty="0" smtClean="0">
                          <a:latin typeface="+mn-lt"/>
                        </a:rPr>
                        <a:t>Led to death</a:t>
                      </a:r>
                      <a:endParaRPr lang="en-US" sz="1400" b="0" dirty="0">
                        <a:latin typeface="+mn-lt"/>
                      </a:endParaRPr>
                    </a:p>
                  </a:txBody>
                  <a:tcPr marL="90000"/>
                </a:tc>
                <a:tc>
                  <a:txBody>
                    <a:bodyPr/>
                    <a:lstStyle/>
                    <a:p>
                      <a:pPr algn="ctr"/>
                      <a:r>
                        <a:rPr lang="en-GB" sz="1400" b="0" dirty="0" smtClean="0"/>
                        <a:t>3.8</a:t>
                      </a:r>
                      <a:endParaRPr lang="en-GB" sz="1400" b="0" dirty="0"/>
                    </a:p>
                  </a:txBody>
                  <a:tcPr/>
                </a:tc>
                <a:tc>
                  <a:txBody>
                    <a:bodyPr/>
                    <a:lstStyle/>
                    <a:p>
                      <a:pPr algn="ctr"/>
                      <a:r>
                        <a:rPr lang="en-US" sz="1400" b="0" dirty="0" smtClean="0">
                          <a:latin typeface="+mn-lt"/>
                        </a:rPr>
                        <a:t>1.9</a:t>
                      </a:r>
                      <a:endParaRPr lang="en-US" sz="1400" b="0" dirty="0">
                        <a:latin typeface="+mn-lt"/>
                      </a:endParaRPr>
                    </a:p>
                  </a:txBody>
                  <a:tcPr/>
                </a:tc>
                <a:extLst>
                  <a:ext uri="{0D108BD9-81ED-4DB2-BD59-A6C34878D82A}">
                    <a16:rowId xmlns:a16="http://schemas.microsoft.com/office/drawing/2014/main" val="3846707843"/>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757462570"/>
              </p:ext>
            </p:extLst>
          </p:nvPr>
        </p:nvGraphicFramePr>
        <p:xfrm>
          <a:off x="429269" y="1689722"/>
          <a:ext cx="5273031" cy="2040216"/>
        </p:xfrm>
        <a:graphic>
          <a:graphicData uri="http://schemas.openxmlformats.org/drawingml/2006/table">
            <a:tbl>
              <a:tblPr firstRow="1" bandRow="1">
                <a:tableStyleId>{69012ECD-51FC-41F1-AA8D-1B2483CD663E}</a:tableStyleId>
              </a:tblPr>
              <a:tblGrid>
                <a:gridCol w="1869431">
                  <a:extLst>
                    <a:ext uri="{9D8B030D-6E8A-4147-A177-3AD203B41FA5}">
                      <a16:colId xmlns:a16="http://schemas.microsoft.com/office/drawing/2014/main" val="4251174958"/>
                    </a:ext>
                  </a:extLst>
                </a:gridCol>
                <a:gridCol w="1701800">
                  <a:extLst>
                    <a:ext uri="{9D8B030D-6E8A-4147-A177-3AD203B41FA5}">
                      <a16:colId xmlns:a16="http://schemas.microsoft.com/office/drawing/2014/main" val="2906927534"/>
                    </a:ext>
                  </a:extLst>
                </a:gridCol>
                <a:gridCol w="1701800">
                  <a:extLst>
                    <a:ext uri="{9D8B030D-6E8A-4147-A177-3AD203B41FA5}">
                      <a16:colId xmlns:a16="http://schemas.microsoft.com/office/drawing/2014/main" val="909866851"/>
                    </a:ext>
                  </a:extLst>
                </a:gridCol>
              </a:tblGrid>
              <a:tr h="34003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dirty="0" smtClean="0">
                          <a:solidFill>
                            <a:schemeClr val="tx2"/>
                          </a:solidFill>
                          <a:latin typeface="+mn-lt"/>
                        </a:rPr>
                        <a:t>OS</a:t>
                      </a:r>
                      <a:endParaRPr lang="en-US" sz="1400" b="1" dirty="0">
                        <a:solidFill>
                          <a:schemeClr val="tx2"/>
                        </a:solidFill>
                        <a:latin typeface="+mn-lt"/>
                      </a:endParaRPr>
                    </a:p>
                  </a:txBody>
                  <a:tcPr/>
                </a:tc>
                <a:tc>
                  <a:txBody>
                    <a:bodyPr/>
                    <a:lstStyle/>
                    <a:p>
                      <a:pPr algn="ctr"/>
                      <a:r>
                        <a:rPr lang="en-US" sz="1400" b="1" dirty="0" err="1" smtClean="0">
                          <a:solidFill>
                            <a:schemeClr val="tx2"/>
                          </a:solidFill>
                          <a:latin typeface="+mn-lt"/>
                        </a:rPr>
                        <a:t>Nivo</a:t>
                      </a:r>
                      <a:r>
                        <a:rPr lang="en-US" sz="1400" b="1" dirty="0" smtClean="0">
                          <a:solidFill>
                            <a:schemeClr val="tx2"/>
                          </a:solidFill>
                          <a:latin typeface="+mn-lt"/>
                        </a:rPr>
                        <a:t> + IPI</a:t>
                      </a:r>
                    </a:p>
                  </a:txBody>
                  <a:tcPr/>
                </a:tc>
                <a:tc>
                  <a:txBody>
                    <a:bodyPr/>
                    <a:lstStyle/>
                    <a:p>
                      <a:pPr algn="ctr"/>
                      <a:r>
                        <a:rPr lang="en-US" sz="1400" b="1" dirty="0" smtClean="0">
                          <a:solidFill>
                            <a:schemeClr val="tx2"/>
                          </a:solidFill>
                          <a:latin typeface="+mn-lt"/>
                        </a:rPr>
                        <a:t>Chemo</a:t>
                      </a:r>
                      <a:endParaRPr lang="en-US" sz="1400" b="1" dirty="0">
                        <a:solidFill>
                          <a:schemeClr val="tx2"/>
                        </a:solidFill>
                        <a:latin typeface="+mn-lt"/>
                      </a:endParaRPr>
                    </a:p>
                  </a:txBody>
                  <a:tcPr/>
                </a:tc>
                <a:extLst>
                  <a:ext uri="{0D108BD9-81ED-4DB2-BD59-A6C34878D82A}">
                    <a16:rowId xmlns:a16="http://schemas.microsoft.com/office/drawing/2014/main" val="3011744392"/>
                  </a:ext>
                </a:extLst>
              </a:tr>
              <a:tr h="340036">
                <a:tc>
                  <a:txBody>
                    <a:bodyPr/>
                    <a:lstStyle/>
                    <a:p>
                      <a:pPr algn="l"/>
                      <a:r>
                        <a:rPr lang="en-US" sz="1400" b="0" dirty="0" smtClean="0">
                          <a:latin typeface="+mn-lt"/>
                        </a:rPr>
                        <a:t>PS 2, n</a:t>
                      </a:r>
                      <a:endParaRPr lang="en-US" sz="1400" b="0" dirty="0">
                        <a:latin typeface="+mn-lt"/>
                      </a:endParaRPr>
                    </a:p>
                  </a:txBody>
                  <a:tcPr marL="90000"/>
                </a:tc>
                <a:tc>
                  <a:txBody>
                    <a:bodyPr/>
                    <a:lstStyle/>
                    <a:p>
                      <a:pPr algn="ctr"/>
                      <a:r>
                        <a:rPr lang="en-GB" sz="1400" b="0" dirty="0" smtClean="0"/>
                        <a:t>40</a:t>
                      </a:r>
                      <a:endParaRPr lang="en-GB" sz="1400" b="0" dirty="0"/>
                    </a:p>
                  </a:txBody>
                  <a:tcPr/>
                </a:tc>
                <a:tc>
                  <a:txBody>
                    <a:bodyPr/>
                    <a:lstStyle/>
                    <a:p>
                      <a:pPr algn="ctr"/>
                      <a:r>
                        <a:rPr lang="en-US" sz="1400" b="0" dirty="0" smtClean="0">
                          <a:latin typeface="+mn-lt"/>
                        </a:rPr>
                        <a:t>39</a:t>
                      </a:r>
                      <a:endParaRPr lang="en-US" sz="1400" b="0" dirty="0">
                        <a:latin typeface="+mn-lt"/>
                      </a:endParaRPr>
                    </a:p>
                  </a:txBody>
                  <a:tcPr/>
                </a:tc>
                <a:extLst>
                  <a:ext uri="{0D108BD9-81ED-4DB2-BD59-A6C34878D82A}">
                    <a16:rowId xmlns:a16="http://schemas.microsoft.com/office/drawing/2014/main" val="3532833370"/>
                  </a:ext>
                </a:extLst>
              </a:tr>
              <a:tr h="340036">
                <a:tc>
                  <a:txBody>
                    <a:bodyPr/>
                    <a:lstStyle/>
                    <a:p>
                      <a:pPr marL="88900" indent="0" algn="l"/>
                      <a:r>
                        <a:rPr lang="en-US" sz="1400" b="0" dirty="0" smtClean="0">
                          <a:latin typeface="+mn-lt"/>
                        </a:rPr>
                        <a:t>mOS,</a:t>
                      </a:r>
                      <a:r>
                        <a:rPr lang="en-US" sz="1400" b="0" baseline="0" dirty="0" smtClean="0">
                          <a:latin typeface="+mn-lt"/>
                        </a:rPr>
                        <a:t> </a:t>
                      </a:r>
                      <a:r>
                        <a:rPr lang="en-US" sz="1400" b="0" baseline="0" dirty="0" err="1" smtClean="0">
                          <a:latin typeface="+mn-lt"/>
                        </a:rPr>
                        <a:t>mo</a:t>
                      </a:r>
                      <a:r>
                        <a:rPr lang="en-US" sz="1400" b="0" baseline="0" dirty="0" smtClean="0">
                          <a:latin typeface="+mn-lt"/>
                        </a:rPr>
                        <a:t> (95%CI)</a:t>
                      </a:r>
                      <a:endParaRPr lang="en-US" sz="1400" b="0" dirty="0">
                        <a:latin typeface="+mn-lt"/>
                      </a:endParaRPr>
                    </a:p>
                  </a:txBody>
                  <a:tcPr marL="90000"/>
                </a:tc>
                <a:tc>
                  <a:txBody>
                    <a:bodyPr/>
                    <a:lstStyle/>
                    <a:p>
                      <a:pPr algn="ctr"/>
                      <a:r>
                        <a:rPr lang="en-GB" sz="1400" b="0" dirty="0" smtClean="0"/>
                        <a:t>2.9 (1.4, 4.8)</a:t>
                      </a:r>
                      <a:endParaRPr lang="en-GB" sz="1400" b="0" dirty="0"/>
                    </a:p>
                  </a:txBody>
                  <a:tcPr/>
                </a:tc>
                <a:tc>
                  <a:txBody>
                    <a:bodyPr/>
                    <a:lstStyle/>
                    <a:p>
                      <a:pPr algn="ctr"/>
                      <a:r>
                        <a:rPr lang="en-US" sz="1400" b="0" dirty="0" smtClean="0">
                          <a:latin typeface="+mn-lt"/>
                        </a:rPr>
                        <a:t>6.1 (3.5, 10.4)</a:t>
                      </a:r>
                      <a:endParaRPr lang="en-US" sz="1400" b="0" dirty="0">
                        <a:latin typeface="+mn-lt"/>
                      </a:endParaRPr>
                    </a:p>
                  </a:txBody>
                  <a:tcPr/>
                </a:tc>
                <a:extLst>
                  <a:ext uri="{0D108BD9-81ED-4DB2-BD59-A6C34878D82A}">
                    <a16:rowId xmlns:a16="http://schemas.microsoft.com/office/drawing/2014/main" val="1271958629"/>
                  </a:ext>
                </a:extLst>
              </a:tr>
              <a:tr h="340036">
                <a:tc>
                  <a:txBody>
                    <a:bodyPr/>
                    <a:lstStyle/>
                    <a:p>
                      <a:pPr algn="l"/>
                      <a:r>
                        <a:rPr lang="en-US" sz="1400" b="0" dirty="0" smtClean="0">
                          <a:latin typeface="+mn-lt"/>
                        </a:rPr>
                        <a:t>Elderly PS 0–1, n</a:t>
                      </a:r>
                      <a:endParaRPr lang="en-US" sz="1400" b="0" dirty="0">
                        <a:latin typeface="+mn-lt"/>
                      </a:endParaRPr>
                    </a:p>
                  </a:txBody>
                  <a:tcPr marL="90000"/>
                </a:tc>
                <a:tc>
                  <a:txBody>
                    <a:bodyPr/>
                    <a:lstStyle/>
                    <a:p>
                      <a:pPr algn="ctr"/>
                      <a:r>
                        <a:rPr lang="en-GB" sz="1400" b="0" dirty="0" smtClean="0"/>
                        <a:t>70</a:t>
                      </a:r>
                      <a:endParaRPr lang="en-GB" sz="1400" b="0" dirty="0"/>
                    </a:p>
                  </a:txBody>
                  <a:tcPr/>
                </a:tc>
                <a:tc>
                  <a:txBody>
                    <a:bodyPr/>
                    <a:lstStyle/>
                    <a:p>
                      <a:pPr algn="ctr"/>
                      <a:r>
                        <a:rPr lang="en-US" sz="1400" b="0" dirty="0" smtClean="0">
                          <a:latin typeface="+mn-lt"/>
                        </a:rPr>
                        <a:t>67</a:t>
                      </a:r>
                      <a:endParaRPr lang="en-US" sz="1400" b="0" dirty="0">
                        <a:latin typeface="+mn-lt"/>
                      </a:endParaRPr>
                    </a:p>
                  </a:txBody>
                  <a:tcPr/>
                </a:tc>
                <a:extLst>
                  <a:ext uri="{0D108BD9-81ED-4DB2-BD59-A6C34878D82A}">
                    <a16:rowId xmlns:a16="http://schemas.microsoft.com/office/drawing/2014/main" val="250109543"/>
                  </a:ext>
                </a:extLst>
              </a:tr>
              <a:tr h="340036">
                <a:tc>
                  <a:txBody>
                    <a:bodyPr/>
                    <a:lstStyle/>
                    <a:p>
                      <a:pPr marL="88900" indent="0" algn="l"/>
                      <a:r>
                        <a:rPr lang="en-US" sz="1400" b="0" dirty="0" smtClean="0">
                          <a:latin typeface="+mn-lt"/>
                        </a:rPr>
                        <a:t>mOS,</a:t>
                      </a:r>
                      <a:r>
                        <a:rPr lang="en-US" sz="1400" b="0" baseline="0" dirty="0" smtClean="0">
                          <a:latin typeface="+mn-lt"/>
                        </a:rPr>
                        <a:t> </a:t>
                      </a:r>
                      <a:r>
                        <a:rPr lang="en-US" sz="1400" b="0" baseline="0" dirty="0" err="1" smtClean="0">
                          <a:latin typeface="+mn-lt"/>
                        </a:rPr>
                        <a:t>mo</a:t>
                      </a:r>
                      <a:r>
                        <a:rPr lang="en-US" sz="1400" b="0" baseline="0" dirty="0" smtClean="0">
                          <a:latin typeface="+mn-lt"/>
                        </a:rPr>
                        <a:t> (95%CI)</a:t>
                      </a:r>
                      <a:endParaRPr lang="en-US" sz="1400" b="0" dirty="0">
                        <a:latin typeface="+mn-lt"/>
                      </a:endParaRPr>
                    </a:p>
                  </a:txBody>
                  <a:tcPr marL="90000"/>
                </a:tc>
                <a:tc>
                  <a:txBody>
                    <a:bodyPr/>
                    <a:lstStyle/>
                    <a:p>
                      <a:pPr algn="ctr"/>
                      <a:r>
                        <a:rPr lang="en-GB" sz="1400" b="0" dirty="0" smtClean="0"/>
                        <a:t>22.6 (18.1, 36.0)</a:t>
                      </a:r>
                      <a:endParaRPr lang="en-GB" sz="1400" b="0" dirty="0"/>
                    </a:p>
                  </a:txBody>
                  <a:tcPr/>
                </a:tc>
                <a:tc>
                  <a:txBody>
                    <a:bodyPr/>
                    <a:lstStyle/>
                    <a:p>
                      <a:pPr algn="ctr"/>
                      <a:r>
                        <a:rPr lang="en-US" sz="1400" b="0" dirty="0" smtClean="0">
                          <a:latin typeface="+mn-lt"/>
                        </a:rPr>
                        <a:t>11.8 (8.9, 20.5)</a:t>
                      </a:r>
                      <a:endParaRPr lang="en-US" sz="1400" b="0" dirty="0">
                        <a:latin typeface="+mn-lt"/>
                      </a:endParaRPr>
                    </a:p>
                  </a:txBody>
                  <a:tcPr/>
                </a:tc>
                <a:extLst>
                  <a:ext uri="{0D108BD9-81ED-4DB2-BD59-A6C34878D82A}">
                    <a16:rowId xmlns:a16="http://schemas.microsoft.com/office/drawing/2014/main" val="751272176"/>
                  </a:ext>
                </a:extLst>
              </a:tr>
              <a:tr h="340036">
                <a:tc>
                  <a:txBody>
                    <a:bodyPr/>
                    <a:lstStyle/>
                    <a:p>
                      <a:pPr marL="88900" indent="0" algn="l"/>
                      <a:r>
                        <a:rPr lang="en-US" sz="1400" b="0" dirty="0" smtClean="0">
                          <a:latin typeface="+mn-lt"/>
                        </a:rPr>
                        <a:t>HR (95%CI)</a:t>
                      </a:r>
                      <a:endParaRPr lang="en-US" sz="1400" b="0" dirty="0">
                        <a:latin typeface="+mn-lt"/>
                      </a:endParaRPr>
                    </a:p>
                  </a:txBody>
                  <a:tcPr marL="90000"/>
                </a:tc>
                <a:tc gridSpan="2">
                  <a:txBody>
                    <a:bodyPr/>
                    <a:lstStyle/>
                    <a:p>
                      <a:pPr algn="ctr"/>
                      <a:r>
                        <a:rPr lang="en-GB" sz="1400" b="0" dirty="0" smtClean="0"/>
                        <a:t>0.63 (0.42,</a:t>
                      </a:r>
                      <a:r>
                        <a:rPr lang="en-GB" sz="1400" b="0" baseline="0" dirty="0" smtClean="0"/>
                        <a:t> 0.95)</a:t>
                      </a:r>
                      <a:endParaRPr lang="en-GB" sz="1400" b="0" dirty="0"/>
                    </a:p>
                  </a:txBody>
                  <a:tcPr/>
                </a:tc>
                <a:tc hMerge="1">
                  <a:txBody>
                    <a:bodyPr/>
                    <a:lstStyle/>
                    <a:p>
                      <a:pPr algn="ctr"/>
                      <a:endParaRPr lang="en-US" sz="1400" b="0" dirty="0">
                        <a:latin typeface="+mn-lt"/>
                      </a:endParaRPr>
                    </a:p>
                  </a:txBody>
                  <a:tcPr/>
                </a:tc>
                <a:extLst>
                  <a:ext uri="{0D108BD9-81ED-4DB2-BD59-A6C34878D82A}">
                    <a16:rowId xmlns:a16="http://schemas.microsoft.com/office/drawing/2014/main" val="3846707843"/>
                  </a:ext>
                </a:extLst>
              </a:tr>
            </a:tbl>
          </a:graphicData>
        </a:graphic>
      </p:graphicFrame>
    </p:spTree>
    <p:extLst>
      <p:ext uri="{BB962C8B-B14F-4D97-AF65-F5344CB8AC3E}">
        <p14:creationId xmlns:p14="http://schemas.microsoft.com/office/powerpoint/2010/main" val="399463953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LBA9023</a:t>
            </a:r>
            <a:r>
              <a:rPr lang="en-GB" dirty="0"/>
              <a:t>: Efficacy/safety of entrectinib in patients (pts) with ROS1-positive (ROS1+) advanced/metastatic NSCLC from the Blood First Assay Screening Trial (BFAST</a:t>
            </a:r>
            <a:r>
              <a:rPr lang="en-GB" dirty="0" smtClean="0"/>
              <a:t>) </a:t>
            </a:r>
            <a:br>
              <a:rPr lang="en-GB" dirty="0" smtClean="0"/>
            </a:br>
            <a:r>
              <a:rPr lang="en-GB" dirty="0" smtClean="0"/>
              <a:t>– Peters S, et al</a:t>
            </a:r>
            <a:endParaRPr lang="en-GB" dirty="0"/>
          </a:p>
        </p:txBody>
      </p:sp>
      <p:sp>
        <p:nvSpPr>
          <p:cNvPr id="6" name="Content Placeholder 5"/>
          <p:cNvSpPr>
            <a:spLocks noGrp="1"/>
          </p:cNvSpPr>
          <p:nvPr>
            <p:ph idx="1"/>
          </p:nvPr>
        </p:nvSpPr>
        <p:spPr/>
        <p:txBody>
          <a:bodyPr/>
          <a:lstStyle/>
          <a:p>
            <a:r>
              <a:rPr lang="en-GB" b="1" dirty="0"/>
              <a:t>Study objective</a:t>
            </a:r>
          </a:p>
          <a:p>
            <a:pPr lvl="1"/>
            <a:r>
              <a:rPr lang="en-GB" dirty="0"/>
              <a:t>To </a:t>
            </a:r>
            <a:r>
              <a:rPr lang="en-GB" dirty="0" smtClean="0"/>
              <a:t>evaluate the efficacy and safety of entrectinib in patients with ROS1+ advanced or metastatic NSCLC in Cohort D of the BFAST trial</a:t>
            </a:r>
            <a:endParaRPr lang="en-GB" dirty="0"/>
          </a:p>
        </p:txBody>
      </p:sp>
      <p:sp>
        <p:nvSpPr>
          <p:cNvPr id="7" name="Text Placeholder 6"/>
          <p:cNvSpPr>
            <a:spLocks noGrp="1"/>
          </p:cNvSpPr>
          <p:nvPr>
            <p:ph type="body" sz="quarter" idx="10"/>
          </p:nvPr>
        </p:nvSpPr>
        <p:spPr/>
        <p:txBody>
          <a:bodyPr/>
          <a:lstStyle/>
          <a:p>
            <a:r>
              <a:rPr lang="en-GB" dirty="0" smtClean="0"/>
              <a:t>*Determined </a:t>
            </a:r>
            <a:r>
              <a:rPr lang="en-GB" dirty="0"/>
              <a:t>by the </a:t>
            </a:r>
            <a:r>
              <a:rPr lang="en-GB" dirty="0" smtClean="0"/>
              <a:t>FMI liquid assay</a:t>
            </a:r>
            <a:endParaRPr lang="en-GB" dirty="0"/>
          </a:p>
        </p:txBody>
      </p:sp>
      <p:sp>
        <p:nvSpPr>
          <p:cNvPr id="5" name="Text Placeholder 4"/>
          <p:cNvSpPr>
            <a:spLocks noGrp="1"/>
          </p:cNvSpPr>
          <p:nvPr>
            <p:ph type="body" sz="quarter" idx="11"/>
          </p:nvPr>
        </p:nvSpPr>
        <p:spPr/>
        <p:txBody>
          <a:bodyPr/>
          <a:lstStyle/>
          <a:p>
            <a:r>
              <a:rPr lang="en-GB" dirty="0" smtClean="0"/>
              <a:t>Peters S,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LBA9023</a:t>
            </a:r>
            <a:endParaRPr lang="en-GB" dirty="0"/>
          </a:p>
        </p:txBody>
      </p:sp>
      <p:sp>
        <p:nvSpPr>
          <p:cNvPr id="9" name="AutoShape 12"/>
          <p:cNvSpPr>
            <a:spLocks noChangeArrowheads="1"/>
          </p:cNvSpPr>
          <p:nvPr/>
        </p:nvSpPr>
        <p:spPr bwMode="auto">
          <a:xfrm>
            <a:off x="5337057" y="3079463"/>
            <a:ext cx="3115478" cy="1235619"/>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sng" strike="noStrike" kern="1200" cap="none" spc="0" normalizeH="0" baseline="0" noProof="0" dirty="0" smtClean="0">
                <a:ln>
                  <a:noFill/>
                </a:ln>
                <a:solidFill>
                  <a:srgbClr val="FFFFFF"/>
                </a:solidFill>
                <a:effectLst/>
                <a:uLnTx/>
                <a:uFillTx/>
                <a:latin typeface="Arial" charset="0"/>
                <a:ea typeface="SimSun" pitchFamily="2" charset="-122"/>
                <a:cs typeface="Arial" charset="0"/>
              </a:rPr>
              <a:t>Cohort D</a:t>
            </a: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Entrectinib 600 mg PO QD</a:t>
            </a:r>
          </a:p>
        </p:txBody>
      </p:sp>
      <p:sp>
        <p:nvSpPr>
          <p:cNvPr id="10" name="AutoShape 9"/>
          <p:cNvSpPr>
            <a:spLocks noChangeArrowheads="1"/>
          </p:cNvSpPr>
          <p:nvPr/>
        </p:nvSpPr>
        <p:spPr bwMode="auto">
          <a:xfrm>
            <a:off x="955029" y="2682240"/>
            <a:ext cx="3423095" cy="2030065"/>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a:ln>
                  <a:noFill/>
                </a:ln>
                <a:solidFill>
                  <a:srgbClr val="FFFFFF"/>
                </a:solidFill>
                <a:effectLst/>
                <a:uLnTx/>
                <a:uFillTx/>
                <a:latin typeface="Arial" charset="0"/>
                <a:ea typeface="SimSun" pitchFamily="2" charset="-122"/>
                <a:cs typeface="Arial" charset="0"/>
              </a:rPr>
              <a:t>Key patient inclusion criteria</a:t>
            </a:r>
            <a:endParaRPr kumimoji="0" lang="en-GB" altLang="zh-CN" sz="160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Advanced unresectable NSCLC </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ROS1-positive*</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altLang="zh-CN" sz="1600" kern="1200" dirty="0" smtClean="0">
                <a:latin typeface="Arial" charset="0"/>
                <a:ea typeface="SimSun" pitchFamily="2" charset="-122"/>
                <a:cs typeface="Arial" charset="0"/>
              </a:rPr>
              <a:t>No prior treatment</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altLang="zh-CN" sz="1600" kern="1200" dirty="0" smtClean="0">
                <a:latin typeface="Arial" charset="0"/>
                <a:ea typeface="SimSun" pitchFamily="2" charset="-122"/>
                <a:cs typeface="Arial" charset="0"/>
              </a:rPr>
              <a:t>ECOG PS 0–2</a:t>
            </a:r>
          </a:p>
          <a:p>
            <a:pPr marR="0" lvl="0" algn="l" defTabSz="892175" rtl="0" eaLnBrk="0" fontAlgn="base" latinLnBrk="0" hangingPunct="0">
              <a:lnSpc>
                <a:spcPct val="100000"/>
              </a:lnSpc>
              <a:spcBef>
                <a:spcPct val="0"/>
              </a:spcBef>
              <a:spcAft>
                <a:spcPct val="30000"/>
              </a:spcAft>
              <a:buClrTx/>
              <a:buSzTx/>
              <a:tabLst/>
              <a:defRPr/>
            </a:pPr>
            <a:r>
              <a:rPr lang="en-GB" altLang="zh-CN" sz="1600" kern="1200" dirty="0" smtClean="0">
                <a:latin typeface="Arial" charset="0"/>
                <a:ea typeface="SimSun" pitchFamily="2" charset="-122"/>
                <a:cs typeface="Arial" charset="0"/>
              </a:rPr>
              <a:t>(n=55)</a:t>
            </a:r>
          </a:p>
        </p:txBody>
      </p:sp>
      <p:sp>
        <p:nvSpPr>
          <p:cNvPr id="11" name="Rectangle 9"/>
          <p:cNvSpPr txBox="1">
            <a:spLocks noChangeArrowheads="1"/>
          </p:cNvSpPr>
          <p:nvPr/>
        </p:nvSpPr>
        <p:spPr bwMode="auto">
          <a:xfrm>
            <a:off x="2142478" y="4975847"/>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dirty="0" smtClean="0">
                <a:solidFill>
                  <a:srgbClr val="363636"/>
                </a:solidFill>
                <a:latin typeface="Arial"/>
                <a:cs typeface="Arial"/>
              </a:rPr>
              <a:t>ORR (RECIST v1.1)</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2" name="Content Placeholder 26"/>
          <p:cNvSpPr txBox="1">
            <a:spLocks/>
          </p:cNvSpPr>
          <p:nvPr/>
        </p:nvSpPr>
        <p:spPr>
          <a:xfrm>
            <a:off x="6385182" y="4975847"/>
            <a:ext cx="4854317"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dirty="0" smtClean="0">
                <a:solidFill>
                  <a:srgbClr val="363636"/>
                </a:solidFill>
                <a:latin typeface="Arial"/>
                <a:cs typeface="Arial"/>
              </a:rPr>
              <a:t>CBR, </a:t>
            </a:r>
            <a:r>
              <a:rPr lang="en-US" sz="1600" dirty="0" err="1" smtClean="0">
                <a:solidFill>
                  <a:srgbClr val="363636"/>
                </a:solidFill>
                <a:latin typeface="Arial"/>
                <a:cs typeface="Arial"/>
              </a:rPr>
              <a:t>DoR</a:t>
            </a:r>
            <a:r>
              <a:rPr lang="en-US" sz="1600" dirty="0" smtClean="0">
                <a:solidFill>
                  <a:srgbClr val="363636"/>
                </a:solidFill>
                <a:latin typeface="Arial"/>
                <a:cs typeface="Arial"/>
              </a:rPr>
              <a:t>, PFS, OS, CNS progression, safety</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3" name="AutoShape 12"/>
          <p:cNvSpPr>
            <a:spLocks noChangeArrowheads="1"/>
          </p:cNvSpPr>
          <p:nvPr/>
        </p:nvSpPr>
        <p:spPr bwMode="auto">
          <a:xfrm>
            <a:off x="9411469" y="3307984"/>
            <a:ext cx="1288282" cy="778577"/>
          </a:xfrm>
          <a:prstGeom prst="roundRect">
            <a:avLst>
              <a:gd name="adj" fmla="val 16667"/>
            </a:avLst>
          </a:prstGeom>
          <a:solidFill>
            <a:srgbClr val="000000"/>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en-GB" altLang="zh-CN" sz="1600" kern="1200" dirty="0" smtClean="0">
                <a:latin typeface="Arial" charset="0"/>
                <a:ea typeface="SimSun" pitchFamily="2" charset="-122"/>
                <a:cs typeface="Arial" charset="0"/>
              </a:rPr>
              <a:t>PD/ toxicity</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16" name="AutoShape 19"/>
          <p:cNvCxnSpPr>
            <a:cxnSpLocks noChangeShapeType="1"/>
            <a:stCxn id="10" idx="3"/>
            <a:endCxn id="9" idx="1"/>
          </p:cNvCxnSpPr>
          <p:nvPr/>
        </p:nvCxnSpPr>
        <p:spPr bwMode="auto">
          <a:xfrm>
            <a:off x="4378124" y="3697273"/>
            <a:ext cx="958933" cy="0"/>
          </a:xfrm>
          <a:prstGeom prst="straightConnector1">
            <a:avLst/>
          </a:prstGeom>
          <a:noFill/>
          <a:ln w="38100">
            <a:solidFill>
              <a:schemeClr val="bg1"/>
            </a:solidFill>
            <a:round/>
            <a:headEnd/>
            <a:tailEnd type="triangle" w="med" len="med"/>
          </a:ln>
        </p:spPr>
      </p:cxnSp>
      <p:cxnSp>
        <p:nvCxnSpPr>
          <p:cNvPr id="17" name="AutoShape 19"/>
          <p:cNvCxnSpPr>
            <a:cxnSpLocks noChangeShapeType="1"/>
            <a:stCxn id="9" idx="3"/>
            <a:endCxn id="13" idx="1"/>
          </p:cNvCxnSpPr>
          <p:nvPr/>
        </p:nvCxnSpPr>
        <p:spPr bwMode="auto">
          <a:xfrm>
            <a:off x="8452535" y="3697273"/>
            <a:ext cx="958934" cy="0"/>
          </a:xfrm>
          <a:prstGeom prst="straightConnector1">
            <a:avLst/>
          </a:prstGeom>
          <a:noFill/>
          <a:ln w="38100">
            <a:solidFill>
              <a:schemeClr val="bg1"/>
            </a:solidFill>
            <a:round/>
            <a:headEnd/>
            <a:tailEnd type="triangle" w="med" len="med"/>
          </a:ln>
        </p:spPr>
      </p:cxnSp>
    </p:spTree>
    <p:extLst>
      <p:ext uri="{BB962C8B-B14F-4D97-AF65-F5344CB8AC3E}">
        <p14:creationId xmlns:p14="http://schemas.microsoft.com/office/powerpoint/2010/main" val="174724799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LBA9023</a:t>
            </a:r>
            <a:r>
              <a:rPr lang="en-GB" dirty="0"/>
              <a:t>: Efficacy/safety of entrectinib in patients (pts) with ROS1-positive (ROS1+) advanced/metastatic NSCLC from the Blood First Assay Screening Trial (BFAST</a:t>
            </a:r>
            <a:r>
              <a:rPr lang="en-GB" dirty="0" smtClean="0"/>
              <a:t>) </a:t>
            </a:r>
            <a:br>
              <a:rPr lang="en-GB" dirty="0" smtClean="0"/>
            </a:br>
            <a:r>
              <a:rPr lang="en-GB" dirty="0" smtClean="0"/>
              <a:t>– Peters S, et al</a:t>
            </a:r>
            <a:endParaRPr lang="en-GB" dirty="0"/>
          </a:p>
        </p:txBody>
      </p:sp>
      <p:sp>
        <p:nvSpPr>
          <p:cNvPr id="6" name="Content Placeholder 5"/>
          <p:cNvSpPr>
            <a:spLocks noGrp="1"/>
          </p:cNvSpPr>
          <p:nvPr>
            <p:ph idx="1"/>
          </p:nvPr>
        </p:nvSpPr>
        <p:spPr/>
        <p:txBody>
          <a:bodyPr/>
          <a:lstStyle/>
          <a:p>
            <a:r>
              <a:rPr lang="en-GB" b="1" dirty="0"/>
              <a:t>Key </a:t>
            </a:r>
            <a:r>
              <a:rPr lang="en-GB" b="1" dirty="0" smtClean="0"/>
              <a:t>results</a:t>
            </a:r>
            <a:endParaRPr lang="en-GB" b="1" dirty="0"/>
          </a:p>
        </p:txBody>
      </p:sp>
      <p:sp>
        <p:nvSpPr>
          <p:cNvPr id="5" name="Text Placeholder 4"/>
          <p:cNvSpPr>
            <a:spLocks noGrp="1"/>
          </p:cNvSpPr>
          <p:nvPr>
            <p:ph type="body" sz="quarter" idx="11"/>
          </p:nvPr>
        </p:nvSpPr>
        <p:spPr/>
        <p:txBody>
          <a:bodyPr/>
          <a:lstStyle/>
          <a:p>
            <a:r>
              <a:rPr lang="en-GB" dirty="0" smtClean="0"/>
              <a:t>Peters S,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LBA9023</a:t>
            </a:r>
            <a:endParaRPr lang="en-GB" dirty="0"/>
          </a:p>
        </p:txBody>
      </p:sp>
      <p:graphicFrame>
        <p:nvGraphicFramePr>
          <p:cNvPr id="10" name="Table 9"/>
          <p:cNvGraphicFramePr>
            <a:graphicFrameLocks noGrp="1"/>
          </p:cNvGraphicFramePr>
          <p:nvPr>
            <p:extLst/>
          </p:nvPr>
        </p:nvGraphicFramePr>
        <p:xfrm>
          <a:off x="131117" y="1790415"/>
          <a:ext cx="5793433" cy="3810288"/>
        </p:xfrm>
        <a:graphic>
          <a:graphicData uri="http://schemas.openxmlformats.org/drawingml/2006/table">
            <a:tbl>
              <a:tblPr firstRow="1" bandRow="1">
                <a:tableStyleId>{69012ECD-51FC-41F1-AA8D-1B2483CD663E}</a:tableStyleId>
              </a:tblPr>
              <a:tblGrid>
                <a:gridCol w="1881833">
                  <a:extLst>
                    <a:ext uri="{9D8B030D-6E8A-4147-A177-3AD203B41FA5}">
                      <a16:colId xmlns:a16="http://schemas.microsoft.com/office/drawing/2014/main" val="4251174958"/>
                    </a:ext>
                  </a:extLst>
                </a:gridCol>
                <a:gridCol w="1983361">
                  <a:extLst>
                    <a:ext uri="{9D8B030D-6E8A-4147-A177-3AD203B41FA5}">
                      <a16:colId xmlns:a16="http://schemas.microsoft.com/office/drawing/2014/main" val="3398966707"/>
                    </a:ext>
                  </a:extLst>
                </a:gridCol>
                <a:gridCol w="1928239">
                  <a:extLst>
                    <a:ext uri="{9D8B030D-6E8A-4147-A177-3AD203B41FA5}">
                      <a16:colId xmlns:a16="http://schemas.microsoft.com/office/drawing/2014/main" val="817825171"/>
                    </a:ext>
                  </a:extLst>
                </a:gridCol>
              </a:tblGrid>
              <a:tr h="197135">
                <a:tc rowSpan="2">
                  <a:txBody>
                    <a:bodyPr/>
                    <a:lstStyle/>
                    <a:p>
                      <a:pPr algn="l"/>
                      <a:r>
                        <a:rPr lang="en-US" sz="1400" b="1" dirty="0" smtClean="0">
                          <a:solidFill>
                            <a:schemeClr val="tx2"/>
                          </a:solidFill>
                          <a:latin typeface="+mn-lt"/>
                        </a:rPr>
                        <a:t>Response</a:t>
                      </a:r>
                      <a:endParaRPr lang="en-US" sz="1400" b="1" dirty="0">
                        <a:solidFill>
                          <a:schemeClr val="tx2"/>
                        </a:solidFill>
                        <a:latin typeface="+mn-lt"/>
                      </a:endParaRPr>
                    </a:p>
                  </a:txBody>
                  <a:tcPr marL="90000" marR="90000" marT="46800" marB="46800" anchor="b">
                    <a:lnB w="12700" cap="flat" cmpd="sng" algn="ctr">
                      <a:noFill/>
                      <a:prstDash val="solid"/>
                      <a:round/>
                      <a:headEnd type="none" w="med" len="med"/>
                      <a:tailEnd type="none" w="med" len="med"/>
                    </a:lnB>
                  </a:tcPr>
                </a:tc>
                <a:tc gridSpan="2">
                  <a:txBody>
                    <a:bodyPr/>
                    <a:lstStyle/>
                    <a:p>
                      <a:pPr algn="ctr"/>
                      <a:r>
                        <a:rPr lang="en-GB" sz="1400" b="1" dirty="0" smtClean="0">
                          <a:solidFill>
                            <a:schemeClr val="tx2"/>
                          </a:solidFill>
                        </a:rPr>
                        <a:t>Cohort D (n=54)</a:t>
                      </a:r>
                    </a:p>
                  </a:txBody>
                  <a:tcPr marL="90000" marR="90000" marT="46800" marB="46800" anchor="ctr">
                    <a:lnB w="12700" cap="flat" cmpd="sng" algn="ctr">
                      <a:noFill/>
                      <a:prstDash val="solid"/>
                      <a:round/>
                      <a:headEnd type="none" w="med" len="med"/>
                      <a:tailEnd type="none" w="med" len="med"/>
                    </a:lnB>
                    <a:solidFill>
                      <a:schemeClr val="accent1"/>
                    </a:solidFill>
                  </a:tcPr>
                </a:tc>
                <a:tc hMerge="1">
                  <a:txBody>
                    <a:bodyPr/>
                    <a:lstStyle/>
                    <a:p>
                      <a:pPr algn="ctr"/>
                      <a:endParaRPr lang="en-GB" sz="1200" b="1" dirty="0">
                        <a:solidFill>
                          <a:schemeClr val="tx2"/>
                        </a:solidFill>
                      </a:endParaRPr>
                    </a:p>
                  </a:txBody>
                  <a:tcPr marL="0" marR="0" marT="0" marB="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739452120"/>
                  </a:ext>
                </a:extLst>
              </a:tr>
              <a:tr h="182822">
                <a:tc vMerge="1">
                  <a:txBody>
                    <a:bodyPr/>
                    <a:lstStyle/>
                    <a:p>
                      <a:pPr algn="l"/>
                      <a:endParaRPr lang="en-US" sz="1200" b="1" dirty="0">
                        <a:solidFill>
                          <a:schemeClr val="tx2"/>
                        </a:solidFill>
                        <a:latin typeface="+mn-lt"/>
                      </a:endParaRPr>
                    </a:p>
                  </a:txBody>
                  <a:tcPr marT="36000" marB="36000" anchor="b">
                    <a:lnT w="9525" cap="flat" cmpd="sng" algn="ctr">
                      <a:noFill/>
                      <a:prstDash val="solid"/>
                    </a:lnT>
                    <a:lnB w="12700" cap="flat" cmpd="sng" algn="ctr">
                      <a:noFill/>
                      <a:prstDash val="solid"/>
                      <a:round/>
                      <a:headEnd type="none" w="med" len="med"/>
                      <a:tailEnd type="none" w="med" len="med"/>
                    </a:lnB>
                    <a:solidFill>
                      <a:schemeClr val="accent1"/>
                    </a:solidFill>
                  </a:tcPr>
                </a:tc>
                <a:tc>
                  <a:txBody>
                    <a:bodyPr/>
                    <a:lstStyle/>
                    <a:p>
                      <a:pPr algn="ctr"/>
                      <a:r>
                        <a:rPr lang="en-GB" sz="1400" b="1" dirty="0" smtClean="0">
                          <a:solidFill>
                            <a:schemeClr val="tx2"/>
                          </a:solidFill>
                        </a:rPr>
                        <a:t>INV assessed</a:t>
                      </a:r>
                      <a:endParaRPr lang="en-GB" sz="1400" b="1" dirty="0">
                        <a:solidFill>
                          <a:schemeClr val="tx2"/>
                        </a:solidFill>
                      </a:endParaRPr>
                    </a:p>
                  </a:txBody>
                  <a:tcPr marL="90000" marR="90000" marT="46800" marB="46800" anchor="ctr">
                    <a:lnT w="9525" cap="flat" cmpd="sng" algn="ctr">
                      <a:noFill/>
                      <a:prstDash val="solid"/>
                    </a:lnT>
                    <a:lnB w="12700" cap="flat" cmpd="sng" algn="ctr">
                      <a:noFill/>
                      <a:prstDash val="solid"/>
                      <a:round/>
                      <a:headEnd type="none" w="med" len="med"/>
                      <a:tailEnd type="none" w="med" len="med"/>
                    </a:lnB>
                    <a:solidFill>
                      <a:schemeClr val="accent1"/>
                    </a:solidFill>
                  </a:tcPr>
                </a:tc>
                <a:tc>
                  <a:txBody>
                    <a:bodyPr/>
                    <a:lstStyle/>
                    <a:p>
                      <a:pPr algn="ctr"/>
                      <a:r>
                        <a:rPr lang="en-GB" sz="1400" b="1" dirty="0" smtClean="0">
                          <a:solidFill>
                            <a:schemeClr val="tx2"/>
                          </a:solidFill>
                        </a:rPr>
                        <a:t>IRF assessed</a:t>
                      </a:r>
                      <a:endParaRPr lang="en-GB" sz="1400" b="1" dirty="0">
                        <a:solidFill>
                          <a:schemeClr val="tx2"/>
                        </a:solidFill>
                      </a:endParaRPr>
                    </a:p>
                  </a:txBody>
                  <a:tcPr marL="90000" marR="90000" marT="46800" marB="46800" anchor="ctr">
                    <a:lnT w="9525" cap="flat" cmpd="sng" algn="ctr">
                      <a:noFill/>
                      <a:prstDash val="solid"/>
                    </a:lnT>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011744392"/>
                  </a:ext>
                </a:extLst>
              </a:tr>
              <a:tr h="3995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ORR, n (%) [95%CI]</a:t>
                      </a:r>
                    </a:p>
                  </a:txBody>
                  <a:tcPr marL="90000" marR="90000" marT="46800" marB="46800" anchor="ctr">
                    <a:lnT w="12700" cap="flat" cmpd="sng" algn="ctr">
                      <a:noFill/>
                      <a:prstDash val="solid"/>
                      <a:round/>
                      <a:headEnd type="none" w="med" len="med"/>
                      <a:tailEnd type="none" w="med" len="med"/>
                    </a:lnT>
                  </a:tcPr>
                </a:tc>
                <a:tc>
                  <a:txBody>
                    <a:bodyPr/>
                    <a:lstStyle/>
                    <a:p>
                      <a:pPr algn="ctr"/>
                      <a:r>
                        <a:rPr lang="en-GB" sz="1400" dirty="0" smtClean="0"/>
                        <a:t>44 (81.5) [68.6, 90.8]</a:t>
                      </a:r>
                      <a:endParaRPr lang="en-GB" sz="1400" dirty="0"/>
                    </a:p>
                  </a:txBody>
                  <a:tcPr marL="90000" marR="90000" marT="46800" marB="46800" anchor="ctr">
                    <a:lnT w="12700" cap="flat" cmpd="sng" algn="ctr">
                      <a:noFill/>
                      <a:prstDash val="solid"/>
                      <a:round/>
                      <a:headEnd type="none" w="med" len="med"/>
                      <a:tailEnd type="none" w="med" len="med"/>
                    </a:lnT>
                  </a:tcPr>
                </a:tc>
                <a:tc>
                  <a:txBody>
                    <a:bodyPr/>
                    <a:lstStyle/>
                    <a:p>
                      <a:pPr algn="ctr"/>
                      <a:r>
                        <a:rPr lang="en-GB" sz="1400" dirty="0" smtClean="0"/>
                        <a:t>44 (81.5) [68.6, 90.8]</a:t>
                      </a:r>
                      <a:endParaRPr lang="en-GB" sz="1400" dirty="0"/>
                    </a:p>
                  </a:txBody>
                  <a:tcPr marL="90000" marR="90000" marT="46800" marB="46800" anchor="ctr">
                    <a:lnT w="12700" cap="flat" cmpd="sng" algn="ctr">
                      <a:noFill/>
                      <a:prstDash val="solid"/>
                      <a:round/>
                      <a:headEnd type="none" w="med" len="med"/>
                      <a:tailEnd type="none" w="med" len="med"/>
                    </a:lnT>
                  </a:tcPr>
                </a:tc>
                <a:extLst>
                  <a:ext uri="{0D108BD9-81ED-4DB2-BD59-A6C34878D82A}">
                    <a16:rowId xmlns:a16="http://schemas.microsoft.com/office/drawing/2014/main" val="3005785457"/>
                  </a:ext>
                </a:extLst>
              </a:tr>
              <a:tr h="3995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BOR, n (%)</a:t>
                      </a:r>
                    </a:p>
                  </a:txBody>
                  <a:tcPr marL="90000" marR="90000" marT="46800" marB="46800" anchor="ctr"/>
                </a:tc>
                <a:tc>
                  <a:txBody>
                    <a:bodyPr/>
                    <a:lstStyle/>
                    <a:p>
                      <a:pPr algn="ctr"/>
                      <a:endParaRPr lang="en-GB" sz="1400" dirty="0"/>
                    </a:p>
                  </a:txBody>
                  <a:tcPr marL="90000" marR="90000" marT="46800" marB="46800" anchor="ctr"/>
                </a:tc>
                <a:tc>
                  <a:txBody>
                    <a:bodyPr/>
                    <a:lstStyle/>
                    <a:p>
                      <a:pPr algn="ctr"/>
                      <a:endParaRPr lang="en-GB" sz="1400" dirty="0"/>
                    </a:p>
                  </a:txBody>
                  <a:tcPr marL="90000" marR="90000" marT="46800" marB="46800" anchor="ctr"/>
                </a:tc>
                <a:extLst>
                  <a:ext uri="{0D108BD9-81ED-4DB2-BD59-A6C34878D82A}">
                    <a16:rowId xmlns:a16="http://schemas.microsoft.com/office/drawing/2014/main" val="2986077152"/>
                  </a:ext>
                </a:extLst>
              </a:tr>
              <a:tr h="399546">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CR</a:t>
                      </a:r>
                    </a:p>
                  </a:txBody>
                  <a:tcPr marL="90000" marR="90000" marT="46800" marB="46800" anchor="ctr"/>
                </a:tc>
                <a:tc>
                  <a:txBody>
                    <a:bodyPr/>
                    <a:lstStyle/>
                    <a:p>
                      <a:pPr algn="ctr"/>
                      <a:r>
                        <a:rPr lang="en-GB" sz="1400" dirty="0" smtClean="0"/>
                        <a:t>2 (3.7)</a:t>
                      </a:r>
                      <a:endParaRPr lang="en-GB" sz="1400" dirty="0"/>
                    </a:p>
                  </a:txBody>
                  <a:tcPr marL="90000" marR="90000" marT="46800" marB="46800" anchor="ctr"/>
                </a:tc>
                <a:tc>
                  <a:txBody>
                    <a:bodyPr/>
                    <a:lstStyle/>
                    <a:p>
                      <a:pPr algn="ctr"/>
                      <a:r>
                        <a:rPr lang="en-GB" sz="1400" dirty="0" smtClean="0"/>
                        <a:t>3 (5.6)</a:t>
                      </a:r>
                      <a:endParaRPr lang="en-GB" sz="1400" dirty="0"/>
                    </a:p>
                  </a:txBody>
                  <a:tcPr marL="90000" marR="90000" marT="46800" marB="46800" anchor="ctr"/>
                </a:tc>
                <a:extLst>
                  <a:ext uri="{0D108BD9-81ED-4DB2-BD59-A6C34878D82A}">
                    <a16:rowId xmlns:a16="http://schemas.microsoft.com/office/drawing/2014/main" val="2763956943"/>
                  </a:ext>
                </a:extLst>
              </a:tr>
              <a:tr h="399546">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PR</a:t>
                      </a:r>
                    </a:p>
                  </a:txBody>
                  <a:tcPr marL="90000" marR="90000" marT="46800" marB="46800" anchor="ctr"/>
                </a:tc>
                <a:tc>
                  <a:txBody>
                    <a:bodyPr/>
                    <a:lstStyle/>
                    <a:p>
                      <a:pPr algn="ctr"/>
                      <a:r>
                        <a:rPr lang="en-GB" sz="1400" dirty="0" smtClean="0"/>
                        <a:t>42 (77.8)</a:t>
                      </a:r>
                      <a:endParaRPr lang="en-GB" sz="1400" dirty="0"/>
                    </a:p>
                  </a:txBody>
                  <a:tcPr marL="90000" marR="90000" marT="46800" marB="46800" anchor="ctr"/>
                </a:tc>
                <a:tc>
                  <a:txBody>
                    <a:bodyPr/>
                    <a:lstStyle/>
                    <a:p>
                      <a:pPr algn="ctr"/>
                      <a:r>
                        <a:rPr lang="en-GB" sz="1400" dirty="0" smtClean="0"/>
                        <a:t>41 (75.9)</a:t>
                      </a:r>
                      <a:endParaRPr lang="en-GB" sz="1400" dirty="0"/>
                    </a:p>
                  </a:txBody>
                  <a:tcPr marL="90000" marR="90000" marT="46800" marB="46800" anchor="ctr"/>
                </a:tc>
                <a:extLst>
                  <a:ext uri="{0D108BD9-81ED-4DB2-BD59-A6C34878D82A}">
                    <a16:rowId xmlns:a16="http://schemas.microsoft.com/office/drawing/2014/main" val="57944102"/>
                  </a:ext>
                </a:extLst>
              </a:tr>
              <a:tr h="399546">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SD</a:t>
                      </a:r>
                    </a:p>
                  </a:txBody>
                  <a:tcPr marL="90000" marR="90000" marT="46800" marB="46800" anchor="ctr"/>
                </a:tc>
                <a:tc>
                  <a:txBody>
                    <a:bodyPr/>
                    <a:lstStyle/>
                    <a:p>
                      <a:pPr algn="ctr"/>
                      <a:r>
                        <a:rPr lang="en-GB" sz="1400" dirty="0" smtClean="0"/>
                        <a:t>7 (13.0)</a:t>
                      </a:r>
                      <a:endParaRPr lang="en-GB" sz="1400" dirty="0"/>
                    </a:p>
                  </a:txBody>
                  <a:tcPr marL="90000" marR="90000" marT="46800" marB="46800" anchor="ctr"/>
                </a:tc>
                <a:tc>
                  <a:txBody>
                    <a:bodyPr/>
                    <a:lstStyle/>
                    <a:p>
                      <a:pPr algn="ctr"/>
                      <a:r>
                        <a:rPr lang="en-GB" sz="1400" dirty="0" smtClean="0"/>
                        <a:t>7 (13.0)</a:t>
                      </a:r>
                      <a:endParaRPr lang="en-GB" sz="1400" dirty="0"/>
                    </a:p>
                  </a:txBody>
                  <a:tcPr marL="90000" marR="90000" marT="46800" marB="46800" anchor="ctr"/>
                </a:tc>
                <a:extLst>
                  <a:ext uri="{0D108BD9-81ED-4DB2-BD59-A6C34878D82A}">
                    <a16:rowId xmlns:a16="http://schemas.microsoft.com/office/drawing/2014/main" val="3687788380"/>
                  </a:ext>
                </a:extLst>
              </a:tr>
              <a:tr h="399546">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PD</a:t>
                      </a:r>
                    </a:p>
                  </a:txBody>
                  <a:tcPr marL="90000" marR="90000" marT="46800" marB="46800" anchor="ctr"/>
                </a:tc>
                <a:tc>
                  <a:txBody>
                    <a:bodyPr/>
                    <a:lstStyle/>
                    <a:p>
                      <a:pPr algn="ctr"/>
                      <a:r>
                        <a:rPr lang="en-GB" sz="1400" dirty="0" smtClean="0"/>
                        <a:t>3 (5.6)</a:t>
                      </a:r>
                      <a:endParaRPr lang="en-GB" sz="1400" dirty="0"/>
                    </a:p>
                  </a:txBody>
                  <a:tcPr marL="90000" marR="90000" marT="46800" marB="46800" anchor="ctr"/>
                </a:tc>
                <a:tc>
                  <a:txBody>
                    <a:bodyPr/>
                    <a:lstStyle/>
                    <a:p>
                      <a:pPr algn="ctr"/>
                      <a:r>
                        <a:rPr lang="en-GB" sz="1400" dirty="0" smtClean="0"/>
                        <a:t>1 (1.9)</a:t>
                      </a:r>
                      <a:endParaRPr lang="en-GB" sz="1400" dirty="0"/>
                    </a:p>
                  </a:txBody>
                  <a:tcPr marL="90000" marR="90000" marT="46800" marB="46800" anchor="ctr"/>
                </a:tc>
                <a:extLst>
                  <a:ext uri="{0D108BD9-81ED-4DB2-BD59-A6C34878D82A}">
                    <a16:rowId xmlns:a16="http://schemas.microsoft.com/office/drawing/2014/main" val="2419989758"/>
                  </a:ext>
                </a:extLst>
              </a:tr>
              <a:tr h="399546">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Missing/NE</a:t>
                      </a:r>
                    </a:p>
                  </a:txBody>
                  <a:tcPr marL="90000" marR="90000" marT="46800" marB="46800" anchor="ctr"/>
                </a:tc>
                <a:tc>
                  <a:txBody>
                    <a:bodyPr/>
                    <a:lstStyle/>
                    <a:p>
                      <a:pPr algn="ctr"/>
                      <a:r>
                        <a:rPr lang="en-GB" sz="1400" dirty="0" smtClean="0"/>
                        <a:t>0</a:t>
                      </a:r>
                      <a:endParaRPr lang="en-GB" sz="1400" dirty="0"/>
                    </a:p>
                  </a:txBody>
                  <a:tcPr marL="90000" marR="90000" marT="46800" marB="46800" anchor="ctr"/>
                </a:tc>
                <a:tc>
                  <a:txBody>
                    <a:bodyPr/>
                    <a:lstStyle/>
                    <a:p>
                      <a:pPr algn="ctr"/>
                      <a:r>
                        <a:rPr lang="en-GB" sz="1400" dirty="0" smtClean="0"/>
                        <a:t>2 (3.7)</a:t>
                      </a:r>
                      <a:endParaRPr lang="en-GB" sz="1400" dirty="0"/>
                    </a:p>
                  </a:txBody>
                  <a:tcPr marL="90000" marR="90000" marT="46800" marB="46800" anchor="ctr"/>
                </a:tc>
                <a:extLst>
                  <a:ext uri="{0D108BD9-81ED-4DB2-BD59-A6C34878D82A}">
                    <a16:rowId xmlns:a16="http://schemas.microsoft.com/office/drawing/2014/main" val="226795752"/>
                  </a:ext>
                </a:extLst>
              </a:tr>
              <a:tr h="3995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CBR, n (%) [95%CI]</a:t>
                      </a:r>
                    </a:p>
                  </a:txBody>
                  <a:tcPr marL="90000" marR="90000" marT="46800" marB="46800" anchor="ctr"/>
                </a:tc>
                <a:tc>
                  <a:txBody>
                    <a:bodyPr/>
                    <a:lstStyle/>
                    <a:p>
                      <a:pPr algn="ctr"/>
                      <a:r>
                        <a:rPr lang="en-GB" sz="1400" dirty="0" smtClean="0"/>
                        <a:t>47 (87.0)</a:t>
                      </a:r>
                      <a:r>
                        <a:rPr lang="en-GB" sz="1400" baseline="0" dirty="0" smtClean="0"/>
                        <a:t> [75.1, 94.6]</a:t>
                      </a:r>
                      <a:endParaRPr lang="en-GB" sz="1400" dirty="0"/>
                    </a:p>
                  </a:txBody>
                  <a:tcPr marL="90000" marR="90000" marT="46800" marB="46800" anchor="ctr"/>
                </a:tc>
                <a:tc>
                  <a:txBody>
                    <a:bodyPr/>
                    <a:lstStyle/>
                    <a:p>
                      <a:pPr algn="ctr"/>
                      <a:r>
                        <a:rPr lang="en-GB" sz="1400" dirty="0" smtClean="0"/>
                        <a:t>44 (81.5) [68.6,</a:t>
                      </a:r>
                      <a:r>
                        <a:rPr lang="en-GB" sz="1400" baseline="0" dirty="0" smtClean="0"/>
                        <a:t> 90.8]</a:t>
                      </a:r>
                      <a:endParaRPr lang="en-GB" sz="1400" dirty="0"/>
                    </a:p>
                  </a:txBody>
                  <a:tcPr marL="90000" marR="90000" marT="46800" marB="46800" anchor="ctr"/>
                </a:tc>
                <a:extLst>
                  <a:ext uri="{0D108BD9-81ED-4DB2-BD59-A6C34878D82A}">
                    <a16:rowId xmlns:a16="http://schemas.microsoft.com/office/drawing/2014/main" val="3097398576"/>
                  </a:ext>
                </a:extLst>
              </a:tr>
            </a:tbl>
          </a:graphicData>
        </a:graphic>
      </p:graphicFrame>
      <p:graphicFrame>
        <p:nvGraphicFramePr>
          <p:cNvPr id="11" name="Table 10"/>
          <p:cNvGraphicFramePr>
            <a:graphicFrameLocks noGrp="1"/>
          </p:cNvGraphicFramePr>
          <p:nvPr>
            <p:extLst/>
          </p:nvPr>
        </p:nvGraphicFramePr>
        <p:xfrm>
          <a:off x="6051550" y="1790414"/>
          <a:ext cx="5988050" cy="4510800"/>
        </p:xfrm>
        <a:graphic>
          <a:graphicData uri="http://schemas.openxmlformats.org/drawingml/2006/table">
            <a:tbl>
              <a:tblPr firstRow="1" bandRow="1">
                <a:tableStyleId>{69012ECD-51FC-41F1-AA8D-1B2483CD663E}</a:tableStyleId>
              </a:tblPr>
              <a:tblGrid>
                <a:gridCol w="2660650">
                  <a:extLst>
                    <a:ext uri="{9D8B030D-6E8A-4147-A177-3AD203B41FA5}">
                      <a16:colId xmlns:a16="http://schemas.microsoft.com/office/drawing/2014/main" val="4251174958"/>
                    </a:ext>
                  </a:extLst>
                </a:gridCol>
                <a:gridCol w="1708150">
                  <a:extLst>
                    <a:ext uri="{9D8B030D-6E8A-4147-A177-3AD203B41FA5}">
                      <a16:colId xmlns:a16="http://schemas.microsoft.com/office/drawing/2014/main" val="3398966707"/>
                    </a:ext>
                  </a:extLst>
                </a:gridCol>
                <a:gridCol w="1619250">
                  <a:extLst>
                    <a:ext uri="{9D8B030D-6E8A-4147-A177-3AD203B41FA5}">
                      <a16:colId xmlns:a16="http://schemas.microsoft.com/office/drawing/2014/main" val="817825171"/>
                    </a:ext>
                  </a:extLst>
                </a:gridCol>
              </a:tblGrid>
              <a:tr h="203486">
                <a:tc rowSpan="2">
                  <a:txBody>
                    <a:bodyPr/>
                    <a:lstStyle/>
                    <a:p>
                      <a:pPr algn="l"/>
                      <a:r>
                        <a:rPr lang="en-US" sz="1400" b="1" dirty="0" smtClean="0">
                          <a:solidFill>
                            <a:schemeClr val="tx2"/>
                          </a:solidFill>
                          <a:latin typeface="+mn-lt"/>
                        </a:rPr>
                        <a:t>Response</a:t>
                      </a:r>
                      <a:endParaRPr lang="en-US" sz="1400" b="1" dirty="0">
                        <a:solidFill>
                          <a:schemeClr val="tx2"/>
                        </a:solidFill>
                        <a:latin typeface="+mn-lt"/>
                      </a:endParaRPr>
                    </a:p>
                  </a:txBody>
                  <a:tcPr marL="90000" marR="90000" marT="46800" marB="46800" anchor="b">
                    <a:lnB w="12700" cap="flat" cmpd="sng" algn="ctr">
                      <a:noFill/>
                      <a:prstDash val="solid"/>
                      <a:round/>
                      <a:headEnd type="none" w="med" len="med"/>
                      <a:tailEnd type="none" w="med" len="med"/>
                    </a:lnB>
                  </a:tcPr>
                </a:tc>
                <a:tc gridSpan="2">
                  <a:txBody>
                    <a:bodyPr/>
                    <a:lstStyle/>
                    <a:p>
                      <a:pPr algn="ctr"/>
                      <a:r>
                        <a:rPr lang="en-GB" sz="1400" b="1" dirty="0" smtClean="0">
                          <a:solidFill>
                            <a:schemeClr val="tx2"/>
                          </a:solidFill>
                        </a:rPr>
                        <a:t>Cohort D (n=54)</a:t>
                      </a:r>
                    </a:p>
                  </a:txBody>
                  <a:tcPr marL="90000" marR="90000" marT="46800" marB="46800" anchor="ctr">
                    <a:lnB w="12700" cap="flat" cmpd="sng" algn="ctr">
                      <a:noFill/>
                      <a:prstDash val="solid"/>
                      <a:round/>
                      <a:headEnd type="none" w="med" len="med"/>
                      <a:tailEnd type="none" w="med" len="med"/>
                    </a:lnB>
                    <a:solidFill>
                      <a:schemeClr val="accent1"/>
                    </a:solidFill>
                  </a:tcPr>
                </a:tc>
                <a:tc hMerge="1">
                  <a:txBody>
                    <a:bodyPr/>
                    <a:lstStyle/>
                    <a:p>
                      <a:pPr algn="ctr"/>
                      <a:endParaRPr lang="en-GB" sz="1200" b="1" dirty="0">
                        <a:solidFill>
                          <a:schemeClr val="tx2"/>
                        </a:solidFill>
                      </a:endParaRPr>
                    </a:p>
                  </a:txBody>
                  <a:tcPr marL="0" marR="0" marT="0" marB="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739452120"/>
                  </a:ext>
                </a:extLst>
              </a:tr>
              <a:tr h="168106">
                <a:tc vMerge="1">
                  <a:txBody>
                    <a:bodyPr/>
                    <a:lstStyle/>
                    <a:p>
                      <a:pPr algn="l"/>
                      <a:endParaRPr lang="en-US" sz="1200" b="1" dirty="0">
                        <a:solidFill>
                          <a:schemeClr val="tx2"/>
                        </a:solidFill>
                        <a:latin typeface="+mn-lt"/>
                      </a:endParaRPr>
                    </a:p>
                  </a:txBody>
                  <a:tcPr marT="36000" marB="36000" anchor="b">
                    <a:lnT w="9525" cap="flat" cmpd="sng" algn="ctr">
                      <a:noFill/>
                      <a:prstDash val="solid"/>
                    </a:lnT>
                    <a:lnB w="12700" cap="flat" cmpd="sng" algn="ctr">
                      <a:noFill/>
                      <a:prstDash val="solid"/>
                      <a:round/>
                      <a:headEnd type="none" w="med" len="med"/>
                      <a:tailEnd type="none" w="med" len="med"/>
                    </a:lnB>
                    <a:solidFill>
                      <a:schemeClr val="accent1"/>
                    </a:solidFill>
                  </a:tcPr>
                </a:tc>
                <a:tc>
                  <a:txBody>
                    <a:bodyPr/>
                    <a:lstStyle/>
                    <a:p>
                      <a:pPr algn="ctr"/>
                      <a:r>
                        <a:rPr lang="en-GB" sz="1400" b="1" dirty="0" smtClean="0">
                          <a:solidFill>
                            <a:schemeClr val="tx2"/>
                          </a:solidFill>
                        </a:rPr>
                        <a:t>INV assessed</a:t>
                      </a:r>
                      <a:endParaRPr lang="en-GB" sz="1400" b="1" dirty="0">
                        <a:solidFill>
                          <a:schemeClr val="tx2"/>
                        </a:solidFill>
                      </a:endParaRPr>
                    </a:p>
                  </a:txBody>
                  <a:tcPr marL="90000" marR="90000" marT="46800" marB="46800" anchor="ctr">
                    <a:lnT w="9525" cap="flat" cmpd="sng" algn="ctr">
                      <a:noFill/>
                      <a:prstDash val="solid"/>
                    </a:lnT>
                    <a:lnB w="12700" cap="flat" cmpd="sng" algn="ctr">
                      <a:noFill/>
                      <a:prstDash val="solid"/>
                      <a:round/>
                      <a:headEnd type="none" w="med" len="med"/>
                      <a:tailEnd type="none" w="med" len="med"/>
                    </a:lnB>
                    <a:solidFill>
                      <a:schemeClr val="accent1"/>
                    </a:solidFill>
                  </a:tcPr>
                </a:tc>
                <a:tc>
                  <a:txBody>
                    <a:bodyPr/>
                    <a:lstStyle/>
                    <a:p>
                      <a:pPr algn="ctr"/>
                      <a:r>
                        <a:rPr lang="en-GB" sz="1400" b="1" dirty="0" smtClean="0">
                          <a:solidFill>
                            <a:schemeClr val="tx2"/>
                          </a:solidFill>
                        </a:rPr>
                        <a:t>IRF assessed</a:t>
                      </a:r>
                      <a:endParaRPr lang="en-GB" sz="1400" b="1" dirty="0">
                        <a:solidFill>
                          <a:schemeClr val="tx2"/>
                        </a:solidFill>
                      </a:endParaRPr>
                    </a:p>
                  </a:txBody>
                  <a:tcPr marL="90000" marR="90000" marT="46800" marB="46800" anchor="ctr">
                    <a:lnT w="9525" cap="flat" cmpd="sng" algn="ctr">
                      <a:noFill/>
                      <a:prstDash val="solid"/>
                    </a:lnT>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011744392"/>
                  </a:ext>
                </a:extLst>
              </a:tr>
              <a:tr h="3069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mPFS, </a:t>
                      </a:r>
                      <a:r>
                        <a:rPr lang="en-US" sz="1400" b="0" kern="1200" dirty="0" err="1" smtClean="0">
                          <a:solidFill>
                            <a:schemeClr val="tx1"/>
                          </a:solidFill>
                          <a:latin typeface="+mn-lt"/>
                          <a:ea typeface="+mn-ea"/>
                          <a:cs typeface="+mn-cs"/>
                        </a:rPr>
                        <a:t>mo</a:t>
                      </a:r>
                      <a:r>
                        <a:rPr lang="en-US" sz="1400" b="0" kern="1200" dirty="0" smtClean="0">
                          <a:solidFill>
                            <a:schemeClr val="tx1"/>
                          </a:solidFill>
                          <a:latin typeface="+mn-lt"/>
                          <a:ea typeface="+mn-ea"/>
                          <a:cs typeface="+mn-cs"/>
                        </a:rPr>
                        <a:t> (95%CI)</a:t>
                      </a:r>
                    </a:p>
                  </a:txBody>
                  <a:tcPr marL="90000" marR="90000" marT="46800" marB="46800" anchor="ctr">
                    <a:lnT w="12700" cap="flat" cmpd="sng" algn="ctr">
                      <a:noFill/>
                      <a:prstDash val="solid"/>
                      <a:round/>
                      <a:headEnd type="none" w="med" len="med"/>
                      <a:tailEnd type="none" w="med" len="med"/>
                    </a:lnT>
                  </a:tcPr>
                </a:tc>
                <a:tc>
                  <a:txBody>
                    <a:bodyPr/>
                    <a:lstStyle/>
                    <a:p>
                      <a:pPr algn="ctr"/>
                      <a:r>
                        <a:rPr lang="en-GB" sz="1400" dirty="0" smtClean="0"/>
                        <a:t>12.9 (8.7, 18.5)</a:t>
                      </a:r>
                      <a:endParaRPr lang="en-GB" sz="1400" dirty="0"/>
                    </a:p>
                  </a:txBody>
                  <a:tcPr marL="90000" marR="90000" marT="46800" marB="46800" anchor="ctr">
                    <a:lnT w="12700" cap="flat" cmpd="sng" algn="ctr">
                      <a:noFill/>
                      <a:prstDash val="solid"/>
                      <a:round/>
                      <a:headEnd type="none" w="med" len="med"/>
                      <a:tailEnd type="none" w="med" len="med"/>
                    </a:lnT>
                  </a:tcPr>
                </a:tc>
                <a:tc>
                  <a:txBody>
                    <a:bodyPr/>
                    <a:lstStyle/>
                    <a:p>
                      <a:pPr algn="ctr"/>
                      <a:r>
                        <a:rPr lang="en-GB" sz="1400" dirty="0" smtClean="0"/>
                        <a:t>14.8 (7.2, 24.0)</a:t>
                      </a:r>
                      <a:endParaRPr lang="en-GB" sz="1400" dirty="0"/>
                    </a:p>
                  </a:txBody>
                  <a:tcPr marL="90000" marR="90000" marT="46800" marB="46800" anchor="ctr">
                    <a:lnT w="12700" cap="flat" cmpd="sng" algn="ctr">
                      <a:noFill/>
                      <a:prstDash val="solid"/>
                      <a:round/>
                      <a:headEnd type="none" w="med" len="med"/>
                      <a:tailEnd type="none" w="med" len="med"/>
                    </a:lnT>
                  </a:tcPr>
                </a:tc>
                <a:extLst>
                  <a:ext uri="{0D108BD9-81ED-4DB2-BD59-A6C34878D82A}">
                    <a16:rowId xmlns:a16="http://schemas.microsoft.com/office/drawing/2014/main" val="3005785457"/>
                  </a:ext>
                </a:extLst>
              </a:tr>
              <a:tr h="30696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Events, n (%)</a:t>
                      </a:r>
                    </a:p>
                  </a:txBody>
                  <a:tcPr marL="90000" marR="90000" marT="46800" marB="46800" anchor="ctr"/>
                </a:tc>
                <a:tc>
                  <a:txBody>
                    <a:bodyPr/>
                    <a:lstStyle/>
                    <a:p>
                      <a:pPr algn="ctr"/>
                      <a:r>
                        <a:rPr lang="en-GB" sz="1400" dirty="0" smtClean="0"/>
                        <a:t>39 (71)</a:t>
                      </a:r>
                      <a:endParaRPr lang="en-GB" sz="1400" dirty="0"/>
                    </a:p>
                  </a:txBody>
                  <a:tcPr marL="90000" marR="90000" marT="46800" marB="46800" anchor="ctr"/>
                </a:tc>
                <a:tc>
                  <a:txBody>
                    <a:bodyPr/>
                    <a:lstStyle/>
                    <a:p>
                      <a:pPr algn="ctr"/>
                      <a:r>
                        <a:rPr lang="en-GB" sz="1400" dirty="0" smtClean="0"/>
                        <a:t>33 (60)</a:t>
                      </a:r>
                      <a:endParaRPr lang="en-GB" sz="1400" dirty="0"/>
                    </a:p>
                  </a:txBody>
                  <a:tcPr marL="90000" marR="90000" marT="46800" marB="46800" anchor="ctr"/>
                </a:tc>
                <a:extLst>
                  <a:ext uri="{0D108BD9-81ED-4DB2-BD59-A6C34878D82A}">
                    <a16:rowId xmlns:a16="http://schemas.microsoft.com/office/drawing/2014/main" val="2763956943"/>
                  </a:ext>
                </a:extLst>
              </a:tr>
              <a:tr h="30696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12-mo rate, %</a:t>
                      </a:r>
                    </a:p>
                  </a:txBody>
                  <a:tcPr marL="90000" marR="90000" marT="46800" marB="46800" anchor="ctr"/>
                </a:tc>
                <a:tc>
                  <a:txBody>
                    <a:bodyPr/>
                    <a:lstStyle/>
                    <a:p>
                      <a:pPr algn="ctr"/>
                      <a:r>
                        <a:rPr lang="en-GB" sz="1400" dirty="0" smtClean="0"/>
                        <a:t>50.7</a:t>
                      </a:r>
                      <a:endParaRPr lang="en-GB" sz="1400" dirty="0"/>
                    </a:p>
                  </a:txBody>
                  <a:tcPr marL="90000" marR="90000" marT="46800" marB="46800" anchor="ctr"/>
                </a:tc>
                <a:tc>
                  <a:txBody>
                    <a:bodyPr/>
                    <a:lstStyle/>
                    <a:p>
                      <a:pPr algn="ctr"/>
                      <a:r>
                        <a:rPr lang="en-GB" sz="1400" dirty="0" smtClean="0"/>
                        <a:t>52.4</a:t>
                      </a:r>
                      <a:endParaRPr lang="en-GB" sz="1400" dirty="0"/>
                    </a:p>
                  </a:txBody>
                  <a:tcPr marL="90000" marR="90000" marT="46800" marB="46800" anchor="ctr"/>
                </a:tc>
                <a:extLst>
                  <a:ext uri="{0D108BD9-81ED-4DB2-BD59-A6C34878D82A}">
                    <a16:rowId xmlns:a16="http://schemas.microsoft.com/office/drawing/2014/main" val="57944102"/>
                  </a:ext>
                </a:extLst>
              </a:tr>
              <a:tr h="3069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err="1" smtClean="0">
                          <a:solidFill>
                            <a:schemeClr val="tx1"/>
                          </a:solidFill>
                          <a:latin typeface="+mn-lt"/>
                          <a:ea typeface="+mn-ea"/>
                          <a:cs typeface="+mn-cs"/>
                        </a:rPr>
                        <a:t>mDoR</a:t>
                      </a:r>
                      <a:r>
                        <a:rPr lang="en-US" sz="1400" b="0" kern="1200" dirty="0" smtClean="0">
                          <a:solidFill>
                            <a:schemeClr val="tx1"/>
                          </a:solidFill>
                          <a:latin typeface="+mn-lt"/>
                          <a:ea typeface="+mn-ea"/>
                          <a:cs typeface="+mn-cs"/>
                        </a:rPr>
                        <a:t>, </a:t>
                      </a:r>
                      <a:r>
                        <a:rPr lang="en-US" sz="1400" b="0" kern="1200" dirty="0" err="1" smtClean="0">
                          <a:solidFill>
                            <a:schemeClr val="tx1"/>
                          </a:solidFill>
                          <a:latin typeface="+mn-lt"/>
                          <a:ea typeface="+mn-ea"/>
                          <a:cs typeface="+mn-cs"/>
                        </a:rPr>
                        <a:t>mo</a:t>
                      </a:r>
                      <a:r>
                        <a:rPr lang="en-US" sz="1400" b="0" kern="1200" dirty="0" smtClean="0">
                          <a:solidFill>
                            <a:schemeClr val="tx1"/>
                          </a:solidFill>
                          <a:latin typeface="+mn-lt"/>
                          <a:ea typeface="+mn-ea"/>
                          <a:cs typeface="+mn-cs"/>
                        </a:rPr>
                        <a:t> (95%CI)</a:t>
                      </a:r>
                    </a:p>
                  </a:txBody>
                  <a:tcPr marL="90000" marR="90000" marT="46800" marB="46800" anchor="ctr"/>
                </a:tc>
                <a:tc>
                  <a:txBody>
                    <a:bodyPr/>
                    <a:lstStyle/>
                    <a:p>
                      <a:pPr algn="ctr"/>
                      <a:r>
                        <a:rPr lang="en-GB" sz="1400" dirty="0" smtClean="0"/>
                        <a:t>13.0</a:t>
                      </a:r>
                      <a:r>
                        <a:rPr lang="en-GB" sz="1400" baseline="0" dirty="0" smtClean="0"/>
                        <a:t> </a:t>
                      </a:r>
                      <a:r>
                        <a:rPr lang="en-GB" sz="1400" dirty="0" smtClean="0"/>
                        <a:t>(6.3, 18.4)</a:t>
                      </a:r>
                      <a:endParaRPr lang="en-GB" sz="1400" dirty="0"/>
                    </a:p>
                  </a:txBody>
                  <a:tcPr marL="90000" marR="90000" marT="46800" marB="46800" anchor="ctr"/>
                </a:tc>
                <a:tc>
                  <a:txBody>
                    <a:bodyPr/>
                    <a:lstStyle/>
                    <a:p>
                      <a:pPr algn="ctr"/>
                      <a:r>
                        <a:rPr lang="en-GB" sz="1400" dirty="0" smtClean="0"/>
                        <a:t>16.7 (5.6, 24.0)</a:t>
                      </a:r>
                      <a:endParaRPr lang="en-GB" sz="1400" dirty="0"/>
                    </a:p>
                  </a:txBody>
                  <a:tcPr marL="90000" marR="90000" marT="46800" marB="46800" anchor="ctr"/>
                </a:tc>
                <a:extLst>
                  <a:ext uri="{0D108BD9-81ED-4DB2-BD59-A6C34878D82A}">
                    <a16:rowId xmlns:a16="http://schemas.microsoft.com/office/drawing/2014/main" val="3687788380"/>
                  </a:ext>
                </a:extLst>
              </a:tr>
              <a:tr h="30696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Events (responders), n (%)</a:t>
                      </a:r>
                    </a:p>
                  </a:txBody>
                  <a:tcPr marL="90000" marR="90000" marT="46800" marB="46800" anchor="ctr"/>
                </a:tc>
                <a:tc>
                  <a:txBody>
                    <a:bodyPr/>
                    <a:lstStyle/>
                    <a:p>
                      <a:pPr algn="ctr"/>
                      <a:r>
                        <a:rPr lang="en-GB" sz="1400" dirty="0" smtClean="0"/>
                        <a:t>30 (68)</a:t>
                      </a:r>
                      <a:endParaRPr lang="en-GB" sz="1400" dirty="0"/>
                    </a:p>
                  </a:txBody>
                  <a:tcPr marL="90000" marR="90000" marT="46800" marB="46800" anchor="ctr"/>
                </a:tc>
                <a:tc>
                  <a:txBody>
                    <a:bodyPr/>
                    <a:lstStyle/>
                    <a:p>
                      <a:pPr algn="ctr"/>
                      <a:r>
                        <a:rPr lang="en-GB" sz="1400" dirty="0" smtClean="0"/>
                        <a:t>25 (57)</a:t>
                      </a:r>
                      <a:endParaRPr lang="en-GB" sz="1400" dirty="0"/>
                    </a:p>
                  </a:txBody>
                  <a:tcPr marL="90000" marR="90000" marT="46800" marB="46800" anchor="ctr"/>
                </a:tc>
                <a:extLst>
                  <a:ext uri="{0D108BD9-81ED-4DB2-BD59-A6C34878D82A}">
                    <a16:rowId xmlns:a16="http://schemas.microsoft.com/office/drawing/2014/main" val="2419989758"/>
                  </a:ext>
                </a:extLst>
              </a:tr>
              <a:tr h="30696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12-mo rate, %</a:t>
                      </a:r>
                    </a:p>
                  </a:txBody>
                  <a:tcPr marL="90000" marR="90000" marT="46800" marB="46800" anchor="ctr"/>
                </a:tc>
                <a:tc>
                  <a:txBody>
                    <a:bodyPr/>
                    <a:lstStyle/>
                    <a:p>
                      <a:pPr algn="ctr"/>
                      <a:r>
                        <a:rPr lang="en-GB" sz="1400" dirty="0" smtClean="0"/>
                        <a:t>53.2</a:t>
                      </a:r>
                      <a:endParaRPr lang="en-GB" sz="1400" dirty="0"/>
                    </a:p>
                  </a:txBody>
                  <a:tcPr marL="90000" marR="90000" marT="46800" marB="46800" anchor="ctr"/>
                </a:tc>
                <a:tc>
                  <a:txBody>
                    <a:bodyPr/>
                    <a:lstStyle/>
                    <a:p>
                      <a:pPr algn="ctr"/>
                      <a:r>
                        <a:rPr lang="en-GB" sz="1400" dirty="0" smtClean="0"/>
                        <a:t>57.3</a:t>
                      </a:r>
                      <a:endParaRPr lang="en-GB" sz="1400" dirty="0"/>
                    </a:p>
                  </a:txBody>
                  <a:tcPr marL="90000" marR="90000" marT="46800" marB="46800" anchor="ctr"/>
                </a:tc>
                <a:extLst>
                  <a:ext uri="{0D108BD9-81ED-4DB2-BD59-A6C34878D82A}">
                    <a16:rowId xmlns:a16="http://schemas.microsoft.com/office/drawing/2014/main" val="226795752"/>
                  </a:ext>
                </a:extLst>
              </a:tr>
              <a:tr h="23047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Median time to CNS PD,</a:t>
                      </a:r>
                      <a:r>
                        <a:rPr lang="en-US" sz="1400" b="0" kern="1200" baseline="0" dirty="0" smtClean="0">
                          <a:solidFill>
                            <a:schemeClr val="tx1"/>
                          </a:solidFill>
                          <a:latin typeface="+mn-lt"/>
                          <a:ea typeface="+mn-ea"/>
                          <a:cs typeface="+mn-cs"/>
                        </a:rPr>
                        <a:t> </a:t>
                      </a:r>
                      <a:br>
                        <a:rPr lang="en-US" sz="1400" b="0" kern="1200" baseline="0" dirty="0" smtClean="0">
                          <a:solidFill>
                            <a:schemeClr val="tx1"/>
                          </a:solidFill>
                          <a:latin typeface="+mn-lt"/>
                          <a:ea typeface="+mn-ea"/>
                          <a:cs typeface="+mn-cs"/>
                        </a:rPr>
                      </a:br>
                      <a:r>
                        <a:rPr lang="en-US" sz="1400" b="0" kern="1200" baseline="0" dirty="0" err="1" smtClean="0">
                          <a:solidFill>
                            <a:schemeClr val="tx1"/>
                          </a:solidFill>
                          <a:latin typeface="+mn-lt"/>
                          <a:ea typeface="+mn-ea"/>
                          <a:cs typeface="+mn-cs"/>
                        </a:rPr>
                        <a:t>mo</a:t>
                      </a:r>
                      <a:r>
                        <a:rPr lang="en-US" sz="1400" b="0" kern="1200" baseline="0" dirty="0" smtClean="0">
                          <a:solidFill>
                            <a:schemeClr val="tx1"/>
                          </a:solidFill>
                          <a:latin typeface="+mn-lt"/>
                          <a:ea typeface="+mn-ea"/>
                          <a:cs typeface="+mn-cs"/>
                        </a:rPr>
                        <a:t> (95%CI)</a:t>
                      </a:r>
                      <a:r>
                        <a:rPr lang="en-US" sz="1400" b="0" kern="1200" dirty="0" smtClean="0">
                          <a:solidFill>
                            <a:schemeClr val="tx1"/>
                          </a:solidFill>
                          <a:latin typeface="+mn-lt"/>
                          <a:ea typeface="+mn-ea"/>
                          <a:cs typeface="+mn-cs"/>
                        </a:rPr>
                        <a:t> </a:t>
                      </a:r>
                    </a:p>
                  </a:txBody>
                  <a:tcPr marL="90000" marR="90000" marT="46800" marB="46800" anchor="ctr"/>
                </a:tc>
                <a:tc>
                  <a:txBody>
                    <a:bodyPr/>
                    <a:lstStyle/>
                    <a:p>
                      <a:pPr algn="ctr"/>
                      <a:r>
                        <a:rPr lang="en-GB" sz="1400" dirty="0" smtClean="0"/>
                        <a:t>NE</a:t>
                      </a:r>
                      <a:r>
                        <a:rPr lang="en-GB" sz="1400" baseline="0" dirty="0" smtClean="0"/>
                        <a:t> (NE)</a:t>
                      </a:r>
                      <a:endParaRPr lang="en-GB" sz="1400" dirty="0"/>
                    </a:p>
                  </a:txBody>
                  <a:tcPr marL="90000" marR="90000" marT="46800" marB="46800" anchor="ctr"/>
                </a:tc>
                <a:tc>
                  <a:txBody>
                    <a:bodyPr/>
                    <a:lstStyle/>
                    <a:p>
                      <a:pPr algn="ctr"/>
                      <a:r>
                        <a:rPr lang="en-GB" sz="1400" dirty="0" smtClean="0"/>
                        <a:t>NE</a:t>
                      </a:r>
                      <a:r>
                        <a:rPr lang="en-GB" sz="1400" baseline="0" dirty="0" smtClean="0"/>
                        <a:t> (NE)</a:t>
                      </a:r>
                      <a:endParaRPr lang="en-GB" sz="1400" dirty="0"/>
                    </a:p>
                  </a:txBody>
                  <a:tcPr marL="90000" marR="90000" marT="46800" marB="46800" anchor="ctr"/>
                </a:tc>
                <a:extLst>
                  <a:ext uri="{0D108BD9-81ED-4DB2-BD59-A6C34878D82A}">
                    <a16:rowId xmlns:a16="http://schemas.microsoft.com/office/drawing/2014/main" val="3097398576"/>
                  </a:ext>
                </a:extLst>
              </a:tr>
              <a:tr h="30696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Events, n (%)</a:t>
                      </a:r>
                    </a:p>
                  </a:txBody>
                  <a:tcPr marL="90000" marR="90000" marT="46800" marB="46800" anchor="ctr"/>
                </a:tc>
                <a:tc>
                  <a:txBody>
                    <a:bodyPr/>
                    <a:lstStyle/>
                    <a:p>
                      <a:pPr algn="ctr"/>
                      <a:r>
                        <a:rPr lang="en-GB" sz="1400" dirty="0" smtClean="0"/>
                        <a:t>9 (17)</a:t>
                      </a:r>
                      <a:endParaRPr lang="en-GB" sz="1400" dirty="0"/>
                    </a:p>
                  </a:txBody>
                  <a:tcPr marL="90000" marR="90000" marT="46800" marB="46800" anchor="ctr"/>
                </a:tc>
                <a:tc>
                  <a:txBody>
                    <a:bodyPr/>
                    <a:lstStyle/>
                    <a:p>
                      <a:pPr algn="ctr"/>
                      <a:r>
                        <a:rPr lang="en-GB" sz="1400" dirty="0" smtClean="0"/>
                        <a:t>6 (11)</a:t>
                      </a:r>
                      <a:endParaRPr lang="en-GB" sz="1400" dirty="0"/>
                    </a:p>
                  </a:txBody>
                  <a:tcPr marL="90000" marR="90000" marT="46800" marB="46800" anchor="ctr"/>
                </a:tc>
                <a:extLst>
                  <a:ext uri="{0D108BD9-81ED-4DB2-BD59-A6C34878D82A}">
                    <a16:rowId xmlns:a16="http://schemas.microsoft.com/office/drawing/2014/main" val="1115741300"/>
                  </a:ext>
                </a:extLst>
              </a:tr>
              <a:tr h="30696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12-mo rate, %</a:t>
                      </a:r>
                    </a:p>
                  </a:txBody>
                  <a:tcPr marL="90000" marR="90000" marT="46800" marB="46800" anchor="ctr"/>
                </a:tc>
                <a:tc>
                  <a:txBody>
                    <a:bodyPr/>
                    <a:lstStyle/>
                    <a:p>
                      <a:pPr algn="ctr"/>
                      <a:r>
                        <a:rPr lang="en-GB" sz="1400" dirty="0" smtClean="0"/>
                        <a:t>83.5</a:t>
                      </a:r>
                      <a:endParaRPr lang="en-GB" sz="1400" dirty="0"/>
                    </a:p>
                  </a:txBody>
                  <a:tcPr marL="90000" marR="90000" marT="46800" marB="46800" anchor="ctr"/>
                </a:tc>
                <a:tc>
                  <a:txBody>
                    <a:bodyPr/>
                    <a:lstStyle/>
                    <a:p>
                      <a:pPr algn="ctr"/>
                      <a:r>
                        <a:rPr lang="en-GB" sz="1400" dirty="0" smtClean="0"/>
                        <a:t>86.4</a:t>
                      </a:r>
                      <a:endParaRPr lang="en-GB" sz="1400" dirty="0"/>
                    </a:p>
                  </a:txBody>
                  <a:tcPr marL="90000" marR="90000" marT="46800" marB="46800" anchor="ctr"/>
                </a:tc>
                <a:extLst>
                  <a:ext uri="{0D108BD9-81ED-4DB2-BD59-A6C34878D82A}">
                    <a16:rowId xmlns:a16="http://schemas.microsoft.com/office/drawing/2014/main" val="2221751233"/>
                  </a:ext>
                </a:extLst>
              </a:tr>
              <a:tr h="3069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OS</a:t>
                      </a:r>
                    </a:p>
                  </a:txBody>
                  <a:tcPr marL="90000" marR="90000" marT="46800" marB="46800" anchor="ctr"/>
                </a:tc>
                <a:tc>
                  <a:txBody>
                    <a:bodyPr/>
                    <a:lstStyle/>
                    <a:p>
                      <a:pPr algn="ctr"/>
                      <a:endParaRPr lang="en-GB" sz="1400" dirty="0"/>
                    </a:p>
                  </a:txBody>
                  <a:tcPr marL="90000" marR="90000" marT="46800" marB="46800" anchor="ctr"/>
                </a:tc>
                <a:tc>
                  <a:txBody>
                    <a:bodyPr/>
                    <a:lstStyle/>
                    <a:p>
                      <a:pPr algn="ctr"/>
                      <a:endParaRPr lang="en-GB" sz="1400" dirty="0"/>
                    </a:p>
                  </a:txBody>
                  <a:tcPr marL="90000" marR="90000" marT="46800" marB="46800" anchor="ctr"/>
                </a:tc>
                <a:extLst>
                  <a:ext uri="{0D108BD9-81ED-4DB2-BD59-A6C34878D82A}">
                    <a16:rowId xmlns:a16="http://schemas.microsoft.com/office/drawing/2014/main" val="1823019048"/>
                  </a:ext>
                </a:extLst>
              </a:tr>
              <a:tr h="30696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Events, n (%)</a:t>
                      </a:r>
                    </a:p>
                  </a:txBody>
                  <a:tcPr marL="90000" marR="90000" marT="46800" marB="46800" anchor="ctr"/>
                </a:tc>
                <a:tc gridSpan="2">
                  <a:txBody>
                    <a:bodyPr/>
                    <a:lstStyle/>
                    <a:p>
                      <a:pPr algn="ctr"/>
                      <a:r>
                        <a:rPr lang="en-GB" sz="1400" dirty="0" smtClean="0"/>
                        <a:t>20 (36)</a:t>
                      </a:r>
                      <a:endParaRPr lang="en-GB" sz="1400" dirty="0"/>
                    </a:p>
                  </a:txBody>
                  <a:tcPr marL="90000" marR="90000" marT="46800" marB="46800" anchor="ctr"/>
                </a:tc>
                <a:tc hMerge="1">
                  <a:txBody>
                    <a:bodyPr/>
                    <a:lstStyle/>
                    <a:p>
                      <a:pPr algn="ctr"/>
                      <a:endParaRPr lang="en-GB" sz="1400" dirty="0"/>
                    </a:p>
                  </a:txBody>
                  <a:tcPr marL="90000" marR="90000" marT="46800" marB="46800" anchor="ctr"/>
                </a:tc>
                <a:extLst>
                  <a:ext uri="{0D108BD9-81ED-4DB2-BD59-A6C34878D82A}">
                    <a16:rowId xmlns:a16="http://schemas.microsoft.com/office/drawing/2014/main" val="2485022475"/>
                  </a:ext>
                </a:extLst>
              </a:tr>
              <a:tr h="30696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12-mo rate, %</a:t>
                      </a:r>
                    </a:p>
                  </a:txBody>
                  <a:tcPr marL="90000" marR="90000" marT="46800" marB="46800" anchor="ctr"/>
                </a:tc>
                <a:tc gridSpan="2">
                  <a:txBody>
                    <a:bodyPr/>
                    <a:lstStyle/>
                    <a:p>
                      <a:pPr algn="ctr"/>
                      <a:r>
                        <a:rPr lang="en-GB" sz="1400" dirty="0" smtClean="0"/>
                        <a:t>79.0</a:t>
                      </a:r>
                      <a:endParaRPr lang="en-GB" sz="1400" dirty="0"/>
                    </a:p>
                  </a:txBody>
                  <a:tcPr marL="90000" marR="90000" marT="46800" marB="46800" anchor="ctr"/>
                </a:tc>
                <a:tc hMerge="1">
                  <a:txBody>
                    <a:bodyPr/>
                    <a:lstStyle/>
                    <a:p>
                      <a:pPr algn="ctr"/>
                      <a:endParaRPr lang="en-GB" sz="1400" dirty="0"/>
                    </a:p>
                  </a:txBody>
                  <a:tcPr marL="90000" marR="90000" marT="46800" marB="46800" anchor="ctr"/>
                </a:tc>
                <a:extLst>
                  <a:ext uri="{0D108BD9-81ED-4DB2-BD59-A6C34878D82A}">
                    <a16:rowId xmlns:a16="http://schemas.microsoft.com/office/drawing/2014/main" val="3113849977"/>
                  </a:ext>
                </a:extLst>
              </a:tr>
            </a:tbl>
          </a:graphicData>
        </a:graphic>
      </p:graphicFrame>
    </p:spTree>
    <p:extLst>
      <p:ext uri="{BB962C8B-B14F-4D97-AF65-F5344CB8AC3E}">
        <p14:creationId xmlns:p14="http://schemas.microsoft.com/office/powerpoint/2010/main" val="146488610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LBA9023</a:t>
            </a:r>
            <a:r>
              <a:rPr lang="en-GB" dirty="0"/>
              <a:t>: Efficacy/safety of entrectinib in patients (pts) with ROS1-positive (ROS1+) advanced/metastatic NSCLC from the Blood First Assay Screening Trial (BFAST</a:t>
            </a:r>
            <a:r>
              <a:rPr lang="en-GB" dirty="0" smtClean="0"/>
              <a:t>)</a:t>
            </a:r>
            <a:br>
              <a:rPr lang="en-GB" dirty="0" smtClean="0"/>
            </a:br>
            <a:r>
              <a:rPr lang="en-GB" dirty="0" smtClean="0"/>
              <a:t>– Peters S, et al</a:t>
            </a:r>
            <a:endParaRPr lang="en-GB" dirty="0"/>
          </a:p>
        </p:txBody>
      </p:sp>
      <p:sp>
        <p:nvSpPr>
          <p:cNvPr id="6" name="Content Placeholder 5"/>
          <p:cNvSpPr>
            <a:spLocks noGrp="1"/>
          </p:cNvSpPr>
          <p:nvPr>
            <p:ph idx="1"/>
          </p:nvPr>
        </p:nvSpPr>
        <p:spPr/>
        <p:txBody>
          <a:bodyPr/>
          <a:lstStyle/>
          <a:p>
            <a:r>
              <a:rPr lang="en-GB" b="1" dirty="0"/>
              <a:t>Key results (cont</a:t>
            </a:r>
            <a:r>
              <a:rPr lang="en-GB" b="1" dirty="0" smtClean="0"/>
              <a:t>.)</a:t>
            </a:r>
          </a:p>
          <a:p>
            <a:pPr>
              <a:spcBef>
                <a:spcPts val="24600"/>
              </a:spcBef>
            </a:pPr>
            <a:r>
              <a:rPr lang="en-GB" b="1" dirty="0" smtClean="0"/>
              <a:t>Conclusions</a:t>
            </a:r>
            <a:endParaRPr lang="en-GB" b="1" dirty="0"/>
          </a:p>
          <a:p>
            <a:pPr lvl="1"/>
            <a:r>
              <a:rPr lang="en-GB" dirty="0" smtClean="0"/>
              <a:t>In </a:t>
            </a:r>
            <a:r>
              <a:rPr lang="en-GB" dirty="0"/>
              <a:t>patients with ROS1-positive advanced or metastatic </a:t>
            </a:r>
            <a:r>
              <a:rPr lang="en-GB" dirty="0" smtClean="0"/>
              <a:t>treatment-naïve </a:t>
            </a:r>
            <a:r>
              <a:rPr lang="en-GB" dirty="0"/>
              <a:t>NSCLC, diagnosed by ctDNA analysis only, entrectinib demonstrated encouraging clinical activity </a:t>
            </a:r>
            <a:r>
              <a:rPr lang="en-US" dirty="0"/>
              <a:t>with no new safety signals reported</a:t>
            </a:r>
          </a:p>
          <a:p>
            <a:pPr lvl="1"/>
            <a:endParaRPr lang="en-US" dirty="0"/>
          </a:p>
        </p:txBody>
      </p:sp>
      <p:sp>
        <p:nvSpPr>
          <p:cNvPr id="5" name="Text Placeholder 4"/>
          <p:cNvSpPr>
            <a:spLocks noGrp="1"/>
          </p:cNvSpPr>
          <p:nvPr>
            <p:ph type="body" sz="quarter" idx="11"/>
          </p:nvPr>
        </p:nvSpPr>
        <p:spPr/>
        <p:txBody>
          <a:bodyPr/>
          <a:lstStyle/>
          <a:p>
            <a:r>
              <a:rPr lang="en-GB" dirty="0" smtClean="0"/>
              <a:t>Peters S,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LBA9023</a:t>
            </a:r>
            <a:endParaRPr lang="en-GB" dirty="0"/>
          </a:p>
        </p:txBody>
      </p:sp>
      <p:graphicFrame>
        <p:nvGraphicFramePr>
          <p:cNvPr id="10" name="Table 9"/>
          <p:cNvGraphicFramePr>
            <a:graphicFrameLocks noGrp="1"/>
          </p:cNvGraphicFramePr>
          <p:nvPr>
            <p:extLst/>
          </p:nvPr>
        </p:nvGraphicFramePr>
        <p:xfrm>
          <a:off x="3120110" y="1640633"/>
          <a:ext cx="5951781" cy="2976000"/>
        </p:xfrm>
        <a:graphic>
          <a:graphicData uri="http://schemas.openxmlformats.org/drawingml/2006/table">
            <a:tbl>
              <a:tblPr firstRow="1" bandRow="1">
                <a:tableStyleId>{69012ECD-51FC-41F1-AA8D-1B2483CD663E}</a:tableStyleId>
              </a:tblPr>
              <a:tblGrid>
                <a:gridCol w="3920912">
                  <a:extLst>
                    <a:ext uri="{9D8B030D-6E8A-4147-A177-3AD203B41FA5}">
                      <a16:colId xmlns:a16="http://schemas.microsoft.com/office/drawing/2014/main" val="4251174958"/>
                    </a:ext>
                  </a:extLst>
                </a:gridCol>
                <a:gridCol w="2030869">
                  <a:extLst>
                    <a:ext uri="{9D8B030D-6E8A-4147-A177-3AD203B41FA5}">
                      <a16:colId xmlns:a16="http://schemas.microsoft.com/office/drawing/2014/main" val="3398966707"/>
                    </a:ext>
                  </a:extLst>
                </a:gridCol>
              </a:tblGrid>
              <a:tr h="0">
                <a:tc>
                  <a:txBody>
                    <a:bodyPr/>
                    <a:lstStyle/>
                    <a:p>
                      <a:pPr algn="l"/>
                      <a:r>
                        <a:rPr lang="en-US" sz="1400" b="1" dirty="0" smtClean="0">
                          <a:solidFill>
                            <a:schemeClr val="tx2"/>
                          </a:solidFill>
                          <a:latin typeface="+mn-lt"/>
                        </a:rPr>
                        <a:t>AEs</a:t>
                      </a:r>
                      <a:endParaRPr lang="en-US" sz="1400" b="1" dirty="0">
                        <a:solidFill>
                          <a:schemeClr val="tx2"/>
                        </a:solidFill>
                        <a:latin typeface="+mn-lt"/>
                      </a:endParaRPr>
                    </a:p>
                  </a:txBody>
                  <a:tcPr marL="90000" marR="90000" marT="46800" marB="46800" anchor="b">
                    <a:lnB w="12700" cap="flat" cmpd="sng" algn="ctr">
                      <a:noFill/>
                      <a:prstDash val="solid"/>
                      <a:round/>
                      <a:headEnd type="none" w="med" len="med"/>
                      <a:tailEnd type="none" w="med" len="med"/>
                    </a:lnB>
                  </a:tcPr>
                </a:tc>
                <a:tc>
                  <a:txBody>
                    <a:bodyPr/>
                    <a:lstStyle/>
                    <a:p>
                      <a:pPr algn="ctr"/>
                      <a:r>
                        <a:rPr lang="en-GB" sz="1400" b="1" dirty="0" smtClean="0">
                          <a:solidFill>
                            <a:schemeClr val="tx2"/>
                          </a:solidFill>
                          <a:latin typeface="+mn-lt"/>
                        </a:rPr>
                        <a:t>Cohort D</a:t>
                      </a:r>
                    </a:p>
                    <a:p>
                      <a:pPr algn="ctr"/>
                      <a:r>
                        <a:rPr lang="en-GB" sz="1400" b="1" dirty="0" smtClean="0">
                          <a:solidFill>
                            <a:schemeClr val="tx2"/>
                          </a:solidFill>
                          <a:latin typeface="+mn-lt"/>
                        </a:rPr>
                        <a:t>(n=54)</a:t>
                      </a:r>
                    </a:p>
                  </a:txBody>
                  <a:tcPr marL="90000" marR="90000" marT="46800" marB="468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011744392"/>
                  </a:ext>
                </a:extLst>
              </a:tr>
              <a:tr h="1271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Median</a:t>
                      </a:r>
                      <a:r>
                        <a:rPr lang="en-US" sz="1400" b="0" kern="1200" baseline="0" dirty="0" smtClean="0">
                          <a:solidFill>
                            <a:schemeClr val="tx1"/>
                          </a:solidFill>
                          <a:latin typeface="+mn-lt"/>
                          <a:ea typeface="+mn-ea"/>
                          <a:cs typeface="+mn-cs"/>
                        </a:rPr>
                        <a:t> duration on treatment, </a:t>
                      </a:r>
                      <a:r>
                        <a:rPr lang="en-US" sz="1400" b="0" kern="1200" baseline="0" dirty="0" err="1" smtClean="0">
                          <a:solidFill>
                            <a:schemeClr val="tx1"/>
                          </a:solidFill>
                          <a:latin typeface="+mn-lt"/>
                          <a:ea typeface="+mn-ea"/>
                          <a:cs typeface="+mn-cs"/>
                        </a:rPr>
                        <a:t>mo</a:t>
                      </a:r>
                      <a:endParaRPr lang="en-US" sz="1400" b="0" kern="1200" dirty="0" smtClean="0">
                        <a:solidFill>
                          <a:schemeClr val="tx1"/>
                        </a:solidFill>
                        <a:latin typeface="+mn-lt"/>
                        <a:ea typeface="+mn-ea"/>
                        <a:cs typeface="+mn-cs"/>
                      </a:endParaRPr>
                    </a:p>
                  </a:txBody>
                  <a:tcPr marL="90000" marR="90000" marT="46800" marB="46800">
                    <a:lnT w="12700" cap="flat" cmpd="sng" algn="ctr">
                      <a:noFill/>
                      <a:prstDash val="solid"/>
                      <a:round/>
                      <a:headEnd type="none" w="med" len="med"/>
                      <a:tailEnd type="none" w="med" len="med"/>
                    </a:lnT>
                  </a:tcPr>
                </a:tc>
                <a:tc>
                  <a:txBody>
                    <a:bodyPr/>
                    <a:lstStyle/>
                    <a:p>
                      <a:pPr algn="ctr"/>
                      <a:r>
                        <a:rPr lang="en-GB" sz="1400" dirty="0" smtClean="0">
                          <a:latin typeface="+mn-lt"/>
                        </a:rPr>
                        <a:t>12.8</a:t>
                      </a:r>
                      <a:endParaRPr lang="en-GB" sz="1400" dirty="0">
                        <a:latin typeface="+mn-lt"/>
                      </a:endParaRPr>
                    </a:p>
                  </a:txBody>
                  <a:tcPr marL="90000" marR="90000" marT="46800" marB="46800">
                    <a:lnT w="12700" cap="flat" cmpd="sng" algn="ctr">
                      <a:noFill/>
                      <a:prstDash val="solid"/>
                      <a:round/>
                      <a:headEnd type="none" w="med" len="med"/>
                      <a:tailEnd type="none" w="med" len="med"/>
                    </a:lnT>
                  </a:tcPr>
                </a:tc>
                <a:extLst>
                  <a:ext uri="{0D108BD9-81ED-4DB2-BD59-A6C34878D82A}">
                    <a16:rowId xmlns:a16="http://schemas.microsoft.com/office/drawing/2014/main" val="3005785457"/>
                  </a:ext>
                </a:extLst>
              </a:tr>
              <a:tr h="2825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Median dose</a:t>
                      </a:r>
                      <a:r>
                        <a:rPr lang="en-US" sz="1400" b="0" kern="1200" baseline="0" dirty="0" smtClean="0">
                          <a:solidFill>
                            <a:schemeClr val="tx1"/>
                          </a:solidFill>
                          <a:latin typeface="+mn-lt"/>
                          <a:ea typeface="+mn-ea"/>
                          <a:cs typeface="+mn-cs"/>
                        </a:rPr>
                        <a:t> intensity, %</a:t>
                      </a:r>
                      <a:endParaRPr lang="en-US" sz="1400" b="0" kern="1200" dirty="0" smtClean="0">
                        <a:solidFill>
                          <a:schemeClr val="tx1"/>
                        </a:solidFill>
                        <a:latin typeface="+mn-lt"/>
                        <a:ea typeface="+mn-ea"/>
                        <a:cs typeface="+mn-cs"/>
                      </a:endParaRPr>
                    </a:p>
                  </a:txBody>
                  <a:tcPr marL="90000" marR="90000" marT="46800" marB="46800"/>
                </a:tc>
                <a:tc>
                  <a:txBody>
                    <a:bodyPr/>
                    <a:lstStyle/>
                    <a:p>
                      <a:pPr algn="ctr"/>
                      <a:r>
                        <a:rPr lang="en-GB" sz="1400" dirty="0" smtClean="0">
                          <a:latin typeface="+mn-lt"/>
                        </a:rPr>
                        <a:t>97.5</a:t>
                      </a:r>
                      <a:endParaRPr lang="en-GB" sz="1400" dirty="0">
                        <a:latin typeface="+mn-lt"/>
                      </a:endParaRPr>
                    </a:p>
                  </a:txBody>
                  <a:tcPr marL="90000" marR="90000" marT="46800" marB="46800"/>
                </a:tc>
                <a:extLst>
                  <a:ext uri="{0D108BD9-81ED-4DB2-BD59-A6C34878D82A}">
                    <a16:rowId xmlns:a16="http://schemas.microsoft.com/office/drawing/2014/main" val="2763956943"/>
                  </a:ext>
                </a:extLst>
              </a:tr>
              <a:tr h="2825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TRAEs, n (%) </a:t>
                      </a:r>
                    </a:p>
                  </a:txBody>
                  <a:tcPr marL="90000" marR="90000" marT="46800" marB="46800"/>
                </a:tc>
                <a:tc>
                  <a:txBody>
                    <a:bodyPr/>
                    <a:lstStyle/>
                    <a:p>
                      <a:pPr algn="ctr"/>
                      <a:r>
                        <a:rPr lang="en-GB" sz="1400" dirty="0" smtClean="0">
                          <a:latin typeface="+mn-lt"/>
                        </a:rPr>
                        <a:t>51 (93)</a:t>
                      </a:r>
                      <a:endParaRPr lang="en-GB" sz="1400" dirty="0">
                        <a:latin typeface="+mn-lt"/>
                      </a:endParaRPr>
                    </a:p>
                  </a:txBody>
                  <a:tcPr marL="90000" marR="90000" marT="46800" marB="46800"/>
                </a:tc>
                <a:extLst>
                  <a:ext uri="{0D108BD9-81ED-4DB2-BD59-A6C34878D82A}">
                    <a16:rowId xmlns:a16="http://schemas.microsoft.com/office/drawing/2014/main" val="1704201404"/>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Serious</a:t>
                      </a:r>
                    </a:p>
                  </a:txBody>
                  <a:tcPr marL="90000" marR="90000" marT="46800" marB="46800"/>
                </a:tc>
                <a:tc>
                  <a:txBody>
                    <a:bodyPr/>
                    <a:lstStyle/>
                    <a:p>
                      <a:pPr algn="ctr"/>
                      <a:r>
                        <a:rPr lang="en-GB" sz="1400" dirty="0" smtClean="0">
                          <a:latin typeface="+mn-lt"/>
                        </a:rPr>
                        <a:t>7 (13)</a:t>
                      </a:r>
                      <a:endParaRPr lang="en-GB" sz="1400" dirty="0">
                        <a:latin typeface="+mn-lt"/>
                      </a:endParaRPr>
                    </a:p>
                  </a:txBody>
                  <a:tcPr marL="90000" marR="90000" marT="46800" marB="46800"/>
                </a:tc>
                <a:extLst>
                  <a:ext uri="{0D108BD9-81ED-4DB2-BD59-A6C34878D82A}">
                    <a16:rowId xmlns:a16="http://schemas.microsoft.com/office/drawing/2014/main" val="57944102"/>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Led to dose reduction</a:t>
                      </a:r>
                    </a:p>
                  </a:txBody>
                  <a:tcPr marL="90000" marR="90000" marT="46800" marB="46800"/>
                </a:tc>
                <a:tc>
                  <a:txBody>
                    <a:bodyPr/>
                    <a:lstStyle/>
                    <a:p>
                      <a:pPr algn="ctr"/>
                      <a:r>
                        <a:rPr lang="en-GB" sz="1400" dirty="0" smtClean="0">
                          <a:latin typeface="+mn-lt"/>
                        </a:rPr>
                        <a:t>20 (36)</a:t>
                      </a:r>
                      <a:endParaRPr lang="en-GB" sz="1400" dirty="0">
                        <a:latin typeface="+mn-lt"/>
                      </a:endParaRPr>
                    </a:p>
                  </a:txBody>
                  <a:tcPr marL="90000" marR="90000" marT="46800" marB="46800"/>
                </a:tc>
                <a:extLst>
                  <a:ext uri="{0D108BD9-81ED-4DB2-BD59-A6C34878D82A}">
                    <a16:rowId xmlns:a16="http://schemas.microsoft.com/office/drawing/2014/main" val="3687788380"/>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srgbClr val="363636"/>
                          </a:solidFill>
                          <a:effectLst/>
                          <a:uLnTx/>
                          <a:uFillTx/>
                          <a:latin typeface="+mn-lt"/>
                          <a:ea typeface="+mn-ea"/>
                          <a:cs typeface="+mn-cs"/>
                        </a:rPr>
                        <a:t>Led to dose interruption</a:t>
                      </a:r>
                    </a:p>
                  </a:txBody>
                  <a:tcPr marL="90000" marR="90000" marT="46800" marB="46800"/>
                </a:tc>
                <a:tc>
                  <a:txBody>
                    <a:bodyPr/>
                    <a:lstStyle/>
                    <a:p>
                      <a:pPr algn="ctr"/>
                      <a:r>
                        <a:rPr lang="en-GB" sz="1400" dirty="0" smtClean="0">
                          <a:latin typeface="+mn-lt"/>
                        </a:rPr>
                        <a:t>11 (20)</a:t>
                      </a:r>
                      <a:endParaRPr lang="en-GB" sz="1400" dirty="0">
                        <a:latin typeface="+mn-lt"/>
                      </a:endParaRPr>
                    </a:p>
                  </a:txBody>
                  <a:tcPr marL="90000" marR="90000" marT="46800" marB="46800"/>
                </a:tc>
                <a:extLst>
                  <a:ext uri="{0D108BD9-81ED-4DB2-BD59-A6C34878D82A}">
                    <a16:rowId xmlns:a16="http://schemas.microsoft.com/office/drawing/2014/main" val="2419989758"/>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srgbClr val="363636"/>
                          </a:solidFill>
                          <a:effectLst/>
                          <a:uLnTx/>
                          <a:uFillTx/>
                          <a:latin typeface="+mn-lt"/>
                          <a:ea typeface="+mn-ea"/>
                          <a:cs typeface="+mn-cs"/>
                        </a:rPr>
                        <a:t>Led to discontinuation</a:t>
                      </a:r>
                    </a:p>
                  </a:txBody>
                  <a:tcPr marL="90000" marR="90000" marT="46800" marB="46800"/>
                </a:tc>
                <a:tc>
                  <a:txBody>
                    <a:bodyPr/>
                    <a:lstStyle/>
                    <a:p>
                      <a:pPr algn="ctr"/>
                      <a:r>
                        <a:rPr lang="en-GB" sz="1400" dirty="0" smtClean="0">
                          <a:latin typeface="+mn-lt"/>
                        </a:rPr>
                        <a:t>3 (5)</a:t>
                      </a:r>
                      <a:endParaRPr lang="en-GB" sz="1400" dirty="0">
                        <a:latin typeface="+mn-lt"/>
                      </a:endParaRPr>
                    </a:p>
                  </a:txBody>
                  <a:tcPr marL="90000" marR="90000" marT="46800" marB="46800"/>
                </a:tc>
                <a:extLst>
                  <a:ext uri="{0D108BD9-81ED-4DB2-BD59-A6C34878D82A}">
                    <a16:rowId xmlns:a16="http://schemas.microsoft.com/office/drawing/2014/main" val="22679575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srgbClr val="363636"/>
                          </a:solidFill>
                          <a:effectLst/>
                          <a:uLnTx/>
                          <a:uFillTx/>
                          <a:latin typeface="+mn-lt"/>
                          <a:ea typeface="+mn-ea"/>
                          <a:cs typeface="+mn-cs"/>
                        </a:rPr>
                        <a:t>AEs led to death, </a:t>
                      </a:r>
                      <a:r>
                        <a:rPr lang="en-US" sz="1400" b="0" kern="1200" baseline="0" dirty="0" smtClean="0">
                          <a:solidFill>
                            <a:schemeClr val="tx1"/>
                          </a:solidFill>
                          <a:latin typeface="+mn-lt"/>
                          <a:ea typeface="+mn-ea"/>
                          <a:cs typeface="+mn-cs"/>
                        </a:rPr>
                        <a:t>n (%)</a:t>
                      </a:r>
                      <a:endParaRPr kumimoji="0" lang="en-US" sz="1400" b="0" i="0" u="none" strike="noStrike" kern="1200" cap="none" spc="0" normalizeH="0" baseline="0" noProof="0" dirty="0" smtClean="0">
                        <a:ln>
                          <a:noFill/>
                        </a:ln>
                        <a:solidFill>
                          <a:srgbClr val="363636"/>
                        </a:solidFill>
                        <a:effectLst/>
                        <a:uLnTx/>
                        <a:uFillTx/>
                        <a:latin typeface="+mn-lt"/>
                        <a:ea typeface="+mn-ea"/>
                        <a:cs typeface="+mn-cs"/>
                      </a:endParaRPr>
                    </a:p>
                  </a:txBody>
                  <a:tcPr marL="90000" marR="90000" marT="46800" marB="46800"/>
                </a:tc>
                <a:tc>
                  <a:txBody>
                    <a:bodyPr/>
                    <a:lstStyle/>
                    <a:p>
                      <a:pPr algn="ctr"/>
                      <a:r>
                        <a:rPr lang="en-GB" sz="1400" dirty="0" smtClean="0">
                          <a:latin typeface="+mn-lt"/>
                        </a:rPr>
                        <a:t>2 (4)</a:t>
                      </a:r>
                      <a:endParaRPr lang="en-GB" sz="1400" dirty="0">
                        <a:latin typeface="+mn-lt"/>
                      </a:endParaRPr>
                    </a:p>
                  </a:txBody>
                  <a:tcPr marL="90000" marR="90000" marT="46800" marB="46800"/>
                </a:tc>
                <a:extLst>
                  <a:ext uri="{0D108BD9-81ED-4DB2-BD59-A6C34878D82A}">
                    <a16:rowId xmlns:a16="http://schemas.microsoft.com/office/drawing/2014/main" val="3285539526"/>
                  </a:ext>
                </a:extLst>
              </a:tr>
            </a:tbl>
          </a:graphicData>
        </a:graphic>
      </p:graphicFrame>
    </p:spTree>
    <p:extLst>
      <p:ext uri="{BB962C8B-B14F-4D97-AF65-F5344CB8AC3E}">
        <p14:creationId xmlns:p14="http://schemas.microsoft.com/office/powerpoint/2010/main" val="42847542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400" dirty="0"/>
              <a:t>Advanced NSCLC</a:t>
            </a:r>
            <a:r>
              <a:rPr lang="en-GB" dirty="0"/>
              <a:t/>
            </a:r>
            <a:br>
              <a:rPr lang="en-GB" dirty="0"/>
            </a:br>
            <a:r>
              <a:rPr lang="en-GB" sz="4000" dirty="0"/>
              <a:t>Not radically treatable stage III and stage IV</a:t>
            </a:r>
            <a:endParaRPr lang="en-GB" dirty="0"/>
          </a:p>
        </p:txBody>
      </p:sp>
      <p:sp>
        <p:nvSpPr>
          <p:cNvPr id="3" name="Subtitle 2"/>
          <p:cNvSpPr>
            <a:spLocks noGrp="1"/>
          </p:cNvSpPr>
          <p:nvPr>
            <p:ph type="subTitle" idx="1"/>
          </p:nvPr>
        </p:nvSpPr>
        <p:spPr/>
        <p:txBody>
          <a:bodyPr/>
          <a:lstStyle/>
          <a:p>
            <a:r>
              <a:rPr lang="en-GB" sz="2800" dirty="0" smtClean="0"/>
              <a:t>Later lines</a:t>
            </a:r>
            <a:endParaRPr lang="en-GB" sz="2800" dirty="0"/>
          </a:p>
        </p:txBody>
      </p:sp>
    </p:spTree>
    <p:extLst>
      <p:ext uri="{BB962C8B-B14F-4D97-AF65-F5344CB8AC3E}">
        <p14:creationId xmlns:p14="http://schemas.microsoft.com/office/powerpoint/2010/main" val="96569692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799" y="107693"/>
            <a:ext cx="11818884" cy="939801"/>
          </a:xfrm>
        </p:spPr>
        <p:txBody>
          <a:bodyPr/>
          <a:lstStyle/>
          <a:p>
            <a:r>
              <a:rPr lang="en-GB" sz="2100" dirty="0" smtClean="0"/>
              <a:t>9004</a:t>
            </a:r>
            <a:r>
              <a:rPr lang="en-GB" sz="2100" dirty="0"/>
              <a:t>: Overall survival from a phase II randomized study of ramucirumab plus pembrolizumab versus standard of care for advanced non–small cell lung cancer previously treated with immunotherapy: Lung-MAP </a:t>
            </a:r>
            <a:r>
              <a:rPr lang="en-GB" sz="2100" dirty="0" err="1"/>
              <a:t>nonmatched</a:t>
            </a:r>
            <a:r>
              <a:rPr lang="en-GB" sz="2100" dirty="0"/>
              <a:t> </a:t>
            </a:r>
            <a:r>
              <a:rPr lang="en-GB" sz="2100" dirty="0" err="1"/>
              <a:t>substudy</a:t>
            </a:r>
            <a:r>
              <a:rPr lang="en-GB" sz="2100" dirty="0"/>
              <a:t> </a:t>
            </a:r>
            <a:r>
              <a:rPr lang="en-GB" sz="2100" dirty="0" smtClean="0"/>
              <a:t>S1800A – </a:t>
            </a:r>
            <a:r>
              <a:rPr lang="en-GB" sz="2100" dirty="0" err="1" smtClean="0"/>
              <a:t>Reckamp</a:t>
            </a:r>
            <a:r>
              <a:rPr lang="en-GB" sz="2100" dirty="0" smtClean="0"/>
              <a:t> KL, et al</a:t>
            </a:r>
            <a:endParaRPr lang="en-GB" sz="2100" dirty="0"/>
          </a:p>
        </p:txBody>
      </p:sp>
      <p:sp>
        <p:nvSpPr>
          <p:cNvPr id="3" name="Content Placeholder 2"/>
          <p:cNvSpPr>
            <a:spLocks noGrp="1"/>
          </p:cNvSpPr>
          <p:nvPr>
            <p:ph idx="1"/>
          </p:nvPr>
        </p:nvSpPr>
        <p:spPr/>
        <p:txBody>
          <a:bodyPr/>
          <a:lstStyle/>
          <a:p>
            <a:r>
              <a:rPr lang="en-GB" b="1" dirty="0"/>
              <a:t>Study objective</a:t>
            </a:r>
          </a:p>
          <a:p>
            <a:pPr lvl="1"/>
            <a:r>
              <a:rPr lang="en-GB" dirty="0"/>
              <a:t>To </a:t>
            </a:r>
            <a:r>
              <a:rPr lang="en-GB" dirty="0" smtClean="0"/>
              <a:t>evaluate the efficacy and safety of pembrolizumab + ramucirumab in previously treated patients with advanced NSCLC in a Lung-MAP </a:t>
            </a:r>
            <a:r>
              <a:rPr lang="en-GB" dirty="0" err="1" smtClean="0"/>
              <a:t>substudy</a:t>
            </a:r>
            <a:r>
              <a:rPr lang="en-GB" dirty="0" smtClean="0"/>
              <a:t> </a:t>
            </a:r>
            <a:endParaRPr lang="en-GB" dirty="0"/>
          </a:p>
        </p:txBody>
      </p:sp>
      <p:sp>
        <p:nvSpPr>
          <p:cNvPr id="4" name="Text Placeholder 3"/>
          <p:cNvSpPr>
            <a:spLocks noGrp="1"/>
          </p:cNvSpPr>
          <p:nvPr>
            <p:ph type="body" sz="quarter" idx="10"/>
          </p:nvPr>
        </p:nvSpPr>
        <p:spPr>
          <a:xfrm>
            <a:off x="304800" y="6233974"/>
            <a:ext cx="6578600" cy="487363"/>
          </a:xfrm>
        </p:spPr>
        <p:txBody>
          <a:bodyPr/>
          <a:lstStyle/>
          <a:p>
            <a:r>
              <a:rPr lang="en-GB" dirty="0" smtClean="0"/>
              <a:t>*Investigator’s choice: docetaxel ± ramucirumab, pemetrexed (nonsquamous only), gemcitabine</a:t>
            </a:r>
            <a:endParaRPr lang="en-GB" dirty="0"/>
          </a:p>
        </p:txBody>
      </p:sp>
      <p:sp>
        <p:nvSpPr>
          <p:cNvPr id="5" name="Text Placeholder 4"/>
          <p:cNvSpPr>
            <a:spLocks noGrp="1"/>
          </p:cNvSpPr>
          <p:nvPr>
            <p:ph type="body" sz="quarter" idx="11"/>
          </p:nvPr>
        </p:nvSpPr>
        <p:spPr/>
        <p:txBody>
          <a:bodyPr/>
          <a:lstStyle/>
          <a:p>
            <a:r>
              <a:rPr lang="en-GB" dirty="0" err="1" smtClean="0"/>
              <a:t>Reckamp</a:t>
            </a:r>
            <a:r>
              <a:rPr lang="en-GB" dirty="0" smtClean="0"/>
              <a:t> KL,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9004</a:t>
            </a:r>
            <a:endParaRPr lang="en-GB" dirty="0"/>
          </a:p>
        </p:txBody>
      </p:sp>
      <p:sp>
        <p:nvSpPr>
          <p:cNvPr id="6" name="Rectangle 9"/>
          <p:cNvSpPr txBox="1">
            <a:spLocks noChangeArrowheads="1"/>
          </p:cNvSpPr>
          <p:nvPr/>
        </p:nvSpPr>
        <p:spPr bwMode="auto">
          <a:xfrm>
            <a:off x="2114197" y="5755619"/>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dirty="0" smtClean="0">
                <a:solidFill>
                  <a:srgbClr val="363636"/>
                </a:solidFill>
                <a:latin typeface="Arial"/>
                <a:cs typeface="Arial"/>
              </a:rPr>
              <a:t>OS</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7" name="Content Placeholder 26"/>
          <p:cNvSpPr txBox="1">
            <a:spLocks/>
          </p:cNvSpPr>
          <p:nvPr/>
        </p:nvSpPr>
        <p:spPr>
          <a:xfrm>
            <a:off x="6356902" y="5755619"/>
            <a:ext cx="4127124"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dirty="0" smtClean="0">
                <a:solidFill>
                  <a:srgbClr val="363636"/>
                </a:solidFill>
                <a:latin typeface="Arial"/>
                <a:cs typeface="Arial"/>
              </a:rPr>
              <a:t>DoR, PFS, safety</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8" name="AutoShape 9"/>
          <p:cNvSpPr>
            <a:spLocks noChangeArrowheads="1"/>
          </p:cNvSpPr>
          <p:nvPr/>
        </p:nvSpPr>
        <p:spPr bwMode="auto">
          <a:xfrm>
            <a:off x="1539766" y="2730854"/>
            <a:ext cx="3642148" cy="2546320"/>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smtClean="0">
                <a:ln>
                  <a:noFill/>
                </a:ln>
                <a:solidFill>
                  <a:srgbClr val="FFFFFF"/>
                </a:solidFill>
                <a:effectLst/>
                <a:uLnTx/>
                <a:uFillTx/>
                <a:ea typeface="SimSun" pitchFamily="2" charset="-122"/>
              </a:rPr>
              <a:t>Key patient inclusion criteria</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Advanced NSCLC</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Progression on or after immune checkpoint inhibitor</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Progression on prior platinum-based doublet therapy</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ECOG PS 0–1</a:t>
            </a:r>
            <a:endParaRPr lang="en-US" altLang="zh-CN" sz="1600" kern="1200" dirty="0">
              <a:ea typeface="SimSun" pitchFamily="2" charset="-122"/>
            </a:endParaRPr>
          </a:p>
          <a:p>
            <a:pPr marL="292100" marR="0" lvl="0" indent="-292100" algn="l" defTabSz="892175" rtl="0" eaLnBrk="0" fontAlgn="base" latinLnBrk="0" hangingPunct="0">
              <a:lnSpc>
                <a:spcPct val="100000"/>
              </a:lnSpc>
              <a:spcBef>
                <a:spcPct val="0"/>
              </a:spcBef>
              <a:spcAft>
                <a:spcPct val="30000"/>
              </a:spcAft>
              <a:buClrTx/>
              <a:buSzTx/>
              <a:buFont typeface="Wingdings" pitchFamily="2" charset="2"/>
              <a:buNone/>
              <a:tabLst/>
              <a:defRPr/>
            </a:pPr>
            <a:r>
              <a:rPr kumimoji="0" lang="en-US" altLang="zh-CN" sz="1600" b="0" i="0" u="none" strike="noStrike" kern="1200" cap="none" spc="0" normalizeH="0" baseline="0" noProof="0" dirty="0" smtClean="0">
                <a:ln>
                  <a:noFill/>
                </a:ln>
                <a:solidFill>
                  <a:srgbClr val="FFFFFF"/>
                </a:solidFill>
                <a:effectLst/>
                <a:uLnTx/>
                <a:uFillTx/>
                <a:ea typeface="SimSun" pitchFamily="2" charset="-122"/>
              </a:rPr>
              <a:t>(n=166)</a:t>
            </a:r>
            <a:endParaRPr kumimoji="0" lang="en-US" altLang="zh-CN" sz="1600" b="0" i="0" u="none" strike="noStrike" kern="1200" cap="none" spc="0" normalizeH="0" baseline="0" noProof="0" dirty="0">
              <a:ln>
                <a:noFill/>
              </a:ln>
              <a:solidFill>
                <a:srgbClr val="FFFFFF"/>
              </a:solidFill>
              <a:effectLst/>
              <a:uLnTx/>
              <a:uFillTx/>
              <a:ea typeface="SimSun" pitchFamily="2" charset="-122"/>
            </a:endParaRPr>
          </a:p>
        </p:txBody>
      </p:sp>
      <p:sp>
        <p:nvSpPr>
          <p:cNvPr id="9" name="AutoShape 12"/>
          <p:cNvSpPr>
            <a:spLocks noChangeArrowheads="1"/>
          </p:cNvSpPr>
          <p:nvPr/>
        </p:nvSpPr>
        <p:spPr bwMode="auto">
          <a:xfrm>
            <a:off x="6148085" y="4567759"/>
            <a:ext cx="5275565" cy="969107"/>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fontAlgn="base">
              <a:spcBef>
                <a:spcPct val="0"/>
              </a:spcBef>
              <a:spcAft>
                <a:spcPct val="0"/>
              </a:spcAft>
              <a:defRPr/>
            </a:pPr>
            <a:r>
              <a:rPr lang="en-US" altLang="zh-CN" dirty="0" smtClean="0">
                <a:solidFill>
                  <a:srgbClr val="FFFFFF"/>
                </a:solidFill>
                <a:ea typeface="SimSun" pitchFamily="2" charset="-122"/>
              </a:rPr>
              <a:t>SoC*</a:t>
            </a:r>
            <a:endParaRPr kumimoji="0" lang="en-US" altLang="zh-CN" b="0" i="0" strike="noStrike" kern="1200" cap="none" spc="0" normalizeH="0" baseline="0" noProof="0" dirty="0" smtClean="0">
              <a:ln>
                <a:noFill/>
              </a:ln>
              <a:solidFill>
                <a:srgbClr val="FFFFFF"/>
              </a:solidFill>
              <a:effectLst/>
              <a:uLnTx/>
              <a:uFillTx/>
              <a:ea typeface="SimSun" pitchFamily="2" charset="-122"/>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ea typeface="SimSun" pitchFamily="2" charset="-122"/>
              </a:rPr>
              <a:t>(n=68)</a:t>
            </a:r>
            <a:endParaRPr kumimoji="0" lang="en-US" altLang="zh-CN" b="0" i="0" u="none" strike="noStrike" kern="1200" cap="none" spc="0" normalizeH="0" baseline="0" noProof="0" dirty="0">
              <a:ln>
                <a:noFill/>
              </a:ln>
              <a:solidFill>
                <a:srgbClr val="FFFFFF"/>
              </a:solidFill>
              <a:effectLst/>
              <a:uLnTx/>
              <a:uFillTx/>
              <a:ea typeface="SimSun" pitchFamily="2" charset="-122"/>
            </a:endParaRPr>
          </a:p>
        </p:txBody>
      </p:sp>
      <p:sp>
        <p:nvSpPr>
          <p:cNvPr id="10" name="AutoShape 8"/>
          <p:cNvSpPr>
            <a:spLocks noChangeArrowheads="1"/>
          </p:cNvSpPr>
          <p:nvPr/>
        </p:nvSpPr>
        <p:spPr bwMode="auto">
          <a:xfrm>
            <a:off x="6148085" y="2451468"/>
            <a:ext cx="5275565" cy="969107"/>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Pembrolizumab 200 mg q3w (up to 35 cycles) + </a:t>
            </a:r>
            <a:b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b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ramucirumab 10 mg/kg q3w</a:t>
            </a: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(n=69)</a:t>
            </a:r>
            <a:endParaRPr kumimoji="0" lang="en-US"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11" name="Oval 14"/>
          <p:cNvSpPr>
            <a:spLocks noChangeArrowheads="1"/>
          </p:cNvSpPr>
          <p:nvPr/>
        </p:nvSpPr>
        <p:spPr bwMode="auto">
          <a:xfrm>
            <a:off x="5373202" y="3711914"/>
            <a:ext cx="583595" cy="584200"/>
          </a:xfrm>
          <a:prstGeom prst="ellipse">
            <a:avLst/>
          </a:prstGeom>
          <a:noFill/>
          <a:ln w="38100">
            <a:solidFill>
              <a:schemeClr val="bg1"/>
            </a:solidFill>
            <a:round/>
            <a:headEnd/>
            <a:tailEnd/>
          </a:ln>
        </p:spPr>
        <p:txBody>
          <a:bodyPr wrap="none" anchor="ctr"/>
          <a:lstStyle/>
          <a:p>
            <a:pPr algn="ctr"/>
            <a:r>
              <a:rPr lang="en-US" altLang="zh-CN" sz="1600" b="1" dirty="0" smtClean="0">
                <a:solidFill>
                  <a:srgbClr val="002850"/>
                </a:solidFill>
                <a:ea typeface="SimSun" pitchFamily="2" charset="-122"/>
              </a:rPr>
              <a:t>R</a:t>
            </a:r>
            <a:br>
              <a:rPr lang="en-US" altLang="zh-CN" sz="1600" b="1" dirty="0" smtClean="0">
                <a:solidFill>
                  <a:srgbClr val="002850"/>
                </a:solidFill>
                <a:ea typeface="SimSun" pitchFamily="2" charset="-122"/>
              </a:rPr>
            </a:br>
            <a:r>
              <a:rPr lang="en-US" altLang="zh-CN" sz="1600" b="1" dirty="0" smtClean="0">
                <a:solidFill>
                  <a:srgbClr val="002850"/>
                </a:solidFill>
                <a:ea typeface="SimSun" pitchFamily="2" charset="-122"/>
              </a:rPr>
              <a:t>1:1</a:t>
            </a:r>
          </a:p>
        </p:txBody>
      </p:sp>
      <p:cxnSp>
        <p:nvCxnSpPr>
          <p:cNvPr id="12" name="AutoShape 15"/>
          <p:cNvCxnSpPr>
            <a:cxnSpLocks noChangeShapeType="1"/>
            <a:stCxn id="11" idx="0"/>
            <a:endCxn id="10" idx="1"/>
          </p:cNvCxnSpPr>
          <p:nvPr/>
        </p:nvCxnSpPr>
        <p:spPr bwMode="auto">
          <a:xfrm rot="5400000" flipH="1" flipV="1">
            <a:off x="5518596" y="3082426"/>
            <a:ext cx="775892" cy="483085"/>
          </a:xfrm>
          <a:prstGeom prst="bentConnector2">
            <a:avLst/>
          </a:prstGeom>
          <a:noFill/>
          <a:ln w="38100">
            <a:solidFill>
              <a:schemeClr val="bg1"/>
            </a:solidFill>
            <a:miter lim="800000"/>
            <a:headEnd/>
            <a:tailEnd type="triangle" w="med" len="med"/>
          </a:ln>
        </p:spPr>
      </p:cxnSp>
      <p:cxnSp>
        <p:nvCxnSpPr>
          <p:cNvPr id="13" name="AutoShape 16"/>
          <p:cNvCxnSpPr>
            <a:cxnSpLocks noChangeShapeType="1"/>
            <a:stCxn id="11" idx="4"/>
            <a:endCxn id="9" idx="1"/>
          </p:cNvCxnSpPr>
          <p:nvPr/>
        </p:nvCxnSpPr>
        <p:spPr bwMode="auto">
          <a:xfrm rot="16200000" flipH="1">
            <a:off x="5528443" y="4432670"/>
            <a:ext cx="756199" cy="483085"/>
          </a:xfrm>
          <a:prstGeom prst="bentConnector2">
            <a:avLst/>
          </a:prstGeom>
          <a:noFill/>
          <a:ln w="38100">
            <a:solidFill>
              <a:schemeClr val="bg1"/>
            </a:solidFill>
            <a:miter lim="800000"/>
            <a:headEnd/>
            <a:tailEnd type="triangle" w="med" len="med"/>
          </a:ln>
        </p:spPr>
      </p:cxnSp>
      <p:cxnSp>
        <p:nvCxnSpPr>
          <p:cNvPr id="14" name="AutoShape 19"/>
          <p:cNvCxnSpPr>
            <a:cxnSpLocks noChangeShapeType="1"/>
            <a:stCxn id="8" idx="3"/>
            <a:endCxn id="11" idx="2"/>
          </p:cNvCxnSpPr>
          <p:nvPr/>
        </p:nvCxnSpPr>
        <p:spPr bwMode="auto">
          <a:xfrm>
            <a:off x="5181914" y="4004014"/>
            <a:ext cx="191288" cy="0"/>
          </a:xfrm>
          <a:prstGeom prst="straightConnector1">
            <a:avLst/>
          </a:prstGeom>
          <a:noFill/>
          <a:ln w="38100">
            <a:solidFill>
              <a:schemeClr val="bg1"/>
            </a:solidFill>
            <a:round/>
            <a:headEnd type="none" w="med" len="med"/>
            <a:tailEnd type="none" w="med" len="med"/>
          </a:ln>
        </p:spPr>
      </p:cxnSp>
      <p:sp>
        <p:nvSpPr>
          <p:cNvPr id="15" name="Content Placeholder 26"/>
          <p:cNvSpPr txBox="1">
            <a:spLocks/>
          </p:cNvSpPr>
          <p:nvPr/>
        </p:nvSpPr>
        <p:spPr bwMode="auto">
          <a:xfrm>
            <a:off x="6329177" y="3455635"/>
            <a:ext cx="4292333" cy="892175"/>
          </a:xfrm>
          <a:prstGeom prst="rect">
            <a:avLst/>
          </a:prstGeom>
          <a:noFill/>
          <a:ln w="9525">
            <a:noFill/>
            <a:miter lim="800000"/>
            <a:headEnd/>
            <a:tailEnd/>
          </a:ln>
        </p:spPr>
        <p:txBody>
          <a:bodyPr/>
          <a:lstStyle/>
          <a:p>
            <a:pPr marL="190500" indent="-190500">
              <a:spcBef>
                <a:spcPts val="0"/>
              </a:spcBef>
              <a:spcAft>
                <a:spcPts val="400"/>
              </a:spcAft>
              <a:defRPr/>
            </a:pPr>
            <a:r>
              <a:rPr lang="en-GB" sz="1400" b="1" dirty="0" smtClean="0">
                <a:solidFill>
                  <a:srgbClr val="363636"/>
                </a:solidFill>
                <a:latin typeface="Arial"/>
              </a:rPr>
              <a:t>Stratification</a:t>
            </a:r>
          </a:p>
          <a:p>
            <a:pPr marL="203200" indent="-203200">
              <a:spcAft>
                <a:spcPts val="400"/>
              </a:spcAft>
              <a:buFont typeface="Arial" pitchFamily="34" charset="0"/>
              <a:buChar char="•"/>
              <a:defRPr/>
            </a:pPr>
            <a:r>
              <a:rPr lang="en-GB" sz="1400" dirty="0" smtClean="0">
                <a:solidFill>
                  <a:srgbClr val="363636"/>
                </a:solidFill>
              </a:rPr>
              <a:t>PD-L1 expression</a:t>
            </a:r>
            <a:endParaRPr lang="en-GB" sz="1400" dirty="0">
              <a:solidFill>
                <a:srgbClr val="363636"/>
              </a:solidFill>
            </a:endParaRPr>
          </a:p>
          <a:p>
            <a:pPr marL="203200" indent="-203200">
              <a:spcBef>
                <a:spcPts val="0"/>
              </a:spcBef>
              <a:spcAft>
                <a:spcPts val="400"/>
              </a:spcAft>
              <a:buFont typeface="Arial" pitchFamily="34" charset="0"/>
              <a:buChar char="•"/>
              <a:defRPr/>
            </a:pPr>
            <a:r>
              <a:rPr lang="en-GB" sz="1400" dirty="0" smtClean="0">
                <a:solidFill>
                  <a:srgbClr val="363636"/>
                </a:solidFill>
                <a:latin typeface="Arial"/>
              </a:rPr>
              <a:t>Histology</a:t>
            </a:r>
            <a:endParaRPr lang="en-GB" sz="1400" dirty="0">
              <a:solidFill>
                <a:srgbClr val="363636"/>
              </a:solidFill>
              <a:latin typeface="Arial"/>
            </a:endParaRPr>
          </a:p>
          <a:p>
            <a:pPr marL="203200" indent="-203200">
              <a:spcBef>
                <a:spcPts val="0"/>
              </a:spcBef>
              <a:spcAft>
                <a:spcPts val="400"/>
              </a:spcAft>
              <a:buFont typeface="Arial" pitchFamily="34" charset="0"/>
              <a:buChar char="•"/>
              <a:defRPr/>
            </a:pPr>
            <a:r>
              <a:rPr lang="en-GB" sz="1400" dirty="0" smtClean="0">
                <a:solidFill>
                  <a:srgbClr val="363636"/>
                </a:solidFill>
                <a:latin typeface="Arial"/>
              </a:rPr>
              <a:t>Intent to receive ramucirumab in SoC arm</a:t>
            </a:r>
          </a:p>
        </p:txBody>
      </p:sp>
    </p:spTree>
    <p:extLst>
      <p:ext uri="{BB962C8B-B14F-4D97-AF65-F5344CB8AC3E}">
        <p14:creationId xmlns:p14="http://schemas.microsoft.com/office/powerpoint/2010/main" val="316396823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799" y="107693"/>
            <a:ext cx="11818884" cy="939801"/>
          </a:xfrm>
        </p:spPr>
        <p:txBody>
          <a:bodyPr/>
          <a:lstStyle/>
          <a:p>
            <a:r>
              <a:rPr lang="en-GB" sz="2100" dirty="0"/>
              <a:t>9004: Overall survival from a phase II randomized study of ramucirumab plus pembrolizumab versus standard of care for advanced non–small cell lung cancer previously treated with immunotherapy: Lung-MAP </a:t>
            </a:r>
            <a:r>
              <a:rPr lang="en-GB" sz="2100" dirty="0" err="1"/>
              <a:t>nonmatched</a:t>
            </a:r>
            <a:r>
              <a:rPr lang="en-GB" sz="2100" dirty="0"/>
              <a:t> </a:t>
            </a:r>
            <a:r>
              <a:rPr lang="en-GB" sz="2100" dirty="0" err="1"/>
              <a:t>substudy</a:t>
            </a:r>
            <a:r>
              <a:rPr lang="en-GB" sz="2100" dirty="0"/>
              <a:t> S1800A – </a:t>
            </a:r>
            <a:r>
              <a:rPr lang="en-GB" sz="2100" dirty="0" err="1"/>
              <a:t>Reckamp</a:t>
            </a:r>
            <a:r>
              <a:rPr lang="en-GB" sz="2100" dirty="0"/>
              <a:t> KL, et al</a:t>
            </a:r>
          </a:p>
        </p:txBody>
      </p:sp>
      <p:sp>
        <p:nvSpPr>
          <p:cNvPr id="3" name="Content Placeholder 2"/>
          <p:cNvSpPr>
            <a:spLocks noGrp="1"/>
          </p:cNvSpPr>
          <p:nvPr>
            <p:ph idx="1"/>
          </p:nvPr>
        </p:nvSpPr>
        <p:spPr>
          <a:xfrm>
            <a:off x="304800" y="1246909"/>
            <a:ext cx="11582400" cy="393243"/>
          </a:xfrm>
        </p:spPr>
        <p:txBody>
          <a:bodyPr/>
          <a:lstStyle/>
          <a:p>
            <a:r>
              <a:rPr lang="en-GB" b="1" dirty="0"/>
              <a:t>Key results</a:t>
            </a:r>
          </a:p>
        </p:txBody>
      </p:sp>
      <p:sp>
        <p:nvSpPr>
          <p:cNvPr id="5" name="Text Placeholder 4"/>
          <p:cNvSpPr>
            <a:spLocks noGrp="1"/>
          </p:cNvSpPr>
          <p:nvPr>
            <p:ph type="body" sz="quarter" idx="11"/>
          </p:nvPr>
        </p:nvSpPr>
        <p:spPr/>
        <p:txBody>
          <a:bodyPr/>
          <a:lstStyle/>
          <a:p>
            <a:r>
              <a:rPr lang="en-GB" dirty="0" err="1"/>
              <a:t>Reckamp</a:t>
            </a:r>
            <a:r>
              <a:rPr lang="en-GB" dirty="0"/>
              <a:t> KL, et al. J </a:t>
            </a:r>
            <a:r>
              <a:rPr lang="en-GB" dirty="0" err="1"/>
              <a:t>Clin</a:t>
            </a:r>
            <a:r>
              <a:rPr lang="en-GB" dirty="0"/>
              <a:t> </a:t>
            </a:r>
            <a:r>
              <a:rPr lang="en-GB" dirty="0" err="1"/>
              <a:t>Oncol</a:t>
            </a:r>
            <a:r>
              <a:rPr lang="en-GB" dirty="0"/>
              <a:t> 2022;40(</a:t>
            </a:r>
            <a:r>
              <a:rPr lang="en-GB" dirty="0" err="1"/>
              <a:t>suppl</a:t>
            </a:r>
            <a:r>
              <a:rPr lang="en-GB" dirty="0"/>
              <a:t>):</a:t>
            </a:r>
            <a:r>
              <a:rPr lang="en-GB" dirty="0" err="1"/>
              <a:t>Abstr</a:t>
            </a:r>
            <a:r>
              <a:rPr lang="en-GB" dirty="0"/>
              <a:t> 9004</a:t>
            </a:r>
          </a:p>
        </p:txBody>
      </p:sp>
      <p:sp>
        <p:nvSpPr>
          <p:cNvPr id="7" name="TextBox 6">
            <a:extLst>
              <a:ext uri="{FF2B5EF4-FFF2-40B4-BE49-F238E27FC236}">
                <a16:creationId xmlns:a16="http://schemas.microsoft.com/office/drawing/2014/main" id="{D22447C7-EF11-F52A-A45C-D75E72A81C0E}"/>
              </a:ext>
            </a:extLst>
          </p:cNvPr>
          <p:cNvSpPr txBox="1"/>
          <p:nvPr/>
        </p:nvSpPr>
        <p:spPr>
          <a:xfrm>
            <a:off x="5238233" y="1640152"/>
            <a:ext cx="1715534" cy="338554"/>
          </a:xfrm>
          <a:prstGeom prst="rect">
            <a:avLst/>
          </a:prstGeom>
          <a:noFill/>
        </p:spPr>
        <p:txBody>
          <a:bodyPr wrap="none" rtlCol="0">
            <a:spAutoFit/>
          </a:bodyPr>
          <a:lstStyle/>
          <a:p>
            <a:pPr algn="ctr"/>
            <a:r>
              <a:rPr lang="en-GB" sz="1600" b="1" dirty="0"/>
              <a:t>Overall survival</a:t>
            </a:r>
          </a:p>
        </p:txBody>
      </p:sp>
      <p:graphicFrame>
        <p:nvGraphicFramePr>
          <p:cNvPr id="86" name="Table 86">
            <a:extLst>
              <a:ext uri="{FF2B5EF4-FFF2-40B4-BE49-F238E27FC236}">
                <a16:creationId xmlns:a16="http://schemas.microsoft.com/office/drawing/2014/main" id="{24230538-2E4E-D122-D8EA-44404F698221}"/>
              </a:ext>
            </a:extLst>
          </p:cNvPr>
          <p:cNvGraphicFramePr>
            <a:graphicFrameLocks noGrp="1"/>
          </p:cNvGraphicFramePr>
          <p:nvPr>
            <p:extLst>
              <p:ext uri="{D42A27DB-BD31-4B8C-83A1-F6EECF244321}">
                <p14:modId xmlns:p14="http://schemas.microsoft.com/office/powerpoint/2010/main" val="1835088214"/>
              </p:ext>
            </p:extLst>
          </p:nvPr>
        </p:nvGraphicFramePr>
        <p:xfrm>
          <a:off x="7264400" y="1978691"/>
          <a:ext cx="4492913" cy="1202400"/>
        </p:xfrm>
        <a:graphic>
          <a:graphicData uri="http://schemas.openxmlformats.org/drawingml/2006/table">
            <a:tbl>
              <a:tblPr firstRow="1" bandRow="1">
                <a:tableStyleId>{69012ECD-51FC-41F1-AA8D-1B2483CD663E}</a:tableStyleId>
              </a:tblPr>
              <a:tblGrid>
                <a:gridCol w="1665407">
                  <a:extLst>
                    <a:ext uri="{9D8B030D-6E8A-4147-A177-3AD203B41FA5}">
                      <a16:colId xmlns:a16="http://schemas.microsoft.com/office/drawing/2014/main" val="299819456"/>
                    </a:ext>
                  </a:extLst>
                </a:gridCol>
                <a:gridCol w="345615">
                  <a:extLst>
                    <a:ext uri="{9D8B030D-6E8A-4147-A177-3AD203B41FA5}">
                      <a16:colId xmlns:a16="http://schemas.microsoft.com/office/drawing/2014/main" val="323204306"/>
                    </a:ext>
                  </a:extLst>
                </a:gridCol>
                <a:gridCol w="643120">
                  <a:extLst>
                    <a:ext uri="{9D8B030D-6E8A-4147-A177-3AD203B41FA5}">
                      <a16:colId xmlns:a16="http://schemas.microsoft.com/office/drawing/2014/main" val="3769961231"/>
                    </a:ext>
                  </a:extLst>
                </a:gridCol>
                <a:gridCol w="1838771">
                  <a:extLst>
                    <a:ext uri="{9D8B030D-6E8A-4147-A177-3AD203B41FA5}">
                      <a16:colId xmlns:a16="http://schemas.microsoft.com/office/drawing/2014/main" val="1076411904"/>
                    </a:ext>
                  </a:extLst>
                </a:gridCol>
              </a:tblGrid>
              <a:tr h="0">
                <a:tc>
                  <a:txBody>
                    <a:bodyPr/>
                    <a:lstStyle/>
                    <a:p>
                      <a:endParaRPr lang="en-GB" sz="1200" dirty="0">
                        <a:solidFill>
                          <a:schemeClr val="tx2"/>
                        </a:solidFill>
                      </a:endParaRPr>
                    </a:p>
                  </a:txBody>
                  <a:tcPr marL="72000" marR="72000" marT="36000" marB="36000" anchor="ctr"/>
                </a:tc>
                <a:tc>
                  <a:txBody>
                    <a:bodyPr/>
                    <a:lstStyle/>
                    <a:p>
                      <a:pPr algn="ctr"/>
                      <a:r>
                        <a:rPr lang="en-GB" sz="1200" dirty="0">
                          <a:solidFill>
                            <a:schemeClr val="tx2"/>
                          </a:solidFill>
                        </a:rPr>
                        <a:t>n</a:t>
                      </a:r>
                    </a:p>
                  </a:txBody>
                  <a:tcPr marL="72000" marR="72000" marT="36000" marB="36000" anchor="ctr"/>
                </a:tc>
                <a:tc>
                  <a:txBody>
                    <a:bodyPr/>
                    <a:lstStyle/>
                    <a:p>
                      <a:pPr algn="ctr"/>
                      <a:r>
                        <a:rPr lang="en-GB" sz="1200" dirty="0">
                          <a:solidFill>
                            <a:schemeClr val="tx2"/>
                          </a:solidFill>
                        </a:rPr>
                        <a:t>Events</a:t>
                      </a:r>
                    </a:p>
                  </a:txBody>
                  <a:tcPr marL="72000" marR="72000" marT="36000" marB="36000" anchor="ctr"/>
                </a:tc>
                <a:tc>
                  <a:txBody>
                    <a:bodyPr/>
                    <a:lstStyle/>
                    <a:p>
                      <a:pPr algn="ctr"/>
                      <a:r>
                        <a:rPr lang="en-GB" sz="1200" dirty="0" smtClean="0">
                          <a:solidFill>
                            <a:schemeClr val="tx2"/>
                          </a:solidFill>
                        </a:rPr>
                        <a:t>mOS,</a:t>
                      </a:r>
                      <a:r>
                        <a:rPr lang="en-GB" sz="1200" baseline="0" dirty="0" smtClean="0">
                          <a:solidFill>
                            <a:schemeClr val="tx2"/>
                          </a:solidFill>
                        </a:rPr>
                        <a:t> </a:t>
                      </a:r>
                      <a:r>
                        <a:rPr lang="en-GB" sz="1200" baseline="0" dirty="0" err="1" smtClean="0">
                          <a:solidFill>
                            <a:schemeClr val="tx2"/>
                          </a:solidFill>
                        </a:rPr>
                        <a:t>mo</a:t>
                      </a:r>
                      <a:r>
                        <a:rPr lang="en-GB" sz="1200" baseline="0" dirty="0" smtClean="0">
                          <a:solidFill>
                            <a:schemeClr val="tx2"/>
                          </a:solidFill>
                        </a:rPr>
                        <a:t> (</a:t>
                      </a:r>
                      <a:r>
                        <a:rPr lang="en-GB" sz="1200" dirty="0" smtClean="0">
                          <a:solidFill>
                            <a:schemeClr val="tx2"/>
                          </a:solidFill>
                        </a:rPr>
                        <a:t>80%CI)</a:t>
                      </a:r>
                      <a:endParaRPr lang="en-GB" sz="1200" dirty="0">
                        <a:solidFill>
                          <a:schemeClr val="tx2"/>
                        </a:solidFill>
                      </a:endParaRPr>
                    </a:p>
                  </a:txBody>
                  <a:tcPr marL="72000" marR="72000" marT="36000" marB="36000" anchor="ctr"/>
                </a:tc>
                <a:extLst>
                  <a:ext uri="{0D108BD9-81ED-4DB2-BD59-A6C34878D82A}">
                    <a16:rowId xmlns:a16="http://schemas.microsoft.com/office/drawing/2014/main" val="3677489906"/>
                  </a:ext>
                </a:extLst>
              </a:tr>
              <a:tr h="2207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Ramucirumab </a:t>
                      </a:r>
                      <a:r>
                        <a:rPr lang="en-GB" sz="1200" dirty="0" smtClean="0"/>
                        <a:t>+</a:t>
                      </a:r>
                      <a:r>
                        <a:rPr lang="en-GB" sz="1200" baseline="0" dirty="0" smtClean="0"/>
                        <a:t> </a:t>
                      </a:r>
                      <a:r>
                        <a:rPr lang="en-GB" sz="1200" dirty="0" smtClean="0"/>
                        <a:t>pembrolizumab</a:t>
                      </a:r>
                      <a:endParaRPr lang="en-GB" sz="1200" dirty="0">
                        <a:solidFill>
                          <a:schemeClr val="tx1"/>
                        </a:solidFill>
                      </a:endParaRPr>
                    </a:p>
                  </a:txBody>
                  <a:tcPr marL="72000" marR="72000" marT="36000" marB="36000" anchor="ctr"/>
                </a:tc>
                <a:tc>
                  <a:txBody>
                    <a:bodyPr/>
                    <a:lstStyle/>
                    <a:p>
                      <a:pPr algn="ctr"/>
                      <a:r>
                        <a:rPr lang="en-GB" sz="1200" dirty="0"/>
                        <a:t>69</a:t>
                      </a:r>
                      <a:endParaRPr lang="en-GB" sz="1200" dirty="0">
                        <a:solidFill>
                          <a:schemeClr val="tx1"/>
                        </a:solidFill>
                      </a:endParaRPr>
                    </a:p>
                  </a:txBody>
                  <a:tcPr marL="72000" marR="72000" marT="36000" marB="36000" anchor="ctr"/>
                </a:tc>
                <a:tc>
                  <a:txBody>
                    <a:bodyPr/>
                    <a:lstStyle/>
                    <a:p>
                      <a:pPr algn="ctr"/>
                      <a:r>
                        <a:rPr lang="en-GB" sz="1200" dirty="0"/>
                        <a:t>45</a:t>
                      </a:r>
                      <a:endParaRPr lang="en-GB" sz="1200" dirty="0">
                        <a:solidFill>
                          <a:schemeClr val="tx1"/>
                        </a:solidFill>
                      </a:endParaRPr>
                    </a:p>
                  </a:txBody>
                  <a:tcPr marL="72000" marR="72000" marT="36000" marB="36000" anchor="ctr"/>
                </a:tc>
                <a:tc>
                  <a:txBody>
                    <a:bodyPr/>
                    <a:lstStyle/>
                    <a:p>
                      <a:pPr algn="ctr"/>
                      <a:r>
                        <a:rPr lang="en-GB" sz="1200" dirty="0" smtClean="0"/>
                        <a:t>14.5 (13.9,</a:t>
                      </a:r>
                      <a:r>
                        <a:rPr lang="en-GB" sz="1200" baseline="0" dirty="0" smtClean="0"/>
                        <a:t> </a:t>
                      </a:r>
                      <a:r>
                        <a:rPr lang="en-GB" sz="1200" dirty="0" smtClean="0"/>
                        <a:t>16.1)</a:t>
                      </a:r>
                      <a:endParaRPr lang="en-GB" sz="1200" dirty="0">
                        <a:solidFill>
                          <a:schemeClr val="tx1"/>
                        </a:solidFill>
                      </a:endParaRPr>
                    </a:p>
                  </a:txBody>
                  <a:tcPr marL="72000" marR="72000" marT="36000" marB="36000" anchor="ctr"/>
                </a:tc>
                <a:extLst>
                  <a:ext uri="{0D108BD9-81ED-4DB2-BD59-A6C34878D82A}">
                    <a16:rowId xmlns:a16="http://schemas.microsoft.com/office/drawing/2014/main" val="975006146"/>
                  </a:ext>
                </a:extLst>
              </a:tr>
              <a:tr h="2207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Standard of </a:t>
                      </a:r>
                      <a:r>
                        <a:rPr lang="en-GB" sz="1200" dirty="0" smtClean="0"/>
                        <a:t>care </a:t>
                      </a:r>
                      <a:endParaRPr lang="en-GB" sz="1200" dirty="0">
                        <a:solidFill>
                          <a:schemeClr val="tx1"/>
                        </a:solidFill>
                      </a:endParaRPr>
                    </a:p>
                  </a:txBody>
                  <a:tcPr marL="72000" marR="72000" marT="36000" marB="36000" anchor="ctr"/>
                </a:tc>
                <a:tc>
                  <a:txBody>
                    <a:bodyPr/>
                    <a:lstStyle/>
                    <a:p>
                      <a:pPr algn="ctr"/>
                      <a:r>
                        <a:rPr lang="en-GB" sz="1200" dirty="0"/>
                        <a:t>67</a:t>
                      </a:r>
                      <a:endParaRPr lang="en-GB" sz="1200" dirty="0">
                        <a:solidFill>
                          <a:schemeClr val="tx1"/>
                        </a:solidFill>
                      </a:endParaRPr>
                    </a:p>
                  </a:txBody>
                  <a:tcPr marL="72000" marR="72000" marT="36000" marB="36000" anchor="ctr"/>
                </a:tc>
                <a:tc>
                  <a:txBody>
                    <a:bodyPr/>
                    <a:lstStyle/>
                    <a:p>
                      <a:pPr algn="ctr"/>
                      <a:r>
                        <a:rPr lang="en-GB" sz="1200" dirty="0"/>
                        <a:t>51</a:t>
                      </a:r>
                      <a:endParaRPr lang="en-GB" sz="1200" dirty="0">
                        <a:solidFill>
                          <a:schemeClr val="tx1"/>
                        </a:solidFill>
                      </a:endParaRPr>
                    </a:p>
                  </a:txBody>
                  <a:tcPr marL="72000" marR="72000" marT="36000" marB="36000" anchor="ctr"/>
                </a:tc>
                <a:tc>
                  <a:txBody>
                    <a:bodyPr/>
                    <a:lstStyle/>
                    <a:p>
                      <a:pPr algn="ctr"/>
                      <a:r>
                        <a:rPr lang="en-GB" sz="1200" dirty="0" smtClean="0"/>
                        <a:t>11.6 (9.9,</a:t>
                      </a:r>
                      <a:r>
                        <a:rPr lang="en-GB" sz="1200" baseline="0" dirty="0" smtClean="0"/>
                        <a:t> </a:t>
                      </a:r>
                      <a:r>
                        <a:rPr lang="en-GB" sz="1200" dirty="0" smtClean="0"/>
                        <a:t>13.0)</a:t>
                      </a:r>
                      <a:endParaRPr lang="en-GB" sz="1200" dirty="0">
                        <a:solidFill>
                          <a:schemeClr val="tx1"/>
                        </a:solidFill>
                      </a:endParaRPr>
                    </a:p>
                  </a:txBody>
                  <a:tcPr marL="72000" marR="72000" marT="36000" marB="36000" anchor="ctr"/>
                </a:tc>
                <a:extLst>
                  <a:ext uri="{0D108BD9-81ED-4DB2-BD59-A6C34878D82A}">
                    <a16:rowId xmlns:a16="http://schemas.microsoft.com/office/drawing/2014/main" val="1230549024"/>
                  </a:ext>
                </a:extLst>
              </a:tr>
              <a:tr h="2207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HR (95%CI); p-value</a:t>
                      </a:r>
                      <a:endParaRPr lang="en-GB" sz="1200" dirty="0">
                        <a:solidFill>
                          <a:schemeClr val="tx1"/>
                        </a:solidFill>
                      </a:endParaRPr>
                    </a:p>
                  </a:txBody>
                  <a:tcPr marL="72000" marR="72000" marT="36000" marB="36000" anchor="ctr"/>
                </a:tc>
                <a:tc>
                  <a:txBody>
                    <a:bodyPr/>
                    <a:lstStyle/>
                    <a:p>
                      <a:pPr algn="ctr"/>
                      <a:endParaRPr lang="en-GB" sz="1200" dirty="0">
                        <a:solidFill>
                          <a:schemeClr val="tx1"/>
                        </a:solidFill>
                      </a:endParaRPr>
                    </a:p>
                  </a:txBody>
                  <a:tcPr marL="72000" marR="72000" marT="36000" marB="36000" anchor="ctr"/>
                </a:tc>
                <a:tc>
                  <a:txBody>
                    <a:bodyPr/>
                    <a:lstStyle/>
                    <a:p>
                      <a:pPr algn="ctr"/>
                      <a:endParaRPr lang="en-GB" sz="1200" dirty="0">
                        <a:solidFill>
                          <a:schemeClr val="tx1"/>
                        </a:solidFill>
                      </a:endParaRPr>
                    </a:p>
                  </a:txBody>
                  <a:tcPr marL="72000" marR="72000" marT="36000" marB="36000" anchor="ctr"/>
                </a:tc>
                <a:tc>
                  <a:txBody>
                    <a:bodyPr/>
                    <a:lstStyle/>
                    <a:p>
                      <a:pPr algn="ctr"/>
                      <a:r>
                        <a:rPr lang="en-GB" sz="1200" dirty="0" smtClean="0"/>
                        <a:t>0.69 (0.51, 0.92); 0.05</a:t>
                      </a:r>
                      <a:endParaRPr lang="en-GB" sz="1200" dirty="0">
                        <a:solidFill>
                          <a:schemeClr val="tx1"/>
                        </a:solidFill>
                      </a:endParaRPr>
                    </a:p>
                  </a:txBody>
                  <a:tcPr marL="72000" marR="72000" marT="36000" marB="36000" anchor="ctr"/>
                </a:tc>
                <a:extLst>
                  <a:ext uri="{0D108BD9-81ED-4DB2-BD59-A6C34878D82A}">
                    <a16:rowId xmlns:a16="http://schemas.microsoft.com/office/drawing/2014/main" val="2066954978"/>
                  </a:ext>
                </a:extLst>
              </a:tr>
            </a:tbl>
          </a:graphicData>
        </a:graphic>
      </p:graphicFrame>
      <p:sp>
        <p:nvSpPr>
          <p:cNvPr id="8" name="Freeform 21">
            <a:extLst>
              <a:ext uri="{FF2B5EF4-FFF2-40B4-BE49-F238E27FC236}">
                <a16:creationId xmlns:a16="http://schemas.microsoft.com/office/drawing/2014/main" id="{13C1B280-93B1-AD57-02BA-558CBAE07494}"/>
              </a:ext>
            </a:extLst>
          </p:cNvPr>
          <p:cNvSpPr>
            <a:spLocks/>
          </p:cNvSpPr>
          <p:nvPr/>
        </p:nvSpPr>
        <p:spPr bwMode="auto">
          <a:xfrm>
            <a:off x="4038579" y="2028996"/>
            <a:ext cx="4473123" cy="260247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endParaRPr>
          </a:p>
        </p:txBody>
      </p:sp>
      <p:grpSp>
        <p:nvGrpSpPr>
          <p:cNvPr id="20" name="Group 19">
            <a:extLst>
              <a:ext uri="{FF2B5EF4-FFF2-40B4-BE49-F238E27FC236}">
                <a16:creationId xmlns:a16="http://schemas.microsoft.com/office/drawing/2014/main" id="{CB9D09E0-FE20-285C-6DFD-3DF60D8EACA9}"/>
              </a:ext>
            </a:extLst>
          </p:cNvPr>
          <p:cNvGrpSpPr/>
          <p:nvPr/>
        </p:nvGrpSpPr>
        <p:grpSpPr>
          <a:xfrm>
            <a:off x="3239709" y="1909071"/>
            <a:ext cx="798870" cy="2911823"/>
            <a:chOff x="2592183" y="1348608"/>
            <a:chExt cx="798870" cy="2334140"/>
          </a:xfrm>
        </p:grpSpPr>
        <p:sp>
          <p:nvSpPr>
            <p:cNvPr id="9" name="Line 7">
              <a:extLst>
                <a:ext uri="{FF2B5EF4-FFF2-40B4-BE49-F238E27FC236}">
                  <a16:creationId xmlns:a16="http://schemas.microsoft.com/office/drawing/2014/main" id="{B92B57C0-B287-5A57-F1A8-ADB31A00B370}"/>
                </a:ext>
              </a:extLst>
            </p:cNvPr>
            <p:cNvSpPr>
              <a:spLocks noChangeShapeType="1"/>
            </p:cNvSpPr>
            <p:nvPr/>
          </p:nvSpPr>
          <p:spPr bwMode="auto">
            <a:xfrm>
              <a:off x="3304819" y="150333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0" name="Line 8">
              <a:extLst>
                <a:ext uri="{FF2B5EF4-FFF2-40B4-BE49-F238E27FC236}">
                  <a16:creationId xmlns:a16="http://schemas.microsoft.com/office/drawing/2014/main" id="{41FC6430-2F15-34F1-0944-753ABBA238C3}"/>
                </a:ext>
              </a:extLst>
            </p:cNvPr>
            <p:cNvSpPr>
              <a:spLocks noChangeShapeType="1"/>
            </p:cNvSpPr>
            <p:nvPr/>
          </p:nvSpPr>
          <p:spPr bwMode="auto">
            <a:xfrm>
              <a:off x="3304819" y="200209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1" name="Line 9">
              <a:extLst>
                <a:ext uri="{FF2B5EF4-FFF2-40B4-BE49-F238E27FC236}">
                  <a16:creationId xmlns:a16="http://schemas.microsoft.com/office/drawing/2014/main" id="{8B71A825-5344-235B-0807-28E639278992}"/>
                </a:ext>
              </a:extLst>
            </p:cNvPr>
            <p:cNvSpPr>
              <a:spLocks noChangeShapeType="1"/>
            </p:cNvSpPr>
            <p:nvPr/>
          </p:nvSpPr>
          <p:spPr bwMode="auto">
            <a:xfrm>
              <a:off x="3304819" y="251697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2" name="Line 10">
              <a:extLst>
                <a:ext uri="{FF2B5EF4-FFF2-40B4-BE49-F238E27FC236}">
                  <a16:creationId xmlns:a16="http://schemas.microsoft.com/office/drawing/2014/main" id="{979AFAAF-EC3A-F51D-70B8-A6CFBD4107B6}"/>
                </a:ext>
              </a:extLst>
            </p:cNvPr>
            <p:cNvSpPr>
              <a:spLocks noChangeShapeType="1"/>
            </p:cNvSpPr>
            <p:nvPr/>
          </p:nvSpPr>
          <p:spPr bwMode="auto">
            <a:xfrm>
              <a:off x="3304819" y="302111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3" name="Line 11">
              <a:extLst>
                <a:ext uri="{FF2B5EF4-FFF2-40B4-BE49-F238E27FC236}">
                  <a16:creationId xmlns:a16="http://schemas.microsoft.com/office/drawing/2014/main" id="{2E8B1B93-4C63-C674-C80A-B30EB2863EA5}"/>
                </a:ext>
              </a:extLst>
            </p:cNvPr>
            <p:cNvSpPr>
              <a:spLocks noChangeShapeType="1"/>
            </p:cNvSpPr>
            <p:nvPr/>
          </p:nvSpPr>
          <p:spPr bwMode="auto">
            <a:xfrm>
              <a:off x="3304819" y="353061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4" name="TextBox 13">
              <a:extLst>
                <a:ext uri="{FF2B5EF4-FFF2-40B4-BE49-F238E27FC236}">
                  <a16:creationId xmlns:a16="http://schemas.microsoft.com/office/drawing/2014/main" id="{7A92FAB1-F3DD-D990-124F-0873888FD63E}"/>
                </a:ext>
              </a:extLst>
            </p:cNvPr>
            <p:cNvSpPr txBox="1"/>
            <p:nvPr/>
          </p:nvSpPr>
          <p:spPr>
            <a:xfrm rot="16200000">
              <a:off x="2463890" y="2373036"/>
              <a:ext cx="564363" cy="307777"/>
            </a:xfrm>
            <a:prstGeom prst="rect">
              <a:avLst/>
            </a:prstGeom>
            <a:noFill/>
          </p:spPr>
          <p:txBody>
            <a:bodyPr wrap="none" rtlCol="0">
              <a:spAutoFit/>
            </a:bodyPr>
            <a:lstStyle/>
            <a:p>
              <a:pPr algn="ctr" fontAlgn="base">
                <a:spcBef>
                  <a:spcPct val="0"/>
                </a:spcBef>
                <a:spcAft>
                  <a:spcPct val="0"/>
                </a:spcAft>
              </a:pPr>
              <a:r>
                <a:rPr lang="en-GB" sz="1400" dirty="0" smtClean="0">
                  <a:solidFill>
                    <a:srgbClr val="363636"/>
                  </a:solidFill>
                  <a:latin typeface="Arial" panose="020B0604020202020204" pitchFamily="34" charset="0"/>
                  <a:cs typeface="Arial" panose="020B0604020202020204" pitchFamily="34" charset="0"/>
                </a:rPr>
                <a:t>OS, %</a:t>
              </a:r>
              <a:endParaRPr lang="en-GB" sz="1400" dirty="0">
                <a:solidFill>
                  <a:srgbClr val="363636"/>
                </a:solidFill>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D755F25F-6746-9441-00F6-2607F559244B}"/>
                </a:ext>
              </a:extLst>
            </p:cNvPr>
            <p:cNvSpPr txBox="1"/>
            <p:nvPr/>
          </p:nvSpPr>
          <p:spPr>
            <a:xfrm>
              <a:off x="2834675" y="1348608"/>
              <a:ext cx="482824"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100</a:t>
              </a:r>
            </a:p>
          </p:txBody>
        </p:sp>
        <p:sp>
          <p:nvSpPr>
            <p:cNvPr id="16" name="TextBox 15">
              <a:extLst>
                <a:ext uri="{FF2B5EF4-FFF2-40B4-BE49-F238E27FC236}">
                  <a16:creationId xmlns:a16="http://schemas.microsoft.com/office/drawing/2014/main" id="{E25DCA44-32A3-FC4E-8715-21F5A6C61279}"/>
                </a:ext>
              </a:extLst>
            </p:cNvPr>
            <p:cNvSpPr txBox="1"/>
            <p:nvPr/>
          </p:nvSpPr>
          <p:spPr>
            <a:xfrm>
              <a:off x="2934061" y="1847139"/>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75</a:t>
              </a:r>
            </a:p>
          </p:txBody>
        </p:sp>
        <p:sp>
          <p:nvSpPr>
            <p:cNvPr id="17" name="TextBox 16">
              <a:extLst>
                <a:ext uri="{FF2B5EF4-FFF2-40B4-BE49-F238E27FC236}">
                  <a16:creationId xmlns:a16="http://schemas.microsoft.com/office/drawing/2014/main" id="{B41E0780-DF62-48B1-8AE4-4B3A602BD38F}"/>
                </a:ext>
              </a:extLst>
            </p:cNvPr>
            <p:cNvSpPr txBox="1"/>
            <p:nvPr/>
          </p:nvSpPr>
          <p:spPr>
            <a:xfrm>
              <a:off x="2934060" y="2361792"/>
              <a:ext cx="383439"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50</a:t>
              </a:r>
            </a:p>
          </p:txBody>
        </p:sp>
        <p:sp>
          <p:nvSpPr>
            <p:cNvPr id="18" name="TextBox 17">
              <a:extLst>
                <a:ext uri="{FF2B5EF4-FFF2-40B4-BE49-F238E27FC236}">
                  <a16:creationId xmlns:a16="http://schemas.microsoft.com/office/drawing/2014/main" id="{004F34D6-89F4-CA1C-12CE-F7EF8D43C97D}"/>
                </a:ext>
              </a:extLst>
            </p:cNvPr>
            <p:cNvSpPr txBox="1"/>
            <p:nvPr/>
          </p:nvSpPr>
          <p:spPr>
            <a:xfrm>
              <a:off x="2934060" y="2865695"/>
              <a:ext cx="383439"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25</a:t>
              </a:r>
            </a:p>
          </p:txBody>
        </p:sp>
        <p:sp>
          <p:nvSpPr>
            <p:cNvPr id="19" name="TextBox 18">
              <a:extLst>
                <a:ext uri="{FF2B5EF4-FFF2-40B4-BE49-F238E27FC236}">
                  <a16:creationId xmlns:a16="http://schemas.microsoft.com/office/drawing/2014/main" id="{51FF28BF-D5FE-9634-CE49-08AF216DD9FD}"/>
                </a:ext>
              </a:extLst>
            </p:cNvPr>
            <p:cNvSpPr txBox="1"/>
            <p:nvPr/>
          </p:nvSpPr>
          <p:spPr>
            <a:xfrm>
              <a:off x="3033455" y="3374971"/>
              <a:ext cx="284052"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0</a:t>
              </a:r>
            </a:p>
          </p:txBody>
        </p:sp>
      </p:grpSp>
      <p:grpSp>
        <p:nvGrpSpPr>
          <p:cNvPr id="44" name="Group 43">
            <a:extLst>
              <a:ext uri="{FF2B5EF4-FFF2-40B4-BE49-F238E27FC236}">
                <a16:creationId xmlns:a16="http://schemas.microsoft.com/office/drawing/2014/main" id="{8610B105-736C-26FD-DBAF-DF7E36998CD5}"/>
              </a:ext>
            </a:extLst>
          </p:cNvPr>
          <p:cNvGrpSpPr/>
          <p:nvPr/>
        </p:nvGrpSpPr>
        <p:grpSpPr>
          <a:xfrm>
            <a:off x="3951585" y="4623494"/>
            <a:ext cx="4504899" cy="590832"/>
            <a:chOff x="1484487" y="5471106"/>
            <a:chExt cx="3950876" cy="590832"/>
          </a:xfrm>
        </p:grpSpPr>
        <p:sp>
          <p:nvSpPr>
            <p:cNvPr id="21" name="TextBox 20">
              <a:extLst>
                <a:ext uri="{FF2B5EF4-FFF2-40B4-BE49-F238E27FC236}">
                  <a16:creationId xmlns:a16="http://schemas.microsoft.com/office/drawing/2014/main" id="{C6A78199-995C-D172-56B1-8DB8F200FF5C}"/>
                </a:ext>
              </a:extLst>
            </p:cNvPr>
            <p:cNvSpPr txBox="1"/>
            <p:nvPr/>
          </p:nvSpPr>
          <p:spPr>
            <a:xfrm>
              <a:off x="2908640" y="5754161"/>
              <a:ext cx="1112319" cy="307777"/>
            </a:xfrm>
            <a:prstGeom prst="rect">
              <a:avLst/>
            </a:prstGeom>
            <a:noFill/>
          </p:spPr>
          <p:txBody>
            <a:bodyPr wrap="none" rtlCol="0">
              <a:spAutoFit/>
            </a:bodyPr>
            <a:lstStyle/>
            <a:p>
              <a:pPr algn="ctr" fontAlgn="base">
                <a:spcBef>
                  <a:spcPct val="0"/>
                </a:spcBef>
                <a:spcAft>
                  <a:spcPct val="0"/>
                </a:spcAft>
              </a:pPr>
              <a:r>
                <a:rPr lang="en-GB" sz="1400" dirty="0" smtClean="0">
                  <a:solidFill>
                    <a:srgbClr val="363636"/>
                  </a:solidFill>
                  <a:latin typeface="Arial" panose="020B0604020202020204" pitchFamily="34" charset="0"/>
                  <a:cs typeface="Arial" panose="020B0604020202020204" pitchFamily="34" charset="0"/>
                </a:rPr>
                <a:t>Time, months</a:t>
              </a:r>
              <a:endParaRPr lang="en-GB" sz="1400" dirty="0">
                <a:solidFill>
                  <a:srgbClr val="363636"/>
                </a:solidFill>
                <a:latin typeface="Arial" panose="020B0604020202020204" pitchFamily="34" charset="0"/>
                <a:cs typeface="Arial" panose="020B0604020202020204" pitchFamily="34" charset="0"/>
              </a:endParaRPr>
            </a:p>
          </p:txBody>
        </p:sp>
        <p:sp>
          <p:nvSpPr>
            <p:cNvPr id="22" name="Line 21">
              <a:extLst>
                <a:ext uri="{FF2B5EF4-FFF2-40B4-BE49-F238E27FC236}">
                  <a16:creationId xmlns:a16="http://schemas.microsoft.com/office/drawing/2014/main" id="{19F485DB-8988-39B7-1A4D-4A4FE369E5D0}"/>
                </a:ext>
              </a:extLst>
            </p:cNvPr>
            <p:cNvSpPr>
              <a:spLocks noChangeShapeType="1"/>
            </p:cNvSpPr>
            <p:nvPr/>
          </p:nvSpPr>
          <p:spPr bwMode="auto">
            <a:xfrm>
              <a:off x="531943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C81C599E-6E9B-C5BE-0FA1-0EA478B78280}"/>
                </a:ext>
              </a:extLst>
            </p:cNvPr>
            <p:cNvSpPr txBox="1"/>
            <p:nvPr/>
          </p:nvSpPr>
          <p:spPr>
            <a:xfrm>
              <a:off x="5197275" y="5543106"/>
              <a:ext cx="238088"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30</a:t>
              </a:r>
            </a:p>
          </p:txBody>
        </p:sp>
        <p:sp>
          <p:nvSpPr>
            <p:cNvPr id="24" name="Line 21">
              <a:extLst>
                <a:ext uri="{FF2B5EF4-FFF2-40B4-BE49-F238E27FC236}">
                  <a16:creationId xmlns:a16="http://schemas.microsoft.com/office/drawing/2014/main" id="{95EBAFDC-6CE4-9224-20D9-459A9FF45DFC}"/>
                </a:ext>
              </a:extLst>
            </p:cNvPr>
            <p:cNvSpPr>
              <a:spLocks noChangeShapeType="1"/>
            </p:cNvSpPr>
            <p:nvPr/>
          </p:nvSpPr>
          <p:spPr bwMode="auto">
            <a:xfrm>
              <a:off x="4943794"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8E2FE647-54AB-F59E-FF46-DE04035169FC}"/>
                </a:ext>
              </a:extLst>
            </p:cNvPr>
            <p:cNvSpPr txBox="1"/>
            <p:nvPr/>
          </p:nvSpPr>
          <p:spPr>
            <a:xfrm>
              <a:off x="4821638" y="5543106"/>
              <a:ext cx="238088"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27</a:t>
              </a:r>
            </a:p>
          </p:txBody>
        </p:sp>
        <p:sp>
          <p:nvSpPr>
            <p:cNvPr id="26" name="Line 21">
              <a:extLst>
                <a:ext uri="{FF2B5EF4-FFF2-40B4-BE49-F238E27FC236}">
                  <a16:creationId xmlns:a16="http://schemas.microsoft.com/office/drawing/2014/main" id="{E93D5534-A880-5B2C-A597-5D0EADE7724A}"/>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59DA8767-A95C-20B1-D4F7-7934EBD0D77E}"/>
                </a:ext>
              </a:extLst>
            </p:cNvPr>
            <p:cNvSpPr txBox="1"/>
            <p:nvPr/>
          </p:nvSpPr>
          <p:spPr>
            <a:xfrm>
              <a:off x="4446001" y="5543106"/>
              <a:ext cx="238088"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24</a:t>
              </a:r>
            </a:p>
          </p:txBody>
        </p:sp>
        <p:sp>
          <p:nvSpPr>
            <p:cNvPr id="28" name="Line 21">
              <a:extLst>
                <a:ext uri="{FF2B5EF4-FFF2-40B4-BE49-F238E27FC236}">
                  <a16:creationId xmlns:a16="http://schemas.microsoft.com/office/drawing/2014/main" id="{2751F535-8676-0766-7A68-FCCA6D825CDF}"/>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4D9958BE-9004-9B53-469C-584D5D1DD5F6}"/>
                </a:ext>
              </a:extLst>
            </p:cNvPr>
            <p:cNvSpPr txBox="1"/>
            <p:nvPr/>
          </p:nvSpPr>
          <p:spPr>
            <a:xfrm>
              <a:off x="4070364" y="5543106"/>
              <a:ext cx="238088"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21</a:t>
              </a:r>
            </a:p>
          </p:txBody>
        </p:sp>
        <p:sp>
          <p:nvSpPr>
            <p:cNvPr id="30" name="Line 21">
              <a:extLst>
                <a:ext uri="{FF2B5EF4-FFF2-40B4-BE49-F238E27FC236}">
                  <a16:creationId xmlns:a16="http://schemas.microsoft.com/office/drawing/2014/main" id="{AFD69F8B-3F15-8872-EBE6-DF80FE1C5604}"/>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id="{67613C03-5D68-01A2-BF48-BEBB8CD9168B}"/>
                </a:ext>
              </a:extLst>
            </p:cNvPr>
            <p:cNvSpPr txBox="1"/>
            <p:nvPr/>
          </p:nvSpPr>
          <p:spPr>
            <a:xfrm>
              <a:off x="3694727" y="5543106"/>
              <a:ext cx="238088"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18</a:t>
              </a:r>
            </a:p>
          </p:txBody>
        </p:sp>
        <p:sp>
          <p:nvSpPr>
            <p:cNvPr id="32" name="Line 21">
              <a:extLst>
                <a:ext uri="{FF2B5EF4-FFF2-40B4-BE49-F238E27FC236}">
                  <a16:creationId xmlns:a16="http://schemas.microsoft.com/office/drawing/2014/main" id="{4D6879A8-D1B2-4094-D63D-E062033E4784}"/>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a16="http://schemas.microsoft.com/office/drawing/2014/main" id="{E9483DB7-998A-FE29-0630-189C10AE0055}"/>
                </a:ext>
              </a:extLst>
            </p:cNvPr>
            <p:cNvSpPr txBox="1"/>
            <p:nvPr/>
          </p:nvSpPr>
          <p:spPr>
            <a:xfrm>
              <a:off x="3319090" y="5543106"/>
              <a:ext cx="238088"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15</a:t>
              </a:r>
            </a:p>
          </p:txBody>
        </p:sp>
        <p:sp>
          <p:nvSpPr>
            <p:cNvPr id="34" name="Line 21">
              <a:extLst>
                <a:ext uri="{FF2B5EF4-FFF2-40B4-BE49-F238E27FC236}">
                  <a16:creationId xmlns:a16="http://schemas.microsoft.com/office/drawing/2014/main" id="{89BA2547-B8AA-120B-8E17-344A5C8DF4FE}"/>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EE92BEEA-07B8-DD15-F4F0-39601E155E3E}"/>
                </a:ext>
              </a:extLst>
            </p:cNvPr>
            <p:cNvSpPr txBox="1"/>
            <p:nvPr/>
          </p:nvSpPr>
          <p:spPr>
            <a:xfrm>
              <a:off x="2943453" y="5543106"/>
              <a:ext cx="238088"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12</a:t>
              </a:r>
            </a:p>
          </p:txBody>
        </p:sp>
        <p:sp>
          <p:nvSpPr>
            <p:cNvPr id="36" name="Line 21">
              <a:extLst>
                <a:ext uri="{FF2B5EF4-FFF2-40B4-BE49-F238E27FC236}">
                  <a16:creationId xmlns:a16="http://schemas.microsoft.com/office/drawing/2014/main" id="{3CD4D9F3-F0DC-278C-21DB-548314B2A7F0}"/>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7B501202-0990-1F9B-2CBA-21D4E740BA10}"/>
                </a:ext>
              </a:extLst>
            </p:cNvPr>
            <p:cNvSpPr txBox="1"/>
            <p:nvPr/>
          </p:nvSpPr>
          <p:spPr>
            <a:xfrm>
              <a:off x="2611398" y="5543106"/>
              <a:ext cx="150925"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9</a:t>
              </a:r>
            </a:p>
          </p:txBody>
        </p:sp>
        <p:sp>
          <p:nvSpPr>
            <p:cNvPr id="38" name="Line 21">
              <a:extLst>
                <a:ext uri="{FF2B5EF4-FFF2-40B4-BE49-F238E27FC236}">
                  <a16:creationId xmlns:a16="http://schemas.microsoft.com/office/drawing/2014/main" id="{3E36C7E3-F41F-8DE4-74C7-18B25096F942}"/>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FB28B5AD-C66D-531C-AFC5-94E057404A7F}"/>
                </a:ext>
              </a:extLst>
            </p:cNvPr>
            <p:cNvSpPr txBox="1"/>
            <p:nvPr/>
          </p:nvSpPr>
          <p:spPr>
            <a:xfrm>
              <a:off x="2235761" y="5543106"/>
              <a:ext cx="150925"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6</a:t>
              </a:r>
            </a:p>
          </p:txBody>
        </p:sp>
        <p:sp>
          <p:nvSpPr>
            <p:cNvPr id="40" name="Line 21">
              <a:extLst>
                <a:ext uri="{FF2B5EF4-FFF2-40B4-BE49-F238E27FC236}">
                  <a16:creationId xmlns:a16="http://schemas.microsoft.com/office/drawing/2014/main" id="{90C24EEE-9D97-FFCE-CDE4-76085653483E}"/>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C94685D9-E3BE-8D24-BBFF-CBCBD8882F51}"/>
                </a:ext>
              </a:extLst>
            </p:cNvPr>
            <p:cNvSpPr txBox="1"/>
            <p:nvPr/>
          </p:nvSpPr>
          <p:spPr>
            <a:xfrm>
              <a:off x="1860124" y="5543106"/>
              <a:ext cx="150925"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3</a:t>
              </a:r>
            </a:p>
          </p:txBody>
        </p:sp>
        <p:sp>
          <p:nvSpPr>
            <p:cNvPr id="42" name="Line 21">
              <a:extLst>
                <a:ext uri="{FF2B5EF4-FFF2-40B4-BE49-F238E27FC236}">
                  <a16:creationId xmlns:a16="http://schemas.microsoft.com/office/drawing/2014/main" id="{A692AF7B-DA3E-35EE-DE74-306E3CCD9605}"/>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30DCA19C-F36D-4A5E-9B97-D280D56A83BE}"/>
                </a:ext>
              </a:extLst>
            </p:cNvPr>
            <p:cNvSpPr txBox="1"/>
            <p:nvPr/>
          </p:nvSpPr>
          <p:spPr>
            <a:xfrm>
              <a:off x="1484487" y="5543106"/>
              <a:ext cx="150925"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0</a:t>
              </a:r>
            </a:p>
          </p:txBody>
        </p:sp>
      </p:grpSp>
      <p:grpSp>
        <p:nvGrpSpPr>
          <p:cNvPr id="69" name="Group 68">
            <a:extLst>
              <a:ext uri="{FF2B5EF4-FFF2-40B4-BE49-F238E27FC236}">
                <a16:creationId xmlns:a16="http://schemas.microsoft.com/office/drawing/2014/main" id="{98D333AF-35C5-11BF-B341-23DD18536E7C}"/>
              </a:ext>
            </a:extLst>
          </p:cNvPr>
          <p:cNvGrpSpPr/>
          <p:nvPr/>
        </p:nvGrpSpPr>
        <p:grpSpPr>
          <a:xfrm>
            <a:off x="3907502" y="5220179"/>
            <a:ext cx="4585851" cy="442035"/>
            <a:chOff x="4231991" y="5501137"/>
            <a:chExt cx="4585851" cy="442035"/>
          </a:xfrm>
        </p:grpSpPr>
        <p:sp>
          <p:nvSpPr>
            <p:cNvPr id="48" name="TextBox 47">
              <a:extLst>
                <a:ext uri="{FF2B5EF4-FFF2-40B4-BE49-F238E27FC236}">
                  <a16:creationId xmlns:a16="http://schemas.microsoft.com/office/drawing/2014/main" id="{2DECCCB7-9DC7-05B3-4D7B-7928B3F9FF44}"/>
                </a:ext>
              </a:extLst>
            </p:cNvPr>
            <p:cNvSpPr txBox="1"/>
            <p:nvPr/>
          </p:nvSpPr>
          <p:spPr>
            <a:xfrm>
              <a:off x="8472628" y="5501137"/>
              <a:ext cx="345214"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1</a:t>
              </a:r>
            </a:p>
            <a:p>
              <a:pPr algn="ctr"/>
              <a:r>
                <a:rPr lang="en-GB" sz="1200" dirty="0">
                  <a:solidFill>
                    <a:schemeClr val="accent1"/>
                  </a:solidFill>
                  <a:cs typeface="Arial" panose="020B0604020202020204" pitchFamily="34" charset="0"/>
                </a:rPr>
                <a:t>(45)</a:t>
              </a:r>
            </a:p>
          </p:txBody>
        </p:sp>
        <p:sp>
          <p:nvSpPr>
            <p:cNvPr id="50" name="TextBox 49">
              <a:extLst>
                <a:ext uri="{FF2B5EF4-FFF2-40B4-BE49-F238E27FC236}">
                  <a16:creationId xmlns:a16="http://schemas.microsoft.com/office/drawing/2014/main" id="{66F114B7-D984-0753-A134-EC4BA229F7EE}"/>
                </a:ext>
              </a:extLst>
            </p:cNvPr>
            <p:cNvSpPr txBox="1"/>
            <p:nvPr/>
          </p:nvSpPr>
          <p:spPr>
            <a:xfrm>
              <a:off x="8044317" y="5501137"/>
              <a:ext cx="345214"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1</a:t>
              </a:r>
            </a:p>
            <a:p>
              <a:pPr algn="ctr"/>
              <a:r>
                <a:rPr lang="en-GB" sz="1200" dirty="0">
                  <a:solidFill>
                    <a:schemeClr val="accent1"/>
                  </a:solidFill>
                  <a:cs typeface="Arial" panose="020B0604020202020204" pitchFamily="34" charset="0"/>
                </a:rPr>
                <a:t>(45)</a:t>
              </a:r>
            </a:p>
          </p:txBody>
        </p:sp>
        <p:sp>
          <p:nvSpPr>
            <p:cNvPr id="52" name="TextBox 51">
              <a:extLst>
                <a:ext uri="{FF2B5EF4-FFF2-40B4-BE49-F238E27FC236}">
                  <a16:creationId xmlns:a16="http://schemas.microsoft.com/office/drawing/2014/main" id="{DF9EEC2F-1BF6-CF59-E134-D6D69108E0A4}"/>
                </a:ext>
              </a:extLst>
            </p:cNvPr>
            <p:cNvSpPr txBox="1"/>
            <p:nvPr/>
          </p:nvSpPr>
          <p:spPr>
            <a:xfrm>
              <a:off x="7616005" y="5501137"/>
              <a:ext cx="345214"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2</a:t>
              </a:r>
            </a:p>
            <a:p>
              <a:pPr algn="ctr"/>
              <a:r>
                <a:rPr lang="en-GB" sz="1200" dirty="0">
                  <a:solidFill>
                    <a:schemeClr val="accent1"/>
                  </a:solidFill>
                  <a:cs typeface="Arial" panose="020B0604020202020204" pitchFamily="34" charset="0"/>
                </a:rPr>
                <a:t>(45)</a:t>
              </a:r>
            </a:p>
          </p:txBody>
        </p:sp>
        <p:sp>
          <p:nvSpPr>
            <p:cNvPr id="54" name="TextBox 53">
              <a:extLst>
                <a:ext uri="{FF2B5EF4-FFF2-40B4-BE49-F238E27FC236}">
                  <a16:creationId xmlns:a16="http://schemas.microsoft.com/office/drawing/2014/main" id="{6DD570CD-6B6F-55D4-9C3F-7E129EB0F5B2}"/>
                </a:ext>
              </a:extLst>
            </p:cNvPr>
            <p:cNvSpPr txBox="1"/>
            <p:nvPr/>
          </p:nvSpPr>
          <p:spPr>
            <a:xfrm>
              <a:off x="7187693" y="5501137"/>
              <a:ext cx="345214"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7</a:t>
              </a:r>
            </a:p>
            <a:p>
              <a:pPr algn="ctr"/>
              <a:r>
                <a:rPr lang="en-GB" sz="1200" dirty="0">
                  <a:solidFill>
                    <a:schemeClr val="accent1"/>
                  </a:solidFill>
                  <a:cs typeface="Arial" panose="020B0604020202020204" pitchFamily="34" charset="0"/>
                </a:rPr>
                <a:t>(</a:t>
              </a:r>
              <a:r>
                <a:rPr lang="en-GB" sz="1200" dirty="0" smtClean="0">
                  <a:solidFill>
                    <a:schemeClr val="accent1"/>
                  </a:solidFill>
                  <a:cs typeface="Arial" panose="020B0604020202020204" pitchFamily="34" charset="0"/>
                </a:rPr>
                <a:t>43)</a:t>
              </a:r>
              <a:endParaRPr lang="en-GB" sz="1200" dirty="0">
                <a:solidFill>
                  <a:schemeClr val="accent1"/>
                </a:solidFill>
                <a:cs typeface="Arial" panose="020B0604020202020204" pitchFamily="34" charset="0"/>
              </a:endParaRPr>
            </a:p>
          </p:txBody>
        </p:sp>
        <p:sp>
          <p:nvSpPr>
            <p:cNvPr id="56" name="TextBox 55">
              <a:extLst>
                <a:ext uri="{FF2B5EF4-FFF2-40B4-BE49-F238E27FC236}">
                  <a16:creationId xmlns:a16="http://schemas.microsoft.com/office/drawing/2014/main" id="{9D8F0374-7DAA-9F9A-E954-7246447B3C8D}"/>
                </a:ext>
              </a:extLst>
            </p:cNvPr>
            <p:cNvSpPr txBox="1"/>
            <p:nvPr/>
          </p:nvSpPr>
          <p:spPr>
            <a:xfrm>
              <a:off x="6759381" y="5501137"/>
              <a:ext cx="345214"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14</a:t>
              </a:r>
            </a:p>
            <a:p>
              <a:pPr algn="ctr"/>
              <a:r>
                <a:rPr lang="en-GB" sz="1200" dirty="0">
                  <a:solidFill>
                    <a:schemeClr val="accent1"/>
                  </a:solidFill>
                  <a:cs typeface="Arial" panose="020B0604020202020204" pitchFamily="34" charset="0"/>
                </a:rPr>
                <a:t>(</a:t>
              </a:r>
              <a:r>
                <a:rPr lang="en-GB" sz="1200" dirty="0" smtClean="0">
                  <a:solidFill>
                    <a:schemeClr val="accent1"/>
                  </a:solidFill>
                  <a:cs typeface="Arial" panose="020B0604020202020204" pitchFamily="34" charset="0"/>
                </a:rPr>
                <a:t>42)</a:t>
              </a:r>
              <a:endParaRPr lang="en-GB" sz="1200" dirty="0">
                <a:solidFill>
                  <a:schemeClr val="accent1"/>
                </a:solidFill>
                <a:cs typeface="Arial" panose="020B0604020202020204" pitchFamily="34" charset="0"/>
              </a:endParaRPr>
            </a:p>
          </p:txBody>
        </p:sp>
        <p:sp>
          <p:nvSpPr>
            <p:cNvPr id="58" name="TextBox 57">
              <a:extLst>
                <a:ext uri="{FF2B5EF4-FFF2-40B4-BE49-F238E27FC236}">
                  <a16:creationId xmlns:a16="http://schemas.microsoft.com/office/drawing/2014/main" id="{D9D85AA5-206D-3851-E0D0-99D4F7B004E2}"/>
                </a:ext>
              </a:extLst>
            </p:cNvPr>
            <p:cNvSpPr txBox="1"/>
            <p:nvPr/>
          </p:nvSpPr>
          <p:spPr>
            <a:xfrm>
              <a:off x="6331070" y="5501137"/>
              <a:ext cx="345214"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29</a:t>
              </a:r>
            </a:p>
            <a:p>
              <a:pPr algn="ctr"/>
              <a:r>
                <a:rPr lang="en-GB" sz="1200" dirty="0">
                  <a:solidFill>
                    <a:schemeClr val="accent1"/>
                  </a:solidFill>
                  <a:cs typeface="Arial" panose="020B0604020202020204" pitchFamily="34" charset="0"/>
                </a:rPr>
                <a:t>(34)</a:t>
              </a:r>
            </a:p>
          </p:txBody>
        </p:sp>
        <p:sp>
          <p:nvSpPr>
            <p:cNvPr id="60" name="TextBox 59">
              <a:extLst>
                <a:ext uri="{FF2B5EF4-FFF2-40B4-BE49-F238E27FC236}">
                  <a16:creationId xmlns:a16="http://schemas.microsoft.com/office/drawing/2014/main" id="{FBDE128F-F39F-604B-F49E-37821D08B156}"/>
                </a:ext>
              </a:extLst>
            </p:cNvPr>
            <p:cNvSpPr txBox="1"/>
            <p:nvPr/>
          </p:nvSpPr>
          <p:spPr>
            <a:xfrm>
              <a:off x="5902758" y="5501137"/>
              <a:ext cx="345214"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42</a:t>
              </a:r>
            </a:p>
            <a:p>
              <a:pPr algn="ctr"/>
              <a:r>
                <a:rPr lang="en-GB" sz="1200" dirty="0">
                  <a:solidFill>
                    <a:schemeClr val="accent1"/>
                  </a:solidFill>
                  <a:cs typeface="Arial" panose="020B0604020202020204" pitchFamily="34" charset="0"/>
                </a:rPr>
                <a:t>(25)</a:t>
              </a:r>
            </a:p>
          </p:txBody>
        </p:sp>
        <p:sp>
          <p:nvSpPr>
            <p:cNvPr id="62" name="TextBox 61">
              <a:extLst>
                <a:ext uri="{FF2B5EF4-FFF2-40B4-BE49-F238E27FC236}">
                  <a16:creationId xmlns:a16="http://schemas.microsoft.com/office/drawing/2014/main" id="{F8596051-1751-948D-60C7-D7C3B3CBCC45}"/>
                </a:ext>
              </a:extLst>
            </p:cNvPr>
            <p:cNvSpPr txBox="1"/>
            <p:nvPr/>
          </p:nvSpPr>
          <p:spPr>
            <a:xfrm>
              <a:off x="5474446" y="5501137"/>
              <a:ext cx="345214"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47</a:t>
              </a:r>
            </a:p>
            <a:p>
              <a:pPr algn="ctr"/>
              <a:r>
                <a:rPr lang="en-GB" sz="1200" dirty="0">
                  <a:solidFill>
                    <a:schemeClr val="accent1"/>
                  </a:solidFill>
                  <a:cs typeface="Arial" panose="020B0604020202020204" pitchFamily="34" charset="0"/>
                </a:rPr>
                <a:t>(21)</a:t>
              </a:r>
            </a:p>
          </p:txBody>
        </p:sp>
        <p:sp>
          <p:nvSpPr>
            <p:cNvPr id="64" name="TextBox 63">
              <a:extLst>
                <a:ext uri="{FF2B5EF4-FFF2-40B4-BE49-F238E27FC236}">
                  <a16:creationId xmlns:a16="http://schemas.microsoft.com/office/drawing/2014/main" id="{C47A7560-8D25-72BF-DB00-15218B749366}"/>
                </a:ext>
              </a:extLst>
            </p:cNvPr>
            <p:cNvSpPr txBox="1"/>
            <p:nvPr/>
          </p:nvSpPr>
          <p:spPr>
            <a:xfrm>
              <a:off x="5046135" y="5501137"/>
              <a:ext cx="345214"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54</a:t>
              </a:r>
            </a:p>
            <a:p>
              <a:pPr algn="ctr"/>
              <a:r>
                <a:rPr lang="en-GB" sz="1200" dirty="0">
                  <a:solidFill>
                    <a:schemeClr val="accent1"/>
                  </a:solidFill>
                  <a:cs typeface="Arial" panose="020B0604020202020204" pitchFamily="34" charset="0"/>
                </a:rPr>
                <a:t>(14)</a:t>
              </a:r>
            </a:p>
          </p:txBody>
        </p:sp>
        <p:sp>
          <p:nvSpPr>
            <p:cNvPr id="66" name="TextBox 65">
              <a:extLst>
                <a:ext uri="{FF2B5EF4-FFF2-40B4-BE49-F238E27FC236}">
                  <a16:creationId xmlns:a16="http://schemas.microsoft.com/office/drawing/2014/main" id="{FB730054-79CC-49EA-39C3-C1D0C933B089}"/>
                </a:ext>
              </a:extLst>
            </p:cNvPr>
            <p:cNvSpPr txBox="1"/>
            <p:nvPr/>
          </p:nvSpPr>
          <p:spPr>
            <a:xfrm>
              <a:off x="4660303" y="5501137"/>
              <a:ext cx="260255"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61</a:t>
              </a:r>
            </a:p>
            <a:p>
              <a:pPr algn="ctr"/>
              <a:r>
                <a:rPr lang="en-GB" sz="1200" dirty="0">
                  <a:solidFill>
                    <a:schemeClr val="accent1"/>
                  </a:solidFill>
                  <a:cs typeface="Arial" panose="020B0604020202020204" pitchFamily="34" charset="0"/>
                </a:rPr>
                <a:t>(7)</a:t>
              </a:r>
            </a:p>
          </p:txBody>
        </p:sp>
        <p:sp>
          <p:nvSpPr>
            <p:cNvPr id="68" name="TextBox 67">
              <a:extLst>
                <a:ext uri="{FF2B5EF4-FFF2-40B4-BE49-F238E27FC236}">
                  <a16:creationId xmlns:a16="http://schemas.microsoft.com/office/drawing/2014/main" id="{E4763820-E2DC-8B2D-EB30-B779D55C882E}"/>
                </a:ext>
              </a:extLst>
            </p:cNvPr>
            <p:cNvSpPr txBox="1"/>
            <p:nvPr/>
          </p:nvSpPr>
          <p:spPr>
            <a:xfrm>
              <a:off x="4231991" y="5501137"/>
              <a:ext cx="260255"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69</a:t>
              </a:r>
            </a:p>
            <a:p>
              <a:pPr algn="ctr"/>
              <a:r>
                <a:rPr lang="en-GB" sz="1200" dirty="0">
                  <a:solidFill>
                    <a:schemeClr val="accent1"/>
                  </a:solidFill>
                  <a:cs typeface="Arial" panose="020B0604020202020204" pitchFamily="34" charset="0"/>
                </a:rPr>
                <a:t>(0)</a:t>
              </a:r>
            </a:p>
          </p:txBody>
        </p:sp>
      </p:grpSp>
      <p:grpSp>
        <p:nvGrpSpPr>
          <p:cNvPr id="70" name="Group 69">
            <a:extLst>
              <a:ext uri="{FF2B5EF4-FFF2-40B4-BE49-F238E27FC236}">
                <a16:creationId xmlns:a16="http://schemas.microsoft.com/office/drawing/2014/main" id="{C4A663C5-49E9-8C2B-9D15-E21A6DFB5DB6}"/>
              </a:ext>
            </a:extLst>
          </p:cNvPr>
          <p:cNvGrpSpPr/>
          <p:nvPr/>
        </p:nvGrpSpPr>
        <p:grpSpPr>
          <a:xfrm>
            <a:off x="3907502" y="5698905"/>
            <a:ext cx="4585851" cy="442035"/>
            <a:chOff x="4231991" y="5501137"/>
            <a:chExt cx="4585851" cy="442035"/>
          </a:xfrm>
        </p:grpSpPr>
        <p:sp>
          <p:nvSpPr>
            <p:cNvPr id="71" name="TextBox 70">
              <a:extLst>
                <a:ext uri="{FF2B5EF4-FFF2-40B4-BE49-F238E27FC236}">
                  <a16:creationId xmlns:a16="http://schemas.microsoft.com/office/drawing/2014/main" id="{BF00B6F7-4F9D-3556-C6E4-92A987436164}"/>
                </a:ext>
              </a:extLst>
            </p:cNvPr>
            <p:cNvSpPr txBox="1"/>
            <p:nvPr/>
          </p:nvSpPr>
          <p:spPr>
            <a:xfrm>
              <a:off x="8472628" y="5501137"/>
              <a:ext cx="345214"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0</a:t>
              </a:r>
            </a:p>
            <a:p>
              <a:pPr algn="ctr"/>
              <a:r>
                <a:rPr lang="en-GB" sz="1200" dirty="0">
                  <a:solidFill>
                    <a:srgbClr val="E73E16"/>
                  </a:solidFill>
                  <a:cs typeface="Arial" panose="020B0604020202020204" pitchFamily="34" charset="0"/>
                </a:rPr>
                <a:t>(51)</a:t>
              </a:r>
            </a:p>
          </p:txBody>
        </p:sp>
        <p:sp>
          <p:nvSpPr>
            <p:cNvPr id="72" name="TextBox 71">
              <a:extLst>
                <a:ext uri="{FF2B5EF4-FFF2-40B4-BE49-F238E27FC236}">
                  <a16:creationId xmlns:a16="http://schemas.microsoft.com/office/drawing/2014/main" id="{9D55788D-996B-941F-3C6B-7BBDA4325D88}"/>
                </a:ext>
              </a:extLst>
            </p:cNvPr>
            <p:cNvSpPr txBox="1"/>
            <p:nvPr/>
          </p:nvSpPr>
          <p:spPr>
            <a:xfrm>
              <a:off x="8044317" y="5501137"/>
              <a:ext cx="345214"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2</a:t>
              </a:r>
            </a:p>
            <a:p>
              <a:pPr algn="ctr"/>
              <a:r>
                <a:rPr lang="en-GB" sz="1200" dirty="0">
                  <a:solidFill>
                    <a:srgbClr val="E73E16"/>
                  </a:solidFill>
                  <a:cs typeface="Arial" panose="020B0604020202020204" pitchFamily="34" charset="0"/>
                </a:rPr>
                <a:t>(50)</a:t>
              </a:r>
            </a:p>
          </p:txBody>
        </p:sp>
        <p:sp>
          <p:nvSpPr>
            <p:cNvPr id="73" name="TextBox 72">
              <a:extLst>
                <a:ext uri="{FF2B5EF4-FFF2-40B4-BE49-F238E27FC236}">
                  <a16:creationId xmlns:a16="http://schemas.microsoft.com/office/drawing/2014/main" id="{5AA966DA-4652-0E2A-113B-1EB32B19BA6F}"/>
                </a:ext>
              </a:extLst>
            </p:cNvPr>
            <p:cNvSpPr txBox="1"/>
            <p:nvPr/>
          </p:nvSpPr>
          <p:spPr>
            <a:xfrm>
              <a:off x="7616005" y="5501137"/>
              <a:ext cx="345214"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2</a:t>
              </a:r>
            </a:p>
            <a:p>
              <a:pPr algn="ctr"/>
              <a:r>
                <a:rPr lang="en-GB" sz="1200" dirty="0">
                  <a:solidFill>
                    <a:srgbClr val="E73E16"/>
                  </a:solidFill>
                  <a:cs typeface="Arial" panose="020B0604020202020204" pitchFamily="34" charset="0"/>
                </a:rPr>
                <a:t>(50)</a:t>
              </a:r>
            </a:p>
          </p:txBody>
        </p:sp>
        <p:sp>
          <p:nvSpPr>
            <p:cNvPr id="74" name="TextBox 73">
              <a:extLst>
                <a:ext uri="{FF2B5EF4-FFF2-40B4-BE49-F238E27FC236}">
                  <a16:creationId xmlns:a16="http://schemas.microsoft.com/office/drawing/2014/main" id="{3F838156-EAE1-9D42-3767-90F4327FAEF5}"/>
                </a:ext>
              </a:extLst>
            </p:cNvPr>
            <p:cNvSpPr txBox="1"/>
            <p:nvPr/>
          </p:nvSpPr>
          <p:spPr>
            <a:xfrm>
              <a:off x="7187693" y="5501137"/>
              <a:ext cx="345214"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5</a:t>
              </a:r>
            </a:p>
            <a:p>
              <a:pPr algn="ctr"/>
              <a:r>
                <a:rPr lang="en-GB" sz="1200" dirty="0">
                  <a:solidFill>
                    <a:srgbClr val="E73E16"/>
                  </a:solidFill>
                  <a:cs typeface="Arial" panose="020B0604020202020204" pitchFamily="34" charset="0"/>
                </a:rPr>
                <a:t>(50)</a:t>
              </a:r>
            </a:p>
          </p:txBody>
        </p:sp>
        <p:sp>
          <p:nvSpPr>
            <p:cNvPr id="75" name="TextBox 74">
              <a:extLst>
                <a:ext uri="{FF2B5EF4-FFF2-40B4-BE49-F238E27FC236}">
                  <a16:creationId xmlns:a16="http://schemas.microsoft.com/office/drawing/2014/main" id="{C1522DA2-A0ED-786C-48B3-210908AF5E36}"/>
                </a:ext>
              </a:extLst>
            </p:cNvPr>
            <p:cNvSpPr txBox="1"/>
            <p:nvPr/>
          </p:nvSpPr>
          <p:spPr>
            <a:xfrm>
              <a:off x="6759381" y="5501137"/>
              <a:ext cx="345214"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12</a:t>
              </a:r>
            </a:p>
            <a:p>
              <a:pPr algn="ctr"/>
              <a:r>
                <a:rPr lang="en-GB" sz="1200" dirty="0">
                  <a:solidFill>
                    <a:srgbClr val="E73E16"/>
                  </a:solidFill>
                  <a:cs typeface="Arial" panose="020B0604020202020204" pitchFamily="34" charset="0"/>
                </a:rPr>
                <a:t>(</a:t>
              </a:r>
              <a:r>
                <a:rPr lang="en-GB" sz="1200" dirty="0" smtClean="0">
                  <a:solidFill>
                    <a:srgbClr val="E73E16"/>
                  </a:solidFill>
                  <a:cs typeface="Arial" panose="020B0604020202020204" pitchFamily="34" charset="0"/>
                </a:rPr>
                <a:t>48)</a:t>
              </a:r>
              <a:endParaRPr lang="en-GB" sz="1200" dirty="0">
                <a:solidFill>
                  <a:srgbClr val="E73E16"/>
                </a:solidFill>
                <a:cs typeface="Arial" panose="020B0604020202020204" pitchFamily="34" charset="0"/>
              </a:endParaRPr>
            </a:p>
          </p:txBody>
        </p:sp>
        <p:sp>
          <p:nvSpPr>
            <p:cNvPr id="76" name="TextBox 75">
              <a:extLst>
                <a:ext uri="{FF2B5EF4-FFF2-40B4-BE49-F238E27FC236}">
                  <a16:creationId xmlns:a16="http://schemas.microsoft.com/office/drawing/2014/main" id="{1CADB250-F2C9-EEDB-A0E2-181385757E42}"/>
                </a:ext>
              </a:extLst>
            </p:cNvPr>
            <p:cNvSpPr txBox="1"/>
            <p:nvPr/>
          </p:nvSpPr>
          <p:spPr>
            <a:xfrm>
              <a:off x="6331070" y="5501137"/>
              <a:ext cx="345214"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21</a:t>
              </a:r>
            </a:p>
            <a:p>
              <a:pPr algn="ctr"/>
              <a:r>
                <a:rPr lang="en-GB" sz="1200" dirty="0">
                  <a:solidFill>
                    <a:srgbClr val="E73E16"/>
                  </a:solidFill>
                  <a:cs typeface="Arial" panose="020B0604020202020204" pitchFamily="34" charset="0"/>
                </a:rPr>
                <a:t>(43)</a:t>
              </a:r>
            </a:p>
          </p:txBody>
        </p:sp>
        <p:sp>
          <p:nvSpPr>
            <p:cNvPr id="77" name="TextBox 76">
              <a:extLst>
                <a:ext uri="{FF2B5EF4-FFF2-40B4-BE49-F238E27FC236}">
                  <a16:creationId xmlns:a16="http://schemas.microsoft.com/office/drawing/2014/main" id="{C6997B4A-FE69-40B5-9422-B9314EAA0AAF}"/>
                </a:ext>
              </a:extLst>
            </p:cNvPr>
            <p:cNvSpPr txBox="1"/>
            <p:nvPr/>
          </p:nvSpPr>
          <p:spPr>
            <a:xfrm>
              <a:off x="5902758" y="5501137"/>
              <a:ext cx="345214"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32</a:t>
              </a:r>
            </a:p>
            <a:p>
              <a:pPr algn="ctr"/>
              <a:r>
                <a:rPr lang="en-GB" sz="1200" dirty="0">
                  <a:solidFill>
                    <a:srgbClr val="E73E16"/>
                  </a:solidFill>
                  <a:cs typeface="Arial" panose="020B0604020202020204" pitchFamily="34" charset="0"/>
                </a:rPr>
                <a:t>(33)</a:t>
              </a:r>
            </a:p>
          </p:txBody>
        </p:sp>
        <p:sp>
          <p:nvSpPr>
            <p:cNvPr id="78" name="TextBox 77">
              <a:extLst>
                <a:ext uri="{FF2B5EF4-FFF2-40B4-BE49-F238E27FC236}">
                  <a16:creationId xmlns:a16="http://schemas.microsoft.com/office/drawing/2014/main" id="{CB1F6B14-42FF-37D9-E118-E60BA303A389}"/>
                </a:ext>
              </a:extLst>
            </p:cNvPr>
            <p:cNvSpPr txBox="1"/>
            <p:nvPr/>
          </p:nvSpPr>
          <p:spPr>
            <a:xfrm>
              <a:off x="5474446" y="5501137"/>
              <a:ext cx="345214"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40</a:t>
              </a:r>
            </a:p>
            <a:p>
              <a:pPr algn="ctr"/>
              <a:r>
                <a:rPr lang="en-GB" sz="1200" dirty="0">
                  <a:solidFill>
                    <a:srgbClr val="E73E16"/>
                  </a:solidFill>
                  <a:cs typeface="Arial" panose="020B0604020202020204" pitchFamily="34" charset="0"/>
                </a:rPr>
                <a:t>(25)</a:t>
              </a:r>
            </a:p>
          </p:txBody>
        </p:sp>
        <p:sp>
          <p:nvSpPr>
            <p:cNvPr id="79" name="TextBox 78">
              <a:extLst>
                <a:ext uri="{FF2B5EF4-FFF2-40B4-BE49-F238E27FC236}">
                  <a16:creationId xmlns:a16="http://schemas.microsoft.com/office/drawing/2014/main" id="{3430E995-473E-0BDD-7B52-7B8614DF4435}"/>
                </a:ext>
              </a:extLst>
            </p:cNvPr>
            <p:cNvSpPr txBox="1"/>
            <p:nvPr/>
          </p:nvSpPr>
          <p:spPr>
            <a:xfrm>
              <a:off x="5046135" y="5501137"/>
              <a:ext cx="345214"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46</a:t>
              </a:r>
            </a:p>
            <a:p>
              <a:pPr algn="ctr"/>
              <a:r>
                <a:rPr lang="en-GB" sz="1200" dirty="0">
                  <a:solidFill>
                    <a:srgbClr val="E73E16"/>
                  </a:solidFill>
                  <a:cs typeface="Arial" panose="020B0604020202020204" pitchFamily="34" charset="0"/>
                </a:rPr>
                <a:t>(</a:t>
              </a:r>
              <a:r>
                <a:rPr lang="en-GB" sz="1200" dirty="0" smtClean="0">
                  <a:solidFill>
                    <a:srgbClr val="E73E16"/>
                  </a:solidFill>
                  <a:cs typeface="Arial" panose="020B0604020202020204" pitchFamily="34" charset="0"/>
                </a:rPr>
                <a:t>19)</a:t>
              </a:r>
              <a:endParaRPr lang="en-GB" sz="1200" dirty="0">
                <a:solidFill>
                  <a:srgbClr val="E73E16"/>
                </a:solidFill>
                <a:cs typeface="Arial" panose="020B0604020202020204" pitchFamily="34" charset="0"/>
              </a:endParaRPr>
            </a:p>
          </p:txBody>
        </p:sp>
        <p:sp>
          <p:nvSpPr>
            <p:cNvPr id="80" name="TextBox 79">
              <a:extLst>
                <a:ext uri="{FF2B5EF4-FFF2-40B4-BE49-F238E27FC236}">
                  <a16:creationId xmlns:a16="http://schemas.microsoft.com/office/drawing/2014/main" id="{E4ABB0F2-820B-9AEF-F330-35EB38452149}"/>
                </a:ext>
              </a:extLst>
            </p:cNvPr>
            <p:cNvSpPr txBox="1"/>
            <p:nvPr/>
          </p:nvSpPr>
          <p:spPr>
            <a:xfrm>
              <a:off x="4660303" y="5501137"/>
              <a:ext cx="260255"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56</a:t>
              </a:r>
            </a:p>
            <a:p>
              <a:pPr algn="ctr"/>
              <a:r>
                <a:rPr lang="en-GB" sz="1200" dirty="0">
                  <a:solidFill>
                    <a:srgbClr val="E73E16"/>
                  </a:solidFill>
                  <a:cs typeface="Arial" panose="020B0604020202020204" pitchFamily="34" charset="0"/>
                </a:rPr>
                <a:t>(9)</a:t>
              </a:r>
            </a:p>
          </p:txBody>
        </p:sp>
        <p:sp>
          <p:nvSpPr>
            <p:cNvPr id="81" name="TextBox 80">
              <a:extLst>
                <a:ext uri="{FF2B5EF4-FFF2-40B4-BE49-F238E27FC236}">
                  <a16:creationId xmlns:a16="http://schemas.microsoft.com/office/drawing/2014/main" id="{771BA99A-E48E-871D-64E2-258F3D864671}"/>
                </a:ext>
              </a:extLst>
            </p:cNvPr>
            <p:cNvSpPr txBox="1"/>
            <p:nvPr/>
          </p:nvSpPr>
          <p:spPr>
            <a:xfrm>
              <a:off x="4231991" y="5501137"/>
              <a:ext cx="260255"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67</a:t>
              </a:r>
            </a:p>
            <a:p>
              <a:pPr algn="ctr"/>
              <a:r>
                <a:rPr lang="en-GB" sz="1200" dirty="0">
                  <a:solidFill>
                    <a:srgbClr val="E73E16"/>
                  </a:solidFill>
                  <a:cs typeface="Arial" panose="020B0604020202020204" pitchFamily="34" charset="0"/>
                </a:rPr>
                <a:t>(0)</a:t>
              </a:r>
            </a:p>
          </p:txBody>
        </p:sp>
      </p:grpSp>
      <p:sp>
        <p:nvSpPr>
          <p:cNvPr id="82" name="TextBox 81">
            <a:extLst>
              <a:ext uri="{FF2B5EF4-FFF2-40B4-BE49-F238E27FC236}">
                <a16:creationId xmlns:a16="http://schemas.microsoft.com/office/drawing/2014/main" id="{D9BEAD51-01F5-8CC8-D8C4-ADDF44423C50}"/>
              </a:ext>
            </a:extLst>
          </p:cNvPr>
          <p:cNvSpPr txBox="1"/>
          <p:nvPr/>
        </p:nvSpPr>
        <p:spPr>
          <a:xfrm>
            <a:off x="2575903" y="4722031"/>
            <a:ext cx="1082348" cy="430887"/>
          </a:xfrm>
          <a:prstGeom prst="rect">
            <a:avLst/>
          </a:prstGeom>
          <a:noFill/>
        </p:spPr>
        <p:txBody>
          <a:bodyPr wrap="none" rtlCol="0">
            <a:spAutoFit/>
          </a:bodyPr>
          <a:lstStyle/>
          <a:p>
            <a:r>
              <a:rPr lang="en-GB" sz="1100" dirty="0"/>
              <a:t>No. at risk</a:t>
            </a:r>
          </a:p>
          <a:p>
            <a:r>
              <a:rPr lang="en-GB" sz="1100" dirty="0"/>
              <a:t>(no. of events)</a:t>
            </a:r>
          </a:p>
        </p:txBody>
      </p:sp>
      <p:sp>
        <p:nvSpPr>
          <p:cNvPr id="84" name="TextBox 83">
            <a:extLst>
              <a:ext uri="{FF2B5EF4-FFF2-40B4-BE49-F238E27FC236}">
                <a16:creationId xmlns:a16="http://schemas.microsoft.com/office/drawing/2014/main" id="{DE1B24F0-5206-A3F9-1C94-FC8B78DBA03D}"/>
              </a:ext>
            </a:extLst>
          </p:cNvPr>
          <p:cNvSpPr txBox="1"/>
          <p:nvPr/>
        </p:nvSpPr>
        <p:spPr>
          <a:xfrm>
            <a:off x="992457" y="5226419"/>
            <a:ext cx="2972568" cy="461665"/>
          </a:xfrm>
          <a:prstGeom prst="rect">
            <a:avLst/>
          </a:prstGeom>
          <a:noFill/>
        </p:spPr>
        <p:txBody>
          <a:bodyPr wrap="square">
            <a:spAutoFit/>
          </a:bodyPr>
          <a:lstStyle/>
          <a:p>
            <a:pPr algn="r"/>
            <a:r>
              <a:rPr lang="en-GB" sz="1200" dirty="0">
                <a:solidFill>
                  <a:schemeClr val="accent1"/>
                </a:solidFill>
              </a:rPr>
              <a:t>Ramucirumab </a:t>
            </a:r>
            <a:r>
              <a:rPr lang="en-GB" sz="1200" dirty="0" smtClean="0">
                <a:solidFill>
                  <a:schemeClr val="accent1"/>
                </a:solidFill>
              </a:rPr>
              <a:t>+</a:t>
            </a:r>
            <a:br>
              <a:rPr lang="en-GB" sz="1200" dirty="0" smtClean="0">
                <a:solidFill>
                  <a:schemeClr val="accent1"/>
                </a:solidFill>
              </a:rPr>
            </a:br>
            <a:r>
              <a:rPr lang="en-GB" sz="1200" dirty="0" smtClean="0">
                <a:solidFill>
                  <a:schemeClr val="accent1"/>
                </a:solidFill>
              </a:rPr>
              <a:t>pembrolizumab</a:t>
            </a:r>
            <a:endParaRPr lang="en-GB" sz="1200" dirty="0">
              <a:solidFill>
                <a:schemeClr val="accent1"/>
              </a:solidFill>
            </a:endParaRPr>
          </a:p>
        </p:txBody>
      </p:sp>
      <p:sp>
        <p:nvSpPr>
          <p:cNvPr id="85" name="TextBox 84">
            <a:extLst>
              <a:ext uri="{FF2B5EF4-FFF2-40B4-BE49-F238E27FC236}">
                <a16:creationId xmlns:a16="http://schemas.microsoft.com/office/drawing/2014/main" id="{79E52C95-FA4E-761E-CC28-8FEE8BB79FBE}"/>
              </a:ext>
            </a:extLst>
          </p:cNvPr>
          <p:cNvSpPr txBox="1"/>
          <p:nvPr/>
        </p:nvSpPr>
        <p:spPr>
          <a:xfrm>
            <a:off x="992465" y="5796812"/>
            <a:ext cx="2972568" cy="276999"/>
          </a:xfrm>
          <a:prstGeom prst="rect">
            <a:avLst/>
          </a:prstGeom>
          <a:noFill/>
        </p:spPr>
        <p:txBody>
          <a:bodyPr wrap="square">
            <a:spAutoFit/>
          </a:bodyPr>
          <a:lstStyle/>
          <a:p>
            <a:pPr algn="r"/>
            <a:r>
              <a:rPr lang="en-GB" sz="1200" dirty="0" smtClean="0">
                <a:solidFill>
                  <a:srgbClr val="E73E16"/>
                </a:solidFill>
              </a:rPr>
              <a:t>SoC</a:t>
            </a:r>
            <a:endParaRPr lang="en-GB" sz="1200" dirty="0">
              <a:solidFill>
                <a:srgbClr val="E73E16"/>
              </a:solidFill>
            </a:endParaRPr>
          </a:p>
        </p:txBody>
      </p:sp>
      <p:grpSp>
        <p:nvGrpSpPr>
          <p:cNvPr id="108" name="Group 107">
            <a:extLst>
              <a:ext uri="{FF2B5EF4-FFF2-40B4-BE49-F238E27FC236}">
                <a16:creationId xmlns:a16="http://schemas.microsoft.com/office/drawing/2014/main" id="{D7BD1C9D-C1A0-E29B-3930-1A28BCC82C89}"/>
              </a:ext>
            </a:extLst>
          </p:cNvPr>
          <p:cNvGrpSpPr/>
          <p:nvPr/>
        </p:nvGrpSpPr>
        <p:grpSpPr>
          <a:xfrm>
            <a:off x="4038579" y="2102092"/>
            <a:ext cx="4285716" cy="2189425"/>
            <a:chOff x="3405187" y="2052637"/>
            <a:chExt cx="5385768" cy="2760925"/>
          </a:xfrm>
        </p:grpSpPr>
        <p:sp>
          <p:nvSpPr>
            <p:cNvPr id="90" name="Freeform: Shape 89">
              <a:extLst>
                <a:ext uri="{FF2B5EF4-FFF2-40B4-BE49-F238E27FC236}">
                  <a16:creationId xmlns:a16="http://schemas.microsoft.com/office/drawing/2014/main" id="{6F4549AC-5087-F8F7-FCD2-DA7FCDC8BA16}"/>
                </a:ext>
              </a:extLst>
            </p:cNvPr>
            <p:cNvSpPr/>
            <p:nvPr/>
          </p:nvSpPr>
          <p:spPr>
            <a:xfrm>
              <a:off x="3405187" y="2052637"/>
              <a:ext cx="5385768" cy="2723740"/>
            </a:xfrm>
            <a:custGeom>
              <a:avLst/>
              <a:gdLst>
                <a:gd name="connsiteX0" fmla="*/ 5385769 w 5385768"/>
                <a:gd name="connsiteY0" fmla="*/ 2723741 h 2723740"/>
                <a:gd name="connsiteX1" fmla="*/ 4258418 w 5385768"/>
                <a:gd name="connsiteY1" fmla="*/ 2723741 h 2723740"/>
                <a:gd name="connsiteX2" fmla="*/ 4258418 w 5385768"/>
                <a:gd name="connsiteY2" fmla="*/ 2472766 h 2723740"/>
                <a:gd name="connsiteX3" fmla="*/ 4213165 w 5385768"/>
                <a:gd name="connsiteY3" fmla="*/ 2472766 h 2723740"/>
                <a:gd name="connsiteX4" fmla="*/ 4213165 w 5385768"/>
                <a:gd name="connsiteY4" fmla="*/ 2225897 h 2723740"/>
                <a:gd name="connsiteX5" fmla="*/ 3497256 w 5385768"/>
                <a:gd name="connsiteY5" fmla="*/ 2225897 h 2723740"/>
                <a:gd name="connsiteX6" fmla="*/ 3497256 w 5385768"/>
                <a:gd name="connsiteY6" fmla="*/ 2143611 h 2723740"/>
                <a:gd name="connsiteX7" fmla="*/ 3225699 w 5385768"/>
                <a:gd name="connsiteY7" fmla="*/ 2143611 h 2723740"/>
                <a:gd name="connsiteX8" fmla="*/ 3225699 w 5385768"/>
                <a:gd name="connsiteY8" fmla="*/ 2057210 h 2723740"/>
                <a:gd name="connsiteX9" fmla="*/ 3172216 w 5385768"/>
                <a:gd name="connsiteY9" fmla="*/ 2057210 h 2723740"/>
                <a:gd name="connsiteX10" fmla="*/ 3172216 w 5385768"/>
                <a:gd name="connsiteY10" fmla="*/ 1983153 h 2723740"/>
                <a:gd name="connsiteX11" fmla="*/ 3065240 w 5385768"/>
                <a:gd name="connsiteY11" fmla="*/ 1983153 h 2723740"/>
                <a:gd name="connsiteX12" fmla="*/ 3065240 w 5385768"/>
                <a:gd name="connsiteY12" fmla="*/ 1925545 h 2723740"/>
                <a:gd name="connsiteX13" fmla="*/ 2917117 w 5385768"/>
                <a:gd name="connsiteY13" fmla="*/ 1925545 h 2723740"/>
                <a:gd name="connsiteX14" fmla="*/ 2917117 w 5385768"/>
                <a:gd name="connsiteY14" fmla="*/ 1863833 h 2723740"/>
                <a:gd name="connsiteX15" fmla="*/ 2892438 w 5385768"/>
                <a:gd name="connsiteY15" fmla="*/ 1863833 h 2723740"/>
                <a:gd name="connsiteX16" fmla="*/ 2892438 w 5385768"/>
                <a:gd name="connsiteY16" fmla="*/ 1797996 h 2723740"/>
                <a:gd name="connsiteX17" fmla="*/ 2843060 w 5385768"/>
                <a:gd name="connsiteY17" fmla="*/ 1797996 h 2723740"/>
                <a:gd name="connsiteX18" fmla="*/ 2843060 w 5385768"/>
                <a:gd name="connsiteY18" fmla="*/ 1752743 h 2723740"/>
                <a:gd name="connsiteX19" fmla="*/ 2801922 w 5385768"/>
                <a:gd name="connsiteY19" fmla="*/ 1752743 h 2723740"/>
                <a:gd name="connsiteX20" fmla="*/ 2801922 w 5385768"/>
                <a:gd name="connsiteY20" fmla="*/ 1686906 h 2723740"/>
                <a:gd name="connsiteX21" fmla="*/ 2715511 w 5385768"/>
                <a:gd name="connsiteY21" fmla="*/ 1686906 h 2723740"/>
                <a:gd name="connsiteX22" fmla="*/ 2715511 w 5385768"/>
                <a:gd name="connsiteY22" fmla="*/ 1629308 h 2723740"/>
                <a:gd name="connsiteX23" fmla="*/ 2616765 w 5385768"/>
                <a:gd name="connsiteY23" fmla="*/ 1629308 h 2723740"/>
                <a:gd name="connsiteX24" fmla="*/ 2616765 w 5385768"/>
                <a:gd name="connsiteY24" fmla="*/ 1584046 h 2723740"/>
                <a:gd name="connsiteX25" fmla="*/ 2575627 w 5385768"/>
                <a:gd name="connsiteY25" fmla="*/ 1584046 h 2723740"/>
                <a:gd name="connsiteX26" fmla="*/ 2575627 w 5385768"/>
                <a:gd name="connsiteY26" fmla="*/ 1530563 h 2723740"/>
                <a:gd name="connsiteX27" fmla="*/ 2538594 w 5385768"/>
                <a:gd name="connsiteY27" fmla="*/ 1530563 h 2723740"/>
                <a:gd name="connsiteX28" fmla="*/ 2538594 w 5385768"/>
                <a:gd name="connsiteY28" fmla="*/ 1423587 h 2723740"/>
                <a:gd name="connsiteX29" fmla="*/ 2513905 w 5385768"/>
                <a:gd name="connsiteY29" fmla="*/ 1423587 h 2723740"/>
                <a:gd name="connsiteX30" fmla="*/ 2513905 w 5385768"/>
                <a:gd name="connsiteY30" fmla="*/ 1333071 h 2723740"/>
                <a:gd name="connsiteX31" fmla="*/ 2476881 w 5385768"/>
                <a:gd name="connsiteY31" fmla="*/ 1333071 h 2723740"/>
                <a:gd name="connsiteX32" fmla="*/ 2476881 w 5385768"/>
                <a:gd name="connsiteY32" fmla="*/ 1271359 h 2723740"/>
                <a:gd name="connsiteX33" fmla="*/ 2419274 w 5385768"/>
                <a:gd name="connsiteY33" fmla="*/ 1271359 h 2723740"/>
                <a:gd name="connsiteX34" fmla="*/ 2419274 w 5385768"/>
                <a:gd name="connsiteY34" fmla="*/ 1230211 h 2723740"/>
                <a:gd name="connsiteX35" fmla="*/ 2369906 w 5385768"/>
                <a:gd name="connsiteY35" fmla="*/ 1230211 h 2723740"/>
                <a:gd name="connsiteX36" fmla="*/ 2369906 w 5385768"/>
                <a:gd name="connsiteY36" fmla="*/ 1168499 h 2723740"/>
                <a:gd name="connsiteX37" fmla="*/ 1913201 w 5385768"/>
                <a:gd name="connsiteY37" fmla="*/ 1168499 h 2723740"/>
                <a:gd name="connsiteX38" fmla="*/ 1913201 w 5385768"/>
                <a:gd name="connsiteY38" fmla="*/ 1127351 h 2723740"/>
                <a:gd name="connsiteX39" fmla="*/ 1872063 w 5385768"/>
                <a:gd name="connsiteY39" fmla="*/ 1127351 h 2723740"/>
                <a:gd name="connsiteX40" fmla="*/ 1872063 w 5385768"/>
                <a:gd name="connsiteY40" fmla="*/ 1086203 h 2723740"/>
                <a:gd name="connsiteX41" fmla="*/ 1765087 w 5385768"/>
                <a:gd name="connsiteY41" fmla="*/ 1086203 h 2723740"/>
                <a:gd name="connsiteX42" fmla="*/ 1765087 w 5385768"/>
                <a:gd name="connsiteY42" fmla="*/ 1036834 h 2723740"/>
                <a:gd name="connsiteX43" fmla="*/ 1682801 w 5385768"/>
                <a:gd name="connsiteY43" fmla="*/ 1036834 h 2723740"/>
                <a:gd name="connsiteX44" fmla="*/ 1682801 w 5385768"/>
                <a:gd name="connsiteY44" fmla="*/ 999801 h 2723740"/>
                <a:gd name="connsiteX45" fmla="*/ 1584046 w 5385768"/>
                <a:gd name="connsiteY45" fmla="*/ 999801 h 2723740"/>
                <a:gd name="connsiteX46" fmla="*/ 1584046 w 5385768"/>
                <a:gd name="connsiteY46" fmla="*/ 933973 h 2723740"/>
                <a:gd name="connsiteX47" fmla="*/ 1448276 w 5385768"/>
                <a:gd name="connsiteY47" fmla="*/ 933973 h 2723740"/>
                <a:gd name="connsiteX48" fmla="*/ 1448276 w 5385768"/>
                <a:gd name="connsiteY48" fmla="*/ 901057 h 2723740"/>
                <a:gd name="connsiteX49" fmla="*/ 1357760 w 5385768"/>
                <a:gd name="connsiteY49" fmla="*/ 901057 h 2723740"/>
                <a:gd name="connsiteX50" fmla="*/ 1357760 w 5385768"/>
                <a:gd name="connsiteY50" fmla="*/ 847570 h 2723740"/>
                <a:gd name="connsiteX51" fmla="*/ 1184948 w 5385768"/>
                <a:gd name="connsiteY51" fmla="*/ 847570 h 2723740"/>
                <a:gd name="connsiteX52" fmla="*/ 1184948 w 5385768"/>
                <a:gd name="connsiteY52" fmla="*/ 781739 h 2723740"/>
                <a:gd name="connsiteX53" fmla="*/ 1180833 w 5385768"/>
                <a:gd name="connsiteY53" fmla="*/ 781739 h 2723740"/>
                <a:gd name="connsiteX54" fmla="*/ 1180833 w 5385768"/>
                <a:gd name="connsiteY54" fmla="*/ 748823 h 2723740"/>
                <a:gd name="connsiteX55" fmla="*/ 1172613 w 5385768"/>
                <a:gd name="connsiteY55" fmla="*/ 748823 h 2723740"/>
                <a:gd name="connsiteX56" fmla="*/ 1172613 w 5385768"/>
                <a:gd name="connsiteY56" fmla="*/ 703565 h 2723740"/>
                <a:gd name="connsiteX57" fmla="*/ 1135580 w 5385768"/>
                <a:gd name="connsiteY57" fmla="*/ 703565 h 2723740"/>
                <a:gd name="connsiteX58" fmla="*/ 1135580 w 5385768"/>
                <a:gd name="connsiteY58" fmla="*/ 658307 h 2723740"/>
                <a:gd name="connsiteX59" fmla="*/ 987457 w 5385768"/>
                <a:gd name="connsiteY59" fmla="*/ 658307 h 2723740"/>
                <a:gd name="connsiteX60" fmla="*/ 987457 w 5385768"/>
                <a:gd name="connsiteY60" fmla="*/ 617163 h 2723740"/>
                <a:gd name="connsiteX61" fmla="*/ 950430 w 5385768"/>
                <a:gd name="connsiteY61" fmla="*/ 617163 h 2723740"/>
                <a:gd name="connsiteX62" fmla="*/ 950430 w 5385768"/>
                <a:gd name="connsiteY62" fmla="*/ 563675 h 2723740"/>
                <a:gd name="connsiteX63" fmla="*/ 822883 w 5385768"/>
                <a:gd name="connsiteY63" fmla="*/ 563675 h 2723740"/>
                <a:gd name="connsiteX64" fmla="*/ 822883 w 5385768"/>
                <a:gd name="connsiteY64" fmla="*/ 514302 h 2723740"/>
                <a:gd name="connsiteX65" fmla="*/ 785854 w 5385768"/>
                <a:gd name="connsiteY65" fmla="*/ 514302 h 2723740"/>
                <a:gd name="connsiteX66" fmla="*/ 785854 w 5385768"/>
                <a:gd name="connsiteY66" fmla="*/ 473158 h 2723740"/>
                <a:gd name="connsiteX67" fmla="*/ 736481 w 5385768"/>
                <a:gd name="connsiteY67" fmla="*/ 473158 h 2723740"/>
                <a:gd name="connsiteX68" fmla="*/ 736481 w 5385768"/>
                <a:gd name="connsiteY68" fmla="*/ 419671 h 2723740"/>
                <a:gd name="connsiteX69" fmla="*/ 678879 w 5385768"/>
                <a:gd name="connsiteY69" fmla="*/ 419671 h 2723740"/>
                <a:gd name="connsiteX70" fmla="*/ 678879 w 5385768"/>
                <a:gd name="connsiteY70" fmla="*/ 382641 h 2723740"/>
                <a:gd name="connsiteX71" fmla="*/ 617163 w 5385768"/>
                <a:gd name="connsiteY71" fmla="*/ 382641 h 2723740"/>
                <a:gd name="connsiteX72" fmla="*/ 617163 w 5385768"/>
                <a:gd name="connsiteY72" fmla="*/ 337382 h 2723740"/>
                <a:gd name="connsiteX73" fmla="*/ 534875 w 5385768"/>
                <a:gd name="connsiteY73" fmla="*/ 337382 h 2723740"/>
                <a:gd name="connsiteX74" fmla="*/ 534875 w 5385768"/>
                <a:gd name="connsiteY74" fmla="*/ 279781 h 2723740"/>
                <a:gd name="connsiteX75" fmla="*/ 518416 w 5385768"/>
                <a:gd name="connsiteY75" fmla="*/ 279781 h 2723740"/>
                <a:gd name="connsiteX76" fmla="*/ 518416 w 5385768"/>
                <a:gd name="connsiteY76" fmla="*/ 234522 h 2723740"/>
                <a:gd name="connsiteX77" fmla="*/ 415556 w 5385768"/>
                <a:gd name="connsiteY77" fmla="*/ 234522 h 2723740"/>
                <a:gd name="connsiteX78" fmla="*/ 415556 w 5385768"/>
                <a:gd name="connsiteY78" fmla="*/ 185149 h 2723740"/>
                <a:gd name="connsiteX79" fmla="*/ 411442 w 5385768"/>
                <a:gd name="connsiteY79" fmla="*/ 185149 h 2723740"/>
                <a:gd name="connsiteX80" fmla="*/ 411442 w 5385768"/>
                <a:gd name="connsiteY80" fmla="*/ 144005 h 2723740"/>
                <a:gd name="connsiteX81" fmla="*/ 386755 w 5385768"/>
                <a:gd name="connsiteY81" fmla="*/ 144005 h 2723740"/>
                <a:gd name="connsiteX82" fmla="*/ 386755 w 5385768"/>
                <a:gd name="connsiteY82" fmla="*/ 90517 h 2723740"/>
                <a:gd name="connsiteX83" fmla="*/ 345611 w 5385768"/>
                <a:gd name="connsiteY83" fmla="*/ 90517 h 2723740"/>
                <a:gd name="connsiteX84" fmla="*/ 345611 w 5385768"/>
                <a:gd name="connsiteY84" fmla="*/ 49373 h 2723740"/>
                <a:gd name="connsiteX85" fmla="*/ 312695 w 5385768"/>
                <a:gd name="connsiteY85" fmla="*/ 49373 h 2723740"/>
                <a:gd name="connsiteX86" fmla="*/ 312695 w 5385768"/>
                <a:gd name="connsiteY86" fmla="*/ 0 h 2723740"/>
                <a:gd name="connsiteX87" fmla="*/ 0 w 5385768"/>
                <a:gd name="connsiteY87" fmla="*/ 0 h 2723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5385768" h="2723740">
                  <a:moveTo>
                    <a:pt x="5385769" y="2723741"/>
                  </a:moveTo>
                  <a:lnTo>
                    <a:pt x="4258418" y="2723741"/>
                  </a:lnTo>
                  <a:lnTo>
                    <a:pt x="4258418" y="2472766"/>
                  </a:lnTo>
                  <a:lnTo>
                    <a:pt x="4213165" y="2472766"/>
                  </a:lnTo>
                  <a:lnTo>
                    <a:pt x="4213165" y="2225897"/>
                  </a:lnTo>
                  <a:lnTo>
                    <a:pt x="3497256" y="2225897"/>
                  </a:lnTo>
                  <a:lnTo>
                    <a:pt x="3497256" y="2143611"/>
                  </a:lnTo>
                  <a:lnTo>
                    <a:pt x="3225699" y="2143611"/>
                  </a:lnTo>
                  <a:lnTo>
                    <a:pt x="3225699" y="2057210"/>
                  </a:lnTo>
                  <a:lnTo>
                    <a:pt x="3172216" y="2057210"/>
                  </a:lnTo>
                  <a:lnTo>
                    <a:pt x="3172216" y="1983153"/>
                  </a:lnTo>
                  <a:lnTo>
                    <a:pt x="3065240" y="1983153"/>
                  </a:lnTo>
                  <a:lnTo>
                    <a:pt x="3065240" y="1925545"/>
                  </a:lnTo>
                  <a:lnTo>
                    <a:pt x="2917117" y="1925545"/>
                  </a:lnTo>
                  <a:lnTo>
                    <a:pt x="2917117" y="1863833"/>
                  </a:lnTo>
                  <a:lnTo>
                    <a:pt x="2892438" y="1863833"/>
                  </a:lnTo>
                  <a:lnTo>
                    <a:pt x="2892438" y="1797996"/>
                  </a:lnTo>
                  <a:lnTo>
                    <a:pt x="2843060" y="1797996"/>
                  </a:lnTo>
                  <a:lnTo>
                    <a:pt x="2843060" y="1752743"/>
                  </a:lnTo>
                  <a:lnTo>
                    <a:pt x="2801922" y="1752743"/>
                  </a:lnTo>
                  <a:lnTo>
                    <a:pt x="2801922" y="1686906"/>
                  </a:lnTo>
                  <a:lnTo>
                    <a:pt x="2715511" y="1686906"/>
                  </a:lnTo>
                  <a:lnTo>
                    <a:pt x="2715511" y="1629308"/>
                  </a:lnTo>
                  <a:lnTo>
                    <a:pt x="2616765" y="1629308"/>
                  </a:lnTo>
                  <a:lnTo>
                    <a:pt x="2616765" y="1584046"/>
                  </a:lnTo>
                  <a:lnTo>
                    <a:pt x="2575627" y="1584046"/>
                  </a:lnTo>
                  <a:lnTo>
                    <a:pt x="2575627" y="1530563"/>
                  </a:lnTo>
                  <a:lnTo>
                    <a:pt x="2538594" y="1530563"/>
                  </a:lnTo>
                  <a:lnTo>
                    <a:pt x="2538594" y="1423587"/>
                  </a:lnTo>
                  <a:lnTo>
                    <a:pt x="2513905" y="1423587"/>
                  </a:lnTo>
                  <a:lnTo>
                    <a:pt x="2513905" y="1333071"/>
                  </a:lnTo>
                  <a:lnTo>
                    <a:pt x="2476881" y="1333071"/>
                  </a:lnTo>
                  <a:lnTo>
                    <a:pt x="2476881" y="1271359"/>
                  </a:lnTo>
                  <a:lnTo>
                    <a:pt x="2419274" y="1271359"/>
                  </a:lnTo>
                  <a:lnTo>
                    <a:pt x="2419274" y="1230211"/>
                  </a:lnTo>
                  <a:lnTo>
                    <a:pt x="2369906" y="1230211"/>
                  </a:lnTo>
                  <a:lnTo>
                    <a:pt x="2369906" y="1168499"/>
                  </a:lnTo>
                  <a:lnTo>
                    <a:pt x="1913201" y="1168499"/>
                  </a:lnTo>
                  <a:lnTo>
                    <a:pt x="1913201" y="1127351"/>
                  </a:lnTo>
                  <a:lnTo>
                    <a:pt x="1872063" y="1127351"/>
                  </a:lnTo>
                  <a:lnTo>
                    <a:pt x="1872063" y="1086203"/>
                  </a:lnTo>
                  <a:lnTo>
                    <a:pt x="1765087" y="1086203"/>
                  </a:lnTo>
                  <a:lnTo>
                    <a:pt x="1765087" y="1036834"/>
                  </a:lnTo>
                  <a:lnTo>
                    <a:pt x="1682801" y="1036834"/>
                  </a:lnTo>
                  <a:lnTo>
                    <a:pt x="1682801" y="999801"/>
                  </a:lnTo>
                  <a:lnTo>
                    <a:pt x="1584046" y="999801"/>
                  </a:lnTo>
                  <a:lnTo>
                    <a:pt x="1584046" y="933973"/>
                  </a:lnTo>
                  <a:lnTo>
                    <a:pt x="1448276" y="933973"/>
                  </a:lnTo>
                  <a:lnTo>
                    <a:pt x="1448276" y="901057"/>
                  </a:lnTo>
                  <a:lnTo>
                    <a:pt x="1357760" y="901057"/>
                  </a:lnTo>
                  <a:lnTo>
                    <a:pt x="1357760" y="847570"/>
                  </a:lnTo>
                  <a:lnTo>
                    <a:pt x="1184948" y="847570"/>
                  </a:lnTo>
                  <a:lnTo>
                    <a:pt x="1184948" y="781739"/>
                  </a:lnTo>
                  <a:lnTo>
                    <a:pt x="1180833" y="781739"/>
                  </a:lnTo>
                  <a:lnTo>
                    <a:pt x="1180833" y="748823"/>
                  </a:lnTo>
                  <a:lnTo>
                    <a:pt x="1172613" y="748823"/>
                  </a:lnTo>
                  <a:lnTo>
                    <a:pt x="1172613" y="703565"/>
                  </a:lnTo>
                  <a:lnTo>
                    <a:pt x="1135580" y="703565"/>
                  </a:lnTo>
                  <a:lnTo>
                    <a:pt x="1135580" y="658307"/>
                  </a:lnTo>
                  <a:lnTo>
                    <a:pt x="987457" y="658307"/>
                  </a:lnTo>
                  <a:lnTo>
                    <a:pt x="987457" y="617163"/>
                  </a:lnTo>
                  <a:lnTo>
                    <a:pt x="950430" y="617163"/>
                  </a:lnTo>
                  <a:lnTo>
                    <a:pt x="950430" y="563675"/>
                  </a:lnTo>
                  <a:lnTo>
                    <a:pt x="822883" y="563675"/>
                  </a:lnTo>
                  <a:lnTo>
                    <a:pt x="822883" y="514302"/>
                  </a:lnTo>
                  <a:lnTo>
                    <a:pt x="785854" y="514302"/>
                  </a:lnTo>
                  <a:lnTo>
                    <a:pt x="785854" y="473158"/>
                  </a:lnTo>
                  <a:lnTo>
                    <a:pt x="736481" y="473158"/>
                  </a:lnTo>
                  <a:lnTo>
                    <a:pt x="736481" y="419671"/>
                  </a:lnTo>
                  <a:lnTo>
                    <a:pt x="678879" y="419671"/>
                  </a:lnTo>
                  <a:lnTo>
                    <a:pt x="678879" y="382641"/>
                  </a:lnTo>
                  <a:lnTo>
                    <a:pt x="617163" y="382641"/>
                  </a:lnTo>
                  <a:lnTo>
                    <a:pt x="617163" y="337382"/>
                  </a:lnTo>
                  <a:lnTo>
                    <a:pt x="534875" y="337382"/>
                  </a:lnTo>
                  <a:lnTo>
                    <a:pt x="534875" y="279781"/>
                  </a:lnTo>
                  <a:lnTo>
                    <a:pt x="518416" y="279781"/>
                  </a:lnTo>
                  <a:lnTo>
                    <a:pt x="518416" y="234522"/>
                  </a:lnTo>
                  <a:lnTo>
                    <a:pt x="415556" y="234522"/>
                  </a:lnTo>
                  <a:lnTo>
                    <a:pt x="415556" y="185149"/>
                  </a:lnTo>
                  <a:lnTo>
                    <a:pt x="411442" y="185149"/>
                  </a:lnTo>
                  <a:lnTo>
                    <a:pt x="411442" y="144005"/>
                  </a:lnTo>
                  <a:lnTo>
                    <a:pt x="386755" y="144005"/>
                  </a:lnTo>
                  <a:lnTo>
                    <a:pt x="386755" y="90517"/>
                  </a:lnTo>
                  <a:lnTo>
                    <a:pt x="345611" y="90517"/>
                  </a:lnTo>
                  <a:lnTo>
                    <a:pt x="345611" y="49373"/>
                  </a:lnTo>
                  <a:lnTo>
                    <a:pt x="312695" y="49373"/>
                  </a:lnTo>
                  <a:lnTo>
                    <a:pt x="312695" y="0"/>
                  </a:lnTo>
                  <a:lnTo>
                    <a:pt x="0" y="0"/>
                  </a:lnTo>
                </a:path>
              </a:pathLst>
            </a:custGeom>
            <a:noFill/>
            <a:ln w="19050" cap="flat">
              <a:solidFill>
                <a:schemeClr val="accent1"/>
              </a:solidFill>
              <a:prstDash val="solid"/>
              <a:miter/>
            </a:ln>
          </p:spPr>
          <p:txBody>
            <a:bodyPr rtlCol="0" anchor="ctr"/>
            <a:lstStyle/>
            <a:p>
              <a:endParaRPr lang="en-GB"/>
            </a:p>
          </p:txBody>
        </p:sp>
        <p:sp>
          <p:nvSpPr>
            <p:cNvPr id="91" name="Freeform: Shape 90">
              <a:extLst>
                <a:ext uri="{FF2B5EF4-FFF2-40B4-BE49-F238E27FC236}">
                  <a16:creationId xmlns:a16="http://schemas.microsoft.com/office/drawing/2014/main" id="{0F0B2F35-4A22-E370-54DF-FD8AB3435605}"/>
                </a:ext>
              </a:extLst>
            </p:cNvPr>
            <p:cNvSpPr/>
            <p:nvPr/>
          </p:nvSpPr>
          <p:spPr>
            <a:xfrm>
              <a:off x="5573486" y="3180502"/>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92" name="Freeform: Shape 91">
              <a:extLst>
                <a:ext uri="{FF2B5EF4-FFF2-40B4-BE49-F238E27FC236}">
                  <a16:creationId xmlns:a16="http://schemas.microsoft.com/office/drawing/2014/main" id="{E62C85D4-222A-A98C-F0E0-EDB6847881C3}"/>
                </a:ext>
              </a:extLst>
            </p:cNvPr>
            <p:cNvSpPr/>
            <p:nvPr/>
          </p:nvSpPr>
          <p:spPr>
            <a:xfrm>
              <a:off x="5725886" y="3180502"/>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93" name="Freeform: Shape 92">
              <a:extLst>
                <a:ext uri="{FF2B5EF4-FFF2-40B4-BE49-F238E27FC236}">
                  <a16:creationId xmlns:a16="http://schemas.microsoft.com/office/drawing/2014/main" id="{457016A5-191C-A19C-D6A9-165F39899AC0}"/>
                </a:ext>
              </a:extLst>
            </p:cNvPr>
            <p:cNvSpPr/>
            <p:nvPr/>
          </p:nvSpPr>
          <p:spPr>
            <a:xfrm>
              <a:off x="6068786" y="3637711"/>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noFill/>
            <a:ln w="19050" cap="flat">
              <a:solidFill>
                <a:schemeClr val="accent1"/>
              </a:solidFill>
              <a:prstDash val="solid"/>
              <a:miter/>
            </a:ln>
          </p:spPr>
          <p:txBody>
            <a:bodyPr rtlCol="0" anchor="ctr"/>
            <a:lstStyle/>
            <a:p>
              <a:endParaRPr lang="en-GB"/>
            </a:p>
          </p:txBody>
        </p:sp>
        <p:sp>
          <p:nvSpPr>
            <p:cNvPr id="94" name="Freeform: Shape 93">
              <a:extLst>
                <a:ext uri="{FF2B5EF4-FFF2-40B4-BE49-F238E27FC236}">
                  <a16:creationId xmlns:a16="http://schemas.microsoft.com/office/drawing/2014/main" id="{6CFBA23B-5AF0-68BE-1546-913FCAE0B626}"/>
                </a:ext>
              </a:extLst>
            </p:cNvPr>
            <p:cNvSpPr/>
            <p:nvPr/>
          </p:nvSpPr>
          <p:spPr>
            <a:xfrm>
              <a:off x="6144986" y="3694861"/>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noFill/>
            <a:ln w="19050" cap="flat">
              <a:solidFill>
                <a:schemeClr val="accent1"/>
              </a:solidFill>
              <a:prstDash val="solid"/>
              <a:miter/>
            </a:ln>
          </p:spPr>
          <p:txBody>
            <a:bodyPr rtlCol="0" anchor="ctr"/>
            <a:lstStyle/>
            <a:p>
              <a:endParaRPr lang="en-GB"/>
            </a:p>
          </p:txBody>
        </p:sp>
        <p:sp>
          <p:nvSpPr>
            <p:cNvPr id="95" name="Freeform: Shape 94">
              <a:extLst>
                <a:ext uri="{FF2B5EF4-FFF2-40B4-BE49-F238E27FC236}">
                  <a16:creationId xmlns:a16="http://schemas.microsoft.com/office/drawing/2014/main" id="{C4D9E9B3-DBA8-719F-486C-9295F80206F1}"/>
                </a:ext>
              </a:extLst>
            </p:cNvPr>
            <p:cNvSpPr/>
            <p:nvPr/>
          </p:nvSpPr>
          <p:spPr>
            <a:xfrm>
              <a:off x="6221186" y="3771061"/>
              <a:ext cx="9525" cy="89992"/>
            </a:xfrm>
            <a:custGeom>
              <a:avLst/>
              <a:gdLst>
                <a:gd name="connsiteX0" fmla="*/ 0 w 9525"/>
                <a:gd name="connsiteY0" fmla="*/ 0 h 89992"/>
                <a:gd name="connsiteX1" fmla="*/ 0 w 9525"/>
                <a:gd name="connsiteY1" fmla="*/ 89992 h 89992"/>
              </a:gdLst>
              <a:ahLst/>
              <a:cxnLst>
                <a:cxn ang="0">
                  <a:pos x="connsiteX0" y="connsiteY0"/>
                </a:cxn>
                <a:cxn ang="0">
                  <a:pos x="connsiteX1" y="connsiteY1"/>
                </a:cxn>
              </a:cxnLst>
              <a:rect l="l" t="t" r="r" b="b"/>
              <a:pathLst>
                <a:path w="9525" h="89992">
                  <a:moveTo>
                    <a:pt x="0" y="0"/>
                  </a:moveTo>
                  <a:lnTo>
                    <a:pt x="0" y="89992"/>
                  </a:lnTo>
                </a:path>
              </a:pathLst>
            </a:custGeom>
            <a:noFill/>
            <a:ln w="19050" cap="flat">
              <a:solidFill>
                <a:schemeClr val="accent1"/>
              </a:solidFill>
              <a:prstDash val="solid"/>
              <a:miter/>
            </a:ln>
          </p:spPr>
          <p:txBody>
            <a:bodyPr rtlCol="0" anchor="ctr"/>
            <a:lstStyle/>
            <a:p>
              <a:endParaRPr lang="en-GB"/>
            </a:p>
          </p:txBody>
        </p:sp>
        <p:sp>
          <p:nvSpPr>
            <p:cNvPr id="96" name="Freeform: Shape 95">
              <a:extLst>
                <a:ext uri="{FF2B5EF4-FFF2-40B4-BE49-F238E27FC236}">
                  <a16:creationId xmlns:a16="http://schemas.microsoft.com/office/drawing/2014/main" id="{6E2C7832-3E04-81DC-BC3F-B10FAC0E32F9}"/>
                </a:ext>
              </a:extLst>
            </p:cNvPr>
            <p:cNvSpPr/>
            <p:nvPr/>
          </p:nvSpPr>
          <p:spPr>
            <a:xfrm>
              <a:off x="6411686" y="392346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97" name="Freeform: Shape 96">
              <a:extLst>
                <a:ext uri="{FF2B5EF4-FFF2-40B4-BE49-F238E27FC236}">
                  <a16:creationId xmlns:a16="http://schemas.microsoft.com/office/drawing/2014/main" id="{24C735A5-14AB-C66B-4999-A9780DE350C6}"/>
                </a:ext>
              </a:extLst>
            </p:cNvPr>
            <p:cNvSpPr/>
            <p:nvPr/>
          </p:nvSpPr>
          <p:spPr>
            <a:xfrm>
              <a:off x="6506936" y="398061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98" name="Freeform: Shape 97">
              <a:extLst>
                <a:ext uri="{FF2B5EF4-FFF2-40B4-BE49-F238E27FC236}">
                  <a16:creationId xmlns:a16="http://schemas.microsoft.com/office/drawing/2014/main" id="{2AF22307-E775-6C2B-26AA-B8182374DBB9}"/>
                </a:ext>
              </a:extLst>
            </p:cNvPr>
            <p:cNvSpPr/>
            <p:nvPr/>
          </p:nvSpPr>
          <p:spPr>
            <a:xfrm>
              <a:off x="6640286" y="415206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99" name="Freeform: Shape 98">
              <a:extLst>
                <a:ext uri="{FF2B5EF4-FFF2-40B4-BE49-F238E27FC236}">
                  <a16:creationId xmlns:a16="http://schemas.microsoft.com/office/drawing/2014/main" id="{C8D520D2-36E8-92A4-45AF-4513E5F52133}"/>
                </a:ext>
              </a:extLst>
            </p:cNvPr>
            <p:cNvSpPr/>
            <p:nvPr/>
          </p:nvSpPr>
          <p:spPr>
            <a:xfrm>
              <a:off x="6773646" y="415206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100" name="Freeform: Shape 99">
              <a:extLst>
                <a:ext uri="{FF2B5EF4-FFF2-40B4-BE49-F238E27FC236}">
                  <a16:creationId xmlns:a16="http://schemas.microsoft.com/office/drawing/2014/main" id="{BD8266A3-BA96-E1C2-29E9-BFB723F79578}"/>
                </a:ext>
              </a:extLst>
            </p:cNvPr>
            <p:cNvSpPr/>
            <p:nvPr/>
          </p:nvSpPr>
          <p:spPr>
            <a:xfrm>
              <a:off x="6945096" y="422826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101" name="Freeform: Shape 100">
              <a:extLst>
                <a:ext uri="{FF2B5EF4-FFF2-40B4-BE49-F238E27FC236}">
                  <a16:creationId xmlns:a16="http://schemas.microsoft.com/office/drawing/2014/main" id="{D73ABA25-4480-195C-1548-AE66E3B6C225}"/>
                </a:ext>
              </a:extLst>
            </p:cNvPr>
            <p:cNvSpPr/>
            <p:nvPr/>
          </p:nvSpPr>
          <p:spPr>
            <a:xfrm>
              <a:off x="7021296" y="422826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102" name="Freeform: Shape 101">
              <a:extLst>
                <a:ext uri="{FF2B5EF4-FFF2-40B4-BE49-F238E27FC236}">
                  <a16:creationId xmlns:a16="http://schemas.microsoft.com/office/drawing/2014/main" id="{D5DB9A8F-FFFD-517C-D781-03662981B1B9}"/>
                </a:ext>
              </a:extLst>
            </p:cNvPr>
            <p:cNvSpPr/>
            <p:nvPr/>
          </p:nvSpPr>
          <p:spPr>
            <a:xfrm>
              <a:off x="7040346" y="422826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103" name="Freeform: Shape 102">
              <a:extLst>
                <a:ext uri="{FF2B5EF4-FFF2-40B4-BE49-F238E27FC236}">
                  <a16:creationId xmlns:a16="http://schemas.microsoft.com/office/drawing/2014/main" id="{7D9FDACA-DB58-58E7-6330-844B36580537}"/>
                </a:ext>
              </a:extLst>
            </p:cNvPr>
            <p:cNvSpPr/>
            <p:nvPr/>
          </p:nvSpPr>
          <p:spPr>
            <a:xfrm>
              <a:off x="7364196" y="422826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104" name="Freeform: Shape 103">
              <a:extLst>
                <a:ext uri="{FF2B5EF4-FFF2-40B4-BE49-F238E27FC236}">
                  <a16:creationId xmlns:a16="http://schemas.microsoft.com/office/drawing/2014/main" id="{FF73D46F-69EF-9DF0-D66B-8E61CAD5B583}"/>
                </a:ext>
              </a:extLst>
            </p:cNvPr>
            <p:cNvSpPr/>
            <p:nvPr/>
          </p:nvSpPr>
          <p:spPr>
            <a:xfrm>
              <a:off x="7402296" y="422826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105" name="Freeform: Shape 104">
              <a:extLst>
                <a:ext uri="{FF2B5EF4-FFF2-40B4-BE49-F238E27FC236}">
                  <a16:creationId xmlns:a16="http://schemas.microsoft.com/office/drawing/2014/main" id="{AA56E6DD-6EB8-FA42-8425-500F2EFF964C}"/>
                </a:ext>
              </a:extLst>
            </p:cNvPr>
            <p:cNvSpPr/>
            <p:nvPr/>
          </p:nvSpPr>
          <p:spPr>
            <a:xfrm>
              <a:off x="7573746" y="422826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106" name="Freeform: Shape 105">
              <a:extLst>
                <a:ext uri="{FF2B5EF4-FFF2-40B4-BE49-F238E27FC236}">
                  <a16:creationId xmlns:a16="http://schemas.microsoft.com/office/drawing/2014/main" id="{3ABB8F92-8266-0475-F0D3-48DB9D07C20D}"/>
                </a:ext>
              </a:extLst>
            </p:cNvPr>
            <p:cNvSpPr/>
            <p:nvPr/>
          </p:nvSpPr>
          <p:spPr>
            <a:xfrm>
              <a:off x="8145246" y="472356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sp>
          <p:nvSpPr>
            <p:cNvPr id="107" name="Freeform: Shape 106">
              <a:extLst>
                <a:ext uri="{FF2B5EF4-FFF2-40B4-BE49-F238E27FC236}">
                  <a16:creationId xmlns:a16="http://schemas.microsoft.com/office/drawing/2014/main" id="{75C424D5-1CB5-D33A-CF8C-4096AC654865}"/>
                </a:ext>
              </a:extLst>
            </p:cNvPr>
            <p:cNvSpPr/>
            <p:nvPr/>
          </p:nvSpPr>
          <p:spPr>
            <a:xfrm>
              <a:off x="8773905" y="4723561"/>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1"/>
              </a:solidFill>
              <a:prstDash val="solid"/>
              <a:miter/>
            </a:ln>
          </p:spPr>
          <p:txBody>
            <a:bodyPr rtlCol="0" anchor="ctr"/>
            <a:lstStyle/>
            <a:p>
              <a:endParaRPr lang="en-GB"/>
            </a:p>
          </p:txBody>
        </p:sp>
      </p:grpSp>
      <p:grpSp>
        <p:nvGrpSpPr>
          <p:cNvPr id="125" name="Group 124">
            <a:extLst>
              <a:ext uri="{FF2B5EF4-FFF2-40B4-BE49-F238E27FC236}">
                <a16:creationId xmlns:a16="http://schemas.microsoft.com/office/drawing/2014/main" id="{C026E1CB-C583-A9E1-6EDC-AA240E172F90}"/>
              </a:ext>
            </a:extLst>
          </p:cNvPr>
          <p:cNvGrpSpPr/>
          <p:nvPr/>
        </p:nvGrpSpPr>
        <p:grpSpPr>
          <a:xfrm>
            <a:off x="4038579" y="2102092"/>
            <a:ext cx="4048906" cy="2295761"/>
            <a:chOff x="3567112" y="1990724"/>
            <a:chExt cx="5052336" cy="2883874"/>
          </a:xfrm>
        </p:grpSpPr>
        <p:sp>
          <p:nvSpPr>
            <p:cNvPr id="112" name="Freeform: Shape 111">
              <a:extLst>
                <a:ext uri="{FF2B5EF4-FFF2-40B4-BE49-F238E27FC236}">
                  <a16:creationId xmlns:a16="http://schemas.microsoft.com/office/drawing/2014/main" id="{88EC9CD7-E6EC-90CF-D2B7-66053C1FE260}"/>
                </a:ext>
              </a:extLst>
            </p:cNvPr>
            <p:cNvSpPr/>
            <p:nvPr/>
          </p:nvSpPr>
          <p:spPr>
            <a:xfrm>
              <a:off x="3567112" y="1990724"/>
              <a:ext cx="5052336" cy="2883874"/>
            </a:xfrm>
            <a:custGeom>
              <a:avLst/>
              <a:gdLst>
                <a:gd name="connsiteX0" fmla="*/ 5052337 w 5052336"/>
                <a:gd name="connsiteY0" fmla="*/ 2883875 h 2883874"/>
                <a:gd name="connsiteX1" fmla="*/ 5052337 w 5052336"/>
                <a:gd name="connsiteY1" fmla="*/ 2590600 h 2883874"/>
                <a:gd name="connsiteX2" fmla="*/ 3537080 w 5052336"/>
                <a:gd name="connsiteY2" fmla="*/ 2590600 h 2883874"/>
                <a:gd name="connsiteX3" fmla="*/ 3537080 w 5052336"/>
                <a:gd name="connsiteY3" fmla="*/ 2506170 h 2883874"/>
                <a:gd name="connsiteX4" fmla="*/ 3412665 w 5052336"/>
                <a:gd name="connsiteY4" fmla="*/ 2506170 h 2883874"/>
                <a:gd name="connsiteX5" fmla="*/ 3412665 w 5052336"/>
                <a:gd name="connsiteY5" fmla="*/ 2417302 h 2883874"/>
                <a:gd name="connsiteX6" fmla="*/ 3061621 w 5052336"/>
                <a:gd name="connsiteY6" fmla="*/ 2417302 h 2883874"/>
                <a:gd name="connsiteX7" fmla="*/ 3061621 w 5052336"/>
                <a:gd name="connsiteY7" fmla="*/ 2301774 h 2883874"/>
                <a:gd name="connsiteX8" fmla="*/ 3012739 w 5052336"/>
                <a:gd name="connsiteY8" fmla="*/ 2301774 h 2883874"/>
                <a:gd name="connsiteX9" fmla="*/ 3012739 w 5052336"/>
                <a:gd name="connsiteY9" fmla="*/ 2221783 h 2883874"/>
                <a:gd name="connsiteX10" fmla="*/ 2968304 w 5052336"/>
                <a:gd name="connsiteY10" fmla="*/ 2221783 h 2883874"/>
                <a:gd name="connsiteX11" fmla="*/ 2968304 w 5052336"/>
                <a:gd name="connsiteY11" fmla="*/ 2155127 h 2883874"/>
                <a:gd name="connsiteX12" fmla="*/ 2768346 w 5052336"/>
                <a:gd name="connsiteY12" fmla="*/ 2155127 h 2883874"/>
                <a:gd name="connsiteX13" fmla="*/ 2768346 w 5052336"/>
                <a:gd name="connsiteY13" fmla="*/ 2115141 h 2883874"/>
                <a:gd name="connsiteX14" fmla="*/ 2621709 w 5052336"/>
                <a:gd name="connsiteY14" fmla="*/ 2115141 h 2883874"/>
                <a:gd name="connsiteX15" fmla="*/ 2621709 w 5052336"/>
                <a:gd name="connsiteY15" fmla="*/ 2044046 h 2883874"/>
                <a:gd name="connsiteX16" fmla="*/ 2563940 w 5052336"/>
                <a:gd name="connsiteY16" fmla="*/ 2044046 h 2883874"/>
                <a:gd name="connsiteX17" fmla="*/ 2563940 w 5052336"/>
                <a:gd name="connsiteY17" fmla="*/ 1964055 h 2883874"/>
                <a:gd name="connsiteX18" fmla="*/ 2470623 w 5052336"/>
                <a:gd name="connsiteY18" fmla="*/ 1964055 h 2883874"/>
                <a:gd name="connsiteX19" fmla="*/ 2470623 w 5052336"/>
                <a:gd name="connsiteY19" fmla="*/ 1901847 h 2883874"/>
                <a:gd name="connsiteX20" fmla="*/ 2381755 w 5052336"/>
                <a:gd name="connsiteY20" fmla="*/ 1901847 h 2883874"/>
                <a:gd name="connsiteX21" fmla="*/ 2381755 w 5052336"/>
                <a:gd name="connsiteY21" fmla="*/ 1857413 h 2883874"/>
                <a:gd name="connsiteX22" fmla="*/ 2328434 w 5052336"/>
                <a:gd name="connsiteY22" fmla="*/ 1857413 h 2883874"/>
                <a:gd name="connsiteX23" fmla="*/ 2328434 w 5052336"/>
                <a:gd name="connsiteY23" fmla="*/ 1710776 h 2883874"/>
                <a:gd name="connsiteX24" fmla="*/ 2266217 w 5052336"/>
                <a:gd name="connsiteY24" fmla="*/ 1710776 h 2883874"/>
                <a:gd name="connsiteX25" fmla="*/ 2266217 w 5052336"/>
                <a:gd name="connsiteY25" fmla="*/ 1657455 h 2883874"/>
                <a:gd name="connsiteX26" fmla="*/ 2159575 w 5052336"/>
                <a:gd name="connsiteY26" fmla="*/ 1657455 h 2883874"/>
                <a:gd name="connsiteX27" fmla="*/ 2159575 w 5052336"/>
                <a:gd name="connsiteY27" fmla="*/ 1608573 h 2883874"/>
                <a:gd name="connsiteX28" fmla="*/ 2075145 w 5052336"/>
                <a:gd name="connsiteY28" fmla="*/ 1608573 h 2883874"/>
                <a:gd name="connsiteX29" fmla="*/ 2075145 w 5052336"/>
                <a:gd name="connsiteY29" fmla="*/ 1573025 h 2883874"/>
                <a:gd name="connsiteX30" fmla="*/ 2021824 w 5052336"/>
                <a:gd name="connsiteY30" fmla="*/ 1573025 h 2883874"/>
                <a:gd name="connsiteX31" fmla="*/ 2021824 w 5052336"/>
                <a:gd name="connsiteY31" fmla="*/ 1515256 h 2883874"/>
                <a:gd name="connsiteX32" fmla="*/ 1990715 w 5052336"/>
                <a:gd name="connsiteY32" fmla="*/ 1515256 h 2883874"/>
                <a:gd name="connsiteX33" fmla="*/ 1990715 w 5052336"/>
                <a:gd name="connsiteY33" fmla="*/ 1457487 h 2883874"/>
                <a:gd name="connsiteX34" fmla="*/ 1817418 w 5052336"/>
                <a:gd name="connsiteY34" fmla="*/ 1457487 h 2883874"/>
                <a:gd name="connsiteX35" fmla="*/ 1817418 w 5052336"/>
                <a:gd name="connsiteY35" fmla="*/ 1408614 h 2883874"/>
                <a:gd name="connsiteX36" fmla="*/ 1772984 w 5052336"/>
                <a:gd name="connsiteY36" fmla="*/ 1408614 h 2883874"/>
                <a:gd name="connsiteX37" fmla="*/ 1772984 w 5052336"/>
                <a:gd name="connsiteY37" fmla="*/ 1337510 h 2883874"/>
                <a:gd name="connsiteX38" fmla="*/ 1759658 w 5052336"/>
                <a:gd name="connsiteY38" fmla="*/ 1337510 h 2883874"/>
                <a:gd name="connsiteX39" fmla="*/ 1759658 w 5052336"/>
                <a:gd name="connsiteY39" fmla="*/ 1306411 h 2883874"/>
                <a:gd name="connsiteX40" fmla="*/ 1737436 w 5052336"/>
                <a:gd name="connsiteY40" fmla="*/ 1306411 h 2883874"/>
                <a:gd name="connsiteX41" fmla="*/ 1737436 w 5052336"/>
                <a:gd name="connsiteY41" fmla="*/ 1230868 h 2883874"/>
                <a:gd name="connsiteX42" fmla="*/ 1510817 w 5052336"/>
                <a:gd name="connsiteY42" fmla="*/ 1230868 h 2883874"/>
                <a:gd name="connsiteX43" fmla="*/ 1510817 w 5052336"/>
                <a:gd name="connsiteY43" fmla="*/ 1164212 h 2883874"/>
                <a:gd name="connsiteX44" fmla="*/ 1457487 w 5052336"/>
                <a:gd name="connsiteY44" fmla="*/ 1164212 h 2883874"/>
                <a:gd name="connsiteX45" fmla="*/ 1457487 w 5052336"/>
                <a:gd name="connsiteY45" fmla="*/ 1106453 h 2883874"/>
                <a:gd name="connsiteX46" fmla="*/ 1346406 w 5052336"/>
                <a:gd name="connsiteY46" fmla="*/ 1106453 h 2883874"/>
                <a:gd name="connsiteX47" fmla="*/ 1346406 w 5052336"/>
                <a:gd name="connsiteY47" fmla="*/ 1084231 h 2883874"/>
                <a:gd name="connsiteX48" fmla="*/ 1301963 w 5052336"/>
                <a:gd name="connsiteY48" fmla="*/ 1084231 h 2883874"/>
                <a:gd name="connsiteX49" fmla="*/ 1301963 w 5052336"/>
                <a:gd name="connsiteY49" fmla="*/ 1022023 h 2883874"/>
                <a:gd name="connsiteX50" fmla="*/ 1239755 w 5052336"/>
                <a:gd name="connsiteY50" fmla="*/ 1022023 h 2883874"/>
                <a:gd name="connsiteX51" fmla="*/ 1239755 w 5052336"/>
                <a:gd name="connsiteY51" fmla="*/ 968702 h 2883874"/>
                <a:gd name="connsiteX52" fmla="*/ 1213095 w 5052336"/>
                <a:gd name="connsiteY52" fmla="*/ 968702 h 2883874"/>
                <a:gd name="connsiteX53" fmla="*/ 1213095 w 5052336"/>
                <a:gd name="connsiteY53" fmla="*/ 924262 h 2883874"/>
                <a:gd name="connsiteX54" fmla="*/ 1004249 w 5052336"/>
                <a:gd name="connsiteY54" fmla="*/ 924262 h 2883874"/>
                <a:gd name="connsiteX55" fmla="*/ 1004249 w 5052336"/>
                <a:gd name="connsiteY55" fmla="*/ 830948 h 2883874"/>
                <a:gd name="connsiteX56" fmla="*/ 968702 w 5052336"/>
                <a:gd name="connsiteY56" fmla="*/ 830948 h 2883874"/>
                <a:gd name="connsiteX57" fmla="*/ 968702 w 5052336"/>
                <a:gd name="connsiteY57" fmla="*/ 773181 h 2883874"/>
                <a:gd name="connsiteX58" fmla="*/ 942037 w 5052336"/>
                <a:gd name="connsiteY58" fmla="*/ 773181 h 2883874"/>
                <a:gd name="connsiteX59" fmla="*/ 942037 w 5052336"/>
                <a:gd name="connsiteY59" fmla="*/ 719859 h 2883874"/>
                <a:gd name="connsiteX60" fmla="*/ 790955 w 5052336"/>
                <a:gd name="connsiteY60" fmla="*/ 719859 h 2883874"/>
                <a:gd name="connsiteX61" fmla="*/ 790955 w 5052336"/>
                <a:gd name="connsiteY61" fmla="*/ 675423 h 2883874"/>
                <a:gd name="connsiteX62" fmla="*/ 759850 w 5052336"/>
                <a:gd name="connsiteY62" fmla="*/ 675423 h 2883874"/>
                <a:gd name="connsiteX63" fmla="*/ 759850 w 5052336"/>
                <a:gd name="connsiteY63" fmla="*/ 577665 h 2883874"/>
                <a:gd name="connsiteX64" fmla="*/ 662092 w 5052336"/>
                <a:gd name="connsiteY64" fmla="*/ 577665 h 2883874"/>
                <a:gd name="connsiteX65" fmla="*/ 662092 w 5052336"/>
                <a:gd name="connsiteY65" fmla="*/ 475462 h 2883874"/>
                <a:gd name="connsiteX66" fmla="*/ 613213 w 5052336"/>
                <a:gd name="connsiteY66" fmla="*/ 475462 h 2883874"/>
                <a:gd name="connsiteX67" fmla="*/ 613213 w 5052336"/>
                <a:gd name="connsiteY67" fmla="*/ 417696 h 2883874"/>
                <a:gd name="connsiteX68" fmla="*/ 413252 w 5052336"/>
                <a:gd name="connsiteY68" fmla="*/ 417696 h 2883874"/>
                <a:gd name="connsiteX69" fmla="*/ 413252 w 5052336"/>
                <a:gd name="connsiteY69" fmla="*/ 382147 h 2883874"/>
                <a:gd name="connsiteX70" fmla="*/ 368817 w 5052336"/>
                <a:gd name="connsiteY70" fmla="*/ 382147 h 2883874"/>
                <a:gd name="connsiteX71" fmla="*/ 368817 w 5052336"/>
                <a:gd name="connsiteY71" fmla="*/ 328824 h 2883874"/>
                <a:gd name="connsiteX72" fmla="*/ 297719 w 5052336"/>
                <a:gd name="connsiteY72" fmla="*/ 328824 h 2883874"/>
                <a:gd name="connsiteX73" fmla="*/ 297719 w 5052336"/>
                <a:gd name="connsiteY73" fmla="*/ 257727 h 2883874"/>
                <a:gd name="connsiteX74" fmla="*/ 284389 w 5052336"/>
                <a:gd name="connsiteY74" fmla="*/ 257727 h 2883874"/>
                <a:gd name="connsiteX75" fmla="*/ 284389 w 5052336"/>
                <a:gd name="connsiteY75" fmla="*/ 195517 h 2883874"/>
                <a:gd name="connsiteX76" fmla="*/ 128864 w 5052336"/>
                <a:gd name="connsiteY76" fmla="*/ 195517 h 2883874"/>
                <a:gd name="connsiteX77" fmla="*/ 128864 w 5052336"/>
                <a:gd name="connsiteY77" fmla="*/ 128864 h 2883874"/>
                <a:gd name="connsiteX78" fmla="*/ 84428 w 5052336"/>
                <a:gd name="connsiteY78" fmla="*/ 128864 h 2883874"/>
                <a:gd name="connsiteX79" fmla="*/ 84428 w 5052336"/>
                <a:gd name="connsiteY79" fmla="*/ 53323 h 2883874"/>
                <a:gd name="connsiteX80" fmla="*/ 53323 w 5052336"/>
                <a:gd name="connsiteY80" fmla="*/ 53323 h 2883874"/>
                <a:gd name="connsiteX81" fmla="*/ 53323 w 5052336"/>
                <a:gd name="connsiteY81" fmla="*/ 0 h 2883874"/>
                <a:gd name="connsiteX82" fmla="*/ 0 w 5052336"/>
                <a:gd name="connsiteY82" fmla="*/ 0 h 2883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5052336" h="2883874">
                  <a:moveTo>
                    <a:pt x="5052337" y="2883875"/>
                  </a:moveTo>
                  <a:lnTo>
                    <a:pt x="5052337" y="2590600"/>
                  </a:lnTo>
                  <a:lnTo>
                    <a:pt x="3537080" y="2590600"/>
                  </a:lnTo>
                  <a:lnTo>
                    <a:pt x="3537080" y="2506170"/>
                  </a:lnTo>
                  <a:lnTo>
                    <a:pt x="3412665" y="2506170"/>
                  </a:lnTo>
                  <a:lnTo>
                    <a:pt x="3412665" y="2417302"/>
                  </a:lnTo>
                  <a:lnTo>
                    <a:pt x="3061621" y="2417302"/>
                  </a:lnTo>
                  <a:lnTo>
                    <a:pt x="3061621" y="2301774"/>
                  </a:lnTo>
                  <a:lnTo>
                    <a:pt x="3012739" y="2301774"/>
                  </a:lnTo>
                  <a:lnTo>
                    <a:pt x="3012739" y="2221783"/>
                  </a:lnTo>
                  <a:lnTo>
                    <a:pt x="2968304" y="2221783"/>
                  </a:lnTo>
                  <a:lnTo>
                    <a:pt x="2968304" y="2155127"/>
                  </a:lnTo>
                  <a:lnTo>
                    <a:pt x="2768346" y="2155127"/>
                  </a:lnTo>
                  <a:lnTo>
                    <a:pt x="2768346" y="2115141"/>
                  </a:lnTo>
                  <a:lnTo>
                    <a:pt x="2621709" y="2115141"/>
                  </a:lnTo>
                  <a:lnTo>
                    <a:pt x="2621709" y="2044046"/>
                  </a:lnTo>
                  <a:lnTo>
                    <a:pt x="2563940" y="2044046"/>
                  </a:lnTo>
                  <a:lnTo>
                    <a:pt x="2563940" y="1964055"/>
                  </a:lnTo>
                  <a:lnTo>
                    <a:pt x="2470623" y="1964055"/>
                  </a:lnTo>
                  <a:lnTo>
                    <a:pt x="2470623" y="1901847"/>
                  </a:lnTo>
                  <a:lnTo>
                    <a:pt x="2381755" y="1901847"/>
                  </a:lnTo>
                  <a:lnTo>
                    <a:pt x="2381755" y="1857413"/>
                  </a:lnTo>
                  <a:lnTo>
                    <a:pt x="2328434" y="1857413"/>
                  </a:lnTo>
                  <a:lnTo>
                    <a:pt x="2328434" y="1710776"/>
                  </a:lnTo>
                  <a:lnTo>
                    <a:pt x="2266217" y="1710776"/>
                  </a:lnTo>
                  <a:lnTo>
                    <a:pt x="2266217" y="1657455"/>
                  </a:lnTo>
                  <a:lnTo>
                    <a:pt x="2159575" y="1657455"/>
                  </a:lnTo>
                  <a:lnTo>
                    <a:pt x="2159575" y="1608573"/>
                  </a:lnTo>
                  <a:lnTo>
                    <a:pt x="2075145" y="1608573"/>
                  </a:lnTo>
                  <a:lnTo>
                    <a:pt x="2075145" y="1573025"/>
                  </a:lnTo>
                  <a:lnTo>
                    <a:pt x="2021824" y="1573025"/>
                  </a:lnTo>
                  <a:lnTo>
                    <a:pt x="2021824" y="1515256"/>
                  </a:lnTo>
                  <a:lnTo>
                    <a:pt x="1990715" y="1515256"/>
                  </a:lnTo>
                  <a:lnTo>
                    <a:pt x="1990715" y="1457487"/>
                  </a:lnTo>
                  <a:lnTo>
                    <a:pt x="1817418" y="1457487"/>
                  </a:lnTo>
                  <a:lnTo>
                    <a:pt x="1817418" y="1408614"/>
                  </a:lnTo>
                  <a:lnTo>
                    <a:pt x="1772984" y="1408614"/>
                  </a:lnTo>
                  <a:lnTo>
                    <a:pt x="1772984" y="1337510"/>
                  </a:lnTo>
                  <a:lnTo>
                    <a:pt x="1759658" y="1337510"/>
                  </a:lnTo>
                  <a:lnTo>
                    <a:pt x="1759658" y="1306411"/>
                  </a:lnTo>
                  <a:lnTo>
                    <a:pt x="1737436" y="1306411"/>
                  </a:lnTo>
                  <a:lnTo>
                    <a:pt x="1737436" y="1230868"/>
                  </a:lnTo>
                  <a:lnTo>
                    <a:pt x="1510817" y="1230868"/>
                  </a:lnTo>
                  <a:lnTo>
                    <a:pt x="1510817" y="1164212"/>
                  </a:lnTo>
                  <a:lnTo>
                    <a:pt x="1457487" y="1164212"/>
                  </a:lnTo>
                  <a:lnTo>
                    <a:pt x="1457487" y="1106453"/>
                  </a:lnTo>
                  <a:lnTo>
                    <a:pt x="1346406" y="1106453"/>
                  </a:lnTo>
                  <a:lnTo>
                    <a:pt x="1346406" y="1084231"/>
                  </a:lnTo>
                  <a:lnTo>
                    <a:pt x="1301963" y="1084231"/>
                  </a:lnTo>
                  <a:lnTo>
                    <a:pt x="1301963" y="1022023"/>
                  </a:lnTo>
                  <a:lnTo>
                    <a:pt x="1239755" y="1022023"/>
                  </a:lnTo>
                  <a:lnTo>
                    <a:pt x="1239755" y="968702"/>
                  </a:lnTo>
                  <a:lnTo>
                    <a:pt x="1213095" y="968702"/>
                  </a:lnTo>
                  <a:lnTo>
                    <a:pt x="1213095" y="924262"/>
                  </a:lnTo>
                  <a:lnTo>
                    <a:pt x="1004249" y="924262"/>
                  </a:lnTo>
                  <a:lnTo>
                    <a:pt x="1004249" y="830948"/>
                  </a:lnTo>
                  <a:lnTo>
                    <a:pt x="968702" y="830948"/>
                  </a:lnTo>
                  <a:lnTo>
                    <a:pt x="968702" y="773181"/>
                  </a:lnTo>
                  <a:lnTo>
                    <a:pt x="942037" y="773181"/>
                  </a:lnTo>
                  <a:lnTo>
                    <a:pt x="942037" y="719859"/>
                  </a:lnTo>
                  <a:lnTo>
                    <a:pt x="790955" y="719859"/>
                  </a:lnTo>
                  <a:lnTo>
                    <a:pt x="790955" y="675423"/>
                  </a:lnTo>
                  <a:lnTo>
                    <a:pt x="759850" y="675423"/>
                  </a:lnTo>
                  <a:lnTo>
                    <a:pt x="759850" y="577665"/>
                  </a:lnTo>
                  <a:lnTo>
                    <a:pt x="662092" y="577665"/>
                  </a:lnTo>
                  <a:lnTo>
                    <a:pt x="662092" y="475462"/>
                  </a:lnTo>
                  <a:lnTo>
                    <a:pt x="613213" y="475462"/>
                  </a:lnTo>
                  <a:lnTo>
                    <a:pt x="613213" y="417696"/>
                  </a:lnTo>
                  <a:lnTo>
                    <a:pt x="413252" y="417696"/>
                  </a:lnTo>
                  <a:lnTo>
                    <a:pt x="413252" y="382147"/>
                  </a:lnTo>
                  <a:lnTo>
                    <a:pt x="368817" y="382147"/>
                  </a:lnTo>
                  <a:lnTo>
                    <a:pt x="368817" y="328824"/>
                  </a:lnTo>
                  <a:lnTo>
                    <a:pt x="297719" y="328824"/>
                  </a:lnTo>
                  <a:lnTo>
                    <a:pt x="297719" y="257727"/>
                  </a:lnTo>
                  <a:lnTo>
                    <a:pt x="284389" y="257727"/>
                  </a:lnTo>
                  <a:lnTo>
                    <a:pt x="284389" y="195517"/>
                  </a:lnTo>
                  <a:lnTo>
                    <a:pt x="128864" y="195517"/>
                  </a:lnTo>
                  <a:lnTo>
                    <a:pt x="128864" y="128864"/>
                  </a:lnTo>
                  <a:lnTo>
                    <a:pt x="84428" y="128864"/>
                  </a:lnTo>
                  <a:lnTo>
                    <a:pt x="84428" y="53323"/>
                  </a:lnTo>
                  <a:lnTo>
                    <a:pt x="53323" y="53323"/>
                  </a:lnTo>
                  <a:lnTo>
                    <a:pt x="53323" y="0"/>
                  </a:lnTo>
                  <a:lnTo>
                    <a:pt x="0" y="0"/>
                  </a:lnTo>
                </a:path>
              </a:pathLst>
            </a:custGeom>
            <a:noFill/>
            <a:ln w="19050" cap="flat">
              <a:solidFill>
                <a:srgbClr val="E73E16"/>
              </a:solidFill>
              <a:prstDash val="solid"/>
              <a:miter/>
            </a:ln>
          </p:spPr>
          <p:txBody>
            <a:bodyPr rtlCol="0" anchor="ctr"/>
            <a:lstStyle/>
            <a:p>
              <a:endParaRPr lang="en-GB"/>
            </a:p>
          </p:txBody>
        </p:sp>
        <p:sp>
          <p:nvSpPr>
            <p:cNvPr id="113" name="Freeform: Shape 112">
              <a:extLst>
                <a:ext uri="{FF2B5EF4-FFF2-40B4-BE49-F238E27FC236}">
                  <a16:creationId xmlns:a16="http://schemas.microsoft.com/office/drawing/2014/main" id="{3E6E8794-E72C-FF49-5425-A1DAD83D3D3F}"/>
                </a:ext>
              </a:extLst>
            </p:cNvPr>
            <p:cNvSpPr/>
            <p:nvPr/>
          </p:nvSpPr>
          <p:spPr>
            <a:xfrm>
              <a:off x="3904163" y="2282871"/>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rgbClr val="E73E16"/>
              </a:solidFill>
              <a:prstDash val="solid"/>
              <a:miter/>
            </a:ln>
          </p:spPr>
          <p:txBody>
            <a:bodyPr rtlCol="0" anchor="ctr"/>
            <a:lstStyle/>
            <a:p>
              <a:endParaRPr lang="en-GB"/>
            </a:p>
          </p:txBody>
        </p:sp>
        <p:sp>
          <p:nvSpPr>
            <p:cNvPr id="114" name="Freeform: Shape 113">
              <a:extLst>
                <a:ext uri="{FF2B5EF4-FFF2-40B4-BE49-F238E27FC236}">
                  <a16:creationId xmlns:a16="http://schemas.microsoft.com/office/drawing/2014/main" id="{3F4DD82E-E8A2-E199-F969-F05BC74B829E}"/>
                </a:ext>
              </a:extLst>
            </p:cNvPr>
            <p:cNvSpPr/>
            <p:nvPr/>
          </p:nvSpPr>
          <p:spPr>
            <a:xfrm>
              <a:off x="6228273" y="4054534"/>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rgbClr val="E73E16"/>
              </a:solidFill>
              <a:prstDash val="solid"/>
              <a:miter/>
            </a:ln>
          </p:spPr>
          <p:txBody>
            <a:bodyPr rtlCol="0" anchor="ctr"/>
            <a:lstStyle/>
            <a:p>
              <a:endParaRPr lang="en-GB"/>
            </a:p>
          </p:txBody>
        </p:sp>
        <p:sp>
          <p:nvSpPr>
            <p:cNvPr id="115" name="Freeform: Shape 114">
              <a:extLst>
                <a:ext uri="{FF2B5EF4-FFF2-40B4-BE49-F238E27FC236}">
                  <a16:creationId xmlns:a16="http://schemas.microsoft.com/office/drawing/2014/main" id="{E11E11AB-193E-617C-1216-4105D08F6EFA}"/>
                </a:ext>
              </a:extLst>
            </p:cNvPr>
            <p:cNvSpPr/>
            <p:nvPr/>
          </p:nvSpPr>
          <p:spPr>
            <a:xfrm>
              <a:off x="6285423" y="4054534"/>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rgbClr val="E73E16"/>
              </a:solidFill>
              <a:prstDash val="solid"/>
              <a:miter/>
            </a:ln>
          </p:spPr>
          <p:txBody>
            <a:bodyPr rtlCol="0" anchor="ctr"/>
            <a:lstStyle/>
            <a:p>
              <a:endParaRPr lang="en-GB"/>
            </a:p>
          </p:txBody>
        </p:sp>
        <p:sp>
          <p:nvSpPr>
            <p:cNvPr id="116" name="Freeform: Shape 115">
              <a:extLst>
                <a:ext uri="{FF2B5EF4-FFF2-40B4-BE49-F238E27FC236}">
                  <a16:creationId xmlns:a16="http://schemas.microsoft.com/office/drawing/2014/main" id="{72F6533D-155C-A194-3F4F-6C6D55312DC5}"/>
                </a:ext>
              </a:extLst>
            </p:cNvPr>
            <p:cNvSpPr/>
            <p:nvPr/>
          </p:nvSpPr>
          <p:spPr>
            <a:xfrm>
              <a:off x="6380673" y="4111684"/>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rgbClr val="E73E16"/>
              </a:solidFill>
              <a:prstDash val="solid"/>
              <a:miter/>
            </a:ln>
          </p:spPr>
          <p:txBody>
            <a:bodyPr rtlCol="0" anchor="ctr"/>
            <a:lstStyle/>
            <a:p>
              <a:endParaRPr lang="en-GB"/>
            </a:p>
          </p:txBody>
        </p:sp>
        <p:sp>
          <p:nvSpPr>
            <p:cNvPr id="117" name="Freeform: Shape 116">
              <a:extLst>
                <a:ext uri="{FF2B5EF4-FFF2-40B4-BE49-F238E27FC236}">
                  <a16:creationId xmlns:a16="http://schemas.microsoft.com/office/drawing/2014/main" id="{FD7EA9B4-D773-B4EF-8552-19ED23A3C7FC}"/>
                </a:ext>
              </a:extLst>
            </p:cNvPr>
            <p:cNvSpPr/>
            <p:nvPr/>
          </p:nvSpPr>
          <p:spPr>
            <a:xfrm>
              <a:off x="6456873" y="4111684"/>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rgbClr val="E73E16"/>
              </a:solidFill>
              <a:prstDash val="solid"/>
              <a:miter/>
            </a:ln>
          </p:spPr>
          <p:txBody>
            <a:bodyPr rtlCol="0" anchor="ctr"/>
            <a:lstStyle/>
            <a:p>
              <a:endParaRPr lang="en-GB"/>
            </a:p>
          </p:txBody>
        </p:sp>
        <p:sp>
          <p:nvSpPr>
            <p:cNvPr id="118" name="Freeform: Shape 117">
              <a:extLst>
                <a:ext uri="{FF2B5EF4-FFF2-40B4-BE49-F238E27FC236}">
                  <a16:creationId xmlns:a16="http://schemas.microsoft.com/office/drawing/2014/main" id="{B7D57B25-C264-F648-84FE-638512D9E5B3}"/>
                </a:ext>
              </a:extLst>
            </p:cNvPr>
            <p:cNvSpPr/>
            <p:nvPr/>
          </p:nvSpPr>
          <p:spPr>
            <a:xfrm>
              <a:off x="6837873" y="4359334"/>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rgbClr val="E73E16"/>
              </a:solidFill>
              <a:prstDash val="solid"/>
              <a:miter/>
            </a:ln>
          </p:spPr>
          <p:txBody>
            <a:bodyPr rtlCol="0" anchor="ctr"/>
            <a:lstStyle/>
            <a:p>
              <a:endParaRPr lang="en-GB"/>
            </a:p>
          </p:txBody>
        </p:sp>
        <p:sp>
          <p:nvSpPr>
            <p:cNvPr id="119" name="Freeform: Shape 118">
              <a:extLst>
                <a:ext uri="{FF2B5EF4-FFF2-40B4-BE49-F238E27FC236}">
                  <a16:creationId xmlns:a16="http://schemas.microsoft.com/office/drawing/2014/main" id="{16E4D1A8-CCA0-CEBE-114F-375836D87B06}"/>
                </a:ext>
              </a:extLst>
            </p:cNvPr>
            <p:cNvSpPr/>
            <p:nvPr/>
          </p:nvSpPr>
          <p:spPr>
            <a:xfrm>
              <a:off x="7028373" y="4454584"/>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rgbClr val="E73E16"/>
              </a:solidFill>
              <a:prstDash val="solid"/>
              <a:miter/>
            </a:ln>
          </p:spPr>
          <p:txBody>
            <a:bodyPr rtlCol="0" anchor="ctr"/>
            <a:lstStyle/>
            <a:p>
              <a:endParaRPr lang="en-GB"/>
            </a:p>
          </p:txBody>
        </p:sp>
        <p:sp>
          <p:nvSpPr>
            <p:cNvPr id="120" name="Freeform: Shape 119">
              <a:extLst>
                <a:ext uri="{FF2B5EF4-FFF2-40B4-BE49-F238E27FC236}">
                  <a16:creationId xmlns:a16="http://schemas.microsoft.com/office/drawing/2014/main" id="{CDD12DBB-66BD-4AE6-24EC-B8B594DD1A1B}"/>
                </a:ext>
              </a:extLst>
            </p:cNvPr>
            <p:cNvSpPr/>
            <p:nvPr/>
          </p:nvSpPr>
          <p:spPr>
            <a:xfrm>
              <a:off x="7123623" y="4530784"/>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rgbClr val="E73E16"/>
              </a:solidFill>
              <a:prstDash val="solid"/>
              <a:miter/>
            </a:ln>
          </p:spPr>
          <p:txBody>
            <a:bodyPr rtlCol="0" anchor="ctr"/>
            <a:lstStyle/>
            <a:p>
              <a:endParaRPr lang="en-GB"/>
            </a:p>
          </p:txBody>
        </p:sp>
        <p:sp>
          <p:nvSpPr>
            <p:cNvPr id="121" name="Freeform: Shape 120">
              <a:extLst>
                <a:ext uri="{FF2B5EF4-FFF2-40B4-BE49-F238E27FC236}">
                  <a16:creationId xmlns:a16="http://schemas.microsoft.com/office/drawing/2014/main" id="{2F8AE76F-E04C-05ED-3E5D-66F6050CD6E1}"/>
                </a:ext>
              </a:extLst>
            </p:cNvPr>
            <p:cNvSpPr/>
            <p:nvPr/>
          </p:nvSpPr>
          <p:spPr>
            <a:xfrm>
              <a:off x="7199823" y="4530784"/>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rgbClr val="E73E16"/>
              </a:solidFill>
              <a:prstDash val="solid"/>
              <a:miter/>
            </a:ln>
          </p:spPr>
          <p:txBody>
            <a:bodyPr rtlCol="0" anchor="ctr"/>
            <a:lstStyle/>
            <a:p>
              <a:endParaRPr lang="en-GB"/>
            </a:p>
          </p:txBody>
        </p:sp>
        <p:sp>
          <p:nvSpPr>
            <p:cNvPr id="122" name="Freeform: Shape 121">
              <a:extLst>
                <a:ext uri="{FF2B5EF4-FFF2-40B4-BE49-F238E27FC236}">
                  <a16:creationId xmlns:a16="http://schemas.microsoft.com/office/drawing/2014/main" id="{30537DCC-8769-7C86-9D26-08CA230FC60D}"/>
                </a:ext>
              </a:extLst>
            </p:cNvPr>
            <p:cNvSpPr/>
            <p:nvPr/>
          </p:nvSpPr>
          <p:spPr>
            <a:xfrm>
              <a:off x="7580832" y="4530784"/>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rgbClr val="E73E16"/>
              </a:solidFill>
              <a:prstDash val="solid"/>
              <a:miter/>
            </a:ln>
          </p:spPr>
          <p:txBody>
            <a:bodyPr rtlCol="0" anchor="ctr"/>
            <a:lstStyle/>
            <a:p>
              <a:endParaRPr lang="en-GB"/>
            </a:p>
          </p:txBody>
        </p:sp>
        <p:sp>
          <p:nvSpPr>
            <p:cNvPr id="123" name="Freeform: Shape 122">
              <a:extLst>
                <a:ext uri="{FF2B5EF4-FFF2-40B4-BE49-F238E27FC236}">
                  <a16:creationId xmlns:a16="http://schemas.microsoft.com/office/drawing/2014/main" id="{D8F184A4-A139-E7FC-9F31-2A4B229500ED}"/>
                </a:ext>
              </a:extLst>
            </p:cNvPr>
            <p:cNvSpPr/>
            <p:nvPr/>
          </p:nvSpPr>
          <p:spPr>
            <a:xfrm>
              <a:off x="7752282" y="4530784"/>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rgbClr val="E73E16"/>
              </a:solidFill>
              <a:prstDash val="solid"/>
              <a:miter/>
            </a:ln>
          </p:spPr>
          <p:txBody>
            <a:bodyPr rtlCol="0" anchor="ctr"/>
            <a:lstStyle/>
            <a:p>
              <a:endParaRPr lang="en-GB"/>
            </a:p>
          </p:txBody>
        </p:sp>
        <p:sp>
          <p:nvSpPr>
            <p:cNvPr id="124" name="Freeform: Shape 123">
              <a:extLst>
                <a:ext uri="{FF2B5EF4-FFF2-40B4-BE49-F238E27FC236}">
                  <a16:creationId xmlns:a16="http://schemas.microsoft.com/office/drawing/2014/main" id="{63C996A8-ADB5-7DB9-CC78-D03FB3A60C9F}"/>
                </a:ext>
              </a:extLst>
            </p:cNvPr>
            <p:cNvSpPr/>
            <p:nvPr/>
          </p:nvSpPr>
          <p:spPr>
            <a:xfrm>
              <a:off x="7752282" y="4530784"/>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rgbClr val="E73E16"/>
              </a:solidFill>
              <a:prstDash val="solid"/>
              <a:miter/>
            </a:ln>
          </p:spPr>
          <p:txBody>
            <a:bodyPr rtlCol="0" anchor="ctr"/>
            <a:lstStyle/>
            <a:p>
              <a:endParaRPr lang="en-GB"/>
            </a:p>
          </p:txBody>
        </p:sp>
      </p:grpSp>
      <p:sp>
        <p:nvSpPr>
          <p:cNvPr id="110" name="Rectangle 120">
            <a:extLst>
              <a:ext uri="{FF2B5EF4-FFF2-40B4-BE49-F238E27FC236}">
                <a16:creationId xmlns:a16="http://schemas.microsoft.com/office/drawing/2014/main" id="{6DB941A9-1172-3418-EFE3-91886172CA61}"/>
              </a:ext>
            </a:extLst>
          </p:cNvPr>
          <p:cNvSpPr>
            <a:spLocks noChangeArrowheads="1"/>
          </p:cNvSpPr>
          <p:nvPr/>
        </p:nvSpPr>
        <p:spPr bwMode="auto">
          <a:xfrm>
            <a:off x="3106297" y="5057142"/>
            <a:ext cx="69249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solidFill>
                  <a:srgbClr val="000000"/>
                </a:solidFill>
                <a:effectLst/>
                <a:latin typeface="+mn-lt"/>
              </a:rPr>
              <a:t>No. </a:t>
            </a:r>
            <a:r>
              <a:rPr kumimoji="0" lang="en-US" altLang="en-US" sz="1200" i="0" u="none" strike="noStrike" cap="none" normalizeH="0" baseline="0" dirty="0" smtClean="0">
                <a:ln>
                  <a:noFill/>
                </a:ln>
                <a:solidFill>
                  <a:srgbClr val="000000"/>
                </a:solidFill>
                <a:effectLst/>
                <a:latin typeface="+mn-lt"/>
              </a:rPr>
              <a:t>at risk</a:t>
            </a:r>
            <a:endParaRPr kumimoji="0" lang="en-US" altLang="en-US" sz="1200" i="0" u="none" strike="noStrike" cap="none" normalizeH="0" baseline="0" dirty="0">
              <a:ln>
                <a:noFill/>
              </a:ln>
              <a:solidFill>
                <a:schemeClr val="tx1"/>
              </a:solidFill>
              <a:effectLst/>
              <a:latin typeface="+mn-lt"/>
            </a:endParaRPr>
          </a:p>
        </p:txBody>
      </p:sp>
      <p:sp>
        <p:nvSpPr>
          <p:cNvPr id="109" name="TextBox 108">
            <a:extLst>
              <a:ext uri="{FF2B5EF4-FFF2-40B4-BE49-F238E27FC236}">
                <a16:creationId xmlns:a16="http://schemas.microsoft.com/office/drawing/2014/main" id="{4E0C4B7D-BCEB-552E-7CDE-C3598C061167}"/>
              </a:ext>
            </a:extLst>
          </p:cNvPr>
          <p:cNvSpPr txBox="1"/>
          <p:nvPr/>
        </p:nvSpPr>
        <p:spPr>
          <a:xfrm>
            <a:off x="3893126" y="1484867"/>
            <a:ext cx="4405748" cy="338554"/>
          </a:xfrm>
          <a:prstGeom prst="rect">
            <a:avLst/>
          </a:prstGeom>
          <a:noFill/>
        </p:spPr>
        <p:txBody>
          <a:bodyPr wrap="square" rtlCol="0">
            <a:spAutoFit/>
          </a:bodyPr>
          <a:lstStyle/>
          <a:p>
            <a:pPr algn="ctr"/>
            <a:r>
              <a:rPr lang="en-GB" sz="1600" b="1" dirty="0" smtClean="0">
                <a:solidFill>
                  <a:srgbClr val="000000"/>
                </a:solidFill>
                <a:latin typeface="Arial" panose="020B0604020202020204" pitchFamily="34" charset="0"/>
                <a:cs typeface="Arial" panose="020B0604020202020204" pitchFamily="34" charset="0"/>
              </a:rPr>
              <a:t>Overall survival</a:t>
            </a:r>
            <a:endParaRPr lang="en-GB" sz="1600" b="1"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8633031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799" y="107693"/>
            <a:ext cx="11818884" cy="939801"/>
          </a:xfrm>
        </p:spPr>
        <p:txBody>
          <a:bodyPr/>
          <a:lstStyle/>
          <a:p>
            <a:r>
              <a:rPr lang="en-GB" sz="2100" dirty="0"/>
              <a:t>9004: Overall survival from a phase II randomized study of ramucirumab plus pembrolizumab versus standard of care for advanced non–small cell lung cancer previously treated with immunotherapy: Lung-MAP </a:t>
            </a:r>
            <a:r>
              <a:rPr lang="en-GB" sz="2100" dirty="0" err="1"/>
              <a:t>nonmatched</a:t>
            </a:r>
            <a:r>
              <a:rPr lang="en-GB" sz="2100" dirty="0"/>
              <a:t> </a:t>
            </a:r>
            <a:r>
              <a:rPr lang="en-GB" sz="2100" dirty="0" err="1"/>
              <a:t>substudy</a:t>
            </a:r>
            <a:r>
              <a:rPr lang="en-GB" sz="2100" dirty="0"/>
              <a:t> S1800A – </a:t>
            </a:r>
            <a:r>
              <a:rPr lang="en-GB" sz="2100" dirty="0" err="1"/>
              <a:t>Reckamp</a:t>
            </a:r>
            <a:r>
              <a:rPr lang="en-GB" sz="2100" dirty="0"/>
              <a:t> KL, et al</a:t>
            </a:r>
          </a:p>
        </p:txBody>
      </p:sp>
      <p:sp>
        <p:nvSpPr>
          <p:cNvPr id="3" name="Content Placeholder 2"/>
          <p:cNvSpPr>
            <a:spLocks noGrp="1"/>
          </p:cNvSpPr>
          <p:nvPr>
            <p:ph idx="1"/>
          </p:nvPr>
        </p:nvSpPr>
        <p:spPr/>
        <p:txBody>
          <a:bodyPr/>
          <a:lstStyle/>
          <a:p>
            <a:r>
              <a:rPr lang="en-GB" b="1" dirty="0"/>
              <a:t>Key results (cont.)</a:t>
            </a:r>
          </a:p>
          <a:p>
            <a:endParaRPr lang="en-GB" dirty="0"/>
          </a:p>
        </p:txBody>
      </p:sp>
      <p:sp>
        <p:nvSpPr>
          <p:cNvPr id="5" name="Text Placeholder 4"/>
          <p:cNvSpPr>
            <a:spLocks noGrp="1"/>
          </p:cNvSpPr>
          <p:nvPr>
            <p:ph type="body" sz="quarter" idx="11"/>
          </p:nvPr>
        </p:nvSpPr>
        <p:spPr/>
        <p:txBody>
          <a:bodyPr/>
          <a:lstStyle/>
          <a:p>
            <a:r>
              <a:rPr lang="en-GB" dirty="0" err="1"/>
              <a:t>Reckamp</a:t>
            </a:r>
            <a:r>
              <a:rPr lang="en-GB" dirty="0"/>
              <a:t> KL, et al. J </a:t>
            </a:r>
            <a:r>
              <a:rPr lang="en-GB" dirty="0" err="1"/>
              <a:t>Clin</a:t>
            </a:r>
            <a:r>
              <a:rPr lang="en-GB" dirty="0"/>
              <a:t> </a:t>
            </a:r>
            <a:r>
              <a:rPr lang="en-GB" dirty="0" err="1"/>
              <a:t>Oncol</a:t>
            </a:r>
            <a:r>
              <a:rPr lang="en-GB" dirty="0"/>
              <a:t> 2022;40(</a:t>
            </a:r>
            <a:r>
              <a:rPr lang="en-GB" dirty="0" err="1"/>
              <a:t>suppl</a:t>
            </a:r>
            <a:r>
              <a:rPr lang="en-GB" dirty="0"/>
              <a:t>):</a:t>
            </a:r>
            <a:r>
              <a:rPr lang="en-GB" dirty="0" err="1"/>
              <a:t>Abstr</a:t>
            </a:r>
            <a:r>
              <a:rPr lang="en-GB" dirty="0"/>
              <a:t> 9004</a:t>
            </a:r>
          </a:p>
        </p:txBody>
      </p:sp>
      <p:sp>
        <p:nvSpPr>
          <p:cNvPr id="8" name="TextBox 7">
            <a:extLst>
              <a:ext uri="{FF2B5EF4-FFF2-40B4-BE49-F238E27FC236}">
                <a16:creationId xmlns:a16="http://schemas.microsoft.com/office/drawing/2014/main" id="{5E806280-AE41-3346-2BF1-05498922A8BF}"/>
              </a:ext>
            </a:extLst>
          </p:cNvPr>
          <p:cNvSpPr txBox="1"/>
          <p:nvPr/>
        </p:nvSpPr>
        <p:spPr>
          <a:xfrm>
            <a:off x="4766151" y="1640152"/>
            <a:ext cx="2659703" cy="338554"/>
          </a:xfrm>
          <a:prstGeom prst="rect">
            <a:avLst/>
          </a:prstGeom>
          <a:noFill/>
        </p:spPr>
        <p:txBody>
          <a:bodyPr wrap="none" rtlCol="0">
            <a:spAutoFit/>
          </a:bodyPr>
          <a:lstStyle/>
          <a:p>
            <a:pPr algn="ctr"/>
            <a:r>
              <a:rPr lang="en-GB" sz="1600" b="1" dirty="0"/>
              <a:t>Progression-free survival</a:t>
            </a:r>
          </a:p>
        </p:txBody>
      </p:sp>
      <p:sp>
        <p:nvSpPr>
          <p:cNvPr id="10" name="Freeform 21">
            <a:extLst>
              <a:ext uri="{FF2B5EF4-FFF2-40B4-BE49-F238E27FC236}">
                <a16:creationId xmlns:a16="http://schemas.microsoft.com/office/drawing/2014/main" id="{41490141-0E62-E35F-D77A-BFC28337A2B3}"/>
              </a:ext>
            </a:extLst>
          </p:cNvPr>
          <p:cNvSpPr>
            <a:spLocks/>
          </p:cNvSpPr>
          <p:nvPr/>
        </p:nvSpPr>
        <p:spPr bwMode="auto">
          <a:xfrm>
            <a:off x="4038579" y="2028996"/>
            <a:ext cx="4473123" cy="260247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a:solidFill>
                <a:srgbClr val="363636"/>
              </a:solidFill>
            </a:endParaRPr>
          </a:p>
        </p:txBody>
      </p:sp>
      <p:grpSp>
        <p:nvGrpSpPr>
          <p:cNvPr id="11" name="Group 10">
            <a:extLst>
              <a:ext uri="{FF2B5EF4-FFF2-40B4-BE49-F238E27FC236}">
                <a16:creationId xmlns:a16="http://schemas.microsoft.com/office/drawing/2014/main" id="{DC20AFD4-72B2-FFC9-E7D7-43143352D72B}"/>
              </a:ext>
            </a:extLst>
          </p:cNvPr>
          <p:cNvGrpSpPr/>
          <p:nvPr/>
        </p:nvGrpSpPr>
        <p:grpSpPr>
          <a:xfrm>
            <a:off x="3131787" y="1909073"/>
            <a:ext cx="906792" cy="2911825"/>
            <a:chOff x="2484261" y="1348608"/>
            <a:chExt cx="906792" cy="2334140"/>
          </a:xfrm>
        </p:grpSpPr>
        <p:sp>
          <p:nvSpPr>
            <p:cNvPr id="12" name="Line 7">
              <a:extLst>
                <a:ext uri="{FF2B5EF4-FFF2-40B4-BE49-F238E27FC236}">
                  <a16:creationId xmlns:a16="http://schemas.microsoft.com/office/drawing/2014/main" id="{C1BE9FA4-3CA3-AE0E-A378-035152099362}"/>
                </a:ext>
              </a:extLst>
            </p:cNvPr>
            <p:cNvSpPr>
              <a:spLocks noChangeShapeType="1"/>
            </p:cNvSpPr>
            <p:nvPr/>
          </p:nvSpPr>
          <p:spPr bwMode="auto">
            <a:xfrm>
              <a:off x="3304819" y="150333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3" name="Line 8">
              <a:extLst>
                <a:ext uri="{FF2B5EF4-FFF2-40B4-BE49-F238E27FC236}">
                  <a16:creationId xmlns:a16="http://schemas.microsoft.com/office/drawing/2014/main" id="{21DA4805-BE77-BB1B-35F9-17604971EDD1}"/>
                </a:ext>
              </a:extLst>
            </p:cNvPr>
            <p:cNvSpPr>
              <a:spLocks noChangeShapeType="1"/>
            </p:cNvSpPr>
            <p:nvPr/>
          </p:nvSpPr>
          <p:spPr bwMode="auto">
            <a:xfrm>
              <a:off x="3304819" y="2002096"/>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4" name="Line 9">
              <a:extLst>
                <a:ext uri="{FF2B5EF4-FFF2-40B4-BE49-F238E27FC236}">
                  <a16:creationId xmlns:a16="http://schemas.microsoft.com/office/drawing/2014/main" id="{DF074D18-A3AD-CF48-9C7B-AC1008DB9480}"/>
                </a:ext>
              </a:extLst>
            </p:cNvPr>
            <p:cNvSpPr>
              <a:spLocks noChangeShapeType="1"/>
            </p:cNvSpPr>
            <p:nvPr/>
          </p:nvSpPr>
          <p:spPr bwMode="auto">
            <a:xfrm>
              <a:off x="3304819" y="251697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5" name="Line 10">
              <a:extLst>
                <a:ext uri="{FF2B5EF4-FFF2-40B4-BE49-F238E27FC236}">
                  <a16:creationId xmlns:a16="http://schemas.microsoft.com/office/drawing/2014/main" id="{45B855DF-A96E-E6B7-C2A3-69D42A9043D0}"/>
                </a:ext>
              </a:extLst>
            </p:cNvPr>
            <p:cNvSpPr>
              <a:spLocks noChangeShapeType="1"/>
            </p:cNvSpPr>
            <p:nvPr/>
          </p:nvSpPr>
          <p:spPr bwMode="auto">
            <a:xfrm>
              <a:off x="3304819" y="302111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6" name="Line 11">
              <a:extLst>
                <a:ext uri="{FF2B5EF4-FFF2-40B4-BE49-F238E27FC236}">
                  <a16:creationId xmlns:a16="http://schemas.microsoft.com/office/drawing/2014/main" id="{1324CFA2-4D51-DE1A-0C19-13C4486F86E2}"/>
                </a:ext>
              </a:extLst>
            </p:cNvPr>
            <p:cNvSpPr>
              <a:spLocks noChangeShapeType="1"/>
            </p:cNvSpPr>
            <p:nvPr/>
          </p:nvSpPr>
          <p:spPr bwMode="auto">
            <a:xfrm>
              <a:off x="3304819" y="353061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endParaRPr>
            </a:p>
          </p:txBody>
        </p:sp>
        <p:sp>
          <p:nvSpPr>
            <p:cNvPr id="17" name="TextBox 16">
              <a:extLst>
                <a:ext uri="{FF2B5EF4-FFF2-40B4-BE49-F238E27FC236}">
                  <a16:creationId xmlns:a16="http://schemas.microsoft.com/office/drawing/2014/main" id="{B7F48EFB-F559-D271-F69D-078002D6983B}"/>
                </a:ext>
              </a:extLst>
            </p:cNvPr>
            <p:cNvSpPr txBox="1"/>
            <p:nvPr/>
          </p:nvSpPr>
          <p:spPr>
            <a:xfrm rot="16200000">
              <a:off x="2319989" y="2373036"/>
              <a:ext cx="636321" cy="307777"/>
            </a:xfrm>
            <a:prstGeom prst="rect">
              <a:avLst/>
            </a:prstGeom>
            <a:noFill/>
          </p:spPr>
          <p:txBody>
            <a:bodyPr wrap="none" rtlCol="0">
              <a:spAutoFit/>
            </a:bodyPr>
            <a:lstStyle/>
            <a:p>
              <a:pPr algn="ctr" fontAlgn="base">
                <a:spcBef>
                  <a:spcPct val="0"/>
                </a:spcBef>
                <a:spcAft>
                  <a:spcPct val="0"/>
                </a:spcAft>
              </a:pPr>
              <a:r>
                <a:rPr lang="en-GB" sz="1400" dirty="0" smtClean="0">
                  <a:solidFill>
                    <a:srgbClr val="363636"/>
                  </a:solidFill>
                  <a:latin typeface="Arial" panose="020B0604020202020204" pitchFamily="34" charset="0"/>
                  <a:cs typeface="Arial" panose="020B0604020202020204" pitchFamily="34" charset="0"/>
                </a:rPr>
                <a:t>PFS, %</a:t>
              </a:r>
              <a:endParaRPr lang="en-GB" sz="1400" dirty="0">
                <a:solidFill>
                  <a:srgbClr val="363636"/>
                </a:solidFill>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CECB1516-ED1F-1C9E-ADDB-4F5331789BED}"/>
                </a:ext>
              </a:extLst>
            </p:cNvPr>
            <p:cNvSpPr txBox="1"/>
            <p:nvPr/>
          </p:nvSpPr>
          <p:spPr>
            <a:xfrm>
              <a:off x="2834675" y="1348608"/>
              <a:ext cx="482824"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100</a:t>
              </a:r>
            </a:p>
          </p:txBody>
        </p:sp>
        <p:sp>
          <p:nvSpPr>
            <p:cNvPr id="19" name="TextBox 18">
              <a:extLst>
                <a:ext uri="{FF2B5EF4-FFF2-40B4-BE49-F238E27FC236}">
                  <a16:creationId xmlns:a16="http://schemas.microsoft.com/office/drawing/2014/main" id="{399E9894-1F61-A09E-4FBF-A357A1751DD3}"/>
                </a:ext>
              </a:extLst>
            </p:cNvPr>
            <p:cNvSpPr txBox="1"/>
            <p:nvPr/>
          </p:nvSpPr>
          <p:spPr>
            <a:xfrm>
              <a:off x="2934061" y="1847139"/>
              <a:ext cx="383438"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75</a:t>
              </a:r>
            </a:p>
          </p:txBody>
        </p:sp>
        <p:sp>
          <p:nvSpPr>
            <p:cNvPr id="20" name="TextBox 19">
              <a:extLst>
                <a:ext uri="{FF2B5EF4-FFF2-40B4-BE49-F238E27FC236}">
                  <a16:creationId xmlns:a16="http://schemas.microsoft.com/office/drawing/2014/main" id="{D5AF2AB6-F11E-691A-0BA7-912A50C80EF6}"/>
                </a:ext>
              </a:extLst>
            </p:cNvPr>
            <p:cNvSpPr txBox="1"/>
            <p:nvPr/>
          </p:nvSpPr>
          <p:spPr>
            <a:xfrm>
              <a:off x="2934060" y="2361792"/>
              <a:ext cx="383439"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50</a:t>
              </a:r>
            </a:p>
          </p:txBody>
        </p:sp>
        <p:sp>
          <p:nvSpPr>
            <p:cNvPr id="21" name="TextBox 20">
              <a:extLst>
                <a:ext uri="{FF2B5EF4-FFF2-40B4-BE49-F238E27FC236}">
                  <a16:creationId xmlns:a16="http://schemas.microsoft.com/office/drawing/2014/main" id="{2CD9341B-4B52-AA97-29F0-718C7310B14E}"/>
                </a:ext>
              </a:extLst>
            </p:cNvPr>
            <p:cNvSpPr txBox="1"/>
            <p:nvPr/>
          </p:nvSpPr>
          <p:spPr>
            <a:xfrm>
              <a:off x="2934060" y="2865695"/>
              <a:ext cx="383439"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25</a:t>
              </a:r>
            </a:p>
          </p:txBody>
        </p:sp>
        <p:sp>
          <p:nvSpPr>
            <p:cNvPr id="22" name="TextBox 21">
              <a:extLst>
                <a:ext uri="{FF2B5EF4-FFF2-40B4-BE49-F238E27FC236}">
                  <a16:creationId xmlns:a16="http://schemas.microsoft.com/office/drawing/2014/main" id="{61B44BE6-FA41-E547-E62A-FA0E18A5741A}"/>
                </a:ext>
              </a:extLst>
            </p:cNvPr>
            <p:cNvSpPr txBox="1"/>
            <p:nvPr/>
          </p:nvSpPr>
          <p:spPr>
            <a:xfrm>
              <a:off x="3033455" y="3374971"/>
              <a:ext cx="284052" cy="307777"/>
            </a:xfrm>
            <a:prstGeom prst="rect">
              <a:avLst/>
            </a:prstGeom>
            <a:noFill/>
          </p:spPr>
          <p:txBody>
            <a:bodyPr wrap="none" rtlCol="0" anchor="ctr" anchorCtr="0">
              <a:spAutoFit/>
            </a:bodyPr>
            <a:lstStyle/>
            <a:p>
              <a:pPr algn="r"/>
              <a:r>
                <a:rPr lang="en-GB" sz="1400" dirty="0">
                  <a:solidFill>
                    <a:srgbClr val="363636"/>
                  </a:solidFill>
                  <a:latin typeface="Arial" panose="020B0604020202020204" pitchFamily="34" charset="0"/>
                  <a:cs typeface="Arial" panose="020B0604020202020204" pitchFamily="34" charset="0"/>
                </a:rPr>
                <a:t>0</a:t>
              </a:r>
            </a:p>
          </p:txBody>
        </p:sp>
      </p:grpSp>
      <p:grpSp>
        <p:nvGrpSpPr>
          <p:cNvPr id="23" name="Group 22">
            <a:extLst>
              <a:ext uri="{FF2B5EF4-FFF2-40B4-BE49-F238E27FC236}">
                <a16:creationId xmlns:a16="http://schemas.microsoft.com/office/drawing/2014/main" id="{862CCDBB-3DC6-0F5C-DC32-B4655F8D1122}"/>
              </a:ext>
            </a:extLst>
          </p:cNvPr>
          <p:cNvGrpSpPr/>
          <p:nvPr/>
        </p:nvGrpSpPr>
        <p:grpSpPr>
          <a:xfrm>
            <a:off x="3951585" y="4623494"/>
            <a:ext cx="4504899" cy="590832"/>
            <a:chOff x="1484487" y="5471106"/>
            <a:chExt cx="3950876" cy="590832"/>
          </a:xfrm>
        </p:grpSpPr>
        <p:sp>
          <p:nvSpPr>
            <p:cNvPr id="24" name="TextBox 23">
              <a:extLst>
                <a:ext uri="{FF2B5EF4-FFF2-40B4-BE49-F238E27FC236}">
                  <a16:creationId xmlns:a16="http://schemas.microsoft.com/office/drawing/2014/main" id="{E53A4D08-8301-22AF-C669-D31D6056B70F}"/>
                </a:ext>
              </a:extLst>
            </p:cNvPr>
            <p:cNvSpPr txBox="1"/>
            <p:nvPr/>
          </p:nvSpPr>
          <p:spPr>
            <a:xfrm>
              <a:off x="2908638" y="5754161"/>
              <a:ext cx="1112318" cy="307777"/>
            </a:xfrm>
            <a:prstGeom prst="rect">
              <a:avLst/>
            </a:prstGeom>
            <a:noFill/>
          </p:spPr>
          <p:txBody>
            <a:bodyPr wrap="none" rtlCol="0">
              <a:spAutoFit/>
            </a:bodyPr>
            <a:lstStyle/>
            <a:p>
              <a:pPr algn="ctr" fontAlgn="base">
                <a:spcBef>
                  <a:spcPct val="0"/>
                </a:spcBef>
                <a:spcAft>
                  <a:spcPct val="0"/>
                </a:spcAft>
              </a:pPr>
              <a:r>
                <a:rPr lang="en-GB" sz="1400" dirty="0">
                  <a:solidFill>
                    <a:srgbClr val="363636"/>
                  </a:solidFill>
                  <a:latin typeface="Arial" panose="020B0604020202020204" pitchFamily="34" charset="0"/>
                  <a:cs typeface="Arial" panose="020B0604020202020204" pitchFamily="34" charset="0"/>
                </a:rPr>
                <a:t>Time, </a:t>
              </a:r>
              <a:r>
                <a:rPr lang="en-GB" sz="1400" dirty="0" smtClean="0">
                  <a:solidFill>
                    <a:srgbClr val="363636"/>
                  </a:solidFill>
                  <a:latin typeface="Arial" panose="020B0604020202020204" pitchFamily="34" charset="0"/>
                  <a:cs typeface="Arial" panose="020B0604020202020204" pitchFamily="34" charset="0"/>
                </a:rPr>
                <a:t>months</a:t>
              </a:r>
              <a:endParaRPr lang="en-GB" sz="1400" dirty="0">
                <a:solidFill>
                  <a:srgbClr val="363636"/>
                </a:solidFill>
                <a:latin typeface="Arial" panose="020B0604020202020204" pitchFamily="34" charset="0"/>
                <a:cs typeface="Arial" panose="020B0604020202020204" pitchFamily="34" charset="0"/>
              </a:endParaRPr>
            </a:p>
          </p:txBody>
        </p:sp>
        <p:sp>
          <p:nvSpPr>
            <p:cNvPr id="25" name="Line 21">
              <a:extLst>
                <a:ext uri="{FF2B5EF4-FFF2-40B4-BE49-F238E27FC236}">
                  <a16:creationId xmlns:a16="http://schemas.microsoft.com/office/drawing/2014/main" id="{E921990D-8F94-6D20-2BC8-77622588A27E}"/>
                </a:ext>
              </a:extLst>
            </p:cNvPr>
            <p:cNvSpPr>
              <a:spLocks noChangeShapeType="1"/>
            </p:cNvSpPr>
            <p:nvPr/>
          </p:nvSpPr>
          <p:spPr bwMode="auto">
            <a:xfrm>
              <a:off x="531943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8C56FECF-F1D3-83CD-B167-EAD3BB86A902}"/>
                </a:ext>
              </a:extLst>
            </p:cNvPr>
            <p:cNvSpPr txBox="1"/>
            <p:nvPr/>
          </p:nvSpPr>
          <p:spPr>
            <a:xfrm>
              <a:off x="5197275" y="5543106"/>
              <a:ext cx="238088"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30</a:t>
              </a:r>
            </a:p>
          </p:txBody>
        </p:sp>
        <p:sp>
          <p:nvSpPr>
            <p:cNvPr id="27" name="Line 21">
              <a:extLst>
                <a:ext uri="{FF2B5EF4-FFF2-40B4-BE49-F238E27FC236}">
                  <a16:creationId xmlns:a16="http://schemas.microsoft.com/office/drawing/2014/main" id="{CC45A3E6-9C80-DF56-8532-E4955443C7D4}"/>
                </a:ext>
              </a:extLst>
            </p:cNvPr>
            <p:cNvSpPr>
              <a:spLocks noChangeShapeType="1"/>
            </p:cNvSpPr>
            <p:nvPr/>
          </p:nvSpPr>
          <p:spPr bwMode="auto">
            <a:xfrm>
              <a:off x="4943794"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28" name="TextBox 27">
              <a:extLst>
                <a:ext uri="{FF2B5EF4-FFF2-40B4-BE49-F238E27FC236}">
                  <a16:creationId xmlns:a16="http://schemas.microsoft.com/office/drawing/2014/main" id="{536BB9E4-9513-6E7D-C281-BCE8456A1690}"/>
                </a:ext>
              </a:extLst>
            </p:cNvPr>
            <p:cNvSpPr txBox="1"/>
            <p:nvPr/>
          </p:nvSpPr>
          <p:spPr>
            <a:xfrm>
              <a:off x="4821638" y="5543106"/>
              <a:ext cx="238088"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27</a:t>
              </a:r>
            </a:p>
          </p:txBody>
        </p:sp>
        <p:sp>
          <p:nvSpPr>
            <p:cNvPr id="29" name="Line 21">
              <a:extLst>
                <a:ext uri="{FF2B5EF4-FFF2-40B4-BE49-F238E27FC236}">
                  <a16:creationId xmlns:a16="http://schemas.microsoft.com/office/drawing/2014/main" id="{C933162B-736B-0BA8-6E86-0227029CDF17}"/>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E0FB59C1-CACB-2505-202C-606DF83176DE}"/>
                </a:ext>
              </a:extLst>
            </p:cNvPr>
            <p:cNvSpPr txBox="1"/>
            <p:nvPr/>
          </p:nvSpPr>
          <p:spPr>
            <a:xfrm>
              <a:off x="4446001" y="5543106"/>
              <a:ext cx="238088"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24</a:t>
              </a:r>
            </a:p>
          </p:txBody>
        </p:sp>
        <p:sp>
          <p:nvSpPr>
            <p:cNvPr id="31" name="Line 21">
              <a:extLst>
                <a:ext uri="{FF2B5EF4-FFF2-40B4-BE49-F238E27FC236}">
                  <a16:creationId xmlns:a16="http://schemas.microsoft.com/office/drawing/2014/main" id="{4B2FF64C-F1E1-A987-87FD-D376639B1D22}"/>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2" name="TextBox 31">
              <a:extLst>
                <a:ext uri="{FF2B5EF4-FFF2-40B4-BE49-F238E27FC236}">
                  <a16:creationId xmlns:a16="http://schemas.microsoft.com/office/drawing/2014/main" id="{E539E1CB-A851-0FFD-B563-6019064CD749}"/>
                </a:ext>
              </a:extLst>
            </p:cNvPr>
            <p:cNvSpPr txBox="1"/>
            <p:nvPr/>
          </p:nvSpPr>
          <p:spPr>
            <a:xfrm>
              <a:off x="4070364" y="5543106"/>
              <a:ext cx="238088"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21</a:t>
              </a:r>
            </a:p>
          </p:txBody>
        </p:sp>
        <p:sp>
          <p:nvSpPr>
            <p:cNvPr id="33" name="Line 21">
              <a:extLst>
                <a:ext uri="{FF2B5EF4-FFF2-40B4-BE49-F238E27FC236}">
                  <a16:creationId xmlns:a16="http://schemas.microsoft.com/office/drawing/2014/main" id="{3FA03CBD-BE41-ABD3-A083-6285021EDD07}"/>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4" name="TextBox 33">
              <a:extLst>
                <a:ext uri="{FF2B5EF4-FFF2-40B4-BE49-F238E27FC236}">
                  <a16:creationId xmlns:a16="http://schemas.microsoft.com/office/drawing/2014/main" id="{43D184C9-D786-7358-711A-44AC5475B54A}"/>
                </a:ext>
              </a:extLst>
            </p:cNvPr>
            <p:cNvSpPr txBox="1"/>
            <p:nvPr/>
          </p:nvSpPr>
          <p:spPr>
            <a:xfrm>
              <a:off x="3694727" y="5543106"/>
              <a:ext cx="238088"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18</a:t>
              </a:r>
            </a:p>
          </p:txBody>
        </p:sp>
        <p:sp>
          <p:nvSpPr>
            <p:cNvPr id="35" name="Line 21">
              <a:extLst>
                <a:ext uri="{FF2B5EF4-FFF2-40B4-BE49-F238E27FC236}">
                  <a16:creationId xmlns:a16="http://schemas.microsoft.com/office/drawing/2014/main" id="{012DE382-13E7-0BCD-4ADD-DC42D0DE0E0D}"/>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6" name="TextBox 35">
              <a:extLst>
                <a:ext uri="{FF2B5EF4-FFF2-40B4-BE49-F238E27FC236}">
                  <a16:creationId xmlns:a16="http://schemas.microsoft.com/office/drawing/2014/main" id="{D500CCB3-AB5E-28C1-DDC1-B6F023B4FC2F}"/>
                </a:ext>
              </a:extLst>
            </p:cNvPr>
            <p:cNvSpPr txBox="1"/>
            <p:nvPr/>
          </p:nvSpPr>
          <p:spPr>
            <a:xfrm>
              <a:off x="3319090" y="5543106"/>
              <a:ext cx="238088"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15</a:t>
              </a:r>
            </a:p>
          </p:txBody>
        </p:sp>
        <p:sp>
          <p:nvSpPr>
            <p:cNvPr id="37" name="Line 21">
              <a:extLst>
                <a:ext uri="{FF2B5EF4-FFF2-40B4-BE49-F238E27FC236}">
                  <a16:creationId xmlns:a16="http://schemas.microsoft.com/office/drawing/2014/main" id="{2AB43A17-14E9-4E76-257E-36580BC3C9A7}"/>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EE836518-A8B7-7435-2CDA-D9D43545F9B4}"/>
                </a:ext>
              </a:extLst>
            </p:cNvPr>
            <p:cNvSpPr txBox="1"/>
            <p:nvPr/>
          </p:nvSpPr>
          <p:spPr>
            <a:xfrm>
              <a:off x="2943453" y="5543106"/>
              <a:ext cx="238088"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12</a:t>
              </a:r>
            </a:p>
          </p:txBody>
        </p:sp>
        <p:sp>
          <p:nvSpPr>
            <p:cNvPr id="39" name="Line 21">
              <a:extLst>
                <a:ext uri="{FF2B5EF4-FFF2-40B4-BE49-F238E27FC236}">
                  <a16:creationId xmlns:a16="http://schemas.microsoft.com/office/drawing/2014/main" id="{18B20010-84EE-9921-C1CB-DA4412C8FC10}"/>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id="{30FB1824-3452-FBF4-F4C9-D3BE036DBEE0}"/>
                </a:ext>
              </a:extLst>
            </p:cNvPr>
            <p:cNvSpPr txBox="1"/>
            <p:nvPr/>
          </p:nvSpPr>
          <p:spPr>
            <a:xfrm>
              <a:off x="2611398" y="5543106"/>
              <a:ext cx="150925"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9</a:t>
              </a:r>
            </a:p>
          </p:txBody>
        </p:sp>
        <p:sp>
          <p:nvSpPr>
            <p:cNvPr id="41" name="Line 21">
              <a:extLst>
                <a:ext uri="{FF2B5EF4-FFF2-40B4-BE49-F238E27FC236}">
                  <a16:creationId xmlns:a16="http://schemas.microsoft.com/office/drawing/2014/main" id="{F745776B-CEF9-38B0-5D80-D692DE88FD16}"/>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2" name="TextBox 41">
              <a:extLst>
                <a:ext uri="{FF2B5EF4-FFF2-40B4-BE49-F238E27FC236}">
                  <a16:creationId xmlns:a16="http://schemas.microsoft.com/office/drawing/2014/main" id="{448A659A-BCDD-661F-8DDF-DB3923F90ABB}"/>
                </a:ext>
              </a:extLst>
            </p:cNvPr>
            <p:cNvSpPr txBox="1"/>
            <p:nvPr/>
          </p:nvSpPr>
          <p:spPr>
            <a:xfrm>
              <a:off x="2235761" y="5543106"/>
              <a:ext cx="150925"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6</a:t>
              </a:r>
            </a:p>
          </p:txBody>
        </p:sp>
        <p:sp>
          <p:nvSpPr>
            <p:cNvPr id="43" name="Line 21">
              <a:extLst>
                <a:ext uri="{FF2B5EF4-FFF2-40B4-BE49-F238E27FC236}">
                  <a16:creationId xmlns:a16="http://schemas.microsoft.com/office/drawing/2014/main" id="{2721E7D9-CEF8-1182-03F4-3FC7CF496B9F}"/>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4" name="TextBox 43">
              <a:extLst>
                <a:ext uri="{FF2B5EF4-FFF2-40B4-BE49-F238E27FC236}">
                  <a16:creationId xmlns:a16="http://schemas.microsoft.com/office/drawing/2014/main" id="{6EDB6ED6-32E2-DA44-FF0B-00A0612B7915}"/>
                </a:ext>
              </a:extLst>
            </p:cNvPr>
            <p:cNvSpPr txBox="1"/>
            <p:nvPr/>
          </p:nvSpPr>
          <p:spPr>
            <a:xfrm>
              <a:off x="1860124" y="5543106"/>
              <a:ext cx="150925"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3</a:t>
              </a:r>
            </a:p>
          </p:txBody>
        </p:sp>
        <p:sp>
          <p:nvSpPr>
            <p:cNvPr id="45" name="Line 21">
              <a:extLst>
                <a:ext uri="{FF2B5EF4-FFF2-40B4-BE49-F238E27FC236}">
                  <a16:creationId xmlns:a16="http://schemas.microsoft.com/office/drawing/2014/main" id="{A6E100F2-8D36-E268-D631-468B7E3BC275}"/>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46" name="TextBox 45">
              <a:extLst>
                <a:ext uri="{FF2B5EF4-FFF2-40B4-BE49-F238E27FC236}">
                  <a16:creationId xmlns:a16="http://schemas.microsoft.com/office/drawing/2014/main" id="{9F29C50D-A842-C2A8-210C-C319A264E751}"/>
                </a:ext>
              </a:extLst>
            </p:cNvPr>
            <p:cNvSpPr txBox="1"/>
            <p:nvPr/>
          </p:nvSpPr>
          <p:spPr>
            <a:xfrm>
              <a:off x="1484487" y="5543106"/>
              <a:ext cx="150925" cy="288147"/>
            </a:xfrm>
            <a:prstGeom prst="rect">
              <a:avLst/>
            </a:prstGeom>
            <a:noFill/>
          </p:spPr>
          <p:txBody>
            <a:bodyPr wrap="none" lIns="36000" tIns="36000" rIns="36000" bIns="36000" rtlCol="0" anchor="t" anchorCtr="0">
              <a:spAutoFit/>
            </a:bodyPr>
            <a:lstStyle/>
            <a:p>
              <a:pPr algn="ctr"/>
              <a:r>
                <a:rPr lang="en-GB" sz="1400" dirty="0">
                  <a:solidFill>
                    <a:srgbClr val="363636"/>
                  </a:solidFill>
                  <a:latin typeface="Arial" panose="020B0604020202020204" pitchFamily="34" charset="0"/>
                  <a:cs typeface="Arial" panose="020B0604020202020204" pitchFamily="34" charset="0"/>
                </a:rPr>
                <a:t>0</a:t>
              </a:r>
            </a:p>
          </p:txBody>
        </p:sp>
      </p:grpSp>
      <p:grpSp>
        <p:nvGrpSpPr>
          <p:cNvPr id="47" name="Group 46">
            <a:extLst>
              <a:ext uri="{FF2B5EF4-FFF2-40B4-BE49-F238E27FC236}">
                <a16:creationId xmlns:a16="http://schemas.microsoft.com/office/drawing/2014/main" id="{6D017C9E-CD33-8FCA-1FAB-2A06D8DBEB75}"/>
              </a:ext>
            </a:extLst>
          </p:cNvPr>
          <p:cNvGrpSpPr/>
          <p:nvPr/>
        </p:nvGrpSpPr>
        <p:grpSpPr>
          <a:xfrm>
            <a:off x="3907502" y="5220179"/>
            <a:ext cx="4585851" cy="442035"/>
            <a:chOff x="4231991" y="5501137"/>
            <a:chExt cx="4585851" cy="442035"/>
          </a:xfrm>
        </p:grpSpPr>
        <p:sp>
          <p:nvSpPr>
            <p:cNvPr id="48" name="TextBox 47">
              <a:extLst>
                <a:ext uri="{FF2B5EF4-FFF2-40B4-BE49-F238E27FC236}">
                  <a16:creationId xmlns:a16="http://schemas.microsoft.com/office/drawing/2014/main" id="{6C89922A-F93F-17B5-9976-8BA8BBE8A2B9}"/>
                </a:ext>
              </a:extLst>
            </p:cNvPr>
            <p:cNvSpPr txBox="1"/>
            <p:nvPr/>
          </p:nvSpPr>
          <p:spPr>
            <a:xfrm>
              <a:off x="8472628" y="5501137"/>
              <a:ext cx="345214"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0</a:t>
              </a:r>
            </a:p>
            <a:p>
              <a:pPr algn="ctr"/>
              <a:r>
                <a:rPr lang="en-GB" sz="1200" dirty="0">
                  <a:solidFill>
                    <a:schemeClr val="accent1"/>
                  </a:solidFill>
                  <a:cs typeface="Arial" panose="020B0604020202020204" pitchFamily="34" charset="0"/>
                </a:rPr>
                <a:t>(57)</a:t>
              </a:r>
            </a:p>
          </p:txBody>
        </p:sp>
        <p:sp>
          <p:nvSpPr>
            <p:cNvPr id="49" name="TextBox 48">
              <a:extLst>
                <a:ext uri="{FF2B5EF4-FFF2-40B4-BE49-F238E27FC236}">
                  <a16:creationId xmlns:a16="http://schemas.microsoft.com/office/drawing/2014/main" id="{329AB9BD-E92E-6C35-E0BD-6C1F4FFC358D}"/>
                </a:ext>
              </a:extLst>
            </p:cNvPr>
            <p:cNvSpPr txBox="1"/>
            <p:nvPr/>
          </p:nvSpPr>
          <p:spPr>
            <a:xfrm>
              <a:off x="8044317" y="5501137"/>
              <a:ext cx="345214"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0</a:t>
              </a:r>
            </a:p>
            <a:p>
              <a:pPr algn="ctr"/>
              <a:r>
                <a:rPr lang="en-GB" sz="1200" dirty="0">
                  <a:solidFill>
                    <a:schemeClr val="accent1"/>
                  </a:solidFill>
                  <a:cs typeface="Arial" panose="020B0604020202020204" pitchFamily="34" charset="0"/>
                </a:rPr>
                <a:t>(57)</a:t>
              </a:r>
            </a:p>
          </p:txBody>
        </p:sp>
        <p:sp>
          <p:nvSpPr>
            <p:cNvPr id="50" name="TextBox 49">
              <a:extLst>
                <a:ext uri="{FF2B5EF4-FFF2-40B4-BE49-F238E27FC236}">
                  <a16:creationId xmlns:a16="http://schemas.microsoft.com/office/drawing/2014/main" id="{036744D5-292C-A761-FA8E-2E03B33462AC}"/>
                </a:ext>
              </a:extLst>
            </p:cNvPr>
            <p:cNvSpPr txBox="1"/>
            <p:nvPr/>
          </p:nvSpPr>
          <p:spPr>
            <a:xfrm>
              <a:off x="7616005" y="5501137"/>
              <a:ext cx="345214"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1</a:t>
              </a:r>
            </a:p>
            <a:p>
              <a:pPr algn="ctr"/>
              <a:r>
                <a:rPr lang="en-GB" sz="1200" dirty="0">
                  <a:solidFill>
                    <a:schemeClr val="accent1"/>
                  </a:solidFill>
                  <a:cs typeface="Arial" panose="020B0604020202020204" pitchFamily="34" charset="0"/>
                </a:rPr>
                <a:t>(57)</a:t>
              </a:r>
            </a:p>
          </p:txBody>
        </p:sp>
        <p:sp>
          <p:nvSpPr>
            <p:cNvPr id="51" name="TextBox 50">
              <a:extLst>
                <a:ext uri="{FF2B5EF4-FFF2-40B4-BE49-F238E27FC236}">
                  <a16:creationId xmlns:a16="http://schemas.microsoft.com/office/drawing/2014/main" id="{C4FF51E9-0D53-D1DD-5FCD-C66771BD3D21}"/>
                </a:ext>
              </a:extLst>
            </p:cNvPr>
            <p:cNvSpPr txBox="1"/>
            <p:nvPr/>
          </p:nvSpPr>
          <p:spPr>
            <a:xfrm>
              <a:off x="7187692" y="5501137"/>
              <a:ext cx="345214"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1</a:t>
              </a:r>
            </a:p>
            <a:p>
              <a:pPr algn="ctr"/>
              <a:r>
                <a:rPr lang="en-GB" sz="1200" dirty="0">
                  <a:solidFill>
                    <a:schemeClr val="accent1"/>
                  </a:solidFill>
                  <a:cs typeface="Arial" panose="020B0604020202020204" pitchFamily="34" charset="0"/>
                </a:rPr>
                <a:t>(</a:t>
              </a:r>
              <a:r>
                <a:rPr lang="en-GB" sz="1200" dirty="0" smtClean="0">
                  <a:solidFill>
                    <a:schemeClr val="accent1"/>
                  </a:solidFill>
                  <a:cs typeface="Arial" panose="020B0604020202020204" pitchFamily="34" charset="0"/>
                </a:rPr>
                <a:t>57)</a:t>
              </a:r>
              <a:endParaRPr lang="en-GB" sz="1200" dirty="0">
                <a:solidFill>
                  <a:schemeClr val="accent1"/>
                </a:solidFill>
                <a:cs typeface="Arial" panose="020B0604020202020204" pitchFamily="34" charset="0"/>
              </a:endParaRPr>
            </a:p>
          </p:txBody>
        </p:sp>
        <p:sp>
          <p:nvSpPr>
            <p:cNvPr id="52" name="TextBox 51">
              <a:extLst>
                <a:ext uri="{FF2B5EF4-FFF2-40B4-BE49-F238E27FC236}">
                  <a16:creationId xmlns:a16="http://schemas.microsoft.com/office/drawing/2014/main" id="{5AE38416-D282-93D3-5E20-0213062A80A8}"/>
                </a:ext>
              </a:extLst>
            </p:cNvPr>
            <p:cNvSpPr txBox="1"/>
            <p:nvPr/>
          </p:nvSpPr>
          <p:spPr>
            <a:xfrm>
              <a:off x="6759381" y="5501137"/>
              <a:ext cx="345214"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5</a:t>
              </a:r>
            </a:p>
            <a:p>
              <a:pPr algn="ctr"/>
              <a:r>
                <a:rPr lang="en-GB" sz="1200" dirty="0">
                  <a:solidFill>
                    <a:schemeClr val="accent1"/>
                  </a:solidFill>
                  <a:cs typeface="Arial" panose="020B0604020202020204" pitchFamily="34" charset="0"/>
                </a:rPr>
                <a:t>(57)</a:t>
              </a:r>
            </a:p>
          </p:txBody>
        </p:sp>
        <p:sp>
          <p:nvSpPr>
            <p:cNvPr id="53" name="TextBox 52">
              <a:extLst>
                <a:ext uri="{FF2B5EF4-FFF2-40B4-BE49-F238E27FC236}">
                  <a16:creationId xmlns:a16="http://schemas.microsoft.com/office/drawing/2014/main" id="{709FBBC0-6A1E-484A-C6DD-7C2646E87759}"/>
                </a:ext>
              </a:extLst>
            </p:cNvPr>
            <p:cNvSpPr txBox="1"/>
            <p:nvPr/>
          </p:nvSpPr>
          <p:spPr>
            <a:xfrm>
              <a:off x="6331070" y="5501137"/>
              <a:ext cx="345214"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8</a:t>
              </a:r>
            </a:p>
            <a:p>
              <a:pPr algn="ctr"/>
              <a:r>
                <a:rPr lang="en-GB" sz="1200" dirty="0">
                  <a:solidFill>
                    <a:schemeClr val="accent1"/>
                  </a:solidFill>
                  <a:cs typeface="Arial" panose="020B0604020202020204" pitchFamily="34" charset="0"/>
                </a:rPr>
                <a:t>(55)</a:t>
              </a:r>
            </a:p>
          </p:txBody>
        </p:sp>
        <p:sp>
          <p:nvSpPr>
            <p:cNvPr id="54" name="TextBox 53">
              <a:extLst>
                <a:ext uri="{FF2B5EF4-FFF2-40B4-BE49-F238E27FC236}">
                  <a16:creationId xmlns:a16="http://schemas.microsoft.com/office/drawing/2014/main" id="{A16941B1-7705-207C-47D2-E8BBA4DDCD09}"/>
                </a:ext>
              </a:extLst>
            </p:cNvPr>
            <p:cNvSpPr txBox="1"/>
            <p:nvPr/>
          </p:nvSpPr>
          <p:spPr>
            <a:xfrm>
              <a:off x="5902758" y="5501137"/>
              <a:ext cx="345214"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13</a:t>
              </a:r>
            </a:p>
            <a:p>
              <a:pPr algn="ctr"/>
              <a:r>
                <a:rPr lang="en-GB" sz="1200" dirty="0">
                  <a:solidFill>
                    <a:schemeClr val="accent1"/>
                  </a:solidFill>
                  <a:cs typeface="Arial" panose="020B0604020202020204" pitchFamily="34" charset="0"/>
                </a:rPr>
                <a:t>(53)</a:t>
              </a:r>
            </a:p>
          </p:txBody>
        </p:sp>
        <p:sp>
          <p:nvSpPr>
            <p:cNvPr id="55" name="TextBox 54">
              <a:extLst>
                <a:ext uri="{FF2B5EF4-FFF2-40B4-BE49-F238E27FC236}">
                  <a16:creationId xmlns:a16="http://schemas.microsoft.com/office/drawing/2014/main" id="{88E49DD7-7C60-5CE8-8520-839E8A98060E}"/>
                </a:ext>
              </a:extLst>
            </p:cNvPr>
            <p:cNvSpPr txBox="1"/>
            <p:nvPr/>
          </p:nvSpPr>
          <p:spPr>
            <a:xfrm>
              <a:off x="5474446" y="5501137"/>
              <a:ext cx="345214"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20</a:t>
              </a:r>
            </a:p>
            <a:p>
              <a:pPr algn="ctr"/>
              <a:r>
                <a:rPr lang="en-GB" sz="1200" dirty="0">
                  <a:solidFill>
                    <a:schemeClr val="accent1"/>
                  </a:solidFill>
                  <a:cs typeface="Arial" panose="020B0604020202020204" pitchFamily="34" charset="0"/>
                </a:rPr>
                <a:t>(47)</a:t>
              </a:r>
            </a:p>
          </p:txBody>
        </p:sp>
        <p:sp>
          <p:nvSpPr>
            <p:cNvPr id="56" name="TextBox 55">
              <a:extLst>
                <a:ext uri="{FF2B5EF4-FFF2-40B4-BE49-F238E27FC236}">
                  <a16:creationId xmlns:a16="http://schemas.microsoft.com/office/drawing/2014/main" id="{6343E256-D90A-DE5C-934E-44CB760ED494}"/>
                </a:ext>
              </a:extLst>
            </p:cNvPr>
            <p:cNvSpPr txBox="1"/>
            <p:nvPr/>
          </p:nvSpPr>
          <p:spPr>
            <a:xfrm>
              <a:off x="5046135" y="5501137"/>
              <a:ext cx="345214"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30</a:t>
              </a:r>
            </a:p>
            <a:p>
              <a:pPr algn="ctr"/>
              <a:r>
                <a:rPr lang="en-GB" sz="1200" dirty="0">
                  <a:solidFill>
                    <a:schemeClr val="accent1"/>
                  </a:solidFill>
                  <a:cs typeface="Arial" panose="020B0604020202020204" pitchFamily="34" charset="0"/>
                </a:rPr>
                <a:t>(38)</a:t>
              </a:r>
            </a:p>
          </p:txBody>
        </p:sp>
        <p:sp>
          <p:nvSpPr>
            <p:cNvPr id="57" name="TextBox 56">
              <a:extLst>
                <a:ext uri="{FF2B5EF4-FFF2-40B4-BE49-F238E27FC236}">
                  <a16:creationId xmlns:a16="http://schemas.microsoft.com/office/drawing/2014/main" id="{A7FADD38-AACA-E02C-62F5-CFD89135075E}"/>
                </a:ext>
              </a:extLst>
            </p:cNvPr>
            <p:cNvSpPr txBox="1"/>
            <p:nvPr/>
          </p:nvSpPr>
          <p:spPr>
            <a:xfrm>
              <a:off x="4617824" y="5501137"/>
              <a:ext cx="345214"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47</a:t>
              </a:r>
            </a:p>
            <a:p>
              <a:pPr algn="ctr"/>
              <a:r>
                <a:rPr lang="en-GB" sz="1200" dirty="0">
                  <a:solidFill>
                    <a:schemeClr val="accent1"/>
                  </a:solidFill>
                  <a:cs typeface="Arial" panose="020B0604020202020204" pitchFamily="34" charset="0"/>
                </a:rPr>
                <a:t>(21)</a:t>
              </a:r>
            </a:p>
          </p:txBody>
        </p:sp>
        <p:sp>
          <p:nvSpPr>
            <p:cNvPr id="58" name="TextBox 57">
              <a:extLst>
                <a:ext uri="{FF2B5EF4-FFF2-40B4-BE49-F238E27FC236}">
                  <a16:creationId xmlns:a16="http://schemas.microsoft.com/office/drawing/2014/main" id="{CBCE2192-D9FB-ED02-C65B-FBDF9E6059A5}"/>
                </a:ext>
              </a:extLst>
            </p:cNvPr>
            <p:cNvSpPr txBox="1"/>
            <p:nvPr/>
          </p:nvSpPr>
          <p:spPr>
            <a:xfrm>
              <a:off x="4231991" y="5501137"/>
              <a:ext cx="260255" cy="442035"/>
            </a:xfrm>
            <a:prstGeom prst="rect">
              <a:avLst/>
            </a:prstGeom>
            <a:noFill/>
          </p:spPr>
          <p:txBody>
            <a:bodyPr wrap="none" lIns="36000" tIns="36000" rIns="36000" bIns="36000" rtlCol="0" anchor="t" anchorCtr="0">
              <a:spAutoFit/>
            </a:bodyPr>
            <a:lstStyle/>
            <a:p>
              <a:pPr algn="ctr"/>
              <a:r>
                <a:rPr lang="en-GB" sz="1200" dirty="0">
                  <a:solidFill>
                    <a:schemeClr val="accent1"/>
                  </a:solidFill>
                  <a:cs typeface="Arial" panose="020B0604020202020204" pitchFamily="34" charset="0"/>
                </a:rPr>
                <a:t>69</a:t>
              </a:r>
            </a:p>
            <a:p>
              <a:pPr algn="ctr"/>
              <a:r>
                <a:rPr lang="en-GB" sz="1200" dirty="0">
                  <a:solidFill>
                    <a:schemeClr val="accent1"/>
                  </a:solidFill>
                  <a:cs typeface="Arial" panose="020B0604020202020204" pitchFamily="34" charset="0"/>
                </a:rPr>
                <a:t>(0)</a:t>
              </a:r>
            </a:p>
          </p:txBody>
        </p:sp>
      </p:grpSp>
      <p:grpSp>
        <p:nvGrpSpPr>
          <p:cNvPr id="59" name="Group 58">
            <a:extLst>
              <a:ext uri="{FF2B5EF4-FFF2-40B4-BE49-F238E27FC236}">
                <a16:creationId xmlns:a16="http://schemas.microsoft.com/office/drawing/2014/main" id="{D68EEC6D-C58B-05E3-D3F1-B804C75C1E55}"/>
              </a:ext>
            </a:extLst>
          </p:cNvPr>
          <p:cNvGrpSpPr/>
          <p:nvPr/>
        </p:nvGrpSpPr>
        <p:grpSpPr>
          <a:xfrm>
            <a:off x="3907502" y="5698905"/>
            <a:ext cx="4585851" cy="442035"/>
            <a:chOff x="4231991" y="5501137"/>
            <a:chExt cx="4585851" cy="442035"/>
          </a:xfrm>
        </p:grpSpPr>
        <p:sp>
          <p:nvSpPr>
            <p:cNvPr id="60" name="TextBox 59">
              <a:extLst>
                <a:ext uri="{FF2B5EF4-FFF2-40B4-BE49-F238E27FC236}">
                  <a16:creationId xmlns:a16="http://schemas.microsoft.com/office/drawing/2014/main" id="{6A0EC881-DBD5-1BF8-51EF-F10D7B34F2D0}"/>
                </a:ext>
              </a:extLst>
            </p:cNvPr>
            <p:cNvSpPr txBox="1"/>
            <p:nvPr/>
          </p:nvSpPr>
          <p:spPr>
            <a:xfrm>
              <a:off x="8472628" y="5501137"/>
              <a:ext cx="345214"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0</a:t>
              </a:r>
            </a:p>
            <a:p>
              <a:pPr algn="ctr"/>
              <a:r>
                <a:rPr lang="en-GB" sz="1200" dirty="0">
                  <a:solidFill>
                    <a:srgbClr val="E73E16"/>
                  </a:solidFill>
                  <a:cs typeface="Arial" panose="020B0604020202020204" pitchFamily="34" charset="0"/>
                </a:rPr>
                <a:t>(62)</a:t>
              </a:r>
            </a:p>
          </p:txBody>
        </p:sp>
        <p:sp>
          <p:nvSpPr>
            <p:cNvPr id="61" name="TextBox 60">
              <a:extLst>
                <a:ext uri="{FF2B5EF4-FFF2-40B4-BE49-F238E27FC236}">
                  <a16:creationId xmlns:a16="http://schemas.microsoft.com/office/drawing/2014/main" id="{F21706F3-8257-1B09-7609-B06494BB4F69}"/>
                </a:ext>
              </a:extLst>
            </p:cNvPr>
            <p:cNvSpPr txBox="1"/>
            <p:nvPr/>
          </p:nvSpPr>
          <p:spPr>
            <a:xfrm>
              <a:off x="8044317" y="5501137"/>
              <a:ext cx="345214"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0</a:t>
              </a:r>
            </a:p>
            <a:p>
              <a:pPr algn="ctr"/>
              <a:r>
                <a:rPr lang="en-GB" sz="1200" dirty="0">
                  <a:solidFill>
                    <a:srgbClr val="E73E16"/>
                  </a:solidFill>
                  <a:cs typeface="Arial" panose="020B0604020202020204" pitchFamily="34" charset="0"/>
                </a:rPr>
                <a:t>(62)</a:t>
              </a:r>
            </a:p>
          </p:txBody>
        </p:sp>
        <p:sp>
          <p:nvSpPr>
            <p:cNvPr id="62" name="TextBox 61">
              <a:extLst>
                <a:ext uri="{FF2B5EF4-FFF2-40B4-BE49-F238E27FC236}">
                  <a16:creationId xmlns:a16="http://schemas.microsoft.com/office/drawing/2014/main" id="{BC0A914E-210C-53B9-2492-C6C3FCDDF87E}"/>
                </a:ext>
              </a:extLst>
            </p:cNvPr>
            <p:cNvSpPr txBox="1"/>
            <p:nvPr/>
          </p:nvSpPr>
          <p:spPr>
            <a:xfrm>
              <a:off x="7616005" y="5501137"/>
              <a:ext cx="345214"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1</a:t>
              </a:r>
            </a:p>
            <a:p>
              <a:pPr algn="ctr"/>
              <a:r>
                <a:rPr lang="en-GB" sz="1200" dirty="0">
                  <a:solidFill>
                    <a:srgbClr val="E73E16"/>
                  </a:solidFill>
                  <a:cs typeface="Arial" panose="020B0604020202020204" pitchFamily="34" charset="0"/>
                </a:rPr>
                <a:t>(62)</a:t>
              </a:r>
            </a:p>
          </p:txBody>
        </p:sp>
        <p:sp>
          <p:nvSpPr>
            <p:cNvPr id="63" name="TextBox 62">
              <a:extLst>
                <a:ext uri="{FF2B5EF4-FFF2-40B4-BE49-F238E27FC236}">
                  <a16:creationId xmlns:a16="http://schemas.microsoft.com/office/drawing/2014/main" id="{481B77E8-CCDE-4E4D-FB03-A398BC237F24}"/>
                </a:ext>
              </a:extLst>
            </p:cNvPr>
            <p:cNvSpPr txBox="1"/>
            <p:nvPr/>
          </p:nvSpPr>
          <p:spPr>
            <a:xfrm>
              <a:off x="7187693" y="5501137"/>
              <a:ext cx="345214"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1</a:t>
              </a:r>
            </a:p>
            <a:p>
              <a:pPr algn="ctr"/>
              <a:r>
                <a:rPr lang="en-GB" sz="1200" dirty="0">
                  <a:solidFill>
                    <a:srgbClr val="E73E16"/>
                  </a:solidFill>
                  <a:cs typeface="Arial" panose="020B0604020202020204" pitchFamily="34" charset="0"/>
                </a:rPr>
                <a:t>(62)</a:t>
              </a:r>
            </a:p>
          </p:txBody>
        </p:sp>
        <p:sp>
          <p:nvSpPr>
            <p:cNvPr id="64" name="TextBox 63">
              <a:extLst>
                <a:ext uri="{FF2B5EF4-FFF2-40B4-BE49-F238E27FC236}">
                  <a16:creationId xmlns:a16="http://schemas.microsoft.com/office/drawing/2014/main" id="{1989A2C6-1D49-E379-70DF-776E474099A3}"/>
                </a:ext>
              </a:extLst>
            </p:cNvPr>
            <p:cNvSpPr txBox="1"/>
            <p:nvPr/>
          </p:nvSpPr>
          <p:spPr>
            <a:xfrm>
              <a:off x="6759381" y="5501137"/>
              <a:ext cx="345214"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2</a:t>
              </a:r>
            </a:p>
            <a:p>
              <a:pPr algn="ctr"/>
              <a:r>
                <a:rPr lang="en-GB" sz="1200" dirty="0">
                  <a:solidFill>
                    <a:srgbClr val="E73E16"/>
                  </a:solidFill>
                  <a:cs typeface="Arial" panose="020B0604020202020204" pitchFamily="34" charset="0"/>
                </a:rPr>
                <a:t>(62)</a:t>
              </a:r>
            </a:p>
          </p:txBody>
        </p:sp>
        <p:sp>
          <p:nvSpPr>
            <p:cNvPr id="65" name="TextBox 64">
              <a:extLst>
                <a:ext uri="{FF2B5EF4-FFF2-40B4-BE49-F238E27FC236}">
                  <a16:creationId xmlns:a16="http://schemas.microsoft.com/office/drawing/2014/main" id="{0517D812-B1FE-97E1-AD3D-B697B8BE31E4}"/>
                </a:ext>
              </a:extLst>
            </p:cNvPr>
            <p:cNvSpPr txBox="1"/>
            <p:nvPr/>
          </p:nvSpPr>
          <p:spPr>
            <a:xfrm>
              <a:off x="6331070" y="5501137"/>
              <a:ext cx="345214"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3</a:t>
              </a:r>
            </a:p>
            <a:p>
              <a:pPr algn="ctr"/>
              <a:r>
                <a:rPr lang="en-GB" sz="1200" dirty="0">
                  <a:solidFill>
                    <a:srgbClr val="E73E16"/>
                  </a:solidFill>
                  <a:cs typeface="Arial" panose="020B0604020202020204" pitchFamily="34" charset="0"/>
                </a:rPr>
                <a:t>(61)</a:t>
              </a:r>
            </a:p>
          </p:txBody>
        </p:sp>
        <p:sp>
          <p:nvSpPr>
            <p:cNvPr id="66" name="TextBox 65">
              <a:extLst>
                <a:ext uri="{FF2B5EF4-FFF2-40B4-BE49-F238E27FC236}">
                  <a16:creationId xmlns:a16="http://schemas.microsoft.com/office/drawing/2014/main" id="{BC0EC8FC-7898-A372-3B13-538559BC0B3A}"/>
                </a:ext>
              </a:extLst>
            </p:cNvPr>
            <p:cNvSpPr txBox="1"/>
            <p:nvPr/>
          </p:nvSpPr>
          <p:spPr>
            <a:xfrm>
              <a:off x="5902758" y="5501137"/>
              <a:ext cx="345214"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7</a:t>
              </a:r>
            </a:p>
            <a:p>
              <a:pPr algn="ctr"/>
              <a:r>
                <a:rPr lang="en-GB" sz="1200" dirty="0">
                  <a:solidFill>
                    <a:srgbClr val="E73E16"/>
                  </a:solidFill>
                  <a:cs typeface="Arial" panose="020B0604020202020204" pitchFamily="34" charset="0"/>
                </a:rPr>
                <a:t>(58)</a:t>
              </a:r>
            </a:p>
          </p:txBody>
        </p:sp>
        <p:sp>
          <p:nvSpPr>
            <p:cNvPr id="67" name="TextBox 66">
              <a:extLst>
                <a:ext uri="{FF2B5EF4-FFF2-40B4-BE49-F238E27FC236}">
                  <a16:creationId xmlns:a16="http://schemas.microsoft.com/office/drawing/2014/main" id="{BC3AE8BD-E840-CFC0-44C2-432112B3DEDE}"/>
                </a:ext>
              </a:extLst>
            </p:cNvPr>
            <p:cNvSpPr txBox="1"/>
            <p:nvPr/>
          </p:nvSpPr>
          <p:spPr>
            <a:xfrm>
              <a:off x="5474446" y="5501137"/>
              <a:ext cx="345214"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14</a:t>
              </a:r>
            </a:p>
            <a:p>
              <a:pPr algn="ctr"/>
              <a:r>
                <a:rPr lang="en-GB" sz="1200" dirty="0">
                  <a:solidFill>
                    <a:srgbClr val="E73E16"/>
                  </a:solidFill>
                  <a:cs typeface="Arial" panose="020B0604020202020204" pitchFamily="34" charset="0"/>
                </a:rPr>
                <a:t>(51)</a:t>
              </a:r>
            </a:p>
          </p:txBody>
        </p:sp>
        <p:sp>
          <p:nvSpPr>
            <p:cNvPr id="68" name="TextBox 67">
              <a:extLst>
                <a:ext uri="{FF2B5EF4-FFF2-40B4-BE49-F238E27FC236}">
                  <a16:creationId xmlns:a16="http://schemas.microsoft.com/office/drawing/2014/main" id="{FF615F76-AF75-5A45-60ED-A29B26197607}"/>
                </a:ext>
              </a:extLst>
            </p:cNvPr>
            <p:cNvSpPr txBox="1"/>
            <p:nvPr/>
          </p:nvSpPr>
          <p:spPr>
            <a:xfrm>
              <a:off x="5046135" y="5501137"/>
              <a:ext cx="345214"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25</a:t>
              </a:r>
            </a:p>
            <a:p>
              <a:pPr algn="ctr"/>
              <a:r>
                <a:rPr lang="en-GB" sz="1200" dirty="0">
                  <a:solidFill>
                    <a:srgbClr val="E73E16"/>
                  </a:solidFill>
                  <a:cs typeface="Arial" panose="020B0604020202020204" pitchFamily="34" charset="0"/>
                </a:rPr>
                <a:t>(40)</a:t>
              </a:r>
            </a:p>
          </p:txBody>
        </p:sp>
        <p:sp>
          <p:nvSpPr>
            <p:cNvPr id="69" name="TextBox 68">
              <a:extLst>
                <a:ext uri="{FF2B5EF4-FFF2-40B4-BE49-F238E27FC236}">
                  <a16:creationId xmlns:a16="http://schemas.microsoft.com/office/drawing/2014/main" id="{48B3075C-C01F-2CEC-3FEE-D1844F19E973}"/>
                </a:ext>
              </a:extLst>
            </p:cNvPr>
            <p:cNvSpPr txBox="1"/>
            <p:nvPr/>
          </p:nvSpPr>
          <p:spPr>
            <a:xfrm>
              <a:off x="4617824" y="5501137"/>
              <a:ext cx="345214"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46</a:t>
              </a:r>
            </a:p>
            <a:p>
              <a:pPr algn="ctr"/>
              <a:r>
                <a:rPr lang="en-GB" sz="1200" dirty="0">
                  <a:solidFill>
                    <a:srgbClr val="E73E16"/>
                  </a:solidFill>
                  <a:cs typeface="Arial" panose="020B0604020202020204" pitchFamily="34" charset="0"/>
                </a:rPr>
                <a:t>(19)</a:t>
              </a:r>
            </a:p>
          </p:txBody>
        </p:sp>
        <p:sp>
          <p:nvSpPr>
            <p:cNvPr id="70" name="TextBox 69">
              <a:extLst>
                <a:ext uri="{FF2B5EF4-FFF2-40B4-BE49-F238E27FC236}">
                  <a16:creationId xmlns:a16="http://schemas.microsoft.com/office/drawing/2014/main" id="{54DB31C4-15C1-2C5F-961E-61BD1E4C5119}"/>
                </a:ext>
              </a:extLst>
            </p:cNvPr>
            <p:cNvSpPr txBox="1"/>
            <p:nvPr/>
          </p:nvSpPr>
          <p:spPr>
            <a:xfrm>
              <a:off x="4231991" y="5501137"/>
              <a:ext cx="260255" cy="442035"/>
            </a:xfrm>
            <a:prstGeom prst="rect">
              <a:avLst/>
            </a:prstGeom>
            <a:noFill/>
          </p:spPr>
          <p:txBody>
            <a:bodyPr wrap="none" lIns="36000" tIns="36000" rIns="36000" bIns="36000" rtlCol="0" anchor="t" anchorCtr="0">
              <a:spAutoFit/>
            </a:bodyPr>
            <a:lstStyle/>
            <a:p>
              <a:pPr algn="ctr"/>
              <a:r>
                <a:rPr lang="en-GB" sz="1200" dirty="0">
                  <a:solidFill>
                    <a:srgbClr val="E73E16"/>
                  </a:solidFill>
                  <a:cs typeface="Arial" panose="020B0604020202020204" pitchFamily="34" charset="0"/>
                </a:rPr>
                <a:t>67</a:t>
              </a:r>
            </a:p>
            <a:p>
              <a:pPr algn="ctr"/>
              <a:r>
                <a:rPr lang="en-GB" sz="1200" dirty="0">
                  <a:solidFill>
                    <a:srgbClr val="E73E16"/>
                  </a:solidFill>
                  <a:cs typeface="Arial" panose="020B0604020202020204" pitchFamily="34" charset="0"/>
                </a:rPr>
                <a:t>(0)</a:t>
              </a:r>
            </a:p>
          </p:txBody>
        </p:sp>
      </p:grpSp>
      <p:sp>
        <p:nvSpPr>
          <p:cNvPr id="71" name="TextBox 70">
            <a:extLst>
              <a:ext uri="{FF2B5EF4-FFF2-40B4-BE49-F238E27FC236}">
                <a16:creationId xmlns:a16="http://schemas.microsoft.com/office/drawing/2014/main" id="{DAB82A64-EF46-1BFD-B8AF-4FD251175264}"/>
              </a:ext>
            </a:extLst>
          </p:cNvPr>
          <p:cNvSpPr txBox="1"/>
          <p:nvPr/>
        </p:nvSpPr>
        <p:spPr>
          <a:xfrm>
            <a:off x="2575903" y="4722031"/>
            <a:ext cx="1327608" cy="523220"/>
          </a:xfrm>
          <a:prstGeom prst="rect">
            <a:avLst/>
          </a:prstGeom>
          <a:noFill/>
        </p:spPr>
        <p:txBody>
          <a:bodyPr wrap="none" rtlCol="0">
            <a:spAutoFit/>
          </a:bodyPr>
          <a:lstStyle/>
          <a:p>
            <a:r>
              <a:rPr lang="en-GB" sz="1400" dirty="0"/>
              <a:t>No. at risk</a:t>
            </a:r>
          </a:p>
          <a:p>
            <a:r>
              <a:rPr lang="en-GB" sz="1400" dirty="0"/>
              <a:t>(no. of events)</a:t>
            </a:r>
          </a:p>
        </p:txBody>
      </p:sp>
      <p:sp>
        <p:nvSpPr>
          <p:cNvPr id="72" name="TextBox 71">
            <a:extLst>
              <a:ext uri="{FF2B5EF4-FFF2-40B4-BE49-F238E27FC236}">
                <a16:creationId xmlns:a16="http://schemas.microsoft.com/office/drawing/2014/main" id="{91B17923-0C6E-C308-FEB0-F382CFB3C751}"/>
              </a:ext>
            </a:extLst>
          </p:cNvPr>
          <p:cNvSpPr txBox="1"/>
          <p:nvPr/>
        </p:nvSpPr>
        <p:spPr>
          <a:xfrm>
            <a:off x="992457" y="5205156"/>
            <a:ext cx="2972568" cy="461665"/>
          </a:xfrm>
          <a:prstGeom prst="rect">
            <a:avLst/>
          </a:prstGeom>
          <a:noFill/>
        </p:spPr>
        <p:txBody>
          <a:bodyPr wrap="square">
            <a:spAutoFit/>
          </a:bodyPr>
          <a:lstStyle/>
          <a:p>
            <a:pPr algn="r"/>
            <a:r>
              <a:rPr lang="en-GB" sz="1200" dirty="0">
                <a:solidFill>
                  <a:schemeClr val="accent1"/>
                </a:solidFill>
              </a:rPr>
              <a:t>Ramucirumab </a:t>
            </a:r>
            <a:r>
              <a:rPr lang="en-GB" sz="1200" dirty="0" smtClean="0">
                <a:solidFill>
                  <a:schemeClr val="accent1"/>
                </a:solidFill>
              </a:rPr>
              <a:t>+</a:t>
            </a:r>
            <a:br>
              <a:rPr lang="en-GB" sz="1200" dirty="0" smtClean="0">
                <a:solidFill>
                  <a:schemeClr val="accent1"/>
                </a:solidFill>
              </a:rPr>
            </a:br>
            <a:r>
              <a:rPr lang="en-GB" sz="1200" dirty="0" smtClean="0">
                <a:solidFill>
                  <a:schemeClr val="accent1"/>
                </a:solidFill>
              </a:rPr>
              <a:t>pembrolizumab</a:t>
            </a:r>
            <a:endParaRPr lang="en-GB" sz="1200" dirty="0">
              <a:solidFill>
                <a:schemeClr val="accent1"/>
              </a:solidFill>
            </a:endParaRPr>
          </a:p>
        </p:txBody>
      </p:sp>
      <p:sp>
        <p:nvSpPr>
          <p:cNvPr id="73" name="TextBox 72">
            <a:extLst>
              <a:ext uri="{FF2B5EF4-FFF2-40B4-BE49-F238E27FC236}">
                <a16:creationId xmlns:a16="http://schemas.microsoft.com/office/drawing/2014/main" id="{391ECE81-CB07-478F-AC42-32F7E79C5228}"/>
              </a:ext>
            </a:extLst>
          </p:cNvPr>
          <p:cNvSpPr txBox="1"/>
          <p:nvPr/>
        </p:nvSpPr>
        <p:spPr>
          <a:xfrm>
            <a:off x="992465" y="5796812"/>
            <a:ext cx="2972568" cy="276999"/>
          </a:xfrm>
          <a:prstGeom prst="rect">
            <a:avLst/>
          </a:prstGeom>
          <a:noFill/>
        </p:spPr>
        <p:txBody>
          <a:bodyPr wrap="square">
            <a:spAutoFit/>
          </a:bodyPr>
          <a:lstStyle/>
          <a:p>
            <a:pPr algn="r"/>
            <a:r>
              <a:rPr lang="en-GB" sz="1200" dirty="0" smtClean="0">
                <a:solidFill>
                  <a:srgbClr val="E73E16"/>
                </a:solidFill>
              </a:rPr>
              <a:t>SoC</a:t>
            </a:r>
            <a:endParaRPr lang="en-GB" sz="1200" dirty="0">
              <a:solidFill>
                <a:srgbClr val="E73E16"/>
              </a:solidFill>
            </a:endParaRPr>
          </a:p>
        </p:txBody>
      </p:sp>
      <p:grpSp>
        <p:nvGrpSpPr>
          <p:cNvPr id="123" name="Group 122">
            <a:extLst>
              <a:ext uri="{FF2B5EF4-FFF2-40B4-BE49-F238E27FC236}">
                <a16:creationId xmlns:a16="http://schemas.microsoft.com/office/drawing/2014/main" id="{153043C0-2BB9-8CAE-96D5-294BEF29AEA1}"/>
              </a:ext>
            </a:extLst>
          </p:cNvPr>
          <p:cNvGrpSpPr/>
          <p:nvPr/>
        </p:nvGrpSpPr>
        <p:grpSpPr>
          <a:xfrm>
            <a:off x="4038579" y="2106925"/>
            <a:ext cx="3561282" cy="2235089"/>
            <a:chOff x="3876675" y="2038349"/>
            <a:chExt cx="4442936" cy="2783347"/>
          </a:xfrm>
        </p:grpSpPr>
        <p:sp>
          <p:nvSpPr>
            <p:cNvPr id="111" name="Freeform: Shape 110">
              <a:extLst>
                <a:ext uri="{FF2B5EF4-FFF2-40B4-BE49-F238E27FC236}">
                  <a16:creationId xmlns:a16="http://schemas.microsoft.com/office/drawing/2014/main" id="{BB7B2014-4F61-DE58-A532-372220CFCE67}"/>
                </a:ext>
              </a:extLst>
            </p:cNvPr>
            <p:cNvSpPr/>
            <p:nvPr/>
          </p:nvSpPr>
          <p:spPr>
            <a:xfrm>
              <a:off x="3876675" y="2038349"/>
              <a:ext cx="4429944" cy="2742542"/>
            </a:xfrm>
            <a:custGeom>
              <a:avLst/>
              <a:gdLst>
                <a:gd name="connsiteX0" fmla="*/ 4429944 w 4429944"/>
                <a:gd name="connsiteY0" fmla="*/ 2742543 h 2742542"/>
                <a:gd name="connsiteX1" fmla="*/ 3148994 w 4429944"/>
                <a:gd name="connsiteY1" fmla="*/ 2742543 h 2742542"/>
                <a:gd name="connsiteX2" fmla="*/ 3148994 w 4429944"/>
                <a:gd name="connsiteY2" fmla="*/ 2664533 h 2742542"/>
                <a:gd name="connsiteX3" fmla="*/ 2763069 w 4429944"/>
                <a:gd name="connsiteY3" fmla="*/ 2664533 h 2742542"/>
                <a:gd name="connsiteX4" fmla="*/ 2763069 w 4429944"/>
                <a:gd name="connsiteY4" fmla="*/ 2594743 h 2742542"/>
                <a:gd name="connsiteX5" fmla="*/ 2270398 w 4429944"/>
                <a:gd name="connsiteY5" fmla="*/ 2594743 h 2742542"/>
                <a:gd name="connsiteX6" fmla="*/ 2270398 w 4429944"/>
                <a:gd name="connsiteY6" fmla="*/ 2500313 h 2742542"/>
                <a:gd name="connsiteX7" fmla="*/ 2056905 w 4429944"/>
                <a:gd name="connsiteY7" fmla="*/ 2500313 h 2742542"/>
                <a:gd name="connsiteX8" fmla="*/ 2056905 w 4429944"/>
                <a:gd name="connsiteY8" fmla="*/ 2451049 h 2742542"/>
                <a:gd name="connsiteX9" fmla="*/ 1999431 w 4429944"/>
                <a:gd name="connsiteY9" fmla="*/ 2451049 h 2742542"/>
                <a:gd name="connsiteX10" fmla="*/ 1999431 w 4429944"/>
                <a:gd name="connsiteY10" fmla="*/ 2397671 h 2742542"/>
                <a:gd name="connsiteX11" fmla="*/ 1970694 w 4429944"/>
                <a:gd name="connsiteY11" fmla="*/ 2397671 h 2742542"/>
                <a:gd name="connsiteX12" fmla="*/ 1970694 w 4429944"/>
                <a:gd name="connsiteY12" fmla="*/ 2336092 h 2742542"/>
                <a:gd name="connsiteX13" fmla="*/ 1753095 w 4429944"/>
                <a:gd name="connsiteY13" fmla="*/ 2336092 h 2742542"/>
                <a:gd name="connsiteX14" fmla="*/ 1753095 w 4429944"/>
                <a:gd name="connsiteY14" fmla="*/ 2290925 h 2742542"/>
                <a:gd name="connsiteX15" fmla="*/ 1695612 w 4429944"/>
                <a:gd name="connsiteY15" fmla="*/ 2290925 h 2742542"/>
                <a:gd name="connsiteX16" fmla="*/ 1695612 w 4429944"/>
                <a:gd name="connsiteY16" fmla="*/ 2229345 h 2742542"/>
                <a:gd name="connsiteX17" fmla="*/ 1617612 w 4429944"/>
                <a:gd name="connsiteY17" fmla="*/ 2229345 h 2742542"/>
                <a:gd name="connsiteX18" fmla="*/ 1617612 w 4429944"/>
                <a:gd name="connsiteY18" fmla="*/ 2196494 h 2742542"/>
                <a:gd name="connsiteX19" fmla="*/ 1519076 w 4429944"/>
                <a:gd name="connsiteY19" fmla="*/ 2196494 h 2742542"/>
                <a:gd name="connsiteX20" fmla="*/ 1519076 w 4429944"/>
                <a:gd name="connsiteY20" fmla="*/ 2143125 h 2742542"/>
                <a:gd name="connsiteX21" fmla="*/ 1482119 w 4429944"/>
                <a:gd name="connsiteY21" fmla="*/ 2143125 h 2742542"/>
                <a:gd name="connsiteX22" fmla="*/ 1482119 w 4429944"/>
                <a:gd name="connsiteY22" fmla="*/ 2097967 h 2742542"/>
                <a:gd name="connsiteX23" fmla="*/ 1461592 w 4429944"/>
                <a:gd name="connsiteY23" fmla="*/ 2097967 h 2742542"/>
                <a:gd name="connsiteX24" fmla="*/ 1461592 w 4429944"/>
                <a:gd name="connsiteY24" fmla="*/ 2044589 h 2742542"/>
                <a:gd name="connsiteX25" fmla="*/ 1301477 w 4429944"/>
                <a:gd name="connsiteY25" fmla="*/ 2044589 h 2742542"/>
                <a:gd name="connsiteX26" fmla="*/ 1301477 w 4429944"/>
                <a:gd name="connsiteY26" fmla="*/ 1999431 h 2742542"/>
                <a:gd name="connsiteX27" fmla="*/ 1252214 w 4429944"/>
                <a:gd name="connsiteY27" fmla="*/ 1999431 h 2742542"/>
                <a:gd name="connsiteX28" fmla="*/ 1252214 w 4429944"/>
                <a:gd name="connsiteY28" fmla="*/ 1941948 h 2742542"/>
                <a:gd name="connsiteX29" fmla="*/ 1215257 w 4429944"/>
                <a:gd name="connsiteY29" fmla="*/ 1941948 h 2742542"/>
                <a:gd name="connsiteX30" fmla="*/ 1215257 w 4429944"/>
                <a:gd name="connsiteY30" fmla="*/ 1909105 h 2742542"/>
                <a:gd name="connsiteX31" fmla="*/ 1100299 w 4429944"/>
                <a:gd name="connsiteY31" fmla="*/ 1909105 h 2742542"/>
                <a:gd name="connsiteX32" fmla="*/ 1100299 w 4429944"/>
                <a:gd name="connsiteY32" fmla="*/ 1835201 h 2742542"/>
                <a:gd name="connsiteX33" fmla="*/ 1075668 w 4429944"/>
                <a:gd name="connsiteY33" fmla="*/ 1835201 h 2742542"/>
                <a:gd name="connsiteX34" fmla="*/ 1075668 w 4429944"/>
                <a:gd name="connsiteY34" fmla="*/ 1765411 h 2742542"/>
                <a:gd name="connsiteX35" fmla="*/ 1051036 w 4429944"/>
                <a:gd name="connsiteY35" fmla="*/ 1765411 h 2742542"/>
                <a:gd name="connsiteX36" fmla="*/ 1051036 w 4429944"/>
                <a:gd name="connsiteY36" fmla="*/ 1724358 h 2742542"/>
                <a:gd name="connsiteX37" fmla="*/ 993553 w 4429944"/>
                <a:gd name="connsiteY37" fmla="*/ 1724358 h 2742542"/>
                <a:gd name="connsiteX38" fmla="*/ 993553 w 4429944"/>
                <a:gd name="connsiteY38" fmla="*/ 1629928 h 2742542"/>
                <a:gd name="connsiteX39" fmla="*/ 812909 w 4429944"/>
                <a:gd name="connsiteY39" fmla="*/ 1629928 h 2742542"/>
                <a:gd name="connsiteX40" fmla="*/ 812909 w 4429944"/>
                <a:gd name="connsiteY40" fmla="*/ 1576549 h 2742542"/>
                <a:gd name="connsiteX41" fmla="*/ 788276 w 4429944"/>
                <a:gd name="connsiteY41" fmla="*/ 1576549 h 2742542"/>
                <a:gd name="connsiteX42" fmla="*/ 788276 w 4429944"/>
                <a:gd name="connsiteY42" fmla="*/ 1535497 h 2742542"/>
                <a:gd name="connsiteX43" fmla="*/ 780065 w 4429944"/>
                <a:gd name="connsiteY43" fmla="*/ 1535497 h 2742542"/>
                <a:gd name="connsiteX44" fmla="*/ 780065 w 4429944"/>
                <a:gd name="connsiteY44" fmla="*/ 1486224 h 2742542"/>
                <a:gd name="connsiteX45" fmla="*/ 763642 w 4429944"/>
                <a:gd name="connsiteY45" fmla="*/ 1486224 h 2742542"/>
                <a:gd name="connsiteX46" fmla="*/ 763642 w 4429944"/>
                <a:gd name="connsiteY46" fmla="*/ 1408224 h 2742542"/>
                <a:gd name="connsiteX47" fmla="*/ 771854 w 4429944"/>
                <a:gd name="connsiteY47" fmla="*/ 1408224 h 2742542"/>
                <a:gd name="connsiteX48" fmla="*/ 771854 w 4429944"/>
                <a:gd name="connsiteY48" fmla="*/ 1358951 h 2742542"/>
                <a:gd name="connsiteX49" fmla="*/ 747220 w 4429944"/>
                <a:gd name="connsiteY49" fmla="*/ 1358951 h 2742542"/>
                <a:gd name="connsiteX50" fmla="*/ 747220 w 4429944"/>
                <a:gd name="connsiteY50" fmla="*/ 1309688 h 2742542"/>
                <a:gd name="connsiteX51" fmla="*/ 726692 w 4429944"/>
                <a:gd name="connsiteY51" fmla="*/ 1309688 h 2742542"/>
                <a:gd name="connsiteX52" fmla="*/ 726692 w 4429944"/>
                <a:gd name="connsiteY52" fmla="*/ 1256319 h 2742542"/>
                <a:gd name="connsiteX53" fmla="*/ 710270 w 4429944"/>
                <a:gd name="connsiteY53" fmla="*/ 1256319 h 2742542"/>
                <a:gd name="connsiteX54" fmla="*/ 710270 w 4429944"/>
                <a:gd name="connsiteY54" fmla="*/ 1153678 h 2742542"/>
                <a:gd name="connsiteX55" fmla="*/ 665108 w 4429944"/>
                <a:gd name="connsiteY55" fmla="*/ 1153678 h 2742542"/>
                <a:gd name="connsiteX56" fmla="*/ 665108 w 4429944"/>
                <a:gd name="connsiteY56" fmla="*/ 1116721 h 2742542"/>
                <a:gd name="connsiteX57" fmla="*/ 574784 w 4429944"/>
                <a:gd name="connsiteY57" fmla="*/ 1116721 h 2742542"/>
                <a:gd name="connsiteX58" fmla="*/ 574784 w 4429944"/>
                <a:gd name="connsiteY58" fmla="*/ 1063352 h 2742542"/>
                <a:gd name="connsiteX59" fmla="*/ 562467 w 4429944"/>
                <a:gd name="connsiteY59" fmla="*/ 1063352 h 2742542"/>
                <a:gd name="connsiteX60" fmla="*/ 562467 w 4429944"/>
                <a:gd name="connsiteY60" fmla="*/ 1030510 h 2742542"/>
                <a:gd name="connsiteX61" fmla="*/ 533729 w 4429944"/>
                <a:gd name="connsiteY61" fmla="*/ 1030510 h 2742542"/>
                <a:gd name="connsiteX62" fmla="*/ 533729 w 4429944"/>
                <a:gd name="connsiteY62" fmla="*/ 977132 h 2742542"/>
                <a:gd name="connsiteX63" fmla="*/ 521412 w 4429944"/>
                <a:gd name="connsiteY63" fmla="*/ 977132 h 2742542"/>
                <a:gd name="connsiteX64" fmla="*/ 521412 w 4429944"/>
                <a:gd name="connsiteY64" fmla="*/ 923761 h 2742542"/>
                <a:gd name="connsiteX65" fmla="*/ 488567 w 4429944"/>
                <a:gd name="connsiteY65" fmla="*/ 923761 h 2742542"/>
                <a:gd name="connsiteX66" fmla="*/ 488567 w 4429944"/>
                <a:gd name="connsiteY66" fmla="*/ 821121 h 2742542"/>
                <a:gd name="connsiteX67" fmla="*/ 459828 w 4429944"/>
                <a:gd name="connsiteY67" fmla="*/ 821121 h 2742542"/>
                <a:gd name="connsiteX68" fmla="*/ 459828 w 4429944"/>
                <a:gd name="connsiteY68" fmla="*/ 780064 h 2742542"/>
                <a:gd name="connsiteX69" fmla="*/ 385927 w 4429944"/>
                <a:gd name="connsiteY69" fmla="*/ 780064 h 2742542"/>
                <a:gd name="connsiteX70" fmla="*/ 385927 w 4429944"/>
                <a:gd name="connsiteY70" fmla="*/ 743114 h 2742542"/>
                <a:gd name="connsiteX71" fmla="*/ 328449 w 4429944"/>
                <a:gd name="connsiteY71" fmla="*/ 743114 h 2742542"/>
                <a:gd name="connsiteX72" fmla="*/ 328449 w 4429944"/>
                <a:gd name="connsiteY72" fmla="*/ 689742 h 2742542"/>
                <a:gd name="connsiteX73" fmla="*/ 299709 w 4429944"/>
                <a:gd name="connsiteY73" fmla="*/ 689742 h 2742542"/>
                <a:gd name="connsiteX74" fmla="*/ 299709 w 4429944"/>
                <a:gd name="connsiteY74" fmla="*/ 578890 h 2742542"/>
                <a:gd name="connsiteX75" fmla="*/ 270970 w 4429944"/>
                <a:gd name="connsiteY75" fmla="*/ 578890 h 2742542"/>
                <a:gd name="connsiteX76" fmla="*/ 270970 w 4429944"/>
                <a:gd name="connsiteY76" fmla="*/ 455722 h 2742542"/>
                <a:gd name="connsiteX77" fmla="*/ 254547 w 4429944"/>
                <a:gd name="connsiteY77" fmla="*/ 455722 h 2742542"/>
                <a:gd name="connsiteX78" fmla="*/ 254547 w 4429944"/>
                <a:gd name="connsiteY78" fmla="*/ 336659 h 2742542"/>
                <a:gd name="connsiteX79" fmla="*/ 254547 w 4429944"/>
                <a:gd name="connsiteY79" fmla="*/ 336659 h 2742542"/>
                <a:gd name="connsiteX80" fmla="*/ 254547 w 4429944"/>
                <a:gd name="connsiteY80" fmla="*/ 225808 h 2742542"/>
                <a:gd name="connsiteX81" fmla="*/ 250442 w 4429944"/>
                <a:gd name="connsiteY81" fmla="*/ 225808 h 2742542"/>
                <a:gd name="connsiteX82" fmla="*/ 250442 w 4429944"/>
                <a:gd name="connsiteY82" fmla="*/ 172435 h 2742542"/>
                <a:gd name="connsiteX83" fmla="*/ 246337 w 4429944"/>
                <a:gd name="connsiteY83" fmla="*/ 172435 h 2742542"/>
                <a:gd name="connsiteX84" fmla="*/ 246337 w 4429944"/>
                <a:gd name="connsiteY84" fmla="*/ 82112 h 2742542"/>
                <a:gd name="connsiteX85" fmla="*/ 160119 w 4429944"/>
                <a:gd name="connsiteY85" fmla="*/ 82112 h 2742542"/>
                <a:gd name="connsiteX86" fmla="*/ 160119 w 4429944"/>
                <a:gd name="connsiteY86" fmla="*/ 0 h 2742542"/>
                <a:gd name="connsiteX87" fmla="*/ 0 w 4429944"/>
                <a:gd name="connsiteY87" fmla="*/ 0 h 2742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4429944" h="2742542">
                  <a:moveTo>
                    <a:pt x="4429944" y="2742543"/>
                  </a:moveTo>
                  <a:lnTo>
                    <a:pt x="3148994" y="2742543"/>
                  </a:lnTo>
                  <a:lnTo>
                    <a:pt x="3148994" y="2664533"/>
                  </a:lnTo>
                  <a:lnTo>
                    <a:pt x="2763069" y="2664533"/>
                  </a:lnTo>
                  <a:lnTo>
                    <a:pt x="2763069" y="2594743"/>
                  </a:lnTo>
                  <a:lnTo>
                    <a:pt x="2270398" y="2594743"/>
                  </a:lnTo>
                  <a:lnTo>
                    <a:pt x="2270398" y="2500313"/>
                  </a:lnTo>
                  <a:lnTo>
                    <a:pt x="2056905" y="2500313"/>
                  </a:lnTo>
                  <a:lnTo>
                    <a:pt x="2056905" y="2451049"/>
                  </a:lnTo>
                  <a:lnTo>
                    <a:pt x="1999431" y="2451049"/>
                  </a:lnTo>
                  <a:lnTo>
                    <a:pt x="1999431" y="2397671"/>
                  </a:lnTo>
                  <a:lnTo>
                    <a:pt x="1970694" y="2397671"/>
                  </a:lnTo>
                  <a:lnTo>
                    <a:pt x="1970694" y="2336092"/>
                  </a:lnTo>
                  <a:lnTo>
                    <a:pt x="1753095" y="2336092"/>
                  </a:lnTo>
                  <a:lnTo>
                    <a:pt x="1753095" y="2290925"/>
                  </a:lnTo>
                  <a:lnTo>
                    <a:pt x="1695612" y="2290925"/>
                  </a:lnTo>
                  <a:lnTo>
                    <a:pt x="1695612" y="2229345"/>
                  </a:lnTo>
                  <a:lnTo>
                    <a:pt x="1617612" y="2229345"/>
                  </a:lnTo>
                  <a:lnTo>
                    <a:pt x="1617612" y="2196494"/>
                  </a:lnTo>
                  <a:lnTo>
                    <a:pt x="1519076" y="2196494"/>
                  </a:lnTo>
                  <a:lnTo>
                    <a:pt x="1519076" y="2143125"/>
                  </a:lnTo>
                  <a:lnTo>
                    <a:pt x="1482119" y="2143125"/>
                  </a:lnTo>
                  <a:lnTo>
                    <a:pt x="1482119" y="2097967"/>
                  </a:lnTo>
                  <a:lnTo>
                    <a:pt x="1461592" y="2097967"/>
                  </a:lnTo>
                  <a:lnTo>
                    <a:pt x="1461592" y="2044589"/>
                  </a:lnTo>
                  <a:lnTo>
                    <a:pt x="1301477" y="2044589"/>
                  </a:lnTo>
                  <a:lnTo>
                    <a:pt x="1301477" y="1999431"/>
                  </a:lnTo>
                  <a:lnTo>
                    <a:pt x="1252214" y="1999431"/>
                  </a:lnTo>
                  <a:lnTo>
                    <a:pt x="1252214" y="1941948"/>
                  </a:lnTo>
                  <a:lnTo>
                    <a:pt x="1215257" y="1941948"/>
                  </a:lnTo>
                  <a:lnTo>
                    <a:pt x="1215257" y="1909105"/>
                  </a:lnTo>
                  <a:lnTo>
                    <a:pt x="1100299" y="1909105"/>
                  </a:lnTo>
                  <a:lnTo>
                    <a:pt x="1100299" y="1835201"/>
                  </a:lnTo>
                  <a:lnTo>
                    <a:pt x="1075668" y="1835201"/>
                  </a:lnTo>
                  <a:lnTo>
                    <a:pt x="1075668" y="1765411"/>
                  </a:lnTo>
                  <a:lnTo>
                    <a:pt x="1051036" y="1765411"/>
                  </a:lnTo>
                  <a:lnTo>
                    <a:pt x="1051036" y="1724358"/>
                  </a:lnTo>
                  <a:lnTo>
                    <a:pt x="993553" y="1724358"/>
                  </a:lnTo>
                  <a:lnTo>
                    <a:pt x="993553" y="1629928"/>
                  </a:lnTo>
                  <a:lnTo>
                    <a:pt x="812909" y="1629928"/>
                  </a:lnTo>
                  <a:lnTo>
                    <a:pt x="812909" y="1576549"/>
                  </a:lnTo>
                  <a:lnTo>
                    <a:pt x="788276" y="1576549"/>
                  </a:lnTo>
                  <a:lnTo>
                    <a:pt x="788276" y="1535497"/>
                  </a:lnTo>
                  <a:lnTo>
                    <a:pt x="780065" y="1535497"/>
                  </a:lnTo>
                  <a:lnTo>
                    <a:pt x="780065" y="1486224"/>
                  </a:lnTo>
                  <a:lnTo>
                    <a:pt x="763642" y="1486224"/>
                  </a:lnTo>
                  <a:lnTo>
                    <a:pt x="763642" y="1408224"/>
                  </a:lnTo>
                  <a:lnTo>
                    <a:pt x="771854" y="1408224"/>
                  </a:lnTo>
                  <a:lnTo>
                    <a:pt x="771854" y="1358951"/>
                  </a:lnTo>
                  <a:lnTo>
                    <a:pt x="747220" y="1358951"/>
                  </a:lnTo>
                  <a:lnTo>
                    <a:pt x="747220" y="1309688"/>
                  </a:lnTo>
                  <a:lnTo>
                    <a:pt x="726692" y="1309688"/>
                  </a:lnTo>
                  <a:lnTo>
                    <a:pt x="726692" y="1256319"/>
                  </a:lnTo>
                  <a:lnTo>
                    <a:pt x="710270" y="1256319"/>
                  </a:lnTo>
                  <a:lnTo>
                    <a:pt x="710270" y="1153678"/>
                  </a:lnTo>
                  <a:lnTo>
                    <a:pt x="665108" y="1153678"/>
                  </a:lnTo>
                  <a:lnTo>
                    <a:pt x="665108" y="1116721"/>
                  </a:lnTo>
                  <a:lnTo>
                    <a:pt x="574784" y="1116721"/>
                  </a:lnTo>
                  <a:lnTo>
                    <a:pt x="574784" y="1063352"/>
                  </a:lnTo>
                  <a:lnTo>
                    <a:pt x="562467" y="1063352"/>
                  </a:lnTo>
                  <a:lnTo>
                    <a:pt x="562467" y="1030510"/>
                  </a:lnTo>
                  <a:lnTo>
                    <a:pt x="533729" y="1030510"/>
                  </a:lnTo>
                  <a:lnTo>
                    <a:pt x="533729" y="977132"/>
                  </a:lnTo>
                  <a:lnTo>
                    <a:pt x="521412" y="977132"/>
                  </a:lnTo>
                  <a:lnTo>
                    <a:pt x="521412" y="923761"/>
                  </a:lnTo>
                  <a:lnTo>
                    <a:pt x="488567" y="923761"/>
                  </a:lnTo>
                  <a:lnTo>
                    <a:pt x="488567" y="821121"/>
                  </a:lnTo>
                  <a:lnTo>
                    <a:pt x="459828" y="821121"/>
                  </a:lnTo>
                  <a:lnTo>
                    <a:pt x="459828" y="780064"/>
                  </a:lnTo>
                  <a:lnTo>
                    <a:pt x="385927" y="780064"/>
                  </a:lnTo>
                  <a:lnTo>
                    <a:pt x="385927" y="743114"/>
                  </a:lnTo>
                  <a:lnTo>
                    <a:pt x="328449" y="743114"/>
                  </a:lnTo>
                  <a:lnTo>
                    <a:pt x="328449" y="689742"/>
                  </a:lnTo>
                  <a:lnTo>
                    <a:pt x="299709" y="689742"/>
                  </a:lnTo>
                  <a:lnTo>
                    <a:pt x="299709" y="578890"/>
                  </a:lnTo>
                  <a:lnTo>
                    <a:pt x="270970" y="578890"/>
                  </a:lnTo>
                  <a:lnTo>
                    <a:pt x="270970" y="455722"/>
                  </a:lnTo>
                  <a:lnTo>
                    <a:pt x="254547" y="455722"/>
                  </a:lnTo>
                  <a:lnTo>
                    <a:pt x="254547" y="336659"/>
                  </a:lnTo>
                  <a:lnTo>
                    <a:pt x="254547" y="336659"/>
                  </a:lnTo>
                  <a:lnTo>
                    <a:pt x="254547" y="225808"/>
                  </a:lnTo>
                  <a:lnTo>
                    <a:pt x="250442" y="225808"/>
                  </a:lnTo>
                  <a:lnTo>
                    <a:pt x="250442" y="172435"/>
                  </a:lnTo>
                  <a:lnTo>
                    <a:pt x="246337" y="172435"/>
                  </a:lnTo>
                  <a:lnTo>
                    <a:pt x="246337" y="82112"/>
                  </a:lnTo>
                  <a:lnTo>
                    <a:pt x="160119" y="82112"/>
                  </a:lnTo>
                  <a:lnTo>
                    <a:pt x="160119" y="0"/>
                  </a:lnTo>
                  <a:lnTo>
                    <a:pt x="0" y="0"/>
                  </a:lnTo>
                </a:path>
              </a:pathLst>
            </a:custGeom>
            <a:noFill/>
            <a:ln w="19050" cap="flat">
              <a:solidFill>
                <a:schemeClr val="accent1"/>
              </a:solidFill>
              <a:prstDash val="solid"/>
              <a:miter/>
            </a:ln>
          </p:spPr>
          <p:txBody>
            <a:bodyPr rtlCol="0" anchor="ctr"/>
            <a:lstStyle/>
            <a:p>
              <a:endParaRPr lang="en-GB"/>
            </a:p>
          </p:txBody>
        </p:sp>
        <p:sp>
          <p:nvSpPr>
            <p:cNvPr id="112" name="Freeform: Shape 111">
              <a:extLst>
                <a:ext uri="{FF2B5EF4-FFF2-40B4-BE49-F238E27FC236}">
                  <a16:creationId xmlns:a16="http://schemas.microsoft.com/office/drawing/2014/main" id="{1B2CE43C-722D-3133-42D1-A279C6DC4E1C}"/>
                </a:ext>
              </a:extLst>
            </p:cNvPr>
            <p:cNvSpPr/>
            <p:nvPr/>
          </p:nvSpPr>
          <p:spPr>
            <a:xfrm>
              <a:off x="5319217" y="4044838"/>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1"/>
              </a:solidFill>
              <a:prstDash val="solid"/>
              <a:miter/>
            </a:ln>
          </p:spPr>
          <p:txBody>
            <a:bodyPr rtlCol="0" anchor="ctr"/>
            <a:lstStyle/>
            <a:p>
              <a:endParaRPr lang="en-GB"/>
            </a:p>
          </p:txBody>
        </p:sp>
        <p:sp>
          <p:nvSpPr>
            <p:cNvPr id="113" name="Freeform: Shape 112">
              <a:extLst>
                <a:ext uri="{FF2B5EF4-FFF2-40B4-BE49-F238E27FC236}">
                  <a16:creationId xmlns:a16="http://schemas.microsoft.com/office/drawing/2014/main" id="{CBB625C0-07D9-3DD5-BCD8-E2E8D30029F5}"/>
                </a:ext>
              </a:extLst>
            </p:cNvPr>
            <p:cNvSpPr/>
            <p:nvPr/>
          </p:nvSpPr>
          <p:spPr>
            <a:xfrm>
              <a:off x="5585917" y="4273438"/>
              <a:ext cx="9525" cy="71999"/>
            </a:xfrm>
            <a:custGeom>
              <a:avLst/>
              <a:gdLst>
                <a:gd name="connsiteX0" fmla="*/ 0 w 9525"/>
                <a:gd name="connsiteY0" fmla="*/ 0 h 71999"/>
                <a:gd name="connsiteX1" fmla="*/ 0 w 9525"/>
                <a:gd name="connsiteY1" fmla="*/ 72000 h 71999"/>
              </a:gdLst>
              <a:ahLst/>
              <a:cxnLst>
                <a:cxn ang="0">
                  <a:pos x="connsiteX0" y="connsiteY0"/>
                </a:cxn>
                <a:cxn ang="0">
                  <a:pos x="connsiteX1" y="connsiteY1"/>
                </a:cxn>
              </a:cxnLst>
              <a:rect l="l" t="t" r="r" b="b"/>
              <a:pathLst>
                <a:path w="9525" h="71999">
                  <a:moveTo>
                    <a:pt x="0" y="0"/>
                  </a:moveTo>
                  <a:lnTo>
                    <a:pt x="0" y="72000"/>
                  </a:lnTo>
                </a:path>
              </a:pathLst>
            </a:custGeom>
            <a:noFill/>
            <a:ln w="19050" cap="flat">
              <a:solidFill>
                <a:schemeClr val="accent1"/>
              </a:solidFill>
              <a:prstDash val="solid"/>
              <a:miter/>
            </a:ln>
          </p:spPr>
          <p:txBody>
            <a:bodyPr rtlCol="0" anchor="ctr"/>
            <a:lstStyle/>
            <a:p>
              <a:endParaRPr lang="en-GB"/>
            </a:p>
          </p:txBody>
        </p:sp>
        <p:sp>
          <p:nvSpPr>
            <p:cNvPr id="114" name="Freeform: Shape 113">
              <a:extLst>
                <a:ext uri="{FF2B5EF4-FFF2-40B4-BE49-F238E27FC236}">
                  <a16:creationId xmlns:a16="http://schemas.microsoft.com/office/drawing/2014/main" id="{602E9BBA-EF21-575B-C68A-5A09DC187237}"/>
                </a:ext>
              </a:extLst>
            </p:cNvPr>
            <p:cNvSpPr/>
            <p:nvPr/>
          </p:nvSpPr>
          <p:spPr>
            <a:xfrm>
              <a:off x="6309826" y="45972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endParaRPr lang="en-GB"/>
            </a:p>
          </p:txBody>
        </p:sp>
        <p:sp>
          <p:nvSpPr>
            <p:cNvPr id="115" name="Freeform: Shape 114">
              <a:extLst>
                <a:ext uri="{FF2B5EF4-FFF2-40B4-BE49-F238E27FC236}">
                  <a16:creationId xmlns:a16="http://schemas.microsoft.com/office/drawing/2014/main" id="{7B7FDF5F-FC15-A721-834E-103138933421}"/>
                </a:ext>
              </a:extLst>
            </p:cNvPr>
            <p:cNvSpPr/>
            <p:nvPr/>
          </p:nvSpPr>
          <p:spPr>
            <a:xfrm>
              <a:off x="6347926" y="45972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endParaRPr lang="en-GB"/>
            </a:p>
          </p:txBody>
        </p:sp>
        <p:sp>
          <p:nvSpPr>
            <p:cNvPr id="116" name="Freeform: Shape 115">
              <a:extLst>
                <a:ext uri="{FF2B5EF4-FFF2-40B4-BE49-F238E27FC236}">
                  <a16:creationId xmlns:a16="http://schemas.microsoft.com/office/drawing/2014/main" id="{6654A5AF-936D-64DE-87FA-8187C73BE488}"/>
                </a:ext>
              </a:extLst>
            </p:cNvPr>
            <p:cNvSpPr/>
            <p:nvPr/>
          </p:nvSpPr>
          <p:spPr>
            <a:xfrm>
              <a:off x="6443176" y="45972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endParaRPr lang="en-GB"/>
            </a:p>
          </p:txBody>
        </p:sp>
        <p:sp>
          <p:nvSpPr>
            <p:cNvPr id="117" name="Freeform: Shape 116">
              <a:extLst>
                <a:ext uri="{FF2B5EF4-FFF2-40B4-BE49-F238E27FC236}">
                  <a16:creationId xmlns:a16="http://schemas.microsoft.com/office/drawing/2014/main" id="{B8AC0E40-1F7D-8B6A-17ED-A95DED6E2561}"/>
                </a:ext>
              </a:extLst>
            </p:cNvPr>
            <p:cNvSpPr/>
            <p:nvPr/>
          </p:nvSpPr>
          <p:spPr>
            <a:xfrm>
              <a:off x="6671776" y="46734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endParaRPr lang="en-GB"/>
            </a:p>
          </p:txBody>
        </p:sp>
        <p:sp>
          <p:nvSpPr>
            <p:cNvPr id="118" name="Freeform: Shape 117">
              <a:extLst>
                <a:ext uri="{FF2B5EF4-FFF2-40B4-BE49-F238E27FC236}">
                  <a16:creationId xmlns:a16="http://schemas.microsoft.com/office/drawing/2014/main" id="{1F27F8BC-3B97-50C0-B702-626039F03576}"/>
                </a:ext>
              </a:extLst>
            </p:cNvPr>
            <p:cNvSpPr/>
            <p:nvPr/>
          </p:nvSpPr>
          <p:spPr>
            <a:xfrm>
              <a:off x="7071826" y="47496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endParaRPr lang="en-GB"/>
            </a:p>
          </p:txBody>
        </p:sp>
        <p:sp>
          <p:nvSpPr>
            <p:cNvPr id="119" name="Freeform: Shape 118">
              <a:extLst>
                <a:ext uri="{FF2B5EF4-FFF2-40B4-BE49-F238E27FC236}">
                  <a16:creationId xmlns:a16="http://schemas.microsoft.com/office/drawing/2014/main" id="{B4BC0AA1-F91D-34E7-6F90-49CFA4C53581}"/>
                </a:ext>
              </a:extLst>
            </p:cNvPr>
            <p:cNvSpPr/>
            <p:nvPr/>
          </p:nvSpPr>
          <p:spPr>
            <a:xfrm>
              <a:off x="7186126" y="47496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endParaRPr lang="en-GB"/>
            </a:p>
          </p:txBody>
        </p:sp>
        <p:sp>
          <p:nvSpPr>
            <p:cNvPr id="120" name="Freeform: Shape 119">
              <a:extLst>
                <a:ext uri="{FF2B5EF4-FFF2-40B4-BE49-F238E27FC236}">
                  <a16:creationId xmlns:a16="http://schemas.microsoft.com/office/drawing/2014/main" id="{5E8E04E8-D62C-114A-914A-BB390A9300FA}"/>
                </a:ext>
              </a:extLst>
            </p:cNvPr>
            <p:cNvSpPr/>
            <p:nvPr/>
          </p:nvSpPr>
          <p:spPr>
            <a:xfrm>
              <a:off x="7471876" y="47496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endParaRPr lang="en-GB"/>
            </a:p>
          </p:txBody>
        </p:sp>
        <p:sp>
          <p:nvSpPr>
            <p:cNvPr id="121" name="Freeform: Shape 120">
              <a:extLst>
                <a:ext uri="{FF2B5EF4-FFF2-40B4-BE49-F238E27FC236}">
                  <a16:creationId xmlns:a16="http://schemas.microsoft.com/office/drawing/2014/main" id="{0DF22E16-A50A-6644-A295-3D2C87959261}"/>
                </a:ext>
              </a:extLst>
            </p:cNvPr>
            <p:cNvSpPr/>
            <p:nvPr/>
          </p:nvSpPr>
          <p:spPr>
            <a:xfrm>
              <a:off x="7509976" y="47496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endParaRPr lang="en-GB"/>
            </a:p>
          </p:txBody>
        </p:sp>
        <p:sp>
          <p:nvSpPr>
            <p:cNvPr id="122" name="Freeform: Shape 121">
              <a:extLst>
                <a:ext uri="{FF2B5EF4-FFF2-40B4-BE49-F238E27FC236}">
                  <a16:creationId xmlns:a16="http://schemas.microsoft.com/office/drawing/2014/main" id="{05029F02-C9DD-3E74-27F4-46C372C8774C}"/>
                </a:ext>
              </a:extLst>
            </p:cNvPr>
            <p:cNvSpPr/>
            <p:nvPr/>
          </p:nvSpPr>
          <p:spPr>
            <a:xfrm>
              <a:off x="8310086" y="4749697"/>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chemeClr val="accent1"/>
              </a:solidFill>
              <a:prstDash val="solid"/>
              <a:miter/>
            </a:ln>
          </p:spPr>
          <p:txBody>
            <a:bodyPr rtlCol="0" anchor="ctr"/>
            <a:lstStyle/>
            <a:p>
              <a:endParaRPr lang="en-GB"/>
            </a:p>
          </p:txBody>
        </p:sp>
      </p:grpSp>
      <p:grpSp>
        <p:nvGrpSpPr>
          <p:cNvPr id="131" name="Group 130">
            <a:extLst>
              <a:ext uri="{FF2B5EF4-FFF2-40B4-BE49-F238E27FC236}">
                <a16:creationId xmlns:a16="http://schemas.microsoft.com/office/drawing/2014/main" id="{7B7CF099-A47F-942E-D435-38848F77F974}"/>
              </a:ext>
            </a:extLst>
          </p:cNvPr>
          <p:cNvGrpSpPr/>
          <p:nvPr/>
        </p:nvGrpSpPr>
        <p:grpSpPr>
          <a:xfrm>
            <a:off x="4041177" y="2122876"/>
            <a:ext cx="3854806" cy="2438733"/>
            <a:chOff x="3724275" y="1904999"/>
            <a:chExt cx="4745440" cy="3069374"/>
          </a:xfrm>
        </p:grpSpPr>
        <p:sp>
          <p:nvSpPr>
            <p:cNvPr id="127" name="Freeform: Shape 126">
              <a:extLst>
                <a:ext uri="{FF2B5EF4-FFF2-40B4-BE49-F238E27FC236}">
                  <a16:creationId xmlns:a16="http://schemas.microsoft.com/office/drawing/2014/main" id="{4806AE4C-EF70-4E7E-BDA8-1D2783E7E7B0}"/>
                </a:ext>
              </a:extLst>
            </p:cNvPr>
            <p:cNvSpPr/>
            <p:nvPr/>
          </p:nvSpPr>
          <p:spPr>
            <a:xfrm>
              <a:off x="3724275" y="1904999"/>
              <a:ext cx="4743640" cy="3031969"/>
            </a:xfrm>
            <a:custGeom>
              <a:avLst/>
              <a:gdLst>
                <a:gd name="connsiteX0" fmla="*/ 4743641 w 4743640"/>
                <a:gd name="connsiteY0" fmla="*/ 3031969 h 3031969"/>
                <a:gd name="connsiteX1" fmla="*/ 2786768 w 4743640"/>
                <a:gd name="connsiteY1" fmla="*/ 3031969 h 3031969"/>
                <a:gd name="connsiteX2" fmla="*/ 2786768 w 4743640"/>
                <a:gd name="connsiteY2" fmla="*/ 2970667 h 3031969"/>
                <a:gd name="connsiteX3" fmla="*/ 2560435 w 4743640"/>
                <a:gd name="connsiteY3" fmla="*/ 2970667 h 3031969"/>
                <a:gd name="connsiteX4" fmla="*/ 2560435 w 4743640"/>
                <a:gd name="connsiteY4" fmla="*/ 2923518 h 3031969"/>
                <a:gd name="connsiteX5" fmla="*/ 2282228 w 4743640"/>
                <a:gd name="connsiteY5" fmla="*/ 2923518 h 3031969"/>
                <a:gd name="connsiteX6" fmla="*/ 2282228 w 4743640"/>
                <a:gd name="connsiteY6" fmla="*/ 2871645 h 3031969"/>
                <a:gd name="connsiteX7" fmla="*/ 2225640 w 4743640"/>
                <a:gd name="connsiteY7" fmla="*/ 2871645 h 3031969"/>
                <a:gd name="connsiteX8" fmla="*/ 2225640 w 4743640"/>
                <a:gd name="connsiteY8" fmla="*/ 2829211 h 3031969"/>
                <a:gd name="connsiteX9" fmla="*/ 1791834 w 4743640"/>
                <a:gd name="connsiteY9" fmla="*/ 2829211 h 3031969"/>
                <a:gd name="connsiteX10" fmla="*/ 1791834 w 4743640"/>
                <a:gd name="connsiteY10" fmla="*/ 2772623 h 3031969"/>
                <a:gd name="connsiteX11" fmla="*/ 1763544 w 4743640"/>
                <a:gd name="connsiteY11" fmla="*/ 2772623 h 3031969"/>
                <a:gd name="connsiteX12" fmla="*/ 1763544 w 4743640"/>
                <a:gd name="connsiteY12" fmla="*/ 2716035 h 3031969"/>
                <a:gd name="connsiteX13" fmla="*/ 1735245 w 4743640"/>
                <a:gd name="connsiteY13" fmla="*/ 2716035 h 3031969"/>
                <a:gd name="connsiteX14" fmla="*/ 1735245 w 4743640"/>
                <a:gd name="connsiteY14" fmla="*/ 2631167 h 3031969"/>
                <a:gd name="connsiteX15" fmla="*/ 1716386 w 4743640"/>
                <a:gd name="connsiteY15" fmla="*/ 2631167 h 3031969"/>
                <a:gd name="connsiteX16" fmla="*/ 1716386 w 4743640"/>
                <a:gd name="connsiteY16" fmla="*/ 2569864 h 3031969"/>
                <a:gd name="connsiteX17" fmla="*/ 1692812 w 4743640"/>
                <a:gd name="connsiteY17" fmla="*/ 2569864 h 3031969"/>
                <a:gd name="connsiteX18" fmla="*/ 1692812 w 4743640"/>
                <a:gd name="connsiteY18" fmla="*/ 2522715 h 3031969"/>
                <a:gd name="connsiteX19" fmla="*/ 1579645 w 4743640"/>
                <a:gd name="connsiteY19" fmla="*/ 2522715 h 3031969"/>
                <a:gd name="connsiteX20" fmla="*/ 1579645 w 4743640"/>
                <a:gd name="connsiteY20" fmla="*/ 2484987 h 3031969"/>
                <a:gd name="connsiteX21" fmla="*/ 1546632 w 4743640"/>
                <a:gd name="connsiteY21" fmla="*/ 2484987 h 3031969"/>
                <a:gd name="connsiteX22" fmla="*/ 1546632 w 4743640"/>
                <a:gd name="connsiteY22" fmla="*/ 2428399 h 3031969"/>
                <a:gd name="connsiteX23" fmla="*/ 1490053 w 4743640"/>
                <a:gd name="connsiteY23" fmla="*/ 2428399 h 3031969"/>
                <a:gd name="connsiteX24" fmla="*/ 1490053 w 4743640"/>
                <a:gd name="connsiteY24" fmla="*/ 2376535 h 3031969"/>
                <a:gd name="connsiteX25" fmla="*/ 1475899 w 4743640"/>
                <a:gd name="connsiteY25" fmla="*/ 2376535 h 3031969"/>
                <a:gd name="connsiteX26" fmla="*/ 1475899 w 4743640"/>
                <a:gd name="connsiteY26" fmla="*/ 2324662 h 3031969"/>
                <a:gd name="connsiteX27" fmla="*/ 1452324 w 4743640"/>
                <a:gd name="connsiteY27" fmla="*/ 2324662 h 3031969"/>
                <a:gd name="connsiteX28" fmla="*/ 1452324 w 4743640"/>
                <a:gd name="connsiteY28" fmla="*/ 2277513 h 3031969"/>
                <a:gd name="connsiteX29" fmla="*/ 1391031 w 4743640"/>
                <a:gd name="connsiteY29" fmla="*/ 2277513 h 3031969"/>
                <a:gd name="connsiteX30" fmla="*/ 1391031 w 4743640"/>
                <a:gd name="connsiteY30" fmla="*/ 2225640 h 3031969"/>
                <a:gd name="connsiteX31" fmla="*/ 1325013 w 4743640"/>
                <a:gd name="connsiteY31" fmla="*/ 2225640 h 3031969"/>
                <a:gd name="connsiteX32" fmla="*/ 1325013 w 4743640"/>
                <a:gd name="connsiteY32" fmla="*/ 2173777 h 3031969"/>
                <a:gd name="connsiteX33" fmla="*/ 1301439 w 4743640"/>
                <a:gd name="connsiteY33" fmla="*/ 2173777 h 3031969"/>
                <a:gd name="connsiteX34" fmla="*/ 1301439 w 4743640"/>
                <a:gd name="connsiteY34" fmla="*/ 2084184 h 3031969"/>
                <a:gd name="connsiteX35" fmla="*/ 1221277 w 4743640"/>
                <a:gd name="connsiteY35" fmla="*/ 2084184 h 3031969"/>
                <a:gd name="connsiteX36" fmla="*/ 1221277 w 4743640"/>
                <a:gd name="connsiteY36" fmla="*/ 2041741 h 3031969"/>
                <a:gd name="connsiteX37" fmla="*/ 1197702 w 4743640"/>
                <a:gd name="connsiteY37" fmla="*/ 2041741 h 3031969"/>
                <a:gd name="connsiteX38" fmla="*/ 1197702 w 4743640"/>
                <a:gd name="connsiteY38" fmla="*/ 1975733 h 3031969"/>
                <a:gd name="connsiteX39" fmla="*/ 1150544 w 4743640"/>
                <a:gd name="connsiteY39" fmla="*/ 1975733 h 3031969"/>
                <a:gd name="connsiteX40" fmla="*/ 1150544 w 4743640"/>
                <a:gd name="connsiteY40" fmla="*/ 1933289 h 3031969"/>
                <a:gd name="connsiteX41" fmla="*/ 1056237 w 4743640"/>
                <a:gd name="connsiteY41" fmla="*/ 1933289 h 3031969"/>
                <a:gd name="connsiteX42" fmla="*/ 1056237 w 4743640"/>
                <a:gd name="connsiteY42" fmla="*/ 1848412 h 3031969"/>
                <a:gd name="connsiteX43" fmla="*/ 1004373 w 4743640"/>
                <a:gd name="connsiteY43" fmla="*/ 1848412 h 3031969"/>
                <a:gd name="connsiteX44" fmla="*/ 1004373 w 4743640"/>
                <a:gd name="connsiteY44" fmla="*/ 1787119 h 3031969"/>
                <a:gd name="connsiteX45" fmla="*/ 976074 w 4743640"/>
                <a:gd name="connsiteY45" fmla="*/ 1787119 h 3031969"/>
                <a:gd name="connsiteX46" fmla="*/ 976074 w 4743640"/>
                <a:gd name="connsiteY46" fmla="*/ 1744675 h 3031969"/>
                <a:gd name="connsiteX47" fmla="*/ 957215 w 4743640"/>
                <a:gd name="connsiteY47" fmla="*/ 1744675 h 3031969"/>
                <a:gd name="connsiteX48" fmla="*/ 957215 w 4743640"/>
                <a:gd name="connsiteY48" fmla="*/ 1683382 h 3031969"/>
                <a:gd name="connsiteX49" fmla="*/ 919493 w 4743640"/>
                <a:gd name="connsiteY49" fmla="*/ 1683382 h 3031969"/>
                <a:gd name="connsiteX50" fmla="*/ 919493 w 4743640"/>
                <a:gd name="connsiteY50" fmla="*/ 1589075 h 3031969"/>
                <a:gd name="connsiteX51" fmla="*/ 900632 w 4743640"/>
                <a:gd name="connsiteY51" fmla="*/ 1589075 h 3031969"/>
                <a:gd name="connsiteX52" fmla="*/ 900632 w 4743640"/>
                <a:gd name="connsiteY52" fmla="*/ 1537202 h 3031969"/>
                <a:gd name="connsiteX53" fmla="*/ 881769 w 4743640"/>
                <a:gd name="connsiteY53" fmla="*/ 1537202 h 3031969"/>
                <a:gd name="connsiteX54" fmla="*/ 881769 w 4743640"/>
                <a:gd name="connsiteY54" fmla="*/ 1490053 h 3031969"/>
                <a:gd name="connsiteX55" fmla="*/ 858193 w 4743640"/>
                <a:gd name="connsiteY55" fmla="*/ 1490053 h 3031969"/>
                <a:gd name="connsiteX56" fmla="*/ 858193 w 4743640"/>
                <a:gd name="connsiteY56" fmla="*/ 1442895 h 3031969"/>
                <a:gd name="connsiteX57" fmla="*/ 811039 w 4743640"/>
                <a:gd name="connsiteY57" fmla="*/ 1442895 h 3031969"/>
                <a:gd name="connsiteX58" fmla="*/ 811039 w 4743640"/>
                <a:gd name="connsiteY58" fmla="*/ 1391031 h 3031969"/>
                <a:gd name="connsiteX59" fmla="*/ 754455 w 4743640"/>
                <a:gd name="connsiteY59" fmla="*/ 1391031 h 3031969"/>
                <a:gd name="connsiteX60" fmla="*/ 754455 w 4743640"/>
                <a:gd name="connsiteY60" fmla="*/ 1348588 h 3031969"/>
                <a:gd name="connsiteX61" fmla="*/ 726163 w 4743640"/>
                <a:gd name="connsiteY61" fmla="*/ 1348588 h 3031969"/>
                <a:gd name="connsiteX62" fmla="*/ 726163 w 4743640"/>
                <a:gd name="connsiteY62" fmla="*/ 1296724 h 3031969"/>
                <a:gd name="connsiteX63" fmla="*/ 716732 w 4743640"/>
                <a:gd name="connsiteY63" fmla="*/ 1296724 h 3031969"/>
                <a:gd name="connsiteX64" fmla="*/ 716732 w 4743640"/>
                <a:gd name="connsiteY64" fmla="*/ 1254281 h 3031969"/>
                <a:gd name="connsiteX65" fmla="*/ 697871 w 4743640"/>
                <a:gd name="connsiteY65" fmla="*/ 1254281 h 3031969"/>
                <a:gd name="connsiteX66" fmla="*/ 697871 w 4743640"/>
                <a:gd name="connsiteY66" fmla="*/ 1159974 h 3031969"/>
                <a:gd name="connsiteX67" fmla="*/ 683726 w 4743640"/>
                <a:gd name="connsiteY67" fmla="*/ 1159974 h 3031969"/>
                <a:gd name="connsiteX68" fmla="*/ 683726 w 4743640"/>
                <a:gd name="connsiteY68" fmla="*/ 1108110 h 3031969"/>
                <a:gd name="connsiteX69" fmla="*/ 641287 w 4743640"/>
                <a:gd name="connsiteY69" fmla="*/ 1108110 h 3031969"/>
                <a:gd name="connsiteX70" fmla="*/ 641287 w 4743640"/>
                <a:gd name="connsiteY70" fmla="*/ 1060952 h 3031969"/>
                <a:gd name="connsiteX71" fmla="*/ 598849 w 4743640"/>
                <a:gd name="connsiteY71" fmla="*/ 1060952 h 3031969"/>
                <a:gd name="connsiteX72" fmla="*/ 598849 w 4743640"/>
                <a:gd name="connsiteY72" fmla="*/ 1009088 h 3031969"/>
                <a:gd name="connsiteX73" fmla="*/ 551696 w 4743640"/>
                <a:gd name="connsiteY73" fmla="*/ 1009088 h 3031969"/>
                <a:gd name="connsiteX74" fmla="*/ 551696 w 4743640"/>
                <a:gd name="connsiteY74" fmla="*/ 966645 h 3031969"/>
                <a:gd name="connsiteX75" fmla="*/ 546980 w 4743640"/>
                <a:gd name="connsiteY75" fmla="*/ 966645 h 3031969"/>
                <a:gd name="connsiteX76" fmla="*/ 546980 w 4743640"/>
                <a:gd name="connsiteY76" fmla="*/ 919493 h 3031969"/>
                <a:gd name="connsiteX77" fmla="*/ 523404 w 4743640"/>
                <a:gd name="connsiteY77" fmla="*/ 919493 h 3031969"/>
                <a:gd name="connsiteX78" fmla="*/ 523404 w 4743640"/>
                <a:gd name="connsiteY78" fmla="*/ 858193 h 3031969"/>
                <a:gd name="connsiteX79" fmla="*/ 495111 w 4743640"/>
                <a:gd name="connsiteY79" fmla="*/ 858193 h 3031969"/>
                <a:gd name="connsiteX80" fmla="*/ 495111 w 4743640"/>
                <a:gd name="connsiteY80" fmla="*/ 778032 h 3031969"/>
                <a:gd name="connsiteX81" fmla="*/ 471535 w 4743640"/>
                <a:gd name="connsiteY81" fmla="*/ 778032 h 3031969"/>
                <a:gd name="connsiteX82" fmla="*/ 471535 w 4743640"/>
                <a:gd name="connsiteY82" fmla="*/ 726163 h 3031969"/>
                <a:gd name="connsiteX83" fmla="*/ 372512 w 4743640"/>
                <a:gd name="connsiteY83" fmla="*/ 726163 h 3031969"/>
                <a:gd name="connsiteX84" fmla="*/ 372512 w 4743640"/>
                <a:gd name="connsiteY84" fmla="*/ 669579 h 3031969"/>
                <a:gd name="connsiteX85" fmla="*/ 268775 w 4743640"/>
                <a:gd name="connsiteY85" fmla="*/ 669579 h 3031969"/>
                <a:gd name="connsiteX86" fmla="*/ 268775 w 4743640"/>
                <a:gd name="connsiteY86" fmla="*/ 513973 h 3031969"/>
                <a:gd name="connsiteX87" fmla="*/ 235768 w 4743640"/>
                <a:gd name="connsiteY87" fmla="*/ 513973 h 3031969"/>
                <a:gd name="connsiteX88" fmla="*/ 235768 w 4743640"/>
                <a:gd name="connsiteY88" fmla="*/ 424382 h 3031969"/>
                <a:gd name="connsiteX89" fmla="*/ 202760 w 4743640"/>
                <a:gd name="connsiteY89" fmla="*/ 424382 h 3031969"/>
                <a:gd name="connsiteX90" fmla="*/ 202760 w 4743640"/>
                <a:gd name="connsiteY90" fmla="*/ 278205 h 3031969"/>
                <a:gd name="connsiteX91" fmla="*/ 141461 w 4743640"/>
                <a:gd name="connsiteY91" fmla="*/ 278205 h 3031969"/>
                <a:gd name="connsiteX92" fmla="*/ 141461 w 4743640"/>
                <a:gd name="connsiteY92" fmla="*/ 231052 h 3031969"/>
                <a:gd name="connsiteX93" fmla="*/ 66015 w 4743640"/>
                <a:gd name="connsiteY93" fmla="*/ 231052 h 3031969"/>
                <a:gd name="connsiteX94" fmla="*/ 66015 w 4743640"/>
                <a:gd name="connsiteY94" fmla="*/ 179183 h 3031969"/>
                <a:gd name="connsiteX95" fmla="*/ 51869 w 4743640"/>
                <a:gd name="connsiteY95" fmla="*/ 179183 h 3031969"/>
                <a:gd name="connsiteX96" fmla="*/ 51869 w 4743640"/>
                <a:gd name="connsiteY96" fmla="*/ 136745 h 3031969"/>
                <a:gd name="connsiteX97" fmla="*/ 33007 w 4743640"/>
                <a:gd name="connsiteY97" fmla="*/ 136745 h 3031969"/>
                <a:gd name="connsiteX98" fmla="*/ 33007 w 4743640"/>
                <a:gd name="connsiteY98" fmla="*/ 84876 h 3031969"/>
                <a:gd name="connsiteX99" fmla="*/ 33007 w 4743640"/>
                <a:gd name="connsiteY99" fmla="*/ 84876 h 3031969"/>
                <a:gd name="connsiteX100" fmla="*/ 33007 w 4743640"/>
                <a:gd name="connsiteY100" fmla="*/ 42438 h 3031969"/>
                <a:gd name="connsiteX101" fmla="*/ 28292 w 4743640"/>
                <a:gd name="connsiteY101" fmla="*/ 42438 h 3031969"/>
                <a:gd name="connsiteX102" fmla="*/ 28292 w 4743640"/>
                <a:gd name="connsiteY102" fmla="*/ 0 h 3031969"/>
                <a:gd name="connsiteX103" fmla="*/ 0 w 4743640"/>
                <a:gd name="connsiteY103" fmla="*/ 0 h 3031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4743640" h="3031969">
                  <a:moveTo>
                    <a:pt x="4743641" y="3031969"/>
                  </a:moveTo>
                  <a:lnTo>
                    <a:pt x="2786768" y="3031969"/>
                  </a:lnTo>
                  <a:lnTo>
                    <a:pt x="2786768" y="2970667"/>
                  </a:lnTo>
                  <a:lnTo>
                    <a:pt x="2560435" y="2970667"/>
                  </a:lnTo>
                  <a:lnTo>
                    <a:pt x="2560435" y="2923518"/>
                  </a:lnTo>
                  <a:lnTo>
                    <a:pt x="2282228" y="2923518"/>
                  </a:lnTo>
                  <a:lnTo>
                    <a:pt x="2282228" y="2871645"/>
                  </a:lnTo>
                  <a:lnTo>
                    <a:pt x="2225640" y="2871645"/>
                  </a:lnTo>
                  <a:lnTo>
                    <a:pt x="2225640" y="2829211"/>
                  </a:lnTo>
                  <a:lnTo>
                    <a:pt x="1791834" y="2829211"/>
                  </a:lnTo>
                  <a:lnTo>
                    <a:pt x="1791834" y="2772623"/>
                  </a:lnTo>
                  <a:lnTo>
                    <a:pt x="1763544" y="2772623"/>
                  </a:lnTo>
                  <a:lnTo>
                    <a:pt x="1763544" y="2716035"/>
                  </a:lnTo>
                  <a:lnTo>
                    <a:pt x="1735245" y="2716035"/>
                  </a:lnTo>
                  <a:lnTo>
                    <a:pt x="1735245" y="2631167"/>
                  </a:lnTo>
                  <a:lnTo>
                    <a:pt x="1716386" y="2631167"/>
                  </a:lnTo>
                  <a:lnTo>
                    <a:pt x="1716386" y="2569864"/>
                  </a:lnTo>
                  <a:lnTo>
                    <a:pt x="1692812" y="2569864"/>
                  </a:lnTo>
                  <a:lnTo>
                    <a:pt x="1692812" y="2522715"/>
                  </a:lnTo>
                  <a:lnTo>
                    <a:pt x="1579645" y="2522715"/>
                  </a:lnTo>
                  <a:lnTo>
                    <a:pt x="1579645" y="2484987"/>
                  </a:lnTo>
                  <a:lnTo>
                    <a:pt x="1546632" y="2484987"/>
                  </a:lnTo>
                  <a:lnTo>
                    <a:pt x="1546632" y="2428399"/>
                  </a:lnTo>
                  <a:lnTo>
                    <a:pt x="1490053" y="2428399"/>
                  </a:lnTo>
                  <a:lnTo>
                    <a:pt x="1490053" y="2376535"/>
                  </a:lnTo>
                  <a:lnTo>
                    <a:pt x="1475899" y="2376535"/>
                  </a:lnTo>
                  <a:lnTo>
                    <a:pt x="1475899" y="2324662"/>
                  </a:lnTo>
                  <a:lnTo>
                    <a:pt x="1452324" y="2324662"/>
                  </a:lnTo>
                  <a:lnTo>
                    <a:pt x="1452324" y="2277513"/>
                  </a:lnTo>
                  <a:lnTo>
                    <a:pt x="1391031" y="2277513"/>
                  </a:lnTo>
                  <a:lnTo>
                    <a:pt x="1391031" y="2225640"/>
                  </a:lnTo>
                  <a:lnTo>
                    <a:pt x="1325013" y="2225640"/>
                  </a:lnTo>
                  <a:lnTo>
                    <a:pt x="1325013" y="2173777"/>
                  </a:lnTo>
                  <a:lnTo>
                    <a:pt x="1301439" y="2173777"/>
                  </a:lnTo>
                  <a:lnTo>
                    <a:pt x="1301439" y="2084184"/>
                  </a:lnTo>
                  <a:lnTo>
                    <a:pt x="1221277" y="2084184"/>
                  </a:lnTo>
                  <a:lnTo>
                    <a:pt x="1221277" y="2041741"/>
                  </a:lnTo>
                  <a:lnTo>
                    <a:pt x="1197702" y="2041741"/>
                  </a:lnTo>
                  <a:lnTo>
                    <a:pt x="1197702" y="1975733"/>
                  </a:lnTo>
                  <a:lnTo>
                    <a:pt x="1150544" y="1975733"/>
                  </a:lnTo>
                  <a:lnTo>
                    <a:pt x="1150544" y="1933289"/>
                  </a:lnTo>
                  <a:lnTo>
                    <a:pt x="1056237" y="1933289"/>
                  </a:lnTo>
                  <a:lnTo>
                    <a:pt x="1056237" y="1848412"/>
                  </a:lnTo>
                  <a:lnTo>
                    <a:pt x="1004373" y="1848412"/>
                  </a:lnTo>
                  <a:lnTo>
                    <a:pt x="1004373" y="1787119"/>
                  </a:lnTo>
                  <a:lnTo>
                    <a:pt x="976074" y="1787119"/>
                  </a:lnTo>
                  <a:lnTo>
                    <a:pt x="976074" y="1744675"/>
                  </a:lnTo>
                  <a:lnTo>
                    <a:pt x="957215" y="1744675"/>
                  </a:lnTo>
                  <a:lnTo>
                    <a:pt x="957215" y="1683382"/>
                  </a:lnTo>
                  <a:lnTo>
                    <a:pt x="919493" y="1683382"/>
                  </a:lnTo>
                  <a:lnTo>
                    <a:pt x="919493" y="1589075"/>
                  </a:lnTo>
                  <a:lnTo>
                    <a:pt x="900632" y="1589075"/>
                  </a:lnTo>
                  <a:lnTo>
                    <a:pt x="900632" y="1537202"/>
                  </a:lnTo>
                  <a:lnTo>
                    <a:pt x="881769" y="1537202"/>
                  </a:lnTo>
                  <a:lnTo>
                    <a:pt x="881769" y="1490053"/>
                  </a:lnTo>
                  <a:lnTo>
                    <a:pt x="858193" y="1490053"/>
                  </a:lnTo>
                  <a:lnTo>
                    <a:pt x="858193" y="1442895"/>
                  </a:lnTo>
                  <a:lnTo>
                    <a:pt x="811039" y="1442895"/>
                  </a:lnTo>
                  <a:lnTo>
                    <a:pt x="811039" y="1391031"/>
                  </a:lnTo>
                  <a:lnTo>
                    <a:pt x="754455" y="1391031"/>
                  </a:lnTo>
                  <a:lnTo>
                    <a:pt x="754455" y="1348588"/>
                  </a:lnTo>
                  <a:lnTo>
                    <a:pt x="726163" y="1348588"/>
                  </a:lnTo>
                  <a:lnTo>
                    <a:pt x="726163" y="1296724"/>
                  </a:lnTo>
                  <a:lnTo>
                    <a:pt x="716732" y="1296724"/>
                  </a:lnTo>
                  <a:lnTo>
                    <a:pt x="716732" y="1254281"/>
                  </a:lnTo>
                  <a:lnTo>
                    <a:pt x="697871" y="1254281"/>
                  </a:lnTo>
                  <a:lnTo>
                    <a:pt x="697871" y="1159974"/>
                  </a:lnTo>
                  <a:lnTo>
                    <a:pt x="683726" y="1159974"/>
                  </a:lnTo>
                  <a:lnTo>
                    <a:pt x="683726" y="1108110"/>
                  </a:lnTo>
                  <a:lnTo>
                    <a:pt x="641287" y="1108110"/>
                  </a:lnTo>
                  <a:lnTo>
                    <a:pt x="641287" y="1060952"/>
                  </a:lnTo>
                  <a:lnTo>
                    <a:pt x="598849" y="1060952"/>
                  </a:lnTo>
                  <a:lnTo>
                    <a:pt x="598849" y="1009088"/>
                  </a:lnTo>
                  <a:lnTo>
                    <a:pt x="551696" y="1009088"/>
                  </a:lnTo>
                  <a:lnTo>
                    <a:pt x="551696" y="966645"/>
                  </a:lnTo>
                  <a:lnTo>
                    <a:pt x="546980" y="966645"/>
                  </a:lnTo>
                  <a:lnTo>
                    <a:pt x="546980" y="919493"/>
                  </a:lnTo>
                  <a:lnTo>
                    <a:pt x="523404" y="919493"/>
                  </a:lnTo>
                  <a:lnTo>
                    <a:pt x="523404" y="858193"/>
                  </a:lnTo>
                  <a:lnTo>
                    <a:pt x="495111" y="858193"/>
                  </a:lnTo>
                  <a:lnTo>
                    <a:pt x="495111" y="778032"/>
                  </a:lnTo>
                  <a:lnTo>
                    <a:pt x="471535" y="778032"/>
                  </a:lnTo>
                  <a:lnTo>
                    <a:pt x="471535" y="726163"/>
                  </a:lnTo>
                  <a:lnTo>
                    <a:pt x="372512" y="726163"/>
                  </a:lnTo>
                  <a:lnTo>
                    <a:pt x="372512" y="669579"/>
                  </a:lnTo>
                  <a:lnTo>
                    <a:pt x="268775" y="669579"/>
                  </a:lnTo>
                  <a:lnTo>
                    <a:pt x="268775" y="513973"/>
                  </a:lnTo>
                  <a:lnTo>
                    <a:pt x="235768" y="513973"/>
                  </a:lnTo>
                  <a:lnTo>
                    <a:pt x="235768" y="424382"/>
                  </a:lnTo>
                  <a:lnTo>
                    <a:pt x="202760" y="424382"/>
                  </a:lnTo>
                  <a:lnTo>
                    <a:pt x="202760" y="278205"/>
                  </a:lnTo>
                  <a:lnTo>
                    <a:pt x="141461" y="278205"/>
                  </a:lnTo>
                  <a:lnTo>
                    <a:pt x="141461" y="231052"/>
                  </a:lnTo>
                  <a:lnTo>
                    <a:pt x="66015" y="231052"/>
                  </a:lnTo>
                  <a:lnTo>
                    <a:pt x="66015" y="179183"/>
                  </a:lnTo>
                  <a:lnTo>
                    <a:pt x="51869" y="179183"/>
                  </a:lnTo>
                  <a:lnTo>
                    <a:pt x="51869" y="136745"/>
                  </a:lnTo>
                  <a:lnTo>
                    <a:pt x="33007" y="136745"/>
                  </a:lnTo>
                  <a:lnTo>
                    <a:pt x="33007" y="84876"/>
                  </a:lnTo>
                  <a:lnTo>
                    <a:pt x="33007" y="84876"/>
                  </a:lnTo>
                  <a:lnTo>
                    <a:pt x="33007" y="42438"/>
                  </a:lnTo>
                  <a:lnTo>
                    <a:pt x="28292" y="42438"/>
                  </a:lnTo>
                  <a:lnTo>
                    <a:pt x="28292" y="0"/>
                  </a:lnTo>
                  <a:lnTo>
                    <a:pt x="0" y="0"/>
                  </a:lnTo>
                </a:path>
              </a:pathLst>
            </a:custGeom>
            <a:noFill/>
            <a:ln w="19050" cap="flat">
              <a:solidFill>
                <a:srgbClr val="E73E16"/>
              </a:solidFill>
              <a:prstDash val="solid"/>
              <a:miter/>
            </a:ln>
          </p:spPr>
          <p:txBody>
            <a:bodyPr rtlCol="0" anchor="ctr"/>
            <a:lstStyle/>
            <a:p>
              <a:endParaRPr lang="en-GB"/>
            </a:p>
          </p:txBody>
        </p:sp>
        <p:sp>
          <p:nvSpPr>
            <p:cNvPr id="128" name="Freeform: Shape 127">
              <a:extLst>
                <a:ext uri="{FF2B5EF4-FFF2-40B4-BE49-F238E27FC236}">
                  <a16:creationId xmlns:a16="http://schemas.microsoft.com/office/drawing/2014/main" id="{455D3446-B7BC-B607-1195-10B49D29CA10}"/>
                </a:ext>
              </a:extLst>
            </p:cNvPr>
            <p:cNvSpPr/>
            <p:nvPr/>
          </p:nvSpPr>
          <p:spPr>
            <a:xfrm>
              <a:off x="6364681" y="4832146"/>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E73E16"/>
              </a:solidFill>
              <a:prstDash val="solid"/>
              <a:miter/>
            </a:ln>
          </p:spPr>
          <p:txBody>
            <a:bodyPr rtlCol="0" anchor="ctr"/>
            <a:lstStyle/>
            <a:p>
              <a:endParaRPr lang="en-GB"/>
            </a:p>
          </p:txBody>
        </p:sp>
        <p:sp>
          <p:nvSpPr>
            <p:cNvPr id="129" name="Freeform: Shape 128">
              <a:extLst>
                <a:ext uri="{FF2B5EF4-FFF2-40B4-BE49-F238E27FC236}">
                  <a16:creationId xmlns:a16="http://schemas.microsoft.com/office/drawing/2014/main" id="{F3C671D0-80A0-419C-1E76-02B3153A1E13}"/>
                </a:ext>
              </a:extLst>
            </p:cNvPr>
            <p:cNvSpPr/>
            <p:nvPr/>
          </p:nvSpPr>
          <p:spPr>
            <a:xfrm>
              <a:off x="6936181" y="489434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E73E16"/>
              </a:solidFill>
              <a:prstDash val="solid"/>
              <a:miter/>
            </a:ln>
          </p:spPr>
          <p:txBody>
            <a:bodyPr rtlCol="0" anchor="ctr"/>
            <a:lstStyle/>
            <a:p>
              <a:endParaRPr lang="en-GB"/>
            </a:p>
          </p:txBody>
        </p:sp>
        <p:sp>
          <p:nvSpPr>
            <p:cNvPr id="130" name="Freeform: Shape 129">
              <a:extLst>
                <a:ext uri="{FF2B5EF4-FFF2-40B4-BE49-F238E27FC236}">
                  <a16:creationId xmlns:a16="http://schemas.microsoft.com/office/drawing/2014/main" id="{DF419CA4-34FE-E6FA-7C6E-DA3FCE39A961}"/>
                </a:ext>
              </a:extLst>
            </p:cNvPr>
            <p:cNvSpPr/>
            <p:nvPr/>
          </p:nvSpPr>
          <p:spPr>
            <a:xfrm>
              <a:off x="8460190" y="4902374"/>
              <a:ext cx="9525" cy="71999"/>
            </a:xfrm>
            <a:custGeom>
              <a:avLst/>
              <a:gdLst>
                <a:gd name="connsiteX0" fmla="*/ 0 w 9525"/>
                <a:gd name="connsiteY0" fmla="*/ 0 h 71999"/>
                <a:gd name="connsiteX1" fmla="*/ 0 w 9525"/>
                <a:gd name="connsiteY1" fmla="*/ 71999 h 71999"/>
              </a:gdLst>
              <a:ahLst/>
              <a:cxnLst>
                <a:cxn ang="0">
                  <a:pos x="connsiteX0" y="connsiteY0"/>
                </a:cxn>
                <a:cxn ang="0">
                  <a:pos x="connsiteX1" y="connsiteY1"/>
                </a:cxn>
              </a:cxnLst>
              <a:rect l="l" t="t" r="r" b="b"/>
              <a:pathLst>
                <a:path w="9525" h="71999">
                  <a:moveTo>
                    <a:pt x="0" y="0"/>
                  </a:moveTo>
                  <a:lnTo>
                    <a:pt x="0" y="71999"/>
                  </a:lnTo>
                </a:path>
              </a:pathLst>
            </a:custGeom>
            <a:noFill/>
            <a:ln w="19050" cap="flat">
              <a:solidFill>
                <a:srgbClr val="E73E16"/>
              </a:solidFill>
              <a:prstDash val="solid"/>
              <a:miter/>
            </a:ln>
          </p:spPr>
          <p:txBody>
            <a:bodyPr rtlCol="0" anchor="ctr"/>
            <a:lstStyle/>
            <a:p>
              <a:endParaRPr lang="en-GB"/>
            </a:p>
          </p:txBody>
        </p:sp>
      </p:grpSp>
      <p:sp>
        <p:nvSpPr>
          <p:cNvPr id="93" name="Rectangle 120">
            <a:extLst>
              <a:ext uri="{FF2B5EF4-FFF2-40B4-BE49-F238E27FC236}">
                <a16:creationId xmlns:a16="http://schemas.microsoft.com/office/drawing/2014/main" id="{6DB941A9-1172-3418-EFE3-91886172CA61}"/>
              </a:ext>
            </a:extLst>
          </p:cNvPr>
          <p:cNvSpPr>
            <a:spLocks noChangeArrowheads="1"/>
          </p:cNvSpPr>
          <p:nvPr/>
        </p:nvSpPr>
        <p:spPr bwMode="auto">
          <a:xfrm>
            <a:off x="3164473" y="5015954"/>
            <a:ext cx="69249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sz="1200" i="0" u="none" strike="noStrike" cap="none" normalizeH="0" baseline="0" dirty="0">
                <a:ln>
                  <a:noFill/>
                </a:ln>
                <a:solidFill>
                  <a:srgbClr val="000000"/>
                </a:solidFill>
                <a:effectLst/>
                <a:latin typeface="+mn-lt"/>
              </a:rPr>
              <a:t>No. </a:t>
            </a:r>
            <a:r>
              <a:rPr kumimoji="0" lang="en-US" altLang="en-US" sz="1200" i="0" u="none" strike="noStrike" cap="none" normalizeH="0" baseline="0" dirty="0" smtClean="0">
                <a:ln>
                  <a:noFill/>
                </a:ln>
                <a:solidFill>
                  <a:srgbClr val="000000"/>
                </a:solidFill>
                <a:effectLst/>
                <a:latin typeface="+mn-lt"/>
              </a:rPr>
              <a:t>at risk</a:t>
            </a:r>
            <a:endParaRPr kumimoji="0" lang="en-US" altLang="en-US" sz="1200" i="0" u="none" strike="noStrike" cap="none" normalizeH="0" baseline="0" dirty="0">
              <a:ln>
                <a:noFill/>
              </a:ln>
              <a:solidFill>
                <a:schemeClr val="tx1"/>
              </a:solidFill>
              <a:effectLst/>
              <a:latin typeface="+mn-lt"/>
            </a:endParaRPr>
          </a:p>
        </p:txBody>
      </p:sp>
      <p:sp>
        <p:nvSpPr>
          <p:cNvPr id="94" name="TextBox 93">
            <a:extLst>
              <a:ext uri="{FF2B5EF4-FFF2-40B4-BE49-F238E27FC236}">
                <a16:creationId xmlns:a16="http://schemas.microsoft.com/office/drawing/2014/main" id="{E675671E-CC66-6C38-2CF5-522F43C8E716}"/>
              </a:ext>
            </a:extLst>
          </p:cNvPr>
          <p:cNvSpPr txBox="1"/>
          <p:nvPr/>
        </p:nvSpPr>
        <p:spPr>
          <a:xfrm>
            <a:off x="3990341" y="1580646"/>
            <a:ext cx="4211319" cy="338554"/>
          </a:xfrm>
          <a:prstGeom prst="rect">
            <a:avLst/>
          </a:prstGeom>
          <a:noFill/>
        </p:spPr>
        <p:txBody>
          <a:bodyPr wrap="square" rtlCol="0">
            <a:spAutoFit/>
          </a:bodyPr>
          <a:lstStyle/>
          <a:p>
            <a:pPr algn="ctr"/>
            <a:r>
              <a:rPr lang="en-GB" sz="1600" b="1" dirty="0" smtClean="0">
                <a:solidFill>
                  <a:srgbClr val="000000"/>
                </a:solidFill>
                <a:latin typeface="Arial" panose="020B0604020202020204" pitchFamily="34" charset="0"/>
                <a:cs typeface="Arial" panose="020B0604020202020204" pitchFamily="34" charset="0"/>
              </a:rPr>
              <a:t>Progression-free survival</a:t>
            </a:r>
            <a:endParaRPr lang="en-GB" sz="1600" b="1" dirty="0">
              <a:solidFill>
                <a:srgbClr val="000000"/>
              </a:solidFill>
              <a:latin typeface="Arial" panose="020B0604020202020204" pitchFamily="34" charset="0"/>
              <a:cs typeface="Arial" panose="020B0604020202020204" pitchFamily="34" charset="0"/>
            </a:endParaRPr>
          </a:p>
        </p:txBody>
      </p:sp>
      <p:graphicFrame>
        <p:nvGraphicFramePr>
          <p:cNvPr id="95" name="Table 86">
            <a:extLst>
              <a:ext uri="{FF2B5EF4-FFF2-40B4-BE49-F238E27FC236}">
                <a16:creationId xmlns:a16="http://schemas.microsoft.com/office/drawing/2014/main" id="{24230538-2E4E-D122-D8EA-44404F698221}"/>
              </a:ext>
            </a:extLst>
          </p:cNvPr>
          <p:cNvGraphicFramePr>
            <a:graphicFrameLocks noGrp="1"/>
          </p:cNvGraphicFramePr>
          <p:nvPr>
            <p:extLst>
              <p:ext uri="{D42A27DB-BD31-4B8C-83A1-F6EECF244321}">
                <p14:modId xmlns:p14="http://schemas.microsoft.com/office/powerpoint/2010/main" val="2958711874"/>
              </p:ext>
            </p:extLst>
          </p:nvPr>
        </p:nvGraphicFramePr>
        <p:xfrm>
          <a:off x="7264400" y="1978691"/>
          <a:ext cx="4492913" cy="1202400"/>
        </p:xfrm>
        <a:graphic>
          <a:graphicData uri="http://schemas.openxmlformats.org/drawingml/2006/table">
            <a:tbl>
              <a:tblPr firstRow="1" bandRow="1">
                <a:tableStyleId>{69012ECD-51FC-41F1-AA8D-1B2483CD663E}</a:tableStyleId>
              </a:tblPr>
              <a:tblGrid>
                <a:gridCol w="1665407">
                  <a:extLst>
                    <a:ext uri="{9D8B030D-6E8A-4147-A177-3AD203B41FA5}">
                      <a16:colId xmlns:a16="http://schemas.microsoft.com/office/drawing/2014/main" val="299819456"/>
                    </a:ext>
                  </a:extLst>
                </a:gridCol>
                <a:gridCol w="345615">
                  <a:extLst>
                    <a:ext uri="{9D8B030D-6E8A-4147-A177-3AD203B41FA5}">
                      <a16:colId xmlns:a16="http://schemas.microsoft.com/office/drawing/2014/main" val="323204306"/>
                    </a:ext>
                  </a:extLst>
                </a:gridCol>
                <a:gridCol w="643120">
                  <a:extLst>
                    <a:ext uri="{9D8B030D-6E8A-4147-A177-3AD203B41FA5}">
                      <a16:colId xmlns:a16="http://schemas.microsoft.com/office/drawing/2014/main" val="3769961231"/>
                    </a:ext>
                  </a:extLst>
                </a:gridCol>
                <a:gridCol w="1838771">
                  <a:extLst>
                    <a:ext uri="{9D8B030D-6E8A-4147-A177-3AD203B41FA5}">
                      <a16:colId xmlns:a16="http://schemas.microsoft.com/office/drawing/2014/main" val="1076411904"/>
                    </a:ext>
                  </a:extLst>
                </a:gridCol>
              </a:tblGrid>
              <a:tr h="0">
                <a:tc>
                  <a:txBody>
                    <a:bodyPr/>
                    <a:lstStyle/>
                    <a:p>
                      <a:endParaRPr lang="en-GB" sz="1200" dirty="0">
                        <a:solidFill>
                          <a:schemeClr val="tx2"/>
                        </a:solidFill>
                      </a:endParaRPr>
                    </a:p>
                  </a:txBody>
                  <a:tcPr marL="72000" marR="72000" marT="36000" marB="36000" anchor="ctr"/>
                </a:tc>
                <a:tc>
                  <a:txBody>
                    <a:bodyPr/>
                    <a:lstStyle/>
                    <a:p>
                      <a:pPr algn="ctr"/>
                      <a:r>
                        <a:rPr lang="en-GB" sz="1200" dirty="0">
                          <a:solidFill>
                            <a:schemeClr val="tx2"/>
                          </a:solidFill>
                        </a:rPr>
                        <a:t>n</a:t>
                      </a:r>
                    </a:p>
                  </a:txBody>
                  <a:tcPr marL="72000" marR="72000" marT="36000" marB="36000" anchor="ctr"/>
                </a:tc>
                <a:tc>
                  <a:txBody>
                    <a:bodyPr/>
                    <a:lstStyle/>
                    <a:p>
                      <a:pPr algn="ctr"/>
                      <a:r>
                        <a:rPr lang="en-GB" sz="1200" dirty="0">
                          <a:solidFill>
                            <a:schemeClr val="tx2"/>
                          </a:solidFill>
                        </a:rPr>
                        <a:t>Events</a:t>
                      </a:r>
                    </a:p>
                  </a:txBody>
                  <a:tcPr marL="72000" marR="72000" marT="36000" marB="36000" anchor="ctr"/>
                </a:tc>
                <a:tc>
                  <a:txBody>
                    <a:bodyPr/>
                    <a:lstStyle/>
                    <a:p>
                      <a:pPr algn="ctr"/>
                      <a:r>
                        <a:rPr lang="en-GB" sz="1200" dirty="0" smtClean="0">
                          <a:solidFill>
                            <a:schemeClr val="tx2"/>
                          </a:solidFill>
                        </a:rPr>
                        <a:t>mPFS,</a:t>
                      </a:r>
                      <a:r>
                        <a:rPr lang="en-GB" sz="1200" baseline="0" dirty="0" smtClean="0">
                          <a:solidFill>
                            <a:schemeClr val="tx2"/>
                          </a:solidFill>
                        </a:rPr>
                        <a:t> </a:t>
                      </a:r>
                      <a:r>
                        <a:rPr lang="en-GB" sz="1200" baseline="0" dirty="0" err="1" smtClean="0">
                          <a:solidFill>
                            <a:schemeClr val="tx2"/>
                          </a:solidFill>
                        </a:rPr>
                        <a:t>mo</a:t>
                      </a:r>
                      <a:r>
                        <a:rPr lang="en-GB" sz="1200" baseline="0" dirty="0" smtClean="0">
                          <a:solidFill>
                            <a:schemeClr val="tx2"/>
                          </a:solidFill>
                        </a:rPr>
                        <a:t> (</a:t>
                      </a:r>
                      <a:r>
                        <a:rPr lang="en-GB" sz="1200" dirty="0" smtClean="0">
                          <a:solidFill>
                            <a:schemeClr val="tx2"/>
                          </a:solidFill>
                        </a:rPr>
                        <a:t>80%CI)</a:t>
                      </a:r>
                      <a:endParaRPr lang="en-GB" sz="1200" dirty="0">
                        <a:solidFill>
                          <a:schemeClr val="tx2"/>
                        </a:solidFill>
                      </a:endParaRPr>
                    </a:p>
                  </a:txBody>
                  <a:tcPr marL="72000" marR="72000" marT="36000" marB="36000" anchor="ctr"/>
                </a:tc>
                <a:extLst>
                  <a:ext uri="{0D108BD9-81ED-4DB2-BD59-A6C34878D82A}">
                    <a16:rowId xmlns:a16="http://schemas.microsoft.com/office/drawing/2014/main" val="3677489906"/>
                  </a:ext>
                </a:extLst>
              </a:tr>
              <a:tr h="2207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Ramucirumab </a:t>
                      </a:r>
                      <a:r>
                        <a:rPr lang="en-GB" sz="1200" dirty="0" smtClean="0"/>
                        <a:t>+</a:t>
                      </a:r>
                      <a:r>
                        <a:rPr lang="en-GB" sz="1200" baseline="0" dirty="0" smtClean="0"/>
                        <a:t> </a:t>
                      </a:r>
                      <a:r>
                        <a:rPr lang="en-GB" sz="1200" dirty="0" smtClean="0"/>
                        <a:t>pembrolizumab</a:t>
                      </a:r>
                      <a:endParaRPr lang="en-GB" sz="1200" dirty="0">
                        <a:solidFill>
                          <a:schemeClr val="tx1"/>
                        </a:solidFill>
                      </a:endParaRPr>
                    </a:p>
                  </a:txBody>
                  <a:tcPr marL="72000" marR="72000" marT="36000" marB="36000" anchor="ctr"/>
                </a:tc>
                <a:tc>
                  <a:txBody>
                    <a:bodyPr/>
                    <a:lstStyle/>
                    <a:p>
                      <a:pPr algn="ctr"/>
                      <a:r>
                        <a:rPr lang="en-GB" sz="1200" dirty="0"/>
                        <a:t>69</a:t>
                      </a:r>
                      <a:endParaRPr lang="en-GB" sz="1200" dirty="0">
                        <a:solidFill>
                          <a:schemeClr val="tx1"/>
                        </a:solidFill>
                      </a:endParaRPr>
                    </a:p>
                  </a:txBody>
                  <a:tcPr marL="72000" marR="72000" marT="36000" marB="36000" anchor="ctr"/>
                </a:tc>
                <a:tc>
                  <a:txBody>
                    <a:bodyPr/>
                    <a:lstStyle/>
                    <a:p>
                      <a:pPr algn="ctr"/>
                      <a:r>
                        <a:rPr lang="en-GB" sz="1200" dirty="0" smtClean="0">
                          <a:solidFill>
                            <a:schemeClr val="tx1"/>
                          </a:solidFill>
                        </a:rPr>
                        <a:t>57</a:t>
                      </a:r>
                      <a:endParaRPr lang="en-GB" sz="1200" dirty="0">
                        <a:solidFill>
                          <a:schemeClr val="tx1"/>
                        </a:solidFill>
                      </a:endParaRPr>
                    </a:p>
                  </a:txBody>
                  <a:tcPr marL="72000" marR="72000" marT="36000" marB="36000" anchor="ctr"/>
                </a:tc>
                <a:tc>
                  <a:txBody>
                    <a:bodyPr/>
                    <a:lstStyle/>
                    <a:p>
                      <a:pPr algn="ctr"/>
                      <a:r>
                        <a:rPr lang="en-GB" sz="1200" dirty="0" smtClean="0"/>
                        <a:t>4.5 (4.2,</a:t>
                      </a:r>
                      <a:r>
                        <a:rPr lang="en-GB" sz="1200" baseline="0" dirty="0" smtClean="0"/>
                        <a:t> </a:t>
                      </a:r>
                      <a:r>
                        <a:rPr lang="en-GB" sz="1200" dirty="0" smtClean="0"/>
                        <a:t>6.1)</a:t>
                      </a:r>
                      <a:endParaRPr lang="en-GB" sz="1200" dirty="0">
                        <a:solidFill>
                          <a:schemeClr val="tx1"/>
                        </a:solidFill>
                      </a:endParaRPr>
                    </a:p>
                  </a:txBody>
                  <a:tcPr marL="72000" marR="72000" marT="36000" marB="36000" anchor="ctr"/>
                </a:tc>
                <a:extLst>
                  <a:ext uri="{0D108BD9-81ED-4DB2-BD59-A6C34878D82A}">
                    <a16:rowId xmlns:a16="http://schemas.microsoft.com/office/drawing/2014/main" val="975006146"/>
                  </a:ext>
                </a:extLst>
              </a:tr>
              <a:tr h="2207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Standard of </a:t>
                      </a:r>
                      <a:r>
                        <a:rPr lang="en-GB" sz="1200" dirty="0" smtClean="0"/>
                        <a:t>care </a:t>
                      </a:r>
                      <a:endParaRPr lang="en-GB" sz="1200" dirty="0">
                        <a:solidFill>
                          <a:schemeClr val="tx1"/>
                        </a:solidFill>
                      </a:endParaRPr>
                    </a:p>
                  </a:txBody>
                  <a:tcPr marL="72000" marR="72000" marT="36000" marB="36000" anchor="ctr"/>
                </a:tc>
                <a:tc>
                  <a:txBody>
                    <a:bodyPr/>
                    <a:lstStyle/>
                    <a:p>
                      <a:pPr algn="ctr"/>
                      <a:r>
                        <a:rPr lang="en-GB" sz="1200" dirty="0"/>
                        <a:t>67</a:t>
                      </a:r>
                      <a:endParaRPr lang="en-GB" sz="1200" dirty="0">
                        <a:solidFill>
                          <a:schemeClr val="tx1"/>
                        </a:solidFill>
                      </a:endParaRPr>
                    </a:p>
                  </a:txBody>
                  <a:tcPr marL="72000" marR="72000" marT="36000" marB="36000" anchor="ctr"/>
                </a:tc>
                <a:tc>
                  <a:txBody>
                    <a:bodyPr/>
                    <a:lstStyle/>
                    <a:p>
                      <a:pPr algn="ctr"/>
                      <a:r>
                        <a:rPr lang="en-GB" sz="1200" dirty="0" smtClean="0">
                          <a:solidFill>
                            <a:schemeClr val="tx1"/>
                          </a:solidFill>
                        </a:rPr>
                        <a:t>62</a:t>
                      </a:r>
                      <a:endParaRPr lang="en-GB" sz="1200" dirty="0">
                        <a:solidFill>
                          <a:schemeClr val="tx1"/>
                        </a:solidFill>
                      </a:endParaRPr>
                    </a:p>
                  </a:txBody>
                  <a:tcPr marL="72000" marR="72000" marT="36000" marB="36000" anchor="ctr"/>
                </a:tc>
                <a:tc>
                  <a:txBody>
                    <a:bodyPr/>
                    <a:lstStyle/>
                    <a:p>
                      <a:pPr algn="ctr"/>
                      <a:r>
                        <a:rPr lang="en-GB" sz="1200" dirty="0" smtClean="0"/>
                        <a:t>5.2 (4.2,</a:t>
                      </a:r>
                      <a:r>
                        <a:rPr lang="en-GB" sz="1200" baseline="0" dirty="0" smtClean="0"/>
                        <a:t> 5.7</a:t>
                      </a:r>
                      <a:r>
                        <a:rPr lang="en-GB" sz="1200" dirty="0" smtClean="0"/>
                        <a:t>)</a:t>
                      </a:r>
                      <a:endParaRPr lang="en-GB" sz="1200" dirty="0">
                        <a:solidFill>
                          <a:schemeClr val="tx1"/>
                        </a:solidFill>
                      </a:endParaRPr>
                    </a:p>
                  </a:txBody>
                  <a:tcPr marL="72000" marR="72000" marT="36000" marB="36000" anchor="ctr"/>
                </a:tc>
                <a:extLst>
                  <a:ext uri="{0D108BD9-81ED-4DB2-BD59-A6C34878D82A}">
                    <a16:rowId xmlns:a16="http://schemas.microsoft.com/office/drawing/2014/main" val="1230549024"/>
                  </a:ext>
                </a:extLst>
              </a:tr>
              <a:tr h="22071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HR (95%CI); p-value</a:t>
                      </a:r>
                      <a:endParaRPr lang="en-GB" sz="1200" dirty="0">
                        <a:solidFill>
                          <a:schemeClr val="tx1"/>
                        </a:solidFill>
                      </a:endParaRPr>
                    </a:p>
                  </a:txBody>
                  <a:tcPr marL="72000" marR="72000" marT="36000" marB="36000" anchor="ctr"/>
                </a:tc>
                <a:tc>
                  <a:txBody>
                    <a:bodyPr/>
                    <a:lstStyle/>
                    <a:p>
                      <a:pPr algn="ctr"/>
                      <a:endParaRPr lang="en-GB" sz="1200" dirty="0">
                        <a:solidFill>
                          <a:schemeClr val="tx1"/>
                        </a:solidFill>
                      </a:endParaRPr>
                    </a:p>
                  </a:txBody>
                  <a:tcPr marL="72000" marR="72000" marT="36000" marB="36000" anchor="ctr"/>
                </a:tc>
                <a:tc>
                  <a:txBody>
                    <a:bodyPr/>
                    <a:lstStyle/>
                    <a:p>
                      <a:pPr algn="ctr"/>
                      <a:endParaRPr lang="en-GB" sz="1200" dirty="0">
                        <a:solidFill>
                          <a:schemeClr val="tx1"/>
                        </a:solidFill>
                      </a:endParaRPr>
                    </a:p>
                  </a:txBody>
                  <a:tcPr marL="72000" marR="72000" marT="36000" marB="36000" anchor="ctr"/>
                </a:tc>
                <a:tc>
                  <a:txBody>
                    <a:bodyPr/>
                    <a:lstStyle/>
                    <a:p>
                      <a:pPr algn="ctr"/>
                      <a:r>
                        <a:rPr lang="en-GB" sz="1200" dirty="0" smtClean="0"/>
                        <a:t>0.89 (0.66, 1.14); 0.25</a:t>
                      </a:r>
                      <a:endParaRPr lang="en-GB" sz="1200" dirty="0">
                        <a:solidFill>
                          <a:schemeClr val="tx1"/>
                        </a:solidFill>
                      </a:endParaRPr>
                    </a:p>
                  </a:txBody>
                  <a:tcPr marL="72000" marR="72000" marT="36000" marB="36000" anchor="ctr"/>
                </a:tc>
                <a:extLst>
                  <a:ext uri="{0D108BD9-81ED-4DB2-BD59-A6C34878D82A}">
                    <a16:rowId xmlns:a16="http://schemas.microsoft.com/office/drawing/2014/main" val="2066954978"/>
                  </a:ext>
                </a:extLst>
              </a:tr>
            </a:tbl>
          </a:graphicData>
        </a:graphic>
      </p:graphicFrame>
    </p:spTree>
    <p:extLst>
      <p:ext uri="{BB962C8B-B14F-4D97-AF65-F5344CB8AC3E}">
        <p14:creationId xmlns:p14="http://schemas.microsoft.com/office/powerpoint/2010/main" val="199412456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799" y="107693"/>
            <a:ext cx="11818884" cy="939801"/>
          </a:xfrm>
        </p:spPr>
        <p:txBody>
          <a:bodyPr/>
          <a:lstStyle/>
          <a:p>
            <a:r>
              <a:rPr lang="en-GB" sz="2100" dirty="0"/>
              <a:t>9004: Overall survival from a phase II randomized study of ramucirumab plus pembrolizumab versus standard of care for advanced non–small cell lung cancer previously treated with immunotherapy: Lung-MAP </a:t>
            </a:r>
            <a:r>
              <a:rPr lang="en-GB" sz="2100" dirty="0" err="1"/>
              <a:t>nonmatched</a:t>
            </a:r>
            <a:r>
              <a:rPr lang="en-GB" sz="2100" dirty="0"/>
              <a:t> </a:t>
            </a:r>
            <a:r>
              <a:rPr lang="en-GB" sz="2100" dirty="0" err="1"/>
              <a:t>substudy</a:t>
            </a:r>
            <a:r>
              <a:rPr lang="en-GB" sz="2100" dirty="0"/>
              <a:t> S1800A – </a:t>
            </a:r>
            <a:r>
              <a:rPr lang="en-GB" sz="2100" dirty="0" err="1"/>
              <a:t>Reckamp</a:t>
            </a:r>
            <a:r>
              <a:rPr lang="en-GB" sz="2100" dirty="0"/>
              <a:t> KL, et al</a:t>
            </a:r>
          </a:p>
        </p:txBody>
      </p:sp>
      <p:sp>
        <p:nvSpPr>
          <p:cNvPr id="3" name="Content Placeholder 2"/>
          <p:cNvSpPr>
            <a:spLocks noGrp="1"/>
          </p:cNvSpPr>
          <p:nvPr>
            <p:ph idx="1"/>
          </p:nvPr>
        </p:nvSpPr>
        <p:spPr>
          <a:xfrm>
            <a:off x="304800" y="1246909"/>
            <a:ext cx="11582400" cy="289580"/>
          </a:xfrm>
        </p:spPr>
        <p:txBody>
          <a:bodyPr/>
          <a:lstStyle/>
          <a:p>
            <a:r>
              <a:rPr lang="en-GB" b="1" dirty="0"/>
              <a:t>Key results (cont.)</a:t>
            </a:r>
          </a:p>
          <a:p>
            <a:pPr marL="0" indent="0">
              <a:buNone/>
            </a:pPr>
            <a:endParaRPr lang="en-GB" dirty="0"/>
          </a:p>
        </p:txBody>
      </p:sp>
      <p:sp>
        <p:nvSpPr>
          <p:cNvPr id="5" name="Text Placeholder 4"/>
          <p:cNvSpPr>
            <a:spLocks noGrp="1"/>
          </p:cNvSpPr>
          <p:nvPr>
            <p:ph type="body" sz="quarter" idx="11"/>
          </p:nvPr>
        </p:nvSpPr>
        <p:spPr/>
        <p:txBody>
          <a:bodyPr/>
          <a:lstStyle/>
          <a:p>
            <a:r>
              <a:rPr lang="en-GB" dirty="0" err="1"/>
              <a:t>Reckamp</a:t>
            </a:r>
            <a:r>
              <a:rPr lang="en-GB" dirty="0"/>
              <a:t> KL, et al. J </a:t>
            </a:r>
            <a:r>
              <a:rPr lang="en-GB" dirty="0" err="1"/>
              <a:t>Clin</a:t>
            </a:r>
            <a:r>
              <a:rPr lang="en-GB" dirty="0"/>
              <a:t> </a:t>
            </a:r>
            <a:r>
              <a:rPr lang="en-GB" dirty="0" err="1"/>
              <a:t>Oncol</a:t>
            </a:r>
            <a:r>
              <a:rPr lang="en-GB" dirty="0"/>
              <a:t> 2022;40(</a:t>
            </a:r>
            <a:r>
              <a:rPr lang="en-GB" dirty="0" err="1"/>
              <a:t>suppl</a:t>
            </a:r>
            <a:r>
              <a:rPr lang="en-GB" dirty="0"/>
              <a:t>):</a:t>
            </a:r>
            <a:r>
              <a:rPr lang="en-GB" dirty="0" err="1"/>
              <a:t>Abstr</a:t>
            </a:r>
            <a:r>
              <a:rPr lang="en-GB" dirty="0"/>
              <a:t> 9004</a:t>
            </a:r>
          </a:p>
        </p:txBody>
      </p:sp>
      <p:sp>
        <p:nvSpPr>
          <p:cNvPr id="8" name="TextBox 7">
            <a:extLst>
              <a:ext uri="{FF2B5EF4-FFF2-40B4-BE49-F238E27FC236}">
                <a16:creationId xmlns:a16="http://schemas.microsoft.com/office/drawing/2014/main" id="{AF5653FA-D8D9-08A5-C70F-AB3C11103223}"/>
              </a:ext>
            </a:extLst>
          </p:cNvPr>
          <p:cNvSpPr txBox="1"/>
          <p:nvPr/>
        </p:nvSpPr>
        <p:spPr>
          <a:xfrm>
            <a:off x="4451484" y="1411797"/>
            <a:ext cx="808235" cy="461665"/>
          </a:xfrm>
          <a:prstGeom prst="rect">
            <a:avLst/>
          </a:prstGeom>
          <a:noFill/>
        </p:spPr>
        <p:txBody>
          <a:bodyPr wrap="none" rtlCol="0">
            <a:spAutoFit/>
          </a:bodyPr>
          <a:lstStyle/>
          <a:p>
            <a:pPr algn="ctr"/>
            <a:r>
              <a:rPr lang="en-GB" sz="1200" dirty="0" smtClean="0">
                <a:solidFill>
                  <a:schemeClr val="tx1"/>
                </a:solidFill>
              </a:rPr>
              <a:t>SoC</a:t>
            </a:r>
            <a:endParaRPr lang="en-GB" sz="1200" dirty="0">
              <a:solidFill>
                <a:schemeClr val="tx1"/>
              </a:solidFill>
            </a:endParaRPr>
          </a:p>
          <a:p>
            <a:pPr algn="ctr"/>
            <a:r>
              <a:rPr lang="en-GB" sz="1200" dirty="0">
                <a:solidFill>
                  <a:schemeClr val="tx1"/>
                </a:solidFill>
              </a:rPr>
              <a:t>Events/N</a:t>
            </a:r>
          </a:p>
        </p:txBody>
      </p:sp>
      <p:grpSp>
        <p:nvGrpSpPr>
          <p:cNvPr id="6" name="Group 5"/>
          <p:cNvGrpSpPr/>
          <p:nvPr/>
        </p:nvGrpSpPr>
        <p:grpSpPr>
          <a:xfrm>
            <a:off x="924128" y="1427658"/>
            <a:ext cx="10580691" cy="5093654"/>
            <a:chOff x="924128" y="1427658"/>
            <a:chExt cx="10580691" cy="5085706"/>
          </a:xfrm>
        </p:grpSpPr>
        <p:sp>
          <p:nvSpPr>
            <p:cNvPr id="7" name="TextBox 6">
              <a:extLst>
                <a:ext uri="{FF2B5EF4-FFF2-40B4-BE49-F238E27FC236}">
                  <a16:creationId xmlns:a16="http://schemas.microsoft.com/office/drawing/2014/main" id="{35115678-9999-67B3-73A8-1F039AC08152}"/>
                </a:ext>
              </a:extLst>
            </p:cNvPr>
            <p:cNvSpPr txBox="1"/>
            <p:nvPr/>
          </p:nvSpPr>
          <p:spPr>
            <a:xfrm>
              <a:off x="3203752" y="1427658"/>
              <a:ext cx="1221809" cy="460945"/>
            </a:xfrm>
            <a:prstGeom prst="rect">
              <a:avLst/>
            </a:prstGeom>
            <a:noFill/>
          </p:spPr>
          <p:txBody>
            <a:bodyPr wrap="none" rtlCol="0">
              <a:spAutoFit/>
            </a:bodyPr>
            <a:lstStyle/>
            <a:p>
              <a:pPr algn="ctr"/>
              <a:r>
                <a:rPr lang="en-GB" sz="1200" dirty="0" smtClean="0">
                  <a:solidFill>
                    <a:schemeClr val="tx1"/>
                  </a:solidFill>
                </a:rPr>
                <a:t>Ram + </a:t>
              </a:r>
              <a:r>
                <a:rPr lang="en-GB" sz="1200" dirty="0" err="1" smtClean="0">
                  <a:solidFill>
                    <a:schemeClr val="tx1"/>
                  </a:solidFill>
                </a:rPr>
                <a:t>Pembro</a:t>
              </a:r>
              <a:endParaRPr lang="en-GB" sz="1200" dirty="0">
                <a:solidFill>
                  <a:schemeClr val="tx1"/>
                </a:solidFill>
              </a:endParaRPr>
            </a:p>
            <a:p>
              <a:pPr algn="ctr"/>
              <a:r>
                <a:rPr lang="en-GB" sz="1200" dirty="0">
                  <a:solidFill>
                    <a:schemeClr val="tx1"/>
                  </a:solidFill>
                </a:rPr>
                <a:t>Events/N</a:t>
              </a:r>
            </a:p>
          </p:txBody>
        </p:sp>
        <p:sp>
          <p:nvSpPr>
            <p:cNvPr id="9" name="TextBox 8">
              <a:extLst>
                <a:ext uri="{FF2B5EF4-FFF2-40B4-BE49-F238E27FC236}">
                  <a16:creationId xmlns:a16="http://schemas.microsoft.com/office/drawing/2014/main" id="{9242264B-7F83-45DC-C2E5-2B617F1D1DBC}"/>
                </a:ext>
              </a:extLst>
            </p:cNvPr>
            <p:cNvSpPr txBox="1"/>
            <p:nvPr/>
          </p:nvSpPr>
          <p:spPr>
            <a:xfrm>
              <a:off x="5590796" y="1596463"/>
              <a:ext cx="1011815" cy="276567"/>
            </a:xfrm>
            <a:prstGeom prst="rect">
              <a:avLst/>
            </a:prstGeom>
            <a:noFill/>
          </p:spPr>
          <p:txBody>
            <a:bodyPr wrap="none" rtlCol="0">
              <a:spAutoFit/>
            </a:bodyPr>
            <a:lstStyle/>
            <a:p>
              <a:pPr algn="ctr"/>
              <a:r>
                <a:rPr lang="en-GB" sz="1200" dirty="0">
                  <a:solidFill>
                    <a:schemeClr val="tx1"/>
                  </a:solidFill>
                </a:rPr>
                <a:t>HR (</a:t>
              </a:r>
              <a:r>
                <a:rPr lang="en-GB" sz="1200" dirty="0" smtClean="0">
                  <a:solidFill>
                    <a:schemeClr val="tx1"/>
                  </a:solidFill>
                </a:rPr>
                <a:t>80%CI</a:t>
              </a:r>
              <a:r>
                <a:rPr lang="en-GB" sz="1200" dirty="0">
                  <a:solidFill>
                    <a:schemeClr val="tx1"/>
                  </a:solidFill>
                </a:rPr>
                <a:t>)</a:t>
              </a:r>
            </a:p>
          </p:txBody>
        </p:sp>
        <p:sp>
          <p:nvSpPr>
            <p:cNvPr id="10" name="TextBox 9">
              <a:extLst>
                <a:ext uri="{FF2B5EF4-FFF2-40B4-BE49-F238E27FC236}">
                  <a16:creationId xmlns:a16="http://schemas.microsoft.com/office/drawing/2014/main" id="{2930B846-7C8D-9C07-3036-2C924708681C}"/>
                </a:ext>
              </a:extLst>
            </p:cNvPr>
            <p:cNvSpPr txBox="1"/>
            <p:nvPr/>
          </p:nvSpPr>
          <p:spPr>
            <a:xfrm>
              <a:off x="6789822" y="1596463"/>
              <a:ext cx="686406" cy="276567"/>
            </a:xfrm>
            <a:prstGeom prst="rect">
              <a:avLst/>
            </a:prstGeom>
            <a:noFill/>
          </p:spPr>
          <p:txBody>
            <a:bodyPr wrap="none" rtlCol="0">
              <a:spAutoFit/>
            </a:bodyPr>
            <a:lstStyle/>
            <a:p>
              <a:pPr algn="ctr"/>
              <a:r>
                <a:rPr lang="en-GB" sz="1200" dirty="0">
                  <a:solidFill>
                    <a:schemeClr val="tx1"/>
                  </a:solidFill>
                </a:rPr>
                <a:t>p</a:t>
              </a:r>
              <a:r>
                <a:rPr lang="en-GB" sz="1200" dirty="0" smtClean="0">
                  <a:solidFill>
                    <a:schemeClr val="tx1"/>
                  </a:solidFill>
                </a:rPr>
                <a:t>-value</a:t>
              </a:r>
              <a:endParaRPr lang="en-GB" sz="1200" dirty="0">
                <a:solidFill>
                  <a:schemeClr val="tx1"/>
                </a:solidFill>
              </a:endParaRPr>
            </a:p>
          </p:txBody>
        </p:sp>
        <p:sp>
          <p:nvSpPr>
            <p:cNvPr id="11" name="TextBox 10">
              <a:extLst>
                <a:ext uri="{FF2B5EF4-FFF2-40B4-BE49-F238E27FC236}">
                  <a16:creationId xmlns:a16="http://schemas.microsoft.com/office/drawing/2014/main" id="{7B3B90E6-E6BE-7BF2-3248-9D71B3FF67B8}"/>
                </a:ext>
              </a:extLst>
            </p:cNvPr>
            <p:cNvSpPr txBox="1"/>
            <p:nvPr/>
          </p:nvSpPr>
          <p:spPr>
            <a:xfrm>
              <a:off x="924128" y="1733291"/>
              <a:ext cx="1577676" cy="4517255"/>
            </a:xfrm>
            <a:prstGeom prst="rect">
              <a:avLst/>
            </a:prstGeom>
            <a:noFill/>
          </p:spPr>
          <p:txBody>
            <a:bodyPr wrap="none" rtlCol="0">
              <a:spAutoFit/>
            </a:bodyPr>
            <a:lstStyle/>
            <a:p>
              <a:r>
                <a:rPr lang="en-GB" sz="1200" b="1" dirty="0" smtClean="0">
                  <a:solidFill>
                    <a:schemeClr val="tx1"/>
                  </a:solidFill>
                </a:rPr>
                <a:t>Histology</a:t>
              </a:r>
              <a:endParaRPr lang="en-GB" sz="1200" b="1" dirty="0">
                <a:solidFill>
                  <a:schemeClr val="tx1"/>
                </a:solidFill>
              </a:endParaRPr>
            </a:p>
            <a:p>
              <a:pPr marL="88900"/>
              <a:r>
                <a:rPr lang="en-GB" sz="1200" dirty="0" smtClean="0">
                  <a:solidFill>
                    <a:schemeClr val="tx1"/>
                  </a:solidFill>
                </a:rPr>
                <a:t>Nonsquamous</a:t>
              </a:r>
              <a:endParaRPr lang="en-GB" sz="1200" dirty="0">
                <a:solidFill>
                  <a:schemeClr val="tx1"/>
                </a:solidFill>
              </a:endParaRPr>
            </a:p>
            <a:p>
              <a:pPr marL="88900"/>
              <a:r>
                <a:rPr lang="en-GB" sz="1200" dirty="0">
                  <a:solidFill>
                    <a:schemeClr val="tx1"/>
                  </a:solidFill>
                </a:rPr>
                <a:t>Squamous/mixed</a:t>
              </a:r>
            </a:p>
            <a:p>
              <a:r>
                <a:rPr lang="en-GB" sz="1200" b="1" dirty="0" smtClean="0">
                  <a:solidFill>
                    <a:schemeClr val="tx1"/>
                  </a:solidFill>
                </a:rPr>
                <a:t>PD-L1, %</a:t>
              </a:r>
              <a:endParaRPr lang="en-GB" sz="1200" b="1" dirty="0">
                <a:solidFill>
                  <a:schemeClr val="tx1"/>
                </a:solidFill>
              </a:endParaRPr>
            </a:p>
            <a:p>
              <a:pPr marL="88900"/>
              <a:r>
                <a:rPr lang="en-GB" sz="1200" dirty="0" smtClean="0">
                  <a:solidFill>
                    <a:schemeClr val="tx1"/>
                  </a:solidFill>
                </a:rPr>
                <a:t>0</a:t>
              </a:r>
              <a:endParaRPr lang="en-GB" sz="1200" dirty="0">
                <a:solidFill>
                  <a:schemeClr val="tx1"/>
                </a:solidFill>
              </a:endParaRPr>
            </a:p>
            <a:p>
              <a:pPr marL="88900"/>
              <a:r>
                <a:rPr lang="en-GB" sz="1200" dirty="0" smtClean="0">
                  <a:solidFill>
                    <a:schemeClr val="tx1"/>
                  </a:solidFill>
                </a:rPr>
                <a:t>1–49</a:t>
              </a:r>
              <a:endParaRPr lang="en-GB" sz="1200" dirty="0">
                <a:solidFill>
                  <a:schemeClr val="tx1"/>
                </a:solidFill>
              </a:endParaRPr>
            </a:p>
            <a:p>
              <a:pPr marL="88900"/>
              <a:r>
                <a:rPr lang="en-GB" sz="1200" dirty="0" smtClean="0">
                  <a:solidFill>
                    <a:schemeClr val="tx1"/>
                  </a:solidFill>
                </a:rPr>
                <a:t>≥50</a:t>
              </a:r>
              <a:endParaRPr lang="en-GB" sz="1200" dirty="0">
                <a:solidFill>
                  <a:schemeClr val="tx1"/>
                </a:solidFill>
              </a:endParaRPr>
            </a:p>
            <a:p>
              <a:pPr marL="88900"/>
              <a:r>
                <a:rPr lang="en-GB" sz="1200" dirty="0" smtClean="0">
                  <a:solidFill>
                    <a:schemeClr val="tx1"/>
                  </a:solidFill>
                </a:rPr>
                <a:t>≥1</a:t>
              </a:r>
              <a:endParaRPr lang="en-GB" sz="1200" dirty="0">
                <a:solidFill>
                  <a:schemeClr val="tx1"/>
                </a:solidFill>
              </a:endParaRPr>
            </a:p>
            <a:p>
              <a:r>
                <a:rPr lang="en-GB" sz="1200" b="1" dirty="0">
                  <a:solidFill>
                    <a:schemeClr val="tx1"/>
                  </a:solidFill>
                </a:rPr>
                <a:t>TMB</a:t>
              </a:r>
            </a:p>
            <a:p>
              <a:pPr marL="88900"/>
              <a:r>
                <a:rPr lang="en-GB" sz="1200" dirty="0" smtClean="0">
                  <a:solidFill>
                    <a:schemeClr val="tx1"/>
                  </a:solidFill>
                </a:rPr>
                <a:t>&lt;</a:t>
              </a:r>
              <a:r>
                <a:rPr lang="en-GB" sz="1200" dirty="0">
                  <a:solidFill>
                    <a:schemeClr val="tx1"/>
                  </a:solidFill>
                </a:rPr>
                <a:t>10</a:t>
              </a:r>
            </a:p>
            <a:p>
              <a:pPr marL="88900"/>
              <a:r>
                <a:rPr lang="en-GB" sz="1200" dirty="0" smtClean="0">
                  <a:solidFill>
                    <a:schemeClr val="tx1"/>
                  </a:solidFill>
                </a:rPr>
                <a:t>≥10</a:t>
              </a:r>
              <a:endParaRPr lang="en-GB" sz="1200" dirty="0">
                <a:solidFill>
                  <a:schemeClr val="tx1"/>
                </a:solidFill>
              </a:endParaRPr>
            </a:p>
            <a:p>
              <a:r>
                <a:rPr lang="en-GB" sz="1200" b="1" dirty="0" smtClean="0">
                  <a:solidFill>
                    <a:schemeClr val="tx1"/>
                  </a:solidFill>
                </a:rPr>
                <a:t>Biomarker</a:t>
              </a:r>
              <a:endParaRPr lang="en-GB" sz="1200" b="1" dirty="0">
                <a:solidFill>
                  <a:schemeClr val="tx1"/>
                </a:solidFill>
              </a:endParaRPr>
            </a:p>
            <a:p>
              <a:pPr marL="88900"/>
              <a:r>
                <a:rPr lang="en-GB" sz="1200" dirty="0">
                  <a:solidFill>
                    <a:schemeClr val="tx1"/>
                  </a:solidFill>
                </a:rPr>
                <a:t>TP53</a:t>
              </a:r>
            </a:p>
            <a:p>
              <a:pPr marL="88900"/>
              <a:r>
                <a:rPr lang="en-GB" sz="1200" dirty="0">
                  <a:solidFill>
                    <a:schemeClr val="tx1"/>
                  </a:solidFill>
                </a:rPr>
                <a:t>CDKN2A</a:t>
              </a:r>
            </a:p>
            <a:p>
              <a:pPr marL="88900"/>
              <a:r>
                <a:rPr lang="en-GB" sz="1200" dirty="0">
                  <a:solidFill>
                    <a:schemeClr val="tx1"/>
                  </a:solidFill>
                </a:rPr>
                <a:t>KRAS</a:t>
              </a:r>
            </a:p>
            <a:p>
              <a:pPr marL="88900"/>
              <a:r>
                <a:rPr lang="en-GB" sz="1200" dirty="0">
                  <a:solidFill>
                    <a:schemeClr val="tx1"/>
                  </a:solidFill>
                </a:rPr>
                <a:t>STK11</a:t>
              </a:r>
            </a:p>
            <a:p>
              <a:pPr marL="88900"/>
              <a:r>
                <a:rPr lang="en-GB" sz="1200" dirty="0">
                  <a:solidFill>
                    <a:schemeClr val="tx1"/>
                  </a:solidFill>
                </a:rPr>
                <a:t>KEAP1</a:t>
              </a:r>
            </a:p>
            <a:p>
              <a:r>
                <a:rPr lang="en-GB" sz="1200" b="1" dirty="0" smtClean="0">
                  <a:solidFill>
                    <a:schemeClr val="tx1"/>
                  </a:solidFill>
                </a:rPr>
                <a:t>Prior treatment</a:t>
              </a:r>
              <a:endParaRPr lang="en-GB" sz="1200" b="1" dirty="0">
                <a:solidFill>
                  <a:schemeClr val="tx1"/>
                </a:solidFill>
              </a:endParaRPr>
            </a:p>
            <a:p>
              <a:pPr marL="88900"/>
              <a:r>
                <a:rPr lang="en-GB" sz="1200" dirty="0" smtClean="0">
                  <a:solidFill>
                    <a:schemeClr val="tx1"/>
                  </a:solidFill>
                </a:rPr>
                <a:t>IO + chemo </a:t>
              </a:r>
              <a:r>
                <a:rPr lang="en-GB" sz="1200" dirty="0">
                  <a:solidFill>
                    <a:schemeClr val="tx1"/>
                  </a:solidFill>
                </a:rPr>
                <a:t>combo</a:t>
              </a:r>
            </a:p>
            <a:p>
              <a:pPr marL="88900"/>
              <a:r>
                <a:rPr lang="en-GB" sz="1200" dirty="0">
                  <a:solidFill>
                    <a:schemeClr val="tx1"/>
                  </a:solidFill>
                </a:rPr>
                <a:t>Chemo </a:t>
              </a:r>
              <a:r>
                <a:rPr lang="en-GB" sz="1200" dirty="0" smtClean="0">
                  <a:solidFill>
                    <a:schemeClr val="tx1"/>
                  </a:solidFill>
                </a:rPr>
                <a:t>&gt; IO</a:t>
              </a:r>
              <a:endParaRPr lang="en-GB" sz="1200" dirty="0">
                <a:solidFill>
                  <a:schemeClr val="tx1"/>
                </a:solidFill>
              </a:endParaRPr>
            </a:p>
            <a:p>
              <a:r>
                <a:rPr lang="en-GB" sz="1200" b="1" dirty="0" smtClean="0">
                  <a:solidFill>
                    <a:schemeClr val="tx1"/>
                  </a:solidFill>
                </a:rPr>
                <a:t>PS</a:t>
              </a:r>
              <a:endParaRPr lang="en-GB" sz="1200" b="1" dirty="0">
                <a:solidFill>
                  <a:schemeClr val="tx1"/>
                </a:solidFill>
              </a:endParaRPr>
            </a:p>
            <a:p>
              <a:pPr marL="88900"/>
              <a:r>
                <a:rPr lang="en-GB" sz="1200" dirty="0" smtClean="0">
                  <a:solidFill>
                    <a:schemeClr val="tx1"/>
                  </a:solidFill>
                </a:rPr>
                <a:t>0</a:t>
              </a:r>
              <a:endParaRPr lang="en-GB" sz="1200" dirty="0">
                <a:solidFill>
                  <a:schemeClr val="tx1"/>
                </a:solidFill>
              </a:endParaRPr>
            </a:p>
            <a:p>
              <a:pPr marL="88900"/>
              <a:r>
                <a:rPr lang="en-GB" sz="1200" dirty="0" smtClean="0">
                  <a:solidFill>
                    <a:schemeClr val="tx1"/>
                  </a:solidFill>
                </a:rPr>
                <a:t>1</a:t>
              </a:r>
              <a:endParaRPr lang="en-GB" sz="1200" dirty="0">
                <a:solidFill>
                  <a:schemeClr val="tx1"/>
                </a:solidFill>
              </a:endParaRPr>
            </a:p>
            <a:p>
              <a:r>
                <a:rPr lang="en-GB" sz="1200" b="1" dirty="0" smtClean="0">
                  <a:solidFill>
                    <a:schemeClr val="tx1"/>
                  </a:solidFill>
                </a:rPr>
                <a:t>Overall</a:t>
              </a:r>
              <a:endParaRPr lang="en-GB" sz="1200" b="1" dirty="0">
                <a:solidFill>
                  <a:schemeClr val="tx1"/>
                </a:solidFill>
              </a:endParaRPr>
            </a:p>
          </p:txBody>
        </p:sp>
        <p:sp>
          <p:nvSpPr>
            <p:cNvPr id="17" name="TextBox 16">
              <a:extLst>
                <a:ext uri="{FF2B5EF4-FFF2-40B4-BE49-F238E27FC236}">
                  <a16:creationId xmlns:a16="http://schemas.microsoft.com/office/drawing/2014/main" id="{63DF7AFE-A0DC-0DDB-79EE-55FEE3C4EFB9}"/>
                </a:ext>
              </a:extLst>
            </p:cNvPr>
            <p:cNvSpPr txBox="1"/>
            <p:nvPr/>
          </p:nvSpPr>
          <p:spPr>
            <a:xfrm>
              <a:off x="3530764" y="1917956"/>
              <a:ext cx="567783" cy="4339650"/>
            </a:xfrm>
            <a:prstGeom prst="rect">
              <a:avLst/>
            </a:prstGeom>
            <a:noFill/>
          </p:spPr>
          <p:txBody>
            <a:bodyPr wrap="none" rtlCol="0">
              <a:spAutoFit/>
            </a:bodyPr>
            <a:lstStyle/>
            <a:p>
              <a:pPr algn="ctr"/>
              <a:r>
                <a:rPr lang="en-GB" sz="1200" dirty="0">
                  <a:solidFill>
                    <a:schemeClr val="tx1"/>
                  </a:solidFill>
                </a:rPr>
                <a:t>27/40</a:t>
              </a:r>
            </a:p>
            <a:p>
              <a:pPr algn="ctr"/>
              <a:r>
                <a:rPr lang="en-GB" sz="1200" dirty="0">
                  <a:solidFill>
                    <a:schemeClr val="tx1"/>
                  </a:solidFill>
                </a:rPr>
                <a:t>18/29</a:t>
              </a:r>
            </a:p>
            <a:p>
              <a:pPr algn="ctr"/>
              <a:endParaRPr lang="en-GB" sz="1200" dirty="0">
                <a:solidFill>
                  <a:schemeClr val="tx1"/>
                </a:solidFill>
              </a:endParaRPr>
            </a:p>
            <a:p>
              <a:pPr algn="ctr"/>
              <a:r>
                <a:rPr lang="en-GB" sz="1200" dirty="0">
                  <a:solidFill>
                    <a:schemeClr val="tx1"/>
                  </a:solidFill>
                </a:rPr>
                <a:t>21/29</a:t>
              </a:r>
            </a:p>
            <a:p>
              <a:pPr algn="ctr"/>
              <a:r>
                <a:rPr lang="en-GB" sz="1200" dirty="0">
                  <a:solidFill>
                    <a:schemeClr val="tx1"/>
                  </a:solidFill>
                </a:rPr>
                <a:t>11/21</a:t>
              </a:r>
            </a:p>
            <a:p>
              <a:pPr algn="ctr"/>
              <a:r>
                <a:rPr lang="en-GB" sz="1200" dirty="0">
                  <a:solidFill>
                    <a:schemeClr val="tx1"/>
                  </a:solidFill>
                </a:rPr>
                <a:t>8/12</a:t>
              </a:r>
            </a:p>
            <a:p>
              <a:pPr algn="ctr"/>
              <a:r>
                <a:rPr lang="en-GB" sz="1200" dirty="0">
                  <a:solidFill>
                    <a:schemeClr val="tx1"/>
                  </a:solidFill>
                </a:rPr>
                <a:t>19/33</a:t>
              </a:r>
            </a:p>
            <a:p>
              <a:pPr algn="ctr"/>
              <a:endParaRPr lang="en-GB" sz="1200" dirty="0">
                <a:solidFill>
                  <a:schemeClr val="tx1"/>
                </a:solidFill>
              </a:endParaRPr>
            </a:p>
            <a:p>
              <a:pPr algn="ctr"/>
              <a:r>
                <a:rPr lang="en-GB" sz="1200" dirty="0">
                  <a:solidFill>
                    <a:schemeClr val="tx1"/>
                  </a:solidFill>
                </a:rPr>
                <a:t>23/32</a:t>
              </a:r>
            </a:p>
            <a:p>
              <a:pPr algn="ctr"/>
              <a:r>
                <a:rPr lang="en-GB" sz="1200" dirty="0">
                  <a:solidFill>
                    <a:schemeClr val="tx1"/>
                  </a:solidFill>
                </a:rPr>
                <a:t>18/33</a:t>
              </a:r>
            </a:p>
            <a:p>
              <a:pPr algn="ctr"/>
              <a:endParaRPr lang="en-GB" sz="1200" dirty="0">
                <a:solidFill>
                  <a:schemeClr val="tx1"/>
                </a:solidFill>
              </a:endParaRPr>
            </a:p>
            <a:p>
              <a:pPr algn="ctr"/>
              <a:r>
                <a:rPr lang="en-GB" sz="1200" dirty="0">
                  <a:solidFill>
                    <a:schemeClr val="tx1"/>
                  </a:solidFill>
                </a:rPr>
                <a:t>31/48</a:t>
              </a:r>
            </a:p>
            <a:p>
              <a:pPr algn="ctr"/>
              <a:r>
                <a:rPr lang="en-GB" sz="1200" dirty="0">
                  <a:solidFill>
                    <a:schemeClr val="tx1"/>
                  </a:solidFill>
                </a:rPr>
                <a:t>18/27</a:t>
              </a:r>
            </a:p>
            <a:p>
              <a:pPr algn="ctr"/>
              <a:r>
                <a:rPr lang="en-GB" sz="1200" dirty="0">
                  <a:solidFill>
                    <a:schemeClr val="tx1"/>
                  </a:solidFill>
                </a:rPr>
                <a:t>12/21</a:t>
              </a:r>
            </a:p>
            <a:p>
              <a:pPr algn="ctr"/>
              <a:r>
                <a:rPr lang="en-GB" sz="1200" dirty="0">
                  <a:solidFill>
                    <a:schemeClr val="tx1"/>
                  </a:solidFill>
                </a:rPr>
                <a:t>4/7</a:t>
              </a:r>
            </a:p>
            <a:p>
              <a:pPr algn="ctr"/>
              <a:r>
                <a:rPr lang="en-GB" sz="1200" dirty="0">
                  <a:solidFill>
                    <a:schemeClr val="tx1"/>
                  </a:solidFill>
                </a:rPr>
                <a:t>1/3</a:t>
              </a:r>
            </a:p>
            <a:p>
              <a:pPr algn="ctr"/>
              <a:endParaRPr lang="en-GB" sz="1200" dirty="0">
                <a:solidFill>
                  <a:schemeClr val="tx1"/>
                </a:solidFill>
              </a:endParaRPr>
            </a:p>
            <a:p>
              <a:pPr algn="ctr"/>
              <a:r>
                <a:rPr lang="en-GB" sz="1200" dirty="0">
                  <a:solidFill>
                    <a:schemeClr val="tx1"/>
                  </a:solidFill>
                </a:rPr>
                <a:t>20/32</a:t>
              </a:r>
            </a:p>
            <a:p>
              <a:pPr algn="ctr"/>
              <a:r>
                <a:rPr lang="en-GB" sz="1200" dirty="0">
                  <a:solidFill>
                    <a:schemeClr val="tx1"/>
                  </a:solidFill>
                </a:rPr>
                <a:t>25/36</a:t>
              </a:r>
            </a:p>
            <a:p>
              <a:pPr algn="ctr"/>
              <a:endParaRPr lang="en-GB" sz="1200" dirty="0">
                <a:solidFill>
                  <a:schemeClr val="tx1"/>
                </a:solidFill>
              </a:endParaRPr>
            </a:p>
            <a:p>
              <a:pPr algn="ctr"/>
              <a:r>
                <a:rPr lang="en-GB" sz="1200" dirty="0">
                  <a:solidFill>
                    <a:schemeClr val="tx1"/>
                  </a:solidFill>
                </a:rPr>
                <a:t>15/23</a:t>
              </a:r>
            </a:p>
            <a:p>
              <a:pPr algn="ctr"/>
              <a:r>
                <a:rPr lang="en-GB" sz="1200" dirty="0">
                  <a:solidFill>
                    <a:schemeClr val="tx1"/>
                  </a:solidFill>
                </a:rPr>
                <a:t>30/46</a:t>
              </a:r>
            </a:p>
            <a:p>
              <a:pPr algn="ctr"/>
              <a:r>
                <a:rPr lang="en-GB" sz="1200" b="1" dirty="0">
                  <a:solidFill>
                    <a:schemeClr val="tx1"/>
                  </a:solidFill>
                </a:rPr>
                <a:t>45/69</a:t>
              </a:r>
            </a:p>
          </p:txBody>
        </p:sp>
        <p:sp>
          <p:nvSpPr>
            <p:cNvPr id="18" name="TextBox 17">
              <a:extLst>
                <a:ext uri="{FF2B5EF4-FFF2-40B4-BE49-F238E27FC236}">
                  <a16:creationId xmlns:a16="http://schemas.microsoft.com/office/drawing/2014/main" id="{010F29D8-E520-8BB3-EF2D-8CE863C6D274}"/>
                </a:ext>
              </a:extLst>
            </p:cNvPr>
            <p:cNvSpPr txBox="1"/>
            <p:nvPr/>
          </p:nvSpPr>
          <p:spPr>
            <a:xfrm>
              <a:off x="4571710" y="1917956"/>
              <a:ext cx="567783" cy="4339650"/>
            </a:xfrm>
            <a:prstGeom prst="rect">
              <a:avLst/>
            </a:prstGeom>
            <a:noFill/>
          </p:spPr>
          <p:txBody>
            <a:bodyPr wrap="none" rtlCol="0">
              <a:spAutoFit/>
            </a:bodyPr>
            <a:lstStyle/>
            <a:p>
              <a:pPr algn="ctr"/>
              <a:r>
                <a:rPr lang="en-GB" sz="1200" dirty="0">
                  <a:solidFill>
                    <a:schemeClr val="tx1"/>
                  </a:solidFill>
                </a:rPr>
                <a:t>27/39</a:t>
              </a:r>
            </a:p>
            <a:p>
              <a:pPr algn="ctr"/>
              <a:r>
                <a:rPr lang="en-GB" sz="1200" dirty="0">
                  <a:solidFill>
                    <a:schemeClr val="tx1"/>
                  </a:solidFill>
                </a:rPr>
                <a:t>24/28</a:t>
              </a:r>
            </a:p>
            <a:p>
              <a:pPr algn="ctr"/>
              <a:endParaRPr lang="en-GB" sz="1200" dirty="0">
                <a:solidFill>
                  <a:schemeClr val="tx1"/>
                </a:solidFill>
              </a:endParaRPr>
            </a:p>
            <a:p>
              <a:pPr algn="ctr"/>
              <a:r>
                <a:rPr lang="en-GB" sz="1200" dirty="0">
                  <a:solidFill>
                    <a:schemeClr val="tx1"/>
                  </a:solidFill>
                </a:rPr>
                <a:t>21/26</a:t>
              </a:r>
            </a:p>
            <a:p>
              <a:pPr algn="ctr"/>
              <a:r>
                <a:rPr lang="en-GB" sz="1200" dirty="0">
                  <a:solidFill>
                    <a:schemeClr val="tx1"/>
                  </a:solidFill>
                </a:rPr>
                <a:t>15/22</a:t>
              </a:r>
            </a:p>
            <a:p>
              <a:pPr algn="ctr"/>
              <a:r>
                <a:rPr lang="en-GB" sz="1200" dirty="0">
                  <a:solidFill>
                    <a:schemeClr val="tx1"/>
                  </a:solidFill>
                </a:rPr>
                <a:t>12/16</a:t>
              </a:r>
            </a:p>
            <a:p>
              <a:pPr algn="ctr"/>
              <a:r>
                <a:rPr lang="en-GB" sz="1200" dirty="0">
                  <a:solidFill>
                    <a:schemeClr val="tx1"/>
                  </a:solidFill>
                </a:rPr>
                <a:t>27/38</a:t>
              </a:r>
            </a:p>
            <a:p>
              <a:pPr algn="ctr"/>
              <a:endParaRPr lang="en-GB" sz="1200" dirty="0">
                <a:solidFill>
                  <a:schemeClr val="tx1"/>
                </a:solidFill>
              </a:endParaRPr>
            </a:p>
            <a:p>
              <a:pPr algn="ctr"/>
              <a:r>
                <a:rPr lang="en-GB" sz="1200" dirty="0">
                  <a:solidFill>
                    <a:schemeClr val="tx1"/>
                  </a:solidFill>
                </a:rPr>
                <a:t>28/38</a:t>
              </a:r>
            </a:p>
            <a:p>
              <a:pPr algn="ctr"/>
              <a:r>
                <a:rPr lang="en-GB" sz="1200" dirty="0">
                  <a:solidFill>
                    <a:schemeClr val="tx1"/>
                  </a:solidFill>
                </a:rPr>
                <a:t>20/25</a:t>
              </a:r>
            </a:p>
            <a:p>
              <a:pPr algn="ctr"/>
              <a:endParaRPr lang="en-GB" sz="1200" dirty="0">
                <a:solidFill>
                  <a:schemeClr val="tx1"/>
                </a:solidFill>
              </a:endParaRPr>
            </a:p>
            <a:p>
              <a:pPr algn="ctr"/>
              <a:r>
                <a:rPr lang="en-GB" sz="1200" dirty="0">
                  <a:solidFill>
                    <a:schemeClr val="tx1"/>
                  </a:solidFill>
                </a:rPr>
                <a:t>35/48</a:t>
              </a:r>
            </a:p>
            <a:p>
              <a:pPr algn="ctr"/>
              <a:r>
                <a:rPr lang="en-GB" sz="1200" dirty="0">
                  <a:solidFill>
                    <a:schemeClr val="tx1"/>
                  </a:solidFill>
                </a:rPr>
                <a:t>21/24</a:t>
              </a:r>
            </a:p>
            <a:p>
              <a:pPr algn="ctr"/>
              <a:r>
                <a:rPr lang="en-GB" sz="1200" dirty="0">
                  <a:solidFill>
                    <a:schemeClr val="tx1"/>
                  </a:solidFill>
                </a:rPr>
                <a:t>1</a:t>
              </a:r>
              <a:r>
                <a:rPr lang="en-GB" sz="1200" dirty="0" smtClean="0">
                  <a:solidFill>
                    <a:schemeClr val="tx1"/>
                  </a:solidFill>
                </a:rPr>
                <a:t>3/16</a:t>
              </a:r>
              <a:endParaRPr lang="en-GB" sz="1200" dirty="0">
                <a:solidFill>
                  <a:schemeClr val="tx1"/>
                </a:solidFill>
              </a:endParaRPr>
            </a:p>
            <a:p>
              <a:pPr algn="ctr"/>
              <a:r>
                <a:rPr lang="en-GB" sz="1200" dirty="0">
                  <a:solidFill>
                    <a:schemeClr val="tx1"/>
                  </a:solidFill>
                </a:rPr>
                <a:t>10/10</a:t>
              </a:r>
            </a:p>
            <a:p>
              <a:pPr algn="ctr"/>
              <a:r>
                <a:rPr lang="en-GB" sz="1200" dirty="0">
                  <a:solidFill>
                    <a:schemeClr val="tx1"/>
                  </a:solidFill>
                </a:rPr>
                <a:t>7/10</a:t>
              </a:r>
            </a:p>
            <a:p>
              <a:pPr algn="ctr"/>
              <a:endParaRPr lang="en-GB" sz="1200" dirty="0">
                <a:solidFill>
                  <a:schemeClr val="tx1"/>
                </a:solidFill>
              </a:endParaRPr>
            </a:p>
            <a:p>
              <a:pPr algn="ctr"/>
              <a:r>
                <a:rPr lang="en-GB" sz="1200" dirty="0">
                  <a:solidFill>
                    <a:schemeClr val="tx1"/>
                  </a:solidFill>
                </a:rPr>
                <a:t>32/42</a:t>
              </a:r>
            </a:p>
            <a:p>
              <a:pPr algn="ctr"/>
              <a:r>
                <a:rPr lang="en-GB" sz="1200" dirty="0">
                  <a:solidFill>
                    <a:schemeClr val="tx1"/>
                  </a:solidFill>
                </a:rPr>
                <a:t>18/23</a:t>
              </a:r>
            </a:p>
            <a:p>
              <a:pPr algn="ctr"/>
              <a:endParaRPr lang="en-GB" sz="1200" dirty="0">
                <a:solidFill>
                  <a:schemeClr val="tx1"/>
                </a:solidFill>
              </a:endParaRPr>
            </a:p>
            <a:p>
              <a:pPr algn="ctr"/>
              <a:r>
                <a:rPr lang="en-GB" sz="1200" dirty="0">
                  <a:solidFill>
                    <a:schemeClr val="tx1"/>
                  </a:solidFill>
                </a:rPr>
                <a:t>8/9</a:t>
              </a:r>
            </a:p>
            <a:p>
              <a:pPr algn="ctr"/>
              <a:r>
                <a:rPr lang="en-GB" sz="1200" dirty="0">
                  <a:solidFill>
                    <a:schemeClr val="tx1"/>
                  </a:solidFill>
                </a:rPr>
                <a:t>43/58</a:t>
              </a:r>
            </a:p>
            <a:p>
              <a:pPr algn="ctr"/>
              <a:r>
                <a:rPr lang="en-GB" sz="1200" b="1" dirty="0">
                  <a:solidFill>
                    <a:schemeClr val="tx1"/>
                  </a:solidFill>
                </a:rPr>
                <a:t>51/67</a:t>
              </a:r>
            </a:p>
          </p:txBody>
        </p:sp>
        <p:sp>
          <p:nvSpPr>
            <p:cNvPr id="19" name="TextBox 18">
              <a:extLst>
                <a:ext uri="{FF2B5EF4-FFF2-40B4-BE49-F238E27FC236}">
                  <a16:creationId xmlns:a16="http://schemas.microsoft.com/office/drawing/2014/main" id="{E22038DB-ACCA-20BA-5468-CC291FF1D049}"/>
                </a:ext>
              </a:extLst>
            </p:cNvPr>
            <p:cNvSpPr txBox="1"/>
            <p:nvPr/>
          </p:nvSpPr>
          <p:spPr>
            <a:xfrm>
              <a:off x="5440915" y="1917956"/>
              <a:ext cx="1311576" cy="4339650"/>
            </a:xfrm>
            <a:prstGeom prst="rect">
              <a:avLst/>
            </a:prstGeom>
            <a:noFill/>
          </p:spPr>
          <p:txBody>
            <a:bodyPr wrap="none" rtlCol="0">
              <a:spAutoFit/>
            </a:bodyPr>
            <a:lstStyle/>
            <a:p>
              <a:pPr algn="ctr"/>
              <a:r>
                <a:rPr lang="en-GB" sz="1200" dirty="0">
                  <a:solidFill>
                    <a:schemeClr val="tx1"/>
                  </a:solidFill>
                </a:rPr>
                <a:t>0.95 (0.67, 1.35)</a:t>
              </a:r>
            </a:p>
            <a:p>
              <a:pPr algn="ctr"/>
              <a:r>
                <a:rPr lang="en-GB" sz="1200" dirty="0">
                  <a:solidFill>
                    <a:schemeClr val="tx1"/>
                  </a:solidFill>
                </a:rPr>
                <a:t>0.43 (0.28, 0.65)</a:t>
              </a:r>
            </a:p>
            <a:p>
              <a:pPr algn="ctr"/>
              <a:endParaRPr lang="en-GB" sz="1200" dirty="0">
                <a:solidFill>
                  <a:schemeClr val="tx1"/>
                </a:solidFill>
              </a:endParaRPr>
            </a:p>
            <a:p>
              <a:pPr algn="ctr"/>
              <a:r>
                <a:rPr lang="en-GB" sz="1200" dirty="0">
                  <a:solidFill>
                    <a:schemeClr val="tx1"/>
                  </a:solidFill>
                </a:rPr>
                <a:t>0.74 (0.50, 1.10)</a:t>
              </a:r>
            </a:p>
            <a:p>
              <a:pPr algn="ctr"/>
              <a:r>
                <a:rPr lang="en-GB" sz="1200" dirty="0">
                  <a:solidFill>
                    <a:schemeClr val="tx1"/>
                  </a:solidFill>
                </a:rPr>
                <a:t>0.61 (0.36, 1.02)</a:t>
              </a:r>
            </a:p>
            <a:p>
              <a:pPr algn="ctr"/>
              <a:r>
                <a:rPr lang="en-GB" sz="1200" dirty="0">
                  <a:solidFill>
                    <a:schemeClr val="tx1"/>
                  </a:solidFill>
                </a:rPr>
                <a:t>0.68 (0.38, 1.21)</a:t>
              </a:r>
            </a:p>
            <a:p>
              <a:pPr algn="ctr"/>
              <a:r>
                <a:rPr lang="en-GB" sz="1200" dirty="0">
                  <a:solidFill>
                    <a:schemeClr val="tx1"/>
                  </a:solidFill>
                </a:rPr>
                <a:t>0.66 (0.45, 0.97)</a:t>
              </a:r>
            </a:p>
            <a:p>
              <a:pPr algn="ctr"/>
              <a:endParaRPr lang="en-GB" sz="1200" dirty="0">
                <a:solidFill>
                  <a:schemeClr val="tx1"/>
                </a:solidFill>
              </a:endParaRPr>
            </a:p>
            <a:p>
              <a:pPr algn="ctr"/>
              <a:r>
                <a:rPr lang="en-GB" sz="1200" dirty="0">
                  <a:solidFill>
                    <a:schemeClr val="tx1"/>
                  </a:solidFill>
                </a:rPr>
                <a:t>0.76 (</a:t>
              </a:r>
              <a:r>
                <a:rPr lang="en-GB" sz="1200" dirty="0" smtClean="0">
                  <a:solidFill>
                    <a:schemeClr val="tx1"/>
                  </a:solidFill>
                </a:rPr>
                <a:t>0.52, 1.10</a:t>
              </a:r>
              <a:r>
                <a:rPr lang="en-GB" sz="1200" dirty="0">
                  <a:solidFill>
                    <a:schemeClr val="tx1"/>
                  </a:solidFill>
                </a:rPr>
                <a:t>)</a:t>
              </a:r>
            </a:p>
            <a:p>
              <a:pPr algn="ctr"/>
              <a:r>
                <a:rPr lang="en-GB" sz="1200" dirty="0">
                  <a:solidFill>
                    <a:schemeClr val="tx1"/>
                  </a:solidFill>
                </a:rPr>
                <a:t>0.57 (0.37, 0.86)</a:t>
              </a:r>
            </a:p>
            <a:p>
              <a:pPr algn="ctr"/>
              <a:endParaRPr lang="en-GB" sz="1200" dirty="0">
                <a:solidFill>
                  <a:schemeClr val="tx1"/>
                </a:solidFill>
              </a:endParaRPr>
            </a:p>
            <a:p>
              <a:pPr algn="ctr"/>
              <a:r>
                <a:rPr lang="en-GB" sz="1200" dirty="0">
                  <a:solidFill>
                    <a:schemeClr val="tx1"/>
                  </a:solidFill>
                </a:rPr>
                <a:t>0.73 (0.53, 1.00)</a:t>
              </a:r>
            </a:p>
            <a:p>
              <a:pPr algn="ctr"/>
              <a:r>
                <a:rPr lang="en-GB" sz="1200" dirty="0">
                  <a:solidFill>
                    <a:schemeClr val="tx1"/>
                  </a:solidFill>
                </a:rPr>
                <a:t>0.54 (0.35, 0.82)</a:t>
              </a:r>
            </a:p>
            <a:p>
              <a:pPr algn="ctr"/>
              <a:r>
                <a:rPr lang="en-GB" sz="1200" dirty="0">
                  <a:solidFill>
                    <a:schemeClr val="tx1"/>
                  </a:solidFill>
                </a:rPr>
                <a:t>0.63 (0.38, 1.06)</a:t>
              </a:r>
            </a:p>
            <a:p>
              <a:pPr algn="ctr"/>
              <a:r>
                <a:rPr lang="en-GB" sz="1200" dirty="0">
                  <a:solidFill>
                    <a:schemeClr val="tx1"/>
                  </a:solidFill>
                </a:rPr>
                <a:t>0.23 (0.10, 0.54)</a:t>
              </a:r>
            </a:p>
            <a:p>
              <a:pPr algn="ctr"/>
              <a:r>
                <a:rPr lang="en-GB" sz="1200" dirty="0">
                  <a:solidFill>
                    <a:schemeClr val="tx1"/>
                  </a:solidFill>
                </a:rPr>
                <a:t>0.38 (0.10, 1.49)</a:t>
              </a:r>
            </a:p>
            <a:p>
              <a:pPr algn="ctr"/>
              <a:endParaRPr lang="en-GB" sz="1200" dirty="0">
                <a:solidFill>
                  <a:schemeClr val="tx1"/>
                </a:solidFill>
              </a:endParaRPr>
            </a:p>
            <a:p>
              <a:pPr algn="ctr"/>
              <a:r>
                <a:rPr lang="en-GB" sz="1200" dirty="0">
                  <a:solidFill>
                    <a:schemeClr val="tx1"/>
                  </a:solidFill>
                </a:rPr>
                <a:t>0.84 (0.58, 1.21)</a:t>
              </a:r>
            </a:p>
            <a:p>
              <a:pPr algn="ctr"/>
              <a:r>
                <a:rPr lang="en-GB" sz="1200" dirty="0">
                  <a:solidFill>
                    <a:schemeClr val="tx1"/>
                  </a:solidFill>
                </a:rPr>
                <a:t>0.45 (0.30, 0.68)</a:t>
              </a:r>
            </a:p>
            <a:p>
              <a:pPr algn="ctr"/>
              <a:endParaRPr lang="en-GB" sz="1200" dirty="0">
                <a:solidFill>
                  <a:schemeClr val="tx1"/>
                </a:solidFill>
              </a:endParaRPr>
            </a:p>
            <a:p>
              <a:pPr algn="ctr"/>
              <a:r>
                <a:rPr lang="en-GB" sz="1200" dirty="0">
                  <a:solidFill>
                    <a:schemeClr val="tx1"/>
                  </a:solidFill>
                </a:rPr>
                <a:t>0.54 (0.30, 0.96)</a:t>
              </a:r>
            </a:p>
            <a:p>
              <a:pPr algn="ctr"/>
              <a:r>
                <a:rPr lang="en-GB" sz="1200" dirty="0">
                  <a:solidFill>
                    <a:schemeClr val="tx1"/>
                  </a:solidFill>
                </a:rPr>
                <a:t>0.76 (0.56, 1.02)</a:t>
              </a:r>
            </a:p>
            <a:p>
              <a:pPr algn="ctr"/>
              <a:r>
                <a:rPr lang="en-GB" sz="1200" b="1" dirty="0">
                  <a:solidFill>
                    <a:schemeClr val="tx1"/>
                  </a:solidFill>
                </a:rPr>
                <a:t>0.69 (0.51, 0.92)</a:t>
              </a:r>
            </a:p>
          </p:txBody>
        </p:sp>
        <p:sp>
          <p:nvSpPr>
            <p:cNvPr id="20" name="TextBox 19">
              <a:extLst>
                <a:ext uri="{FF2B5EF4-FFF2-40B4-BE49-F238E27FC236}">
                  <a16:creationId xmlns:a16="http://schemas.microsoft.com/office/drawing/2014/main" id="{3CA93AC9-C09B-EAFE-1983-9B12860796DC}"/>
                </a:ext>
              </a:extLst>
            </p:cNvPr>
            <p:cNvSpPr txBox="1"/>
            <p:nvPr/>
          </p:nvSpPr>
          <p:spPr>
            <a:xfrm>
              <a:off x="6849133" y="1917956"/>
              <a:ext cx="567783" cy="4339650"/>
            </a:xfrm>
            <a:prstGeom prst="rect">
              <a:avLst/>
            </a:prstGeom>
            <a:noFill/>
          </p:spPr>
          <p:txBody>
            <a:bodyPr wrap="none" rtlCol="0">
              <a:spAutoFit/>
            </a:bodyPr>
            <a:lstStyle/>
            <a:p>
              <a:pPr algn="r"/>
              <a:r>
                <a:rPr lang="en-GB" sz="1200" dirty="0">
                  <a:solidFill>
                    <a:schemeClr val="tx1"/>
                  </a:solidFill>
                </a:rPr>
                <a:t>0.43</a:t>
              </a:r>
            </a:p>
            <a:p>
              <a:pPr algn="r"/>
              <a:r>
                <a:rPr lang="en-GB" sz="1200" dirty="0">
                  <a:solidFill>
                    <a:schemeClr val="tx1"/>
                  </a:solidFill>
                </a:rPr>
                <a:t>0.005</a:t>
              </a:r>
            </a:p>
            <a:p>
              <a:pPr algn="r"/>
              <a:endParaRPr lang="en-GB" sz="1200" dirty="0">
                <a:solidFill>
                  <a:schemeClr val="tx1"/>
                </a:solidFill>
              </a:endParaRPr>
            </a:p>
            <a:p>
              <a:pPr algn="r"/>
              <a:r>
                <a:rPr lang="en-GB" sz="1200" dirty="0">
                  <a:solidFill>
                    <a:schemeClr val="tx1"/>
                  </a:solidFill>
                </a:rPr>
                <a:t>0.16</a:t>
              </a:r>
            </a:p>
            <a:p>
              <a:pPr algn="r"/>
              <a:r>
                <a:rPr lang="en-GB" sz="1200" dirty="0">
                  <a:solidFill>
                    <a:schemeClr val="tx1"/>
                  </a:solidFill>
                </a:rPr>
                <a:t>0.11</a:t>
              </a:r>
            </a:p>
            <a:p>
              <a:pPr algn="r"/>
              <a:r>
                <a:rPr lang="en-GB" sz="1200" dirty="0">
                  <a:solidFill>
                    <a:schemeClr val="tx1"/>
                  </a:solidFill>
                </a:rPr>
                <a:t>0.20</a:t>
              </a:r>
            </a:p>
            <a:p>
              <a:pPr algn="r"/>
              <a:r>
                <a:rPr lang="en-GB" sz="1200" dirty="0">
                  <a:solidFill>
                    <a:schemeClr val="tx1"/>
                  </a:solidFill>
                </a:rPr>
                <a:t>0.08</a:t>
              </a:r>
            </a:p>
            <a:p>
              <a:pPr algn="r"/>
              <a:endParaRPr lang="en-GB" sz="1200" dirty="0">
                <a:solidFill>
                  <a:schemeClr val="tx1"/>
                </a:solidFill>
              </a:endParaRPr>
            </a:p>
            <a:p>
              <a:pPr algn="r"/>
              <a:r>
                <a:rPr lang="en-GB" sz="1200" dirty="0">
                  <a:solidFill>
                    <a:schemeClr val="tx1"/>
                  </a:solidFill>
                </a:rPr>
                <a:t>0.17</a:t>
              </a:r>
            </a:p>
            <a:p>
              <a:pPr algn="r"/>
              <a:r>
                <a:rPr lang="en-GB" sz="1200" dirty="0">
                  <a:solidFill>
                    <a:schemeClr val="tx1"/>
                  </a:solidFill>
                </a:rPr>
                <a:t>0.04</a:t>
              </a:r>
            </a:p>
            <a:p>
              <a:pPr algn="r"/>
              <a:endParaRPr lang="en-GB" sz="1200" dirty="0">
                <a:solidFill>
                  <a:schemeClr val="tx1"/>
                </a:solidFill>
              </a:endParaRPr>
            </a:p>
            <a:p>
              <a:pPr algn="r"/>
              <a:r>
                <a:rPr lang="en-GB" sz="1200" dirty="0">
                  <a:solidFill>
                    <a:schemeClr val="tx1"/>
                  </a:solidFill>
                </a:rPr>
                <a:t>0.10</a:t>
              </a:r>
            </a:p>
            <a:p>
              <a:pPr algn="r"/>
              <a:r>
                <a:rPr lang="en-GB" sz="1200" dirty="0">
                  <a:solidFill>
                    <a:schemeClr val="tx1"/>
                  </a:solidFill>
                </a:rPr>
                <a:t>0.03</a:t>
              </a:r>
            </a:p>
            <a:p>
              <a:pPr algn="r"/>
              <a:r>
                <a:rPr lang="en-GB" sz="1200" dirty="0">
                  <a:solidFill>
                    <a:schemeClr val="tx1"/>
                  </a:solidFill>
                </a:rPr>
                <a:t>0.13</a:t>
              </a:r>
            </a:p>
            <a:p>
              <a:pPr algn="r"/>
              <a:r>
                <a:rPr lang="en-GB" sz="1200" dirty="0">
                  <a:solidFill>
                    <a:schemeClr val="tx1"/>
                  </a:solidFill>
                </a:rPr>
                <a:t>0.01</a:t>
              </a:r>
            </a:p>
            <a:p>
              <a:pPr algn="r"/>
              <a:r>
                <a:rPr lang="en-GB" sz="1200" dirty="0">
                  <a:solidFill>
                    <a:schemeClr val="tx1"/>
                  </a:solidFill>
                </a:rPr>
                <a:t>0.18</a:t>
              </a:r>
            </a:p>
            <a:p>
              <a:pPr algn="r"/>
              <a:endParaRPr lang="en-GB" sz="1200" dirty="0">
                <a:solidFill>
                  <a:schemeClr val="tx1"/>
                </a:solidFill>
              </a:endParaRPr>
            </a:p>
            <a:p>
              <a:pPr algn="r"/>
              <a:r>
                <a:rPr lang="en-GB" sz="1200" dirty="0">
                  <a:solidFill>
                    <a:schemeClr val="tx1"/>
                  </a:solidFill>
                </a:rPr>
                <a:t>0.27</a:t>
              </a:r>
            </a:p>
            <a:p>
              <a:pPr algn="r"/>
              <a:r>
                <a:rPr lang="en-GB" sz="1200" dirty="0">
                  <a:solidFill>
                    <a:schemeClr val="tx1"/>
                  </a:solidFill>
                </a:rPr>
                <a:t>0.006</a:t>
              </a:r>
            </a:p>
            <a:p>
              <a:pPr algn="r"/>
              <a:endParaRPr lang="en-GB" sz="1200" dirty="0">
                <a:solidFill>
                  <a:schemeClr val="tx1"/>
                </a:solidFill>
              </a:endParaRPr>
            </a:p>
            <a:p>
              <a:pPr algn="r"/>
              <a:r>
                <a:rPr lang="en-GB" sz="1200" dirty="0">
                  <a:solidFill>
                    <a:schemeClr val="tx1"/>
                  </a:solidFill>
                </a:rPr>
                <a:t>0.08</a:t>
              </a:r>
            </a:p>
            <a:p>
              <a:pPr algn="r"/>
              <a:r>
                <a:rPr lang="en-GB" sz="1200" dirty="0">
                  <a:solidFill>
                    <a:schemeClr val="tx1"/>
                  </a:solidFill>
                </a:rPr>
                <a:t>0.12</a:t>
              </a:r>
            </a:p>
            <a:p>
              <a:pPr algn="r"/>
              <a:r>
                <a:rPr lang="en-GB" sz="1200" b="1" dirty="0">
                  <a:solidFill>
                    <a:schemeClr val="tx1"/>
                  </a:solidFill>
                </a:rPr>
                <a:t>0.05</a:t>
              </a:r>
            </a:p>
          </p:txBody>
        </p:sp>
        <p:grpSp>
          <p:nvGrpSpPr>
            <p:cNvPr id="32" name="Group 31">
              <a:extLst>
                <a:ext uri="{FF2B5EF4-FFF2-40B4-BE49-F238E27FC236}">
                  <a16:creationId xmlns:a16="http://schemas.microsoft.com/office/drawing/2014/main" id="{AA9C5C5C-0E3C-23CA-0D60-F6C114F52F2A}"/>
                </a:ext>
              </a:extLst>
            </p:cNvPr>
            <p:cNvGrpSpPr/>
            <p:nvPr/>
          </p:nvGrpSpPr>
          <p:grpSpPr>
            <a:xfrm>
              <a:off x="7671173" y="6186973"/>
              <a:ext cx="2913403" cy="326391"/>
              <a:chOff x="8222096" y="6250890"/>
              <a:chExt cx="2453407" cy="378906"/>
            </a:xfrm>
          </p:grpSpPr>
          <p:grpSp>
            <p:nvGrpSpPr>
              <p:cNvPr id="27" name="Group 26">
                <a:extLst>
                  <a:ext uri="{FF2B5EF4-FFF2-40B4-BE49-F238E27FC236}">
                    <a16:creationId xmlns:a16="http://schemas.microsoft.com/office/drawing/2014/main" id="{E8841737-B04D-696F-0027-83458765D3B9}"/>
                  </a:ext>
                </a:extLst>
              </p:cNvPr>
              <p:cNvGrpSpPr/>
              <p:nvPr/>
            </p:nvGrpSpPr>
            <p:grpSpPr>
              <a:xfrm>
                <a:off x="8389620" y="6250890"/>
                <a:ext cx="2125980" cy="108000"/>
                <a:chOff x="8389620" y="6250890"/>
                <a:chExt cx="2125980" cy="108000"/>
              </a:xfrm>
            </p:grpSpPr>
            <p:cxnSp>
              <p:nvCxnSpPr>
                <p:cNvPr id="21" name="Straight Connector 20">
                  <a:extLst>
                    <a:ext uri="{FF2B5EF4-FFF2-40B4-BE49-F238E27FC236}">
                      <a16:creationId xmlns:a16="http://schemas.microsoft.com/office/drawing/2014/main" id="{2CB9B9E0-7DD2-923D-A0DC-51A0C0D36C5B}"/>
                    </a:ext>
                  </a:extLst>
                </p:cNvPr>
                <p:cNvCxnSpPr>
                  <a:cxnSpLocks/>
                </p:cNvCxnSpPr>
                <p:nvPr/>
              </p:nvCxnSpPr>
              <p:spPr>
                <a:xfrm>
                  <a:off x="8389620" y="6250890"/>
                  <a:ext cx="2125980" cy="0"/>
                </a:xfrm>
                <a:prstGeom prst="line">
                  <a:avLst/>
                </a:prstGeom>
                <a:ln w="19050">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0089BEA-30D9-B02E-C618-67B68E0AA1A9}"/>
                    </a:ext>
                  </a:extLst>
                </p:cNvPr>
                <p:cNvCxnSpPr>
                  <a:cxnSpLocks/>
                </p:cNvCxnSpPr>
                <p:nvPr/>
              </p:nvCxnSpPr>
              <p:spPr>
                <a:xfrm>
                  <a:off x="8389620" y="6250890"/>
                  <a:ext cx="0" cy="108000"/>
                </a:xfrm>
                <a:prstGeom prst="line">
                  <a:avLst/>
                </a:prstGeom>
                <a:ln w="19050">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2AD6DC1-65E0-DA03-D804-F464BC74D93F}"/>
                    </a:ext>
                  </a:extLst>
                </p:cNvPr>
                <p:cNvCxnSpPr>
                  <a:cxnSpLocks/>
                </p:cNvCxnSpPr>
                <p:nvPr/>
              </p:nvCxnSpPr>
              <p:spPr>
                <a:xfrm>
                  <a:off x="9521190" y="6250890"/>
                  <a:ext cx="0" cy="108000"/>
                </a:xfrm>
                <a:prstGeom prst="line">
                  <a:avLst/>
                </a:prstGeom>
                <a:ln w="19050">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B872797-6832-5990-A5AC-2BB5221B351A}"/>
                    </a:ext>
                  </a:extLst>
                </p:cNvPr>
                <p:cNvCxnSpPr>
                  <a:cxnSpLocks/>
                </p:cNvCxnSpPr>
                <p:nvPr/>
              </p:nvCxnSpPr>
              <p:spPr>
                <a:xfrm>
                  <a:off x="10024110" y="6250890"/>
                  <a:ext cx="0" cy="108000"/>
                </a:xfrm>
                <a:prstGeom prst="line">
                  <a:avLst/>
                </a:prstGeom>
                <a:ln w="19050">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15611F3E-24CD-A9B2-D279-F28201DC2A3B}"/>
                    </a:ext>
                  </a:extLst>
                </p:cNvPr>
                <p:cNvCxnSpPr>
                  <a:cxnSpLocks/>
                </p:cNvCxnSpPr>
                <p:nvPr/>
              </p:nvCxnSpPr>
              <p:spPr>
                <a:xfrm>
                  <a:off x="10507980" y="6250890"/>
                  <a:ext cx="0" cy="108000"/>
                </a:xfrm>
                <a:prstGeom prst="line">
                  <a:avLst/>
                </a:prstGeom>
                <a:ln w="19050">
                  <a:solidFill>
                    <a:srgbClr val="4D4D4D"/>
                  </a:solidFill>
                </a:ln>
              </p:spPr>
              <p:style>
                <a:lnRef idx="1">
                  <a:schemeClr val="accent1"/>
                </a:lnRef>
                <a:fillRef idx="0">
                  <a:schemeClr val="accent1"/>
                </a:fillRef>
                <a:effectRef idx="0">
                  <a:schemeClr val="accent1"/>
                </a:effectRef>
                <a:fontRef idx="minor">
                  <a:schemeClr val="tx1"/>
                </a:fontRef>
              </p:style>
            </p:cxnSp>
          </p:grpSp>
          <p:sp>
            <p:nvSpPr>
              <p:cNvPr id="28" name="TextBox 27">
                <a:extLst>
                  <a:ext uri="{FF2B5EF4-FFF2-40B4-BE49-F238E27FC236}">
                    <a16:creationId xmlns:a16="http://schemas.microsoft.com/office/drawing/2014/main" id="{64F35F90-F1F6-4EEB-967A-852DDC717553}"/>
                  </a:ext>
                </a:extLst>
              </p:cNvPr>
              <p:cNvSpPr txBox="1"/>
              <p:nvPr/>
            </p:nvSpPr>
            <p:spPr>
              <a:xfrm>
                <a:off x="8222096" y="6308229"/>
                <a:ext cx="335047" cy="321567"/>
              </a:xfrm>
              <a:prstGeom prst="rect">
                <a:avLst/>
              </a:prstGeom>
              <a:noFill/>
            </p:spPr>
            <p:txBody>
              <a:bodyPr wrap="none" rtlCol="0">
                <a:spAutoFit/>
              </a:bodyPr>
              <a:lstStyle/>
              <a:p>
                <a:pPr algn="ctr"/>
                <a:r>
                  <a:rPr lang="en-GB" sz="1200" dirty="0">
                    <a:solidFill>
                      <a:schemeClr val="tx1"/>
                    </a:solidFill>
                  </a:rPr>
                  <a:t>0.1</a:t>
                </a:r>
              </a:p>
            </p:txBody>
          </p:sp>
          <p:sp>
            <p:nvSpPr>
              <p:cNvPr id="29" name="TextBox 28">
                <a:extLst>
                  <a:ext uri="{FF2B5EF4-FFF2-40B4-BE49-F238E27FC236}">
                    <a16:creationId xmlns:a16="http://schemas.microsoft.com/office/drawing/2014/main" id="{F38573A5-89A1-25FA-324F-E08F8F3E402B}"/>
                  </a:ext>
                </a:extLst>
              </p:cNvPr>
              <p:cNvSpPr txBox="1"/>
              <p:nvPr/>
            </p:nvSpPr>
            <p:spPr>
              <a:xfrm>
                <a:off x="9353666" y="6308229"/>
                <a:ext cx="335047" cy="321567"/>
              </a:xfrm>
              <a:prstGeom prst="rect">
                <a:avLst/>
              </a:prstGeom>
              <a:noFill/>
            </p:spPr>
            <p:txBody>
              <a:bodyPr wrap="none" rtlCol="0">
                <a:spAutoFit/>
              </a:bodyPr>
              <a:lstStyle/>
              <a:p>
                <a:pPr algn="ctr"/>
                <a:r>
                  <a:rPr lang="en-GB" sz="1200" dirty="0">
                    <a:solidFill>
                      <a:schemeClr val="tx1"/>
                    </a:solidFill>
                  </a:rPr>
                  <a:t>0.5</a:t>
                </a:r>
              </a:p>
            </p:txBody>
          </p:sp>
          <p:sp>
            <p:nvSpPr>
              <p:cNvPr id="30" name="TextBox 29">
                <a:extLst>
                  <a:ext uri="{FF2B5EF4-FFF2-40B4-BE49-F238E27FC236}">
                    <a16:creationId xmlns:a16="http://schemas.microsoft.com/office/drawing/2014/main" id="{B809D59C-C95F-B5EF-578F-CDE6909C282B}"/>
                  </a:ext>
                </a:extLst>
              </p:cNvPr>
              <p:cNvSpPr txBox="1"/>
              <p:nvPr/>
            </p:nvSpPr>
            <p:spPr>
              <a:xfrm>
                <a:off x="9856586" y="6308229"/>
                <a:ext cx="335047" cy="321567"/>
              </a:xfrm>
              <a:prstGeom prst="rect">
                <a:avLst/>
              </a:prstGeom>
              <a:noFill/>
            </p:spPr>
            <p:txBody>
              <a:bodyPr wrap="none" rtlCol="0">
                <a:spAutoFit/>
              </a:bodyPr>
              <a:lstStyle/>
              <a:p>
                <a:pPr algn="ctr"/>
                <a:r>
                  <a:rPr lang="en-GB" sz="1200" dirty="0">
                    <a:solidFill>
                      <a:schemeClr val="tx1"/>
                    </a:solidFill>
                  </a:rPr>
                  <a:t>1.0</a:t>
                </a:r>
              </a:p>
            </p:txBody>
          </p:sp>
          <p:sp>
            <p:nvSpPr>
              <p:cNvPr id="31" name="TextBox 30">
                <a:extLst>
                  <a:ext uri="{FF2B5EF4-FFF2-40B4-BE49-F238E27FC236}">
                    <a16:creationId xmlns:a16="http://schemas.microsoft.com/office/drawing/2014/main" id="{1BF65E8A-0762-C8F5-B229-A0C90AEB2DEE}"/>
                  </a:ext>
                </a:extLst>
              </p:cNvPr>
              <p:cNvSpPr txBox="1"/>
              <p:nvPr/>
            </p:nvSpPr>
            <p:spPr>
              <a:xfrm>
                <a:off x="10340456" y="6308229"/>
                <a:ext cx="335047" cy="321567"/>
              </a:xfrm>
              <a:prstGeom prst="rect">
                <a:avLst/>
              </a:prstGeom>
              <a:noFill/>
            </p:spPr>
            <p:txBody>
              <a:bodyPr wrap="none" rtlCol="0">
                <a:spAutoFit/>
              </a:bodyPr>
              <a:lstStyle/>
              <a:p>
                <a:pPr algn="ctr"/>
                <a:r>
                  <a:rPr lang="en-GB" sz="1200" dirty="0">
                    <a:solidFill>
                      <a:schemeClr val="tx1"/>
                    </a:solidFill>
                  </a:rPr>
                  <a:t>2.0</a:t>
                </a:r>
              </a:p>
            </p:txBody>
          </p:sp>
        </p:grpSp>
        <p:sp>
          <p:nvSpPr>
            <p:cNvPr id="33" name="TextBox 32">
              <a:extLst>
                <a:ext uri="{FF2B5EF4-FFF2-40B4-BE49-F238E27FC236}">
                  <a16:creationId xmlns:a16="http://schemas.microsoft.com/office/drawing/2014/main" id="{E0EDB7F6-5F5D-6FE8-1402-195613B06272}"/>
                </a:ext>
              </a:extLst>
            </p:cNvPr>
            <p:cNvSpPr txBox="1"/>
            <p:nvPr/>
          </p:nvSpPr>
          <p:spPr>
            <a:xfrm>
              <a:off x="6091194" y="6201776"/>
              <a:ext cx="1701107" cy="276567"/>
            </a:xfrm>
            <a:prstGeom prst="rect">
              <a:avLst/>
            </a:prstGeom>
            <a:noFill/>
          </p:spPr>
          <p:txBody>
            <a:bodyPr wrap="none" rtlCol="0">
              <a:spAutoFit/>
            </a:bodyPr>
            <a:lstStyle/>
            <a:p>
              <a:pPr algn="ctr"/>
              <a:r>
                <a:rPr lang="en-GB" sz="1200" dirty="0" smtClean="0">
                  <a:solidFill>
                    <a:schemeClr val="tx1"/>
                  </a:solidFill>
                </a:rPr>
                <a:t>Ram + </a:t>
              </a:r>
              <a:r>
                <a:rPr lang="en-GB" sz="1200" dirty="0" err="1" smtClean="0">
                  <a:solidFill>
                    <a:schemeClr val="tx1"/>
                  </a:solidFill>
                </a:rPr>
                <a:t>Pembro</a:t>
              </a:r>
              <a:r>
                <a:rPr lang="en-GB" sz="1200" dirty="0" smtClean="0">
                  <a:solidFill>
                    <a:schemeClr val="tx1"/>
                  </a:solidFill>
                </a:rPr>
                <a:t> </a:t>
              </a:r>
              <a:r>
                <a:rPr lang="en-GB" sz="1200" dirty="0">
                  <a:solidFill>
                    <a:schemeClr val="tx1"/>
                  </a:solidFill>
                </a:rPr>
                <a:t>better</a:t>
              </a:r>
            </a:p>
          </p:txBody>
        </p:sp>
        <p:cxnSp>
          <p:nvCxnSpPr>
            <p:cNvPr id="35" name="Straight Arrow Connector 34">
              <a:extLst>
                <a:ext uri="{FF2B5EF4-FFF2-40B4-BE49-F238E27FC236}">
                  <a16:creationId xmlns:a16="http://schemas.microsoft.com/office/drawing/2014/main" id="{F928EEF6-D192-75BF-DBB1-7F351BB63BFB}"/>
                </a:ext>
              </a:extLst>
            </p:cNvPr>
            <p:cNvCxnSpPr>
              <a:cxnSpLocks/>
            </p:cNvCxnSpPr>
            <p:nvPr/>
          </p:nvCxnSpPr>
          <p:spPr>
            <a:xfrm flipH="1">
              <a:off x="7133024" y="6495756"/>
              <a:ext cx="1440000" cy="0"/>
            </a:xfrm>
            <a:prstGeom prst="straightConnector1">
              <a:avLst/>
            </a:prstGeom>
            <a:ln w="19050">
              <a:solidFill>
                <a:srgbClr val="4D4D4D"/>
              </a:solidFill>
              <a:tailEnd type="triangle" w="lg" len="med"/>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9870A8F0-C33C-1800-DFBC-44FC4AD3E140}"/>
                </a:ext>
              </a:extLst>
            </p:cNvPr>
            <p:cNvSpPr txBox="1"/>
            <p:nvPr/>
          </p:nvSpPr>
          <p:spPr>
            <a:xfrm>
              <a:off x="10585978" y="6201776"/>
              <a:ext cx="918841" cy="276567"/>
            </a:xfrm>
            <a:prstGeom prst="rect">
              <a:avLst/>
            </a:prstGeom>
            <a:noFill/>
          </p:spPr>
          <p:txBody>
            <a:bodyPr wrap="none" rtlCol="0">
              <a:spAutoFit/>
            </a:bodyPr>
            <a:lstStyle/>
            <a:p>
              <a:pPr algn="ctr"/>
              <a:r>
                <a:rPr lang="en-GB" sz="1200" dirty="0" smtClean="0">
                  <a:solidFill>
                    <a:schemeClr val="tx1"/>
                  </a:solidFill>
                </a:rPr>
                <a:t>SoC </a:t>
              </a:r>
              <a:r>
                <a:rPr lang="en-GB" sz="1200" dirty="0">
                  <a:solidFill>
                    <a:schemeClr val="tx1"/>
                  </a:solidFill>
                </a:rPr>
                <a:t>better</a:t>
              </a:r>
            </a:p>
          </p:txBody>
        </p:sp>
        <p:cxnSp>
          <p:nvCxnSpPr>
            <p:cNvPr id="37" name="Straight Arrow Connector 36">
              <a:extLst>
                <a:ext uri="{FF2B5EF4-FFF2-40B4-BE49-F238E27FC236}">
                  <a16:creationId xmlns:a16="http://schemas.microsoft.com/office/drawing/2014/main" id="{DC3E7125-C885-4137-4890-C8E6FAD0B9DA}"/>
                </a:ext>
              </a:extLst>
            </p:cNvPr>
            <p:cNvCxnSpPr>
              <a:cxnSpLocks/>
            </p:cNvCxnSpPr>
            <p:nvPr/>
          </p:nvCxnSpPr>
          <p:spPr>
            <a:xfrm>
              <a:off x="9889007" y="6495756"/>
              <a:ext cx="1440000" cy="0"/>
            </a:xfrm>
            <a:prstGeom prst="straightConnector1">
              <a:avLst/>
            </a:prstGeom>
            <a:ln w="19050">
              <a:solidFill>
                <a:srgbClr val="4D4D4D"/>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97EC3455-CEA3-E449-B2B5-9F306DAFF07A}"/>
                </a:ext>
              </a:extLst>
            </p:cNvPr>
            <p:cNvCxnSpPr>
              <a:stCxn id="30" idx="0"/>
            </p:cNvCxnSpPr>
            <p:nvPr/>
          </p:nvCxnSpPr>
          <p:spPr>
            <a:xfrm flipH="1" flipV="1">
              <a:off x="9811051" y="1873462"/>
              <a:ext cx="1" cy="4362904"/>
            </a:xfrm>
            <a:prstGeom prst="line">
              <a:avLst/>
            </a:prstGeom>
            <a:ln w="19050">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3B8B838C-7C62-365A-054C-1BA552426A4D}"/>
                </a:ext>
              </a:extLst>
            </p:cNvPr>
            <p:cNvCxnSpPr/>
            <p:nvPr/>
          </p:nvCxnSpPr>
          <p:spPr>
            <a:xfrm>
              <a:off x="9307286" y="2593734"/>
              <a:ext cx="560614" cy="0"/>
            </a:xfrm>
            <a:prstGeom prst="line">
              <a:avLst/>
            </a:prstGeom>
            <a:ln>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47908765-3E1C-F0B3-DF4B-9FFC86114764}"/>
                </a:ext>
              </a:extLst>
            </p:cNvPr>
            <p:cNvCxnSpPr/>
            <p:nvPr/>
          </p:nvCxnSpPr>
          <p:spPr>
            <a:xfrm>
              <a:off x="9101726" y="2785491"/>
              <a:ext cx="720000" cy="0"/>
            </a:xfrm>
            <a:prstGeom prst="line">
              <a:avLst/>
            </a:prstGeom>
            <a:ln>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9F8B330F-C7D9-17EE-63B3-CFDE481901D8}"/>
                </a:ext>
              </a:extLst>
            </p:cNvPr>
            <p:cNvCxnSpPr/>
            <p:nvPr/>
          </p:nvCxnSpPr>
          <p:spPr>
            <a:xfrm>
              <a:off x="9537516" y="2043304"/>
              <a:ext cx="468000" cy="0"/>
            </a:xfrm>
            <a:prstGeom prst="line">
              <a:avLst/>
            </a:prstGeom>
            <a:ln>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84DCAE85-4E61-CFB6-8CD8-3855DD9F0F7E}"/>
                </a:ext>
              </a:extLst>
            </p:cNvPr>
            <p:cNvCxnSpPr/>
            <p:nvPr/>
          </p:nvCxnSpPr>
          <p:spPr>
            <a:xfrm>
              <a:off x="8904817" y="2234573"/>
              <a:ext cx="612000" cy="0"/>
            </a:xfrm>
            <a:prstGeom prst="line">
              <a:avLst/>
            </a:prstGeom>
            <a:ln>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4B9C3B85-126E-162B-6151-CF207F7867A4}"/>
                </a:ext>
              </a:extLst>
            </p:cNvPr>
            <p:cNvCxnSpPr/>
            <p:nvPr/>
          </p:nvCxnSpPr>
          <p:spPr>
            <a:xfrm>
              <a:off x="9101726" y="2972894"/>
              <a:ext cx="864000" cy="0"/>
            </a:xfrm>
            <a:prstGeom prst="line">
              <a:avLst/>
            </a:prstGeom>
            <a:ln>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51E0E73E-88DB-5FD6-2A74-2D404E3EDD0C}"/>
                </a:ext>
              </a:extLst>
            </p:cNvPr>
            <p:cNvCxnSpPr/>
            <p:nvPr/>
          </p:nvCxnSpPr>
          <p:spPr>
            <a:xfrm>
              <a:off x="9243359" y="3153949"/>
              <a:ext cx="576000" cy="0"/>
            </a:xfrm>
            <a:prstGeom prst="line">
              <a:avLst/>
            </a:prstGeom>
            <a:ln>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FE0748B5-E50E-B295-EE82-8F0E873E049E}"/>
                </a:ext>
              </a:extLst>
            </p:cNvPr>
            <p:cNvCxnSpPr/>
            <p:nvPr/>
          </p:nvCxnSpPr>
          <p:spPr>
            <a:xfrm>
              <a:off x="9349007" y="3519808"/>
              <a:ext cx="540000" cy="0"/>
            </a:xfrm>
            <a:prstGeom prst="line">
              <a:avLst/>
            </a:prstGeom>
            <a:ln>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FAFD1F7D-C015-B132-1586-7254F49C5720}"/>
                </a:ext>
              </a:extLst>
            </p:cNvPr>
            <p:cNvCxnSpPr/>
            <p:nvPr/>
          </p:nvCxnSpPr>
          <p:spPr>
            <a:xfrm>
              <a:off x="9101726" y="3707214"/>
              <a:ext cx="612000" cy="0"/>
            </a:xfrm>
            <a:prstGeom prst="line">
              <a:avLst/>
            </a:prstGeom>
            <a:ln>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375E0BB8-A571-DA27-35E7-1DD5D98A39FB}"/>
                </a:ext>
              </a:extLst>
            </p:cNvPr>
            <p:cNvCxnSpPr/>
            <p:nvPr/>
          </p:nvCxnSpPr>
          <p:spPr>
            <a:xfrm>
              <a:off x="9353726" y="4060208"/>
              <a:ext cx="468000" cy="0"/>
            </a:xfrm>
            <a:prstGeom prst="line">
              <a:avLst/>
            </a:prstGeom>
            <a:ln>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3581E8EE-FD8E-491F-2CE0-A518CCD50788}"/>
                </a:ext>
              </a:extLst>
            </p:cNvPr>
            <p:cNvCxnSpPr/>
            <p:nvPr/>
          </p:nvCxnSpPr>
          <p:spPr>
            <a:xfrm>
              <a:off x="9353726" y="4060208"/>
              <a:ext cx="432000" cy="0"/>
            </a:xfrm>
            <a:prstGeom prst="line">
              <a:avLst/>
            </a:prstGeom>
            <a:ln>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ABEBBA84-1B77-9063-C892-0E286C351D14}"/>
                </a:ext>
              </a:extLst>
            </p:cNvPr>
            <p:cNvCxnSpPr/>
            <p:nvPr/>
          </p:nvCxnSpPr>
          <p:spPr>
            <a:xfrm>
              <a:off x="9353726" y="4060208"/>
              <a:ext cx="432000" cy="0"/>
            </a:xfrm>
            <a:prstGeom prst="line">
              <a:avLst/>
            </a:prstGeom>
            <a:ln>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37F3DA17-0E6F-FBA8-A98A-4BC7FC9A298F}"/>
                </a:ext>
              </a:extLst>
            </p:cNvPr>
            <p:cNvCxnSpPr/>
            <p:nvPr/>
          </p:nvCxnSpPr>
          <p:spPr>
            <a:xfrm>
              <a:off x="9353726" y="4060208"/>
              <a:ext cx="432000" cy="0"/>
            </a:xfrm>
            <a:prstGeom prst="line">
              <a:avLst/>
            </a:prstGeom>
            <a:ln>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395FD84B-FCA2-EFD7-F7F5-2AD56C891860}"/>
                </a:ext>
              </a:extLst>
            </p:cNvPr>
            <p:cNvCxnSpPr/>
            <p:nvPr/>
          </p:nvCxnSpPr>
          <p:spPr>
            <a:xfrm>
              <a:off x="9038519" y="4255105"/>
              <a:ext cx="648000" cy="0"/>
            </a:xfrm>
            <a:prstGeom prst="line">
              <a:avLst/>
            </a:prstGeom>
            <a:ln>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FB9D6FA6-23B9-DDE8-D470-096D750BFE35}"/>
                </a:ext>
              </a:extLst>
            </p:cNvPr>
            <p:cNvCxnSpPr/>
            <p:nvPr/>
          </p:nvCxnSpPr>
          <p:spPr>
            <a:xfrm>
              <a:off x="9125485" y="4444138"/>
              <a:ext cx="720000" cy="0"/>
            </a:xfrm>
            <a:prstGeom prst="line">
              <a:avLst/>
            </a:prstGeom>
            <a:ln>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8AF9DFF3-3ECC-1A95-4CC1-75AFF91EACE8}"/>
                </a:ext>
              </a:extLst>
            </p:cNvPr>
            <p:cNvCxnSpPr/>
            <p:nvPr/>
          </p:nvCxnSpPr>
          <p:spPr>
            <a:xfrm>
              <a:off x="8166807" y="4615589"/>
              <a:ext cx="1224000" cy="0"/>
            </a:xfrm>
            <a:prstGeom prst="line">
              <a:avLst/>
            </a:prstGeom>
            <a:ln>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FBF0C59D-D05C-C08B-7FA8-6663C434A26F}"/>
                </a:ext>
              </a:extLst>
            </p:cNvPr>
            <p:cNvCxnSpPr/>
            <p:nvPr/>
          </p:nvCxnSpPr>
          <p:spPr>
            <a:xfrm>
              <a:off x="8181811" y="4792899"/>
              <a:ext cx="1908000" cy="0"/>
            </a:xfrm>
            <a:prstGeom prst="line">
              <a:avLst/>
            </a:prstGeom>
            <a:ln>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BB32FBA0-690F-45AC-B956-79B85F9A8D3B}"/>
                </a:ext>
              </a:extLst>
            </p:cNvPr>
            <p:cNvCxnSpPr/>
            <p:nvPr/>
          </p:nvCxnSpPr>
          <p:spPr>
            <a:xfrm>
              <a:off x="9418150" y="5162990"/>
              <a:ext cx="540000" cy="0"/>
            </a:xfrm>
            <a:prstGeom prst="line">
              <a:avLst/>
            </a:prstGeom>
            <a:ln>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BD85593F-C9DF-2FC0-AAAE-8A3511C6E8A4}"/>
                </a:ext>
              </a:extLst>
            </p:cNvPr>
            <p:cNvCxnSpPr/>
            <p:nvPr/>
          </p:nvCxnSpPr>
          <p:spPr>
            <a:xfrm>
              <a:off x="8943837" y="5354137"/>
              <a:ext cx="612000" cy="0"/>
            </a:xfrm>
            <a:prstGeom prst="line">
              <a:avLst/>
            </a:prstGeom>
            <a:ln>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8E88FDD0-5616-B57E-3E66-91619AA9FE80}"/>
                </a:ext>
              </a:extLst>
            </p:cNvPr>
            <p:cNvCxnSpPr/>
            <p:nvPr/>
          </p:nvCxnSpPr>
          <p:spPr>
            <a:xfrm>
              <a:off x="8962820" y="5716088"/>
              <a:ext cx="864000" cy="0"/>
            </a:xfrm>
            <a:prstGeom prst="line">
              <a:avLst/>
            </a:prstGeom>
            <a:ln>
              <a:solidFill>
                <a:srgbClr val="002850"/>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647266F5-B29D-2846-81EA-80E51D0890A8}"/>
                </a:ext>
              </a:extLst>
            </p:cNvPr>
            <p:cNvCxnSpPr/>
            <p:nvPr/>
          </p:nvCxnSpPr>
          <p:spPr>
            <a:xfrm>
              <a:off x="9394820" y="5887537"/>
              <a:ext cx="396000" cy="0"/>
            </a:xfrm>
            <a:prstGeom prst="line">
              <a:avLst/>
            </a:prstGeom>
            <a:ln>
              <a:solidFill>
                <a:srgbClr val="002850"/>
              </a:solidFill>
            </a:ln>
          </p:spPr>
          <p:style>
            <a:lnRef idx="1">
              <a:schemeClr val="accent1"/>
            </a:lnRef>
            <a:fillRef idx="0">
              <a:schemeClr val="accent1"/>
            </a:fillRef>
            <a:effectRef idx="0">
              <a:schemeClr val="accent1"/>
            </a:effectRef>
            <a:fontRef idx="minor">
              <a:schemeClr val="tx1"/>
            </a:fontRef>
          </p:style>
        </p:cxnSp>
        <p:sp>
          <p:nvSpPr>
            <p:cNvPr id="63" name="Rectangle 62">
              <a:extLst>
                <a:ext uri="{FF2B5EF4-FFF2-40B4-BE49-F238E27FC236}">
                  <a16:creationId xmlns:a16="http://schemas.microsoft.com/office/drawing/2014/main" id="{B4B7D1FE-645C-1613-1415-3DBE477FA5E3}"/>
                </a:ext>
              </a:extLst>
            </p:cNvPr>
            <p:cNvSpPr/>
            <p:nvPr/>
          </p:nvSpPr>
          <p:spPr>
            <a:xfrm>
              <a:off x="9747359" y="2007304"/>
              <a:ext cx="72000" cy="72000"/>
            </a:xfrm>
            <a:prstGeom prst="rect">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4" name="Rectangle 63">
              <a:extLst>
                <a:ext uri="{FF2B5EF4-FFF2-40B4-BE49-F238E27FC236}">
                  <a16:creationId xmlns:a16="http://schemas.microsoft.com/office/drawing/2014/main" id="{9AFDDD74-7139-348E-D7E3-49051934E2E1}"/>
                </a:ext>
              </a:extLst>
            </p:cNvPr>
            <p:cNvSpPr/>
            <p:nvPr/>
          </p:nvSpPr>
          <p:spPr>
            <a:xfrm>
              <a:off x="9177837" y="2193432"/>
              <a:ext cx="72000" cy="72000"/>
            </a:xfrm>
            <a:prstGeom prst="rect">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5" name="Rectangle 64">
              <a:extLst>
                <a:ext uri="{FF2B5EF4-FFF2-40B4-BE49-F238E27FC236}">
                  <a16:creationId xmlns:a16="http://schemas.microsoft.com/office/drawing/2014/main" id="{61F8E036-F0D6-9E2A-8133-6FFBD48BB067}"/>
                </a:ext>
              </a:extLst>
            </p:cNvPr>
            <p:cNvSpPr/>
            <p:nvPr/>
          </p:nvSpPr>
          <p:spPr>
            <a:xfrm>
              <a:off x="9555837" y="2557734"/>
              <a:ext cx="72000" cy="72000"/>
            </a:xfrm>
            <a:prstGeom prst="rect">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6" name="Rectangle 65">
              <a:extLst>
                <a:ext uri="{FF2B5EF4-FFF2-40B4-BE49-F238E27FC236}">
                  <a16:creationId xmlns:a16="http://schemas.microsoft.com/office/drawing/2014/main" id="{96ABC1B5-711D-C485-6D82-EA57DAA3162C}"/>
                </a:ext>
              </a:extLst>
            </p:cNvPr>
            <p:cNvSpPr/>
            <p:nvPr/>
          </p:nvSpPr>
          <p:spPr>
            <a:xfrm>
              <a:off x="9418150" y="2749491"/>
              <a:ext cx="72000" cy="72000"/>
            </a:xfrm>
            <a:prstGeom prst="rect">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7" name="Rectangle 66">
              <a:extLst>
                <a:ext uri="{FF2B5EF4-FFF2-40B4-BE49-F238E27FC236}">
                  <a16:creationId xmlns:a16="http://schemas.microsoft.com/office/drawing/2014/main" id="{50372EC4-FA71-2B60-35E5-1DC3E0A3B1F8}"/>
                </a:ext>
              </a:extLst>
            </p:cNvPr>
            <p:cNvSpPr/>
            <p:nvPr/>
          </p:nvSpPr>
          <p:spPr>
            <a:xfrm>
              <a:off x="9515411" y="2935382"/>
              <a:ext cx="72000" cy="72000"/>
            </a:xfrm>
            <a:prstGeom prst="rect">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8" name="Rectangle 67">
              <a:extLst>
                <a:ext uri="{FF2B5EF4-FFF2-40B4-BE49-F238E27FC236}">
                  <a16:creationId xmlns:a16="http://schemas.microsoft.com/office/drawing/2014/main" id="{78B902DE-E973-8471-958A-C8A9D200C9B2}"/>
                </a:ext>
              </a:extLst>
            </p:cNvPr>
            <p:cNvSpPr/>
            <p:nvPr/>
          </p:nvSpPr>
          <p:spPr>
            <a:xfrm>
              <a:off x="9492018" y="3121276"/>
              <a:ext cx="72000" cy="72000"/>
            </a:xfrm>
            <a:prstGeom prst="rect">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9" name="Rectangle 68">
              <a:extLst>
                <a:ext uri="{FF2B5EF4-FFF2-40B4-BE49-F238E27FC236}">
                  <a16:creationId xmlns:a16="http://schemas.microsoft.com/office/drawing/2014/main" id="{DF3C3CE4-3E08-3663-CEA8-13E1A659F890}"/>
                </a:ext>
              </a:extLst>
            </p:cNvPr>
            <p:cNvSpPr/>
            <p:nvPr/>
          </p:nvSpPr>
          <p:spPr>
            <a:xfrm>
              <a:off x="9576577" y="3479276"/>
              <a:ext cx="72000" cy="72000"/>
            </a:xfrm>
            <a:prstGeom prst="rect">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0" name="Rectangle 69">
              <a:extLst>
                <a:ext uri="{FF2B5EF4-FFF2-40B4-BE49-F238E27FC236}">
                  <a16:creationId xmlns:a16="http://schemas.microsoft.com/office/drawing/2014/main" id="{B035CDC3-3A97-EE54-7FC4-16FF3EAE14B2}"/>
                </a:ext>
              </a:extLst>
            </p:cNvPr>
            <p:cNvSpPr/>
            <p:nvPr/>
          </p:nvSpPr>
          <p:spPr>
            <a:xfrm>
              <a:off x="9382150" y="3671214"/>
              <a:ext cx="72000" cy="72000"/>
            </a:xfrm>
            <a:prstGeom prst="rect">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1" name="Rectangle 70">
              <a:extLst>
                <a:ext uri="{FF2B5EF4-FFF2-40B4-BE49-F238E27FC236}">
                  <a16:creationId xmlns:a16="http://schemas.microsoft.com/office/drawing/2014/main" id="{9C714734-6E17-D290-DA3D-E749BED63662}"/>
                </a:ext>
              </a:extLst>
            </p:cNvPr>
            <p:cNvSpPr/>
            <p:nvPr/>
          </p:nvSpPr>
          <p:spPr>
            <a:xfrm>
              <a:off x="9557655" y="4024208"/>
              <a:ext cx="72000" cy="72000"/>
            </a:xfrm>
            <a:prstGeom prst="rect">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2" name="Rectangle 71">
              <a:extLst>
                <a:ext uri="{FF2B5EF4-FFF2-40B4-BE49-F238E27FC236}">
                  <a16:creationId xmlns:a16="http://schemas.microsoft.com/office/drawing/2014/main" id="{2397F89E-5732-00B3-2282-E61C913672BA}"/>
                </a:ext>
              </a:extLst>
            </p:cNvPr>
            <p:cNvSpPr/>
            <p:nvPr/>
          </p:nvSpPr>
          <p:spPr>
            <a:xfrm>
              <a:off x="9346150" y="4219105"/>
              <a:ext cx="72000" cy="72000"/>
            </a:xfrm>
            <a:prstGeom prst="rect">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3" name="Rectangle 72">
              <a:extLst>
                <a:ext uri="{FF2B5EF4-FFF2-40B4-BE49-F238E27FC236}">
                  <a16:creationId xmlns:a16="http://schemas.microsoft.com/office/drawing/2014/main" id="{E3F25408-76D8-631A-B0CC-7A1C9B79BEFE}"/>
                </a:ext>
              </a:extLst>
            </p:cNvPr>
            <p:cNvSpPr/>
            <p:nvPr/>
          </p:nvSpPr>
          <p:spPr>
            <a:xfrm>
              <a:off x="9454150" y="4408138"/>
              <a:ext cx="72000" cy="72000"/>
            </a:xfrm>
            <a:prstGeom prst="rect">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4" name="Rectangle 73">
              <a:extLst>
                <a:ext uri="{FF2B5EF4-FFF2-40B4-BE49-F238E27FC236}">
                  <a16:creationId xmlns:a16="http://schemas.microsoft.com/office/drawing/2014/main" id="{197FC2EC-9C3B-55FC-BD6A-0459637A129A}"/>
                </a:ext>
              </a:extLst>
            </p:cNvPr>
            <p:cNvSpPr/>
            <p:nvPr/>
          </p:nvSpPr>
          <p:spPr>
            <a:xfrm>
              <a:off x="8730300" y="4579589"/>
              <a:ext cx="72000" cy="72000"/>
            </a:xfrm>
            <a:prstGeom prst="rect">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5" name="Rectangle 74">
              <a:extLst>
                <a:ext uri="{FF2B5EF4-FFF2-40B4-BE49-F238E27FC236}">
                  <a16:creationId xmlns:a16="http://schemas.microsoft.com/office/drawing/2014/main" id="{C1FDF014-FBE6-19D8-0222-2F867D471DC3}"/>
                </a:ext>
              </a:extLst>
            </p:cNvPr>
            <p:cNvSpPr/>
            <p:nvPr/>
          </p:nvSpPr>
          <p:spPr>
            <a:xfrm>
              <a:off x="9096296" y="4756899"/>
              <a:ext cx="72000" cy="72000"/>
            </a:xfrm>
            <a:prstGeom prst="rect">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6" name="Rectangle 75">
              <a:extLst>
                <a:ext uri="{FF2B5EF4-FFF2-40B4-BE49-F238E27FC236}">
                  <a16:creationId xmlns:a16="http://schemas.microsoft.com/office/drawing/2014/main" id="{C0F2C65F-EA59-DFF5-4A1E-4139E8B15563}"/>
                </a:ext>
              </a:extLst>
            </p:cNvPr>
            <p:cNvSpPr/>
            <p:nvPr/>
          </p:nvSpPr>
          <p:spPr>
            <a:xfrm>
              <a:off x="9651827" y="5126990"/>
              <a:ext cx="72000" cy="72000"/>
            </a:xfrm>
            <a:prstGeom prst="rect">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7" name="Rectangle 76">
              <a:extLst>
                <a:ext uri="{FF2B5EF4-FFF2-40B4-BE49-F238E27FC236}">
                  <a16:creationId xmlns:a16="http://schemas.microsoft.com/office/drawing/2014/main" id="{E6126CD1-066B-2933-A8CE-8C9390C057FF}"/>
                </a:ext>
              </a:extLst>
            </p:cNvPr>
            <p:cNvSpPr/>
            <p:nvPr/>
          </p:nvSpPr>
          <p:spPr>
            <a:xfrm>
              <a:off x="9213837" y="5318137"/>
              <a:ext cx="72000" cy="72000"/>
            </a:xfrm>
            <a:prstGeom prst="rect">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8" name="Rectangle 77">
              <a:extLst>
                <a:ext uri="{FF2B5EF4-FFF2-40B4-BE49-F238E27FC236}">
                  <a16:creationId xmlns:a16="http://schemas.microsoft.com/office/drawing/2014/main" id="{9686CFEE-9839-ABDD-8B96-5D8C65351658}"/>
                </a:ext>
              </a:extLst>
            </p:cNvPr>
            <p:cNvSpPr/>
            <p:nvPr/>
          </p:nvSpPr>
          <p:spPr>
            <a:xfrm>
              <a:off x="9346150" y="5680088"/>
              <a:ext cx="72000" cy="72000"/>
            </a:xfrm>
            <a:prstGeom prst="rect">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9" name="Rectangle 78">
              <a:extLst>
                <a:ext uri="{FF2B5EF4-FFF2-40B4-BE49-F238E27FC236}">
                  <a16:creationId xmlns:a16="http://schemas.microsoft.com/office/drawing/2014/main" id="{106EDCBB-F647-BB31-A8B5-9DFA7AD5820E}"/>
                </a:ext>
              </a:extLst>
            </p:cNvPr>
            <p:cNvSpPr/>
            <p:nvPr/>
          </p:nvSpPr>
          <p:spPr>
            <a:xfrm>
              <a:off x="9587411" y="5851537"/>
              <a:ext cx="72000" cy="72000"/>
            </a:xfrm>
            <a:prstGeom prst="rect">
              <a:avLst/>
            </a:prstGeom>
            <a:solidFill>
              <a:srgbClr val="002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3" name="Graphic 81">
              <a:extLst>
                <a:ext uri="{FF2B5EF4-FFF2-40B4-BE49-F238E27FC236}">
                  <a16:creationId xmlns:a16="http://schemas.microsoft.com/office/drawing/2014/main" id="{F36878AA-86EF-518E-85AA-0AE757FC541B}"/>
                </a:ext>
              </a:extLst>
            </p:cNvPr>
            <p:cNvSpPr/>
            <p:nvPr/>
          </p:nvSpPr>
          <p:spPr>
            <a:xfrm>
              <a:off x="9275869" y="6025878"/>
              <a:ext cx="514951" cy="90189"/>
            </a:xfrm>
            <a:custGeom>
              <a:avLst/>
              <a:gdLst>
                <a:gd name="connsiteX0" fmla="*/ 0 w 514951"/>
                <a:gd name="connsiteY0" fmla="*/ 52368 h 90189"/>
                <a:gd name="connsiteX1" fmla="*/ 264749 w 514951"/>
                <a:gd name="connsiteY1" fmla="*/ 0 h 90189"/>
                <a:gd name="connsiteX2" fmla="*/ 514952 w 514951"/>
                <a:gd name="connsiteY2" fmla="*/ 43640 h 90189"/>
                <a:gd name="connsiteX3" fmla="*/ 270568 w 514951"/>
                <a:gd name="connsiteY3" fmla="*/ 90189 h 90189"/>
              </a:gdLst>
              <a:ahLst/>
              <a:cxnLst>
                <a:cxn ang="0">
                  <a:pos x="connsiteX0" y="connsiteY0"/>
                </a:cxn>
                <a:cxn ang="0">
                  <a:pos x="connsiteX1" y="connsiteY1"/>
                </a:cxn>
                <a:cxn ang="0">
                  <a:pos x="connsiteX2" y="connsiteY2"/>
                </a:cxn>
                <a:cxn ang="0">
                  <a:pos x="connsiteX3" y="connsiteY3"/>
                </a:cxn>
              </a:cxnLst>
              <a:rect l="l" t="t" r="r" b="b"/>
              <a:pathLst>
                <a:path w="514951" h="90189">
                  <a:moveTo>
                    <a:pt x="0" y="52368"/>
                  </a:moveTo>
                  <a:lnTo>
                    <a:pt x="264749" y="0"/>
                  </a:lnTo>
                  <a:lnTo>
                    <a:pt x="514952" y="43640"/>
                  </a:lnTo>
                  <a:lnTo>
                    <a:pt x="270568" y="90189"/>
                  </a:lnTo>
                  <a:close/>
                </a:path>
              </a:pathLst>
            </a:custGeom>
            <a:solidFill>
              <a:srgbClr val="002850"/>
            </a:solidFill>
            <a:ln w="9525" cap="flat">
              <a:noFill/>
              <a:prstDash val="solid"/>
              <a:miter/>
            </a:ln>
          </p:spPr>
          <p:txBody>
            <a:bodyPr rtlCol="0" anchor="ctr"/>
            <a:lstStyle/>
            <a:p>
              <a:endParaRPr lang="en-GB">
                <a:solidFill>
                  <a:schemeClr val="tx1"/>
                </a:solidFill>
              </a:endParaRPr>
            </a:p>
          </p:txBody>
        </p:sp>
      </p:grpSp>
      <p:sp>
        <p:nvSpPr>
          <p:cNvPr id="80" name="TextBox 79">
            <a:extLst>
              <a:ext uri="{FF2B5EF4-FFF2-40B4-BE49-F238E27FC236}">
                <a16:creationId xmlns:a16="http://schemas.microsoft.com/office/drawing/2014/main" id="{E675671E-CC66-6C38-2CF5-522F43C8E716}"/>
              </a:ext>
            </a:extLst>
          </p:cNvPr>
          <p:cNvSpPr txBox="1"/>
          <p:nvPr/>
        </p:nvSpPr>
        <p:spPr>
          <a:xfrm>
            <a:off x="3990341" y="1217786"/>
            <a:ext cx="4211319" cy="338554"/>
          </a:xfrm>
          <a:prstGeom prst="rect">
            <a:avLst/>
          </a:prstGeom>
          <a:noFill/>
        </p:spPr>
        <p:txBody>
          <a:bodyPr wrap="square" rtlCol="0">
            <a:spAutoFit/>
          </a:bodyPr>
          <a:lstStyle/>
          <a:p>
            <a:pPr algn="ctr"/>
            <a:r>
              <a:rPr lang="en-GB" sz="1600" b="1" dirty="0" smtClean="0">
                <a:solidFill>
                  <a:srgbClr val="000000"/>
                </a:solidFill>
                <a:latin typeface="Arial" panose="020B0604020202020204" pitchFamily="34" charset="0"/>
                <a:cs typeface="Arial" panose="020B0604020202020204" pitchFamily="34" charset="0"/>
              </a:rPr>
              <a:t>Overall survival</a:t>
            </a:r>
            <a:endParaRPr lang="en-GB" sz="1600" b="1"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121961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799" y="107693"/>
            <a:ext cx="11818884" cy="939801"/>
          </a:xfrm>
        </p:spPr>
        <p:txBody>
          <a:bodyPr/>
          <a:lstStyle/>
          <a:p>
            <a:r>
              <a:rPr lang="en-GB" sz="2100" dirty="0" smtClean="0"/>
              <a:t>9004</a:t>
            </a:r>
            <a:r>
              <a:rPr lang="en-GB" sz="2100" dirty="0"/>
              <a:t>: Overall survival from a phase II randomized study of ramucirumab plus pembrolizumab versus standard of care for advanced non–small cell lung cancer previously treated with immunotherapy: Lung-MAP </a:t>
            </a:r>
            <a:r>
              <a:rPr lang="en-GB" sz="2100" dirty="0" err="1"/>
              <a:t>nonmatched</a:t>
            </a:r>
            <a:r>
              <a:rPr lang="en-GB" sz="2100" dirty="0"/>
              <a:t> </a:t>
            </a:r>
            <a:r>
              <a:rPr lang="en-GB" sz="2100" dirty="0" err="1"/>
              <a:t>substudy</a:t>
            </a:r>
            <a:r>
              <a:rPr lang="en-GB" sz="2100" dirty="0"/>
              <a:t> </a:t>
            </a:r>
            <a:r>
              <a:rPr lang="en-GB" sz="2100" dirty="0" smtClean="0"/>
              <a:t>S1800A – </a:t>
            </a:r>
            <a:r>
              <a:rPr lang="en-GB" sz="2100" dirty="0" err="1" smtClean="0"/>
              <a:t>Reckamp</a:t>
            </a:r>
            <a:r>
              <a:rPr lang="en-GB" sz="2100" dirty="0" smtClean="0"/>
              <a:t> KL, et al</a:t>
            </a:r>
            <a:endParaRPr lang="en-GB" sz="2100" dirty="0"/>
          </a:p>
        </p:txBody>
      </p:sp>
      <p:sp>
        <p:nvSpPr>
          <p:cNvPr id="3" name="Content Placeholder 2"/>
          <p:cNvSpPr>
            <a:spLocks noGrp="1"/>
          </p:cNvSpPr>
          <p:nvPr>
            <p:ph idx="1"/>
          </p:nvPr>
        </p:nvSpPr>
        <p:spPr/>
        <p:txBody>
          <a:bodyPr/>
          <a:lstStyle/>
          <a:p>
            <a:r>
              <a:rPr lang="en-GB" b="1" dirty="0"/>
              <a:t>Key results (cont</a:t>
            </a:r>
            <a:r>
              <a:rPr lang="en-GB" b="1" dirty="0" smtClean="0"/>
              <a:t>.)</a:t>
            </a:r>
          </a:p>
          <a:p>
            <a:pPr>
              <a:spcBef>
                <a:spcPts val="29400"/>
              </a:spcBef>
            </a:pPr>
            <a:r>
              <a:rPr lang="en-GB" b="1" dirty="0" smtClean="0"/>
              <a:t>Conclusions</a:t>
            </a:r>
            <a:endParaRPr lang="en-GB" b="1" dirty="0"/>
          </a:p>
          <a:p>
            <a:pPr lvl="1"/>
            <a:r>
              <a:rPr lang="en-GB" dirty="0"/>
              <a:t>In </a:t>
            </a:r>
            <a:r>
              <a:rPr lang="en-GB" dirty="0" smtClean="0"/>
              <a:t>previously treated (immunotherapy and platinum-based chemotherapy) patients </a:t>
            </a:r>
            <a:r>
              <a:rPr lang="en-GB" dirty="0"/>
              <a:t>with advanced </a:t>
            </a:r>
            <a:r>
              <a:rPr lang="en-GB" dirty="0" smtClean="0"/>
              <a:t>NSCLC, pembrolizumab </a:t>
            </a:r>
            <a:r>
              <a:rPr lang="en-GB" dirty="0"/>
              <a:t>+ </a:t>
            </a:r>
            <a:r>
              <a:rPr lang="en-GB" dirty="0" smtClean="0"/>
              <a:t>ramucirumab demonstrated an improved survival benefit over SoC</a:t>
            </a:r>
            <a:endParaRPr lang="en-GB" dirty="0"/>
          </a:p>
          <a:p>
            <a:endParaRPr lang="en-GB" dirty="0"/>
          </a:p>
        </p:txBody>
      </p:sp>
      <p:sp>
        <p:nvSpPr>
          <p:cNvPr id="5" name="Text Placeholder 4"/>
          <p:cNvSpPr>
            <a:spLocks noGrp="1"/>
          </p:cNvSpPr>
          <p:nvPr>
            <p:ph type="body" sz="quarter" idx="11"/>
          </p:nvPr>
        </p:nvSpPr>
        <p:spPr/>
        <p:txBody>
          <a:bodyPr/>
          <a:lstStyle/>
          <a:p>
            <a:r>
              <a:rPr lang="en-GB" dirty="0" err="1" smtClean="0"/>
              <a:t>Reckamp</a:t>
            </a:r>
            <a:r>
              <a:rPr lang="en-GB" dirty="0" smtClean="0"/>
              <a:t> KL,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9004</a:t>
            </a:r>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2160758763"/>
              </p:ext>
            </p:extLst>
          </p:nvPr>
        </p:nvGraphicFramePr>
        <p:xfrm>
          <a:off x="5219700" y="1635144"/>
          <a:ext cx="6632575" cy="3709680"/>
        </p:xfrm>
        <a:graphic>
          <a:graphicData uri="http://schemas.openxmlformats.org/drawingml/2006/table">
            <a:tbl>
              <a:tblPr firstRow="1" bandRow="1">
                <a:tableStyleId>{69012ECD-51FC-41F1-AA8D-1B2483CD663E}</a:tableStyleId>
              </a:tblPr>
              <a:tblGrid>
                <a:gridCol w="1866900">
                  <a:extLst>
                    <a:ext uri="{9D8B030D-6E8A-4147-A177-3AD203B41FA5}">
                      <a16:colId xmlns:a16="http://schemas.microsoft.com/office/drawing/2014/main" val="3462056106"/>
                    </a:ext>
                  </a:extLst>
                </a:gridCol>
                <a:gridCol w="2997200">
                  <a:extLst>
                    <a:ext uri="{9D8B030D-6E8A-4147-A177-3AD203B41FA5}">
                      <a16:colId xmlns:a16="http://schemas.microsoft.com/office/drawing/2014/main" val="1889177738"/>
                    </a:ext>
                  </a:extLst>
                </a:gridCol>
                <a:gridCol w="1768475">
                  <a:extLst>
                    <a:ext uri="{9D8B030D-6E8A-4147-A177-3AD203B41FA5}">
                      <a16:colId xmlns:a16="http://schemas.microsoft.com/office/drawing/2014/main" val="762079230"/>
                    </a:ext>
                  </a:extLst>
                </a:gridCol>
              </a:tblGrid>
              <a:tr h="24214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dirty="0" smtClean="0">
                          <a:solidFill>
                            <a:schemeClr val="tx2"/>
                          </a:solidFill>
                          <a:latin typeface="+mn-lt"/>
                        </a:rPr>
                        <a:t>AEs, %</a:t>
                      </a:r>
                      <a:endParaRPr lang="en-US" sz="1400" b="1" dirty="0">
                        <a:solidFill>
                          <a:schemeClr val="tx2"/>
                        </a:solidFill>
                        <a:latin typeface="+mn-lt"/>
                      </a:endParaRPr>
                    </a:p>
                  </a:txBody>
                  <a:tcPr marL="90000" marR="90000" marT="36000" marB="36000" anchor="b"/>
                </a:tc>
                <a:tc>
                  <a:txBody>
                    <a:bodyPr/>
                    <a:lstStyle/>
                    <a:p>
                      <a:pPr algn="ctr"/>
                      <a:r>
                        <a:rPr lang="en-US" sz="1400" b="1" dirty="0" smtClean="0">
                          <a:solidFill>
                            <a:schemeClr val="tx2"/>
                          </a:solidFill>
                          <a:latin typeface="+mn-lt"/>
                        </a:rPr>
                        <a:t>Ramucirumab + pembrolizumab</a:t>
                      </a:r>
                    </a:p>
                  </a:txBody>
                  <a:tcPr marL="90000" marR="90000" marT="36000" marB="36000" anchor="ctr"/>
                </a:tc>
                <a:tc>
                  <a:txBody>
                    <a:bodyPr/>
                    <a:lstStyle/>
                    <a:p>
                      <a:pPr algn="ctr"/>
                      <a:r>
                        <a:rPr lang="en-US" sz="1400" b="1" dirty="0" smtClean="0">
                          <a:solidFill>
                            <a:schemeClr val="tx2"/>
                          </a:solidFill>
                          <a:latin typeface="+mn-lt"/>
                        </a:rPr>
                        <a:t>SoC</a:t>
                      </a:r>
                    </a:p>
                  </a:txBody>
                  <a:tcPr marL="90000" marR="90000" marT="36000" marB="36000" anchor="ctr"/>
                </a:tc>
                <a:extLst>
                  <a:ext uri="{0D108BD9-81ED-4DB2-BD59-A6C34878D82A}">
                    <a16:rowId xmlns:a16="http://schemas.microsoft.com/office/drawing/2014/main" val="3992861046"/>
                  </a:ext>
                </a:extLst>
              </a:tr>
              <a:tr h="147019">
                <a:tc>
                  <a:txBody>
                    <a:bodyPr/>
                    <a:lstStyle/>
                    <a:p>
                      <a:pPr algn="l"/>
                      <a:r>
                        <a:rPr lang="en-US" sz="1400" b="0" dirty="0" smtClean="0">
                          <a:latin typeface="+mn-lt"/>
                        </a:rPr>
                        <a:t>Non-hematologic</a:t>
                      </a:r>
                      <a:endParaRPr lang="en-US" sz="1400" b="0" dirty="0">
                        <a:latin typeface="+mn-lt"/>
                      </a:endParaRPr>
                    </a:p>
                  </a:txBody>
                  <a:tcPr marL="90000" marR="90000" marT="36000" marB="36000"/>
                </a:tc>
                <a:tc>
                  <a:txBody>
                    <a:bodyPr/>
                    <a:lstStyle/>
                    <a:p>
                      <a:endParaRPr lang="en-GB" sz="1400" dirty="0"/>
                    </a:p>
                  </a:txBody>
                  <a:tcPr marL="90000" marR="90000" marT="36000" marB="36000"/>
                </a:tc>
                <a:tc>
                  <a:txBody>
                    <a:bodyPr/>
                    <a:lstStyle/>
                    <a:p>
                      <a:endParaRPr lang="en-GB" sz="1400" dirty="0"/>
                    </a:p>
                  </a:txBody>
                  <a:tcPr marL="90000" marR="90000" marT="36000" marB="36000"/>
                </a:tc>
                <a:extLst>
                  <a:ext uri="{0D108BD9-81ED-4DB2-BD59-A6C34878D82A}">
                    <a16:rowId xmlns:a16="http://schemas.microsoft.com/office/drawing/2014/main" val="1784600247"/>
                  </a:ext>
                </a:extLst>
              </a:tr>
              <a:tr h="14701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88900" indent="0" algn="l"/>
                      <a:r>
                        <a:rPr lang="en-US" sz="1400" b="0" dirty="0" smtClean="0">
                          <a:latin typeface="+mn-lt"/>
                        </a:rPr>
                        <a:t>Grade 3</a:t>
                      </a:r>
                      <a:endParaRPr lang="en-US" sz="1400" b="0" dirty="0">
                        <a:latin typeface="+mn-lt"/>
                      </a:endParaRPr>
                    </a:p>
                  </a:txBody>
                  <a:tcPr marL="90000" marR="90000" marT="36000" marB="36000"/>
                </a:tc>
                <a:tc>
                  <a:txBody>
                    <a:bodyPr/>
                    <a:lstStyle/>
                    <a:p>
                      <a:pPr algn="ctr"/>
                      <a:r>
                        <a:rPr lang="en-GB" sz="1400" dirty="0" smtClean="0"/>
                        <a:t>30</a:t>
                      </a:r>
                      <a:endParaRPr lang="en-GB" sz="1400" dirty="0"/>
                    </a:p>
                  </a:txBody>
                  <a:tcPr marL="90000" marR="90000" marT="36000" marB="36000"/>
                </a:tc>
                <a:tc>
                  <a:txBody>
                    <a:bodyPr/>
                    <a:lstStyle/>
                    <a:p>
                      <a:pPr algn="ctr"/>
                      <a:r>
                        <a:rPr lang="en-GB" sz="1400" dirty="0" smtClean="0"/>
                        <a:t>22</a:t>
                      </a:r>
                      <a:endParaRPr lang="en-GB" sz="1400" dirty="0"/>
                    </a:p>
                  </a:txBody>
                  <a:tcPr marL="90000" marR="90000" marT="36000" marB="36000"/>
                </a:tc>
                <a:extLst>
                  <a:ext uri="{0D108BD9-81ED-4DB2-BD59-A6C34878D82A}">
                    <a16:rowId xmlns:a16="http://schemas.microsoft.com/office/drawing/2014/main" val="3735613107"/>
                  </a:ext>
                </a:extLst>
              </a:tr>
              <a:tr h="147019">
                <a:tc>
                  <a:txBody>
                    <a:bodyPr/>
                    <a:lstStyle/>
                    <a:p>
                      <a:pPr marL="88900" indent="0" algn="l"/>
                      <a:r>
                        <a:rPr lang="en-US" sz="1400" b="0" dirty="0" smtClean="0">
                          <a:latin typeface="+mn-lt"/>
                        </a:rPr>
                        <a:t>Grade 4</a:t>
                      </a:r>
                      <a:endParaRPr lang="en-US" sz="1400" b="0" dirty="0">
                        <a:latin typeface="+mn-lt"/>
                      </a:endParaRPr>
                    </a:p>
                  </a:txBody>
                  <a:tcPr marL="90000" marR="90000" marT="36000" marB="36000"/>
                </a:tc>
                <a:tc>
                  <a:txBody>
                    <a:bodyPr/>
                    <a:lstStyle/>
                    <a:p>
                      <a:pPr algn="ctr"/>
                      <a:r>
                        <a:rPr lang="en-GB" sz="1400" dirty="0" smtClean="0"/>
                        <a:t>6</a:t>
                      </a:r>
                      <a:endParaRPr lang="en-GB" sz="1400" dirty="0"/>
                    </a:p>
                  </a:txBody>
                  <a:tcPr marL="90000" marR="90000" marT="36000" marB="36000"/>
                </a:tc>
                <a:tc>
                  <a:txBody>
                    <a:bodyPr/>
                    <a:lstStyle/>
                    <a:p>
                      <a:pPr algn="ctr"/>
                      <a:r>
                        <a:rPr lang="en-GB" sz="1400" dirty="0" smtClean="0"/>
                        <a:t>7</a:t>
                      </a:r>
                      <a:endParaRPr lang="en-GB" sz="1400" dirty="0"/>
                    </a:p>
                  </a:txBody>
                  <a:tcPr marL="90000" marR="90000" marT="36000" marB="36000"/>
                </a:tc>
                <a:extLst>
                  <a:ext uri="{0D108BD9-81ED-4DB2-BD59-A6C34878D82A}">
                    <a16:rowId xmlns:a16="http://schemas.microsoft.com/office/drawing/2014/main" val="808512613"/>
                  </a:ext>
                </a:extLst>
              </a:tr>
              <a:tr h="147019">
                <a:tc>
                  <a:txBody>
                    <a:bodyPr/>
                    <a:lstStyle/>
                    <a:p>
                      <a:pPr marL="88900" indent="0" algn="l"/>
                      <a:r>
                        <a:rPr lang="en-US" sz="1400" b="0" dirty="0" smtClean="0">
                          <a:latin typeface="+mn-lt"/>
                        </a:rPr>
                        <a:t>Grade 5</a:t>
                      </a:r>
                      <a:endParaRPr lang="en-US" sz="1400" b="0" dirty="0">
                        <a:latin typeface="+mn-lt"/>
                      </a:endParaRPr>
                    </a:p>
                  </a:txBody>
                  <a:tcPr marL="90000" marR="90000" marT="36000" marB="36000"/>
                </a:tc>
                <a:tc>
                  <a:txBody>
                    <a:bodyPr/>
                    <a:lstStyle/>
                    <a:p>
                      <a:pPr algn="ctr"/>
                      <a:r>
                        <a:rPr lang="en-GB" sz="1400" dirty="0" smtClean="0"/>
                        <a:t>4</a:t>
                      </a:r>
                      <a:endParaRPr lang="en-GB" sz="1400" dirty="0"/>
                    </a:p>
                  </a:txBody>
                  <a:tcPr marL="90000" marR="90000" marT="36000" marB="36000"/>
                </a:tc>
                <a:tc>
                  <a:txBody>
                    <a:bodyPr/>
                    <a:lstStyle/>
                    <a:p>
                      <a:pPr algn="ctr"/>
                      <a:r>
                        <a:rPr lang="en-GB" sz="1400" dirty="0" smtClean="0"/>
                        <a:t>7</a:t>
                      </a:r>
                      <a:endParaRPr lang="en-GB" sz="1400" dirty="0"/>
                    </a:p>
                  </a:txBody>
                  <a:tcPr marL="90000" marR="90000" marT="36000" marB="36000"/>
                </a:tc>
                <a:extLst>
                  <a:ext uri="{0D108BD9-81ED-4DB2-BD59-A6C34878D82A}">
                    <a16:rowId xmlns:a16="http://schemas.microsoft.com/office/drawing/2014/main" val="3797858548"/>
                  </a:ext>
                </a:extLst>
              </a:tr>
              <a:tr h="147019">
                <a:tc>
                  <a:txBody>
                    <a:bodyPr/>
                    <a:lstStyle/>
                    <a:p>
                      <a:r>
                        <a:rPr lang="en-GB" sz="1400" b="0" dirty="0" smtClean="0"/>
                        <a:t>Hematologic</a:t>
                      </a:r>
                      <a:endParaRPr lang="en-GB" sz="1400" b="0" dirty="0"/>
                    </a:p>
                  </a:txBody>
                  <a:tcPr marL="90000" marR="90000" marT="36000" marB="36000"/>
                </a:tc>
                <a:tc>
                  <a:txBody>
                    <a:bodyPr/>
                    <a:lstStyle/>
                    <a:p>
                      <a:pPr algn="ctr"/>
                      <a:endParaRPr lang="en-GB" sz="1400"/>
                    </a:p>
                  </a:txBody>
                  <a:tcPr marL="90000" marR="90000" marT="36000" marB="36000"/>
                </a:tc>
                <a:tc>
                  <a:txBody>
                    <a:bodyPr/>
                    <a:lstStyle/>
                    <a:p>
                      <a:pPr algn="ctr"/>
                      <a:endParaRPr lang="en-GB" sz="1400" dirty="0"/>
                    </a:p>
                  </a:txBody>
                  <a:tcPr marL="90000" marR="90000" marT="36000" marB="36000"/>
                </a:tc>
                <a:extLst>
                  <a:ext uri="{0D108BD9-81ED-4DB2-BD59-A6C34878D82A}">
                    <a16:rowId xmlns:a16="http://schemas.microsoft.com/office/drawing/2014/main" val="863651365"/>
                  </a:ext>
                </a:extLst>
              </a:tr>
              <a:tr h="14701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88900" indent="0" algn="l"/>
                      <a:r>
                        <a:rPr lang="en-US" sz="1400" b="0" dirty="0" smtClean="0">
                          <a:latin typeface="+mn-lt"/>
                        </a:rPr>
                        <a:t>Grade 3</a:t>
                      </a:r>
                      <a:endParaRPr lang="en-US" sz="1400" b="0" dirty="0">
                        <a:latin typeface="+mn-lt"/>
                      </a:endParaRPr>
                    </a:p>
                  </a:txBody>
                  <a:tcPr marL="90000" marR="90000" marT="36000" marB="36000"/>
                </a:tc>
                <a:tc>
                  <a:txBody>
                    <a:bodyPr/>
                    <a:lstStyle/>
                    <a:p>
                      <a:pPr algn="ctr"/>
                      <a:r>
                        <a:rPr lang="en-GB" sz="1400" dirty="0" smtClean="0"/>
                        <a:t>7</a:t>
                      </a:r>
                      <a:endParaRPr lang="en-GB" sz="1400" dirty="0"/>
                    </a:p>
                  </a:txBody>
                  <a:tcPr marL="90000" marR="90000" marT="36000" marB="36000"/>
                </a:tc>
                <a:tc>
                  <a:txBody>
                    <a:bodyPr/>
                    <a:lstStyle/>
                    <a:p>
                      <a:pPr algn="ctr"/>
                      <a:r>
                        <a:rPr lang="en-GB" sz="1400" dirty="0" smtClean="0"/>
                        <a:t>22</a:t>
                      </a:r>
                      <a:endParaRPr lang="en-GB" sz="1400" dirty="0"/>
                    </a:p>
                  </a:txBody>
                  <a:tcPr marL="90000" marR="90000" marT="36000" marB="36000"/>
                </a:tc>
                <a:extLst>
                  <a:ext uri="{0D108BD9-81ED-4DB2-BD59-A6C34878D82A}">
                    <a16:rowId xmlns:a16="http://schemas.microsoft.com/office/drawing/2014/main" val="2298260202"/>
                  </a:ext>
                </a:extLst>
              </a:tr>
              <a:tr h="147019">
                <a:tc>
                  <a:txBody>
                    <a:bodyPr/>
                    <a:lstStyle/>
                    <a:p>
                      <a:pPr marL="88900" indent="0" algn="l"/>
                      <a:r>
                        <a:rPr lang="en-US" sz="1400" b="0" dirty="0" smtClean="0">
                          <a:latin typeface="+mn-lt"/>
                        </a:rPr>
                        <a:t>Grade 4</a:t>
                      </a:r>
                      <a:endParaRPr lang="en-US" sz="1400" b="0" dirty="0">
                        <a:latin typeface="+mn-lt"/>
                      </a:endParaRPr>
                    </a:p>
                  </a:txBody>
                  <a:tcPr marL="90000" marR="90000" marT="36000" marB="36000"/>
                </a:tc>
                <a:tc>
                  <a:txBody>
                    <a:bodyPr/>
                    <a:lstStyle/>
                    <a:p>
                      <a:pPr algn="ctr"/>
                      <a:r>
                        <a:rPr lang="en-GB" sz="1400" dirty="0" smtClean="0"/>
                        <a:t>1</a:t>
                      </a:r>
                      <a:endParaRPr lang="en-GB" sz="1400" dirty="0"/>
                    </a:p>
                  </a:txBody>
                  <a:tcPr marL="90000" marR="90000" marT="36000" marB="36000"/>
                </a:tc>
                <a:tc>
                  <a:txBody>
                    <a:bodyPr/>
                    <a:lstStyle/>
                    <a:p>
                      <a:pPr algn="ctr"/>
                      <a:r>
                        <a:rPr lang="en-GB" sz="1400" dirty="0" smtClean="0"/>
                        <a:t>25</a:t>
                      </a:r>
                      <a:endParaRPr lang="en-GB" sz="1400" dirty="0"/>
                    </a:p>
                  </a:txBody>
                  <a:tcPr marL="90000" marR="90000" marT="36000" marB="36000"/>
                </a:tc>
                <a:extLst>
                  <a:ext uri="{0D108BD9-81ED-4DB2-BD59-A6C34878D82A}">
                    <a16:rowId xmlns:a16="http://schemas.microsoft.com/office/drawing/2014/main" val="3531683473"/>
                  </a:ext>
                </a:extLst>
              </a:tr>
              <a:tr h="147019">
                <a:tc>
                  <a:txBody>
                    <a:bodyPr/>
                    <a:lstStyle/>
                    <a:p>
                      <a:pPr marL="88900" indent="0" algn="l"/>
                      <a:r>
                        <a:rPr lang="en-US" sz="1400" b="0" dirty="0" smtClean="0">
                          <a:latin typeface="+mn-lt"/>
                        </a:rPr>
                        <a:t>Grade 5</a:t>
                      </a:r>
                      <a:endParaRPr lang="en-US" sz="1400" b="0" dirty="0">
                        <a:latin typeface="+mn-lt"/>
                      </a:endParaRPr>
                    </a:p>
                  </a:txBody>
                  <a:tcPr marL="90000" marR="90000" marT="36000" marB="36000"/>
                </a:tc>
                <a:tc>
                  <a:txBody>
                    <a:bodyPr/>
                    <a:lstStyle/>
                    <a:p>
                      <a:pPr algn="ctr"/>
                      <a:r>
                        <a:rPr lang="en-GB" sz="1400" dirty="0" smtClean="0"/>
                        <a:t>-</a:t>
                      </a:r>
                      <a:endParaRPr lang="en-GB" sz="1400" dirty="0"/>
                    </a:p>
                  </a:txBody>
                  <a:tcPr marL="90000" marR="90000" marT="36000" marB="36000"/>
                </a:tc>
                <a:tc>
                  <a:txBody>
                    <a:bodyPr/>
                    <a:lstStyle/>
                    <a:p>
                      <a:pPr algn="ctr"/>
                      <a:r>
                        <a:rPr lang="en-GB" sz="1400" dirty="0" smtClean="0"/>
                        <a:t>-</a:t>
                      </a:r>
                      <a:endParaRPr lang="en-GB" sz="1400" dirty="0"/>
                    </a:p>
                  </a:txBody>
                  <a:tcPr marL="90000" marR="90000" marT="36000" marB="36000"/>
                </a:tc>
                <a:extLst>
                  <a:ext uri="{0D108BD9-81ED-4DB2-BD59-A6C34878D82A}">
                    <a16:rowId xmlns:a16="http://schemas.microsoft.com/office/drawing/2014/main" val="2686173414"/>
                  </a:ext>
                </a:extLst>
              </a:tr>
              <a:tr h="147019">
                <a:tc>
                  <a:txBody>
                    <a:bodyPr/>
                    <a:lstStyle/>
                    <a:p>
                      <a:r>
                        <a:rPr lang="en-GB" sz="1400" b="0" dirty="0" smtClean="0"/>
                        <a:t>All</a:t>
                      </a:r>
                      <a:endParaRPr lang="en-GB" sz="1400" b="0" dirty="0"/>
                    </a:p>
                  </a:txBody>
                  <a:tcPr marL="90000" marR="90000" marT="36000" marB="36000"/>
                </a:tc>
                <a:tc>
                  <a:txBody>
                    <a:bodyPr/>
                    <a:lstStyle/>
                    <a:p>
                      <a:pPr algn="ctr"/>
                      <a:endParaRPr lang="en-GB" sz="1400"/>
                    </a:p>
                  </a:txBody>
                  <a:tcPr marL="90000" marR="90000" marT="36000" marB="36000"/>
                </a:tc>
                <a:tc>
                  <a:txBody>
                    <a:bodyPr/>
                    <a:lstStyle/>
                    <a:p>
                      <a:pPr algn="ctr"/>
                      <a:endParaRPr lang="en-GB" sz="1400" dirty="0"/>
                    </a:p>
                  </a:txBody>
                  <a:tcPr marL="90000" marR="90000" marT="36000" marB="36000"/>
                </a:tc>
                <a:extLst>
                  <a:ext uri="{0D108BD9-81ED-4DB2-BD59-A6C34878D82A}">
                    <a16:rowId xmlns:a16="http://schemas.microsoft.com/office/drawing/2014/main" val="981195989"/>
                  </a:ext>
                </a:extLst>
              </a:tr>
              <a:tr h="14701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88900" indent="0" algn="l"/>
                      <a:r>
                        <a:rPr lang="en-US" sz="1400" b="0" dirty="0" smtClean="0">
                          <a:latin typeface="+mn-lt"/>
                        </a:rPr>
                        <a:t>Grade 3</a:t>
                      </a:r>
                      <a:endParaRPr lang="en-US" sz="1400" b="0" dirty="0">
                        <a:latin typeface="+mn-lt"/>
                      </a:endParaRPr>
                    </a:p>
                  </a:txBody>
                  <a:tcPr marL="90000" marR="90000" marT="36000" marB="36000"/>
                </a:tc>
                <a:tc>
                  <a:txBody>
                    <a:bodyPr/>
                    <a:lstStyle/>
                    <a:p>
                      <a:pPr algn="ctr"/>
                      <a:r>
                        <a:rPr lang="en-GB" sz="1400" dirty="0" smtClean="0"/>
                        <a:t>32</a:t>
                      </a:r>
                      <a:endParaRPr lang="en-GB" sz="1400" dirty="0"/>
                    </a:p>
                  </a:txBody>
                  <a:tcPr marL="90000" marR="90000" marT="36000" marB="36000"/>
                </a:tc>
                <a:tc>
                  <a:txBody>
                    <a:bodyPr/>
                    <a:lstStyle/>
                    <a:p>
                      <a:pPr algn="ctr"/>
                      <a:r>
                        <a:rPr lang="en-GB" sz="1400" dirty="0" smtClean="0"/>
                        <a:t>28</a:t>
                      </a:r>
                      <a:endParaRPr lang="en-GB" sz="1400" dirty="0"/>
                    </a:p>
                  </a:txBody>
                  <a:tcPr marL="90000" marR="90000" marT="36000" marB="36000"/>
                </a:tc>
                <a:extLst>
                  <a:ext uri="{0D108BD9-81ED-4DB2-BD59-A6C34878D82A}">
                    <a16:rowId xmlns:a16="http://schemas.microsoft.com/office/drawing/2014/main" val="3331547158"/>
                  </a:ext>
                </a:extLst>
              </a:tr>
              <a:tr h="147019">
                <a:tc>
                  <a:txBody>
                    <a:bodyPr/>
                    <a:lstStyle/>
                    <a:p>
                      <a:pPr marL="88900" indent="0" algn="l"/>
                      <a:r>
                        <a:rPr lang="en-US" sz="1400" b="0" dirty="0" smtClean="0">
                          <a:latin typeface="+mn-lt"/>
                        </a:rPr>
                        <a:t>Grade 4</a:t>
                      </a:r>
                      <a:endParaRPr lang="en-US" sz="1400" b="0" dirty="0">
                        <a:latin typeface="+mn-lt"/>
                      </a:endParaRPr>
                    </a:p>
                  </a:txBody>
                  <a:tcPr marL="90000" marR="90000" marT="36000" marB="36000"/>
                </a:tc>
                <a:tc>
                  <a:txBody>
                    <a:bodyPr/>
                    <a:lstStyle/>
                    <a:p>
                      <a:pPr algn="ctr"/>
                      <a:r>
                        <a:rPr lang="en-GB" sz="1400" dirty="0" smtClean="0"/>
                        <a:t>6</a:t>
                      </a:r>
                      <a:endParaRPr lang="en-GB" sz="1400" dirty="0"/>
                    </a:p>
                  </a:txBody>
                  <a:tcPr marL="90000" marR="90000" marT="36000" marB="36000"/>
                </a:tc>
                <a:tc>
                  <a:txBody>
                    <a:bodyPr/>
                    <a:lstStyle/>
                    <a:p>
                      <a:pPr algn="ctr"/>
                      <a:r>
                        <a:rPr lang="en-GB" sz="1400" dirty="0" smtClean="0"/>
                        <a:t>25</a:t>
                      </a:r>
                      <a:endParaRPr lang="en-GB" sz="1400" dirty="0"/>
                    </a:p>
                  </a:txBody>
                  <a:tcPr marL="90000" marR="90000" marT="36000" marB="36000"/>
                </a:tc>
                <a:extLst>
                  <a:ext uri="{0D108BD9-81ED-4DB2-BD59-A6C34878D82A}">
                    <a16:rowId xmlns:a16="http://schemas.microsoft.com/office/drawing/2014/main" val="2457133390"/>
                  </a:ext>
                </a:extLst>
              </a:tr>
              <a:tr h="147019">
                <a:tc>
                  <a:txBody>
                    <a:bodyPr/>
                    <a:lstStyle/>
                    <a:p>
                      <a:pPr marL="88900" indent="0" algn="l"/>
                      <a:r>
                        <a:rPr lang="en-US" sz="1400" b="0" dirty="0" smtClean="0">
                          <a:latin typeface="+mn-lt"/>
                        </a:rPr>
                        <a:t>Grade 5</a:t>
                      </a:r>
                      <a:endParaRPr lang="en-US" sz="1400" b="0" dirty="0">
                        <a:latin typeface="+mn-lt"/>
                      </a:endParaRPr>
                    </a:p>
                  </a:txBody>
                  <a:tcPr marL="90000" marR="90000" marT="36000" marB="36000"/>
                </a:tc>
                <a:tc>
                  <a:txBody>
                    <a:bodyPr/>
                    <a:lstStyle/>
                    <a:p>
                      <a:pPr algn="ctr"/>
                      <a:r>
                        <a:rPr lang="en-GB" sz="1400" dirty="0" smtClean="0"/>
                        <a:t>4</a:t>
                      </a:r>
                      <a:endParaRPr lang="en-GB" sz="1400" dirty="0"/>
                    </a:p>
                  </a:txBody>
                  <a:tcPr marL="90000" marR="90000" marT="36000" marB="36000"/>
                </a:tc>
                <a:tc>
                  <a:txBody>
                    <a:bodyPr/>
                    <a:lstStyle/>
                    <a:p>
                      <a:pPr algn="ctr"/>
                      <a:r>
                        <a:rPr lang="en-GB" sz="1400" dirty="0" smtClean="0"/>
                        <a:t>7</a:t>
                      </a:r>
                      <a:endParaRPr lang="en-GB" sz="1400" dirty="0"/>
                    </a:p>
                  </a:txBody>
                  <a:tcPr marL="90000" marR="90000" marT="36000" marB="36000"/>
                </a:tc>
                <a:extLst>
                  <a:ext uri="{0D108BD9-81ED-4DB2-BD59-A6C34878D82A}">
                    <a16:rowId xmlns:a16="http://schemas.microsoft.com/office/drawing/2014/main" val="668652904"/>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182121636"/>
              </p:ext>
            </p:extLst>
          </p:nvPr>
        </p:nvGraphicFramePr>
        <p:xfrm>
          <a:off x="304799" y="1635144"/>
          <a:ext cx="4730751" cy="2210880"/>
        </p:xfrm>
        <a:graphic>
          <a:graphicData uri="http://schemas.openxmlformats.org/drawingml/2006/table">
            <a:tbl>
              <a:tblPr firstRow="1" bandRow="1">
                <a:tableStyleId>{69012ECD-51FC-41F1-AA8D-1B2483CD663E}</a:tableStyleId>
              </a:tblPr>
              <a:tblGrid>
                <a:gridCol w="1752600">
                  <a:extLst>
                    <a:ext uri="{9D8B030D-6E8A-4147-A177-3AD203B41FA5}">
                      <a16:colId xmlns:a16="http://schemas.microsoft.com/office/drawing/2014/main" val="3462056106"/>
                    </a:ext>
                  </a:extLst>
                </a:gridCol>
                <a:gridCol w="1612901">
                  <a:extLst>
                    <a:ext uri="{9D8B030D-6E8A-4147-A177-3AD203B41FA5}">
                      <a16:colId xmlns:a16="http://schemas.microsoft.com/office/drawing/2014/main" val="1889177738"/>
                    </a:ext>
                  </a:extLst>
                </a:gridCol>
                <a:gridCol w="1365250">
                  <a:extLst>
                    <a:ext uri="{9D8B030D-6E8A-4147-A177-3AD203B41FA5}">
                      <a16:colId xmlns:a16="http://schemas.microsoft.com/office/drawing/2014/main" val="762079230"/>
                    </a:ext>
                  </a:extLst>
                </a:gridCol>
              </a:tblGrid>
              <a:tr h="24214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dirty="0" smtClean="0">
                          <a:solidFill>
                            <a:schemeClr val="tx2"/>
                          </a:solidFill>
                          <a:latin typeface="+mn-lt"/>
                        </a:rPr>
                        <a:t>Response</a:t>
                      </a:r>
                      <a:endParaRPr lang="en-US" sz="1400" b="1" dirty="0">
                        <a:solidFill>
                          <a:schemeClr val="tx2"/>
                        </a:solidFill>
                        <a:latin typeface="+mn-lt"/>
                      </a:endParaRPr>
                    </a:p>
                  </a:txBody>
                  <a:tcPr marL="90000" marR="90000" marT="36000" marB="36000" anchor="b"/>
                </a:tc>
                <a:tc>
                  <a:txBody>
                    <a:bodyPr/>
                    <a:lstStyle/>
                    <a:p>
                      <a:pPr algn="ctr"/>
                      <a:r>
                        <a:rPr lang="en-US" sz="1400" b="1" dirty="0" smtClean="0">
                          <a:solidFill>
                            <a:schemeClr val="tx2"/>
                          </a:solidFill>
                          <a:latin typeface="+mn-lt"/>
                        </a:rPr>
                        <a:t>Ramucirumab + pembrolizumab</a:t>
                      </a:r>
                    </a:p>
                  </a:txBody>
                  <a:tcPr marL="90000" marR="90000" marT="36000" marB="36000" anchor="ctr"/>
                </a:tc>
                <a:tc>
                  <a:txBody>
                    <a:bodyPr/>
                    <a:lstStyle/>
                    <a:p>
                      <a:pPr algn="ctr"/>
                      <a:r>
                        <a:rPr lang="en-US" sz="1400" b="1" dirty="0" smtClean="0">
                          <a:solidFill>
                            <a:schemeClr val="tx2"/>
                          </a:solidFill>
                          <a:latin typeface="+mn-lt"/>
                        </a:rPr>
                        <a:t>SoC</a:t>
                      </a:r>
                    </a:p>
                  </a:txBody>
                  <a:tcPr marL="90000" marR="90000" marT="36000" marB="36000" anchor="ctr"/>
                </a:tc>
                <a:extLst>
                  <a:ext uri="{0D108BD9-81ED-4DB2-BD59-A6C34878D82A}">
                    <a16:rowId xmlns:a16="http://schemas.microsoft.com/office/drawing/2014/main" val="3992861046"/>
                  </a:ext>
                </a:extLst>
              </a:tr>
              <a:tr h="147019">
                <a:tc>
                  <a:txBody>
                    <a:bodyPr/>
                    <a:lstStyle/>
                    <a:p>
                      <a:pPr algn="l"/>
                      <a:r>
                        <a:rPr lang="en-US" sz="1400" b="0" dirty="0" smtClean="0">
                          <a:latin typeface="+mn-lt"/>
                        </a:rPr>
                        <a:t>ORR, % (90%CI)</a:t>
                      </a:r>
                      <a:endParaRPr lang="en-US" sz="1400" b="0" dirty="0">
                        <a:latin typeface="+mn-lt"/>
                      </a:endParaRPr>
                    </a:p>
                  </a:txBody>
                  <a:tcPr marL="90000" marR="90000" marT="36000" marB="36000"/>
                </a:tc>
                <a:tc>
                  <a:txBody>
                    <a:bodyPr/>
                    <a:lstStyle/>
                    <a:p>
                      <a:pPr algn="ctr"/>
                      <a:r>
                        <a:rPr lang="en-GB" sz="1400" dirty="0" smtClean="0"/>
                        <a:t>22 (14, 30)</a:t>
                      </a:r>
                      <a:endParaRPr lang="en-GB" sz="1400" dirty="0"/>
                    </a:p>
                  </a:txBody>
                  <a:tcPr marL="90000" marR="90000" marT="36000" marB="36000"/>
                </a:tc>
                <a:tc>
                  <a:txBody>
                    <a:bodyPr/>
                    <a:lstStyle/>
                    <a:p>
                      <a:pPr algn="ctr"/>
                      <a:r>
                        <a:rPr lang="en-GB" sz="1400" dirty="0" smtClean="0"/>
                        <a:t>28 (19, 37)</a:t>
                      </a:r>
                      <a:endParaRPr lang="en-GB" sz="1400" dirty="0"/>
                    </a:p>
                  </a:txBody>
                  <a:tcPr marL="90000" marR="90000" marT="36000" marB="36000"/>
                </a:tc>
                <a:extLst>
                  <a:ext uri="{0D108BD9-81ED-4DB2-BD59-A6C34878D82A}">
                    <a16:rowId xmlns:a16="http://schemas.microsoft.com/office/drawing/2014/main" val="1784600247"/>
                  </a:ext>
                </a:extLst>
              </a:tr>
              <a:tr h="147019">
                <a:tc>
                  <a:txBody>
                    <a:bodyPr/>
                    <a:lstStyle/>
                    <a:p>
                      <a:pPr algn="l"/>
                      <a:r>
                        <a:rPr lang="en-US" sz="1400" b="0" dirty="0" smtClean="0">
                          <a:latin typeface="+mn-lt"/>
                        </a:rPr>
                        <a:t>BOR, %</a:t>
                      </a:r>
                      <a:endParaRPr lang="en-US" sz="1400" b="0" dirty="0">
                        <a:latin typeface="+mn-lt"/>
                      </a:endParaRPr>
                    </a:p>
                  </a:txBody>
                  <a:tcPr marL="90000" marR="90000" marT="36000" marB="36000"/>
                </a:tc>
                <a:tc>
                  <a:txBody>
                    <a:bodyPr/>
                    <a:lstStyle/>
                    <a:p>
                      <a:pPr algn="ctr"/>
                      <a:endParaRPr lang="en-GB" sz="1400" dirty="0"/>
                    </a:p>
                  </a:txBody>
                  <a:tcPr marL="90000" marR="90000" marT="36000" marB="36000"/>
                </a:tc>
                <a:tc>
                  <a:txBody>
                    <a:bodyPr/>
                    <a:lstStyle/>
                    <a:p>
                      <a:pPr algn="ctr"/>
                      <a:endParaRPr lang="en-GB" sz="1400" dirty="0"/>
                    </a:p>
                  </a:txBody>
                  <a:tcPr marL="90000" marR="90000" marT="36000" marB="36000"/>
                </a:tc>
                <a:extLst>
                  <a:ext uri="{0D108BD9-81ED-4DB2-BD59-A6C34878D82A}">
                    <a16:rowId xmlns:a16="http://schemas.microsoft.com/office/drawing/2014/main" val="1688896881"/>
                  </a:ext>
                </a:extLst>
              </a:tr>
              <a:tr h="14701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88900" indent="0" algn="l"/>
                      <a:r>
                        <a:rPr lang="en-US" sz="1400" b="0" dirty="0" smtClean="0">
                          <a:latin typeface="+mn-lt"/>
                        </a:rPr>
                        <a:t>CR or PR</a:t>
                      </a:r>
                      <a:endParaRPr lang="en-US" sz="1400" b="0" dirty="0">
                        <a:latin typeface="+mn-lt"/>
                      </a:endParaRPr>
                    </a:p>
                  </a:txBody>
                  <a:tcPr marL="90000" marR="90000" marT="36000" marB="36000"/>
                </a:tc>
                <a:tc>
                  <a:txBody>
                    <a:bodyPr/>
                    <a:lstStyle/>
                    <a:p>
                      <a:pPr algn="ctr"/>
                      <a:r>
                        <a:rPr lang="en-GB" sz="1400" dirty="0" smtClean="0"/>
                        <a:t>22</a:t>
                      </a:r>
                      <a:endParaRPr lang="en-GB" sz="1400" dirty="0"/>
                    </a:p>
                  </a:txBody>
                  <a:tcPr marL="90000" marR="90000" marT="36000" marB="36000"/>
                </a:tc>
                <a:tc>
                  <a:txBody>
                    <a:bodyPr/>
                    <a:lstStyle/>
                    <a:p>
                      <a:pPr algn="ctr"/>
                      <a:r>
                        <a:rPr lang="en-GB" sz="1400" dirty="0" smtClean="0"/>
                        <a:t>28</a:t>
                      </a:r>
                      <a:endParaRPr lang="en-GB" sz="1400" dirty="0"/>
                    </a:p>
                  </a:txBody>
                  <a:tcPr marL="90000" marR="90000" marT="36000" marB="36000"/>
                </a:tc>
                <a:extLst>
                  <a:ext uri="{0D108BD9-81ED-4DB2-BD59-A6C34878D82A}">
                    <a16:rowId xmlns:a16="http://schemas.microsoft.com/office/drawing/2014/main" val="3735613107"/>
                  </a:ext>
                </a:extLst>
              </a:tr>
              <a:tr h="147019">
                <a:tc>
                  <a:txBody>
                    <a:bodyPr/>
                    <a:lstStyle/>
                    <a:p>
                      <a:pPr marL="88900" indent="0" algn="l"/>
                      <a:r>
                        <a:rPr lang="en-US" sz="1400" b="0" dirty="0" smtClean="0">
                          <a:latin typeface="+mn-lt"/>
                        </a:rPr>
                        <a:t>SD</a:t>
                      </a:r>
                      <a:endParaRPr lang="en-US" sz="1400" b="0" dirty="0">
                        <a:latin typeface="+mn-lt"/>
                      </a:endParaRPr>
                    </a:p>
                  </a:txBody>
                  <a:tcPr marL="90000" marR="90000" marT="36000" marB="36000"/>
                </a:tc>
                <a:tc>
                  <a:txBody>
                    <a:bodyPr/>
                    <a:lstStyle/>
                    <a:p>
                      <a:pPr algn="ctr"/>
                      <a:r>
                        <a:rPr lang="en-GB" sz="1400" dirty="0" smtClean="0"/>
                        <a:t>53</a:t>
                      </a:r>
                      <a:endParaRPr lang="en-GB" sz="1400" dirty="0"/>
                    </a:p>
                  </a:txBody>
                  <a:tcPr marL="90000" marR="90000" marT="36000" marB="36000"/>
                </a:tc>
                <a:tc>
                  <a:txBody>
                    <a:bodyPr/>
                    <a:lstStyle/>
                    <a:p>
                      <a:pPr algn="ctr"/>
                      <a:r>
                        <a:rPr lang="en-GB" sz="1400" dirty="0" smtClean="0"/>
                        <a:t>45</a:t>
                      </a:r>
                      <a:endParaRPr lang="en-GB" sz="1400" dirty="0"/>
                    </a:p>
                  </a:txBody>
                  <a:tcPr marL="90000" marR="90000" marT="36000" marB="36000"/>
                </a:tc>
                <a:extLst>
                  <a:ext uri="{0D108BD9-81ED-4DB2-BD59-A6C34878D82A}">
                    <a16:rowId xmlns:a16="http://schemas.microsoft.com/office/drawing/2014/main" val="808512613"/>
                  </a:ext>
                </a:extLst>
              </a:tr>
              <a:tr h="147019">
                <a:tc>
                  <a:txBody>
                    <a:bodyPr/>
                    <a:lstStyle/>
                    <a:p>
                      <a:pPr marL="88900" indent="0" algn="l"/>
                      <a:r>
                        <a:rPr lang="en-US" sz="1400" b="0" dirty="0" smtClean="0">
                          <a:latin typeface="+mn-lt"/>
                        </a:rPr>
                        <a:t>PD/other</a:t>
                      </a:r>
                      <a:endParaRPr lang="en-US" sz="1400" b="0" dirty="0">
                        <a:latin typeface="+mn-lt"/>
                      </a:endParaRPr>
                    </a:p>
                  </a:txBody>
                  <a:tcPr marL="90000" marR="90000" marT="36000" marB="36000"/>
                </a:tc>
                <a:tc>
                  <a:txBody>
                    <a:bodyPr/>
                    <a:lstStyle/>
                    <a:p>
                      <a:pPr algn="ctr"/>
                      <a:r>
                        <a:rPr lang="en-GB" sz="1400" dirty="0" smtClean="0"/>
                        <a:t>25</a:t>
                      </a:r>
                      <a:endParaRPr lang="en-GB" sz="1400" dirty="0"/>
                    </a:p>
                  </a:txBody>
                  <a:tcPr marL="90000" marR="90000" marT="36000" marB="36000"/>
                </a:tc>
                <a:tc>
                  <a:txBody>
                    <a:bodyPr/>
                    <a:lstStyle/>
                    <a:p>
                      <a:pPr algn="ctr"/>
                      <a:r>
                        <a:rPr lang="en-GB" sz="1400" dirty="0" smtClean="0"/>
                        <a:t>27</a:t>
                      </a:r>
                      <a:endParaRPr lang="en-GB" sz="1400" dirty="0"/>
                    </a:p>
                  </a:txBody>
                  <a:tcPr marL="90000" marR="90000" marT="36000" marB="36000"/>
                </a:tc>
                <a:extLst>
                  <a:ext uri="{0D108BD9-81ED-4DB2-BD59-A6C34878D82A}">
                    <a16:rowId xmlns:a16="http://schemas.microsoft.com/office/drawing/2014/main" val="3797858548"/>
                  </a:ext>
                </a:extLst>
              </a:tr>
              <a:tr h="147019">
                <a:tc>
                  <a:txBody>
                    <a:bodyPr/>
                    <a:lstStyle/>
                    <a:p>
                      <a:r>
                        <a:rPr lang="en-GB" sz="1400" b="0" dirty="0" smtClean="0"/>
                        <a:t>DoR, </a:t>
                      </a:r>
                      <a:r>
                        <a:rPr lang="en-GB" sz="1400" b="0" dirty="0" err="1" smtClean="0"/>
                        <a:t>mo</a:t>
                      </a:r>
                      <a:r>
                        <a:rPr lang="en-GB" sz="1400" b="0" dirty="0" smtClean="0"/>
                        <a:t> (90%CI)</a:t>
                      </a:r>
                      <a:endParaRPr lang="en-GB" sz="1400" b="0" dirty="0"/>
                    </a:p>
                  </a:txBody>
                  <a:tcPr marL="90000" marR="90000" marT="36000" marB="36000"/>
                </a:tc>
                <a:tc>
                  <a:txBody>
                    <a:bodyPr/>
                    <a:lstStyle/>
                    <a:p>
                      <a:pPr algn="ctr"/>
                      <a:r>
                        <a:rPr lang="en-GB" sz="1400" dirty="0" smtClean="0"/>
                        <a:t>12.9 (2.8, NA)</a:t>
                      </a:r>
                      <a:endParaRPr lang="en-GB" sz="1400" dirty="0"/>
                    </a:p>
                  </a:txBody>
                  <a:tcPr marL="90000" marR="90000" marT="36000" marB="36000"/>
                </a:tc>
                <a:tc>
                  <a:txBody>
                    <a:bodyPr/>
                    <a:lstStyle/>
                    <a:p>
                      <a:pPr algn="ctr"/>
                      <a:r>
                        <a:rPr lang="en-GB" sz="1400" dirty="0" smtClean="0"/>
                        <a:t>5.6 (4.6, 7.8)</a:t>
                      </a:r>
                      <a:endParaRPr lang="en-GB" sz="1400" dirty="0"/>
                    </a:p>
                  </a:txBody>
                  <a:tcPr marL="90000" marR="90000" marT="36000" marB="36000"/>
                </a:tc>
                <a:extLst>
                  <a:ext uri="{0D108BD9-81ED-4DB2-BD59-A6C34878D82A}">
                    <a16:rowId xmlns:a16="http://schemas.microsoft.com/office/drawing/2014/main" val="863651365"/>
                  </a:ext>
                </a:extLst>
              </a:tr>
            </a:tbl>
          </a:graphicData>
        </a:graphic>
      </p:graphicFrame>
    </p:spTree>
    <p:extLst>
      <p:ext uri="{BB962C8B-B14F-4D97-AF65-F5344CB8AC3E}">
        <p14:creationId xmlns:p14="http://schemas.microsoft.com/office/powerpoint/2010/main" val="406287470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682248" cy="939801"/>
          </a:xfrm>
        </p:spPr>
        <p:txBody>
          <a:bodyPr/>
          <a:lstStyle/>
          <a:p>
            <a:r>
              <a:rPr lang="en-GB" dirty="0" smtClean="0"/>
              <a:t>9005: Cabozantinib (C) plus atezolizumab (A) or C alone in patients (pts) with advanced non–small cell lung cancer (</a:t>
            </a:r>
            <a:r>
              <a:rPr lang="en-GB" dirty="0" err="1" smtClean="0"/>
              <a:t>aNSCLC</a:t>
            </a:r>
            <a:r>
              <a:rPr lang="en-GB" dirty="0" smtClean="0"/>
              <a:t>) previously treated with an immune checkpoint inhibitor (ICI): Results from Cohorts 7 and 20 of the COSMIC-021 study – Neal JW, et al</a:t>
            </a:r>
            <a:endParaRPr lang="en-GB" dirty="0"/>
          </a:p>
        </p:txBody>
      </p:sp>
      <p:sp>
        <p:nvSpPr>
          <p:cNvPr id="8" name="Content Placeholder 7"/>
          <p:cNvSpPr>
            <a:spLocks noGrp="1"/>
          </p:cNvSpPr>
          <p:nvPr>
            <p:ph idx="1"/>
          </p:nvPr>
        </p:nvSpPr>
        <p:spPr/>
        <p:txBody>
          <a:bodyPr/>
          <a:lstStyle/>
          <a:p>
            <a:r>
              <a:rPr lang="en-GB" b="1" dirty="0"/>
              <a:t>Study objective</a:t>
            </a:r>
          </a:p>
          <a:p>
            <a:pPr lvl="1"/>
            <a:r>
              <a:rPr lang="en-GB" dirty="0"/>
              <a:t>To </a:t>
            </a:r>
            <a:r>
              <a:rPr lang="en-GB" dirty="0" smtClean="0"/>
              <a:t>evaluate the efficacy and safety of cabozantinib ± atezolizumab in previously treated patients with advanced NSCLC in Cohorts 7 and 20 of the COSMIC-021 trial</a:t>
            </a:r>
            <a:endParaRPr lang="en-GB" dirty="0"/>
          </a:p>
        </p:txBody>
      </p:sp>
      <p:sp>
        <p:nvSpPr>
          <p:cNvPr id="5" name="Text Placeholder 4"/>
          <p:cNvSpPr>
            <a:spLocks noGrp="1"/>
          </p:cNvSpPr>
          <p:nvPr>
            <p:ph type="body" sz="quarter" idx="11"/>
          </p:nvPr>
        </p:nvSpPr>
        <p:spPr/>
        <p:txBody>
          <a:bodyPr/>
          <a:lstStyle/>
          <a:p>
            <a:r>
              <a:rPr lang="en-GB" smtClean="0"/>
              <a:t>Neal JW, et al. J Clin Oncol 2022;40(suppl):Abstr 9005</a:t>
            </a:r>
            <a:endParaRPr lang="en-GB" dirty="0"/>
          </a:p>
        </p:txBody>
      </p:sp>
      <p:sp>
        <p:nvSpPr>
          <p:cNvPr id="6" name="AutoShape 9"/>
          <p:cNvSpPr>
            <a:spLocks noChangeArrowheads="1"/>
          </p:cNvSpPr>
          <p:nvPr/>
        </p:nvSpPr>
        <p:spPr bwMode="auto">
          <a:xfrm>
            <a:off x="1718442" y="2808625"/>
            <a:ext cx="3642148" cy="2468882"/>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smtClean="0">
                <a:ln>
                  <a:noFill/>
                </a:ln>
                <a:solidFill>
                  <a:srgbClr val="FFFFFF"/>
                </a:solidFill>
                <a:effectLst/>
                <a:uLnTx/>
                <a:uFillTx/>
                <a:ea typeface="SimSun" pitchFamily="2" charset="-122"/>
              </a:rPr>
              <a:t>Key patient inclusion criteria</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Stage IV nonsquamous NSCLC</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No EGFR, ALK, ROS1 or BRAF V600E mutations</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Progression on 1 immune checkpoint inhibitor and ≥2 prior lines of systemic therapy</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No prior VEGFR TKI</a:t>
            </a:r>
          </a:p>
        </p:txBody>
      </p:sp>
      <p:sp>
        <p:nvSpPr>
          <p:cNvPr id="7" name="AutoShape 12"/>
          <p:cNvSpPr>
            <a:spLocks noChangeArrowheads="1"/>
          </p:cNvSpPr>
          <p:nvPr/>
        </p:nvSpPr>
        <p:spPr bwMode="auto">
          <a:xfrm>
            <a:off x="6326761" y="4567759"/>
            <a:ext cx="4059309" cy="1159820"/>
          </a:xfrm>
          <a:prstGeom prst="roundRect">
            <a:avLst>
              <a:gd name="adj" fmla="val 16667"/>
            </a:avLst>
          </a:prstGeom>
          <a:solidFill>
            <a:schemeClr val="accent2"/>
          </a:solidFill>
          <a:ln w="9525" algn="ctr">
            <a:noFill/>
            <a:round/>
            <a:headEnd/>
            <a:tailEnd/>
          </a:ln>
        </p:spPr>
        <p:txBody>
          <a:bodyPr lIns="90488" tIns="0" rIns="90488" bIns="0" anchor="ctr"/>
          <a:lstStyle/>
          <a:p>
            <a:pPr algn="ctr" defTabSz="892175" eaLnBrk="0" fontAlgn="base">
              <a:spcBef>
                <a:spcPct val="0"/>
              </a:spcBef>
              <a:spcAft>
                <a:spcPct val="0"/>
              </a:spcAft>
              <a:defRPr/>
            </a:pPr>
            <a:r>
              <a:rPr lang="en-US" altLang="zh-CN" u="sng" kern="1200" dirty="0" smtClean="0">
                <a:latin typeface="Arial" charset="0"/>
                <a:ea typeface="SimSun" pitchFamily="2" charset="-122"/>
                <a:cs typeface="Arial" charset="0"/>
              </a:rPr>
              <a:t>Cohort 20</a:t>
            </a:r>
            <a:endParaRPr lang="en-US" altLang="zh-CN" u="sng" kern="1200" dirty="0">
              <a:latin typeface="Arial" charset="0"/>
              <a:ea typeface="SimSun" pitchFamily="2" charset="-122"/>
              <a:cs typeface="Arial" charset="0"/>
            </a:endParaRPr>
          </a:p>
          <a:p>
            <a:pPr lvl="0" algn="ctr" defTabSz="892175" eaLnBrk="0" fontAlgn="base">
              <a:spcBef>
                <a:spcPct val="0"/>
              </a:spcBef>
              <a:spcAft>
                <a:spcPct val="0"/>
              </a:spcAft>
              <a:defRPr/>
            </a:pPr>
            <a:r>
              <a:rPr lang="en-US" altLang="zh-CN" dirty="0" smtClean="0">
                <a:solidFill>
                  <a:srgbClr val="FFFFFF"/>
                </a:solidFill>
                <a:ea typeface="SimSun" pitchFamily="2" charset="-122"/>
              </a:rPr>
              <a:t>Cabozantinib 60 mg/day PO</a:t>
            </a:r>
            <a:endParaRPr kumimoji="0" lang="en-US" altLang="zh-CN" b="0" i="0" strike="noStrike" kern="1200" cap="none" spc="0" normalizeH="0" baseline="0" noProof="0" dirty="0" smtClean="0">
              <a:ln>
                <a:noFill/>
              </a:ln>
              <a:solidFill>
                <a:srgbClr val="FFFFFF"/>
              </a:solidFill>
              <a:effectLst/>
              <a:uLnTx/>
              <a:uFillTx/>
              <a:ea typeface="SimSun" pitchFamily="2" charset="-122"/>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ea typeface="SimSun" pitchFamily="2" charset="-122"/>
              </a:rPr>
              <a:t>(n=31)</a:t>
            </a:r>
            <a:endParaRPr kumimoji="0" lang="en-US" altLang="zh-CN" b="0" i="0" u="none" strike="noStrike" kern="1200" cap="none" spc="0" normalizeH="0" baseline="0" noProof="0" dirty="0">
              <a:ln>
                <a:noFill/>
              </a:ln>
              <a:solidFill>
                <a:srgbClr val="FFFFFF"/>
              </a:solidFill>
              <a:effectLst/>
              <a:uLnTx/>
              <a:uFillTx/>
              <a:ea typeface="SimSun" pitchFamily="2" charset="-122"/>
            </a:endParaRPr>
          </a:p>
        </p:txBody>
      </p:sp>
      <p:sp>
        <p:nvSpPr>
          <p:cNvPr id="10" name="AutoShape 8"/>
          <p:cNvSpPr>
            <a:spLocks noChangeArrowheads="1"/>
          </p:cNvSpPr>
          <p:nvPr/>
        </p:nvSpPr>
        <p:spPr bwMode="auto">
          <a:xfrm>
            <a:off x="6326761" y="2320287"/>
            <a:ext cx="4059309" cy="1159820"/>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sng" strike="noStrike" kern="1200" cap="none" spc="0" normalizeH="0" baseline="0" noProof="0" dirty="0" smtClean="0">
                <a:ln>
                  <a:noFill/>
                </a:ln>
                <a:solidFill>
                  <a:srgbClr val="FFFFFF"/>
                </a:solidFill>
                <a:effectLst/>
                <a:uLnTx/>
                <a:uFillTx/>
                <a:latin typeface="Arial" charset="0"/>
                <a:ea typeface="SimSun" pitchFamily="2" charset="-122"/>
                <a:cs typeface="Arial" charset="0"/>
              </a:rPr>
              <a:t>Cohort</a:t>
            </a:r>
            <a:r>
              <a:rPr kumimoji="0" lang="en-US" altLang="zh-CN" b="0" i="0" u="sng" strike="noStrike" kern="1200" cap="none" spc="0" normalizeH="0" noProof="0" dirty="0" smtClean="0">
                <a:ln>
                  <a:noFill/>
                </a:ln>
                <a:solidFill>
                  <a:srgbClr val="FFFFFF"/>
                </a:solidFill>
                <a:effectLst/>
                <a:uLnTx/>
                <a:uFillTx/>
                <a:latin typeface="Arial" charset="0"/>
                <a:ea typeface="SimSun" pitchFamily="2" charset="-122"/>
                <a:cs typeface="Arial" charset="0"/>
              </a:rPr>
              <a:t> 7</a:t>
            </a:r>
            <a:endParaRPr kumimoji="0" lang="en-US" altLang="zh-CN" b="0" i="0" u="sng" strike="noStrike" kern="1200" cap="none" spc="0" normalizeH="0" baseline="0" noProof="0" dirty="0" smtClean="0">
              <a:ln>
                <a:noFill/>
              </a:ln>
              <a:solidFill>
                <a:srgbClr val="FFFFFF"/>
              </a:solidFill>
              <a:effectLst/>
              <a:uLnTx/>
              <a:uFillTx/>
              <a:latin typeface="Arial" charset="0"/>
              <a:ea typeface="SimSun" pitchFamily="2" charset="-122"/>
              <a:cs typeface="Arial" charset="0"/>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Cabozantinib</a:t>
            </a:r>
            <a:r>
              <a:rPr kumimoji="0" lang="en-US" altLang="zh-CN" b="0" i="0" strike="noStrike" kern="1200" cap="none" spc="0" normalizeH="0" noProof="0" dirty="0" smtClean="0">
                <a:ln>
                  <a:noFill/>
                </a:ln>
                <a:solidFill>
                  <a:srgbClr val="FFFFFF"/>
                </a:solidFill>
                <a:effectLst/>
                <a:uLnTx/>
                <a:uFillTx/>
                <a:latin typeface="Arial" charset="0"/>
                <a:ea typeface="SimSun" pitchFamily="2" charset="-122"/>
                <a:cs typeface="Arial" charset="0"/>
              </a:rPr>
              <a:t> 40 mg/day PO</a:t>
            </a: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 + </a:t>
            </a:r>
            <a:b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b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atezolizumab 1200</a:t>
            </a:r>
            <a:r>
              <a:rPr kumimoji="0" lang="en-US" altLang="zh-CN" b="0" i="0" strike="noStrike" kern="1200" cap="none" spc="0" normalizeH="0" noProof="0" dirty="0" smtClean="0">
                <a:ln>
                  <a:noFill/>
                </a:ln>
                <a:solidFill>
                  <a:srgbClr val="FFFFFF"/>
                </a:solidFill>
                <a:effectLst/>
                <a:uLnTx/>
                <a:uFillTx/>
                <a:latin typeface="Arial" charset="0"/>
                <a:ea typeface="SimSun" pitchFamily="2" charset="-122"/>
                <a:cs typeface="Arial" charset="0"/>
              </a:rPr>
              <a:t> mg IV q3w</a:t>
            </a:r>
            <a:endPar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(n=81)</a:t>
            </a:r>
            <a:endParaRPr kumimoji="0" lang="en-US"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12" name="AutoShape 15"/>
          <p:cNvCxnSpPr>
            <a:cxnSpLocks noChangeShapeType="1"/>
            <a:stCxn id="6" idx="3"/>
            <a:endCxn id="10" idx="1"/>
          </p:cNvCxnSpPr>
          <p:nvPr/>
        </p:nvCxnSpPr>
        <p:spPr bwMode="auto">
          <a:xfrm flipV="1">
            <a:off x="5360590" y="2900197"/>
            <a:ext cx="966171" cy="1142869"/>
          </a:xfrm>
          <a:prstGeom prst="bentConnector3">
            <a:avLst>
              <a:gd name="adj1" fmla="val 50000"/>
            </a:avLst>
          </a:prstGeom>
          <a:noFill/>
          <a:ln w="38100">
            <a:solidFill>
              <a:schemeClr val="bg1"/>
            </a:solidFill>
            <a:miter lim="800000"/>
            <a:headEnd/>
            <a:tailEnd type="triangle" w="med" len="med"/>
          </a:ln>
        </p:spPr>
      </p:cxnSp>
      <p:cxnSp>
        <p:nvCxnSpPr>
          <p:cNvPr id="13" name="AutoShape 16"/>
          <p:cNvCxnSpPr>
            <a:cxnSpLocks noChangeShapeType="1"/>
            <a:stCxn id="6" idx="3"/>
            <a:endCxn id="7" idx="1"/>
          </p:cNvCxnSpPr>
          <p:nvPr/>
        </p:nvCxnSpPr>
        <p:spPr bwMode="auto">
          <a:xfrm>
            <a:off x="5360590" y="4043066"/>
            <a:ext cx="966171" cy="1104603"/>
          </a:xfrm>
          <a:prstGeom prst="bentConnector3">
            <a:avLst>
              <a:gd name="adj1" fmla="val 50000"/>
            </a:avLst>
          </a:prstGeom>
          <a:noFill/>
          <a:ln w="38100">
            <a:solidFill>
              <a:schemeClr val="bg1"/>
            </a:solidFill>
            <a:miter lim="800000"/>
            <a:headEnd/>
            <a:tailEnd type="triangle" w="med" len="med"/>
          </a:ln>
        </p:spPr>
      </p:cxnSp>
      <p:sp>
        <p:nvSpPr>
          <p:cNvPr id="16" name="Rectangle 9"/>
          <p:cNvSpPr txBox="1">
            <a:spLocks noChangeArrowheads="1"/>
          </p:cNvSpPr>
          <p:nvPr/>
        </p:nvSpPr>
        <p:spPr bwMode="auto">
          <a:xfrm>
            <a:off x="2114197" y="5755619"/>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dirty="0" smtClean="0">
                <a:solidFill>
                  <a:srgbClr val="363636"/>
                </a:solidFill>
                <a:latin typeface="Arial"/>
                <a:cs typeface="Arial"/>
              </a:rPr>
              <a:t>ORR (RECIST v1.1)</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7" name="Content Placeholder 26"/>
          <p:cNvSpPr txBox="1">
            <a:spLocks/>
          </p:cNvSpPr>
          <p:nvPr/>
        </p:nvSpPr>
        <p:spPr>
          <a:xfrm>
            <a:off x="6356902" y="5755619"/>
            <a:ext cx="4127124"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dirty="0" smtClean="0">
                <a:solidFill>
                  <a:srgbClr val="363636"/>
                </a:solidFill>
                <a:latin typeface="Arial"/>
                <a:cs typeface="Arial"/>
              </a:rPr>
              <a:t>DoR, PFS, OS, safety</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Tree>
    <p:extLst>
      <p:ext uri="{BB962C8B-B14F-4D97-AF65-F5344CB8AC3E}">
        <p14:creationId xmlns:p14="http://schemas.microsoft.com/office/powerpoint/2010/main" val="38775048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682248" cy="939801"/>
          </a:xfrm>
        </p:spPr>
        <p:txBody>
          <a:bodyPr/>
          <a:lstStyle/>
          <a:p>
            <a:r>
              <a:rPr lang="en-GB" dirty="0" smtClean="0"/>
              <a:t>9005: Cabozantinib (C) plus atezolizumab (A) or C alone in patients (pts) with advanced non–small cell lung cancer (</a:t>
            </a:r>
            <a:r>
              <a:rPr lang="en-GB" dirty="0" err="1" smtClean="0"/>
              <a:t>aNSCLC</a:t>
            </a:r>
            <a:r>
              <a:rPr lang="en-GB" dirty="0" smtClean="0"/>
              <a:t>) previously treated with an immune checkpoint inhibitor (ICI): Results from Cohorts 7 and 20 of the COSMIC-021 study – Neal JW, et al</a:t>
            </a:r>
            <a:endParaRPr lang="en-GB" dirty="0"/>
          </a:p>
        </p:txBody>
      </p:sp>
      <p:sp>
        <p:nvSpPr>
          <p:cNvPr id="8" name="Content Placeholder 7"/>
          <p:cNvSpPr>
            <a:spLocks noGrp="1"/>
          </p:cNvSpPr>
          <p:nvPr>
            <p:ph idx="1"/>
          </p:nvPr>
        </p:nvSpPr>
        <p:spPr/>
        <p:txBody>
          <a:bodyPr/>
          <a:lstStyle/>
          <a:p>
            <a:r>
              <a:rPr lang="en-GB" b="1" dirty="0"/>
              <a:t>Key </a:t>
            </a:r>
            <a:r>
              <a:rPr lang="en-GB" b="1" dirty="0" smtClean="0"/>
              <a:t>results</a:t>
            </a:r>
            <a:endParaRPr lang="en-GB" b="1" dirty="0"/>
          </a:p>
        </p:txBody>
      </p:sp>
      <p:sp>
        <p:nvSpPr>
          <p:cNvPr id="9" name="Text Placeholder 8"/>
          <p:cNvSpPr>
            <a:spLocks noGrp="1"/>
          </p:cNvSpPr>
          <p:nvPr>
            <p:ph type="body" sz="quarter" idx="10"/>
          </p:nvPr>
        </p:nvSpPr>
        <p:spPr>
          <a:xfrm>
            <a:off x="304800" y="6233974"/>
            <a:ext cx="6851650" cy="487363"/>
          </a:xfrm>
        </p:spPr>
        <p:txBody>
          <a:bodyPr/>
          <a:lstStyle/>
          <a:p>
            <a:r>
              <a:rPr lang="en-GB" baseline="30000" dirty="0"/>
              <a:t>a</a:t>
            </a:r>
            <a:r>
              <a:rPr lang="en-GB" dirty="0" smtClean="0"/>
              <a:t>n=8 patients were crossed-over to receive cabozantinib</a:t>
            </a:r>
            <a:r>
              <a:rPr lang="en-GB" dirty="0"/>
              <a:t> </a:t>
            </a:r>
            <a:r>
              <a:rPr lang="en-GB" dirty="0" smtClean="0"/>
              <a:t>+ atezolizumab after disease progression</a:t>
            </a:r>
            <a:endParaRPr lang="en-GB" baseline="30000" dirty="0"/>
          </a:p>
        </p:txBody>
      </p:sp>
      <p:sp>
        <p:nvSpPr>
          <p:cNvPr id="5" name="Text Placeholder 4"/>
          <p:cNvSpPr>
            <a:spLocks noGrp="1"/>
          </p:cNvSpPr>
          <p:nvPr>
            <p:ph type="body" sz="quarter" idx="11"/>
          </p:nvPr>
        </p:nvSpPr>
        <p:spPr/>
        <p:txBody>
          <a:bodyPr/>
          <a:lstStyle/>
          <a:p>
            <a:r>
              <a:rPr lang="en-GB" smtClean="0"/>
              <a:t>Neal JW, et al. J Clin Oncol 2022;40(suppl):Abstr 9005</a:t>
            </a:r>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250520418"/>
              </p:ext>
            </p:extLst>
          </p:nvPr>
        </p:nvGraphicFramePr>
        <p:xfrm>
          <a:off x="909907" y="1785336"/>
          <a:ext cx="10472033" cy="4175760"/>
        </p:xfrm>
        <a:graphic>
          <a:graphicData uri="http://schemas.openxmlformats.org/drawingml/2006/table">
            <a:tbl>
              <a:tblPr firstRow="1" bandRow="1">
                <a:tableStyleId>{69012ECD-51FC-41F1-AA8D-1B2483CD663E}</a:tableStyleId>
              </a:tblPr>
              <a:tblGrid>
                <a:gridCol w="1942923">
                  <a:extLst>
                    <a:ext uri="{9D8B030D-6E8A-4147-A177-3AD203B41FA5}">
                      <a16:colId xmlns:a16="http://schemas.microsoft.com/office/drawing/2014/main" val="4251174958"/>
                    </a:ext>
                  </a:extLst>
                </a:gridCol>
                <a:gridCol w="1705822">
                  <a:extLst>
                    <a:ext uri="{9D8B030D-6E8A-4147-A177-3AD203B41FA5}">
                      <a16:colId xmlns:a16="http://schemas.microsoft.com/office/drawing/2014/main" val="2906927534"/>
                    </a:ext>
                  </a:extLst>
                </a:gridCol>
                <a:gridCol w="1705822">
                  <a:extLst>
                    <a:ext uri="{9D8B030D-6E8A-4147-A177-3AD203B41FA5}">
                      <a16:colId xmlns:a16="http://schemas.microsoft.com/office/drawing/2014/main" val="550334063"/>
                    </a:ext>
                  </a:extLst>
                </a:gridCol>
                <a:gridCol w="1705822">
                  <a:extLst>
                    <a:ext uri="{9D8B030D-6E8A-4147-A177-3AD203B41FA5}">
                      <a16:colId xmlns:a16="http://schemas.microsoft.com/office/drawing/2014/main" val="1529281029"/>
                    </a:ext>
                  </a:extLst>
                </a:gridCol>
                <a:gridCol w="1705822">
                  <a:extLst>
                    <a:ext uri="{9D8B030D-6E8A-4147-A177-3AD203B41FA5}">
                      <a16:colId xmlns:a16="http://schemas.microsoft.com/office/drawing/2014/main" val="3576803293"/>
                    </a:ext>
                  </a:extLst>
                </a:gridCol>
                <a:gridCol w="1705822">
                  <a:extLst>
                    <a:ext uri="{9D8B030D-6E8A-4147-A177-3AD203B41FA5}">
                      <a16:colId xmlns:a16="http://schemas.microsoft.com/office/drawing/2014/main" val="2563325854"/>
                    </a:ext>
                  </a:extLst>
                </a:gridCol>
              </a:tblGrid>
              <a:tr h="129643">
                <a:tc>
                  <a:txBody>
                    <a:bodyPr/>
                    <a:lstStyle/>
                    <a:p>
                      <a:pPr algn="l"/>
                      <a:endParaRPr lang="en-US" sz="1400" b="1" dirty="0">
                        <a:solidFill>
                          <a:schemeClr val="tx2"/>
                        </a:solidFill>
                        <a:latin typeface="+mn-lt"/>
                      </a:endParaRPr>
                    </a:p>
                  </a:txBody>
                  <a:tcPr marL="90000" anchor="b"/>
                </a:tc>
                <a:tc gridSpan="4">
                  <a:txBody>
                    <a:bodyPr/>
                    <a:lstStyle/>
                    <a:p>
                      <a:pPr algn="ctr"/>
                      <a:r>
                        <a:rPr lang="en-US" sz="1400" b="1" dirty="0" smtClean="0">
                          <a:solidFill>
                            <a:schemeClr val="tx2"/>
                          </a:solidFill>
                          <a:latin typeface="+mn-lt"/>
                        </a:rPr>
                        <a:t>Cabozantinib + atezolizumab (n=81)</a:t>
                      </a:r>
                    </a:p>
                  </a:txBody>
                  <a:tcPr marL="90000" anchor="b"/>
                </a:tc>
                <a:tc hMerge="1">
                  <a:txBody>
                    <a:bodyPr/>
                    <a:lstStyle/>
                    <a:p>
                      <a:pPr algn="ctr"/>
                      <a:endParaRPr lang="en-US" sz="1100" b="1" dirty="0" smtClean="0">
                        <a:solidFill>
                          <a:schemeClr val="tx2"/>
                        </a:solidFill>
                        <a:latin typeface="+mn-lt"/>
                      </a:endParaRPr>
                    </a:p>
                  </a:txBody>
                  <a:tcPr anchor="ctr"/>
                </a:tc>
                <a:tc hMerge="1">
                  <a:txBody>
                    <a:bodyPr/>
                    <a:lstStyle/>
                    <a:p>
                      <a:pPr algn="ctr"/>
                      <a:endParaRPr lang="en-US" sz="1100" b="1" dirty="0" smtClean="0">
                        <a:solidFill>
                          <a:schemeClr val="tx2"/>
                        </a:solidFill>
                        <a:latin typeface="+mn-lt"/>
                      </a:endParaRPr>
                    </a:p>
                  </a:txBody>
                  <a:tcPr anchor="ctr"/>
                </a:tc>
                <a:tc hMerge="1">
                  <a:txBody>
                    <a:bodyPr/>
                    <a:lstStyle/>
                    <a:p>
                      <a:pPr algn="ctr"/>
                      <a:endParaRPr lang="en-US" sz="1100" b="1" dirty="0" smtClean="0">
                        <a:solidFill>
                          <a:schemeClr val="tx2"/>
                        </a:solidFill>
                        <a:latin typeface="+mn-lt"/>
                      </a:endParaRPr>
                    </a:p>
                  </a:txBody>
                  <a:tcPr anchor="ctr"/>
                </a:tc>
                <a:tc rowSpan="2">
                  <a:txBody>
                    <a:bodyPr/>
                    <a:lstStyle/>
                    <a:p>
                      <a:pPr algn="ctr"/>
                      <a:r>
                        <a:rPr lang="en-US" sz="1400" b="1" dirty="0" err="1" smtClean="0">
                          <a:solidFill>
                            <a:schemeClr val="tx2"/>
                          </a:solidFill>
                          <a:latin typeface="+mn-lt"/>
                        </a:rPr>
                        <a:t>Cabozantinib</a:t>
                      </a:r>
                      <a:endParaRPr lang="en-US" sz="1400" b="1" dirty="0" smtClean="0">
                        <a:solidFill>
                          <a:schemeClr val="tx2"/>
                        </a:solidFill>
                        <a:latin typeface="+mn-lt"/>
                      </a:endParaRPr>
                    </a:p>
                    <a:p>
                      <a:pPr algn="ctr"/>
                      <a:r>
                        <a:rPr lang="en-US" sz="1400" b="1" dirty="0" smtClean="0">
                          <a:solidFill>
                            <a:schemeClr val="tx2"/>
                          </a:solidFill>
                          <a:latin typeface="+mn-lt"/>
                        </a:rPr>
                        <a:t>(n=31)</a:t>
                      </a:r>
                      <a:r>
                        <a:rPr lang="en-US" sz="1400" b="1" baseline="30000" dirty="0" smtClean="0">
                          <a:solidFill>
                            <a:schemeClr val="tx2"/>
                          </a:solidFill>
                          <a:latin typeface="+mn-lt"/>
                        </a:rPr>
                        <a:t>a</a:t>
                      </a:r>
                      <a:endParaRPr lang="en-US" sz="1400" b="1" dirty="0" smtClean="0">
                        <a:solidFill>
                          <a:schemeClr val="tx2"/>
                        </a:solidFill>
                        <a:latin typeface="+mn-lt"/>
                      </a:endParaRPr>
                    </a:p>
                  </a:txBody>
                  <a:tcPr marL="90000" anchor="b">
                    <a:lnB w="12700" cap="flat" cmpd="sng" algn="ctr">
                      <a:noFill/>
                      <a:prstDash val="solid"/>
                      <a:round/>
                      <a:headEnd type="none" w="med" len="med"/>
                      <a:tailEnd type="none" w="med" len="med"/>
                    </a:lnB>
                  </a:tcPr>
                </a:tc>
                <a:extLst>
                  <a:ext uri="{0D108BD9-81ED-4DB2-BD59-A6C34878D82A}">
                    <a16:rowId xmlns:a16="http://schemas.microsoft.com/office/drawing/2014/main" val="3697234238"/>
                  </a:ext>
                </a:extLst>
              </a:tr>
              <a:tr h="12964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b="1" dirty="0" smtClean="0">
                          <a:solidFill>
                            <a:schemeClr val="tx2"/>
                          </a:solidFill>
                          <a:latin typeface="+mn-lt"/>
                        </a:rPr>
                        <a:t>Response</a:t>
                      </a:r>
                      <a:endParaRPr lang="en-US" sz="1400" b="1" dirty="0">
                        <a:solidFill>
                          <a:schemeClr val="tx2"/>
                        </a:solidFill>
                        <a:latin typeface="+mn-lt"/>
                      </a:endParaRPr>
                    </a:p>
                  </a:txBody>
                  <a:tcPr marL="90000" anchor="b">
                    <a:lnB w="12700" cap="flat" cmpd="sng" algn="ctr">
                      <a:noFill/>
                      <a:prstDash val="solid"/>
                      <a:round/>
                      <a:headEnd type="none" w="med" len="med"/>
                      <a:tailEnd type="none" w="med" len="med"/>
                    </a:lnB>
                    <a:solidFill>
                      <a:schemeClr val="accent1"/>
                    </a:solidFill>
                  </a:tcPr>
                </a:tc>
                <a:tc>
                  <a:txBody>
                    <a:bodyPr/>
                    <a:lstStyle/>
                    <a:p>
                      <a:pPr algn="ctr"/>
                      <a:r>
                        <a:rPr lang="en-US" sz="1400" b="1" dirty="0" smtClean="0">
                          <a:solidFill>
                            <a:schemeClr val="tx2"/>
                          </a:solidFill>
                          <a:latin typeface="+mn-lt"/>
                        </a:rPr>
                        <a:t>All patients </a:t>
                      </a:r>
                    </a:p>
                    <a:p>
                      <a:pPr algn="ctr"/>
                      <a:r>
                        <a:rPr lang="en-US" sz="1400" b="1" dirty="0" smtClean="0">
                          <a:solidFill>
                            <a:schemeClr val="tx2"/>
                          </a:solidFill>
                          <a:latin typeface="+mn-lt"/>
                        </a:rPr>
                        <a:t>(n=81)</a:t>
                      </a:r>
                    </a:p>
                  </a:txBody>
                  <a:tcPr marL="90000" anchor="b">
                    <a:lnB w="12700" cap="flat" cmpd="sng" algn="ctr">
                      <a:noFill/>
                      <a:prstDash val="solid"/>
                      <a:round/>
                      <a:headEnd type="none" w="med" len="med"/>
                      <a:tailEnd type="none" w="med" len="med"/>
                    </a:lnB>
                    <a:solidFill>
                      <a:schemeClr val="accent1"/>
                    </a:solidFill>
                  </a:tcPr>
                </a:tc>
                <a:tc>
                  <a:txBody>
                    <a:bodyPr/>
                    <a:lstStyle/>
                    <a:p>
                      <a:pPr algn="ctr"/>
                      <a:r>
                        <a:rPr lang="en-US" sz="1400" b="1" dirty="0" smtClean="0">
                          <a:solidFill>
                            <a:schemeClr val="tx2"/>
                          </a:solidFill>
                          <a:latin typeface="+mn-lt"/>
                        </a:rPr>
                        <a:t>PD-L1</a:t>
                      </a:r>
                      <a:r>
                        <a:rPr lang="en-US" sz="1400" b="1" baseline="0" dirty="0" smtClean="0">
                          <a:solidFill>
                            <a:schemeClr val="tx2"/>
                          </a:solidFill>
                          <a:latin typeface="+mn-lt"/>
                        </a:rPr>
                        <a:t> &lt;1%</a:t>
                      </a:r>
                    </a:p>
                    <a:p>
                      <a:pPr algn="ctr"/>
                      <a:r>
                        <a:rPr lang="en-US" sz="1400" b="1" baseline="0" dirty="0" smtClean="0">
                          <a:solidFill>
                            <a:schemeClr val="tx2"/>
                          </a:solidFill>
                          <a:latin typeface="+mn-lt"/>
                        </a:rPr>
                        <a:t>(n=19)</a:t>
                      </a:r>
                      <a:endParaRPr lang="en-US" sz="1400" b="1" dirty="0" smtClean="0">
                        <a:solidFill>
                          <a:schemeClr val="tx2"/>
                        </a:solidFill>
                        <a:latin typeface="+mn-lt"/>
                      </a:endParaRPr>
                    </a:p>
                  </a:txBody>
                  <a:tcPr marL="90000" anchor="b">
                    <a:lnB w="12700" cap="flat" cmpd="sng" algn="ctr">
                      <a:noFill/>
                      <a:prstDash val="solid"/>
                      <a:round/>
                      <a:headEnd type="none" w="med" len="med"/>
                      <a:tailEnd type="none" w="med" len="med"/>
                    </a:lnB>
                    <a:solidFill>
                      <a:schemeClr val="accent1"/>
                    </a:solidFill>
                  </a:tcPr>
                </a:tc>
                <a:tc>
                  <a:txBody>
                    <a:bodyPr/>
                    <a:lstStyle/>
                    <a:p>
                      <a:pPr algn="ctr"/>
                      <a:r>
                        <a:rPr lang="en-US" sz="1400" b="1" dirty="0" smtClean="0">
                          <a:solidFill>
                            <a:schemeClr val="tx2"/>
                          </a:solidFill>
                          <a:latin typeface="+mn-lt"/>
                        </a:rPr>
                        <a:t>PD-L1 ≥1%</a:t>
                      </a:r>
                    </a:p>
                    <a:p>
                      <a:pPr algn="ctr"/>
                      <a:r>
                        <a:rPr lang="en-US" sz="1400" b="1" dirty="0" smtClean="0">
                          <a:solidFill>
                            <a:schemeClr val="tx2"/>
                          </a:solidFill>
                          <a:latin typeface="+mn-lt"/>
                        </a:rPr>
                        <a:t>(n=41)</a:t>
                      </a:r>
                    </a:p>
                  </a:txBody>
                  <a:tcPr marL="90000" anchor="b">
                    <a:lnB w="12700" cap="flat" cmpd="sng" algn="ctr">
                      <a:noFill/>
                      <a:prstDash val="solid"/>
                      <a:round/>
                      <a:headEnd type="none" w="med" len="med"/>
                      <a:tailEnd type="none" w="med" len="med"/>
                    </a:lnB>
                    <a:solidFill>
                      <a:schemeClr val="accent1"/>
                    </a:solidFill>
                  </a:tcPr>
                </a:tc>
                <a:tc>
                  <a:txBody>
                    <a:bodyPr/>
                    <a:lstStyle/>
                    <a:p>
                      <a:pPr algn="ctr"/>
                      <a:r>
                        <a:rPr lang="en-US" sz="1400" b="1" dirty="0" smtClean="0">
                          <a:solidFill>
                            <a:schemeClr val="tx2"/>
                          </a:solidFill>
                          <a:latin typeface="+mn-lt"/>
                        </a:rPr>
                        <a:t>PD-L1 unknown</a:t>
                      </a:r>
                    </a:p>
                    <a:p>
                      <a:pPr algn="ctr"/>
                      <a:r>
                        <a:rPr lang="en-US" sz="1400" b="1" dirty="0" smtClean="0">
                          <a:solidFill>
                            <a:schemeClr val="tx2"/>
                          </a:solidFill>
                          <a:latin typeface="+mn-lt"/>
                        </a:rPr>
                        <a:t>(n=21)</a:t>
                      </a:r>
                    </a:p>
                  </a:txBody>
                  <a:tcPr marL="90000" anchor="b">
                    <a:lnB w="12700" cap="flat" cmpd="sng" algn="ctr">
                      <a:noFill/>
                      <a:prstDash val="solid"/>
                      <a:round/>
                      <a:headEnd type="none" w="med" len="med"/>
                      <a:tailEnd type="none" w="med" len="med"/>
                    </a:lnB>
                    <a:solidFill>
                      <a:schemeClr val="accent1"/>
                    </a:solidFill>
                  </a:tcPr>
                </a:tc>
                <a:tc vMerge="1">
                  <a:txBody>
                    <a:bodyPr/>
                    <a:lstStyle/>
                    <a:p>
                      <a:pPr algn="ctr"/>
                      <a:endParaRPr lang="en-US" sz="1400" b="1" dirty="0" smtClean="0">
                        <a:solidFill>
                          <a:schemeClr val="tx2"/>
                        </a:solidFill>
                        <a:latin typeface="+mn-lt"/>
                      </a:endParaRPr>
                    </a:p>
                  </a:txBody>
                  <a:tcPr anchor="ctr">
                    <a:solidFill>
                      <a:schemeClr val="accent1"/>
                    </a:solidFill>
                  </a:tcPr>
                </a:tc>
                <a:extLst>
                  <a:ext uri="{0D108BD9-81ED-4DB2-BD59-A6C34878D82A}">
                    <a16:rowId xmlns:a16="http://schemas.microsoft.com/office/drawing/2014/main" val="3011744392"/>
                  </a:ext>
                </a:extLst>
              </a:tr>
              <a:tr h="0">
                <a:tc>
                  <a:txBody>
                    <a:bodyPr/>
                    <a:lstStyle/>
                    <a:p>
                      <a:r>
                        <a:rPr lang="en-GB" sz="1400" b="0" dirty="0" smtClean="0"/>
                        <a:t>ORR, n (%)</a:t>
                      </a:r>
                      <a:endParaRPr lang="en-GB" sz="1400" b="0" dirty="0"/>
                    </a:p>
                  </a:txBody>
                  <a:tcPr marL="90000">
                    <a:lnT w="12700" cap="flat" cmpd="sng" algn="ctr">
                      <a:noFill/>
                      <a:prstDash val="solid"/>
                      <a:round/>
                      <a:headEnd type="none" w="med" len="med"/>
                      <a:tailEnd type="none" w="med" len="med"/>
                    </a:lnT>
                  </a:tcPr>
                </a:tc>
                <a:tc>
                  <a:txBody>
                    <a:bodyPr/>
                    <a:lstStyle/>
                    <a:p>
                      <a:pPr algn="ctr"/>
                      <a:r>
                        <a:rPr lang="en-GB" sz="1400" dirty="0" smtClean="0"/>
                        <a:t>15 (19)</a:t>
                      </a:r>
                      <a:endParaRPr lang="en-GB" sz="1400" dirty="0"/>
                    </a:p>
                  </a:txBody>
                  <a:tcPr marL="90000">
                    <a:lnT w="12700" cap="flat" cmpd="sng" algn="ctr">
                      <a:noFill/>
                      <a:prstDash val="solid"/>
                      <a:round/>
                      <a:headEnd type="none" w="med" len="med"/>
                      <a:tailEnd type="none" w="med" len="med"/>
                    </a:lnT>
                  </a:tcPr>
                </a:tc>
                <a:tc>
                  <a:txBody>
                    <a:bodyPr/>
                    <a:lstStyle/>
                    <a:p>
                      <a:pPr algn="ctr"/>
                      <a:r>
                        <a:rPr lang="en-US" sz="1400" dirty="0" smtClean="0">
                          <a:latin typeface="+mn-lt"/>
                        </a:rPr>
                        <a:t>2 (11)</a:t>
                      </a:r>
                      <a:endParaRPr lang="en-US" sz="1400" dirty="0">
                        <a:latin typeface="+mn-lt"/>
                      </a:endParaRPr>
                    </a:p>
                  </a:txBody>
                  <a:tcPr marL="90000">
                    <a:lnT w="12700" cap="flat" cmpd="sng" algn="ctr">
                      <a:noFill/>
                      <a:prstDash val="solid"/>
                      <a:round/>
                      <a:headEnd type="none" w="med" len="med"/>
                      <a:tailEnd type="none" w="med" len="med"/>
                    </a:lnT>
                  </a:tcPr>
                </a:tc>
                <a:tc>
                  <a:txBody>
                    <a:bodyPr/>
                    <a:lstStyle/>
                    <a:p>
                      <a:pPr algn="ctr"/>
                      <a:r>
                        <a:rPr lang="en-US" sz="1400" dirty="0" smtClean="0">
                          <a:latin typeface="+mn-lt"/>
                        </a:rPr>
                        <a:t>8 (20)</a:t>
                      </a:r>
                      <a:endParaRPr lang="en-US" sz="1400" dirty="0">
                        <a:latin typeface="+mn-lt"/>
                      </a:endParaRPr>
                    </a:p>
                  </a:txBody>
                  <a:tcPr marL="90000">
                    <a:lnT w="12700" cap="flat" cmpd="sng" algn="ctr">
                      <a:noFill/>
                      <a:prstDash val="solid"/>
                      <a:round/>
                      <a:headEnd type="none" w="med" len="med"/>
                      <a:tailEnd type="none" w="med" len="med"/>
                    </a:lnT>
                  </a:tcPr>
                </a:tc>
                <a:tc>
                  <a:txBody>
                    <a:bodyPr/>
                    <a:lstStyle/>
                    <a:p>
                      <a:pPr algn="ctr"/>
                      <a:r>
                        <a:rPr lang="en-US" sz="1400" dirty="0" smtClean="0">
                          <a:latin typeface="+mn-lt"/>
                        </a:rPr>
                        <a:t>5 (24)</a:t>
                      </a:r>
                      <a:endParaRPr lang="en-US" sz="1400" dirty="0">
                        <a:latin typeface="+mn-lt"/>
                      </a:endParaRPr>
                    </a:p>
                  </a:txBody>
                  <a:tcPr marL="90000">
                    <a:lnT w="12700" cap="flat" cmpd="sng" algn="ctr">
                      <a:noFill/>
                      <a:prstDash val="solid"/>
                      <a:round/>
                      <a:headEnd type="none" w="med" len="med"/>
                      <a:tailEnd type="none" w="med" len="med"/>
                    </a:lnT>
                  </a:tcPr>
                </a:tc>
                <a:tc>
                  <a:txBody>
                    <a:bodyPr/>
                    <a:lstStyle/>
                    <a:p>
                      <a:pPr algn="ctr"/>
                      <a:r>
                        <a:rPr lang="en-US" sz="1400" dirty="0" smtClean="0">
                          <a:latin typeface="+mn-lt"/>
                        </a:rPr>
                        <a:t>2</a:t>
                      </a:r>
                      <a:r>
                        <a:rPr lang="en-US" sz="1400" baseline="0" dirty="0" smtClean="0">
                          <a:latin typeface="+mn-lt"/>
                        </a:rPr>
                        <a:t> (6)</a:t>
                      </a:r>
                      <a:endParaRPr lang="en-US" sz="1400" dirty="0">
                        <a:latin typeface="+mn-lt"/>
                      </a:endParaRPr>
                    </a:p>
                  </a:txBody>
                  <a:tcPr marL="90000">
                    <a:lnT w="12700" cap="flat" cmpd="sng" algn="ctr">
                      <a:noFill/>
                      <a:prstDash val="solid"/>
                      <a:round/>
                      <a:headEnd type="none" w="med" len="med"/>
                      <a:tailEnd type="none" w="med" len="med"/>
                    </a:lnT>
                  </a:tcPr>
                </a:tc>
                <a:extLst>
                  <a:ext uri="{0D108BD9-81ED-4DB2-BD59-A6C34878D82A}">
                    <a16:rowId xmlns:a16="http://schemas.microsoft.com/office/drawing/2014/main" val="1549463123"/>
                  </a:ext>
                </a:extLst>
              </a:tr>
              <a:tr h="0">
                <a:tc>
                  <a:txBody>
                    <a:bodyPr/>
                    <a:lstStyle/>
                    <a:p>
                      <a:r>
                        <a:rPr lang="en-GB" sz="1400" b="0" dirty="0" smtClean="0"/>
                        <a:t>BOR, n (%)</a:t>
                      </a:r>
                      <a:endParaRPr lang="en-GB" sz="1400" b="0" dirty="0"/>
                    </a:p>
                  </a:txBody>
                  <a:tcPr marL="90000"/>
                </a:tc>
                <a:tc>
                  <a:txBody>
                    <a:bodyPr/>
                    <a:lstStyle/>
                    <a:p>
                      <a:pPr algn="ctr"/>
                      <a:endParaRPr lang="en-GB" sz="1400" dirty="0"/>
                    </a:p>
                  </a:txBody>
                  <a:tcPr marL="90000"/>
                </a:tc>
                <a:tc>
                  <a:txBody>
                    <a:bodyPr/>
                    <a:lstStyle/>
                    <a:p>
                      <a:pPr algn="ctr"/>
                      <a:endParaRPr lang="en-GB" sz="1400" dirty="0"/>
                    </a:p>
                  </a:txBody>
                  <a:tcPr marL="90000"/>
                </a:tc>
                <a:tc>
                  <a:txBody>
                    <a:bodyPr/>
                    <a:lstStyle/>
                    <a:p>
                      <a:pPr algn="ctr"/>
                      <a:endParaRPr lang="en-US" sz="1400" dirty="0">
                        <a:latin typeface="+mn-lt"/>
                      </a:endParaRPr>
                    </a:p>
                  </a:txBody>
                  <a:tcPr marL="90000"/>
                </a:tc>
                <a:tc>
                  <a:txBody>
                    <a:bodyPr/>
                    <a:lstStyle/>
                    <a:p>
                      <a:pPr algn="ctr"/>
                      <a:endParaRPr lang="en-US" sz="1400" dirty="0">
                        <a:latin typeface="+mn-lt"/>
                      </a:endParaRPr>
                    </a:p>
                  </a:txBody>
                  <a:tcPr marL="90000"/>
                </a:tc>
                <a:tc>
                  <a:txBody>
                    <a:bodyPr/>
                    <a:lstStyle/>
                    <a:p>
                      <a:pPr algn="ctr"/>
                      <a:endParaRPr lang="en-US" sz="1400" dirty="0">
                        <a:latin typeface="+mn-lt"/>
                      </a:endParaRPr>
                    </a:p>
                  </a:txBody>
                  <a:tcPr marL="90000"/>
                </a:tc>
                <a:extLst>
                  <a:ext uri="{0D108BD9-81ED-4DB2-BD59-A6C34878D82A}">
                    <a16:rowId xmlns:a16="http://schemas.microsoft.com/office/drawing/2014/main" val="3532833370"/>
                  </a:ext>
                </a:extLst>
              </a:tr>
              <a:tr h="0">
                <a:tc>
                  <a:txBody>
                    <a:bodyPr/>
                    <a:lstStyle/>
                    <a:p>
                      <a:pPr marL="88900" indent="0"/>
                      <a:r>
                        <a:rPr lang="en-GB" sz="1400" b="0" dirty="0" smtClean="0"/>
                        <a:t>CR</a:t>
                      </a:r>
                      <a:endParaRPr lang="en-GB" sz="1400" b="0" dirty="0"/>
                    </a:p>
                  </a:txBody>
                  <a:tcPr marL="90000"/>
                </a:tc>
                <a:tc>
                  <a:txBody>
                    <a:bodyPr/>
                    <a:lstStyle/>
                    <a:p>
                      <a:pPr algn="ctr"/>
                      <a:r>
                        <a:rPr lang="en-GB" sz="1400" dirty="0" smtClean="0"/>
                        <a:t>0</a:t>
                      </a:r>
                      <a:endParaRPr lang="en-GB" sz="1400" dirty="0"/>
                    </a:p>
                  </a:txBody>
                  <a:tcPr marL="90000"/>
                </a:tc>
                <a:tc>
                  <a:txBody>
                    <a:bodyPr/>
                    <a:lstStyle/>
                    <a:p>
                      <a:pPr algn="ctr"/>
                      <a:r>
                        <a:rPr lang="en-GB" sz="1400" dirty="0" smtClean="0"/>
                        <a:t>0</a:t>
                      </a:r>
                      <a:endParaRPr lang="en-GB" sz="1400" dirty="0"/>
                    </a:p>
                  </a:txBody>
                  <a:tcPr marL="90000"/>
                </a:tc>
                <a:tc>
                  <a:txBody>
                    <a:bodyPr/>
                    <a:lstStyle/>
                    <a:p>
                      <a:pPr algn="ctr"/>
                      <a:r>
                        <a:rPr lang="en-US" sz="1400" dirty="0" smtClean="0">
                          <a:latin typeface="+mn-lt"/>
                        </a:rPr>
                        <a:t>0</a:t>
                      </a:r>
                      <a:endParaRPr lang="en-US" sz="1400" dirty="0">
                        <a:latin typeface="+mn-lt"/>
                      </a:endParaRPr>
                    </a:p>
                  </a:txBody>
                  <a:tcPr marL="90000"/>
                </a:tc>
                <a:tc>
                  <a:txBody>
                    <a:bodyPr/>
                    <a:lstStyle/>
                    <a:p>
                      <a:pPr algn="ctr"/>
                      <a:r>
                        <a:rPr lang="en-US" sz="1400" dirty="0" smtClean="0">
                          <a:latin typeface="+mn-lt"/>
                        </a:rPr>
                        <a:t>0</a:t>
                      </a:r>
                      <a:endParaRPr lang="en-US" sz="1400" dirty="0">
                        <a:latin typeface="+mn-lt"/>
                      </a:endParaRPr>
                    </a:p>
                  </a:txBody>
                  <a:tcPr marL="90000"/>
                </a:tc>
                <a:tc>
                  <a:txBody>
                    <a:bodyPr/>
                    <a:lstStyle/>
                    <a:p>
                      <a:pPr algn="ctr"/>
                      <a:r>
                        <a:rPr lang="en-US" sz="1400" dirty="0" smtClean="0">
                          <a:latin typeface="+mn-lt"/>
                        </a:rPr>
                        <a:t>0</a:t>
                      </a:r>
                      <a:endParaRPr lang="en-US" sz="1400" dirty="0">
                        <a:latin typeface="+mn-lt"/>
                      </a:endParaRPr>
                    </a:p>
                  </a:txBody>
                  <a:tcPr marL="90000"/>
                </a:tc>
                <a:extLst>
                  <a:ext uri="{0D108BD9-81ED-4DB2-BD59-A6C34878D82A}">
                    <a16:rowId xmlns:a16="http://schemas.microsoft.com/office/drawing/2014/main" val="1404683296"/>
                  </a:ext>
                </a:extLst>
              </a:tr>
              <a:tr h="0">
                <a:tc>
                  <a:txBody>
                    <a:bodyPr/>
                    <a:lstStyle/>
                    <a:p>
                      <a:pPr marL="88900" indent="0"/>
                      <a:r>
                        <a:rPr lang="en-GB" sz="1400" b="0" dirty="0" smtClean="0"/>
                        <a:t>PR</a:t>
                      </a:r>
                      <a:endParaRPr lang="en-GB" sz="1400" b="0" dirty="0"/>
                    </a:p>
                  </a:txBody>
                  <a:tcPr marL="90000"/>
                </a:tc>
                <a:tc>
                  <a:txBody>
                    <a:bodyPr/>
                    <a:lstStyle/>
                    <a:p>
                      <a:pPr algn="ctr"/>
                      <a:r>
                        <a:rPr lang="en-GB" sz="1400" dirty="0" smtClean="0"/>
                        <a:t>15 (19)</a:t>
                      </a:r>
                      <a:endParaRPr lang="en-GB" sz="1400" dirty="0"/>
                    </a:p>
                  </a:txBody>
                  <a:tcPr marL="90000"/>
                </a:tc>
                <a:tc>
                  <a:txBody>
                    <a:bodyPr/>
                    <a:lstStyle/>
                    <a:p>
                      <a:pPr algn="ctr"/>
                      <a:r>
                        <a:rPr lang="en-GB" sz="1400" dirty="0" smtClean="0"/>
                        <a:t>2 (11)</a:t>
                      </a:r>
                      <a:endParaRPr lang="en-GB" sz="1400" dirty="0"/>
                    </a:p>
                  </a:txBody>
                  <a:tcPr marL="90000"/>
                </a:tc>
                <a:tc>
                  <a:txBody>
                    <a:bodyPr/>
                    <a:lstStyle/>
                    <a:p>
                      <a:pPr algn="ctr"/>
                      <a:r>
                        <a:rPr lang="en-US" sz="1400" dirty="0" smtClean="0">
                          <a:latin typeface="+mn-lt"/>
                        </a:rPr>
                        <a:t>8 (20)</a:t>
                      </a:r>
                      <a:endParaRPr lang="en-US" sz="1400" dirty="0">
                        <a:latin typeface="+mn-lt"/>
                      </a:endParaRPr>
                    </a:p>
                  </a:txBody>
                  <a:tcPr marL="90000"/>
                </a:tc>
                <a:tc>
                  <a:txBody>
                    <a:bodyPr/>
                    <a:lstStyle/>
                    <a:p>
                      <a:pPr algn="ctr"/>
                      <a:r>
                        <a:rPr lang="en-US" sz="1400" dirty="0" smtClean="0">
                          <a:latin typeface="+mn-lt"/>
                        </a:rPr>
                        <a:t>5 (24)</a:t>
                      </a:r>
                      <a:endParaRPr lang="en-US" sz="1400" dirty="0">
                        <a:latin typeface="+mn-lt"/>
                      </a:endParaRPr>
                    </a:p>
                  </a:txBody>
                  <a:tcPr marL="90000"/>
                </a:tc>
                <a:tc>
                  <a:txBody>
                    <a:bodyPr/>
                    <a:lstStyle/>
                    <a:p>
                      <a:pPr algn="ctr"/>
                      <a:r>
                        <a:rPr lang="en-US" sz="1400" dirty="0" smtClean="0">
                          <a:latin typeface="+mn-lt"/>
                        </a:rPr>
                        <a:t>2 (6)</a:t>
                      </a:r>
                      <a:endParaRPr lang="en-US" sz="1400" dirty="0">
                        <a:latin typeface="+mn-lt"/>
                      </a:endParaRPr>
                    </a:p>
                  </a:txBody>
                  <a:tcPr marL="90000"/>
                </a:tc>
                <a:extLst>
                  <a:ext uri="{0D108BD9-81ED-4DB2-BD59-A6C34878D82A}">
                    <a16:rowId xmlns:a16="http://schemas.microsoft.com/office/drawing/2014/main" val="1793953225"/>
                  </a:ext>
                </a:extLst>
              </a:tr>
              <a:tr h="0">
                <a:tc>
                  <a:txBody>
                    <a:bodyPr/>
                    <a:lstStyle/>
                    <a:p>
                      <a:pPr marL="88900" indent="0"/>
                      <a:r>
                        <a:rPr lang="en-GB" sz="1400" b="0" dirty="0" smtClean="0"/>
                        <a:t>SD</a:t>
                      </a:r>
                      <a:endParaRPr lang="en-GB" sz="1400" b="0" dirty="0"/>
                    </a:p>
                  </a:txBody>
                  <a:tcPr marL="90000"/>
                </a:tc>
                <a:tc>
                  <a:txBody>
                    <a:bodyPr/>
                    <a:lstStyle/>
                    <a:p>
                      <a:pPr algn="ctr"/>
                      <a:r>
                        <a:rPr lang="en-GB" sz="1400" dirty="0" smtClean="0"/>
                        <a:t>50 (62)</a:t>
                      </a:r>
                      <a:endParaRPr lang="en-GB" sz="1400" dirty="0"/>
                    </a:p>
                  </a:txBody>
                  <a:tcPr marL="90000"/>
                </a:tc>
                <a:tc>
                  <a:txBody>
                    <a:bodyPr/>
                    <a:lstStyle/>
                    <a:p>
                      <a:pPr algn="ctr"/>
                      <a:r>
                        <a:rPr lang="en-GB" sz="1400" dirty="0" smtClean="0"/>
                        <a:t>12 (63)</a:t>
                      </a:r>
                      <a:endParaRPr lang="en-GB" sz="1400" dirty="0"/>
                    </a:p>
                  </a:txBody>
                  <a:tcPr marL="90000"/>
                </a:tc>
                <a:tc>
                  <a:txBody>
                    <a:bodyPr/>
                    <a:lstStyle/>
                    <a:p>
                      <a:pPr algn="ctr"/>
                      <a:r>
                        <a:rPr lang="en-US" sz="1400" dirty="0" smtClean="0">
                          <a:latin typeface="+mn-lt"/>
                        </a:rPr>
                        <a:t>25 (61)</a:t>
                      </a:r>
                    </a:p>
                  </a:txBody>
                  <a:tcPr marL="90000"/>
                </a:tc>
                <a:tc>
                  <a:txBody>
                    <a:bodyPr/>
                    <a:lstStyle/>
                    <a:p>
                      <a:pPr algn="ctr"/>
                      <a:r>
                        <a:rPr lang="en-US" sz="1400" dirty="0" smtClean="0">
                          <a:latin typeface="+mn-lt"/>
                        </a:rPr>
                        <a:t>13 (62)</a:t>
                      </a:r>
                    </a:p>
                  </a:txBody>
                  <a:tcPr marL="90000"/>
                </a:tc>
                <a:tc>
                  <a:txBody>
                    <a:bodyPr/>
                    <a:lstStyle/>
                    <a:p>
                      <a:pPr algn="ctr"/>
                      <a:r>
                        <a:rPr lang="en-US" sz="1400" dirty="0" smtClean="0">
                          <a:latin typeface="+mn-lt"/>
                        </a:rPr>
                        <a:t>18 (58)</a:t>
                      </a:r>
                    </a:p>
                  </a:txBody>
                  <a:tcPr marL="90000"/>
                </a:tc>
                <a:extLst>
                  <a:ext uri="{0D108BD9-81ED-4DB2-BD59-A6C34878D82A}">
                    <a16:rowId xmlns:a16="http://schemas.microsoft.com/office/drawing/2014/main" val="1011684790"/>
                  </a:ext>
                </a:extLst>
              </a:tr>
              <a:tr h="0">
                <a:tc>
                  <a:txBody>
                    <a:bodyPr/>
                    <a:lstStyle/>
                    <a:p>
                      <a:pPr marL="88900" lvl="0" indent="0"/>
                      <a:r>
                        <a:rPr lang="en-GB" sz="1400" b="0" dirty="0" smtClean="0"/>
                        <a:t>PD</a:t>
                      </a:r>
                      <a:endParaRPr lang="en-GB" sz="1400" b="0" dirty="0"/>
                    </a:p>
                  </a:txBody>
                  <a:tcPr marL="90000"/>
                </a:tc>
                <a:tc>
                  <a:txBody>
                    <a:bodyPr/>
                    <a:lstStyle/>
                    <a:p>
                      <a:pPr algn="ctr"/>
                      <a:r>
                        <a:rPr lang="en-GB" sz="1400" dirty="0" smtClean="0"/>
                        <a:t>13 (16)</a:t>
                      </a:r>
                      <a:endParaRPr lang="en-GB" sz="1400" dirty="0"/>
                    </a:p>
                  </a:txBody>
                  <a:tcPr marL="90000"/>
                </a:tc>
                <a:tc>
                  <a:txBody>
                    <a:bodyPr/>
                    <a:lstStyle/>
                    <a:p>
                      <a:pPr algn="ctr"/>
                      <a:r>
                        <a:rPr lang="en-GB" sz="1400" dirty="0" smtClean="0"/>
                        <a:t>3 (16)</a:t>
                      </a:r>
                      <a:endParaRPr lang="en-GB" sz="1400" dirty="0"/>
                    </a:p>
                  </a:txBody>
                  <a:tcPr marL="90000"/>
                </a:tc>
                <a:tc>
                  <a:txBody>
                    <a:bodyPr/>
                    <a:lstStyle/>
                    <a:p>
                      <a:pPr algn="ctr"/>
                      <a:r>
                        <a:rPr lang="en-US" sz="1400" dirty="0" smtClean="0">
                          <a:latin typeface="+mn-lt"/>
                        </a:rPr>
                        <a:t>8 (20)</a:t>
                      </a:r>
                      <a:endParaRPr lang="en-US" sz="1400" dirty="0">
                        <a:latin typeface="+mn-lt"/>
                      </a:endParaRPr>
                    </a:p>
                  </a:txBody>
                  <a:tcPr marL="90000"/>
                </a:tc>
                <a:tc>
                  <a:txBody>
                    <a:bodyPr/>
                    <a:lstStyle/>
                    <a:p>
                      <a:pPr algn="ctr"/>
                      <a:r>
                        <a:rPr lang="en-US" sz="1400" dirty="0" smtClean="0">
                          <a:latin typeface="+mn-lt"/>
                        </a:rPr>
                        <a:t>2 (10)</a:t>
                      </a:r>
                      <a:endParaRPr lang="en-US" sz="1400" dirty="0">
                        <a:latin typeface="+mn-lt"/>
                      </a:endParaRPr>
                    </a:p>
                  </a:txBody>
                  <a:tcPr marL="90000"/>
                </a:tc>
                <a:tc>
                  <a:txBody>
                    <a:bodyPr/>
                    <a:lstStyle/>
                    <a:p>
                      <a:pPr algn="ctr"/>
                      <a:r>
                        <a:rPr lang="en-US" sz="1400" dirty="0" smtClean="0">
                          <a:latin typeface="+mn-lt"/>
                        </a:rPr>
                        <a:t>6 (19)</a:t>
                      </a:r>
                      <a:endParaRPr lang="en-US" sz="1400" dirty="0">
                        <a:latin typeface="+mn-lt"/>
                      </a:endParaRPr>
                    </a:p>
                  </a:txBody>
                  <a:tcPr marL="90000"/>
                </a:tc>
                <a:extLst>
                  <a:ext uri="{0D108BD9-81ED-4DB2-BD59-A6C34878D82A}">
                    <a16:rowId xmlns:a16="http://schemas.microsoft.com/office/drawing/2014/main" val="1271958629"/>
                  </a:ext>
                </a:extLst>
              </a:tr>
              <a:tr h="0">
                <a:tc>
                  <a:txBody>
                    <a:bodyPr/>
                    <a:lstStyle/>
                    <a:p>
                      <a:pPr marL="88900" indent="0"/>
                      <a:r>
                        <a:rPr lang="en-GB" sz="1400" b="0" dirty="0" smtClean="0"/>
                        <a:t>NE</a:t>
                      </a:r>
                      <a:endParaRPr lang="en-GB" sz="1400" b="0" dirty="0"/>
                    </a:p>
                  </a:txBody>
                  <a:tcPr marL="90000"/>
                </a:tc>
                <a:tc>
                  <a:txBody>
                    <a:bodyPr/>
                    <a:lstStyle/>
                    <a:p>
                      <a:pPr algn="ctr"/>
                      <a:r>
                        <a:rPr lang="en-GB" sz="1400" dirty="0" smtClean="0"/>
                        <a:t>3 (4)</a:t>
                      </a:r>
                      <a:endParaRPr lang="en-GB" sz="1400" dirty="0"/>
                    </a:p>
                  </a:txBody>
                  <a:tcPr marL="90000"/>
                </a:tc>
                <a:tc>
                  <a:txBody>
                    <a:bodyPr/>
                    <a:lstStyle/>
                    <a:p>
                      <a:pPr algn="ctr"/>
                      <a:r>
                        <a:rPr lang="en-GB" sz="1400" dirty="0" smtClean="0"/>
                        <a:t>2 (11)</a:t>
                      </a:r>
                      <a:endParaRPr lang="en-GB" sz="1400" dirty="0"/>
                    </a:p>
                  </a:txBody>
                  <a:tcPr marL="90000"/>
                </a:tc>
                <a:tc>
                  <a:txBody>
                    <a:bodyPr/>
                    <a:lstStyle/>
                    <a:p>
                      <a:pPr algn="ctr"/>
                      <a:r>
                        <a:rPr lang="en-US" sz="1400" dirty="0" smtClean="0">
                          <a:latin typeface="+mn-lt"/>
                        </a:rPr>
                        <a:t>0</a:t>
                      </a:r>
                      <a:endParaRPr lang="en-US" sz="1400" dirty="0">
                        <a:latin typeface="+mn-lt"/>
                      </a:endParaRPr>
                    </a:p>
                  </a:txBody>
                  <a:tcPr marL="90000"/>
                </a:tc>
                <a:tc>
                  <a:txBody>
                    <a:bodyPr/>
                    <a:lstStyle/>
                    <a:p>
                      <a:pPr algn="ctr"/>
                      <a:r>
                        <a:rPr lang="en-US" sz="1400" dirty="0" smtClean="0">
                          <a:latin typeface="+mn-lt"/>
                        </a:rPr>
                        <a:t>1 (5)</a:t>
                      </a:r>
                      <a:endParaRPr lang="en-US" sz="1400" dirty="0">
                        <a:latin typeface="+mn-lt"/>
                      </a:endParaRPr>
                    </a:p>
                  </a:txBody>
                  <a:tcPr marL="90000"/>
                </a:tc>
                <a:tc>
                  <a:txBody>
                    <a:bodyPr/>
                    <a:lstStyle/>
                    <a:p>
                      <a:pPr algn="ctr"/>
                      <a:r>
                        <a:rPr lang="en-US" sz="1400" dirty="0" smtClean="0">
                          <a:latin typeface="+mn-lt"/>
                        </a:rPr>
                        <a:t>5 (16)</a:t>
                      </a:r>
                      <a:endParaRPr lang="en-US" sz="1400" dirty="0">
                        <a:latin typeface="+mn-lt"/>
                      </a:endParaRPr>
                    </a:p>
                  </a:txBody>
                  <a:tcPr marL="90000"/>
                </a:tc>
                <a:extLst>
                  <a:ext uri="{0D108BD9-81ED-4DB2-BD59-A6C34878D82A}">
                    <a16:rowId xmlns:a16="http://schemas.microsoft.com/office/drawing/2014/main" val="1018879825"/>
                  </a:ext>
                </a:extLst>
              </a:tr>
              <a:tr h="0">
                <a:tc>
                  <a:txBody>
                    <a:bodyPr/>
                    <a:lstStyle/>
                    <a:p>
                      <a:r>
                        <a:rPr lang="en-GB" sz="1400" b="0" dirty="0" smtClean="0"/>
                        <a:t>DCR, n (%)</a:t>
                      </a:r>
                      <a:endParaRPr lang="en-GB" sz="1400" b="0" dirty="0"/>
                    </a:p>
                  </a:txBody>
                  <a:tcPr marL="90000"/>
                </a:tc>
                <a:tc>
                  <a:txBody>
                    <a:bodyPr/>
                    <a:lstStyle/>
                    <a:p>
                      <a:pPr algn="ctr"/>
                      <a:r>
                        <a:rPr lang="en-GB" sz="1400" dirty="0" smtClean="0"/>
                        <a:t>65 (80)</a:t>
                      </a:r>
                      <a:endParaRPr lang="en-GB" sz="1400" dirty="0"/>
                    </a:p>
                  </a:txBody>
                  <a:tcPr marL="90000"/>
                </a:tc>
                <a:tc>
                  <a:txBody>
                    <a:bodyPr/>
                    <a:lstStyle/>
                    <a:p>
                      <a:pPr algn="ctr"/>
                      <a:r>
                        <a:rPr lang="en-GB" sz="1400" dirty="0" smtClean="0"/>
                        <a:t>14 (74)</a:t>
                      </a:r>
                      <a:endParaRPr lang="en-GB" sz="1400" dirty="0"/>
                    </a:p>
                  </a:txBody>
                  <a:tcPr marL="90000"/>
                </a:tc>
                <a:tc>
                  <a:txBody>
                    <a:bodyPr/>
                    <a:lstStyle/>
                    <a:p>
                      <a:pPr algn="ctr"/>
                      <a:r>
                        <a:rPr lang="en-US" sz="1400" dirty="0" smtClean="0">
                          <a:latin typeface="+mn-lt"/>
                        </a:rPr>
                        <a:t>33 (80)</a:t>
                      </a:r>
                      <a:endParaRPr lang="en-US" sz="1400" dirty="0">
                        <a:latin typeface="+mn-lt"/>
                      </a:endParaRPr>
                    </a:p>
                  </a:txBody>
                  <a:tcPr marL="90000"/>
                </a:tc>
                <a:tc>
                  <a:txBody>
                    <a:bodyPr/>
                    <a:lstStyle/>
                    <a:p>
                      <a:pPr algn="ctr"/>
                      <a:r>
                        <a:rPr lang="en-US" sz="1400" dirty="0" smtClean="0">
                          <a:latin typeface="+mn-lt"/>
                        </a:rPr>
                        <a:t>18 (86)</a:t>
                      </a:r>
                      <a:endParaRPr lang="en-US" sz="1400" dirty="0">
                        <a:latin typeface="+mn-lt"/>
                      </a:endParaRPr>
                    </a:p>
                  </a:txBody>
                  <a:tcPr marL="90000"/>
                </a:tc>
                <a:tc>
                  <a:txBody>
                    <a:bodyPr/>
                    <a:lstStyle/>
                    <a:p>
                      <a:pPr algn="ctr"/>
                      <a:r>
                        <a:rPr lang="en-US" sz="1400" dirty="0" smtClean="0">
                          <a:latin typeface="+mn-lt"/>
                        </a:rPr>
                        <a:t>20 (65)</a:t>
                      </a:r>
                      <a:endParaRPr lang="en-US" sz="1400" dirty="0">
                        <a:latin typeface="+mn-lt"/>
                      </a:endParaRPr>
                    </a:p>
                  </a:txBody>
                  <a:tcPr marL="90000"/>
                </a:tc>
                <a:extLst>
                  <a:ext uri="{0D108BD9-81ED-4DB2-BD59-A6C34878D82A}">
                    <a16:rowId xmlns:a16="http://schemas.microsoft.com/office/drawing/2014/main" val="1743795292"/>
                  </a:ext>
                </a:extLst>
              </a:tr>
              <a:tr h="0">
                <a:tc>
                  <a:txBody>
                    <a:bodyPr/>
                    <a:lstStyle/>
                    <a:p>
                      <a:r>
                        <a:rPr lang="en-GB" sz="1400" b="0" dirty="0" smtClean="0"/>
                        <a:t>mPFS, </a:t>
                      </a:r>
                      <a:r>
                        <a:rPr lang="en-GB" sz="1400" b="0" dirty="0" err="1" smtClean="0"/>
                        <a:t>mo</a:t>
                      </a:r>
                      <a:r>
                        <a:rPr lang="en-GB" sz="1400" b="0" dirty="0" smtClean="0"/>
                        <a:t> (95%CI)</a:t>
                      </a:r>
                      <a:endParaRPr lang="en-GB" sz="1400" b="0" dirty="0"/>
                    </a:p>
                  </a:txBody>
                  <a:tcPr marL="90000"/>
                </a:tc>
                <a:tc>
                  <a:txBody>
                    <a:bodyPr/>
                    <a:lstStyle/>
                    <a:p>
                      <a:pPr algn="ctr"/>
                      <a:r>
                        <a:rPr lang="en-GB" sz="1400" dirty="0" smtClean="0"/>
                        <a:t>4.5 (3.5, 5.6)</a:t>
                      </a:r>
                      <a:endParaRPr lang="en-GB" sz="1400" dirty="0"/>
                    </a:p>
                  </a:txBody>
                  <a:tcPr marL="90000"/>
                </a:tc>
                <a:tc>
                  <a:txBody>
                    <a:bodyPr/>
                    <a:lstStyle/>
                    <a:p>
                      <a:pPr algn="ctr"/>
                      <a:r>
                        <a:rPr lang="en-US" sz="1400" dirty="0" smtClean="0">
                          <a:latin typeface="+mn-lt"/>
                        </a:rPr>
                        <a:t>4.0 (2.6, 5.6)</a:t>
                      </a:r>
                      <a:endParaRPr lang="en-US" sz="1400" dirty="0">
                        <a:latin typeface="+mn-lt"/>
                      </a:endParaRPr>
                    </a:p>
                  </a:txBody>
                  <a:tcPr marL="90000"/>
                </a:tc>
                <a:tc>
                  <a:txBody>
                    <a:bodyPr/>
                    <a:lstStyle/>
                    <a:p>
                      <a:pPr algn="ctr"/>
                      <a:r>
                        <a:rPr lang="en-US" sz="1400" dirty="0" smtClean="0">
                          <a:latin typeface="+mn-lt"/>
                        </a:rPr>
                        <a:t>4.7 (2.7, 5.6)</a:t>
                      </a:r>
                      <a:endParaRPr lang="en-US" sz="1400" dirty="0">
                        <a:latin typeface="+mn-lt"/>
                      </a:endParaRPr>
                    </a:p>
                  </a:txBody>
                  <a:tcPr marL="90000"/>
                </a:tc>
                <a:tc>
                  <a:txBody>
                    <a:bodyPr/>
                    <a:lstStyle/>
                    <a:p>
                      <a:pPr algn="ctr"/>
                      <a:r>
                        <a:rPr lang="en-US" sz="1400" dirty="0" smtClean="0">
                          <a:latin typeface="+mn-lt"/>
                        </a:rPr>
                        <a:t>5.4 (2.9, 10.9)</a:t>
                      </a:r>
                      <a:endParaRPr lang="en-US" sz="1400" dirty="0">
                        <a:latin typeface="+mn-lt"/>
                      </a:endParaRPr>
                    </a:p>
                  </a:txBody>
                  <a:tcPr marL="90000"/>
                </a:tc>
                <a:tc>
                  <a:txBody>
                    <a:bodyPr/>
                    <a:lstStyle/>
                    <a:p>
                      <a:pPr algn="ctr"/>
                      <a:r>
                        <a:rPr lang="en-US" sz="1400" dirty="0" smtClean="0">
                          <a:latin typeface="+mn-lt"/>
                        </a:rPr>
                        <a:t>3.4 (1.4, 5.6)</a:t>
                      </a:r>
                      <a:endParaRPr lang="en-US" sz="1400" dirty="0">
                        <a:latin typeface="+mn-lt"/>
                      </a:endParaRPr>
                    </a:p>
                  </a:txBody>
                  <a:tcPr marL="90000"/>
                </a:tc>
                <a:extLst>
                  <a:ext uri="{0D108BD9-81ED-4DB2-BD59-A6C34878D82A}">
                    <a16:rowId xmlns:a16="http://schemas.microsoft.com/office/drawing/2014/main" val="1366007704"/>
                  </a:ext>
                </a:extLst>
              </a:tr>
              <a:tr h="0">
                <a:tc>
                  <a:txBody>
                    <a:bodyPr/>
                    <a:lstStyle/>
                    <a:p>
                      <a:r>
                        <a:rPr lang="en-GB" sz="1400" b="0" dirty="0" err="1" smtClean="0"/>
                        <a:t>mDoR</a:t>
                      </a:r>
                      <a:r>
                        <a:rPr lang="en-GB" sz="1400" b="0" dirty="0" smtClean="0"/>
                        <a:t>,</a:t>
                      </a:r>
                      <a:r>
                        <a:rPr lang="en-GB" sz="1400" b="0" baseline="0" dirty="0" smtClean="0"/>
                        <a:t> </a:t>
                      </a:r>
                      <a:r>
                        <a:rPr lang="en-GB" sz="1400" b="0" baseline="0" dirty="0" err="1" smtClean="0"/>
                        <a:t>mo</a:t>
                      </a:r>
                      <a:r>
                        <a:rPr lang="en-GB" sz="1400" b="0" baseline="0" dirty="0" smtClean="0"/>
                        <a:t> (95%CI)</a:t>
                      </a:r>
                      <a:endParaRPr lang="en-GB" sz="1400" b="0" dirty="0"/>
                    </a:p>
                  </a:txBody>
                  <a:tcPr marL="90000"/>
                </a:tc>
                <a:tc>
                  <a:txBody>
                    <a:bodyPr/>
                    <a:lstStyle/>
                    <a:p>
                      <a:pPr algn="ctr"/>
                      <a:r>
                        <a:rPr lang="en-GB" sz="1400" dirty="0" smtClean="0"/>
                        <a:t>5.8 (4.2, 6.9)</a:t>
                      </a:r>
                      <a:endParaRPr lang="en-GB" sz="1400" dirty="0"/>
                    </a:p>
                  </a:txBody>
                  <a:tcPr marL="90000"/>
                </a:tc>
                <a:tc>
                  <a:txBody>
                    <a:bodyPr/>
                    <a:lstStyle/>
                    <a:p>
                      <a:pPr algn="ctr"/>
                      <a:r>
                        <a:rPr lang="en-US" sz="1400" dirty="0" smtClean="0">
                          <a:latin typeface="+mn-lt"/>
                        </a:rPr>
                        <a:t>3.4 (2.6, 5.6)</a:t>
                      </a:r>
                      <a:endParaRPr lang="en-US" sz="1400" dirty="0">
                        <a:latin typeface="+mn-lt"/>
                      </a:endParaRPr>
                    </a:p>
                  </a:txBody>
                  <a:tcPr marL="90000"/>
                </a:tc>
                <a:tc>
                  <a:txBody>
                    <a:bodyPr/>
                    <a:lstStyle/>
                    <a:p>
                      <a:pPr algn="ctr"/>
                      <a:r>
                        <a:rPr lang="en-US" sz="1400" dirty="0" smtClean="0">
                          <a:latin typeface="+mn-lt"/>
                        </a:rPr>
                        <a:t>6.5 (3.5, NE)</a:t>
                      </a:r>
                      <a:endParaRPr lang="en-US" sz="1400" dirty="0">
                        <a:latin typeface="+mn-lt"/>
                      </a:endParaRPr>
                    </a:p>
                  </a:txBody>
                  <a:tcPr marL="90000"/>
                </a:tc>
                <a:tc>
                  <a:txBody>
                    <a:bodyPr/>
                    <a:lstStyle/>
                    <a:p>
                      <a:pPr algn="ctr"/>
                      <a:r>
                        <a:rPr lang="en-US" sz="1400" dirty="0" smtClean="0">
                          <a:latin typeface="+mn-lt"/>
                        </a:rPr>
                        <a:t>6.2 (4.2, NE)</a:t>
                      </a:r>
                      <a:endParaRPr lang="en-US" sz="1400" dirty="0">
                        <a:latin typeface="+mn-lt"/>
                      </a:endParaRPr>
                    </a:p>
                  </a:txBody>
                  <a:tcPr marL="90000"/>
                </a:tc>
                <a:tc>
                  <a:txBody>
                    <a:bodyPr/>
                    <a:lstStyle/>
                    <a:p>
                      <a:pPr algn="ctr"/>
                      <a:r>
                        <a:rPr lang="en-US" sz="1400" dirty="0" smtClean="0">
                          <a:latin typeface="+mn-lt"/>
                        </a:rPr>
                        <a:t>10.6 (6.3, NE)</a:t>
                      </a:r>
                      <a:endParaRPr lang="en-US" sz="1400" dirty="0">
                        <a:latin typeface="+mn-lt"/>
                      </a:endParaRPr>
                    </a:p>
                  </a:txBody>
                  <a:tcPr marL="90000"/>
                </a:tc>
                <a:extLst>
                  <a:ext uri="{0D108BD9-81ED-4DB2-BD59-A6C34878D82A}">
                    <a16:rowId xmlns:a16="http://schemas.microsoft.com/office/drawing/2014/main" val="2834775961"/>
                  </a:ext>
                </a:extLst>
              </a:tr>
              <a:tr h="0">
                <a:tc>
                  <a:txBody>
                    <a:bodyPr/>
                    <a:lstStyle/>
                    <a:p>
                      <a:r>
                        <a:rPr lang="en-GB" sz="1400" b="0" dirty="0" smtClean="0"/>
                        <a:t>mOS,</a:t>
                      </a:r>
                      <a:r>
                        <a:rPr lang="en-GB" sz="1400" b="0" baseline="0" dirty="0" smtClean="0"/>
                        <a:t> </a:t>
                      </a:r>
                      <a:r>
                        <a:rPr lang="en-GB" sz="1400" b="0" baseline="0" dirty="0" err="1" smtClean="0"/>
                        <a:t>mo</a:t>
                      </a:r>
                      <a:r>
                        <a:rPr lang="en-GB" sz="1400" b="0" baseline="0" dirty="0" smtClean="0"/>
                        <a:t> (95%CI)</a:t>
                      </a:r>
                      <a:endParaRPr lang="en-GB" sz="1400" b="0" dirty="0"/>
                    </a:p>
                  </a:txBody>
                  <a:tcPr marL="90000"/>
                </a:tc>
                <a:tc>
                  <a:txBody>
                    <a:bodyPr/>
                    <a:lstStyle/>
                    <a:p>
                      <a:pPr algn="ctr"/>
                      <a:r>
                        <a:rPr lang="en-GB" sz="1400" dirty="0" smtClean="0"/>
                        <a:t>13.8 (7.2, 15.7)</a:t>
                      </a:r>
                      <a:endParaRPr lang="en-GB" sz="1400" dirty="0"/>
                    </a:p>
                  </a:txBody>
                  <a:tcPr marL="90000"/>
                </a:tc>
                <a:tc>
                  <a:txBody>
                    <a:bodyPr/>
                    <a:lstStyle/>
                    <a:p>
                      <a:pPr algn="ctr"/>
                      <a:r>
                        <a:rPr lang="en-US" sz="1400" dirty="0" smtClean="0">
                          <a:latin typeface="+mn-lt"/>
                        </a:rPr>
                        <a:t>6.8 (5.1, 15.4)</a:t>
                      </a:r>
                      <a:endParaRPr lang="en-US" sz="1400" dirty="0">
                        <a:latin typeface="+mn-lt"/>
                      </a:endParaRPr>
                    </a:p>
                  </a:txBody>
                  <a:tcPr marL="90000"/>
                </a:tc>
                <a:tc>
                  <a:txBody>
                    <a:bodyPr/>
                    <a:lstStyle/>
                    <a:p>
                      <a:pPr algn="ctr"/>
                      <a:r>
                        <a:rPr lang="en-US" sz="1400" dirty="0" smtClean="0">
                          <a:latin typeface="+mn-lt"/>
                        </a:rPr>
                        <a:t>10.4 (5.9, 17.1)</a:t>
                      </a:r>
                      <a:endParaRPr lang="en-US" sz="1400" dirty="0">
                        <a:latin typeface="+mn-lt"/>
                      </a:endParaRPr>
                    </a:p>
                  </a:txBody>
                  <a:tcPr marL="90000"/>
                </a:tc>
                <a:tc>
                  <a:txBody>
                    <a:bodyPr/>
                    <a:lstStyle/>
                    <a:p>
                      <a:pPr algn="ctr"/>
                      <a:r>
                        <a:rPr lang="en-US" sz="1400" dirty="0" smtClean="0">
                          <a:latin typeface="+mn-lt"/>
                        </a:rPr>
                        <a:t>17.4 (9.4, NE)</a:t>
                      </a:r>
                      <a:endParaRPr lang="en-US" sz="1400" dirty="0">
                        <a:latin typeface="+mn-lt"/>
                      </a:endParaRPr>
                    </a:p>
                  </a:txBody>
                  <a:tcPr marL="90000"/>
                </a:tc>
                <a:tc>
                  <a:txBody>
                    <a:bodyPr/>
                    <a:lstStyle/>
                    <a:p>
                      <a:pPr algn="ctr"/>
                      <a:r>
                        <a:rPr lang="en-US" sz="1400" dirty="0" smtClean="0">
                          <a:latin typeface="+mn-lt"/>
                        </a:rPr>
                        <a:t>9.4 (4.5, 11.7)</a:t>
                      </a:r>
                      <a:endParaRPr lang="en-US" sz="1400" dirty="0">
                        <a:latin typeface="+mn-lt"/>
                      </a:endParaRPr>
                    </a:p>
                  </a:txBody>
                  <a:tcPr marL="90000"/>
                </a:tc>
                <a:extLst>
                  <a:ext uri="{0D108BD9-81ED-4DB2-BD59-A6C34878D82A}">
                    <a16:rowId xmlns:a16="http://schemas.microsoft.com/office/drawing/2014/main" val="1694170482"/>
                  </a:ext>
                </a:extLst>
              </a:tr>
            </a:tbl>
          </a:graphicData>
        </a:graphic>
      </p:graphicFrame>
    </p:spTree>
    <p:extLst>
      <p:ext uri="{BB962C8B-B14F-4D97-AF65-F5344CB8AC3E}">
        <p14:creationId xmlns:p14="http://schemas.microsoft.com/office/powerpoint/2010/main" val="50087698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682248" cy="939801"/>
          </a:xfrm>
        </p:spPr>
        <p:txBody>
          <a:bodyPr/>
          <a:lstStyle/>
          <a:p>
            <a:r>
              <a:rPr lang="en-GB" dirty="0" smtClean="0"/>
              <a:t>9005: Cabozantinib (C) plus atezolizumab (A) or C alone in patients (pts) with advanced non–small cell lung cancer (</a:t>
            </a:r>
            <a:r>
              <a:rPr lang="en-GB" dirty="0" err="1" smtClean="0"/>
              <a:t>aNSCLC</a:t>
            </a:r>
            <a:r>
              <a:rPr lang="en-GB" dirty="0" smtClean="0"/>
              <a:t>) previously treated with an immune checkpoint inhibitor (ICI): Results from Cohorts 7 and 20 of the COSMIC-021 study – Neal JW, et al</a:t>
            </a:r>
            <a:endParaRPr lang="en-GB" dirty="0"/>
          </a:p>
        </p:txBody>
      </p:sp>
      <p:sp>
        <p:nvSpPr>
          <p:cNvPr id="8" name="Content Placeholder 7"/>
          <p:cNvSpPr>
            <a:spLocks noGrp="1"/>
          </p:cNvSpPr>
          <p:nvPr>
            <p:ph idx="1"/>
          </p:nvPr>
        </p:nvSpPr>
        <p:spPr/>
        <p:txBody>
          <a:bodyPr/>
          <a:lstStyle/>
          <a:p>
            <a:r>
              <a:rPr lang="en-GB" b="1" dirty="0"/>
              <a:t>Key results (cont</a:t>
            </a:r>
            <a:r>
              <a:rPr lang="en-GB" b="1" dirty="0" smtClean="0"/>
              <a:t>.)</a:t>
            </a:r>
          </a:p>
          <a:p>
            <a:pPr>
              <a:spcBef>
                <a:spcPts val="28800"/>
              </a:spcBef>
            </a:pPr>
            <a:r>
              <a:rPr lang="en-GB" b="1" dirty="0" smtClean="0"/>
              <a:t>Conclusions</a:t>
            </a:r>
            <a:endParaRPr lang="en-GB" b="1" dirty="0"/>
          </a:p>
          <a:p>
            <a:pPr lvl="1"/>
            <a:r>
              <a:rPr lang="en-GB" dirty="0"/>
              <a:t>In </a:t>
            </a:r>
            <a:r>
              <a:rPr lang="en-GB" dirty="0" smtClean="0"/>
              <a:t>previously treated (ICI) patients with advanced NSCLC</a:t>
            </a:r>
            <a:r>
              <a:rPr lang="en-GB" dirty="0"/>
              <a:t>, cabozantinib </a:t>
            </a:r>
            <a:r>
              <a:rPr lang="en-GB" dirty="0" smtClean="0"/>
              <a:t>+ atezolizumab demonstrated interesting clinical activity compared with cabozantinib alone, regardless of PD-L1 status</a:t>
            </a:r>
            <a:endParaRPr lang="en-GB" dirty="0"/>
          </a:p>
        </p:txBody>
      </p:sp>
      <p:sp>
        <p:nvSpPr>
          <p:cNvPr id="5" name="Text Placeholder 4"/>
          <p:cNvSpPr>
            <a:spLocks noGrp="1"/>
          </p:cNvSpPr>
          <p:nvPr>
            <p:ph type="body" sz="quarter" idx="11"/>
          </p:nvPr>
        </p:nvSpPr>
        <p:spPr/>
        <p:txBody>
          <a:bodyPr/>
          <a:lstStyle/>
          <a:p>
            <a:r>
              <a:rPr lang="en-GB" dirty="0" smtClean="0"/>
              <a:t>Neal JW,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9005</a:t>
            </a:r>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140656848"/>
              </p:ext>
            </p:extLst>
          </p:nvPr>
        </p:nvGraphicFramePr>
        <p:xfrm>
          <a:off x="204952" y="1624235"/>
          <a:ext cx="5332248" cy="2988063"/>
        </p:xfrm>
        <a:graphic>
          <a:graphicData uri="http://schemas.openxmlformats.org/drawingml/2006/table">
            <a:tbl>
              <a:tblPr firstRow="1" bandRow="1">
                <a:tableStyleId>{69012ECD-51FC-41F1-AA8D-1B2483CD663E}</a:tableStyleId>
              </a:tblPr>
              <a:tblGrid>
                <a:gridCol w="2624669">
                  <a:extLst>
                    <a:ext uri="{9D8B030D-6E8A-4147-A177-3AD203B41FA5}">
                      <a16:colId xmlns:a16="http://schemas.microsoft.com/office/drawing/2014/main" val="4251174958"/>
                    </a:ext>
                  </a:extLst>
                </a:gridCol>
                <a:gridCol w="1335979">
                  <a:extLst>
                    <a:ext uri="{9D8B030D-6E8A-4147-A177-3AD203B41FA5}">
                      <a16:colId xmlns:a16="http://schemas.microsoft.com/office/drawing/2014/main" val="3576803293"/>
                    </a:ext>
                  </a:extLst>
                </a:gridCol>
                <a:gridCol w="1371600">
                  <a:extLst>
                    <a:ext uri="{9D8B030D-6E8A-4147-A177-3AD203B41FA5}">
                      <a16:colId xmlns:a16="http://schemas.microsoft.com/office/drawing/2014/main" val="2563325854"/>
                    </a:ext>
                  </a:extLst>
                </a:gridCol>
              </a:tblGrid>
              <a:tr h="679279">
                <a:tc>
                  <a:txBody>
                    <a:bodyPr/>
                    <a:lstStyle/>
                    <a:p>
                      <a:pPr algn="l"/>
                      <a:r>
                        <a:rPr lang="en-US" sz="1200" b="1" dirty="0" smtClean="0">
                          <a:solidFill>
                            <a:schemeClr val="tx2"/>
                          </a:solidFill>
                          <a:latin typeface="+mn-lt"/>
                        </a:rPr>
                        <a:t>AEs, n (%)</a:t>
                      </a:r>
                      <a:endParaRPr lang="en-US" sz="1200" b="1" dirty="0">
                        <a:solidFill>
                          <a:schemeClr val="tx2"/>
                        </a:solidFill>
                        <a:latin typeface="+mn-lt"/>
                      </a:endParaRPr>
                    </a:p>
                  </a:txBody>
                  <a:tcPr marL="90000" anchor="b"/>
                </a:tc>
                <a:tc>
                  <a:txBody>
                    <a:bodyPr/>
                    <a:lstStyle/>
                    <a:p>
                      <a:pPr algn="ctr"/>
                      <a:r>
                        <a:rPr lang="en-US" sz="1200" b="1" dirty="0" smtClean="0">
                          <a:solidFill>
                            <a:schemeClr val="tx2"/>
                          </a:solidFill>
                          <a:latin typeface="+mn-lt"/>
                        </a:rPr>
                        <a:t>Cabozantinib + atezolizumab</a:t>
                      </a:r>
                    </a:p>
                    <a:p>
                      <a:pPr algn="ctr"/>
                      <a:r>
                        <a:rPr lang="en-US" sz="1200" b="1" dirty="0" smtClean="0">
                          <a:solidFill>
                            <a:schemeClr val="tx2"/>
                          </a:solidFill>
                          <a:latin typeface="+mn-lt"/>
                        </a:rPr>
                        <a:t>(n=81)</a:t>
                      </a:r>
                    </a:p>
                  </a:txBody>
                  <a:tcPr marL="90000" anchor="b"/>
                </a:tc>
                <a:tc>
                  <a:txBody>
                    <a:bodyPr/>
                    <a:lstStyle/>
                    <a:p>
                      <a:pPr algn="ctr"/>
                      <a:r>
                        <a:rPr lang="en-US" sz="1200" b="1" dirty="0" smtClean="0">
                          <a:solidFill>
                            <a:schemeClr val="tx2"/>
                          </a:solidFill>
                          <a:latin typeface="+mn-lt"/>
                        </a:rPr>
                        <a:t>Cabozantinib</a:t>
                      </a:r>
                    </a:p>
                    <a:p>
                      <a:pPr algn="ctr"/>
                      <a:r>
                        <a:rPr lang="en-US" sz="1200" b="1" dirty="0" smtClean="0">
                          <a:solidFill>
                            <a:schemeClr val="tx2"/>
                          </a:solidFill>
                          <a:latin typeface="+mn-lt"/>
                        </a:rPr>
                        <a:t>(n=31)</a:t>
                      </a:r>
                      <a:r>
                        <a:rPr lang="en-US" sz="1200" b="1" baseline="30000" dirty="0" smtClean="0">
                          <a:solidFill>
                            <a:schemeClr val="tx2"/>
                          </a:solidFill>
                          <a:latin typeface="+mn-lt"/>
                        </a:rPr>
                        <a:t>a</a:t>
                      </a:r>
                      <a:endParaRPr lang="en-US" sz="1200" b="1" dirty="0" smtClean="0">
                        <a:solidFill>
                          <a:schemeClr val="tx2"/>
                        </a:solidFill>
                        <a:latin typeface="+mn-lt"/>
                      </a:endParaRPr>
                    </a:p>
                  </a:txBody>
                  <a:tcPr marL="90000" anchor="b"/>
                </a:tc>
                <a:extLst>
                  <a:ext uri="{0D108BD9-81ED-4DB2-BD59-A6C34878D82A}">
                    <a16:rowId xmlns:a16="http://schemas.microsoft.com/office/drawing/2014/main" val="3697234238"/>
                  </a:ext>
                </a:extLst>
              </a:tr>
              <a:tr h="288598">
                <a:tc>
                  <a:txBody>
                    <a:bodyPr/>
                    <a:lstStyle/>
                    <a:p>
                      <a:r>
                        <a:rPr lang="en-GB" sz="1200" b="0" baseline="0" dirty="0" smtClean="0"/>
                        <a:t>Led to cabozantinib dose reduction</a:t>
                      </a:r>
                      <a:endParaRPr lang="en-GB" sz="1200" b="0" dirty="0"/>
                    </a:p>
                  </a:txBody>
                  <a:tcPr marL="90000"/>
                </a:tc>
                <a:tc>
                  <a:txBody>
                    <a:bodyPr/>
                    <a:lstStyle/>
                    <a:p>
                      <a:pPr algn="ctr"/>
                      <a:r>
                        <a:rPr lang="en-GB" sz="1200" dirty="0" smtClean="0"/>
                        <a:t>32 (40)</a:t>
                      </a:r>
                      <a:endParaRPr lang="en-GB" sz="1200" dirty="0"/>
                    </a:p>
                  </a:txBody>
                  <a:tcPr marL="90000"/>
                </a:tc>
                <a:tc>
                  <a:txBody>
                    <a:bodyPr/>
                    <a:lstStyle/>
                    <a:p>
                      <a:pPr algn="ctr"/>
                      <a:r>
                        <a:rPr lang="en-GB" sz="1200" dirty="0" smtClean="0"/>
                        <a:t>18 (58)</a:t>
                      </a:r>
                      <a:endParaRPr lang="en-GB" sz="1200" dirty="0"/>
                    </a:p>
                  </a:txBody>
                  <a:tcPr marL="90000"/>
                </a:tc>
                <a:extLst>
                  <a:ext uri="{0D108BD9-81ED-4DB2-BD59-A6C34878D82A}">
                    <a16:rowId xmlns:a16="http://schemas.microsoft.com/office/drawing/2014/main" val="3532833370"/>
                  </a:ext>
                </a:extLst>
              </a:tr>
              <a:tr h="2885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baseline="0" dirty="0" smtClean="0"/>
                        <a:t>Led to cabozantinib dose hold</a:t>
                      </a:r>
                      <a:endParaRPr lang="en-GB" sz="1200" b="0" dirty="0" smtClean="0"/>
                    </a:p>
                  </a:txBody>
                  <a:tcPr marL="90000"/>
                </a:tc>
                <a:tc>
                  <a:txBody>
                    <a:bodyPr/>
                    <a:lstStyle/>
                    <a:p>
                      <a:pPr algn="ctr"/>
                      <a:r>
                        <a:rPr lang="en-GB" sz="1200" dirty="0" smtClean="0"/>
                        <a:t>60 (74)</a:t>
                      </a:r>
                      <a:endParaRPr lang="en-GB" sz="1200" dirty="0"/>
                    </a:p>
                  </a:txBody>
                  <a:tcPr marL="90000"/>
                </a:tc>
                <a:tc>
                  <a:txBody>
                    <a:bodyPr/>
                    <a:lstStyle/>
                    <a:p>
                      <a:pPr algn="ctr"/>
                      <a:r>
                        <a:rPr lang="en-GB" sz="1200" dirty="0" smtClean="0"/>
                        <a:t>25 (81)</a:t>
                      </a:r>
                      <a:endParaRPr lang="en-GB" sz="1200" dirty="0"/>
                    </a:p>
                  </a:txBody>
                  <a:tcPr marL="90000"/>
                </a:tc>
                <a:extLst>
                  <a:ext uri="{0D108BD9-81ED-4DB2-BD59-A6C34878D82A}">
                    <a16:rowId xmlns:a16="http://schemas.microsoft.com/office/drawing/2014/main" val="1404683296"/>
                  </a:ext>
                </a:extLst>
              </a:tr>
              <a:tr h="2885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baseline="0" dirty="0" smtClean="0"/>
                        <a:t>Led to atezolizumab dose delay</a:t>
                      </a:r>
                      <a:endParaRPr lang="en-GB" sz="1200" b="0" dirty="0" smtClean="0"/>
                    </a:p>
                  </a:txBody>
                  <a:tcPr marL="90000"/>
                </a:tc>
                <a:tc>
                  <a:txBody>
                    <a:bodyPr/>
                    <a:lstStyle/>
                    <a:p>
                      <a:pPr algn="ctr"/>
                      <a:r>
                        <a:rPr lang="en-GB" sz="1200" dirty="0" smtClean="0"/>
                        <a:t>41 (51)</a:t>
                      </a:r>
                      <a:endParaRPr lang="en-GB" sz="1200" dirty="0"/>
                    </a:p>
                  </a:txBody>
                  <a:tcPr marL="90000"/>
                </a:tc>
                <a:tc>
                  <a:txBody>
                    <a:bodyPr/>
                    <a:lstStyle/>
                    <a:p>
                      <a:pPr algn="ctr"/>
                      <a:r>
                        <a:rPr lang="en-GB" sz="1200" dirty="0" smtClean="0"/>
                        <a:t>2 (6)</a:t>
                      </a:r>
                      <a:endParaRPr lang="en-GB" sz="1200" dirty="0"/>
                    </a:p>
                  </a:txBody>
                  <a:tcPr marL="90000"/>
                </a:tc>
                <a:extLst>
                  <a:ext uri="{0D108BD9-81ED-4DB2-BD59-A6C34878D82A}">
                    <a16:rowId xmlns:a16="http://schemas.microsoft.com/office/drawing/2014/main" val="1793953225"/>
                  </a:ext>
                </a:extLst>
              </a:tr>
              <a:tr h="2885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smtClean="0"/>
                        <a:t>Discontinuation due</a:t>
                      </a:r>
                      <a:r>
                        <a:rPr lang="en-GB" sz="1200" b="0" baseline="0" dirty="0" smtClean="0"/>
                        <a:t> to TRAEs</a:t>
                      </a:r>
                      <a:endParaRPr lang="en-GB" sz="1200" b="0" dirty="0" smtClean="0"/>
                    </a:p>
                  </a:txBody>
                  <a:tcPr marL="90000"/>
                </a:tc>
                <a:tc>
                  <a:txBody>
                    <a:bodyPr/>
                    <a:lstStyle/>
                    <a:p>
                      <a:pPr algn="ctr"/>
                      <a:endParaRPr lang="en-GB" sz="1200" dirty="0"/>
                    </a:p>
                  </a:txBody>
                  <a:tcPr marL="90000"/>
                </a:tc>
                <a:tc>
                  <a:txBody>
                    <a:bodyPr/>
                    <a:lstStyle/>
                    <a:p>
                      <a:pPr algn="ctr"/>
                      <a:endParaRPr lang="en-GB" sz="1200" dirty="0"/>
                    </a:p>
                  </a:txBody>
                  <a:tcPr marL="90000"/>
                </a:tc>
                <a:extLst>
                  <a:ext uri="{0D108BD9-81ED-4DB2-BD59-A6C34878D82A}">
                    <a16:rowId xmlns:a16="http://schemas.microsoft.com/office/drawing/2014/main" val="1011684790"/>
                  </a:ext>
                </a:extLst>
              </a:tr>
              <a:tr h="288598">
                <a:tc>
                  <a:txBody>
                    <a:bodyPr/>
                    <a:lstStyle/>
                    <a:p>
                      <a:r>
                        <a:rPr lang="en-GB" sz="1200" b="0" dirty="0" smtClean="0"/>
                        <a:t>Cabozantinib</a:t>
                      </a:r>
                      <a:endParaRPr lang="en-GB" sz="1200" b="0" dirty="0"/>
                    </a:p>
                  </a:txBody>
                  <a:tcPr marL="90000"/>
                </a:tc>
                <a:tc>
                  <a:txBody>
                    <a:bodyPr/>
                    <a:lstStyle/>
                    <a:p>
                      <a:pPr algn="ctr"/>
                      <a:r>
                        <a:rPr lang="en-GB" sz="1200" dirty="0" smtClean="0"/>
                        <a:t>11 (14)</a:t>
                      </a:r>
                      <a:endParaRPr lang="en-GB" sz="1200" dirty="0"/>
                    </a:p>
                  </a:txBody>
                  <a:tcPr marL="90000"/>
                </a:tc>
                <a:tc>
                  <a:txBody>
                    <a:bodyPr/>
                    <a:lstStyle/>
                    <a:p>
                      <a:pPr algn="ctr"/>
                      <a:r>
                        <a:rPr lang="en-GB" sz="1200" dirty="0" smtClean="0"/>
                        <a:t>3 (10)</a:t>
                      </a:r>
                      <a:endParaRPr lang="en-GB" sz="1200" dirty="0"/>
                    </a:p>
                  </a:txBody>
                  <a:tcPr marL="90000"/>
                </a:tc>
                <a:extLst>
                  <a:ext uri="{0D108BD9-81ED-4DB2-BD59-A6C34878D82A}">
                    <a16:rowId xmlns:a16="http://schemas.microsoft.com/office/drawing/2014/main" val="1271958629"/>
                  </a:ext>
                </a:extLst>
              </a:tr>
              <a:tr h="288598">
                <a:tc>
                  <a:txBody>
                    <a:bodyPr/>
                    <a:lstStyle/>
                    <a:p>
                      <a:r>
                        <a:rPr lang="en-GB" sz="1200" b="0" dirty="0" smtClean="0"/>
                        <a:t>Atezolizumab</a:t>
                      </a:r>
                      <a:endParaRPr lang="en-GB" sz="1200" b="0" dirty="0"/>
                    </a:p>
                  </a:txBody>
                  <a:tcPr marL="90000"/>
                </a:tc>
                <a:tc>
                  <a:txBody>
                    <a:bodyPr/>
                    <a:lstStyle/>
                    <a:p>
                      <a:pPr algn="ctr"/>
                      <a:r>
                        <a:rPr lang="en-GB" sz="1200" dirty="0" smtClean="0"/>
                        <a:t>8 (10)</a:t>
                      </a:r>
                      <a:endParaRPr lang="en-GB" sz="1200" dirty="0"/>
                    </a:p>
                  </a:txBody>
                  <a:tcPr marL="90000"/>
                </a:tc>
                <a:tc>
                  <a:txBody>
                    <a:bodyPr/>
                    <a:lstStyle/>
                    <a:p>
                      <a:pPr algn="ctr"/>
                      <a:r>
                        <a:rPr lang="en-GB" sz="1200" dirty="0" smtClean="0"/>
                        <a:t>1 (3)</a:t>
                      </a:r>
                      <a:endParaRPr lang="en-GB" sz="1200" dirty="0"/>
                    </a:p>
                  </a:txBody>
                  <a:tcPr marL="90000"/>
                </a:tc>
                <a:extLst>
                  <a:ext uri="{0D108BD9-81ED-4DB2-BD59-A6C34878D82A}">
                    <a16:rowId xmlns:a16="http://schemas.microsoft.com/office/drawing/2014/main" val="1018879825"/>
                  </a:ext>
                </a:extLst>
              </a:tr>
              <a:tr h="288598">
                <a:tc>
                  <a:txBody>
                    <a:bodyPr/>
                    <a:lstStyle/>
                    <a:p>
                      <a:r>
                        <a:rPr lang="en-GB" sz="1200" b="0" dirty="0" smtClean="0"/>
                        <a:t>Either</a:t>
                      </a:r>
                      <a:endParaRPr lang="en-GB" sz="1200" b="0" dirty="0"/>
                    </a:p>
                  </a:txBody>
                  <a:tcPr marL="90000"/>
                </a:tc>
                <a:tc>
                  <a:txBody>
                    <a:bodyPr/>
                    <a:lstStyle/>
                    <a:p>
                      <a:pPr algn="ctr"/>
                      <a:r>
                        <a:rPr lang="en-GB" sz="1200" dirty="0" smtClean="0"/>
                        <a:t>13 (16)</a:t>
                      </a:r>
                      <a:endParaRPr lang="en-GB" sz="1200" dirty="0"/>
                    </a:p>
                  </a:txBody>
                  <a:tcPr marL="90000"/>
                </a:tc>
                <a:tc>
                  <a:txBody>
                    <a:bodyPr/>
                    <a:lstStyle/>
                    <a:p>
                      <a:pPr algn="ctr"/>
                      <a:r>
                        <a:rPr lang="en-GB" sz="1200" dirty="0" smtClean="0"/>
                        <a:t>3 (10)</a:t>
                      </a:r>
                      <a:endParaRPr lang="en-GB" sz="1200" dirty="0"/>
                    </a:p>
                  </a:txBody>
                  <a:tcPr marL="90000"/>
                </a:tc>
                <a:extLst>
                  <a:ext uri="{0D108BD9-81ED-4DB2-BD59-A6C34878D82A}">
                    <a16:rowId xmlns:a16="http://schemas.microsoft.com/office/drawing/2014/main" val="1743795292"/>
                  </a:ext>
                </a:extLst>
              </a:tr>
              <a:tr h="288598">
                <a:tc>
                  <a:txBody>
                    <a:bodyPr/>
                    <a:lstStyle/>
                    <a:p>
                      <a:r>
                        <a:rPr lang="en-GB" sz="1200" b="0" dirty="0" smtClean="0"/>
                        <a:t>Both</a:t>
                      </a:r>
                      <a:endParaRPr lang="en-GB" sz="1200" b="0" dirty="0"/>
                    </a:p>
                  </a:txBody>
                  <a:tcPr marL="90000"/>
                </a:tc>
                <a:tc>
                  <a:txBody>
                    <a:bodyPr/>
                    <a:lstStyle/>
                    <a:p>
                      <a:pPr algn="ctr"/>
                      <a:r>
                        <a:rPr lang="en-GB" sz="1200" dirty="0" smtClean="0"/>
                        <a:t>5 (6)</a:t>
                      </a:r>
                      <a:endParaRPr lang="en-GB" sz="1200" dirty="0"/>
                    </a:p>
                  </a:txBody>
                  <a:tcPr marL="90000"/>
                </a:tc>
                <a:tc>
                  <a:txBody>
                    <a:bodyPr/>
                    <a:lstStyle/>
                    <a:p>
                      <a:pPr algn="ctr"/>
                      <a:r>
                        <a:rPr lang="en-GB" sz="1200" dirty="0" smtClean="0"/>
                        <a:t>1 (3)</a:t>
                      </a:r>
                      <a:endParaRPr lang="en-GB" sz="1200" dirty="0"/>
                    </a:p>
                  </a:txBody>
                  <a:tcPr marL="90000"/>
                </a:tc>
                <a:extLst>
                  <a:ext uri="{0D108BD9-81ED-4DB2-BD59-A6C34878D82A}">
                    <a16:rowId xmlns:a16="http://schemas.microsoft.com/office/drawing/2014/main" val="1366007704"/>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098223968"/>
              </p:ext>
            </p:extLst>
          </p:nvPr>
        </p:nvGraphicFramePr>
        <p:xfrm>
          <a:off x="5740400" y="1635177"/>
          <a:ext cx="6246648" cy="3474720"/>
        </p:xfrm>
        <a:graphic>
          <a:graphicData uri="http://schemas.openxmlformats.org/drawingml/2006/table">
            <a:tbl>
              <a:tblPr firstRow="1" bandRow="1">
                <a:tableStyleId>{69012ECD-51FC-41F1-AA8D-1B2483CD663E}</a:tableStyleId>
              </a:tblPr>
              <a:tblGrid>
                <a:gridCol w="2165350">
                  <a:extLst>
                    <a:ext uri="{9D8B030D-6E8A-4147-A177-3AD203B41FA5}">
                      <a16:colId xmlns:a16="http://schemas.microsoft.com/office/drawing/2014/main" val="4251174958"/>
                    </a:ext>
                  </a:extLst>
                </a:gridCol>
                <a:gridCol w="977900">
                  <a:extLst>
                    <a:ext uri="{9D8B030D-6E8A-4147-A177-3AD203B41FA5}">
                      <a16:colId xmlns:a16="http://schemas.microsoft.com/office/drawing/2014/main" val="3576803293"/>
                    </a:ext>
                  </a:extLst>
                </a:gridCol>
                <a:gridCol w="965200">
                  <a:extLst>
                    <a:ext uri="{9D8B030D-6E8A-4147-A177-3AD203B41FA5}">
                      <a16:colId xmlns:a16="http://schemas.microsoft.com/office/drawing/2014/main" val="2563325854"/>
                    </a:ext>
                  </a:extLst>
                </a:gridCol>
                <a:gridCol w="1001570">
                  <a:extLst>
                    <a:ext uri="{9D8B030D-6E8A-4147-A177-3AD203B41FA5}">
                      <a16:colId xmlns:a16="http://schemas.microsoft.com/office/drawing/2014/main" val="3317541129"/>
                    </a:ext>
                  </a:extLst>
                </a:gridCol>
                <a:gridCol w="1136628">
                  <a:extLst>
                    <a:ext uri="{9D8B030D-6E8A-4147-A177-3AD203B41FA5}">
                      <a16:colId xmlns:a16="http://schemas.microsoft.com/office/drawing/2014/main" val="3225427587"/>
                    </a:ext>
                  </a:extLst>
                </a:gridCol>
              </a:tblGrid>
              <a:tr h="142610">
                <a:tc rowSpan="2">
                  <a:txBody>
                    <a:bodyPr/>
                    <a:lstStyle/>
                    <a:p>
                      <a:pPr algn="l"/>
                      <a:r>
                        <a:rPr lang="en-US" sz="1200" b="1" dirty="0" smtClean="0">
                          <a:solidFill>
                            <a:schemeClr val="tx2"/>
                          </a:solidFill>
                          <a:latin typeface="+mn-lt"/>
                        </a:rPr>
                        <a:t>AE of special interest, </a:t>
                      </a:r>
                      <a:br>
                        <a:rPr lang="en-US" sz="1200" b="1" dirty="0" smtClean="0">
                          <a:solidFill>
                            <a:schemeClr val="tx2"/>
                          </a:solidFill>
                          <a:latin typeface="+mn-lt"/>
                        </a:rPr>
                      </a:br>
                      <a:r>
                        <a:rPr lang="en-US" sz="1200" b="1" dirty="0" smtClean="0">
                          <a:solidFill>
                            <a:schemeClr val="tx2"/>
                          </a:solidFill>
                          <a:latin typeface="+mn-lt"/>
                        </a:rPr>
                        <a:t>n (%)</a:t>
                      </a:r>
                      <a:endParaRPr lang="en-US" sz="1200" b="1" dirty="0">
                        <a:solidFill>
                          <a:schemeClr val="tx2"/>
                        </a:solidFill>
                        <a:latin typeface="+mn-lt"/>
                      </a:endParaRPr>
                    </a:p>
                  </a:txBody>
                  <a:tcPr marL="90000" anchor="b">
                    <a:lnB w="12700" cap="flat" cmpd="sng" algn="ctr">
                      <a:noFill/>
                      <a:prstDash val="solid"/>
                      <a:round/>
                      <a:headEnd type="none" w="med" len="med"/>
                      <a:tailEnd type="none" w="med" len="med"/>
                    </a:lnB>
                  </a:tcPr>
                </a:tc>
                <a:tc gridSpan="2">
                  <a:txBody>
                    <a:bodyPr/>
                    <a:lstStyle/>
                    <a:p>
                      <a:pPr algn="ctr"/>
                      <a:r>
                        <a:rPr lang="en-US" sz="1200" b="1" dirty="0" smtClean="0">
                          <a:solidFill>
                            <a:schemeClr val="tx2"/>
                          </a:solidFill>
                          <a:latin typeface="+mn-lt"/>
                        </a:rPr>
                        <a:t>Cabozantinib + atezolizumab</a:t>
                      </a:r>
                      <a:r>
                        <a:rPr lang="en-US" sz="1200" b="1" baseline="0" dirty="0" smtClean="0">
                          <a:solidFill>
                            <a:schemeClr val="tx2"/>
                          </a:solidFill>
                          <a:latin typeface="+mn-lt"/>
                        </a:rPr>
                        <a:t> (</a:t>
                      </a:r>
                      <a:r>
                        <a:rPr lang="en-US" sz="1200" b="1" dirty="0" smtClean="0">
                          <a:solidFill>
                            <a:schemeClr val="tx2"/>
                          </a:solidFill>
                          <a:latin typeface="+mn-lt"/>
                        </a:rPr>
                        <a:t>n=81)</a:t>
                      </a:r>
                    </a:p>
                  </a:txBody>
                  <a:tcPr marL="90000" anchor="ctr"/>
                </a:tc>
                <a:tc hMerge="1">
                  <a:txBody>
                    <a:bodyPr/>
                    <a:lstStyle/>
                    <a:p>
                      <a:pPr algn="ctr"/>
                      <a:endParaRPr lang="en-US" sz="1400" b="1" dirty="0" smtClean="0">
                        <a:solidFill>
                          <a:schemeClr val="tx2"/>
                        </a:solidFill>
                        <a:latin typeface="+mn-lt"/>
                      </a:endParaRPr>
                    </a:p>
                  </a:txBody>
                  <a:tcPr anchor="ctr"/>
                </a:tc>
                <a:tc gridSpan="2">
                  <a:txBody>
                    <a:bodyPr/>
                    <a:lstStyle/>
                    <a:p>
                      <a:pPr algn="ctr"/>
                      <a:r>
                        <a:rPr lang="en-US" sz="1200" b="1" dirty="0" smtClean="0">
                          <a:solidFill>
                            <a:schemeClr val="tx2"/>
                          </a:solidFill>
                          <a:latin typeface="+mn-lt"/>
                        </a:rPr>
                        <a:t>Cabozantinib</a:t>
                      </a:r>
                      <a:r>
                        <a:rPr lang="en-US" sz="1200" b="1" baseline="0" dirty="0" smtClean="0">
                          <a:solidFill>
                            <a:schemeClr val="tx2"/>
                          </a:solidFill>
                          <a:latin typeface="+mn-lt"/>
                        </a:rPr>
                        <a:t> (</a:t>
                      </a:r>
                      <a:r>
                        <a:rPr lang="en-US" sz="1200" b="1" dirty="0" smtClean="0">
                          <a:solidFill>
                            <a:schemeClr val="tx2"/>
                          </a:solidFill>
                          <a:latin typeface="+mn-lt"/>
                        </a:rPr>
                        <a:t>n=31)</a:t>
                      </a:r>
                      <a:r>
                        <a:rPr lang="en-US" sz="1200" b="1" baseline="30000" dirty="0" smtClean="0">
                          <a:solidFill>
                            <a:schemeClr val="tx2"/>
                          </a:solidFill>
                          <a:latin typeface="+mn-lt"/>
                        </a:rPr>
                        <a:t>a</a:t>
                      </a:r>
                      <a:endParaRPr lang="en-US" sz="1200" b="1" dirty="0" smtClean="0">
                        <a:solidFill>
                          <a:schemeClr val="tx2"/>
                        </a:solidFill>
                        <a:latin typeface="+mn-lt"/>
                      </a:endParaRPr>
                    </a:p>
                  </a:txBody>
                  <a:tcPr marL="90000" anchor="ctr"/>
                </a:tc>
                <a:tc hMerge="1">
                  <a:txBody>
                    <a:bodyPr/>
                    <a:lstStyle/>
                    <a:p>
                      <a:pPr algn="ctr"/>
                      <a:endParaRPr lang="en-US" sz="1400" b="1" dirty="0" smtClean="0">
                        <a:solidFill>
                          <a:schemeClr val="tx2"/>
                        </a:solidFill>
                        <a:latin typeface="+mn-lt"/>
                      </a:endParaRPr>
                    </a:p>
                  </a:txBody>
                  <a:tcPr anchor="ctr"/>
                </a:tc>
                <a:extLst>
                  <a:ext uri="{0D108BD9-81ED-4DB2-BD59-A6C34878D82A}">
                    <a16:rowId xmlns:a16="http://schemas.microsoft.com/office/drawing/2014/main" val="3697234238"/>
                  </a:ext>
                </a:extLst>
              </a:tr>
              <a:tr h="0">
                <a:tc vMerge="1">
                  <a:txBody>
                    <a:bodyPr/>
                    <a:lstStyle/>
                    <a:p>
                      <a:pPr algn="l"/>
                      <a:endParaRPr lang="en-US" sz="1400" b="1" dirty="0">
                        <a:solidFill>
                          <a:schemeClr val="tx2"/>
                        </a:solidFill>
                        <a:latin typeface="+mn-lt"/>
                      </a:endParaRPr>
                    </a:p>
                  </a:txBody>
                  <a:tcPr anchor="b">
                    <a:solidFill>
                      <a:schemeClr val="accent1"/>
                    </a:solidFill>
                  </a:tcPr>
                </a:tc>
                <a:tc>
                  <a:txBody>
                    <a:bodyPr/>
                    <a:lstStyle/>
                    <a:p>
                      <a:pPr algn="ctr"/>
                      <a:r>
                        <a:rPr lang="en-US" sz="1200" b="1" dirty="0" smtClean="0">
                          <a:solidFill>
                            <a:schemeClr val="tx2"/>
                          </a:solidFill>
                          <a:latin typeface="+mn-lt"/>
                        </a:rPr>
                        <a:t>Any grade</a:t>
                      </a:r>
                    </a:p>
                  </a:txBody>
                  <a:tcPr marL="90000" anchor="ctr">
                    <a:lnB w="12700" cap="flat" cmpd="sng" algn="ctr">
                      <a:noFill/>
                      <a:prstDash val="solid"/>
                      <a:round/>
                      <a:headEnd type="none" w="med" len="med"/>
                      <a:tailEnd type="none" w="med" len="med"/>
                    </a:lnB>
                    <a:solidFill>
                      <a:schemeClr val="accent1"/>
                    </a:solidFill>
                  </a:tcPr>
                </a:tc>
                <a:tc>
                  <a:txBody>
                    <a:bodyPr/>
                    <a:lstStyle/>
                    <a:p>
                      <a:pPr algn="ctr"/>
                      <a:r>
                        <a:rPr lang="en-US" sz="1200" b="1" dirty="0" smtClean="0">
                          <a:solidFill>
                            <a:schemeClr val="tx2"/>
                          </a:solidFill>
                          <a:latin typeface="+mn-lt"/>
                        </a:rPr>
                        <a:t>Grade 3/4</a:t>
                      </a:r>
                    </a:p>
                  </a:txBody>
                  <a:tcPr marL="90000" anchor="ctr">
                    <a:lnB w="12700" cap="flat" cmpd="sng" algn="ctr">
                      <a:noFill/>
                      <a:prstDash val="solid"/>
                      <a:round/>
                      <a:headEnd type="none" w="med" len="med"/>
                      <a:tailEnd type="none" w="med" len="med"/>
                    </a:lnB>
                    <a:solidFill>
                      <a:schemeClr val="accent1"/>
                    </a:solidFill>
                  </a:tcPr>
                </a:tc>
                <a:tc>
                  <a:txBody>
                    <a:bodyPr/>
                    <a:lstStyle/>
                    <a:p>
                      <a:pPr algn="ctr"/>
                      <a:r>
                        <a:rPr lang="en-US" sz="1200" b="1" dirty="0" smtClean="0">
                          <a:solidFill>
                            <a:schemeClr val="tx2"/>
                          </a:solidFill>
                          <a:latin typeface="+mn-lt"/>
                        </a:rPr>
                        <a:t>Any grade</a:t>
                      </a:r>
                    </a:p>
                  </a:txBody>
                  <a:tcPr marL="90000" anchor="ctr">
                    <a:lnB w="12700" cap="flat" cmpd="sng" algn="ctr">
                      <a:noFill/>
                      <a:prstDash val="solid"/>
                      <a:round/>
                      <a:headEnd type="none" w="med" len="med"/>
                      <a:tailEnd type="none" w="med" len="med"/>
                    </a:lnB>
                    <a:solidFill>
                      <a:schemeClr val="accent1"/>
                    </a:solidFill>
                  </a:tcPr>
                </a:tc>
                <a:tc>
                  <a:txBody>
                    <a:bodyPr/>
                    <a:lstStyle/>
                    <a:p>
                      <a:pPr algn="ctr"/>
                      <a:r>
                        <a:rPr lang="en-US" sz="1200" b="1" dirty="0" smtClean="0">
                          <a:solidFill>
                            <a:schemeClr val="tx2"/>
                          </a:solidFill>
                          <a:latin typeface="+mn-lt"/>
                        </a:rPr>
                        <a:t>Grade 3/4</a:t>
                      </a:r>
                    </a:p>
                  </a:txBody>
                  <a:tcPr marL="90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624673918"/>
                  </a:ext>
                </a:extLst>
              </a:tr>
              <a:tr h="274320">
                <a:tc>
                  <a:txBody>
                    <a:bodyPr/>
                    <a:lstStyle/>
                    <a:p>
                      <a:r>
                        <a:rPr lang="en-GB" sz="1200" b="0" dirty="0" smtClean="0"/>
                        <a:t>Any</a:t>
                      </a:r>
                      <a:r>
                        <a:rPr lang="en-GB" sz="1200" b="0" baseline="0" dirty="0" smtClean="0"/>
                        <a:t> AESI</a:t>
                      </a:r>
                      <a:endParaRPr lang="en-GB" sz="1200" b="0" dirty="0"/>
                    </a:p>
                  </a:txBody>
                  <a:tcPr marL="90000">
                    <a:lnT w="12700" cap="flat" cmpd="sng" algn="ctr">
                      <a:noFill/>
                      <a:prstDash val="solid"/>
                      <a:round/>
                      <a:headEnd type="none" w="med" len="med"/>
                      <a:tailEnd type="none" w="med" len="med"/>
                    </a:lnT>
                  </a:tcPr>
                </a:tc>
                <a:tc>
                  <a:txBody>
                    <a:bodyPr/>
                    <a:lstStyle/>
                    <a:p>
                      <a:pPr algn="ctr"/>
                      <a:r>
                        <a:rPr lang="en-GB" sz="1200" dirty="0" smtClean="0"/>
                        <a:t>59 (73)</a:t>
                      </a:r>
                      <a:endParaRPr lang="en-GB" sz="1200" dirty="0"/>
                    </a:p>
                  </a:txBody>
                  <a:tcPr marL="90000" anchor="ctr">
                    <a:lnT w="12700" cap="flat" cmpd="sng" algn="ctr">
                      <a:noFill/>
                      <a:prstDash val="solid"/>
                      <a:round/>
                      <a:headEnd type="none" w="med" len="med"/>
                      <a:tailEnd type="none" w="med" len="med"/>
                    </a:lnT>
                  </a:tcPr>
                </a:tc>
                <a:tc>
                  <a:txBody>
                    <a:bodyPr/>
                    <a:lstStyle/>
                    <a:p>
                      <a:pPr algn="ctr"/>
                      <a:r>
                        <a:rPr lang="en-GB" sz="1200" dirty="0" smtClean="0"/>
                        <a:t>21 (26)</a:t>
                      </a:r>
                      <a:endParaRPr lang="en-GB" sz="1200" dirty="0"/>
                    </a:p>
                  </a:txBody>
                  <a:tcPr marL="90000" anchor="ctr">
                    <a:lnT w="12700" cap="flat" cmpd="sng" algn="ctr">
                      <a:noFill/>
                      <a:prstDash val="solid"/>
                      <a:round/>
                      <a:headEnd type="none" w="med" len="med"/>
                      <a:tailEnd type="none" w="med" len="med"/>
                    </a:lnT>
                  </a:tcPr>
                </a:tc>
                <a:tc>
                  <a:txBody>
                    <a:bodyPr/>
                    <a:lstStyle/>
                    <a:p>
                      <a:pPr algn="ctr"/>
                      <a:r>
                        <a:rPr lang="en-GB" sz="1200" dirty="0" smtClean="0"/>
                        <a:t>23 (74)</a:t>
                      </a:r>
                      <a:endParaRPr lang="en-GB" sz="1200" dirty="0"/>
                    </a:p>
                  </a:txBody>
                  <a:tcPr marL="90000" anchor="ctr">
                    <a:lnT w="12700" cap="flat" cmpd="sng" algn="ctr">
                      <a:noFill/>
                      <a:prstDash val="solid"/>
                      <a:round/>
                      <a:headEnd type="none" w="med" len="med"/>
                      <a:tailEnd type="none" w="med" len="med"/>
                    </a:lnT>
                  </a:tcPr>
                </a:tc>
                <a:tc>
                  <a:txBody>
                    <a:bodyPr/>
                    <a:lstStyle/>
                    <a:p>
                      <a:pPr algn="ctr"/>
                      <a:r>
                        <a:rPr lang="en-GB" sz="1200" dirty="0" smtClean="0"/>
                        <a:t>4 (13)</a:t>
                      </a:r>
                      <a:endParaRPr lang="en-GB" sz="1200" dirty="0"/>
                    </a:p>
                  </a:txBody>
                  <a:tcPr marL="90000" anchor="ctr">
                    <a:lnT w="12700" cap="flat" cmpd="sng" algn="ctr">
                      <a:noFill/>
                      <a:prstDash val="solid"/>
                      <a:round/>
                      <a:headEnd type="none" w="med" len="med"/>
                      <a:tailEnd type="none" w="med" len="med"/>
                    </a:lnT>
                  </a:tcPr>
                </a:tc>
                <a:extLst>
                  <a:ext uri="{0D108BD9-81ED-4DB2-BD59-A6C34878D82A}">
                    <a16:rowId xmlns:a16="http://schemas.microsoft.com/office/drawing/2014/main" val="3532833370"/>
                  </a:ext>
                </a:extLst>
              </a:tr>
              <a:tr h="27432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GB" sz="1200" b="0" dirty="0" smtClean="0"/>
                        <a:t>Rash</a:t>
                      </a:r>
                    </a:p>
                  </a:txBody>
                  <a:tcPr marL="90000"/>
                </a:tc>
                <a:tc>
                  <a:txBody>
                    <a:bodyPr/>
                    <a:lstStyle/>
                    <a:p>
                      <a:pPr algn="ctr"/>
                      <a:r>
                        <a:rPr lang="en-GB" sz="1200" dirty="0" smtClean="0"/>
                        <a:t>34 (42)</a:t>
                      </a:r>
                      <a:endParaRPr lang="en-GB" sz="1200" dirty="0"/>
                    </a:p>
                  </a:txBody>
                  <a:tcPr marL="90000" anchor="ctr"/>
                </a:tc>
                <a:tc>
                  <a:txBody>
                    <a:bodyPr/>
                    <a:lstStyle/>
                    <a:p>
                      <a:pPr algn="ctr"/>
                      <a:r>
                        <a:rPr lang="en-GB" sz="1200" dirty="0" smtClean="0"/>
                        <a:t>7 (9)</a:t>
                      </a:r>
                      <a:endParaRPr lang="en-GB" sz="1200" dirty="0"/>
                    </a:p>
                  </a:txBody>
                  <a:tcPr marL="90000" anchor="ctr"/>
                </a:tc>
                <a:tc>
                  <a:txBody>
                    <a:bodyPr/>
                    <a:lstStyle/>
                    <a:p>
                      <a:pPr algn="ctr"/>
                      <a:r>
                        <a:rPr lang="en-GB" sz="1200" dirty="0" smtClean="0"/>
                        <a:t>12 (39)</a:t>
                      </a:r>
                      <a:endParaRPr lang="en-GB" sz="1200" dirty="0"/>
                    </a:p>
                  </a:txBody>
                  <a:tcPr marL="90000" anchor="ctr"/>
                </a:tc>
                <a:tc>
                  <a:txBody>
                    <a:bodyPr/>
                    <a:lstStyle/>
                    <a:p>
                      <a:pPr algn="ctr"/>
                      <a:r>
                        <a:rPr lang="en-GB" sz="1200" dirty="0" smtClean="0"/>
                        <a:t>2 (6)</a:t>
                      </a:r>
                      <a:endParaRPr lang="en-GB" sz="1200" dirty="0"/>
                    </a:p>
                  </a:txBody>
                  <a:tcPr marL="90000" anchor="ctr"/>
                </a:tc>
                <a:extLst>
                  <a:ext uri="{0D108BD9-81ED-4DB2-BD59-A6C34878D82A}">
                    <a16:rowId xmlns:a16="http://schemas.microsoft.com/office/drawing/2014/main" val="1404683296"/>
                  </a:ext>
                </a:extLst>
              </a:tr>
              <a:tr h="27432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GB" sz="1200" b="0" dirty="0" smtClean="0"/>
                        <a:t>Hepatitis (lab abnormalities) </a:t>
                      </a:r>
                    </a:p>
                  </a:txBody>
                  <a:tcPr marL="90000"/>
                </a:tc>
                <a:tc>
                  <a:txBody>
                    <a:bodyPr/>
                    <a:lstStyle/>
                    <a:p>
                      <a:pPr algn="ctr"/>
                      <a:r>
                        <a:rPr lang="en-GB" sz="1200" dirty="0" smtClean="0"/>
                        <a:t>28 (35)</a:t>
                      </a:r>
                      <a:endParaRPr lang="en-GB" sz="1200" dirty="0"/>
                    </a:p>
                  </a:txBody>
                  <a:tcPr marL="90000" anchor="ctr"/>
                </a:tc>
                <a:tc>
                  <a:txBody>
                    <a:bodyPr/>
                    <a:lstStyle/>
                    <a:p>
                      <a:pPr algn="ctr"/>
                      <a:r>
                        <a:rPr lang="en-GB" sz="1200" dirty="0" smtClean="0"/>
                        <a:t>5 (6)</a:t>
                      </a:r>
                      <a:endParaRPr lang="en-GB" sz="1200" dirty="0"/>
                    </a:p>
                  </a:txBody>
                  <a:tcPr marL="90000" anchor="ctr"/>
                </a:tc>
                <a:tc>
                  <a:txBody>
                    <a:bodyPr/>
                    <a:lstStyle/>
                    <a:p>
                      <a:pPr algn="ctr"/>
                      <a:r>
                        <a:rPr lang="en-GB" sz="1200" dirty="0" smtClean="0"/>
                        <a:t>14</a:t>
                      </a:r>
                      <a:r>
                        <a:rPr lang="en-GB" sz="1200" baseline="0" dirty="0" smtClean="0"/>
                        <a:t> (45)</a:t>
                      </a:r>
                      <a:endParaRPr lang="en-GB" sz="1200" dirty="0"/>
                    </a:p>
                  </a:txBody>
                  <a:tcPr marL="90000" anchor="ctr"/>
                </a:tc>
                <a:tc>
                  <a:txBody>
                    <a:bodyPr/>
                    <a:lstStyle/>
                    <a:p>
                      <a:pPr algn="ctr"/>
                      <a:r>
                        <a:rPr lang="en-GB" sz="1200" dirty="0" smtClean="0"/>
                        <a:t>1 (3)</a:t>
                      </a:r>
                      <a:endParaRPr lang="en-GB" sz="1200" dirty="0"/>
                    </a:p>
                  </a:txBody>
                  <a:tcPr marL="90000" anchor="ctr"/>
                </a:tc>
                <a:extLst>
                  <a:ext uri="{0D108BD9-81ED-4DB2-BD59-A6C34878D82A}">
                    <a16:rowId xmlns:a16="http://schemas.microsoft.com/office/drawing/2014/main" val="1793953225"/>
                  </a:ext>
                </a:extLst>
              </a:tr>
              <a:tr h="27432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GB" sz="1200" b="0" dirty="0" smtClean="0"/>
                        <a:t>Pancreatitis</a:t>
                      </a:r>
                    </a:p>
                  </a:txBody>
                  <a:tcPr marL="90000"/>
                </a:tc>
                <a:tc>
                  <a:txBody>
                    <a:bodyPr/>
                    <a:lstStyle/>
                    <a:p>
                      <a:pPr algn="ctr"/>
                      <a:r>
                        <a:rPr lang="en-GB" sz="1200" dirty="0" smtClean="0"/>
                        <a:t>14 (17)</a:t>
                      </a:r>
                      <a:endParaRPr lang="en-GB" sz="1200" dirty="0"/>
                    </a:p>
                  </a:txBody>
                  <a:tcPr marL="90000" anchor="ctr"/>
                </a:tc>
                <a:tc>
                  <a:txBody>
                    <a:bodyPr/>
                    <a:lstStyle/>
                    <a:p>
                      <a:pPr algn="ctr"/>
                      <a:r>
                        <a:rPr lang="en-GB" sz="1200" dirty="0" smtClean="0"/>
                        <a:t>5 (6)</a:t>
                      </a:r>
                      <a:endParaRPr lang="en-GB" sz="1200" dirty="0"/>
                    </a:p>
                  </a:txBody>
                  <a:tcPr marL="90000" anchor="ctr"/>
                </a:tc>
                <a:tc>
                  <a:txBody>
                    <a:bodyPr/>
                    <a:lstStyle/>
                    <a:p>
                      <a:pPr algn="ctr"/>
                      <a:r>
                        <a:rPr lang="en-GB" sz="1200" dirty="0" smtClean="0"/>
                        <a:t>2 (6)</a:t>
                      </a:r>
                      <a:endParaRPr lang="en-GB" sz="1200" dirty="0"/>
                    </a:p>
                  </a:txBody>
                  <a:tcPr marL="90000" anchor="ctr"/>
                </a:tc>
                <a:tc>
                  <a:txBody>
                    <a:bodyPr/>
                    <a:lstStyle/>
                    <a:p>
                      <a:pPr algn="ctr"/>
                      <a:r>
                        <a:rPr lang="en-GB" sz="1200" dirty="0" smtClean="0"/>
                        <a:t>0</a:t>
                      </a:r>
                      <a:endParaRPr lang="en-GB" sz="1200" dirty="0"/>
                    </a:p>
                  </a:txBody>
                  <a:tcPr marL="90000" anchor="ctr"/>
                </a:tc>
                <a:extLst>
                  <a:ext uri="{0D108BD9-81ED-4DB2-BD59-A6C34878D82A}">
                    <a16:rowId xmlns:a16="http://schemas.microsoft.com/office/drawing/2014/main" val="1011684790"/>
                  </a:ext>
                </a:extLst>
              </a:tr>
              <a:tr h="274320">
                <a:tc>
                  <a:txBody>
                    <a:bodyPr/>
                    <a:lstStyle/>
                    <a:p>
                      <a:pPr marL="88900" indent="0"/>
                      <a:r>
                        <a:rPr lang="en-GB" sz="1200" b="0" dirty="0" smtClean="0"/>
                        <a:t>Hypothyroidism</a:t>
                      </a:r>
                      <a:endParaRPr lang="en-GB" sz="1200" b="0" dirty="0"/>
                    </a:p>
                  </a:txBody>
                  <a:tcPr marL="90000"/>
                </a:tc>
                <a:tc>
                  <a:txBody>
                    <a:bodyPr/>
                    <a:lstStyle/>
                    <a:p>
                      <a:pPr algn="ctr"/>
                      <a:r>
                        <a:rPr lang="en-GB" sz="1200" dirty="0" smtClean="0"/>
                        <a:t>13 (16)</a:t>
                      </a:r>
                      <a:endParaRPr lang="en-GB" sz="1200" dirty="0"/>
                    </a:p>
                  </a:txBody>
                  <a:tcPr marL="90000" anchor="ctr"/>
                </a:tc>
                <a:tc>
                  <a:txBody>
                    <a:bodyPr/>
                    <a:lstStyle/>
                    <a:p>
                      <a:pPr algn="ctr"/>
                      <a:r>
                        <a:rPr lang="en-GB" sz="1200" dirty="0" smtClean="0"/>
                        <a:t>0</a:t>
                      </a:r>
                      <a:endParaRPr lang="en-GB" sz="1200" dirty="0"/>
                    </a:p>
                  </a:txBody>
                  <a:tcPr marL="90000" anchor="ctr"/>
                </a:tc>
                <a:tc>
                  <a:txBody>
                    <a:bodyPr/>
                    <a:lstStyle/>
                    <a:p>
                      <a:pPr algn="ctr"/>
                      <a:r>
                        <a:rPr lang="en-GB" sz="1200" dirty="0" smtClean="0"/>
                        <a:t>8 (26)</a:t>
                      </a:r>
                      <a:endParaRPr lang="en-GB" sz="1200" dirty="0"/>
                    </a:p>
                  </a:txBody>
                  <a:tcPr marL="90000" anchor="ctr"/>
                </a:tc>
                <a:tc>
                  <a:txBody>
                    <a:bodyPr/>
                    <a:lstStyle/>
                    <a:p>
                      <a:pPr algn="ctr"/>
                      <a:r>
                        <a:rPr lang="en-GB" sz="1200" dirty="0" smtClean="0"/>
                        <a:t>0</a:t>
                      </a:r>
                      <a:endParaRPr lang="en-GB" sz="1200" dirty="0"/>
                    </a:p>
                  </a:txBody>
                  <a:tcPr marL="90000" anchor="ctr"/>
                </a:tc>
                <a:extLst>
                  <a:ext uri="{0D108BD9-81ED-4DB2-BD59-A6C34878D82A}">
                    <a16:rowId xmlns:a16="http://schemas.microsoft.com/office/drawing/2014/main" val="1271958629"/>
                  </a:ext>
                </a:extLst>
              </a:tr>
              <a:tr h="274320">
                <a:tc>
                  <a:txBody>
                    <a:bodyPr/>
                    <a:lstStyle/>
                    <a:p>
                      <a:pPr marL="88900" indent="0"/>
                      <a:r>
                        <a:rPr lang="en-GB" sz="1200" b="0" dirty="0" smtClean="0"/>
                        <a:t>Colitis</a:t>
                      </a:r>
                      <a:endParaRPr lang="en-GB" sz="1200" b="0" dirty="0"/>
                    </a:p>
                  </a:txBody>
                  <a:tcPr marL="90000"/>
                </a:tc>
                <a:tc>
                  <a:txBody>
                    <a:bodyPr/>
                    <a:lstStyle/>
                    <a:p>
                      <a:pPr algn="ctr"/>
                      <a:r>
                        <a:rPr lang="en-GB" sz="1200" dirty="0" smtClean="0"/>
                        <a:t>3 (4)</a:t>
                      </a:r>
                      <a:endParaRPr lang="en-GB" sz="1200" dirty="0"/>
                    </a:p>
                  </a:txBody>
                  <a:tcPr marL="90000" anchor="ctr"/>
                </a:tc>
                <a:tc>
                  <a:txBody>
                    <a:bodyPr/>
                    <a:lstStyle/>
                    <a:p>
                      <a:pPr algn="ctr"/>
                      <a:r>
                        <a:rPr lang="en-GB" sz="1200" dirty="0" smtClean="0"/>
                        <a:t>1 (1)</a:t>
                      </a:r>
                      <a:endParaRPr lang="en-GB" sz="1200" dirty="0"/>
                    </a:p>
                  </a:txBody>
                  <a:tcPr marL="90000" anchor="ctr"/>
                </a:tc>
                <a:tc>
                  <a:txBody>
                    <a:bodyPr/>
                    <a:lstStyle/>
                    <a:p>
                      <a:pPr algn="ctr"/>
                      <a:r>
                        <a:rPr lang="en-GB" sz="1200" dirty="0" smtClean="0"/>
                        <a:t>2 (6)</a:t>
                      </a:r>
                      <a:endParaRPr lang="en-GB" sz="1200" dirty="0"/>
                    </a:p>
                  </a:txBody>
                  <a:tcPr marL="90000" anchor="ctr"/>
                </a:tc>
                <a:tc>
                  <a:txBody>
                    <a:bodyPr/>
                    <a:lstStyle/>
                    <a:p>
                      <a:pPr algn="ctr"/>
                      <a:r>
                        <a:rPr lang="en-GB" sz="1200" dirty="0" smtClean="0"/>
                        <a:t>1 (3)</a:t>
                      </a:r>
                      <a:endParaRPr lang="en-GB" sz="1200" dirty="0"/>
                    </a:p>
                  </a:txBody>
                  <a:tcPr marL="90000" anchor="ctr"/>
                </a:tc>
                <a:extLst>
                  <a:ext uri="{0D108BD9-81ED-4DB2-BD59-A6C34878D82A}">
                    <a16:rowId xmlns:a16="http://schemas.microsoft.com/office/drawing/2014/main" val="1018879825"/>
                  </a:ext>
                </a:extLst>
              </a:tr>
              <a:tr h="274320">
                <a:tc>
                  <a:txBody>
                    <a:bodyPr/>
                    <a:lstStyle/>
                    <a:p>
                      <a:pPr marL="88900" indent="0"/>
                      <a:r>
                        <a:rPr lang="en-GB" sz="1200" b="0" dirty="0" smtClean="0"/>
                        <a:t>Hyperthyroidism</a:t>
                      </a:r>
                      <a:endParaRPr lang="en-GB" sz="1200" b="0" dirty="0"/>
                    </a:p>
                  </a:txBody>
                  <a:tcPr marL="90000"/>
                </a:tc>
                <a:tc>
                  <a:txBody>
                    <a:bodyPr/>
                    <a:lstStyle/>
                    <a:p>
                      <a:pPr algn="ctr"/>
                      <a:r>
                        <a:rPr lang="en-GB" sz="1200" dirty="0" smtClean="0"/>
                        <a:t>3 (4)</a:t>
                      </a:r>
                      <a:endParaRPr lang="en-GB" sz="1200" dirty="0"/>
                    </a:p>
                  </a:txBody>
                  <a:tcPr marL="90000" anchor="ctr"/>
                </a:tc>
                <a:tc>
                  <a:txBody>
                    <a:bodyPr/>
                    <a:lstStyle/>
                    <a:p>
                      <a:pPr algn="ctr"/>
                      <a:r>
                        <a:rPr lang="en-GB" sz="1200" dirty="0" smtClean="0"/>
                        <a:t>0 </a:t>
                      </a:r>
                      <a:endParaRPr lang="en-GB" sz="1200" dirty="0"/>
                    </a:p>
                  </a:txBody>
                  <a:tcPr marL="90000" anchor="ctr"/>
                </a:tc>
                <a:tc>
                  <a:txBody>
                    <a:bodyPr/>
                    <a:lstStyle/>
                    <a:p>
                      <a:pPr algn="ctr"/>
                      <a:r>
                        <a:rPr lang="en-GB" sz="1200" dirty="0" smtClean="0"/>
                        <a:t>0</a:t>
                      </a:r>
                      <a:endParaRPr lang="en-GB" sz="1200" dirty="0"/>
                    </a:p>
                  </a:txBody>
                  <a:tcPr marL="90000" anchor="ctr"/>
                </a:tc>
                <a:tc>
                  <a:txBody>
                    <a:bodyPr/>
                    <a:lstStyle/>
                    <a:p>
                      <a:pPr algn="ctr"/>
                      <a:r>
                        <a:rPr lang="en-GB" sz="1200" dirty="0" smtClean="0"/>
                        <a:t>0</a:t>
                      </a:r>
                      <a:endParaRPr lang="en-GB" sz="1200" dirty="0"/>
                    </a:p>
                  </a:txBody>
                  <a:tcPr marL="90000" anchor="ctr"/>
                </a:tc>
                <a:extLst>
                  <a:ext uri="{0D108BD9-81ED-4DB2-BD59-A6C34878D82A}">
                    <a16:rowId xmlns:a16="http://schemas.microsoft.com/office/drawing/2014/main" val="1743795292"/>
                  </a:ext>
                </a:extLst>
              </a:tr>
              <a:tr h="274320">
                <a:tc>
                  <a:txBody>
                    <a:bodyPr/>
                    <a:lstStyle/>
                    <a:p>
                      <a:pPr marL="88900" indent="0"/>
                      <a:r>
                        <a:rPr lang="en-GB" sz="1200" b="0" dirty="0" smtClean="0"/>
                        <a:t>Pneumonitis</a:t>
                      </a:r>
                      <a:endParaRPr lang="en-GB" sz="1200" b="0" dirty="0"/>
                    </a:p>
                  </a:txBody>
                  <a:tcPr marL="90000"/>
                </a:tc>
                <a:tc>
                  <a:txBody>
                    <a:bodyPr/>
                    <a:lstStyle/>
                    <a:p>
                      <a:pPr algn="ctr"/>
                      <a:r>
                        <a:rPr lang="en-GB" sz="1200" dirty="0" smtClean="0"/>
                        <a:t>3 (4)</a:t>
                      </a:r>
                      <a:endParaRPr lang="en-GB" sz="1200" dirty="0"/>
                    </a:p>
                  </a:txBody>
                  <a:tcPr marL="90000" anchor="ctr"/>
                </a:tc>
                <a:tc>
                  <a:txBody>
                    <a:bodyPr/>
                    <a:lstStyle/>
                    <a:p>
                      <a:pPr algn="ctr"/>
                      <a:r>
                        <a:rPr lang="en-GB" sz="1200" dirty="0" smtClean="0"/>
                        <a:t>0</a:t>
                      </a:r>
                      <a:endParaRPr lang="en-GB" sz="1200" dirty="0"/>
                    </a:p>
                  </a:txBody>
                  <a:tcPr marL="90000" anchor="ctr"/>
                </a:tc>
                <a:tc>
                  <a:txBody>
                    <a:bodyPr/>
                    <a:lstStyle/>
                    <a:p>
                      <a:pPr algn="ctr"/>
                      <a:r>
                        <a:rPr lang="en-GB" sz="1200" dirty="0" smtClean="0"/>
                        <a:t>0</a:t>
                      </a:r>
                      <a:endParaRPr lang="en-GB" sz="1200" dirty="0"/>
                    </a:p>
                  </a:txBody>
                  <a:tcPr marL="90000" anchor="ctr"/>
                </a:tc>
                <a:tc>
                  <a:txBody>
                    <a:bodyPr/>
                    <a:lstStyle/>
                    <a:p>
                      <a:pPr algn="ctr"/>
                      <a:r>
                        <a:rPr lang="en-GB" sz="1200" dirty="0" smtClean="0"/>
                        <a:t>0</a:t>
                      </a:r>
                      <a:endParaRPr lang="en-GB" sz="1200" dirty="0"/>
                    </a:p>
                  </a:txBody>
                  <a:tcPr marL="90000" anchor="ctr"/>
                </a:tc>
                <a:extLst>
                  <a:ext uri="{0D108BD9-81ED-4DB2-BD59-A6C34878D82A}">
                    <a16:rowId xmlns:a16="http://schemas.microsoft.com/office/drawing/2014/main" val="1366007704"/>
                  </a:ext>
                </a:extLst>
              </a:tr>
              <a:tr h="274320">
                <a:tc>
                  <a:txBody>
                    <a:bodyPr/>
                    <a:lstStyle/>
                    <a:p>
                      <a:pPr marL="88900" indent="0"/>
                      <a:r>
                        <a:rPr lang="en-GB" sz="1200" b="0" dirty="0" smtClean="0"/>
                        <a:t>Hepatitis (diagnosis)</a:t>
                      </a:r>
                      <a:endParaRPr lang="en-GB" sz="1200" b="0" dirty="0"/>
                    </a:p>
                  </a:txBody>
                  <a:tcPr marL="90000"/>
                </a:tc>
                <a:tc>
                  <a:txBody>
                    <a:bodyPr/>
                    <a:lstStyle/>
                    <a:p>
                      <a:pPr algn="ctr"/>
                      <a:r>
                        <a:rPr lang="en-GB" sz="1200" dirty="0" smtClean="0"/>
                        <a:t>2 (2)</a:t>
                      </a:r>
                      <a:endParaRPr lang="en-GB" sz="1200" dirty="0"/>
                    </a:p>
                  </a:txBody>
                  <a:tcPr marL="90000" anchor="ctr"/>
                </a:tc>
                <a:tc>
                  <a:txBody>
                    <a:bodyPr/>
                    <a:lstStyle/>
                    <a:p>
                      <a:pPr algn="ctr"/>
                      <a:r>
                        <a:rPr lang="en-GB" sz="1200" dirty="0" smtClean="0"/>
                        <a:t>1 (1)</a:t>
                      </a:r>
                      <a:endParaRPr lang="en-GB" sz="1200" dirty="0"/>
                    </a:p>
                  </a:txBody>
                  <a:tcPr marL="90000" anchor="ctr"/>
                </a:tc>
                <a:tc>
                  <a:txBody>
                    <a:bodyPr/>
                    <a:lstStyle/>
                    <a:p>
                      <a:pPr algn="ctr"/>
                      <a:r>
                        <a:rPr lang="en-GB" sz="1200" dirty="0" smtClean="0"/>
                        <a:t>2 (6)</a:t>
                      </a:r>
                      <a:endParaRPr lang="en-GB" sz="1200" dirty="0"/>
                    </a:p>
                  </a:txBody>
                  <a:tcPr marL="90000" anchor="ctr"/>
                </a:tc>
                <a:tc>
                  <a:txBody>
                    <a:bodyPr/>
                    <a:lstStyle/>
                    <a:p>
                      <a:pPr algn="ctr"/>
                      <a:r>
                        <a:rPr lang="en-GB" sz="1200" dirty="0" smtClean="0"/>
                        <a:t>0</a:t>
                      </a:r>
                      <a:endParaRPr lang="en-GB" sz="1200" dirty="0"/>
                    </a:p>
                  </a:txBody>
                  <a:tcPr marL="90000" anchor="ctr"/>
                </a:tc>
                <a:extLst>
                  <a:ext uri="{0D108BD9-81ED-4DB2-BD59-A6C34878D82A}">
                    <a16:rowId xmlns:a16="http://schemas.microsoft.com/office/drawing/2014/main" val="2483697019"/>
                  </a:ext>
                </a:extLst>
              </a:tr>
              <a:tr h="274320">
                <a:tc>
                  <a:txBody>
                    <a:bodyPr/>
                    <a:lstStyle/>
                    <a:p>
                      <a:pPr marL="88900" indent="0"/>
                      <a:r>
                        <a:rPr lang="en-GB" sz="1200" b="0" dirty="0" smtClean="0"/>
                        <a:t>Infusion-related reactions</a:t>
                      </a:r>
                      <a:endParaRPr lang="en-GB" sz="1200" b="0" dirty="0"/>
                    </a:p>
                  </a:txBody>
                  <a:tcPr marL="90000"/>
                </a:tc>
                <a:tc>
                  <a:txBody>
                    <a:bodyPr/>
                    <a:lstStyle/>
                    <a:p>
                      <a:pPr algn="ctr"/>
                      <a:r>
                        <a:rPr lang="en-GB" sz="1200" dirty="0" smtClean="0"/>
                        <a:t>2 (2)</a:t>
                      </a:r>
                      <a:endParaRPr lang="en-GB" sz="1200" dirty="0"/>
                    </a:p>
                  </a:txBody>
                  <a:tcPr marL="90000" anchor="ctr"/>
                </a:tc>
                <a:tc>
                  <a:txBody>
                    <a:bodyPr/>
                    <a:lstStyle/>
                    <a:p>
                      <a:pPr algn="ctr"/>
                      <a:r>
                        <a:rPr lang="en-GB" sz="1200" dirty="0" smtClean="0"/>
                        <a:t>1 (1)</a:t>
                      </a:r>
                      <a:endParaRPr lang="en-GB" sz="1200" dirty="0"/>
                    </a:p>
                  </a:txBody>
                  <a:tcPr marL="90000" anchor="ctr"/>
                </a:tc>
                <a:tc>
                  <a:txBody>
                    <a:bodyPr/>
                    <a:lstStyle/>
                    <a:p>
                      <a:pPr algn="ctr"/>
                      <a:r>
                        <a:rPr lang="en-GB" sz="1200" dirty="0" smtClean="0"/>
                        <a:t>0</a:t>
                      </a:r>
                      <a:endParaRPr lang="en-GB" sz="1200" dirty="0"/>
                    </a:p>
                  </a:txBody>
                  <a:tcPr marL="90000" anchor="ctr"/>
                </a:tc>
                <a:tc>
                  <a:txBody>
                    <a:bodyPr/>
                    <a:lstStyle/>
                    <a:p>
                      <a:pPr algn="ctr"/>
                      <a:r>
                        <a:rPr lang="en-GB" sz="1200" dirty="0" smtClean="0"/>
                        <a:t>0</a:t>
                      </a:r>
                      <a:endParaRPr lang="en-GB" sz="1200" dirty="0"/>
                    </a:p>
                  </a:txBody>
                  <a:tcPr marL="90000" anchor="ctr"/>
                </a:tc>
                <a:extLst>
                  <a:ext uri="{0D108BD9-81ED-4DB2-BD59-A6C34878D82A}">
                    <a16:rowId xmlns:a16="http://schemas.microsoft.com/office/drawing/2014/main" val="2539941659"/>
                  </a:ext>
                </a:extLst>
              </a:tr>
            </a:tbl>
          </a:graphicData>
        </a:graphic>
      </p:graphicFrame>
      <p:sp>
        <p:nvSpPr>
          <p:cNvPr id="11" name="Text Placeholder 8"/>
          <p:cNvSpPr>
            <a:spLocks noGrp="1"/>
          </p:cNvSpPr>
          <p:nvPr>
            <p:ph type="body" sz="quarter" idx="10"/>
          </p:nvPr>
        </p:nvSpPr>
        <p:spPr>
          <a:xfrm>
            <a:off x="304800" y="6233974"/>
            <a:ext cx="6851650" cy="487363"/>
          </a:xfrm>
        </p:spPr>
        <p:txBody>
          <a:bodyPr/>
          <a:lstStyle/>
          <a:p>
            <a:r>
              <a:rPr lang="en-GB" baseline="30000" dirty="0"/>
              <a:t>a</a:t>
            </a:r>
            <a:r>
              <a:rPr lang="en-GB" dirty="0" smtClean="0"/>
              <a:t>n=8 patients were crossed-over to receive cabozantinib</a:t>
            </a:r>
            <a:r>
              <a:rPr lang="en-GB" dirty="0"/>
              <a:t> </a:t>
            </a:r>
            <a:r>
              <a:rPr lang="en-GB" dirty="0" smtClean="0"/>
              <a:t>+ atezolizumab after disease progression</a:t>
            </a:r>
            <a:endParaRPr lang="en-GB" baseline="30000" dirty="0"/>
          </a:p>
        </p:txBody>
      </p:sp>
    </p:spTree>
    <p:extLst>
      <p:ext uri="{BB962C8B-B14F-4D97-AF65-F5344CB8AC3E}">
        <p14:creationId xmlns:p14="http://schemas.microsoft.com/office/powerpoint/2010/main" val="186321835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682248" cy="939801"/>
          </a:xfrm>
        </p:spPr>
        <p:txBody>
          <a:bodyPr/>
          <a:lstStyle/>
          <a:p>
            <a:r>
              <a:rPr lang="en-GB" dirty="0" smtClean="0"/>
              <a:t>9008</a:t>
            </a:r>
            <a:r>
              <a:rPr lang="en-GB" dirty="0"/>
              <a:t>: Amivantamab in patients with NSCLC with MET exon 14 skipping mutation: Updated results from the CHRYSALIS </a:t>
            </a:r>
            <a:r>
              <a:rPr lang="en-GB" dirty="0" smtClean="0"/>
              <a:t>study – Krebs M, et al</a:t>
            </a:r>
            <a:endParaRPr lang="en-GB" dirty="0"/>
          </a:p>
        </p:txBody>
      </p:sp>
      <p:sp>
        <p:nvSpPr>
          <p:cNvPr id="8" name="Content Placeholder 7"/>
          <p:cNvSpPr>
            <a:spLocks noGrp="1"/>
          </p:cNvSpPr>
          <p:nvPr>
            <p:ph idx="1"/>
          </p:nvPr>
        </p:nvSpPr>
        <p:spPr/>
        <p:txBody>
          <a:bodyPr/>
          <a:lstStyle/>
          <a:p>
            <a:r>
              <a:rPr lang="en-GB" b="1" dirty="0"/>
              <a:t>Study objective</a:t>
            </a:r>
          </a:p>
          <a:p>
            <a:pPr lvl="1"/>
            <a:r>
              <a:rPr lang="en-GB" dirty="0"/>
              <a:t>To </a:t>
            </a:r>
            <a:r>
              <a:rPr lang="en-GB" dirty="0" smtClean="0"/>
              <a:t>evaluate the updated efficacy of amivantamab in patients with NSCLC and MET exon 14 skipping mutations in the CHRYSALIS trial</a:t>
            </a:r>
            <a:endParaRPr lang="en-GB" dirty="0"/>
          </a:p>
        </p:txBody>
      </p:sp>
      <p:sp>
        <p:nvSpPr>
          <p:cNvPr id="5" name="Text Placeholder 4"/>
          <p:cNvSpPr>
            <a:spLocks noGrp="1"/>
          </p:cNvSpPr>
          <p:nvPr>
            <p:ph type="body" sz="quarter" idx="11"/>
          </p:nvPr>
        </p:nvSpPr>
        <p:spPr/>
        <p:txBody>
          <a:bodyPr/>
          <a:lstStyle/>
          <a:p>
            <a:r>
              <a:rPr lang="en-GB" dirty="0" smtClean="0"/>
              <a:t>Krebs M,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9008</a:t>
            </a:r>
            <a:endParaRPr lang="en-GB" dirty="0"/>
          </a:p>
        </p:txBody>
      </p:sp>
      <p:sp>
        <p:nvSpPr>
          <p:cNvPr id="6" name="Rectangle 9"/>
          <p:cNvSpPr txBox="1">
            <a:spLocks noChangeArrowheads="1"/>
          </p:cNvSpPr>
          <p:nvPr/>
        </p:nvSpPr>
        <p:spPr bwMode="auto">
          <a:xfrm>
            <a:off x="2540771" y="4869109"/>
            <a:ext cx="4267200" cy="73923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800">
                <a:solidFill>
                  <a:schemeClr val="tx1"/>
                </a:solidFill>
                <a:latin typeface="+mn-lt"/>
                <a:cs typeface="+mn-cs"/>
              </a:defRPr>
            </a:lvl3pPr>
            <a:lvl4pPr marL="1101725" indent="-287338" algn="l" rtl="0" fontAlgn="base">
              <a:spcBef>
                <a:spcPts val="0"/>
              </a:spcBef>
              <a:spcAft>
                <a:spcPts val="600"/>
              </a:spcAft>
              <a:buClr>
                <a:schemeClr val="bg1"/>
              </a:buClr>
              <a:buChar char="–"/>
              <a:defRPr sz="1800">
                <a:solidFill>
                  <a:schemeClr val="tx1"/>
                </a:solidFill>
                <a:latin typeface="+mn-lt"/>
                <a:cs typeface="+mn-cs"/>
              </a:defRPr>
            </a:lvl4pPr>
            <a:lvl5pPr marL="1390650" indent="-287338" algn="l" rtl="0" fontAlgn="base">
              <a:spcBef>
                <a:spcPts val="0"/>
              </a:spcBef>
              <a:spcAft>
                <a:spcPts val="60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indent="0">
              <a:buFontTx/>
              <a:buNone/>
            </a:pPr>
            <a:r>
              <a:rPr lang="en-GB" sz="1600" b="1" kern="0" dirty="0"/>
              <a:t>Primary endpoint</a:t>
            </a:r>
          </a:p>
          <a:p>
            <a:r>
              <a:rPr lang="en-GB" sz="1600" kern="0" dirty="0" smtClean="0"/>
              <a:t>Efficacy</a:t>
            </a:r>
            <a:endParaRPr lang="en-GB" sz="1600" kern="0" dirty="0"/>
          </a:p>
        </p:txBody>
      </p:sp>
      <p:sp>
        <p:nvSpPr>
          <p:cNvPr id="7" name="Content Placeholder 26"/>
          <p:cNvSpPr txBox="1">
            <a:spLocks/>
          </p:cNvSpPr>
          <p:nvPr/>
        </p:nvSpPr>
        <p:spPr>
          <a:xfrm>
            <a:off x="7213985" y="4869109"/>
            <a:ext cx="4267200" cy="739234"/>
          </a:xfrm>
          <a:prstGeom prst="rect">
            <a:avLst/>
          </a:prstGeom>
        </p:spPr>
        <p:txBody>
          <a:bodyPr/>
          <a:lstStyle>
            <a:lvl1pPr marL="250825" indent="-250825" algn="l" rtl="0" fontAlgn="base">
              <a:spcBef>
                <a:spcPct val="200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ct val="20000"/>
              </a:spcBef>
              <a:spcAft>
                <a:spcPct val="0"/>
              </a:spcAft>
              <a:buClr>
                <a:schemeClr val="bg1"/>
              </a:buClr>
              <a:buChar char="–"/>
              <a:defRPr sz="1800">
                <a:solidFill>
                  <a:schemeClr val="tx1"/>
                </a:solidFill>
                <a:latin typeface="+mn-lt"/>
                <a:cs typeface="+mn-cs"/>
              </a:defRPr>
            </a:lvl2pPr>
            <a:lvl3pPr marL="812800" indent="-249238" algn="l" rtl="0" fontAlgn="base">
              <a:spcBef>
                <a:spcPct val="20000"/>
              </a:spcBef>
              <a:spcAft>
                <a:spcPct val="0"/>
              </a:spcAft>
              <a:buClr>
                <a:schemeClr val="bg1"/>
              </a:buClr>
              <a:buChar char="•"/>
              <a:defRPr sz="1800">
                <a:solidFill>
                  <a:schemeClr val="tx1"/>
                </a:solidFill>
                <a:latin typeface="+mn-lt"/>
                <a:cs typeface="+mn-cs"/>
              </a:defRPr>
            </a:lvl3pPr>
            <a:lvl4pPr marL="1101725" indent="-287338" algn="l" rtl="0" fontAlgn="base">
              <a:spcBef>
                <a:spcPct val="20000"/>
              </a:spcBef>
              <a:spcAft>
                <a:spcPct val="0"/>
              </a:spcAft>
              <a:buClr>
                <a:schemeClr val="bg1"/>
              </a:buClr>
              <a:buChar char="–"/>
              <a:defRPr sz="1800">
                <a:solidFill>
                  <a:schemeClr val="tx1"/>
                </a:solidFill>
                <a:latin typeface="+mn-lt"/>
                <a:cs typeface="+mn-cs"/>
              </a:defRPr>
            </a:lvl4pPr>
            <a:lvl5pPr marL="1390650" indent="-287338" algn="l" rtl="0" fontAlgn="base">
              <a:spcBef>
                <a:spcPct val="200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indent="0">
              <a:buFontTx/>
              <a:buNone/>
            </a:pPr>
            <a:r>
              <a:rPr lang="en-GB" sz="1600" b="1" kern="0" dirty="0"/>
              <a:t>Secondary endpoints</a:t>
            </a:r>
            <a:endParaRPr lang="en-GB" sz="1600" b="1" dirty="0"/>
          </a:p>
          <a:p>
            <a:r>
              <a:rPr lang="en-GB" sz="1600" kern="0" dirty="0" smtClean="0"/>
              <a:t>Safety</a:t>
            </a:r>
            <a:endParaRPr lang="en-GB" sz="1600" kern="0" dirty="0"/>
          </a:p>
        </p:txBody>
      </p:sp>
      <p:sp>
        <p:nvSpPr>
          <p:cNvPr id="11" name="AutoShape 9"/>
          <p:cNvSpPr>
            <a:spLocks noChangeArrowheads="1"/>
          </p:cNvSpPr>
          <p:nvPr/>
        </p:nvSpPr>
        <p:spPr bwMode="auto">
          <a:xfrm>
            <a:off x="1620520" y="2859892"/>
            <a:ext cx="3403410" cy="1952627"/>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defTabSz="892175" eaLnBrk="0" hangingPunct="0">
              <a:spcAft>
                <a:spcPct val="30000"/>
              </a:spcAft>
            </a:pPr>
            <a:r>
              <a:rPr lang="en-US" altLang="zh-CN" sz="1600" b="1" dirty="0">
                <a:solidFill>
                  <a:srgbClr val="FFFFFF"/>
                </a:solidFill>
                <a:ea typeface="SimSun" pitchFamily="2" charset="-122"/>
              </a:rPr>
              <a:t>Key patient inclusion criteria</a:t>
            </a:r>
            <a:endParaRPr lang="en-GB" altLang="zh-CN" sz="1600" b="1" dirty="0">
              <a:solidFill>
                <a:srgbClr val="FFFFFF"/>
              </a:solidFill>
              <a:ea typeface="SimSun" pitchFamily="2" charset="-122"/>
            </a:endParaRPr>
          </a:p>
          <a:p>
            <a:pPr marL="228600" indent="-228600" defTabSz="892175" eaLnBrk="0" hangingPunct="0">
              <a:spcAft>
                <a:spcPct val="30000"/>
              </a:spcAft>
              <a:buFont typeface="Arial" pitchFamily="34" charset="0"/>
              <a:buChar char="•"/>
            </a:pPr>
            <a:r>
              <a:rPr lang="en-US" altLang="zh-CN" sz="1600" dirty="0" smtClean="0">
                <a:solidFill>
                  <a:srgbClr val="FFFFFF"/>
                </a:solidFill>
                <a:ea typeface="SimSun" pitchFamily="2" charset="-122"/>
              </a:rPr>
              <a:t>Metastatic or unresectable/advanced NSCLC</a:t>
            </a:r>
            <a:endParaRPr lang="en-US" altLang="zh-CN" sz="1600" dirty="0">
              <a:solidFill>
                <a:srgbClr val="FFFFFF"/>
              </a:solidFill>
              <a:ea typeface="SimSun" pitchFamily="2" charset="-122"/>
            </a:endParaRPr>
          </a:p>
          <a:p>
            <a:pPr marL="228600" indent="-228600" defTabSz="892175" eaLnBrk="0" hangingPunct="0">
              <a:spcAft>
                <a:spcPct val="30000"/>
              </a:spcAft>
              <a:buFont typeface="Arial" pitchFamily="34" charset="0"/>
              <a:buChar char="•"/>
            </a:pPr>
            <a:r>
              <a:rPr lang="en-US" altLang="zh-CN" sz="1600" dirty="0" smtClean="0">
                <a:solidFill>
                  <a:srgbClr val="FFFFFF"/>
                </a:solidFill>
                <a:ea typeface="SimSun" pitchFamily="2" charset="-122"/>
              </a:rPr>
              <a:t>METex14 mutation*</a:t>
            </a:r>
          </a:p>
          <a:p>
            <a:pPr marL="228600" indent="-228600" defTabSz="892175" eaLnBrk="0" hangingPunct="0">
              <a:spcAft>
                <a:spcPct val="30000"/>
              </a:spcAft>
              <a:buFont typeface="Arial" pitchFamily="34" charset="0"/>
              <a:buChar char="•"/>
            </a:pPr>
            <a:r>
              <a:rPr lang="en-US" altLang="zh-CN" sz="1600" dirty="0" smtClean="0">
                <a:ea typeface="SimSun" pitchFamily="2" charset="-122"/>
              </a:rPr>
              <a:t>Measurable disease</a:t>
            </a:r>
            <a:endParaRPr lang="en-GB" altLang="zh-CN" sz="1600" dirty="0">
              <a:solidFill>
                <a:srgbClr val="FFFFFF"/>
              </a:solidFill>
              <a:ea typeface="SimSun" pitchFamily="2" charset="-122"/>
            </a:endParaRPr>
          </a:p>
          <a:p>
            <a:pPr defTabSz="892175" eaLnBrk="0" hangingPunct="0">
              <a:spcAft>
                <a:spcPct val="30000"/>
              </a:spcAft>
            </a:pPr>
            <a:r>
              <a:rPr lang="en-US" altLang="zh-CN" sz="1600" dirty="0" smtClean="0">
                <a:ea typeface="SimSun" pitchFamily="2" charset="-122"/>
              </a:rPr>
              <a:t>(n=55)</a:t>
            </a:r>
            <a:endParaRPr lang="en-US" altLang="zh-CN" sz="1600" dirty="0">
              <a:solidFill>
                <a:srgbClr val="FFFFFF"/>
              </a:solidFill>
              <a:ea typeface="SimSun" pitchFamily="2" charset="-122"/>
            </a:endParaRPr>
          </a:p>
        </p:txBody>
      </p:sp>
      <p:sp>
        <p:nvSpPr>
          <p:cNvPr id="12" name="AutoShape 12"/>
          <p:cNvSpPr>
            <a:spLocks noChangeArrowheads="1"/>
          </p:cNvSpPr>
          <p:nvPr/>
        </p:nvSpPr>
        <p:spPr bwMode="auto">
          <a:xfrm>
            <a:off x="5745480" y="3209700"/>
            <a:ext cx="4536440" cy="1253011"/>
          </a:xfrm>
          <a:prstGeom prst="roundRect">
            <a:avLst>
              <a:gd name="adj" fmla="val 16667"/>
            </a:avLst>
          </a:prstGeom>
          <a:solidFill>
            <a:schemeClr val="accent1"/>
          </a:solidFill>
          <a:ln w="9525" algn="ctr">
            <a:noFill/>
            <a:round/>
            <a:headEnd/>
            <a:tailEnd/>
          </a:ln>
        </p:spPr>
        <p:txBody>
          <a:bodyPr lIns="90488" tIns="0" rIns="90488" bIns="0" anchor="ctr"/>
          <a:lstStyle/>
          <a:p>
            <a:pPr algn="ctr" defTabSz="892175" eaLnBrk="0" hangingPunct="0"/>
            <a:r>
              <a:rPr lang="en-GB" altLang="zh-CN" sz="1600" u="sng" dirty="0" smtClean="0">
                <a:solidFill>
                  <a:srgbClr val="FFFFFF"/>
                </a:solidFill>
                <a:ea typeface="SimSun" pitchFamily="2" charset="-122"/>
              </a:rPr>
              <a:t>MET-2 Cohort: dose expansion </a:t>
            </a:r>
          </a:p>
          <a:p>
            <a:pPr algn="ctr" defTabSz="892175" eaLnBrk="0" hangingPunct="0"/>
            <a:r>
              <a:rPr lang="en-GB" altLang="zh-CN" sz="1600" dirty="0" smtClean="0">
                <a:solidFill>
                  <a:srgbClr val="FFFFFF"/>
                </a:solidFill>
                <a:ea typeface="SimSun" pitchFamily="2" charset="-122"/>
              </a:rPr>
              <a:t>Amivantamab 1050 (&lt;80 kg)/1400 mg (≥80 kg) </a:t>
            </a:r>
            <a:br>
              <a:rPr lang="en-GB" altLang="zh-CN" sz="1600" dirty="0" smtClean="0">
                <a:solidFill>
                  <a:srgbClr val="FFFFFF"/>
                </a:solidFill>
                <a:ea typeface="SimSun" pitchFamily="2" charset="-122"/>
              </a:rPr>
            </a:br>
            <a:r>
              <a:rPr lang="en-GB" altLang="zh-CN" sz="1600" dirty="0" err="1" smtClean="0">
                <a:solidFill>
                  <a:srgbClr val="FFFFFF"/>
                </a:solidFill>
                <a:ea typeface="SimSun" pitchFamily="2" charset="-122"/>
              </a:rPr>
              <a:t>qw</a:t>
            </a:r>
            <a:r>
              <a:rPr lang="en-GB" altLang="zh-CN" sz="1600" dirty="0" smtClean="0">
                <a:solidFill>
                  <a:srgbClr val="FFFFFF"/>
                </a:solidFill>
                <a:ea typeface="SimSun" pitchFamily="2" charset="-122"/>
              </a:rPr>
              <a:t> for 1 cycle, q2w for 2 cycles </a:t>
            </a:r>
          </a:p>
          <a:p>
            <a:pPr algn="ctr" defTabSz="892175" eaLnBrk="0" hangingPunct="0"/>
            <a:r>
              <a:rPr lang="en-GB" altLang="zh-CN" sz="1600" dirty="0" smtClean="0">
                <a:ea typeface="SimSun" pitchFamily="2" charset="-122"/>
              </a:rPr>
              <a:t>(n=55)</a:t>
            </a:r>
            <a:endParaRPr lang="en-GB" altLang="zh-CN" sz="1600" dirty="0">
              <a:solidFill>
                <a:srgbClr val="FFFFFF"/>
              </a:solidFill>
              <a:ea typeface="SimSun" pitchFamily="2" charset="-122"/>
            </a:endParaRPr>
          </a:p>
        </p:txBody>
      </p:sp>
      <p:cxnSp>
        <p:nvCxnSpPr>
          <p:cNvPr id="4" name="Straight Arrow Connector 3"/>
          <p:cNvCxnSpPr>
            <a:stCxn id="11" idx="3"/>
            <a:endCxn id="12" idx="1"/>
          </p:cNvCxnSpPr>
          <p:nvPr/>
        </p:nvCxnSpPr>
        <p:spPr>
          <a:xfrm>
            <a:off x="5023930" y="3836206"/>
            <a:ext cx="721550" cy="0"/>
          </a:xfrm>
          <a:prstGeom prst="straightConnector1">
            <a:avLst/>
          </a:prstGeom>
          <a:noFill/>
          <a:ln w="38100">
            <a:solidFill>
              <a:schemeClr val="bg1"/>
            </a:solidFill>
            <a:round/>
            <a:headEnd/>
            <a:tailEnd type="triangle" w="med" len="med"/>
          </a:ln>
        </p:spPr>
      </p:cxnSp>
      <p:sp>
        <p:nvSpPr>
          <p:cNvPr id="16" name="Text Placeholder 8"/>
          <p:cNvSpPr>
            <a:spLocks noGrp="1"/>
          </p:cNvSpPr>
          <p:nvPr>
            <p:ph type="body" sz="quarter" idx="10"/>
          </p:nvPr>
        </p:nvSpPr>
        <p:spPr>
          <a:xfrm>
            <a:off x="304800" y="6233974"/>
            <a:ext cx="6851650" cy="487363"/>
          </a:xfrm>
        </p:spPr>
        <p:txBody>
          <a:bodyPr/>
          <a:lstStyle/>
          <a:p>
            <a:r>
              <a:rPr lang="en-GB" dirty="0" smtClean="0"/>
              <a:t>*NGS of </a:t>
            </a:r>
            <a:r>
              <a:rPr lang="en-GB" dirty="0" err="1" smtClean="0"/>
              <a:t>tumor</a:t>
            </a:r>
            <a:r>
              <a:rPr lang="en-GB" dirty="0" smtClean="0"/>
              <a:t> or ctDNA</a:t>
            </a:r>
            <a:endParaRPr lang="en-GB" baseline="30000" dirty="0"/>
          </a:p>
        </p:txBody>
      </p:sp>
    </p:spTree>
    <p:extLst>
      <p:ext uri="{BB962C8B-B14F-4D97-AF65-F5344CB8AC3E}">
        <p14:creationId xmlns:p14="http://schemas.microsoft.com/office/powerpoint/2010/main" val="334478245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Rectangle 56">
            <a:extLst>
              <a:ext uri="{FF2B5EF4-FFF2-40B4-BE49-F238E27FC236}">
                <a16:creationId xmlns:a16="http://schemas.microsoft.com/office/drawing/2014/main" id="{CB7F44B6-6CFC-3F3D-927B-A5C0F4B2B031}"/>
              </a:ext>
            </a:extLst>
          </p:cNvPr>
          <p:cNvSpPr/>
          <p:nvPr/>
        </p:nvSpPr>
        <p:spPr>
          <a:xfrm rot="10800000">
            <a:off x="2182198" y="2099454"/>
            <a:ext cx="180000" cy="864000"/>
          </a:xfrm>
          <a:prstGeom prst="rect">
            <a:avLst/>
          </a:prstGeom>
          <a:solidFill>
            <a:srgbClr val="E73E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8" name="Rectangle 57">
            <a:extLst>
              <a:ext uri="{FF2B5EF4-FFF2-40B4-BE49-F238E27FC236}">
                <a16:creationId xmlns:a16="http://schemas.microsoft.com/office/drawing/2014/main" id="{F806C314-E452-F220-D772-CF37375F190A}"/>
              </a:ext>
            </a:extLst>
          </p:cNvPr>
          <p:cNvSpPr/>
          <p:nvPr/>
        </p:nvSpPr>
        <p:spPr>
          <a:xfrm rot="10800000">
            <a:off x="1981416" y="2099454"/>
            <a:ext cx="180000" cy="864000"/>
          </a:xfrm>
          <a:prstGeom prst="rect">
            <a:avLst/>
          </a:prstGeom>
          <a:solidFill>
            <a:srgbClr val="E73E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7" name="Rectangle 76">
            <a:extLst>
              <a:ext uri="{FF2B5EF4-FFF2-40B4-BE49-F238E27FC236}">
                <a16:creationId xmlns:a16="http://schemas.microsoft.com/office/drawing/2014/main" id="{7A292D04-918D-8DFE-F7A5-ED4A33970D6E}"/>
              </a:ext>
            </a:extLst>
          </p:cNvPr>
          <p:cNvSpPr/>
          <p:nvPr/>
        </p:nvSpPr>
        <p:spPr>
          <a:xfrm>
            <a:off x="7431756" y="2971168"/>
            <a:ext cx="180000" cy="684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8" name="Rectangle 77">
            <a:extLst>
              <a:ext uri="{FF2B5EF4-FFF2-40B4-BE49-F238E27FC236}">
                <a16:creationId xmlns:a16="http://schemas.microsoft.com/office/drawing/2014/main" id="{8AD1539A-3C7D-6B09-F28D-3B91BE4BC49F}"/>
              </a:ext>
            </a:extLst>
          </p:cNvPr>
          <p:cNvSpPr/>
          <p:nvPr/>
        </p:nvSpPr>
        <p:spPr>
          <a:xfrm>
            <a:off x="7635646" y="2971168"/>
            <a:ext cx="180000" cy="72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9" name="Rectangle 78">
            <a:extLst>
              <a:ext uri="{FF2B5EF4-FFF2-40B4-BE49-F238E27FC236}">
                <a16:creationId xmlns:a16="http://schemas.microsoft.com/office/drawing/2014/main" id="{FB0A8DB3-1C1E-ACE5-341D-C32C64BFFEDB}"/>
              </a:ext>
            </a:extLst>
          </p:cNvPr>
          <p:cNvSpPr/>
          <p:nvPr/>
        </p:nvSpPr>
        <p:spPr>
          <a:xfrm>
            <a:off x="7839536" y="2971168"/>
            <a:ext cx="180000" cy="75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0" name="Rectangle 79">
            <a:extLst>
              <a:ext uri="{FF2B5EF4-FFF2-40B4-BE49-F238E27FC236}">
                <a16:creationId xmlns:a16="http://schemas.microsoft.com/office/drawing/2014/main" id="{08C089EF-0640-F0AD-B287-F3DAAF7F7753}"/>
              </a:ext>
            </a:extLst>
          </p:cNvPr>
          <p:cNvSpPr/>
          <p:nvPr/>
        </p:nvSpPr>
        <p:spPr>
          <a:xfrm>
            <a:off x="8043426" y="2971168"/>
            <a:ext cx="180000" cy="79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1" name="Rectangle 80">
            <a:extLst>
              <a:ext uri="{FF2B5EF4-FFF2-40B4-BE49-F238E27FC236}">
                <a16:creationId xmlns:a16="http://schemas.microsoft.com/office/drawing/2014/main" id="{C428DD62-9F97-E243-8B8A-D4B2BC41438A}"/>
              </a:ext>
            </a:extLst>
          </p:cNvPr>
          <p:cNvSpPr/>
          <p:nvPr/>
        </p:nvSpPr>
        <p:spPr>
          <a:xfrm>
            <a:off x="8247316" y="2971168"/>
            <a:ext cx="180000" cy="82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2" name="Rectangle 81">
            <a:extLst>
              <a:ext uri="{FF2B5EF4-FFF2-40B4-BE49-F238E27FC236}">
                <a16:creationId xmlns:a16="http://schemas.microsoft.com/office/drawing/2014/main" id="{E6D35B9A-27A2-90D6-2C4F-327E9E82BDF6}"/>
              </a:ext>
            </a:extLst>
          </p:cNvPr>
          <p:cNvSpPr/>
          <p:nvPr/>
        </p:nvSpPr>
        <p:spPr>
          <a:xfrm>
            <a:off x="8451206" y="2971168"/>
            <a:ext cx="180000" cy="93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3" name="Rectangle 82">
            <a:extLst>
              <a:ext uri="{FF2B5EF4-FFF2-40B4-BE49-F238E27FC236}">
                <a16:creationId xmlns:a16="http://schemas.microsoft.com/office/drawing/2014/main" id="{2892A8FA-7C91-7610-5255-B2FCCCDF989D}"/>
              </a:ext>
            </a:extLst>
          </p:cNvPr>
          <p:cNvSpPr/>
          <p:nvPr/>
        </p:nvSpPr>
        <p:spPr>
          <a:xfrm>
            <a:off x="8655096" y="2971168"/>
            <a:ext cx="180000" cy="93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4" name="Rectangle 83">
            <a:extLst>
              <a:ext uri="{FF2B5EF4-FFF2-40B4-BE49-F238E27FC236}">
                <a16:creationId xmlns:a16="http://schemas.microsoft.com/office/drawing/2014/main" id="{3F5E4BB5-9235-3EF8-6A86-F8FC48003597}"/>
              </a:ext>
            </a:extLst>
          </p:cNvPr>
          <p:cNvSpPr/>
          <p:nvPr/>
        </p:nvSpPr>
        <p:spPr>
          <a:xfrm>
            <a:off x="8857081" y="2971168"/>
            <a:ext cx="180000" cy="9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5" name="Rectangle 84">
            <a:extLst>
              <a:ext uri="{FF2B5EF4-FFF2-40B4-BE49-F238E27FC236}">
                <a16:creationId xmlns:a16="http://schemas.microsoft.com/office/drawing/2014/main" id="{15124C13-7C2D-7F0D-822C-C8E912ABC5C8}"/>
              </a:ext>
            </a:extLst>
          </p:cNvPr>
          <p:cNvSpPr/>
          <p:nvPr/>
        </p:nvSpPr>
        <p:spPr>
          <a:xfrm>
            <a:off x="9059066" y="2971168"/>
            <a:ext cx="180000" cy="97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6" name="Rectangle 85">
            <a:extLst>
              <a:ext uri="{FF2B5EF4-FFF2-40B4-BE49-F238E27FC236}">
                <a16:creationId xmlns:a16="http://schemas.microsoft.com/office/drawing/2014/main" id="{678DC33D-8A02-7146-CD65-66080735A467}"/>
              </a:ext>
            </a:extLst>
          </p:cNvPr>
          <p:cNvSpPr/>
          <p:nvPr/>
        </p:nvSpPr>
        <p:spPr>
          <a:xfrm>
            <a:off x="9259146" y="2971168"/>
            <a:ext cx="180000" cy="97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7" name="Rectangle 86">
            <a:extLst>
              <a:ext uri="{FF2B5EF4-FFF2-40B4-BE49-F238E27FC236}">
                <a16:creationId xmlns:a16="http://schemas.microsoft.com/office/drawing/2014/main" id="{4CA898BF-9B44-9426-2E21-AA20DAA6172B}"/>
              </a:ext>
            </a:extLst>
          </p:cNvPr>
          <p:cNvSpPr/>
          <p:nvPr/>
        </p:nvSpPr>
        <p:spPr>
          <a:xfrm>
            <a:off x="9459226" y="2971168"/>
            <a:ext cx="180000" cy="100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8" name="Rectangle 87">
            <a:extLst>
              <a:ext uri="{FF2B5EF4-FFF2-40B4-BE49-F238E27FC236}">
                <a16:creationId xmlns:a16="http://schemas.microsoft.com/office/drawing/2014/main" id="{28C6EA85-A250-41F4-DFDF-89A396EA6B57}"/>
              </a:ext>
            </a:extLst>
          </p:cNvPr>
          <p:cNvSpPr/>
          <p:nvPr/>
        </p:nvSpPr>
        <p:spPr>
          <a:xfrm>
            <a:off x="9659306" y="2971168"/>
            <a:ext cx="180000" cy="108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9" name="Rectangle 88">
            <a:extLst>
              <a:ext uri="{FF2B5EF4-FFF2-40B4-BE49-F238E27FC236}">
                <a16:creationId xmlns:a16="http://schemas.microsoft.com/office/drawing/2014/main" id="{B9FC5CC9-4875-065C-0763-A5544B3635B5}"/>
              </a:ext>
            </a:extLst>
          </p:cNvPr>
          <p:cNvSpPr/>
          <p:nvPr/>
        </p:nvSpPr>
        <p:spPr>
          <a:xfrm>
            <a:off x="9861291" y="2971168"/>
            <a:ext cx="180000" cy="111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0" name="Rectangle 89">
            <a:extLst>
              <a:ext uri="{FF2B5EF4-FFF2-40B4-BE49-F238E27FC236}">
                <a16:creationId xmlns:a16="http://schemas.microsoft.com/office/drawing/2014/main" id="{5C244BAD-90BA-E37A-E3A9-88BA1BAECE1E}"/>
              </a:ext>
            </a:extLst>
          </p:cNvPr>
          <p:cNvSpPr/>
          <p:nvPr/>
        </p:nvSpPr>
        <p:spPr>
          <a:xfrm>
            <a:off x="10063276" y="2971168"/>
            <a:ext cx="180000" cy="133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1" name="Rectangle 90">
            <a:extLst>
              <a:ext uri="{FF2B5EF4-FFF2-40B4-BE49-F238E27FC236}">
                <a16:creationId xmlns:a16="http://schemas.microsoft.com/office/drawing/2014/main" id="{B861053E-4DEA-956A-DE42-CAE9139EA4E4}"/>
              </a:ext>
            </a:extLst>
          </p:cNvPr>
          <p:cNvSpPr/>
          <p:nvPr/>
        </p:nvSpPr>
        <p:spPr>
          <a:xfrm>
            <a:off x="10267166" y="2971168"/>
            <a:ext cx="180000" cy="133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2" name="Rectangle 91">
            <a:extLst>
              <a:ext uri="{FF2B5EF4-FFF2-40B4-BE49-F238E27FC236}">
                <a16:creationId xmlns:a16="http://schemas.microsoft.com/office/drawing/2014/main" id="{63D417AC-B47F-F5B5-13B9-BBAE905F89E1}"/>
              </a:ext>
            </a:extLst>
          </p:cNvPr>
          <p:cNvSpPr/>
          <p:nvPr/>
        </p:nvSpPr>
        <p:spPr>
          <a:xfrm>
            <a:off x="10471056" y="2971168"/>
            <a:ext cx="180000" cy="136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3" name="Rectangle 92">
            <a:extLst>
              <a:ext uri="{FF2B5EF4-FFF2-40B4-BE49-F238E27FC236}">
                <a16:creationId xmlns:a16="http://schemas.microsoft.com/office/drawing/2014/main" id="{8CAB45DF-D21B-E4DD-06F0-02F82C030034}"/>
              </a:ext>
            </a:extLst>
          </p:cNvPr>
          <p:cNvSpPr/>
          <p:nvPr/>
        </p:nvSpPr>
        <p:spPr>
          <a:xfrm>
            <a:off x="10674946" y="2971168"/>
            <a:ext cx="180000" cy="147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 name="Title 1"/>
          <p:cNvSpPr>
            <a:spLocks noGrp="1"/>
          </p:cNvSpPr>
          <p:nvPr>
            <p:ph type="title"/>
          </p:nvPr>
        </p:nvSpPr>
        <p:spPr>
          <a:xfrm>
            <a:off x="304800" y="107693"/>
            <a:ext cx="11682248" cy="939801"/>
          </a:xfrm>
        </p:spPr>
        <p:txBody>
          <a:bodyPr/>
          <a:lstStyle/>
          <a:p>
            <a:r>
              <a:rPr lang="en-GB" dirty="0"/>
              <a:t>9008: Amivantamab in patients with NSCLC with MET exon 14 skipping mutation: Updated results from the CHRYSALIS study – Krebs M, et al</a:t>
            </a:r>
          </a:p>
        </p:txBody>
      </p:sp>
      <p:sp>
        <p:nvSpPr>
          <p:cNvPr id="8" name="Content Placeholder 7"/>
          <p:cNvSpPr>
            <a:spLocks noGrp="1"/>
          </p:cNvSpPr>
          <p:nvPr>
            <p:ph idx="1"/>
          </p:nvPr>
        </p:nvSpPr>
        <p:spPr/>
        <p:txBody>
          <a:bodyPr/>
          <a:lstStyle/>
          <a:p>
            <a:r>
              <a:rPr lang="en-GB" b="1" dirty="0"/>
              <a:t>Key results</a:t>
            </a:r>
          </a:p>
        </p:txBody>
      </p:sp>
      <p:sp>
        <p:nvSpPr>
          <p:cNvPr id="5" name="Text Placeholder 4"/>
          <p:cNvSpPr>
            <a:spLocks noGrp="1"/>
          </p:cNvSpPr>
          <p:nvPr>
            <p:ph type="body" sz="quarter" idx="11"/>
          </p:nvPr>
        </p:nvSpPr>
        <p:spPr/>
        <p:txBody>
          <a:bodyPr/>
          <a:lstStyle/>
          <a:p>
            <a:r>
              <a:rPr lang="en-GB" dirty="0"/>
              <a:t>Krebs M, et al. J </a:t>
            </a:r>
            <a:r>
              <a:rPr lang="en-GB" dirty="0" err="1"/>
              <a:t>Clin</a:t>
            </a:r>
            <a:r>
              <a:rPr lang="en-GB" dirty="0"/>
              <a:t> </a:t>
            </a:r>
            <a:r>
              <a:rPr lang="en-GB" dirty="0" err="1"/>
              <a:t>Oncol</a:t>
            </a:r>
            <a:r>
              <a:rPr lang="en-GB" dirty="0"/>
              <a:t> 2022;40(</a:t>
            </a:r>
            <a:r>
              <a:rPr lang="en-GB" dirty="0" err="1"/>
              <a:t>suppl</a:t>
            </a:r>
            <a:r>
              <a:rPr lang="en-GB" dirty="0"/>
              <a:t>):</a:t>
            </a:r>
            <a:r>
              <a:rPr lang="en-GB" dirty="0" err="1"/>
              <a:t>Abstr</a:t>
            </a:r>
            <a:r>
              <a:rPr lang="en-GB" dirty="0"/>
              <a:t> 9008</a:t>
            </a:r>
          </a:p>
        </p:txBody>
      </p:sp>
      <p:grpSp>
        <p:nvGrpSpPr>
          <p:cNvPr id="3" name="Group 2">
            <a:extLst>
              <a:ext uri="{FF2B5EF4-FFF2-40B4-BE49-F238E27FC236}">
                <a16:creationId xmlns:a16="http://schemas.microsoft.com/office/drawing/2014/main" id="{901EB095-C9D3-0AC3-1C49-DF56B2F79016}"/>
              </a:ext>
            </a:extLst>
          </p:cNvPr>
          <p:cNvGrpSpPr/>
          <p:nvPr/>
        </p:nvGrpSpPr>
        <p:grpSpPr>
          <a:xfrm>
            <a:off x="729489" y="1722918"/>
            <a:ext cx="10264092" cy="2913380"/>
            <a:chOff x="1155948" y="1722918"/>
            <a:chExt cx="9951934" cy="3736223"/>
          </a:xfrm>
        </p:grpSpPr>
        <p:grpSp>
          <p:nvGrpSpPr>
            <p:cNvPr id="11" name="Group 10">
              <a:extLst>
                <a:ext uri="{FF2B5EF4-FFF2-40B4-BE49-F238E27FC236}">
                  <a16:creationId xmlns:a16="http://schemas.microsoft.com/office/drawing/2014/main" id="{DB64CE89-2647-8331-F763-920447AF666F}"/>
                </a:ext>
              </a:extLst>
            </p:cNvPr>
            <p:cNvGrpSpPr/>
            <p:nvPr/>
          </p:nvGrpSpPr>
          <p:grpSpPr>
            <a:xfrm>
              <a:off x="2200636" y="1848082"/>
              <a:ext cx="92186" cy="3387746"/>
              <a:chOff x="1969323" y="1959428"/>
              <a:chExt cx="72002" cy="3600000"/>
            </a:xfrm>
          </p:grpSpPr>
          <p:cxnSp>
            <p:nvCxnSpPr>
              <p:cNvPr id="29" name="Straight Connector 28">
                <a:extLst>
                  <a:ext uri="{FF2B5EF4-FFF2-40B4-BE49-F238E27FC236}">
                    <a16:creationId xmlns:a16="http://schemas.microsoft.com/office/drawing/2014/main" id="{A9C6DC8D-5BAB-7157-F847-CC07F747939B}"/>
                  </a:ext>
                </a:extLst>
              </p:cNvPr>
              <p:cNvCxnSpPr/>
              <p:nvPr/>
            </p:nvCxnSpPr>
            <p:spPr>
              <a:xfrm>
                <a:off x="2034073" y="1959428"/>
                <a:ext cx="0" cy="3600000"/>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6D00248-663F-9D1B-BCD6-D7CA0DC2B8C7}"/>
                  </a:ext>
                </a:extLst>
              </p:cNvPr>
              <p:cNvCxnSpPr/>
              <p:nvPr/>
            </p:nvCxnSpPr>
            <p:spPr>
              <a:xfrm>
                <a:off x="1969325" y="1970496"/>
                <a:ext cx="72000" cy="0"/>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9E8EFEF-1BAD-5529-A01B-2499EC869980}"/>
                  </a:ext>
                </a:extLst>
              </p:cNvPr>
              <p:cNvCxnSpPr/>
              <p:nvPr/>
            </p:nvCxnSpPr>
            <p:spPr>
              <a:xfrm>
                <a:off x="1969325" y="2509996"/>
                <a:ext cx="72000" cy="0"/>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93CF4ACB-16F0-B1B6-5378-F518B4874073}"/>
                  </a:ext>
                </a:extLst>
              </p:cNvPr>
              <p:cNvCxnSpPr/>
              <p:nvPr/>
            </p:nvCxnSpPr>
            <p:spPr>
              <a:xfrm>
                <a:off x="1969325" y="3009810"/>
                <a:ext cx="72000" cy="0"/>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91F576F2-D61E-E129-8AF7-0592AC7A17D1}"/>
                  </a:ext>
                </a:extLst>
              </p:cNvPr>
              <p:cNvCxnSpPr>
                <a:cxnSpLocks/>
              </p:cNvCxnSpPr>
              <p:nvPr/>
            </p:nvCxnSpPr>
            <p:spPr>
              <a:xfrm>
                <a:off x="1969325" y="3527517"/>
                <a:ext cx="72000" cy="0"/>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D4BC8DD9-A5EC-1FD5-AA78-A7079B87FD39}"/>
                  </a:ext>
                </a:extLst>
              </p:cNvPr>
              <p:cNvCxnSpPr/>
              <p:nvPr/>
            </p:nvCxnSpPr>
            <p:spPr>
              <a:xfrm>
                <a:off x="1969325" y="3396214"/>
                <a:ext cx="72000" cy="0"/>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2233325-3DC1-2568-A8BC-F2DC67F1E64D}"/>
                  </a:ext>
                </a:extLst>
              </p:cNvPr>
              <p:cNvCxnSpPr/>
              <p:nvPr/>
            </p:nvCxnSpPr>
            <p:spPr>
              <a:xfrm>
                <a:off x="1969325" y="3755494"/>
                <a:ext cx="72000" cy="0"/>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34DC82B-3A7A-09B0-580B-D5D42FA112EE}"/>
                  </a:ext>
                </a:extLst>
              </p:cNvPr>
              <p:cNvCxnSpPr/>
              <p:nvPr/>
            </p:nvCxnSpPr>
            <p:spPr>
              <a:xfrm>
                <a:off x="1969325" y="4007671"/>
                <a:ext cx="72000" cy="0"/>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E1B2646F-B779-4CE9-DB18-38E2148D22A4}"/>
                  </a:ext>
                </a:extLst>
              </p:cNvPr>
              <p:cNvCxnSpPr>
                <a:cxnSpLocks/>
              </p:cNvCxnSpPr>
              <p:nvPr/>
            </p:nvCxnSpPr>
            <p:spPr>
              <a:xfrm>
                <a:off x="1969325" y="4541359"/>
                <a:ext cx="72000" cy="0"/>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4430FA4-3D33-8134-EE1B-A32C422FEFDD}"/>
                  </a:ext>
                </a:extLst>
              </p:cNvPr>
              <p:cNvCxnSpPr>
                <a:cxnSpLocks/>
              </p:cNvCxnSpPr>
              <p:nvPr/>
            </p:nvCxnSpPr>
            <p:spPr>
              <a:xfrm>
                <a:off x="1969325" y="5055457"/>
                <a:ext cx="72000" cy="0"/>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D97A079F-67EB-2C31-D69D-E48F3E4B9829}"/>
                  </a:ext>
                </a:extLst>
              </p:cNvPr>
              <p:cNvCxnSpPr>
                <a:cxnSpLocks/>
              </p:cNvCxnSpPr>
              <p:nvPr/>
            </p:nvCxnSpPr>
            <p:spPr>
              <a:xfrm>
                <a:off x="1969325" y="5548121"/>
                <a:ext cx="72000" cy="0"/>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6E0E553F-53F1-CA67-0535-21337A6B3376}"/>
                  </a:ext>
                </a:extLst>
              </p:cNvPr>
              <p:cNvCxnSpPr>
                <a:cxnSpLocks/>
              </p:cNvCxnSpPr>
              <p:nvPr/>
            </p:nvCxnSpPr>
            <p:spPr>
              <a:xfrm>
                <a:off x="1969323" y="4287481"/>
                <a:ext cx="72000" cy="0"/>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grpSp>
        <p:grpSp>
          <p:nvGrpSpPr>
            <p:cNvPr id="12" name="Group 11">
              <a:extLst>
                <a:ext uri="{FF2B5EF4-FFF2-40B4-BE49-F238E27FC236}">
                  <a16:creationId xmlns:a16="http://schemas.microsoft.com/office/drawing/2014/main" id="{30A85B4D-016D-EEE3-0950-BB235D120034}"/>
                </a:ext>
              </a:extLst>
            </p:cNvPr>
            <p:cNvGrpSpPr/>
            <p:nvPr/>
          </p:nvGrpSpPr>
          <p:grpSpPr>
            <a:xfrm>
              <a:off x="1927952" y="1722918"/>
              <a:ext cx="263219" cy="1826256"/>
              <a:chOff x="1756342" y="1826422"/>
              <a:chExt cx="205587" cy="1940678"/>
            </a:xfrm>
          </p:grpSpPr>
          <p:sp>
            <p:nvSpPr>
              <p:cNvPr id="24" name="TextBox 23">
                <a:extLst>
                  <a:ext uri="{FF2B5EF4-FFF2-40B4-BE49-F238E27FC236}">
                    <a16:creationId xmlns:a16="http://schemas.microsoft.com/office/drawing/2014/main" id="{0AF0372D-469B-1777-89F5-DDE109CA0CDB}"/>
                  </a:ext>
                </a:extLst>
              </p:cNvPr>
              <p:cNvSpPr txBox="1"/>
              <p:nvPr/>
            </p:nvSpPr>
            <p:spPr>
              <a:xfrm>
                <a:off x="1756342" y="1826422"/>
                <a:ext cx="205587" cy="392683"/>
              </a:xfrm>
              <a:prstGeom prst="rect">
                <a:avLst/>
              </a:prstGeom>
              <a:noFill/>
            </p:spPr>
            <p:txBody>
              <a:bodyPr wrap="none" lIns="36000" tIns="36000" rIns="36000" bIns="36000" rtlCol="0">
                <a:spAutoFit/>
              </a:bodyPr>
              <a:lstStyle/>
              <a:p>
                <a:pPr algn="r"/>
                <a:r>
                  <a:rPr lang="en-GB" sz="1400" dirty="0">
                    <a:solidFill>
                      <a:schemeClr val="tx1"/>
                    </a:solidFill>
                  </a:rPr>
                  <a:t>60</a:t>
                </a:r>
              </a:p>
            </p:txBody>
          </p:sp>
          <p:sp>
            <p:nvSpPr>
              <p:cNvPr id="25" name="TextBox 24">
                <a:extLst>
                  <a:ext uri="{FF2B5EF4-FFF2-40B4-BE49-F238E27FC236}">
                    <a16:creationId xmlns:a16="http://schemas.microsoft.com/office/drawing/2014/main" id="{595F966A-168E-C27F-1AF1-651F81114A6D}"/>
                  </a:ext>
                </a:extLst>
              </p:cNvPr>
              <p:cNvSpPr txBox="1"/>
              <p:nvPr/>
            </p:nvSpPr>
            <p:spPr>
              <a:xfrm>
                <a:off x="1756342" y="2364477"/>
                <a:ext cx="205587" cy="392683"/>
              </a:xfrm>
              <a:prstGeom prst="rect">
                <a:avLst/>
              </a:prstGeom>
              <a:noFill/>
            </p:spPr>
            <p:txBody>
              <a:bodyPr wrap="none" lIns="36000" tIns="36000" rIns="36000" bIns="36000" rtlCol="0">
                <a:spAutoFit/>
              </a:bodyPr>
              <a:lstStyle/>
              <a:p>
                <a:pPr algn="r"/>
                <a:r>
                  <a:rPr lang="en-GB" sz="1400" dirty="0">
                    <a:solidFill>
                      <a:schemeClr val="tx1"/>
                    </a:solidFill>
                  </a:rPr>
                  <a:t>40</a:t>
                </a:r>
              </a:p>
            </p:txBody>
          </p:sp>
          <p:sp>
            <p:nvSpPr>
              <p:cNvPr id="26" name="TextBox 25">
                <a:extLst>
                  <a:ext uri="{FF2B5EF4-FFF2-40B4-BE49-F238E27FC236}">
                    <a16:creationId xmlns:a16="http://schemas.microsoft.com/office/drawing/2014/main" id="{5F7F24BC-2BC5-88E6-C31C-DEFFB018BC19}"/>
                  </a:ext>
                </a:extLst>
              </p:cNvPr>
              <p:cNvSpPr txBox="1"/>
              <p:nvPr/>
            </p:nvSpPr>
            <p:spPr>
              <a:xfrm>
                <a:off x="1756342" y="2862608"/>
                <a:ext cx="205587" cy="392683"/>
              </a:xfrm>
              <a:prstGeom prst="rect">
                <a:avLst/>
              </a:prstGeom>
              <a:noFill/>
            </p:spPr>
            <p:txBody>
              <a:bodyPr wrap="none" lIns="36000" tIns="36000" rIns="36000" bIns="36000" rtlCol="0">
                <a:spAutoFit/>
              </a:bodyPr>
              <a:lstStyle/>
              <a:p>
                <a:pPr algn="r"/>
                <a:r>
                  <a:rPr lang="en-GB" sz="1400" dirty="0">
                    <a:solidFill>
                      <a:schemeClr val="tx1"/>
                    </a:solidFill>
                  </a:rPr>
                  <a:t>20</a:t>
                </a:r>
              </a:p>
            </p:txBody>
          </p:sp>
          <p:sp>
            <p:nvSpPr>
              <p:cNvPr id="27" name="TextBox 26">
                <a:extLst>
                  <a:ext uri="{FF2B5EF4-FFF2-40B4-BE49-F238E27FC236}">
                    <a16:creationId xmlns:a16="http://schemas.microsoft.com/office/drawing/2014/main" id="{6BA37506-BA37-2CBC-2D71-F200A7A045FC}"/>
                  </a:ext>
                </a:extLst>
              </p:cNvPr>
              <p:cNvSpPr txBox="1"/>
              <p:nvPr/>
            </p:nvSpPr>
            <p:spPr>
              <a:xfrm>
                <a:off x="1831607" y="3374417"/>
                <a:ext cx="130322" cy="392683"/>
              </a:xfrm>
              <a:prstGeom prst="rect">
                <a:avLst/>
              </a:prstGeom>
              <a:noFill/>
            </p:spPr>
            <p:txBody>
              <a:bodyPr wrap="none" lIns="36000" tIns="36000" rIns="36000" bIns="36000" rtlCol="0">
                <a:spAutoFit/>
              </a:bodyPr>
              <a:lstStyle/>
              <a:p>
                <a:pPr algn="r"/>
                <a:r>
                  <a:rPr lang="en-GB" sz="1400" dirty="0">
                    <a:solidFill>
                      <a:schemeClr val="tx1"/>
                    </a:solidFill>
                  </a:rPr>
                  <a:t>0</a:t>
                </a:r>
              </a:p>
            </p:txBody>
          </p:sp>
        </p:grpSp>
        <p:grpSp>
          <p:nvGrpSpPr>
            <p:cNvPr id="14" name="Group 13">
              <a:extLst>
                <a:ext uri="{FF2B5EF4-FFF2-40B4-BE49-F238E27FC236}">
                  <a16:creationId xmlns:a16="http://schemas.microsoft.com/office/drawing/2014/main" id="{ABA11FB5-CF58-8D32-E563-7BB15B7B0DAC}"/>
                </a:ext>
              </a:extLst>
            </p:cNvPr>
            <p:cNvGrpSpPr/>
            <p:nvPr/>
          </p:nvGrpSpPr>
          <p:grpSpPr>
            <a:xfrm>
              <a:off x="1831579" y="3635856"/>
              <a:ext cx="359586" cy="1823285"/>
              <a:chOff x="1681074" y="1706587"/>
              <a:chExt cx="280855" cy="1937519"/>
            </a:xfrm>
          </p:grpSpPr>
          <p:sp>
            <p:nvSpPr>
              <p:cNvPr id="18" name="TextBox 17">
                <a:extLst>
                  <a:ext uri="{FF2B5EF4-FFF2-40B4-BE49-F238E27FC236}">
                    <a16:creationId xmlns:a16="http://schemas.microsoft.com/office/drawing/2014/main" id="{ADEF9CFA-AC2D-AD9F-9FE3-2F75463863F7}"/>
                  </a:ext>
                </a:extLst>
              </p:cNvPr>
              <p:cNvSpPr txBox="1"/>
              <p:nvPr/>
            </p:nvSpPr>
            <p:spPr>
              <a:xfrm>
                <a:off x="1681077" y="1706587"/>
                <a:ext cx="280852" cy="392682"/>
              </a:xfrm>
              <a:prstGeom prst="rect">
                <a:avLst/>
              </a:prstGeom>
              <a:noFill/>
            </p:spPr>
            <p:txBody>
              <a:bodyPr wrap="none" lIns="36000" tIns="36000" rIns="36000" bIns="36000" rtlCol="0">
                <a:spAutoFit/>
              </a:bodyPr>
              <a:lstStyle/>
              <a:p>
                <a:pPr algn="r"/>
                <a:r>
                  <a:rPr lang="en-GB" sz="1400" dirty="0">
                    <a:solidFill>
                      <a:schemeClr val="tx1"/>
                    </a:solidFill>
                  </a:rPr>
                  <a:t>–20</a:t>
                </a:r>
              </a:p>
            </p:txBody>
          </p:sp>
          <p:sp>
            <p:nvSpPr>
              <p:cNvPr id="19" name="TextBox 18">
                <a:extLst>
                  <a:ext uri="{FF2B5EF4-FFF2-40B4-BE49-F238E27FC236}">
                    <a16:creationId xmlns:a16="http://schemas.microsoft.com/office/drawing/2014/main" id="{03DE30ED-645E-8D31-9336-E611D1220095}"/>
                  </a:ext>
                </a:extLst>
              </p:cNvPr>
              <p:cNvSpPr txBox="1"/>
              <p:nvPr/>
            </p:nvSpPr>
            <p:spPr>
              <a:xfrm>
                <a:off x="1681077" y="2244660"/>
                <a:ext cx="280852" cy="392682"/>
              </a:xfrm>
              <a:prstGeom prst="rect">
                <a:avLst/>
              </a:prstGeom>
              <a:noFill/>
            </p:spPr>
            <p:txBody>
              <a:bodyPr wrap="none" lIns="36000" tIns="36000" rIns="36000" bIns="36000" rtlCol="0">
                <a:spAutoFit/>
              </a:bodyPr>
              <a:lstStyle/>
              <a:p>
                <a:pPr algn="r"/>
                <a:r>
                  <a:rPr lang="en-GB" sz="1400" dirty="0">
                    <a:solidFill>
                      <a:schemeClr val="tx1"/>
                    </a:solidFill>
                  </a:rPr>
                  <a:t>–40</a:t>
                </a:r>
              </a:p>
            </p:txBody>
          </p:sp>
          <p:sp>
            <p:nvSpPr>
              <p:cNvPr id="20" name="TextBox 19">
                <a:extLst>
                  <a:ext uri="{FF2B5EF4-FFF2-40B4-BE49-F238E27FC236}">
                    <a16:creationId xmlns:a16="http://schemas.microsoft.com/office/drawing/2014/main" id="{3AC1959C-4EB0-40B6-14DE-ADD14CBF8F31}"/>
                  </a:ext>
                </a:extLst>
              </p:cNvPr>
              <p:cNvSpPr txBox="1"/>
              <p:nvPr/>
            </p:nvSpPr>
            <p:spPr>
              <a:xfrm>
                <a:off x="1681077" y="2758758"/>
                <a:ext cx="280852" cy="392682"/>
              </a:xfrm>
              <a:prstGeom prst="rect">
                <a:avLst/>
              </a:prstGeom>
              <a:noFill/>
            </p:spPr>
            <p:txBody>
              <a:bodyPr wrap="none" lIns="36000" tIns="36000" rIns="36000" bIns="36000" rtlCol="0">
                <a:spAutoFit/>
              </a:bodyPr>
              <a:lstStyle/>
              <a:p>
                <a:pPr algn="r"/>
                <a:r>
                  <a:rPr lang="en-GB" sz="1400" dirty="0">
                    <a:solidFill>
                      <a:schemeClr val="tx1"/>
                    </a:solidFill>
                  </a:rPr>
                  <a:t>–60</a:t>
                </a:r>
              </a:p>
            </p:txBody>
          </p:sp>
          <p:sp>
            <p:nvSpPr>
              <p:cNvPr id="21" name="TextBox 20">
                <a:extLst>
                  <a:ext uri="{FF2B5EF4-FFF2-40B4-BE49-F238E27FC236}">
                    <a16:creationId xmlns:a16="http://schemas.microsoft.com/office/drawing/2014/main" id="{1E59A171-56DD-3D2E-9A50-91BD5F754759}"/>
                  </a:ext>
                </a:extLst>
              </p:cNvPr>
              <p:cNvSpPr txBox="1"/>
              <p:nvPr/>
            </p:nvSpPr>
            <p:spPr>
              <a:xfrm>
                <a:off x="1681077" y="3251424"/>
                <a:ext cx="280852" cy="392682"/>
              </a:xfrm>
              <a:prstGeom prst="rect">
                <a:avLst/>
              </a:prstGeom>
              <a:noFill/>
            </p:spPr>
            <p:txBody>
              <a:bodyPr wrap="none" lIns="36000" tIns="36000" rIns="36000" bIns="36000" rtlCol="0">
                <a:spAutoFit/>
              </a:bodyPr>
              <a:lstStyle/>
              <a:p>
                <a:pPr algn="r"/>
                <a:r>
                  <a:rPr lang="en-GB" sz="1400" dirty="0">
                    <a:solidFill>
                      <a:schemeClr val="tx1"/>
                    </a:solidFill>
                  </a:rPr>
                  <a:t>–80</a:t>
                </a:r>
              </a:p>
            </p:txBody>
          </p:sp>
          <p:sp>
            <p:nvSpPr>
              <p:cNvPr id="23" name="TextBox 22">
                <a:extLst>
                  <a:ext uri="{FF2B5EF4-FFF2-40B4-BE49-F238E27FC236}">
                    <a16:creationId xmlns:a16="http://schemas.microsoft.com/office/drawing/2014/main" id="{E572176A-506E-3806-2752-C8441CE93ADC}"/>
                  </a:ext>
                </a:extLst>
              </p:cNvPr>
              <p:cNvSpPr txBox="1"/>
              <p:nvPr/>
            </p:nvSpPr>
            <p:spPr>
              <a:xfrm>
                <a:off x="1681074" y="1981756"/>
                <a:ext cx="280852" cy="392682"/>
              </a:xfrm>
              <a:prstGeom prst="rect">
                <a:avLst/>
              </a:prstGeom>
              <a:noFill/>
            </p:spPr>
            <p:txBody>
              <a:bodyPr wrap="none" lIns="36000" tIns="36000" rIns="36000" bIns="36000" rtlCol="0">
                <a:spAutoFit/>
              </a:bodyPr>
              <a:lstStyle/>
              <a:p>
                <a:pPr algn="r"/>
                <a:r>
                  <a:rPr lang="en-GB" sz="1400" dirty="0">
                    <a:solidFill>
                      <a:schemeClr val="tx1"/>
                    </a:solidFill>
                  </a:rPr>
                  <a:t>–30</a:t>
                </a:r>
              </a:p>
            </p:txBody>
          </p:sp>
        </p:grpSp>
        <p:sp>
          <p:nvSpPr>
            <p:cNvPr id="15" name="TextBox 14">
              <a:extLst>
                <a:ext uri="{FF2B5EF4-FFF2-40B4-BE49-F238E27FC236}">
                  <a16:creationId xmlns:a16="http://schemas.microsoft.com/office/drawing/2014/main" id="{0CB4C28B-ED7C-FC6B-D887-9C871B6C27ED}"/>
                </a:ext>
              </a:extLst>
            </p:cNvPr>
            <p:cNvSpPr txBox="1"/>
            <p:nvPr/>
          </p:nvSpPr>
          <p:spPr>
            <a:xfrm rot="16200000">
              <a:off x="-188948" y="3266956"/>
              <a:ext cx="3197100" cy="507308"/>
            </a:xfrm>
            <a:prstGeom prst="rect">
              <a:avLst/>
            </a:prstGeom>
            <a:noFill/>
          </p:spPr>
          <p:txBody>
            <a:bodyPr wrap="none" rtlCol="0">
              <a:spAutoFit/>
            </a:bodyPr>
            <a:lstStyle/>
            <a:p>
              <a:pPr algn="ctr"/>
              <a:r>
                <a:rPr lang="en-GB" sz="1400" dirty="0">
                  <a:solidFill>
                    <a:schemeClr val="tx1"/>
                  </a:solidFill>
                  <a:latin typeface="Arial" panose="020B0604020202020204" pitchFamily="34" charset="0"/>
                  <a:cs typeface="Arial" panose="020B0604020202020204" pitchFamily="34" charset="0"/>
                </a:rPr>
                <a:t>Best change from baseline in</a:t>
              </a:r>
            </a:p>
            <a:p>
              <a:pPr algn="ctr"/>
              <a:r>
                <a:rPr lang="en-GB" sz="1400" dirty="0" err="1">
                  <a:solidFill>
                    <a:schemeClr val="tx1"/>
                  </a:solidFill>
                  <a:latin typeface="Arial" panose="020B0604020202020204" pitchFamily="34" charset="0"/>
                  <a:cs typeface="Arial" panose="020B0604020202020204" pitchFamily="34" charset="0"/>
                </a:rPr>
                <a:t>SoD</a:t>
              </a:r>
              <a:r>
                <a:rPr lang="en-GB" sz="1400" dirty="0">
                  <a:solidFill>
                    <a:schemeClr val="tx1"/>
                  </a:solidFill>
                  <a:latin typeface="Arial" panose="020B0604020202020204" pitchFamily="34" charset="0"/>
                  <a:cs typeface="Arial" panose="020B0604020202020204" pitchFamily="34" charset="0"/>
                </a:rPr>
                <a:t> of target </a:t>
              </a:r>
              <a:r>
                <a:rPr lang="en-GB" sz="1400" dirty="0" smtClean="0">
                  <a:solidFill>
                    <a:schemeClr val="tx1"/>
                  </a:solidFill>
                  <a:latin typeface="Arial" panose="020B0604020202020204" pitchFamily="34" charset="0"/>
                  <a:cs typeface="Arial" panose="020B0604020202020204" pitchFamily="34" charset="0"/>
                </a:rPr>
                <a:t>lesions, %</a:t>
              </a:r>
              <a:endParaRPr lang="en-GB" sz="1400" dirty="0">
                <a:solidFill>
                  <a:schemeClr val="tx1"/>
                </a:solidFill>
                <a:latin typeface="Arial" panose="020B0604020202020204" pitchFamily="34" charset="0"/>
                <a:cs typeface="Arial" panose="020B0604020202020204" pitchFamily="34" charset="0"/>
              </a:endParaRPr>
            </a:p>
          </p:txBody>
        </p:sp>
        <p:cxnSp>
          <p:nvCxnSpPr>
            <p:cNvPr id="10" name="Straight Connector 9">
              <a:extLst>
                <a:ext uri="{FF2B5EF4-FFF2-40B4-BE49-F238E27FC236}">
                  <a16:creationId xmlns:a16="http://schemas.microsoft.com/office/drawing/2014/main" id="{AE3419C1-2948-4AF4-312F-A2198E4911AD}"/>
                </a:ext>
              </a:extLst>
            </p:cNvPr>
            <p:cNvCxnSpPr>
              <a:cxnSpLocks/>
            </p:cNvCxnSpPr>
            <p:nvPr/>
          </p:nvCxnSpPr>
          <p:spPr>
            <a:xfrm rot="5400000">
              <a:off x="6688719" y="-1075007"/>
              <a:ext cx="0" cy="8810361"/>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A03B9D4-30BD-4184-AEFF-C4016BE34346}"/>
                </a:ext>
              </a:extLst>
            </p:cNvPr>
            <p:cNvCxnSpPr>
              <a:cxnSpLocks/>
            </p:cNvCxnSpPr>
            <p:nvPr/>
          </p:nvCxnSpPr>
          <p:spPr>
            <a:xfrm>
              <a:off x="2297520" y="4049852"/>
              <a:ext cx="8810362" cy="0"/>
            </a:xfrm>
            <a:prstGeom prst="line">
              <a:avLst/>
            </a:prstGeom>
            <a:ln w="22225">
              <a:solidFill>
                <a:srgbClr val="4D4D4D"/>
              </a:solidFill>
              <a:prstDash val="dash"/>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B0470DBF-34CB-46D5-81B5-F28F55F618FE}"/>
                </a:ext>
              </a:extLst>
            </p:cNvPr>
            <p:cNvCxnSpPr>
              <a:cxnSpLocks/>
            </p:cNvCxnSpPr>
            <p:nvPr/>
          </p:nvCxnSpPr>
          <p:spPr>
            <a:xfrm>
              <a:off x="2297520" y="2840394"/>
              <a:ext cx="8810362" cy="0"/>
            </a:xfrm>
            <a:prstGeom prst="line">
              <a:avLst/>
            </a:prstGeom>
            <a:ln w="22225">
              <a:solidFill>
                <a:srgbClr val="4D4D4D"/>
              </a:solidFill>
              <a:prstDash val="dash"/>
            </a:ln>
          </p:spPr>
          <p:style>
            <a:lnRef idx="1">
              <a:schemeClr val="accent1"/>
            </a:lnRef>
            <a:fillRef idx="0">
              <a:schemeClr val="accent1"/>
            </a:fillRef>
            <a:effectRef idx="0">
              <a:schemeClr val="accent1"/>
            </a:effectRef>
            <a:fontRef idx="minor">
              <a:schemeClr val="tx1"/>
            </a:fontRef>
          </p:style>
        </p:cxnSp>
      </p:grpSp>
      <p:sp>
        <p:nvSpPr>
          <p:cNvPr id="4" name="TextBox 3">
            <a:extLst>
              <a:ext uri="{FF2B5EF4-FFF2-40B4-BE49-F238E27FC236}">
                <a16:creationId xmlns:a16="http://schemas.microsoft.com/office/drawing/2014/main" id="{07AC0234-73BE-1E2F-857E-B644B7A37BC6}"/>
              </a:ext>
            </a:extLst>
          </p:cNvPr>
          <p:cNvSpPr txBox="1"/>
          <p:nvPr/>
        </p:nvSpPr>
        <p:spPr>
          <a:xfrm>
            <a:off x="5178022" y="1378873"/>
            <a:ext cx="2403222" cy="369332"/>
          </a:xfrm>
          <a:prstGeom prst="rect">
            <a:avLst/>
          </a:prstGeom>
          <a:noFill/>
        </p:spPr>
        <p:txBody>
          <a:bodyPr wrap="none" rtlCol="0">
            <a:spAutoFit/>
          </a:bodyPr>
          <a:lstStyle/>
          <a:p>
            <a:r>
              <a:rPr lang="en-GB" dirty="0"/>
              <a:t>Best overall response</a:t>
            </a:r>
          </a:p>
        </p:txBody>
      </p:sp>
      <p:grpSp>
        <p:nvGrpSpPr>
          <p:cNvPr id="44" name="Group 43">
            <a:extLst>
              <a:ext uri="{FF2B5EF4-FFF2-40B4-BE49-F238E27FC236}">
                <a16:creationId xmlns:a16="http://schemas.microsoft.com/office/drawing/2014/main" id="{4E0623EF-A77F-B73E-7FFF-FADDE7E2F125}"/>
              </a:ext>
            </a:extLst>
          </p:cNvPr>
          <p:cNvGrpSpPr/>
          <p:nvPr/>
        </p:nvGrpSpPr>
        <p:grpSpPr>
          <a:xfrm>
            <a:off x="7050971" y="2141626"/>
            <a:ext cx="655082" cy="369332"/>
            <a:chOff x="7050971" y="2157759"/>
            <a:chExt cx="655082" cy="369332"/>
          </a:xfrm>
        </p:grpSpPr>
        <p:sp>
          <p:nvSpPr>
            <p:cNvPr id="42" name="TextBox 41">
              <a:extLst>
                <a:ext uri="{FF2B5EF4-FFF2-40B4-BE49-F238E27FC236}">
                  <a16:creationId xmlns:a16="http://schemas.microsoft.com/office/drawing/2014/main" id="{20215063-E333-1A7C-3C34-831EF149B9A1}"/>
                </a:ext>
              </a:extLst>
            </p:cNvPr>
            <p:cNvSpPr txBox="1"/>
            <p:nvPr/>
          </p:nvSpPr>
          <p:spPr>
            <a:xfrm>
              <a:off x="7200786" y="2157759"/>
              <a:ext cx="505267" cy="369332"/>
            </a:xfrm>
            <a:prstGeom prst="rect">
              <a:avLst/>
            </a:prstGeom>
            <a:noFill/>
          </p:spPr>
          <p:txBody>
            <a:bodyPr wrap="none" rtlCol="0">
              <a:spAutoFit/>
            </a:bodyPr>
            <a:lstStyle/>
            <a:p>
              <a:r>
                <a:rPr lang="en-GB" dirty="0">
                  <a:solidFill>
                    <a:schemeClr val="tx1"/>
                  </a:solidFill>
                </a:rPr>
                <a:t>PR</a:t>
              </a:r>
            </a:p>
          </p:txBody>
        </p:sp>
        <p:sp>
          <p:nvSpPr>
            <p:cNvPr id="43" name="Rectangle 42">
              <a:extLst>
                <a:ext uri="{FF2B5EF4-FFF2-40B4-BE49-F238E27FC236}">
                  <a16:creationId xmlns:a16="http://schemas.microsoft.com/office/drawing/2014/main" id="{2CB21D93-3669-DB15-989F-30A3AE030BC9}"/>
                </a:ext>
              </a:extLst>
            </p:cNvPr>
            <p:cNvSpPr>
              <a:spLocks noChangeAspect="1"/>
            </p:cNvSpPr>
            <p:nvPr/>
          </p:nvSpPr>
          <p:spPr>
            <a:xfrm>
              <a:off x="7050971" y="2252425"/>
              <a:ext cx="180000" cy="18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grpSp>
        <p:nvGrpSpPr>
          <p:cNvPr id="45" name="Group 44">
            <a:extLst>
              <a:ext uri="{FF2B5EF4-FFF2-40B4-BE49-F238E27FC236}">
                <a16:creationId xmlns:a16="http://schemas.microsoft.com/office/drawing/2014/main" id="{FB16BAB1-BBD1-F28C-6E36-E6FC6731FD46}"/>
              </a:ext>
            </a:extLst>
          </p:cNvPr>
          <p:cNvGrpSpPr/>
          <p:nvPr/>
        </p:nvGrpSpPr>
        <p:grpSpPr>
          <a:xfrm>
            <a:off x="7795651" y="2141626"/>
            <a:ext cx="655082" cy="369332"/>
            <a:chOff x="7050971" y="2157759"/>
            <a:chExt cx="655082" cy="369332"/>
          </a:xfrm>
        </p:grpSpPr>
        <p:sp>
          <p:nvSpPr>
            <p:cNvPr id="46" name="TextBox 45">
              <a:extLst>
                <a:ext uri="{FF2B5EF4-FFF2-40B4-BE49-F238E27FC236}">
                  <a16:creationId xmlns:a16="http://schemas.microsoft.com/office/drawing/2014/main" id="{2EAE9255-4A91-7BCF-2A72-5C7C5C38E3EF}"/>
                </a:ext>
              </a:extLst>
            </p:cNvPr>
            <p:cNvSpPr txBox="1"/>
            <p:nvPr/>
          </p:nvSpPr>
          <p:spPr>
            <a:xfrm>
              <a:off x="7200786" y="2157759"/>
              <a:ext cx="505267" cy="369332"/>
            </a:xfrm>
            <a:prstGeom prst="rect">
              <a:avLst/>
            </a:prstGeom>
            <a:noFill/>
          </p:spPr>
          <p:txBody>
            <a:bodyPr wrap="none" rtlCol="0">
              <a:spAutoFit/>
            </a:bodyPr>
            <a:lstStyle/>
            <a:p>
              <a:r>
                <a:rPr lang="en-GB" dirty="0">
                  <a:solidFill>
                    <a:schemeClr val="tx1"/>
                  </a:solidFill>
                </a:rPr>
                <a:t>SD</a:t>
              </a:r>
            </a:p>
          </p:txBody>
        </p:sp>
        <p:sp>
          <p:nvSpPr>
            <p:cNvPr id="47" name="Rectangle 46">
              <a:extLst>
                <a:ext uri="{FF2B5EF4-FFF2-40B4-BE49-F238E27FC236}">
                  <a16:creationId xmlns:a16="http://schemas.microsoft.com/office/drawing/2014/main" id="{58A9E167-92EC-C5E8-6E25-A341DFA8AB7B}"/>
                </a:ext>
              </a:extLst>
            </p:cNvPr>
            <p:cNvSpPr>
              <a:spLocks noChangeAspect="1"/>
            </p:cNvSpPr>
            <p:nvPr/>
          </p:nvSpPr>
          <p:spPr>
            <a:xfrm>
              <a:off x="7050971" y="2252425"/>
              <a:ext cx="180000" cy="180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pSp>
      <p:grpSp>
        <p:nvGrpSpPr>
          <p:cNvPr id="48" name="Group 47">
            <a:extLst>
              <a:ext uri="{FF2B5EF4-FFF2-40B4-BE49-F238E27FC236}">
                <a16:creationId xmlns:a16="http://schemas.microsoft.com/office/drawing/2014/main" id="{BCB44668-B348-FF56-9D7E-406710386F87}"/>
              </a:ext>
            </a:extLst>
          </p:cNvPr>
          <p:cNvGrpSpPr/>
          <p:nvPr/>
        </p:nvGrpSpPr>
        <p:grpSpPr>
          <a:xfrm>
            <a:off x="8574887" y="2141626"/>
            <a:ext cx="655082" cy="369332"/>
            <a:chOff x="7050971" y="2157759"/>
            <a:chExt cx="655082" cy="369332"/>
          </a:xfrm>
        </p:grpSpPr>
        <p:sp>
          <p:nvSpPr>
            <p:cNvPr id="49" name="TextBox 48">
              <a:extLst>
                <a:ext uri="{FF2B5EF4-FFF2-40B4-BE49-F238E27FC236}">
                  <a16:creationId xmlns:a16="http://schemas.microsoft.com/office/drawing/2014/main" id="{69A12CE7-5C23-C205-08AB-3C53B0CC22CE}"/>
                </a:ext>
              </a:extLst>
            </p:cNvPr>
            <p:cNvSpPr txBox="1"/>
            <p:nvPr/>
          </p:nvSpPr>
          <p:spPr>
            <a:xfrm>
              <a:off x="7200786" y="2157759"/>
              <a:ext cx="505267" cy="369332"/>
            </a:xfrm>
            <a:prstGeom prst="rect">
              <a:avLst/>
            </a:prstGeom>
            <a:noFill/>
          </p:spPr>
          <p:txBody>
            <a:bodyPr wrap="none" rtlCol="0">
              <a:spAutoFit/>
            </a:bodyPr>
            <a:lstStyle/>
            <a:p>
              <a:r>
                <a:rPr lang="en-GB" dirty="0">
                  <a:solidFill>
                    <a:schemeClr val="tx1"/>
                  </a:solidFill>
                </a:rPr>
                <a:t>PD</a:t>
              </a:r>
            </a:p>
          </p:txBody>
        </p:sp>
        <p:sp>
          <p:nvSpPr>
            <p:cNvPr id="50" name="Rectangle 49">
              <a:extLst>
                <a:ext uri="{FF2B5EF4-FFF2-40B4-BE49-F238E27FC236}">
                  <a16:creationId xmlns:a16="http://schemas.microsoft.com/office/drawing/2014/main" id="{8F877455-C9FB-E2A0-075E-195DC567C143}"/>
                </a:ext>
              </a:extLst>
            </p:cNvPr>
            <p:cNvSpPr>
              <a:spLocks noChangeAspect="1"/>
            </p:cNvSpPr>
            <p:nvPr/>
          </p:nvSpPr>
          <p:spPr>
            <a:xfrm>
              <a:off x="7050971" y="2252425"/>
              <a:ext cx="180000" cy="180000"/>
            </a:xfrm>
            <a:prstGeom prst="rect">
              <a:avLst/>
            </a:prstGeom>
            <a:solidFill>
              <a:srgbClr val="E73E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pSp>
      <p:grpSp>
        <p:nvGrpSpPr>
          <p:cNvPr id="51" name="Group 50">
            <a:extLst>
              <a:ext uri="{FF2B5EF4-FFF2-40B4-BE49-F238E27FC236}">
                <a16:creationId xmlns:a16="http://schemas.microsoft.com/office/drawing/2014/main" id="{13C04C94-179B-1639-6BE1-FC396072E80E}"/>
              </a:ext>
            </a:extLst>
          </p:cNvPr>
          <p:cNvGrpSpPr/>
          <p:nvPr/>
        </p:nvGrpSpPr>
        <p:grpSpPr>
          <a:xfrm>
            <a:off x="9354039" y="2141626"/>
            <a:ext cx="1206515" cy="369332"/>
            <a:chOff x="7050971" y="2157759"/>
            <a:chExt cx="1206515" cy="369332"/>
          </a:xfrm>
        </p:grpSpPr>
        <p:sp>
          <p:nvSpPr>
            <p:cNvPr id="52" name="TextBox 51">
              <a:extLst>
                <a:ext uri="{FF2B5EF4-FFF2-40B4-BE49-F238E27FC236}">
                  <a16:creationId xmlns:a16="http://schemas.microsoft.com/office/drawing/2014/main" id="{4F33B6F2-0481-B3D8-6B55-75ECC110063E}"/>
                </a:ext>
              </a:extLst>
            </p:cNvPr>
            <p:cNvSpPr txBox="1"/>
            <p:nvPr/>
          </p:nvSpPr>
          <p:spPr>
            <a:xfrm>
              <a:off x="7200786" y="2157759"/>
              <a:ext cx="1056700" cy="369332"/>
            </a:xfrm>
            <a:prstGeom prst="rect">
              <a:avLst/>
            </a:prstGeom>
            <a:noFill/>
          </p:spPr>
          <p:txBody>
            <a:bodyPr wrap="none" rtlCol="0">
              <a:spAutoFit/>
            </a:bodyPr>
            <a:lstStyle/>
            <a:p>
              <a:r>
                <a:rPr lang="en-GB" dirty="0">
                  <a:solidFill>
                    <a:schemeClr val="tx1"/>
                  </a:solidFill>
                </a:rPr>
                <a:t>NE/UNK</a:t>
              </a:r>
            </a:p>
          </p:txBody>
        </p:sp>
        <p:sp>
          <p:nvSpPr>
            <p:cNvPr id="53" name="Rectangle 52">
              <a:extLst>
                <a:ext uri="{FF2B5EF4-FFF2-40B4-BE49-F238E27FC236}">
                  <a16:creationId xmlns:a16="http://schemas.microsoft.com/office/drawing/2014/main" id="{486DE08B-D32B-BCA4-869B-2E9FEC37E715}"/>
                </a:ext>
              </a:extLst>
            </p:cNvPr>
            <p:cNvSpPr>
              <a:spLocks noChangeAspect="1"/>
            </p:cNvSpPr>
            <p:nvPr/>
          </p:nvSpPr>
          <p:spPr>
            <a:xfrm>
              <a:off x="7050971" y="2252425"/>
              <a:ext cx="180000" cy="180000"/>
            </a:xfrm>
            <a:prstGeom prst="rect">
              <a:avLst/>
            </a:prstGeom>
            <a:solidFill>
              <a:srgbClr val="363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pSp>
      <p:sp>
        <p:nvSpPr>
          <p:cNvPr id="55" name="Rectangle 54">
            <a:extLst>
              <a:ext uri="{FF2B5EF4-FFF2-40B4-BE49-F238E27FC236}">
                <a16:creationId xmlns:a16="http://schemas.microsoft.com/office/drawing/2014/main" id="{317B322E-FAEE-372F-F339-A59E3B28FFAB}"/>
              </a:ext>
            </a:extLst>
          </p:cNvPr>
          <p:cNvSpPr/>
          <p:nvPr/>
        </p:nvSpPr>
        <p:spPr>
          <a:xfrm rot="10800000">
            <a:off x="2597726" y="2891454"/>
            <a:ext cx="180000" cy="72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6" name="Rectangle 55">
            <a:extLst>
              <a:ext uri="{FF2B5EF4-FFF2-40B4-BE49-F238E27FC236}">
                <a16:creationId xmlns:a16="http://schemas.microsoft.com/office/drawing/2014/main" id="{6C0606B5-5B36-E8F4-918E-624A7B099547}"/>
              </a:ext>
            </a:extLst>
          </p:cNvPr>
          <p:cNvSpPr/>
          <p:nvPr/>
        </p:nvSpPr>
        <p:spPr>
          <a:xfrm rot="10800000">
            <a:off x="2382980" y="2837454"/>
            <a:ext cx="180000" cy="126000"/>
          </a:xfrm>
          <a:prstGeom prst="rect">
            <a:avLst/>
          </a:prstGeom>
          <a:solidFill>
            <a:srgbClr val="E73E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9" name="Rectangle 58">
            <a:extLst>
              <a:ext uri="{FF2B5EF4-FFF2-40B4-BE49-F238E27FC236}">
                <a16:creationId xmlns:a16="http://schemas.microsoft.com/office/drawing/2014/main" id="{1C1BD3D3-4721-6D48-769C-13CD1AB65B3E}"/>
              </a:ext>
            </a:extLst>
          </p:cNvPr>
          <p:cNvSpPr/>
          <p:nvPr/>
        </p:nvSpPr>
        <p:spPr>
          <a:xfrm>
            <a:off x="3816981" y="2971168"/>
            <a:ext cx="180000" cy="3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0" name="Rectangle 59">
            <a:extLst>
              <a:ext uri="{FF2B5EF4-FFF2-40B4-BE49-F238E27FC236}">
                <a16:creationId xmlns:a16="http://schemas.microsoft.com/office/drawing/2014/main" id="{61745059-0F25-920C-6ACD-73376AD30B27}"/>
              </a:ext>
            </a:extLst>
          </p:cNvPr>
          <p:cNvSpPr/>
          <p:nvPr/>
        </p:nvSpPr>
        <p:spPr>
          <a:xfrm>
            <a:off x="4009441" y="2971168"/>
            <a:ext cx="180000" cy="468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1" name="Rectangle 60">
            <a:extLst>
              <a:ext uri="{FF2B5EF4-FFF2-40B4-BE49-F238E27FC236}">
                <a16:creationId xmlns:a16="http://schemas.microsoft.com/office/drawing/2014/main" id="{D39114B2-B387-5F11-95F9-B3AA247CC289}"/>
              </a:ext>
            </a:extLst>
          </p:cNvPr>
          <p:cNvSpPr/>
          <p:nvPr/>
        </p:nvSpPr>
        <p:spPr>
          <a:xfrm>
            <a:off x="4201901" y="2971168"/>
            <a:ext cx="180000" cy="72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2" name="Rectangle 61">
            <a:extLst>
              <a:ext uri="{FF2B5EF4-FFF2-40B4-BE49-F238E27FC236}">
                <a16:creationId xmlns:a16="http://schemas.microsoft.com/office/drawing/2014/main" id="{81800D2E-02C0-5CDE-6FFD-32B71BD02172}"/>
              </a:ext>
            </a:extLst>
          </p:cNvPr>
          <p:cNvSpPr/>
          <p:nvPr/>
        </p:nvSpPr>
        <p:spPr>
          <a:xfrm>
            <a:off x="4407696" y="2971168"/>
            <a:ext cx="180000" cy="90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3" name="Rectangle 62">
            <a:extLst>
              <a:ext uri="{FF2B5EF4-FFF2-40B4-BE49-F238E27FC236}">
                <a16:creationId xmlns:a16="http://schemas.microsoft.com/office/drawing/2014/main" id="{B920D01D-D1FB-837B-09F5-8120748DF403}"/>
              </a:ext>
            </a:extLst>
          </p:cNvPr>
          <p:cNvSpPr/>
          <p:nvPr/>
        </p:nvSpPr>
        <p:spPr>
          <a:xfrm>
            <a:off x="4613491" y="2971168"/>
            <a:ext cx="180000" cy="180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4" name="Rectangle 63">
            <a:extLst>
              <a:ext uri="{FF2B5EF4-FFF2-40B4-BE49-F238E27FC236}">
                <a16:creationId xmlns:a16="http://schemas.microsoft.com/office/drawing/2014/main" id="{3D83FE99-ADAB-6C50-56FA-4DE86807B0E1}"/>
              </a:ext>
            </a:extLst>
          </p:cNvPr>
          <p:cNvSpPr/>
          <p:nvPr/>
        </p:nvSpPr>
        <p:spPr>
          <a:xfrm>
            <a:off x="4815476" y="2971168"/>
            <a:ext cx="180000" cy="180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5" name="Rectangle 64">
            <a:extLst>
              <a:ext uri="{FF2B5EF4-FFF2-40B4-BE49-F238E27FC236}">
                <a16:creationId xmlns:a16="http://schemas.microsoft.com/office/drawing/2014/main" id="{974CC259-9F41-3F16-CBEA-3C2AAA98B872}"/>
              </a:ext>
            </a:extLst>
          </p:cNvPr>
          <p:cNvSpPr/>
          <p:nvPr/>
        </p:nvSpPr>
        <p:spPr>
          <a:xfrm>
            <a:off x="5017461" y="2971168"/>
            <a:ext cx="180000" cy="21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6" name="Rectangle 65">
            <a:extLst>
              <a:ext uri="{FF2B5EF4-FFF2-40B4-BE49-F238E27FC236}">
                <a16:creationId xmlns:a16="http://schemas.microsoft.com/office/drawing/2014/main" id="{2492AD51-21B9-7904-8A28-556509B73CAD}"/>
              </a:ext>
            </a:extLst>
          </p:cNvPr>
          <p:cNvSpPr/>
          <p:nvPr/>
        </p:nvSpPr>
        <p:spPr>
          <a:xfrm>
            <a:off x="5213731" y="2971168"/>
            <a:ext cx="180000" cy="270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7" name="Rectangle 66">
            <a:extLst>
              <a:ext uri="{FF2B5EF4-FFF2-40B4-BE49-F238E27FC236}">
                <a16:creationId xmlns:a16="http://schemas.microsoft.com/office/drawing/2014/main" id="{FDE32171-EDA2-91C9-F62A-69579A4E5EC1}"/>
              </a:ext>
            </a:extLst>
          </p:cNvPr>
          <p:cNvSpPr/>
          <p:nvPr/>
        </p:nvSpPr>
        <p:spPr>
          <a:xfrm>
            <a:off x="5413811" y="2971168"/>
            <a:ext cx="180000" cy="324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8" name="Rectangle 67">
            <a:extLst>
              <a:ext uri="{FF2B5EF4-FFF2-40B4-BE49-F238E27FC236}">
                <a16:creationId xmlns:a16="http://schemas.microsoft.com/office/drawing/2014/main" id="{1AF9E841-15C6-9B73-575C-4C2A13A3B629}"/>
              </a:ext>
            </a:extLst>
          </p:cNvPr>
          <p:cNvSpPr/>
          <p:nvPr/>
        </p:nvSpPr>
        <p:spPr>
          <a:xfrm>
            <a:off x="5615796" y="2971168"/>
            <a:ext cx="180000" cy="324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9" name="Rectangle 68">
            <a:extLst>
              <a:ext uri="{FF2B5EF4-FFF2-40B4-BE49-F238E27FC236}">
                <a16:creationId xmlns:a16="http://schemas.microsoft.com/office/drawing/2014/main" id="{649530BB-BC87-814F-667C-8191A26CE0AA}"/>
              </a:ext>
            </a:extLst>
          </p:cNvPr>
          <p:cNvSpPr/>
          <p:nvPr/>
        </p:nvSpPr>
        <p:spPr>
          <a:xfrm>
            <a:off x="5819686" y="2971168"/>
            <a:ext cx="180000" cy="324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0" name="Rectangle 69">
            <a:extLst>
              <a:ext uri="{FF2B5EF4-FFF2-40B4-BE49-F238E27FC236}">
                <a16:creationId xmlns:a16="http://schemas.microsoft.com/office/drawing/2014/main" id="{D6D775DE-3B69-E919-F7F0-6FA0EE1B4564}"/>
              </a:ext>
            </a:extLst>
          </p:cNvPr>
          <p:cNvSpPr/>
          <p:nvPr/>
        </p:nvSpPr>
        <p:spPr>
          <a:xfrm>
            <a:off x="6023576" y="2971168"/>
            <a:ext cx="180000" cy="37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1" name="Rectangle 70">
            <a:extLst>
              <a:ext uri="{FF2B5EF4-FFF2-40B4-BE49-F238E27FC236}">
                <a16:creationId xmlns:a16="http://schemas.microsoft.com/office/drawing/2014/main" id="{73CB8C98-AEBB-0A2E-3845-F76EA520D1FE}"/>
              </a:ext>
            </a:extLst>
          </p:cNvPr>
          <p:cNvSpPr/>
          <p:nvPr/>
        </p:nvSpPr>
        <p:spPr>
          <a:xfrm>
            <a:off x="6227466" y="2971168"/>
            <a:ext cx="180000" cy="396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2" name="Rectangle 71">
            <a:extLst>
              <a:ext uri="{FF2B5EF4-FFF2-40B4-BE49-F238E27FC236}">
                <a16:creationId xmlns:a16="http://schemas.microsoft.com/office/drawing/2014/main" id="{2C69ED65-F280-3409-1692-58841ADE38AE}"/>
              </a:ext>
            </a:extLst>
          </p:cNvPr>
          <p:cNvSpPr/>
          <p:nvPr/>
        </p:nvSpPr>
        <p:spPr>
          <a:xfrm>
            <a:off x="6429451" y="2971168"/>
            <a:ext cx="180000" cy="46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3" name="Rectangle 72">
            <a:extLst>
              <a:ext uri="{FF2B5EF4-FFF2-40B4-BE49-F238E27FC236}">
                <a16:creationId xmlns:a16="http://schemas.microsoft.com/office/drawing/2014/main" id="{055DE110-59C4-A5A3-7D89-BD96DAC6E556}"/>
              </a:ext>
            </a:extLst>
          </p:cNvPr>
          <p:cNvSpPr/>
          <p:nvPr/>
        </p:nvSpPr>
        <p:spPr>
          <a:xfrm>
            <a:off x="6629531" y="2971168"/>
            <a:ext cx="180000" cy="46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4" name="Rectangle 73">
            <a:extLst>
              <a:ext uri="{FF2B5EF4-FFF2-40B4-BE49-F238E27FC236}">
                <a16:creationId xmlns:a16="http://schemas.microsoft.com/office/drawing/2014/main" id="{8BEF43DA-1683-DF91-4661-3EDC9D674A84}"/>
              </a:ext>
            </a:extLst>
          </p:cNvPr>
          <p:cNvSpPr/>
          <p:nvPr/>
        </p:nvSpPr>
        <p:spPr>
          <a:xfrm>
            <a:off x="6829611" y="2971168"/>
            <a:ext cx="180000" cy="468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5" name="Rectangle 74">
            <a:extLst>
              <a:ext uri="{FF2B5EF4-FFF2-40B4-BE49-F238E27FC236}">
                <a16:creationId xmlns:a16="http://schemas.microsoft.com/office/drawing/2014/main" id="{B1474677-382F-2796-25A8-ECA2E6DACB97}"/>
              </a:ext>
            </a:extLst>
          </p:cNvPr>
          <p:cNvSpPr/>
          <p:nvPr/>
        </p:nvSpPr>
        <p:spPr>
          <a:xfrm>
            <a:off x="7029691" y="2971168"/>
            <a:ext cx="180000" cy="522000"/>
          </a:xfrm>
          <a:prstGeom prst="rect">
            <a:avLst/>
          </a:prstGeom>
          <a:solidFill>
            <a:srgbClr val="E73E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6" name="Rectangle 75">
            <a:extLst>
              <a:ext uri="{FF2B5EF4-FFF2-40B4-BE49-F238E27FC236}">
                <a16:creationId xmlns:a16="http://schemas.microsoft.com/office/drawing/2014/main" id="{A0A09F6C-6A00-4A11-F053-2DED55B5CE64}"/>
              </a:ext>
            </a:extLst>
          </p:cNvPr>
          <p:cNvSpPr/>
          <p:nvPr/>
        </p:nvSpPr>
        <p:spPr>
          <a:xfrm>
            <a:off x="7229771" y="2971168"/>
            <a:ext cx="180000" cy="540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4" name="Rectangle 93">
            <a:extLst>
              <a:ext uri="{FF2B5EF4-FFF2-40B4-BE49-F238E27FC236}">
                <a16:creationId xmlns:a16="http://schemas.microsoft.com/office/drawing/2014/main" id="{4C5CDE8E-DF6B-B12F-ACE0-4F2EBE806756}"/>
              </a:ext>
            </a:extLst>
          </p:cNvPr>
          <p:cNvSpPr/>
          <p:nvPr/>
        </p:nvSpPr>
        <p:spPr>
          <a:xfrm>
            <a:off x="2005901" y="5631873"/>
            <a:ext cx="2196000" cy="60210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2"/>
                </a:solidFill>
              </a:rPr>
              <a:t>Treatment-naïve</a:t>
            </a:r>
            <a:br>
              <a:rPr lang="en-GB" sz="1200" dirty="0">
                <a:solidFill>
                  <a:schemeClr val="tx2"/>
                </a:solidFill>
              </a:rPr>
            </a:br>
            <a:r>
              <a:rPr lang="en-GB" sz="1200" dirty="0">
                <a:solidFill>
                  <a:schemeClr val="tx2"/>
                </a:solidFill>
              </a:rPr>
              <a:t>4 PRs/7; </a:t>
            </a:r>
            <a:r>
              <a:rPr lang="en-GB" sz="1200" dirty="0" smtClean="0">
                <a:solidFill>
                  <a:schemeClr val="tx2"/>
                </a:solidFill>
              </a:rPr>
              <a:t>ORR 57</a:t>
            </a:r>
            <a:r>
              <a:rPr lang="en-GB" sz="1200" dirty="0">
                <a:solidFill>
                  <a:schemeClr val="tx2"/>
                </a:solidFill>
              </a:rPr>
              <a:t>% </a:t>
            </a:r>
          </a:p>
        </p:txBody>
      </p:sp>
      <p:sp>
        <p:nvSpPr>
          <p:cNvPr id="95" name="Rectangle 94">
            <a:extLst>
              <a:ext uri="{FF2B5EF4-FFF2-40B4-BE49-F238E27FC236}">
                <a16:creationId xmlns:a16="http://schemas.microsoft.com/office/drawing/2014/main" id="{77F8456F-B140-4812-F098-AE6F2E0F0A07}"/>
              </a:ext>
            </a:extLst>
          </p:cNvPr>
          <p:cNvSpPr/>
          <p:nvPr/>
        </p:nvSpPr>
        <p:spPr>
          <a:xfrm>
            <a:off x="4216736" y="5631873"/>
            <a:ext cx="2196000" cy="602101"/>
          </a:xfrm>
          <a:prstGeom prst="rect">
            <a:avLst/>
          </a:prstGeom>
          <a:solidFill>
            <a:srgbClr val="B2C0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No prior MET inhibitor</a:t>
            </a:r>
            <a:br>
              <a:rPr lang="en-GB" sz="1200" dirty="0">
                <a:solidFill>
                  <a:schemeClr val="tx1"/>
                </a:solidFill>
              </a:rPr>
            </a:br>
            <a:r>
              <a:rPr lang="en-GB" sz="1200" dirty="0">
                <a:solidFill>
                  <a:schemeClr val="tx1"/>
                </a:solidFill>
              </a:rPr>
              <a:t>7 PRs/15; </a:t>
            </a:r>
            <a:r>
              <a:rPr lang="en-GB" sz="1200" dirty="0" smtClean="0">
                <a:solidFill>
                  <a:schemeClr val="tx1"/>
                </a:solidFill>
              </a:rPr>
              <a:t>ORR 47</a:t>
            </a:r>
            <a:r>
              <a:rPr lang="en-GB" sz="1200" dirty="0">
                <a:solidFill>
                  <a:schemeClr val="tx1"/>
                </a:solidFill>
              </a:rPr>
              <a:t>% </a:t>
            </a:r>
          </a:p>
        </p:txBody>
      </p:sp>
      <p:sp>
        <p:nvSpPr>
          <p:cNvPr id="96" name="Rectangle 95">
            <a:extLst>
              <a:ext uri="{FF2B5EF4-FFF2-40B4-BE49-F238E27FC236}">
                <a16:creationId xmlns:a16="http://schemas.microsoft.com/office/drawing/2014/main" id="{38673C0D-1028-14BB-90BB-E3BA69EA2649}"/>
              </a:ext>
            </a:extLst>
          </p:cNvPr>
          <p:cNvSpPr/>
          <p:nvPr/>
        </p:nvSpPr>
        <p:spPr>
          <a:xfrm>
            <a:off x="6427571" y="5631873"/>
            <a:ext cx="2196000" cy="602101"/>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Prior MET inhibitor</a:t>
            </a:r>
            <a:br>
              <a:rPr lang="en-GB" sz="1200" dirty="0">
                <a:solidFill>
                  <a:schemeClr val="tx1"/>
                </a:solidFill>
              </a:rPr>
            </a:br>
            <a:r>
              <a:rPr lang="en-GB" sz="1200" dirty="0">
                <a:solidFill>
                  <a:schemeClr val="tx1"/>
                </a:solidFill>
              </a:rPr>
              <a:t>4 PRs/24; </a:t>
            </a:r>
            <a:r>
              <a:rPr lang="en-GB" sz="1200" dirty="0" smtClean="0">
                <a:solidFill>
                  <a:schemeClr val="tx1"/>
                </a:solidFill>
              </a:rPr>
              <a:t>ORR 17</a:t>
            </a:r>
            <a:r>
              <a:rPr lang="en-GB" sz="1200" dirty="0">
                <a:solidFill>
                  <a:schemeClr val="tx1"/>
                </a:solidFill>
              </a:rPr>
              <a:t>% </a:t>
            </a:r>
          </a:p>
        </p:txBody>
      </p:sp>
      <p:sp>
        <p:nvSpPr>
          <p:cNvPr id="97" name="Rectangle 96">
            <a:extLst>
              <a:ext uri="{FF2B5EF4-FFF2-40B4-BE49-F238E27FC236}">
                <a16:creationId xmlns:a16="http://schemas.microsoft.com/office/drawing/2014/main" id="{5328CBA1-0379-F30D-19EB-58CF3F77ED04}"/>
              </a:ext>
            </a:extLst>
          </p:cNvPr>
          <p:cNvSpPr/>
          <p:nvPr/>
        </p:nvSpPr>
        <p:spPr>
          <a:xfrm>
            <a:off x="8638407" y="5631873"/>
            <a:ext cx="2196000" cy="6021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2"/>
                </a:solidFill>
              </a:rPr>
              <a:t>All patients</a:t>
            </a:r>
            <a:br>
              <a:rPr lang="en-GB" sz="1200" dirty="0">
                <a:solidFill>
                  <a:schemeClr val="tx2"/>
                </a:solidFill>
              </a:rPr>
            </a:br>
            <a:r>
              <a:rPr lang="en-GB" sz="1200" dirty="0">
                <a:solidFill>
                  <a:schemeClr val="tx2"/>
                </a:solidFill>
              </a:rPr>
              <a:t>15 PRs/46; </a:t>
            </a:r>
            <a:r>
              <a:rPr lang="en-GB" sz="1200" dirty="0" smtClean="0">
                <a:solidFill>
                  <a:schemeClr val="tx2"/>
                </a:solidFill>
              </a:rPr>
              <a:t>ORR 33</a:t>
            </a:r>
            <a:r>
              <a:rPr lang="en-GB" sz="1200" dirty="0">
                <a:solidFill>
                  <a:schemeClr val="tx2"/>
                </a:solidFill>
              </a:rPr>
              <a:t>% </a:t>
            </a:r>
          </a:p>
        </p:txBody>
      </p:sp>
      <p:sp>
        <p:nvSpPr>
          <p:cNvPr id="98" name="Rectangle 97">
            <a:extLst>
              <a:ext uri="{FF2B5EF4-FFF2-40B4-BE49-F238E27FC236}">
                <a16:creationId xmlns:a16="http://schemas.microsoft.com/office/drawing/2014/main" id="{2295FC53-F856-FA40-90A9-2842305576BF}"/>
              </a:ext>
            </a:extLst>
          </p:cNvPr>
          <p:cNvSpPr/>
          <p:nvPr/>
        </p:nvSpPr>
        <p:spPr>
          <a:xfrm>
            <a:off x="559298" y="4790209"/>
            <a:ext cx="1347570" cy="238991"/>
          </a:xfrm>
          <a:prstGeom prst="rect">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2"/>
                </a:solidFill>
              </a:rPr>
              <a:t>Treatment-naive</a:t>
            </a:r>
          </a:p>
        </p:txBody>
      </p:sp>
      <p:sp>
        <p:nvSpPr>
          <p:cNvPr id="99" name="Rectangle 98">
            <a:extLst>
              <a:ext uri="{FF2B5EF4-FFF2-40B4-BE49-F238E27FC236}">
                <a16:creationId xmlns:a16="http://schemas.microsoft.com/office/drawing/2014/main" id="{432F6F70-3478-A941-3715-F84BE28B3C88}"/>
              </a:ext>
            </a:extLst>
          </p:cNvPr>
          <p:cNvSpPr/>
          <p:nvPr/>
        </p:nvSpPr>
        <p:spPr>
          <a:xfrm>
            <a:off x="559298" y="5072163"/>
            <a:ext cx="1347570" cy="238991"/>
          </a:xfrm>
          <a:prstGeom prst="rect">
            <a:avLst/>
          </a:prstGeom>
          <a:solidFill>
            <a:srgbClr val="B2C0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No MET inhibitor</a:t>
            </a:r>
          </a:p>
        </p:txBody>
      </p:sp>
      <p:sp>
        <p:nvSpPr>
          <p:cNvPr id="100" name="Rectangle 99">
            <a:extLst>
              <a:ext uri="{FF2B5EF4-FFF2-40B4-BE49-F238E27FC236}">
                <a16:creationId xmlns:a16="http://schemas.microsoft.com/office/drawing/2014/main" id="{6437E55D-EFAF-811C-CF7E-A4857A691643}"/>
              </a:ext>
            </a:extLst>
          </p:cNvPr>
          <p:cNvSpPr/>
          <p:nvPr/>
        </p:nvSpPr>
        <p:spPr>
          <a:xfrm>
            <a:off x="559298" y="5354117"/>
            <a:ext cx="1347570" cy="238991"/>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rPr>
              <a:t>MET inhibitor</a:t>
            </a:r>
          </a:p>
        </p:txBody>
      </p:sp>
      <p:sp>
        <p:nvSpPr>
          <p:cNvPr id="101" name="Rectangle 100">
            <a:extLst>
              <a:ext uri="{FF2B5EF4-FFF2-40B4-BE49-F238E27FC236}">
                <a16:creationId xmlns:a16="http://schemas.microsoft.com/office/drawing/2014/main" id="{3E80DD11-120A-64EB-F623-EDBAFC243B27}"/>
              </a:ext>
            </a:extLst>
          </p:cNvPr>
          <p:cNvSpPr/>
          <p:nvPr/>
        </p:nvSpPr>
        <p:spPr>
          <a:xfrm>
            <a:off x="3399692" y="4790209"/>
            <a:ext cx="180000" cy="255050"/>
          </a:xfrm>
          <a:prstGeom prst="rect">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02" name="Rectangle 101">
            <a:extLst>
              <a:ext uri="{FF2B5EF4-FFF2-40B4-BE49-F238E27FC236}">
                <a16:creationId xmlns:a16="http://schemas.microsoft.com/office/drawing/2014/main" id="{D4807AF0-4627-998E-5314-306198CC9A96}"/>
              </a:ext>
            </a:extLst>
          </p:cNvPr>
          <p:cNvSpPr/>
          <p:nvPr/>
        </p:nvSpPr>
        <p:spPr>
          <a:xfrm>
            <a:off x="6829611" y="4790209"/>
            <a:ext cx="180000" cy="255050"/>
          </a:xfrm>
          <a:prstGeom prst="rect">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03" name="Rectangle 102">
            <a:extLst>
              <a:ext uri="{FF2B5EF4-FFF2-40B4-BE49-F238E27FC236}">
                <a16:creationId xmlns:a16="http://schemas.microsoft.com/office/drawing/2014/main" id="{75DA221A-48E8-38FB-70D0-07541368DEDD}"/>
              </a:ext>
            </a:extLst>
          </p:cNvPr>
          <p:cNvSpPr/>
          <p:nvPr/>
        </p:nvSpPr>
        <p:spPr>
          <a:xfrm>
            <a:off x="8451206" y="4790209"/>
            <a:ext cx="180000" cy="255050"/>
          </a:xfrm>
          <a:prstGeom prst="rect">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04" name="Rectangle 103">
            <a:extLst>
              <a:ext uri="{FF2B5EF4-FFF2-40B4-BE49-F238E27FC236}">
                <a16:creationId xmlns:a16="http://schemas.microsoft.com/office/drawing/2014/main" id="{71BC0E9E-D991-9E13-63E0-7996D3784C09}"/>
              </a:ext>
            </a:extLst>
          </p:cNvPr>
          <p:cNvSpPr/>
          <p:nvPr/>
        </p:nvSpPr>
        <p:spPr>
          <a:xfrm>
            <a:off x="9861291" y="4790209"/>
            <a:ext cx="180000" cy="255050"/>
          </a:xfrm>
          <a:prstGeom prst="rect">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05" name="Rectangle 104">
            <a:extLst>
              <a:ext uri="{FF2B5EF4-FFF2-40B4-BE49-F238E27FC236}">
                <a16:creationId xmlns:a16="http://schemas.microsoft.com/office/drawing/2014/main" id="{F1041FD0-6958-6A21-E0F1-7920A2F3CAD2}"/>
              </a:ext>
            </a:extLst>
          </p:cNvPr>
          <p:cNvSpPr/>
          <p:nvPr/>
        </p:nvSpPr>
        <p:spPr>
          <a:xfrm>
            <a:off x="10243276" y="4790209"/>
            <a:ext cx="180000" cy="255050"/>
          </a:xfrm>
          <a:prstGeom prst="rect">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06" name="Rectangle 105">
            <a:extLst>
              <a:ext uri="{FF2B5EF4-FFF2-40B4-BE49-F238E27FC236}">
                <a16:creationId xmlns:a16="http://schemas.microsoft.com/office/drawing/2014/main" id="{F614B9C0-0120-44D5-A086-D00F62C0BC6C}"/>
              </a:ext>
            </a:extLst>
          </p:cNvPr>
          <p:cNvSpPr/>
          <p:nvPr/>
        </p:nvSpPr>
        <p:spPr>
          <a:xfrm>
            <a:off x="10447166" y="4790209"/>
            <a:ext cx="180000" cy="255050"/>
          </a:xfrm>
          <a:prstGeom prst="rect">
            <a:avLst/>
          </a:prstGeom>
          <a:solidFill>
            <a:srgbClr val="9696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07" name="Rectangle 106">
            <a:extLst>
              <a:ext uri="{FF2B5EF4-FFF2-40B4-BE49-F238E27FC236}">
                <a16:creationId xmlns:a16="http://schemas.microsoft.com/office/drawing/2014/main" id="{C2885C08-553E-22E4-BA46-94FBB7B48C54}"/>
              </a:ext>
            </a:extLst>
          </p:cNvPr>
          <p:cNvSpPr/>
          <p:nvPr/>
        </p:nvSpPr>
        <p:spPr>
          <a:xfrm>
            <a:off x="2182198" y="5066041"/>
            <a:ext cx="180000" cy="255050"/>
          </a:xfrm>
          <a:prstGeom prst="rect">
            <a:avLst/>
          </a:prstGeom>
          <a:solidFill>
            <a:srgbClr val="B2C0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08" name="Rectangle 107">
            <a:extLst>
              <a:ext uri="{FF2B5EF4-FFF2-40B4-BE49-F238E27FC236}">
                <a16:creationId xmlns:a16="http://schemas.microsoft.com/office/drawing/2014/main" id="{CECF844E-65D2-0052-2046-45944D4C4ECE}"/>
              </a:ext>
            </a:extLst>
          </p:cNvPr>
          <p:cNvSpPr/>
          <p:nvPr/>
        </p:nvSpPr>
        <p:spPr>
          <a:xfrm>
            <a:off x="2385750" y="5066041"/>
            <a:ext cx="180000" cy="255050"/>
          </a:xfrm>
          <a:prstGeom prst="rect">
            <a:avLst/>
          </a:prstGeom>
          <a:solidFill>
            <a:srgbClr val="B2C0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09" name="Rectangle 108">
            <a:extLst>
              <a:ext uri="{FF2B5EF4-FFF2-40B4-BE49-F238E27FC236}">
                <a16:creationId xmlns:a16="http://schemas.microsoft.com/office/drawing/2014/main" id="{27630466-807C-609F-71F3-3F6DD864C178}"/>
              </a:ext>
            </a:extLst>
          </p:cNvPr>
          <p:cNvSpPr/>
          <p:nvPr/>
        </p:nvSpPr>
        <p:spPr>
          <a:xfrm>
            <a:off x="4611541" y="5066041"/>
            <a:ext cx="180000" cy="255050"/>
          </a:xfrm>
          <a:prstGeom prst="rect">
            <a:avLst/>
          </a:prstGeom>
          <a:solidFill>
            <a:srgbClr val="B2C0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10" name="Rectangle 109">
            <a:extLst>
              <a:ext uri="{FF2B5EF4-FFF2-40B4-BE49-F238E27FC236}">
                <a16:creationId xmlns:a16="http://schemas.microsoft.com/office/drawing/2014/main" id="{2006D489-157A-2D1B-9971-C15B3428CDEA}"/>
              </a:ext>
            </a:extLst>
          </p:cNvPr>
          <p:cNvSpPr/>
          <p:nvPr/>
        </p:nvSpPr>
        <p:spPr>
          <a:xfrm>
            <a:off x="5618121" y="5066041"/>
            <a:ext cx="180000" cy="255050"/>
          </a:xfrm>
          <a:prstGeom prst="rect">
            <a:avLst/>
          </a:prstGeom>
          <a:solidFill>
            <a:srgbClr val="B2C0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11" name="Rectangle 110">
            <a:extLst>
              <a:ext uri="{FF2B5EF4-FFF2-40B4-BE49-F238E27FC236}">
                <a16:creationId xmlns:a16="http://schemas.microsoft.com/office/drawing/2014/main" id="{5E21931B-91DF-1F61-267E-23781C0F0170}"/>
              </a:ext>
            </a:extLst>
          </p:cNvPr>
          <p:cNvSpPr/>
          <p:nvPr/>
        </p:nvSpPr>
        <p:spPr>
          <a:xfrm>
            <a:off x="5821663" y="5066041"/>
            <a:ext cx="180000" cy="255050"/>
          </a:xfrm>
          <a:prstGeom prst="rect">
            <a:avLst/>
          </a:prstGeom>
          <a:solidFill>
            <a:srgbClr val="B2C0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12" name="Rectangle 111">
            <a:extLst>
              <a:ext uri="{FF2B5EF4-FFF2-40B4-BE49-F238E27FC236}">
                <a16:creationId xmlns:a16="http://schemas.microsoft.com/office/drawing/2014/main" id="{7F5367B2-A975-560C-C8E2-ECD188856A31}"/>
              </a:ext>
            </a:extLst>
          </p:cNvPr>
          <p:cNvSpPr/>
          <p:nvPr/>
        </p:nvSpPr>
        <p:spPr>
          <a:xfrm>
            <a:off x="6025205" y="5066041"/>
            <a:ext cx="180000" cy="255050"/>
          </a:xfrm>
          <a:prstGeom prst="rect">
            <a:avLst/>
          </a:prstGeom>
          <a:solidFill>
            <a:srgbClr val="B2C0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13" name="Rectangle 112">
            <a:extLst>
              <a:ext uri="{FF2B5EF4-FFF2-40B4-BE49-F238E27FC236}">
                <a16:creationId xmlns:a16="http://schemas.microsoft.com/office/drawing/2014/main" id="{32ACEBC8-FECA-51C7-1D3D-BFD587403CFB}"/>
              </a:ext>
            </a:extLst>
          </p:cNvPr>
          <p:cNvSpPr/>
          <p:nvPr/>
        </p:nvSpPr>
        <p:spPr>
          <a:xfrm>
            <a:off x="6428045" y="5066041"/>
            <a:ext cx="180000" cy="255050"/>
          </a:xfrm>
          <a:prstGeom prst="rect">
            <a:avLst/>
          </a:prstGeom>
          <a:solidFill>
            <a:srgbClr val="B2C0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14" name="Rectangle 113">
            <a:extLst>
              <a:ext uri="{FF2B5EF4-FFF2-40B4-BE49-F238E27FC236}">
                <a16:creationId xmlns:a16="http://schemas.microsoft.com/office/drawing/2014/main" id="{E7FD0D13-C4F4-24D2-49CF-68FDEB3C1F2F}"/>
              </a:ext>
            </a:extLst>
          </p:cNvPr>
          <p:cNvSpPr/>
          <p:nvPr/>
        </p:nvSpPr>
        <p:spPr>
          <a:xfrm>
            <a:off x="7428765" y="5066041"/>
            <a:ext cx="180000" cy="255050"/>
          </a:xfrm>
          <a:prstGeom prst="rect">
            <a:avLst/>
          </a:prstGeom>
          <a:solidFill>
            <a:srgbClr val="B2C0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15" name="Rectangle 114">
            <a:extLst>
              <a:ext uri="{FF2B5EF4-FFF2-40B4-BE49-F238E27FC236}">
                <a16:creationId xmlns:a16="http://schemas.microsoft.com/office/drawing/2014/main" id="{49CD8818-90F4-C5FD-6567-FCDBCD57FFA2}"/>
              </a:ext>
            </a:extLst>
          </p:cNvPr>
          <p:cNvSpPr/>
          <p:nvPr/>
        </p:nvSpPr>
        <p:spPr>
          <a:xfrm>
            <a:off x="7814023" y="5066041"/>
            <a:ext cx="180000" cy="255050"/>
          </a:xfrm>
          <a:prstGeom prst="rect">
            <a:avLst/>
          </a:prstGeom>
          <a:solidFill>
            <a:srgbClr val="B2C0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16" name="Rectangle 115">
            <a:extLst>
              <a:ext uri="{FF2B5EF4-FFF2-40B4-BE49-F238E27FC236}">
                <a16:creationId xmlns:a16="http://schemas.microsoft.com/office/drawing/2014/main" id="{1C0DC803-8AE1-DECA-5A0D-19962187B4E6}"/>
              </a:ext>
            </a:extLst>
          </p:cNvPr>
          <p:cNvSpPr/>
          <p:nvPr/>
        </p:nvSpPr>
        <p:spPr>
          <a:xfrm>
            <a:off x="8056423" y="5066041"/>
            <a:ext cx="180000" cy="255050"/>
          </a:xfrm>
          <a:prstGeom prst="rect">
            <a:avLst/>
          </a:prstGeom>
          <a:solidFill>
            <a:srgbClr val="B2C0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17" name="Rectangle 116">
            <a:extLst>
              <a:ext uri="{FF2B5EF4-FFF2-40B4-BE49-F238E27FC236}">
                <a16:creationId xmlns:a16="http://schemas.microsoft.com/office/drawing/2014/main" id="{CBA17BD0-3C5A-F02F-5B09-737F5A855133}"/>
              </a:ext>
            </a:extLst>
          </p:cNvPr>
          <p:cNvSpPr/>
          <p:nvPr/>
        </p:nvSpPr>
        <p:spPr>
          <a:xfrm>
            <a:off x="8638407" y="5066041"/>
            <a:ext cx="180000" cy="255050"/>
          </a:xfrm>
          <a:prstGeom prst="rect">
            <a:avLst/>
          </a:prstGeom>
          <a:solidFill>
            <a:srgbClr val="B2C0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18" name="Rectangle 117">
            <a:extLst>
              <a:ext uri="{FF2B5EF4-FFF2-40B4-BE49-F238E27FC236}">
                <a16:creationId xmlns:a16="http://schemas.microsoft.com/office/drawing/2014/main" id="{EEE29B69-A63B-3A3B-6C89-87B96F271F51}"/>
              </a:ext>
            </a:extLst>
          </p:cNvPr>
          <p:cNvSpPr/>
          <p:nvPr/>
        </p:nvSpPr>
        <p:spPr>
          <a:xfrm>
            <a:off x="9639226" y="5066041"/>
            <a:ext cx="180000" cy="255050"/>
          </a:xfrm>
          <a:prstGeom prst="rect">
            <a:avLst/>
          </a:prstGeom>
          <a:solidFill>
            <a:srgbClr val="B2C0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19" name="Rectangle 118">
            <a:extLst>
              <a:ext uri="{FF2B5EF4-FFF2-40B4-BE49-F238E27FC236}">
                <a16:creationId xmlns:a16="http://schemas.microsoft.com/office/drawing/2014/main" id="{BD0C2DCF-9A65-12AE-5AEE-001238FD1554}"/>
              </a:ext>
            </a:extLst>
          </p:cNvPr>
          <p:cNvSpPr/>
          <p:nvPr/>
        </p:nvSpPr>
        <p:spPr>
          <a:xfrm>
            <a:off x="10063276" y="5066041"/>
            <a:ext cx="180000" cy="255050"/>
          </a:xfrm>
          <a:prstGeom prst="rect">
            <a:avLst/>
          </a:prstGeom>
          <a:solidFill>
            <a:srgbClr val="B2C0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20" name="Rectangle 119">
            <a:extLst>
              <a:ext uri="{FF2B5EF4-FFF2-40B4-BE49-F238E27FC236}">
                <a16:creationId xmlns:a16="http://schemas.microsoft.com/office/drawing/2014/main" id="{B59D5183-E2AD-D08C-5A95-6286C7E15007}"/>
              </a:ext>
            </a:extLst>
          </p:cNvPr>
          <p:cNvSpPr/>
          <p:nvPr/>
        </p:nvSpPr>
        <p:spPr>
          <a:xfrm>
            <a:off x="10658330" y="5066041"/>
            <a:ext cx="180000" cy="255050"/>
          </a:xfrm>
          <a:prstGeom prst="rect">
            <a:avLst/>
          </a:prstGeom>
          <a:solidFill>
            <a:srgbClr val="B2C0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21" name="Rectangle 120">
            <a:extLst>
              <a:ext uri="{FF2B5EF4-FFF2-40B4-BE49-F238E27FC236}">
                <a16:creationId xmlns:a16="http://schemas.microsoft.com/office/drawing/2014/main" id="{1E93CFB1-9717-D56C-4C14-A8CDEC9D7E13}"/>
              </a:ext>
            </a:extLst>
          </p:cNvPr>
          <p:cNvSpPr/>
          <p:nvPr/>
        </p:nvSpPr>
        <p:spPr>
          <a:xfrm>
            <a:off x="2005901"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22" name="Rectangle 121">
            <a:extLst>
              <a:ext uri="{FF2B5EF4-FFF2-40B4-BE49-F238E27FC236}">
                <a16:creationId xmlns:a16="http://schemas.microsoft.com/office/drawing/2014/main" id="{9094CD8D-69C4-D8BB-43A3-FED4B2FB6674}"/>
              </a:ext>
            </a:extLst>
          </p:cNvPr>
          <p:cNvSpPr/>
          <p:nvPr/>
        </p:nvSpPr>
        <p:spPr>
          <a:xfrm>
            <a:off x="2597726"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23" name="Rectangle 122">
            <a:extLst>
              <a:ext uri="{FF2B5EF4-FFF2-40B4-BE49-F238E27FC236}">
                <a16:creationId xmlns:a16="http://schemas.microsoft.com/office/drawing/2014/main" id="{EBC5D9FE-4EB7-5A7C-C09C-4A1BC3F63210}"/>
              </a:ext>
            </a:extLst>
          </p:cNvPr>
          <p:cNvSpPr/>
          <p:nvPr/>
        </p:nvSpPr>
        <p:spPr>
          <a:xfrm>
            <a:off x="2808551"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24" name="Rectangle 123">
            <a:extLst>
              <a:ext uri="{FF2B5EF4-FFF2-40B4-BE49-F238E27FC236}">
                <a16:creationId xmlns:a16="http://schemas.microsoft.com/office/drawing/2014/main" id="{7C40775E-2573-A0D5-9650-7B575439DE6F}"/>
              </a:ext>
            </a:extLst>
          </p:cNvPr>
          <p:cNvSpPr/>
          <p:nvPr/>
        </p:nvSpPr>
        <p:spPr>
          <a:xfrm>
            <a:off x="3015143"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25" name="Rectangle 124">
            <a:extLst>
              <a:ext uri="{FF2B5EF4-FFF2-40B4-BE49-F238E27FC236}">
                <a16:creationId xmlns:a16="http://schemas.microsoft.com/office/drawing/2014/main" id="{686BEAEF-AF50-8CC8-2856-8B6FBA184C23}"/>
              </a:ext>
            </a:extLst>
          </p:cNvPr>
          <p:cNvSpPr/>
          <p:nvPr/>
        </p:nvSpPr>
        <p:spPr>
          <a:xfrm>
            <a:off x="3221735"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26" name="Rectangle 125">
            <a:extLst>
              <a:ext uri="{FF2B5EF4-FFF2-40B4-BE49-F238E27FC236}">
                <a16:creationId xmlns:a16="http://schemas.microsoft.com/office/drawing/2014/main" id="{A84EC453-FAE3-3F4F-57DC-1E5C9E75271E}"/>
              </a:ext>
            </a:extLst>
          </p:cNvPr>
          <p:cNvSpPr/>
          <p:nvPr/>
        </p:nvSpPr>
        <p:spPr>
          <a:xfrm>
            <a:off x="3592024"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27" name="Rectangle 126">
            <a:extLst>
              <a:ext uri="{FF2B5EF4-FFF2-40B4-BE49-F238E27FC236}">
                <a16:creationId xmlns:a16="http://schemas.microsoft.com/office/drawing/2014/main" id="{2F550C70-F251-E079-24B8-3ED5F0B15EED}"/>
              </a:ext>
            </a:extLst>
          </p:cNvPr>
          <p:cNvSpPr/>
          <p:nvPr/>
        </p:nvSpPr>
        <p:spPr>
          <a:xfrm>
            <a:off x="3802849"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28" name="Rectangle 127">
            <a:extLst>
              <a:ext uri="{FF2B5EF4-FFF2-40B4-BE49-F238E27FC236}">
                <a16:creationId xmlns:a16="http://schemas.microsoft.com/office/drawing/2014/main" id="{F8DF85B1-4E3B-0476-442D-226BB0421A26}"/>
              </a:ext>
            </a:extLst>
          </p:cNvPr>
          <p:cNvSpPr/>
          <p:nvPr/>
        </p:nvSpPr>
        <p:spPr>
          <a:xfrm>
            <a:off x="4009441"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29" name="Rectangle 128">
            <a:extLst>
              <a:ext uri="{FF2B5EF4-FFF2-40B4-BE49-F238E27FC236}">
                <a16:creationId xmlns:a16="http://schemas.microsoft.com/office/drawing/2014/main" id="{D75CD595-6EB1-1231-045C-8A43C5DDF104}"/>
              </a:ext>
            </a:extLst>
          </p:cNvPr>
          <p:cNvSpPr/>
          <p:nvPr/>
        </p:nvSpPr>
        <p:spPr>
          <a:xfrm>
            <a:off x="4216033"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30" name="Rectangle 129">
            <a:extLst>
              <a:ext uri="{FF2B5EF4-FFF2-40B4-BE49-F238E27FC236}">
                <a16:creationId xmlns:a16="http://schemas.microsoft.com/office/drawing/2014/main" id="{CC2D34CB-3BA3-12A8-234D-0689D76C42D3}"/>
              </a:ext>
            </a:extLst>
          </p:cNvPr>
          <p:cNvSpPr/>
          <p:nvPr/>
        </p:nvSpPr>
        <p:spPr>
          <a:xfrm>
            <a:off x="4407696"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31" name="Rectangle 130">
            <a:extLst>
              <a:ext uri="{FF2B5EF4-FFF2-40B4-BE49-F238E27FC236}">
                <a16:creationId xmlns:a16="http://schemas.microsoft.com/office/drawing/2014/main" id="{4F839D50-441C-07C6-446B-8E08D6EA184A}"/>
              </a:ext>
            </a:extLst>
          </p:cNvPr>
          <p:cNvSpPr/>
          <p:nvPr/>
        </p:nvSpPr>
        <p:spPr>
          <a:xfrm>
            <a:off x="4802208"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32" name="Rectangle 131">
            <a:extLst>
              <a:ext uri="{FF2B5EF4-FFF2-40B4-BE49-F238E27FC236}">
                <a16:creationId xmlns:a16="http://schemas.microsoft.com/office/drawing/2014/main" id="{A3B6DF81-6D45-95BC-4014-FF86BAD80700}"/>
              </a:ext>
            </a:extLst>
          </p:cNvPr>
          <p:cNvSpPr/>
          <p:nvPr/>
        </p:nvSpPr>
        <p:spPr>
          <a:xfrm>
            <a:off x="5013033"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33" name="Rectangle 132">
            <a:extLst>
              <a:ext uri="{FF2B5EF4-FFF2-40B4-BE49-F238E27FC236}">
                <a16:creationId xmlns:a16="http://schemas.microsoft.com/office/drawing/2014/main" id="{C9152AC1-FD9C-2C95-C143-316845341E2A}"/>
              </a:ext>
            </a:extLst>
          </p:cNvPr>
          <p:cNvSpPr/>
          <p:nvPr/>
        </p:nvSpPr>
        <p:spPr>
          <a:xfrm>
            <a:off x="5219625"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34" name="Rectangle 133">
            <a:extLst>
              <a:ext uri="{FF2B5EF4-FFF2-40B4-BE49-F238E27FC236}">
                <a16:creationId xmlns:a16="http://schemas.microsoft.com/office/drawing/2014/main" id="{95438516-4757-6586-A12A-C897F0DF675B}"/>
              </a:ext>
            </a:extLst>
          </p:cNvPr>
          <p:cNvSpPr/>
          <p:nvPr/>
        </p:nvSpPr>
        <p:spPr>
          <a:xfrm>
            <a:off x="5426217"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35" name="Rectangle 134">
            <a:extLst>
              <a:ext uri="{FF2B5EF4-FFF2-40B4-BE49-F238E27FC236}">
                <a16:creationId xmlns:a16="http://schemas.microsoft.com/office/drawing/2014/main" id="{24EA61FD-443E-045E-9DBE-AED8006593FE}"/>
              </a:ext>
            </a:extLst>
          </p:cNvPr>
          <p:cNvSpPr/>
          <p:nvPr/>
        </p:nvSpPr>
        <p:spPr>
          <a:xfrm>
            <a:off x="6213924"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36" name="Rectangle 135">
            <a:extLst>
              <a:ext uri="{FF2B5EF4-FFF2-40B4-BE49-F238E27FC236}">
                <a16:creationId xmlns:a16="http://schemas.microsoft.com/office/drawing/2014/main" id="{31BDD4A4-9484-D150-9D67-ED6628F0DFBD}"/>
              </a:ext>
            </a:extLst>
          </p:cNvPr>
          <p:cNvSpPr/>
          <p:nvPr/>
        </p:nvSpPr>
        <p:spPr>
          <a:xfrm>
            <a:off x="6629531"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37" name="Rectangle 136">
            <a:extLst>
              <a:ext uri="{FF2B5EF4-FFF2-40B4-BE49-F238E27FC236}">
                <a16:creationId xmlns:a16="http://schemas.microsoft.com/office/drawing/2014/main" id="{84C18ABF-972F-1CC9-605B-585B706462E0}"/>
              </a:ext>
            </a:extLst>
          </p:cNvPr>
          <p:cNvSpPr/>
          <p:nvPr/>
        </p:nvSpPr>
        <p:spPr>
          <a:xfrm>
            <a:off x="7020786"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38" name="Rectangle 137">
            <a:extLst>
              <a:ext uri="{FF2B5EF4-FFF2-40B4-BE49-F238E27FC236}">
                <a16:creationId xmlns:a16="http://schemas.microsoft.com/office/drawing/2014/main" id="{36622582-91DF-508D-0768-1267FBB3B1D4}"/>
              </a:ext>
            </a:extLst>
          </p:cNvPr>
          <p:cNvSpPr/>
          <p:nvPr/>
        </p:nvSpPr>
        <p:spPr>
          <a:xfrm>
            <a:off x="7229771"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40" name="Rectangle 139">
            <a:extLst>
              <a:ext uri="{FF2B5EF4-FFF2-40B4-BE49-F238E27FC236}">
                <a16:creationId xmlns:a16="http://schemas.microsoft.com/office/drawing/2014/main" id="{055B08A4-3732-66BA-05F6-618F1409C147}"/>
              </a:ext>
            </a:extLst>
          </p:cNvPr>
          <p:cNvSpPr/>
          <p:nvPr/>
        </p:nvSpPr>
        <p:spPr>
          <a:xfrm>
            <a:off x="7647741"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41" name="Rectangle 140">
            <a:extLst>
              <a:ext uri="{FF2B5EF4-FFF2-40B4-BE49-F238E27FC236}">
                <a16:creationId xmlns:a16="http://schemas.microsoft.com/office/drawing/2014/main" id="{9851C30A-9BAD-2F06-21FA-A3AD652DD339}"/>
              </a:ext>
            </a:extLst>
          </p:cNvPr>
          <p:cNvSpPr/>
          <p:nvPr/>
        </p:nvSpPr>
        <p:spPr>
          <a:xfrm>
            <a:off x="8247316"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42" name="Rectangle 141">
            <a:extLst>
              <a:ext uri="{FF2B5EF4-FFF2-40B4-BE49-F238E27FC236}">
                <a16:creationId xmlns:a16="http://schemas.microsoft.com/office/drawing/2014/main" id="{0DA2F862-717C-7A52-F6E4-23C35B9DBB73}"/>
              </a:ext>
            </a:extLst>
          </p:cNvPr>
          <p:cNvSpPr/>
          <p:nvPr/>
        </p:nvSpPr>
        <p:spPr>
          <a:xfrm>
            <a:off x="8821096"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43" name="Rectangle 142">
            <a:extLst>
              <a:ext uri="{FF2B5EF4-FFF2-40B4-BE49-F238E27FC236}">
                <a16:creationId xmlns:a16="http://schemas.microsoft.com/office/drawing/2014/main" id="{93134757-96EE-0082-4BA2-BC0854F7A010}"/>
              </a:ext>
            </a:extLst>
          </p:cNvPr>
          <p:cNvSpPr/>
          <p:nvPr/>
        </p:nvSpPr>
        <p:spPr>
          <a:xfrm>
            <a:off x="9030081"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44" name="Rectangle 143">
            <a:extLst>
              <a:ext uri="{FF2B5EF4-FFF2-40B4-BE49-F238E27FC236}">
                <a16:creationId xmlns:a16="http://schemas.microsoft.com/office/drawing/2014/main" id="{6D60ADF3-DD67-DBA8-5F7C-68CD909213C7}"/>
              </a:ext>
            </a:extLst>
          </p:cNvPr>
          <p:cNvSpPr/>
          <p:nvPr/>
        </p:nvSpPr>
        <p:spPr>
          <a:xfrm>
            <a:off x="9239066"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45" name="Rectangle 144">
            <a:extLst>
              <a:ext uri="{FF2B5EF4-FFF2-40B4-BE49-F238E27FC236}">
                <a16:creationId xmlns:a16="http://schemas.microsoft.com/office/drawing/2014/main" id="{CA6A12D1-BE33-6672-7B8B-B5A981B5B799}"/>
              </a:ext>
            </a:extLst>
          </p:cNvPr>
          <p:cNvSpPr/>
          <p:nvPr/>
        </p:nvSpPr>
        <p:spPr>
          <a:xfrm>
            <a:off x="9448051" y="5338058"/>
            <a:ext cx="180000" cy="255050"/>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tx1"/>
              </a:solidFill>
            </a:endParaRPr>
          </a:p>
        </p:txBody>
      </p:sp>
      <p:sp>
        <p:nvSpPr>
          <p:cNvPr id="139" name="TextBox 138">
            <a:extLst>
              <a:ext uri="{FF2B5EF4-FFF2-40B4-BE49-F238E27FC236}">
                <a16:creationId xmlns:a16="http://schemas.microsoft.com/office/drawing/2014/main" id="{E675671E-CC66-6C38-2CF5-522F43C8E716}"/>
              </a:ext>
            </a:extLst>
          </p:cNvPr>
          <p:cNvSpPr txBox="1"/>
          <p:nvPr/>
        </p:nvSpPr>
        <p:spPr>
          <a:xfrm>
            <a:off x="3990341" y="1349751"/>
            <a:ext cx="4211319" cy="338554"/>
          </a:xfrm>
          <a:prstGeom prst="rect">
            <a:avLst/>
          </a:prstGeom>
          <a:noFill/>
        </p:spPr>
        <p:txBody>
          <a:bodyPr wrap="square" rtlCol="0">
            <a:spAutoFit/>
          </a:bodyPr>
          <a:lstStyle/>
          <a:p>
            <a:pPr algn="ctr"/>
            <a:r>
              <a:rPr lang="en-GB" sz="1600" b="1" dirty="0" smtClean="0">
                <a:solidFill>
                  <a:srgbClr val="000000"/>
                </a:solidFill>
                <a:latin typeface="Arial" panose="020B0604020202020204" pitchFamily="34" charset="0"/>
                <a:cs typeface="Arial" panose="020B0604020202020204" pitchFamily="34" charset="0"/>
              </a:rPr>
              <a:t>Best response</a:t>
            </a:r>
            <a:endParaRPr lang="en-GB" sz="1600" b="1"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5994699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682248" cy="939801"/>
          </a:xfrm>
        </p:spPr>
        <p:txBody>
          <a:bodyPr/>
          <a:lstStyle/>
          <a:p>
            <a:r>
              <a:rPr lang="en-GB" dirty="0" smtClean="0"/>
              <a:t>9008</a:t>
            </a:r>
            <a:r>
              <a:rPr lang="en-GB" dirty="0"/>
              <a:t>: Amivantamab in patients with NSCLC with MET exon 14 skipping mutation: Updated results from the CHRYSALIS </a:t>
            </a:r>
            <a:r>
              <a:rPr lang="en-GB" dirty="0" smtClean="0"/>
              <a:t>study – Krebs M, et al</a:t>
            </a:r>
            <a:endParaRPr lang="en-GB" dirty="0"/>
          </a:p>
        </p:txBody>
      </p:sp>
      <p:sp>
        <p:nvSpPr>
          <p:cNvPr id="8" name="Content Placeholder 7"/>
          <p:cNvSpPr>
            <a:spLocks noGrp="1"/>
          </p:cNvSpPr>
          <p:nvPr>
            <p:ph idx="1"/>
          </p:nvPr>
        </p:nvSpPr>
        <p:spPr/>
        <p:txBody>
          <a:bodyPr/>
          <a:lstStyle/>
          <a:p>
            <a:r>
              <a:rPr lang="en-GB" b="1" dirty="0"/>
              <a:t>Key results (cont</a:t>
            </a:r>
            <a:r>
              <a:rPr lang="en-GB" b="1" dirty="0" smtClean="0"/>
              <a:t>.)</a:t>
            </a:r>
          </a:p>
          <a:p>
            <a:pPr lvl="1">
              <a:spcBef>
                <a:spcPts val="10200"/>
              </a:spcBef>
            </a:pPr>
            <a:r>
              <a:rPr lang="en-GB" dirty="0" smtClean="0"/>
              <a:t>The majority of AEs in the METex14 subset was grade 1/2, including infusion-related reactions (69%), dermatitis acneiform (40%) and paronychia (38%)</a:t>
            </a:r>
          </a:p>
          <a:p>
            <a:pPr>
              <a:spcBef>
                <a:spcPts val="1800"/>
              </a:spcBef>
            </a:pPr>
            <a:r>
              <a:rPr lang="en-GB" b="1" dirty="0" smtClean="0"/>
              <a:t>Conclusions</a:t>
            </a:r>
            <a:endParaRPr lang="en-GB" b="1" dirty="0"/>
          </a:p>
          <a:p>
            <a:pPr lvl="1"/>
            <a:r>
              <a:rPr lang="en-GB" dirty="0"/>
              <a:t>In patients </a:t>
            </a:r>
            <a:r>
              <a:rPr lang="en-GB" dirty="0" smtClean="0"/>
              <a:t>with NSCLC and MET exon 14 skipping mutations, amivantamab demonstrated promising anti</a:t>
            </a:r>
            <a:r>
              <a:rPr lang="en-US" dirty="0" smtClean="0"/>
              <a:t>tumor</a:t>
            </a:r>
            <a:r>
              <a:rPr lang="en-GB" dirty="0" smtClean="0"/>
              <a:t> activity and no new safety signals were reported</a:t>
            </a:r>
            <a:endParaRPr lang="en-GB" dirty="0"/>
          </a:p>
        </p:txBody>
      </p:sp>
      <p:sp>
        <p:nvSpPr>
          <p:cNvPr id="5" name="Text Placeholder 4"/>
          <p:cNvSpPr>
            <a:spLocks noGrp="1"/>
          </p:cNvSpPr>
          <p:nvPr>
            <p:ph type="body" sz="quarter" idx="11"/>
          </p:nvPr>
        </p:nvSpPr>
        <p:spPr/>
        <p:txBody>
          <a:bodyPr/>
          <a:lstStyle/>
          <a:p>
            <a:r>
              <a:rPr lang="en-GB" dirty="0" smtClean="0"/>
              <a:t>Krebs M,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9008</a:t>
            </a:r>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3166971481"/>
              </p:ext>
            </p:extLst>
          </p:nvPr>
        </p:nvGraphicFramePr>
        <p:xfrm>
          <a:off x="1916823" y="1696672"/>
          <a:ext cx="8458202" cy="970328"/>
        </p:xfrm>
        <a:graphic>
          <a:graphicData uri="http://schemas.openxmlformats.org/drawingml/2006/table">
            <a:tbl>
              <a:tblPr firstRow="1" bandRow="1">
                <a:tableStyleId>{69012ECD-51FC-41F1-AA8D-1B2483CD663E}</a:tableStyleId>
              </a:tblPr>
              <a:tblGrid>
                <a:gridCol w="1835150">
                  <a:extLst>
                    <a:ext uri="{9D8B030D-6E8A-4147-A177-3AD203B41FA5}">
                      <a16:colId xmlns:a16="http://schemas.microsoft.com/office/drawing/2014/main" val="4251174958"/>
                    </a:ext>
                  </a:extLst>
                </a:gridCol>
                <a:gridCol w="1655763">
                  <a:extLst>
                    <a:ext uri="{9D8B030D-6E8A-4147-A177-3AD203B41FA5}">
                      <a16:colId xmlns:a16="http://schemas.microsoft.com/office/drawing/2014/main" val="3576803293"/>
                    </a:ext>
                  </a:extLst>
                </a:gridCol>
                <a:gridCol w="1655763">
                  <a:extLst>
                    <a:ext uri="{9D8B030D-6E8A-4147-A177-3AD203B41FA5}">
                      <a16:colId xmlns:a16="http://schemas.microsoft.com/office/drawing/2014/main" val="2563325854"/>
                    </a:ext>
                  </a:extLst>
                </a:gridCol>
                <a:gridCol w="1655763">
                  <a:extLst>
                    <a:ext uri="{9D8B030D-6E8A-4147-A177-3AD203B41FA5}">
                      <a16:colId xmlns:a16="http://schemas.microsoft.com/office/drawing/2014/main" val="2481245869"/>
                    </a:ext>
                  </a:extLst>
                </a:gridCol>
                <a:gridCol w="1655763">
                  <a:extLst>
                    <a:ext uri="{9D8B030D-6E8A-4147-A177-3AD203B41FA5}">
                      <a16:colId xmlns:a16="http://schemas.microsoft.com/office/drawing/2014/main" val="1986122938"/>
                    </a:ext>
                  </a:extLst>
                </a:gridCol>
              </a:tblGrid>
              <a:tr h="360728">
                <a:tc>
                  <a:txBody>
                    <a:bodyPr/>
                    <a:lstStyle/>
                    <a:p>
                      <a:pPr algn="l"/>
                      <a:r>
                        <a:rPr lang="en-US" sz="1400" b="1" dirty="0" smtClean="0">
                          <a:solidFill>
                            <a:schemeClr val="tx2"/>
                          </a:solidFill>
                          <a:latin typeface="+mn-lt"/>
                        </a:rPr>
                        <a:t>Response</a:t>
                      </a:r>
                      <a:endParaRPr lang="en-US" sz="1400" b="1" dirty="0">
                        <a:solidFill>
                          <a:schemeClr val="tx2"/>
                        </a:solidFill>
                        <a:latin typeface="+mn-lt"/>
                      </a:endParaRPr>
                    </a:p>
                  </a:txBody>
                  <a:tcPr marL="90000" anchor="b"/>
                </a:tc>
                <a:tc>
                  <a:txBody>
                    <a:bodyPr/>
                    <a:lstStyle/>
                    <a:p>
                      <a:pPr algn="ctr"/>
                      <a:r>
                        <a:rPr lang="en-US" sz="1400" b="1" dirty="0" smtClean="0">
                          <a:solidFill>
                            <a:schemeClr val="tx2"/>
                          </a:solidFill>
                          <a:latin typeface="+mn-lt"/>
                        </a:rPr>
                        <a:t>All</a:t>
                      </a:r>
                    </a:p>
                  </a:txBody>
                  <a:tcPr marL="90000" anchor="b"/>
                </a:tc>
                <a:tc>
                  <a:txBody>
                    <a:bodyPr/>
                    <a:lstStyle/>
                    <a:p>
                      <a:pPr algn="ctr"/>
                      <a:r>
                        <a:rPr lang="en-US" sz="1400" b="1" dirty="0" smtClean="0">
                          <a:solidFill>
                            <a:schemeClr val="tx2"/>
                          </a:solidFill>
                          <a:latin typeface="+mn-lt"/>
                        </a:rPr>
                        <a:t>Treatment</a:t>
                      </a:r>
                      <a:r>
                        <a:rPr lang="en-US" sz="1400" b="1" baseline="0" dirty="0" smtClean="0">
                          <a:solidFill>
                            <a:schemeClr val="tx2"/>
                          </a:solidFill>
                          <a:latin typeface="+mn-lt"/>
                        </a:rPr>
                        <a:t>-naive</a:t>
                      </a:r>
                      <a:endParaRPr lang="en-US" sz="1400" b="1" dirty="0" smtClean="0">
                        <a:solidFill>
                          <a:schemeClr val="tx2"/>
                        </a:solidFill>
                        <a:latin typeface="+mn-lt"/>
                      </a:endParaRPr>
                    </a:p>
                  </a:txBody>
                  <a:tcPr marL="90000" anchor="b"/>
                </a:tc>
                <a:tc>
                  <a:txBody>
                    <a:bodyPr/>
                    <a:lstStyle/>
                    <a:p>
                      <a:pPr algn="ctr"/>
                      <a:r>
                        <a:rPr lang="en-US" sz="1400" b="1" dirty="0" smtClean="0">
                          <a:solidFill>
                            <a:schemeClr val="tx2"/>
                          </a:solidFill>
                          <a:latin typeface="+mn-lt"/>
                        </a:rPr>
                        <a:t>No prior MET</a:t>
                      </a:r>
                    </a:p>
                  </a:txBody>
                  <a:tcPr marL="90000" anchor="b"/>
                </a:tc>
                <a:tc>
                  <a:txBody>
                    <a:bodyPr/>
                    <a:lstStyle/>
                    <a:p>
                      <a:pPr algn="ctr"/>
                      <a:r>
                        <a:rPr lang="en-US" sz="1400" b="1" dirty="0" smtClean="0">
                          <a:solidFill>
                            <a:schemeClr val="tx2"/>
                          </a:solidFill>
                          <a:latin typeface="+mn-lt"/>
                        </a:rPr>
                        <a:t>Prior MET</a:t>
                      </a:r>
                    </a:p>
                  </a:txBody>
                  <a:tcPr marL="90000" anchor="b"/>
                </a:tc>
                <a:extLst>
                  <a:ext uri="{0D108BD9-81ED-4DB2-BD59-A6C34878D82A}">
                    <a16:rowId xmlns:a16="http://schemas.microsoft.com/office/drawing/2014/main" val="3697234238"/>
                  </a:ext>
                </a:extLst>
              </a:tr>
              <a:tr h="288598">
                <a:tc>
                  <a:txBody>
                    <a:bodyPr/>
                    <a:lstStyle/>
                    <a:p>
                      <a:r>
                        <a:rPr lang="en-GB" sz="1400" b="0" baseline="0" dirty="0" smtClean="0"/>
                        <a:t>CBR, %</a:t>
                      </a:r>
                      <a:endParaRPr lang="en-GB" sz="1400" b="0" dirty="0"/>
                    </a:p>
                  </a:txBody>
                  <a:tcPr marL="90000"/>
                </a:tc>
                <a:tc>
                  <a:txBody>
                    <a:bodyPr/>
                    <a:lstStyle/>
                    <a:p>
                      <a:pPr algn="ctr"/>
                      <a:r>
                        <a:rPr lang="en-GB" sz="1400" dirty="0" smtClean="0"/>
                        <a:t>59</a:t>
                      </a:r>
                      <a:endParaRPr lang="en-GB" sz="1400" dirty="0"/>
                    </a:p>
                  </a:txBody>
                  <a:tcPr marL="90000"/>
                </a:tc>
                <a:tc>
                  <a:txBody>
                    <a:bodyPr/>
                    <a:lstStyle/>
                    <a:p>
                      <a:pPr algn="ctr"/>
                      <a:r>
                        <a:rPr lang="en-GB" sz="1400" dirty="0" smtClean="0"/>
                        <a:t>71</a:t>
                      </a:r>
                      <a:endParaRPr lang="en-GB" sz="1400" dirty="0"/>
                    </a:p>
                  </a:txBody>
                  <a:tcPr marL="90000"/>
                </a:tc>
                <a:tc>
                  <a:txBody>
                    <a:bodyPr/>
                    <a:lstStyle/>
                    <a:p>
                      <a:pPr algn="ctr"/>
                      <a:r>
                        <a:rPr lang="en-GB" sz="1400" dirty="0" smtClean="0"/>
                        <a:t>53</a:t>
                      </a:r>
                      <a:endParaRPr lang="en-GB" sz="1400" dirty="0"/>
                    </a:p>
                  </a:txBody>
                  <a:tcPr marL="90000"/>
                </a:tc>
                <a:tc>
                  <a:txBody>
                    <a:bodyPr/>
                    <a:lstStyle/>
                    <a:p>
                      <a:pPr algn="ctr"/>
                      <a:r>
                        <a:rPr lang="en-GB" sz="1400" dirty="0" smtClean="0"/>
                        <a:t>58</a:t>
                      </a:r>
                      <a:endParaRPr lang="en-GB" sz="1400" dirty="0"/>
                    </a:p>
                  </a:txBody>
                  <a:tcPr marL="90000"/>
                </a:tc>
                <a:extLst>
                  <a:ext uri="{0D108BD9-81ED-4DB2-BD59-A6C34878D82A}">
                    <a16:rowId xmlns:a16="http://schemas.microsoft.com/office/drawing/2014/main" val="3532833370"/>
                  </a:ext>
                </a:extLst>
              </a:tr>
              <a:tr h="28859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smtClean="0"/>
                        <a:t>mPFS, </a:t>
                      </a:r>
                      <a:r>
                        <a:rPr lang="en-GB" sz="1400" b="0" baseline="0" dirty="0" err="1" smtClean="0"/>
                        <a:t>mo</a:t>
                      </a:r>
                      <a:r>
                        <a:rPr lang="en-GB" sz="1400" b="0" baseline="0" dirty="0" smtClean="0"/>
                        <a:t> (95%CI)</a:t>
                      </a:r>
                      <a:endParaRPr lang="en-GB" sz="1400" b="0" dirty="0" smtClean="0"/>
                    </a:p>
                  </a:txBody>
                  <a:tcPr marL="90000"/>
                </a:tc>
                <a:tc>
                  <a:txBody>
                    <a:bodyPr/>
                    <a:lstStyle/>
                    <a:p>
                      <a:pPr algn="ctr"/>
                      <a:r>
                        <a:rPr lang="en-GB" sz="1400" dirty="0" smtClean="0"/>
                        <a:t>6.7 (2.9, 15.3)</a:t>
                      </a:r>
                      <a:endParaRPr lang="en-GB" sz="1400" dirty="0"/>
                    </a:p>
                  </a:txBody>
                  <a:tcPr marL="90000"/>
                </a:tc>
                <a:tc>
                  <a:txBody>
                    <a:bodyPr/>
                    <a:lstStyle/>
                    <a:p>
                      <a:pPr algn="ctr"/>
                      <a:r>
                        <a:rPr lang="en-GB" sz="1400" dirty="0" smtClean="0"/>
                        <a:t>NE (2.6, NE)</a:t>
                      </a:r>
                      <a:endParaRPr lang="en-GB" sz="1400" dirty="0"/>
                    </a:p>
                  </a:txBody>
                  <a:tcPr marL="90000"/>
                </a:tc>
                <a:tc>
                  <a:txBody>
                    <a:bodyPr/>
                    <a:lstStyle/>
                    <a:p>
                      <a:pPr algn="ctr"/>
                      <a:r>
                        <a:rPr lang="en-GB" sz="1400" dirty="0" smtClean="0"/>
                        <a:t>8.3 (1.5, 15.3)</a:t>
                      </a:r>
                      <a:endParaRPr lang="en-GB" sz="1400" dirty="0"/>
                    </a:p>
                  </a:txBody>
                  <a:tcPr marL="90000"/>
                </a:tc>
                <a:tc>
                  <a:txBody>
                    <a:bodyPr/>
                    <a:lstStyle/>
                    <a:p>
                      <a:pPr algn="ctr"/>
                      <a:r>
                        <a:rPr lang="en-GB" sz="1400" dirty="0" smtClean="0"/>
                        <a:t>4.2 (2.9, NE)</a:t>
                      </a:r>
                      <a:endParaRPr lang="en-GB" sz="1400" dirty="0"/>
                    </a:p>
                  </a:txBody>
                  <a:tcPr marL="90000"/>
                </a:tc>
                <a:extLst>
                  <a:ext uri="{0D108BD9-81ED-4DB2-BD59-A6C34878D82A}">
                    <a16:rowId xmlns:a16="http://schemas.microsoft.com/office/drawing/2014/main" val="1404683296"/>
                  </a:ext>
                </a:extLst>
              </a:tr>
            </a:tbl>
          </a:graphicData>
        </a:graphic>
      </p:graphicFrame>
    </p:spTree>
    <p:extLst>
      <p:ext uri="{BB962C8B-B14F-4D97-AF65-F5344CB8AC3E}">
        <p14:creationId xmlns:p14="http://schemas.microsoft.com/office/powerpoint/2010/main" val="20932260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9015</a:t>
            </a:r>
            <a:r>
              <a:rPr lang="en-GB" dirty="0"/>
              <a:t>: Antitumor activity of sunvozertinib in NSCLC patients with EGFR Exon20 insertion mutations after platinum and anti-PD(L)1 treatment </a:t>
            </a:r>
            <a:r>
              <a:rPr lang="en-GB" dirty="0" smtClean="0"/>
              <a:t>failures – Janne PA, et al</a:t>
            </a:r>
            <a:endParaRPr lang="en-GB" dirty="0"/>
          </a:p>
        </p:txBody>
      </p:sp>
      <p:sp>
        <p:nvSpPr>
          <p:cNvPr id="6" name="Content Placeholder 5"/>
          <p:cNvSpPr>
            <a:spLocks noGrp="1"/>
          </p:cNvSpPr>
          <p:nvPr>
            <p:ph idx="1"/>
          </p:nvPr>
        </p:nvSpPr>
        <p:spPr>
          <a:xfrm>
            <a:off x="304800" y="1246909"/>
            <a:ext cx="11724290" cy="5055650"/>
          </a:xfrm>
        </p:spPr>
        <p:txBody>
          <a:bodyPr/>
          <a:lstStyle/>
          <a:p>
            <a:r>
              <a:rPr lang="en-GB" b="1" dirty="0"/>
              <a:t>Study objective</a:t>
            </a:r>
          </a:p>
          <a:p>
            <a:pPr lvl="1"/>
            <a:r>
              <a:rPr lang="en-GB" dirty="0"/>
              <a:t>To </a:t>
            </a:r>
            <a:r>
              <a:rPr lang="en-GB" dirty="0" smtClean="0"/>
              <a:t>evaluate the efficacy and safety of sunvozertinib</a:t>
            </a:r>
            <a:r>
              <a:rPr lang="en-GB" dirty="0"/>
              <a:t>, </a:t>
            </a:r>
            <a:r>
              <a:rPr lang="en-GB" dirty="0" smtClean="0"/>
              <a:t>an </a:t>
            </a:r>
            <a:r>
              <a:rPr lang="en-GB" dirty="0" err="1" smtClean="0"/>
              <a:t>ErbB</a:t>
            </a:r>
            <a:r>
              <a:rPr lang="en-GB" dirty="0" smtClean="0"/>
              <a:t> </a:t>
            </a:r>
            <a:r>
              <a:rPr lang="en-GB" dirty="0"/>
              <a:t>(EGFR, </a:t>
            </a:r>
            <a:r>
              <a:rPr lang="en-GB" dirty="0" smtClean="0"/>
              <a:t>HER2) </a:t>
            </a:r>
            <a:r>
              <a:rPr lang="en-GB" dirty="0"/>
              <a:t>and </a:t>
            </a:r>
            <a:r>
              <a:rPr lang="en-GB" dirty="0" smtClean="0"/>
              <a:t>BTK inhibitor, with or without anti-PD-(L)1 therapy in previously treated patients with NSCLC and EGFR exon 20 insertion mutations</a:t>
            </a:r>
            <a:endParaRPr lang="en-GB" dirty="0"/>
          </a:p>
        </p:txBody>
      </p:sp>
      <p:sp>
        <p:nvSpPr>
          <p:cNvPr id="5" name="Text Placeholder 4"/>
          <p:cNvSpPr>
            <a:spLocks noGrp="1"/>
          </p:cNvSpPr>
          <p:nvPr>
            <p:ph type="body" sz="quarter" idx="11"/>
          </p:nvPr>
        </p:nvSpPr>
        <p:spPr/>
        <p:txBody>
          <a:bodyPr/>
          <a:lstStyle/>
          <a:p>
            <a:r>
              <a:rPr lang="en-GB" dirty="0" smtClean="0"/>
              <a:t>Janne PA,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9015</a:t>
            </a:r>
            <a:endParaRPr lang="en-GB" dirty="0"/>
          </a:p>
        </p:txBody>
      </p:sp>
      <p:sp>
        <p:nvSpPr>
          <p:cNvPr id="8" name="AutoShape 9"/>
          <p:cNvSpPr>
            <a:spLocks noChangeArrowheads="1"/>
          </p:cNvSpPr>
          <p:nvPr/>
        </p:nvSpPr>
        <p:spPr bwMode="auto">
          <a:xfrm>
            <a:off x="1846597" y="2701134"/>
            <a:ext cx="3642148" cy="2546320"/>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smtClean="0">
                <a:ln>
                  <a:noFill/>
                </a:ln>
                <a:solidFill>
                  <a:srgbClr val="FFFFFF"/>
                </a:solidFill>
                <a:effectLst/>
                <a:uLnTx/>
                <a:uFillTx/>
                <a:ea typeface="SimSun" pitchFamily="2" charset="-122"/>
              </a:rPr>
              <a:t>Key patient inclusion criteria</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Locally advanced or metastatic NSCLC</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EGFR exon 20 insertion mutations</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Prior platinum-based therapy</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Pooled data from WU-KONG1 and WU-KONG2 trials</a:t>
            </a:r>
          </a:p>
          <a:p>
            <a:pPr lvl="0" defTabSz="892175" eaLnBrk="0" fontAlgn="base">
              <a:spcBef>
                <a:spcPct val="0"/>
              </a:spcBef>
              <a:spcAft>
                <a:spcPct val="30000"/>
              </a:spcAft>
              <a:defRPr/>
            </a:pPr>
            <a:r>
              <a:rPr lang="en-US" altLang="zh-CN" sz="1600" kern="1200" dirty="0" smtClean="0">
                <a:ea typeface="SimSun" pitchFamily="2" charset="-122"/>
              </a:rPr>
              <a:t>(n=52)</a:t>
            </a:r>
          </a:p>
        </p:txBody>
      </p:sp>
      <p:sp>
        <p:nvSpPr>
          <p:cNvPr id="10" name="AutoShape 8"/>
          <p:cNvSpPr>
            <a:spLocks noChangeArrowheads="1"/>
          </p:cNvSpPr>
          <p:nvPr/>
        </p:nvSpPr>
        <p:spPr bwMode="auto">
          <a:xfrm>
            <a:off x="6166945" y="2606134"/>
            <a:ext cx="3650155" cy="466780"/>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sz="1600"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Sunvozertinib 50</a:t>
            </a:r>
            <a:r>
              <a:rPr kumimoji="0" lang="en-US" altLang="zh-CN" sz="1600" b="0" i="0" strike="noStrike" kern="1200" cap="none" spc="0" normalizeH="0" noProof="0" dirty="0" smtClean="0">
                <a:ln>
                  <a:noFill/>
                </a:ln>
                <a:solidFill>
                  <a:srgbClr val="FFFFFF"/>
                </a:solidFill>
                <a:effectLst/>
                <a:uLnTx/>
                <a:uFillTx/>
                <a:latin typeface="Arial" charset="0"/>
                <a:ea typeface="SimSun" pitchFamily="2" charset="-122"/>
                <a:cs typeface="Arial" charset="0"/>
              </a:rPr>
              <a:t> mg</a:t>
            </a:r>
          </a:p>
          <a:p>
            <a:pPr marL="0" marR="0" lvl="0" indent="0" algn="ctr" defTabSz="892175" rtl="0" eaLnBrk="0" fontAlgn="base" latinLnBrk="0" hangingPunct="0">
              <a:lnSpc>
                <a:spcPct val="100000"/>
              </a:lnSpc>
              <a:spcBef>
                <a:spcPct val="0"/>
              </a:spcBef>
              <a:spcAft>
                <a:spcPct val="0"/>
              </a:spcAft>
              <a:buClrTx/>
              <a:buSzTx/>
              <a:buFontTx/>
              <a:buNone/>
              <a:tabLst/>
              <a:defRPr/>
            </a:pPr>
            <a:r>
              <a:rPr lang="en-US" altLang="zh-CN" sz="1600" kern="1200" dirty="0" smtClean="0">
                <a:latin typeface="Arial" charset="0"/>
                <a:ea typeface="SimSun" pitchFamily="2" charset="-122"/>
                <a:cs typeface="Arial" charset="0"/>
              </a:rPr>
              <a:t>(n=3)</a:t>
            </a:r>
            <a:endParaRPr lang="en-US" altLang="zh-CN" sz="1600" kern="1200" dirty="0">
              <a:latin typeface="Arial" charset="0"/>
              <a:ea typeface="SimSun" pitchFamily="2" charset="-122"/>
              <a:cs typeface="Arial" charset="0"/>
            </a:endParaRPr>
          </a:p>
        </p:txBody>
      </p:sp>
      <p:sp>
        <p:nvSpPr>
          <p:cNvPr id="13" name="Rectangle 9"/>
          <p:cNvSpPr txBox="1">
            <a:spLocks noChangeArrowheads="1"/>
          </p:cNvSpPr>
          <p:nvPr/>
        </p:nvSpPr>
        <p:spPr bwMode="auto">
          <a:xfrm>
            <a:off x="2114197" y="568795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dirty="0" smtClean="0">
                <a:solidFill>
                  <a:srgbClr val="363636"/>
                </a:solidFill>
                <a:latin typeface="Arial"/>
                <a:cs typeface="Arial"/>
              </a:rPr>
              <a:t>ORR</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4" name="Content Placeholder 26"/>
          <p:cNvSpPr txBox="1">
            <a:spLocks/>
          </p:cNvSpPr>
          <p:nvPr/>
        </p:nvSpPr>
        <p:spPr>
          <a:xfrm>
            <a:off x="6356902" y="5687958"/>
            <a:ext cx="4127124"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dirty="0" smtClean="0">
                <a:solidFill>
                  <a:srgbClr val="363636"/>
                </a:solidFill>
                <a:latin typeface="Arial"/>
                <a:cs typeface="Arial"/>
              </a:rPr>
              <a:t>DoR, PFS, safety</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5" name="AutoShape 8"/>
          <p:cNvSpPr>
            <a:spLocks noChangeArrowheads="1"/>
          </p:cNvSpPr>
          <p:nvPr/>
        </p:nvSpPr>
        <p:spPr bwMode="auto">
          <a:xfrm>
            <a:off x="6166945" y="3173519"/>
            <a:ext cx="3650155" cy="466780"/>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sz="1600" b="0" i="0" strike="noStrike" kern="1200" cap="none" spc="0" normalizeH="0" baseline="0" noProof="0" dirty="0" err="1" smtClean="0">
                <a:ln>
                  <a:noFill/>
                </a:ln>
                <a:solidFill>
                  <a:srgbClr val="FFFFFF"/>
                </a:solidFill>
                <a:effectLst/>
                <a:uLnTx/>
                <a:uFillTx/>
                <a:latin typeface="Arial" charset="0"/>
                <a:ea typeface="SimSun" pitchFamily="2" charset="-122"/>
                <a:cs typeface="Arial" charset="0"/>
              </a:rPr>
              <a:t>Sunvozertinib</a:t>
            </a:r>
            <a:r>
              <a:rPr kumimoji="0" lang="en-US" altLang="zh-CN" sz="1600"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 </a:t>
            </a:r>
            <a:r>
              <a:rPr lang="en-US" altLang="zh-CN" sz="1600" kern="1200" dirty="0" smtClean="0">
                <a:latin typeface="Arial" charset="0"/>
                <a:ea typeface="SimSun" pitchFamily="2" charset="-122"/>
                <a:cs typeface="Arial" charset="0"/>
              </a:rPr>
              <a:t>10</a:t>
            </a:r>
            <a:r>
              <a:rPr kumimoji="0" lang="en-US" altLang="zh-CN" sz="1600"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0</a:t>
            </a:r>
            <a:r>
              <a:rPr kumimoji="0" lang="en-US" altLang="zh-CN" sz="1600" b="0" i="0" strike="noStrike" kern="1200" cap="none" spc="0" normalizeH="0" noProof="0" dirty="0" smtClean="0">
                <a:ln>
                  <a:noFill/>
                </a:ln>
                <a:solidFill>
                  <a:srgbClr val="FFFFFF"/>
                </a:solidFill>
                <a:effectLst/>
                <a:uLnTx/>
                <a:uFillTx/>
                <a:latin typeface="Arial" charset="0"/>
                <a:ea typeface="SimSun" pitchFamily="2" charset="-122"/>
                <a:cs typeface="Arial" charset="0"/>
              </a:rPr>
              <a:t> mg</a:t>
            </a:r>
          </a:p>
          <a:p>
            <a:pPr marL="0" marR="0" lvl="0" indent="0" algn="ctr" defTabSz="892175" rtl="0" eaLnBrk="0" fontAlgn="base" latinLnBrk="0" hangingPunct="0">
              <a:lnSpc>
                <a:spcPct val="100000"/>
              </a:lnSpc>
              <a:spcBef>
                <a:spcPct val="0"/>
              </a:spcBef>
              <a:spcAft>
                <a:spcPct val="0"/>
              </a:spcAft>
              <a:buClrTx/>
              <a:buSzTx/>
              <a:buFontTx/>
              <a:buNone/>
              <a:tabLst/>
              <a:defRPr/>
            </a:pPr>
            <a:r>
              <a:rPr lang="en-US" altLang="zh-CN" sz="1600" kern="1200" dirty="0" smtClean="0">
                <a:latin typeface="Arial" charset="0"/>
                <a:ea typeface="SimSun" pitchFamily="2" charset="-122"/>
                <a:cs typeface="Arial" charset="0"/>
              </a:rPr>
              <a:t>(n=2)</a:t>
            </a:r>
            <a:endParaRPr lang="en-US" altLang="zh-CN" sz="1600" kern="1200" dirty="0">
              <a:latin typeface="Arial" charset="0"/>
              <a:ea typeface="SimSun" pitchFamily="2" charset="-122"/>
              <a:cs typeface="Arial" charset="0"/>
            </a:endParaRPr>
          </a:p>
        </p:txBody>
      </p:sp>
      <p:sp>
        <p:nvSpPr>
          <p:cNvPr id="16" name="AutoShape 8"/>
          <p:cNvSpPr>
            <a:spLocks noChangeArrowheads="1"/>
          </p:cNvSpPr>
          <p:nvPr/>
        </p:nvSpPr>
        <p:spPr bwMode="auto">
          <a:xfrm>
            <a:off x="6166945" y="3740904"/>
            <a:ext cx="3650155" cy="466780"/>
          </a:xfrm>
          <a:prstGeom prst="roundRect">
            <a:avLst>
              <a:gd name="adj" fmla="val 16667"/>
            </a:avLst>
          </a:prstGeom>
          <a:solidFill>
            <a:schemeClr val="accent3"/>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sz="1600"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Sunvozertinib 200</a:t>
            </a:r>
            <a:r>
              <a:rPr kumimoji="0" lang="en-US" altLang="zh-CN" sz="1600" b="0" i="0" strike="noStrike" kern="1200" cap="none" spc="0" normalizeH="0" noProof="0" dirty="0" smtClean="0">
                <a:ln>
                  <a:noFill/>
                </a:ln>
                <a:solidFill>
                  <a:srgbClr val="FFFFFF"/>
                </a:solidFill>
                <a:effectLst/>
                <a:uLnTx/>
                <a:uFillTx/>
                <a:latin typeface="Arial" charset="0"/>
                <a:ea typeface="SimSun" pitchFamily="2" charset="-122"/>
                <a:cs typeface="Arial" charset="0"/>
              </a:rPr>
              <a:t> mg</a:t>
            </a:r>
          </a:p>
          <a:p>
            <a:pPr marL="0" marR="0" lvl="0" indent="0" algn="ctr" defTabSz="892175" rtl="0" eaLnBrk="0" fontAlgn="base" latinLnBrk="0" hangingPunct="0">
              <a:lnSpc>
                <a:spcPct val="100000"/>
              </a:lnSpc>
              <a:spcBef>
                <a:spcPct val="0"/>
              </a:spcBef>
              <a:spcAft>
                <a:spcPct val="0"/>
              </a:spcAft>
              <a:buClrTx/>
              <a:buSzTx/>
              <a:buFontTx/>
              <a:buNone/>
              <a:tabLst/>
              <a:defRPr/>
            </a:pPr>
            <a:r>
              <a:rPr lang="en-US" altLang="zh-CN" sz="1600" kern="1200" dirty="0" smtClean="0">
                <a:latin typeface="Arial" charset="0"/>
                <a:ea typeface="SimSun" pitchFamily="2" charset="-122"/>
                <a:cs typeface="Arial" charset="0"/>
              </a:rPr>
              <a:t>(n=9)</a:t>
            </a:r>
            <a:endParaRPr lang="en-US" altLang="zh-CN" sz="1600" kern="1200" dirty="0">
              <a:latin typeface="Arial" charset="0"/>
              <a:ea typeface="SimSun" pitchFamily="2" charset="-122"/>
              <a:cs typeface="Arial" charset="0"/>
            </a:endParaRPr>
          </a:p>
        </p:txBody>
      </p:sp>
      <p:sp>
        <p:nvSpPr>
          <p:cNvPr id="17" name="AutoShape 8"/>
          <p:cNvSpPr>
            <a:spLocks noChangeArrowheads="1"/>
          </p:cNvSpPr>
          <p:nvPr/>
        </p:nvSpPr>
        <p:spPr bwMode="auto">
          <a:xfrm>
            <a:off x="6166945" y="4308289"/>
            <a:ext cx="3650155" cy="466780"/>
          </a:xfrm>
          <a:prstGeom prst="roundRect">
            <a:avLst>
              <a:gd name="adj" fmla="val 16667"/>
            </a:avLst>
          </a:prstGeom>
          <a:solidFill>
            <a:schemeClr val="bg1">
              <a:lumMod val="90000"/>
              <a:lumOff val="10000"/>
            </a:schemeClr>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sz="1600"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Sunvozertinib </a:t>
            </a:r>
            <a:r>
              <a:rPr lang="en-US" altLang="zh-CN" sz="1600" kern="1200" dirty="0" smtClean="0">
                <a:latin typeface="Arial" charset="0"/>
                <a:ea typeface="SimSun" pitchFamily="2" charset="-122"/>
                <a:cs typeface="Arial" charset="0"/>
              </a:rPr>
              <a:t>33</a:t>
            </a:r>
            <a:r>
              <a:rPr kumimoji="0" lang="en-US" altLang="zh-CN" sz="1600"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0</a:t>
            </a:r>
            <a:r>
              <a:rPr kumimoji="0" lang="en-US" altLang="zh-CN" sz="1600" b="0" i="0" strike="noStrike" kern="1200" cap="none" spc="0" normalizeH="0" noProof="0" dirty="0" smtClean="0">
                <a:ln>
                  <a:noFill/>
                </a:ln>
                <a:solidFill>
                  <a:srgbClr val="FFFFFF"/>
                </a:solidFill>
                <a:effectLst/>
                <a:uLnTx/>
                <a:uFillTx/>
                <a:latin typeface="Arial" charset="0"/>
                <a:ea typeface="SimSun" pitchFamily="2" charset="-122"/>
                <a:cs typeface="Arial" charset="0"/>
              </a:rPr>
              <a:t> mg</a:t>
            </a:r>
          </a:p>
          <a:p>
            <a:pPr marL="0" marR="0" lvl="0" indent="0" algn="ctr" defTabSz="892175" rtl="0" eaLnBrk="0" fontAlgn="base" latinLnBrk="0" hangingPunct="0">
              <a:lnSpc>
                <a:spcPct val="100000"/>
              </a:lnSpc>
              <a:spcBef>
                <a:spcPct val="0"/>
              </a:spcBef>
              <a:spcAft>
                <a:spcPct val="0"/>
              </a:spcAft>
              <a:buClrTx/>
              <a:buSzTx/>
              <a:buFontTx/>
              <a:buNone/>
              <a:tabLst/>
              <a:defRPr/>
            </a:pPr>
            <a:r>
              <a:rPr lang="en-US" altLang="zh-CN" sz="1600" kern="1200" dirty="0" smtClean="0">
                <a:latin typeface="Arial" charset="0"/>
                <a:ea typeface="SimSun" pitchFamily="2" charset="-122"/>
                <a:cs typeface="Arial" charset="0"/>
              </a:rPr>
              <a:t>(n=29)</a:t>
            </a:r>
            <a:endParaRPr lang="en-US" altLang="zh-CN" sz="1600" kern="1200" dirty="0">
              <a:latin typeface="Arial" charset="0"/>
              <a:ea typeface="SimSun" pitchFamily="2" charset="-122"/>
              <a:cs typeface="Arial" charset="0"/>
            </a:endParaRPr>
          </a:p>
        </p:txBody>
      </p:sp>
      <p:sp>
        <p:nvSpPr>
          <p:cNvPr id="18" name="AutoShape 8"/>
          <p:cNvSpPr>
            <a:spLocks noChangeArrowheads="1"/>
          </p:cNvSpPr>
          <p:nvPr/>
        </p:nvSpPr>
        <p:spPr bwMode="auto">
          <a:xfrm>
            <a:off x="6166945" y="4875674"/>
            <a:ext cx="3650155" cy="466780"/>
          </a:xfrm>
          <a:prstGeom prst="roundRect">
            <a:avLst>
              <a:gd name="adj" fmla="val 16667"/>
            </a:avLst>
          </a:prstGeom>
          <a:solidFill>
            <a:schemeClr val="bg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sz="1600"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Sunvozertinib </a:t>
            </a:r>
            <a:r>
              <a:rPr lang="en-US" altLang="zh-CN" sz="1600" kern="1200" dirty="0" smtClean="0">
                <a:latin typeface="Arial" charset="0"/>
                <a:ea typeface="SimSun" pitchFamily="2" charset="-122"/>
                <a:cs typeface="Arial" charset="0"/>
              </a:rPr>
              <a:t>400 </a:t>
            </a:r>
            <a:r>
              <a:rPr kumimoji="0" lang="en-US" altLang="zh-CN" sz="1600" b="0" i="0" strike="noStrike" kern="1200" cap="none" spc="0" normalizeH="0" noProof="0" dirty="0" smtClean="0">
                <a:ln>
                  <a:noFill/>
                </a:ln>
                <a:solidFill>
                  <a:srgbClr val="FFFFFF"/>
                </a:solidFill>
                <a:effectLst/>
                <a:uLnTx/>
                <a:uFillTx/>
                <a:latin typeface="Arial" charset="0"/>
                <a:ea typeface="SimSun" pitchFamily="2" charset="-122"/>
                <a:cs typeface="Arial" charset="0"/>
              </a:rPr>
              <a:t>mg</a:t>
            </a:r>
          </a:p>
          <a:p>
            <a:pPr marL="0" marR="0" lvl="0" indent="0" algn="ctr" defTabSz="892175" rtl="0" eaLnBrk="0" fontAlgn="base" latinLnBrk="0" hangingPunct="0">
              <a:lnSpc>
                <a:spcPct val="100000"/>
              </a:lnSpc>
              <a:spcBef>
                <a:spcPct val="0"/>
              </a:spcBef>
              <a:spcAft>
                <a:spcPct val="0"/>
              </a:spcAft>
              <a:buClrTx/>
              <a:buSzTx/>
              <a:buFontTx/>
              <a:buNone/>
              <a:tabLst/>
              <a:defRPr/>
            </a:pPr>
            <a:r>
              <a:rPr lang="en-US" altLang="zh-CN" sz="1600" kern="1200" dirty="0" smtClean="0">
                <a:latin typeface="Arial" charset="0"/>
                <a:ea typeface="SimSun" pitchFamily="2" charset="-122"/>
                <a:cs typeface="Arial" charset="0"/>
              </a:rPr>
              <a:t>(n=9)</a:t>
            </a:r>
            <a:endParaRPr lang="en-US" altLang="zh-CN" sz="1600" kern="1200" dirty="0">
              <a:latin typeface="Arial" charset="0"/>
              <a:ea typeface="SimSun" pitchFamily="2" charset="-122"/>
              <a:cs typeface="Arial" charset="0"/>
            </a:endParaRPr>
          </a:p>
        </p:txBody>
      </p:sp>
      <p:cxnSp>
        <p:nvCxnSpPr>
          <p:cNvPr id="19" name="AutoShape 15"/>
          <p:cNvCxnSpPr>
            <a:cxnSpLocks noChangeShapeType="1"/>
            <a:stCxn id="8" idx="3"/>
            <a:endCxn id="10" idx="1"/>
          </p:cNvCxnSpPr>
          <p:nvPr/>
        </p:nvCxnSpPr>
        <p:spPr bwMode="auto">
          <a:xfrm flipV="1">
            <a:off x="5488745" y="2839524"/>
            <a:ext cx="678200" cy="1134770"/>
          </a:xfrm>
          <a:prstGeom prst="bentConnector3">
            <a:avLst>
              <a:gd name="adj1" fmla="val 50000"/>
            </a:avLst>
          </a:prstGeom>
          <a:noFill/>
          <a:ln w="38100">
            <a:solidFill>
              <a:schemeClr val="bg1"/>
            </a:solidFill>
            <a:miter lim="800000"/>
            <a:headEnd/>
            <a:tailEnd type="triangle" w="med" len="med"/>
          </a:ln>
        </p:spPr>
      </p:cxnSp>
      <p:cxnSp>
        <p:nvCxnSpPr>
          <p:cNvPr id="20" name="AutoShape 15"/>
          <p:cNvCxnSpPr>
            <a:cxnSpLocks noChangeShapeType="1"/>
            <a:stCxn id="8" idx="3"/>
            <a:endCxn id="15" idx="1"/>
          </p:cNvCxnSpPr>
          <p:nvPr/>
        </p:nvCxnSpPr>
        <p:spPr bwMode="auto">
          <a:xfrm flipV="1">
            <a:off x="5488745" y="3406909"/>
            <a:ext cx="678200" cy="567385"/>
          </a:xfrm>
          <a:prstGeom prst="bentConnector3">
            <a:avLst>
              <a:gd name="adj1" fmla="val 50000"/>
            </a:avLst>
          </a:prstGeom>
          <a:noFill/>
          <a:ln w="38100">
            <a:solidFill>
              <a:schemeClr val="bg1"/>
            </a:solidFill>
            <a:miter lim="800000"/>
            <a:headEnd/>
            <a:tailEnd type="triangle" w="med" len="med"/>
          </a:ln>
        </p:spPr>
      </p:cxnSp>
      <p:cxnSp>
        <p:nvCxnSpPr>
          <p:cNvPr id="23" name="AutoShape 15"/>
          <p:cNvCxnSpPr>
            <a:cxnSpLocks noChangeShapeType="1"/>
            <a:stCxn id="8" idx="3"/>
            <a:endCxn id="17" idx="1"/>
          </p:cNvCxnSpPr>
          <p:nvPr/>
        </p:nvCxnSpPr>
        <p:spPr bwMode="auto">
          <a:xfrm>
            <a:off x="5488745" y="3974294"/>
            <a:ext cx="678200" cy="567385"/>
          </a:xfrm>
          <a:prstGeom prst="bentConnector3">
            <a:avLst>
              <a:gd name="adj1" fmla="val 50000"/>
            </a:avLst>
          </a:prstGeom>
          <a:noFill/>
          <a:ln w="38100">
            <a:solidFill>
              <a:schemeClr val="bg1"/>
            </a:solidFill>
            <a:miter lim="800000"/>
            <a:headEnd/>
            <a:tailEnd type="triangle" w="med" len="med"/>
          </a:ln>
        </p:spPr>
      </p:cxnSp>
      <p:cxnSp>
        <p:nvCxnSpPr>
          <p:cNvPr id="27" name="AutoShape 15"/>
          <p:cNvCxnSpPr>
            <a:cxnSpLocks noChangeShapeType="1"/>
            <a:stCxn id="8" idx="3"/>
            <a:endCxn id="18" idx="1"/>
          </p:cNvCxnSpPr>
          <p:nvPr/>
        </p:nvCxnSpPr>
        <p:spPr bwMode="auto">
          <a:xfrm>
            <a:off x="5488745" y="3974294"/>
            <a:ext cx="678200" cy="1134770"/>
          </a:xfrm>
          <a:prstGeom prst="bentConnector3">
            <a:avLst>
              <a:gd name="adj1" fmla="val 50000"/>
            </a:avLst>
          </a:prstGeom>
          <a:noFill/>
          <a:ln w="38100">
            <a:solidFill>
              <a:schemeClr val="bg1"/>
            </a:solidFill>
            <a:miter lim="800000"/>
            <a:headEnd/>
            <a:tailEnd type="triangle" w="med" len="med"/>
          </a:ln>
        </p:spPr>
      </p:cxnSp>
      <p:cxnSp>
        <p:nvCxnSpPr>
          <p:cNvPr id="30" name="AutoShape 19"/>
          <p:cNvCxnSpPr>
            <a:cxnSpLocks noChangeShapeType="1"/>
            <a:stCxn id="8" idx="3"/>
            <a:endCxn id="16" idx="1"/>
          </p:cNvCxnSpPr>
          <p:nvPr/>
        </p:nvCxnSpPr>
        <p:spPr bwMode="auto">
          <a:xfrm>
            <a:off x="5488745" y="3974294"/>
            <a:ext cx="678200" cy="0"/>
          </a:xfrm>
          <a:prstGeom prst="straightConnector1">
            <a:avLst/>
          </a:prstGeom>
          <a:noFill/>
          <a:ln w="38100">
            <a:solidFill>
              <a:schemeClr val="bg1"/>
            </a:solidFill>
            <a:round/>
            <a:headEnd/>
            <a:tailEnd type="triangle" w="med" len="med"/>
          </a:ln>
        </p:spPr>
      </p:cxnSp>
    </p:spTree>
    <p:extLst>
      <p:ext uri="{BB962C8B-B14F-4D97-AF65-F5344CB8AC3E}">
        <p14:creationId xmlns:p14="http://schemas.microsoft.com/office/powerpoint/2010/main" val="379755184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9015</a:t>
            </a:r>
            <a:r>
              <a:rPr lang="en-GB" dirty="0"/>
              <a:t>: Antitumor activity of sunvozertinib in NSCLC patients with EGFR Exon20 insertion mutations after platinum and anti-PD(L)1 treatment </a:t>
            </a:r>
            <a:r>
              <a:rPr lang="en-GB" dirty="0" smtClean="0"/>
              <a:t>failures – Janne PA, et al</a:t>
            </a:r>
            <a:endParaRPr lang="en-GB" dirty="0"/>
          </a:p>
        </p:txBody>
      </p:sp>
      <p:sp>
        <p:nvSpPr>
          <p:cNvPr id="6" name="Content Placeholder 5"/>
          <p:cNvSpPr>
            <a:spLocks noGrp="1"/>
          </p:cNvSpPr>
          <p:nvPr>
            <p:ph idx="1"/>
          </p:nvPr>
        </p:nvSpPr>
        <p:spPr/>
        <p:txBody>
          <a:bodyPr/>
          <a:lstStyle/>
          <a:p>
            <a:r>
              <a:rPr lang="en-GB" b="1" dirty="0"/>
              <a:t>Key </a:t>
            </a:r>
            <a:r>
              <a:rPr lang="en-GB" b="1" dirty="0" smtClean="0"/>
              <a:t>results</a:t>
            </a:r>
            <a:endParaRPr lang="en-GB" b="1" dirty="0"/>
          </a:p>
        </p:txBody>
      </p:sp>
      <p:sp>
        <p:nvSpPr>
          <p:cNvPr id="5" name="Text Placeholder 4"/>
          <p:cNvSpPr>
            <a:spLocks noGrp="1"/>
          </p:cNvSpPr>
          <p:nvPr>
            <p:ph type="body" sz="quarter" idx="11"/>
          </p:nvPr>
        </p:nvSpPr>
        <p:spPr/>
        <p:txBody>
          <a:bodyPr/>
          <a:lstStyle/>
          <a:p>
            <a:r>
              <a:rPr lang="en-GB" dirty="0" smtClean="0"/>
              <a:t>Janne PA,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9015</a:t>
            </a:r>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126675945"/>
              </p:ext>
            </p:extLst>
          </p:nvPr>
        </p:nvGraphicFramePr>
        <p:xfrm>
          <a:off x="500743" y="1732749"/>
          <a:ext cx="11190515" cy="1837523"/>
        </p:xfrm>
        <a:graphic>
          <a:graphicData uri="http://schemas.openxmlformats.org/drawingml/2006/table">
            <a:tbl>
              <a:tblPr firstRow="1" bandRow="1">
                <a:tableStyleId>{69012ECD-51FC-41F1-AA8D-1B2483CD663E}</a:tableStyleId>
              </a:tblPr>
              <a:tblGrid>
                <a:gridCol w="1802674">
                  <a:extLst>
                    <a:ext uri="{9D8B030D-6E8A-4147-A177-3AD203B41FA5}">
                      <a16:colId xmlns:a16="http://schemas.microsoft.com/office/drawing/2014/main" val="4251174958"/>
                    </a:ext>
                  </a:extLst>
                </a:gridCol>
                <a:gridCol w="1394616">
                  <a:extLst>
                    <a:ext uri="{9D8B030D-6E8A-4147-A177-3AD203B41FA5}">
                      <a16:colId xmlns:a16="http://schemas.microsoft.com/office/drawing/2014/main" val="2293095605"/>
                    </a:ext>
                  </a:extLst>
                </a:gridCol>
                <a:gridCol w="1598645">
                  <a:extLst>
                    <a:ext uri="{9D8B030D-6E8A-4147-A177-3AD203B41FA5}">
                      <a16:colId xmlns:a16="http://schemas.microsoft.com/office/drawing/2014/main" val="242008986"/>
                    </a:ext>
                  </a:extLst>
                </a:gridCol>
                <a:gridCol w="1598645">
                  <a:extLst>
                    <a:ext uri="{9D8B030D-6E8A-4147-A177-3AD203B41FA5}">
                      <a16:colId xmlns:a16="http://schemas.microsoft.com/office/drawing/2014/main" val="918878853"/>
                    </a:ext>
                  </a:extLst>
                </a:gridCol>
                <a:gridCol w="1598645">
                  <a:extLst>
                    <a:ext uri="{9D8B030D-6E8A-4147-A177-3AD203B41FA5}">
                      <a16:colId xmlns:a16="http://schemas.microsoft.com/office/drawing/2014/main" val="1918983995"/>
                    </a:ext>
                  </a:extLst>
                </a:gridCol>
                <a:gridCol w="1598645">
                  <a:extLst>
                    <a:ext uri="{9D8B030D-6E8A-4147-A177-3AD203B41FA5}">
                      <a16:colId xmlns:a16="http://schemas.microsoft.com/office/drawing/2014/main" val="385184204"/>
                    </a:ext>
                  </a:extLst>
                </a:gridCol>
                <a:gridCol w="1598645">
                  <a:extLst>
                    <a:ext uri="{9D8B030D-6E8A-4147-A177-3AD203B41FA5}">
                      <a16:colId xmlns:a16="http://schemas.microsoft.com/office/drawing/2014/main" val="2249699127"/>
                    </a:ext>
                  </a:extLst>
                </a:gridCol>
              </a:tblGrid>
              <a:tr h="331001">
                <a:tc rowSpan="2">
                  <a:txBody>
                    <a:bodyPr/>
                    <a:lstStyle/>
                    <a:p>
                      <a:pPr algn="l"/>
                      <a:r>
                        <a:rPr lang="en-US" sz="1400" b="1" dirty="0" smtClean="0">
                          <a:solidFill>
                            <a:schemeClr val="tx2"/>
                          </a:solidFill>
                          <a:latin typeface="+mn-lt"/>
                        </a:rPr>
                        <a:t>Tumor response</a:t>
                      </a:r>
                      <a:endParaRPr lang="en-US" sz="1400" b="1" dirty="0">
                        <a:solidFill>
                          <a:schemeClr val="tx2"/>
                        </a:solidFill>
                        <a:latin typeface="+mn-lt"/>
                      </a:endParaRPr>
                    </a:p>
                  </a:txBody>
                  <a:tcPr marT="36000" marB="36000" anchor="b">
                    <a:lnB w="12700" cap="flat" cmpd="sng" algn="ctr">
                      <a:noFill/>
                      <a:prstDash val="solid"/>
                      <a:round/>
                      <a:headEnd type="none" w="med" len="med"/>
                      <a:tailEnd type="none" w="med" len="med"/>
                    </a:lnB>
                  </a:tcPr>
                </a:tc>
                <a:tc gridSpan="5">
                  <a:txBody>
                    <a:bodyPr/>
                    <a:lstStyle/>
                    <a:p>
                      <a:pPr algn="ctr"/>
                      <a:r>
                        <a:rPr lang="en-US" sz="1400" b="1" dirty="0" smtClean="0">
                          <a:solidFill>
                            <a:schemeClr val="tx2"/>
                          </a:solidFill>
                          <a:latin typeface="+mn-lt"/>
                        </a:rPr>
                        <a:t>Sunvozertinib</a:t>
                      </a:r>
                    </a:p>
                  </a:txBody>
                  <a:tcPr marT="36000" marB="36000" anchor="ctr">
                    <a:lnB w="12700" cap="flat" cmpd="sng" algn="ctr">
                      <a:noFill/>
                      <a:prstDash val="solid"/>
                      <a:round/>
                      <a:headEnd type="none" w="med" len="med"/>
                      <a:tailEnd type="none" w="med" len="med"/>
                    </a:lnB>
                  </a:tcPr>
                </a:tc>
                <a:tc hMerge="1">
                  <a:txBody>
                    <a:bodyPr/>
                    <a:lstStyle/>
                    <a:p>
                      <a:pPr marL="0" marR="0" lvl="0" indent="0" algn="ctr" defTabSz="892175" rtl="0" eaLnBrk="0" fontAlgn="base" latinLnBrk="0" hangingPunct="0">
                        <a:lnSpc>
                          <a:spcPct val="100000"/>
                        </a:lnSpc>
                        <a:spcBef>
                          <a:spcPct val="0"/>
                        </a:spcBef>
                        <a:spcAft>
                          <a:spcPct val="0"/>
                        </a:spcAft>
                        <a:buClrTx/>
                        <a:buSzTx/>
                        <a:buFontTx/>
                        <a:buNone/>
                        <a:tabLst/>
                        <a:defRPr/>
                      </a:pPr>
                      <a:endParaRPr kumimoji="0" lang="en-US" altLang="zh-CN" sz="1200" b="1" i="0" u="none" strike="noStrike" kern="1200" cap="none" spc="0" normalizeH="0" baseline="0" noProof="0" dirty="0">
                        <a:ln>
                          <a:noFill/>
                        </a:ln>
                        <a:solidFill>
                          <a:srgbClr val="FFFFFF"/>
                        </a:solidFill>
                        <a:effectLst/>
                        <a:uLnTx/>
                        <a:uFillTx/>
                        <a:latin typeface="Arial" charset="0"/>
                        <a:ea typeface="SimSun" pitchFamily="2" charset="-122"/>
                        <a:cs typeface="Arial" charset="0"/>
                        <a:sym typeface="Helvetica"/>
                      </a:endParaRPr>
                    </a:p>
                  </a:txBody>
                  <a:tcPr marT="36000" marB="36000" anchor="ctr">
                    <a:lnB w="12700" cap="flat" cmpd="sng" algn="ctr">
                      <a:noFill/>
                      <a:prstDash val="solid"/>
                      <a:round/>
                      <a:headEnd type="none" w="med" len="med"/>
                      <a:tailEnd type="none" w="med" len="med"/>
                    </a:lnB>
                  </a:tcPr>
                </a:tc>
                <a:tc hMerge="1">
                  <a:txBody>
                    <a:bodyPr/>
                    <a:lstStyle/>
                    <a:p>
                      <a:pPr marL="0" marR="0" lvl="0" indent="0" algn="ctr" defTabSz="892175" rtl="0" eaLnBrk="0" fontAlgn="base" latinLnBrk="0" hangingPunct="0">
                        <a:lnSpc>
                          <a:spcPct val="100000"/>
                        </a:lnSpc>
                        <a:spcBef>
                          <a:spcPct val="0"/>
                        </a:spcBef>
                        <a:spcAft>
                          <a:spcPct val="0"/>
                        </a:spcAft>
                        <a:buClrTx/>
                        <a:buSzTx/>
                        <a:buFontTx/>
                        <a:buNone/>
                        <a:tabLst/>
                        <a:defRPr/>
                      </a:pPr>
                      <a:endParaRPr kumimoji="0" lang="en-US" altLang="zh-CN" sz="1200" b="1" i="0" u="none" strike="noStrike" kern="1200" cap="none" spc="0" normalizeH="0" baseline="0" noProof="0" dirty="0">
                        <a:ln>
                          <a:noFill/>
                        </a:ln>
                        <a:solidFill>
                          <a:srgbClr val="FFFFFF"/>
                        </a:solidFill>
                        <a:effectLst/>
                        <a:uLnTx/>
                        <a:uFillTx/>
                        <a:latin typeface="Arial" charset="0"/>
                        <a:ea typeface="SimSun" pitchFamily="2" charset="-122"/>
                        <a:cs typeface="Arial" charset="0"/>
                        <a:sym typeface="Helvetica"/>
                      </a:endParaRPr>
                    </a:p>
                  </a:txBody>
                  <a:tcPr marT="36000" marB="36000" anchor="ctr">
                    <a:lnB w="12700" cap="flat" cmpd="sng" algn="ctr">
                      <a:noFill/>
                      <a:prstDash val="solid"/>
                      <a:round/>
                      <a:headEnd type="none" w="med" len="med"/>
                      <a:tailEnd type="none" w="med" len="med"/>
                    </a:lnB>
                  </a:tcPr>
                </a:tc>
                <a:tc hMerge="1">
                  <a:txBody>
                    <a:bodyPr/>
                    <a:lstStyle/>
                    <a:p>
                      <a:pPr marL="0" marR="0" lvl="0" indent="0" algn="ctr" defTabSz="892175" rtl="0" eaLnBrk="0" fontAlgn="base" latinLnBrk="0" hangingPunct="0">
                        <a:lnSpc>
                          <a:spcPct val="100000"/>
                        </a:lnSpc>
                        <a:spcBef>
                          <a:spcPct val="0"/>
                        </a:spcBef>
                        <a:spcAft>
                          <a:spcPct val="0"/>
                        </a:spcAft>
                        <a:buClrTx/>
                        <a:buSzTx/>
                        <a:buFontTx/>
                        <a:buNone/>
                        <a:tabLst/>
                        <a:defRPr/>
                      </a:pPr>
                      <a:endParaRPr kumimoji="0" lang="en-US" altLang="zh-CN" sz="1200" b="1" i="0" u="none" strike="noStrike" kern="1200" cap="none" spc="0" normalizeH="0" baseline="0" noProof="0" dirty="0">
                        <a:ln>
                          <a:noFill/>
                        </a:ln>
                        <a:solidFill>
                          <a:srgbClr val="FFFFFF"/>
                        </a:solidFill>
                        <a:effectLst/>
                        <a:uLnTx/>
                        <a:uFillTx/>
                        <a:latin typeface="Arial" charset="0"/>
                        <a:ea typeface="SimSun" pitchFamily="2" charset="-122"/>
                        <a:cs typeface="Arial" charset="0"/>
                        <a:sym typeface="Helvetica"/>
                      </a:endParaRPr>
                    </a:p>
                  </a:txBody>
                  <a:tcPr marT="36000" marB="36000" anchor="ctr">
                    <a:lnB w="12700" cap="flat" cmpd="sng" algn="ctr">
                      <a:noFill/>
                      <a:prstDash val="solid"/>
                      <a:round/>
                      <a:headEnd type="none" w="med" len="med"/>
                      <a:tailEnd type="none" w="med" len="med"/>
                    </a:lnB>
                  </a:tcPr>
                </a:tc>
                <a:tc hMerge="1">
                  <a:txBody>
                    <a:bodyPr/>
                    <a:lstStyle/>
                    <a:p>
                      <a:pPr marL="0" marR="0" lvl="0" indent="0" algn="ctr" defTabSz="892175" rtl="0" eaLnBrk="0" fontAlgn="base" latinLnBrk="0" hangingPunct="0">
                        <a:lnSpc>
                          <a:spcPct val="100000"/>
                        </a:lnSpc>
                        <a:spcBef>
                          <a:spcPct val="0"/>
                        </a:spcBef>
                        <a:spcAft>
                          <a:spcPct val="0"/>
                        </a:spcAft>
                        <a:buClrTx/>
                        <a:buSzTx/>
                        <a:buFontTx/>
                        <a:buNone/>
                        <a:tabLst/>
                        <a:defRPr/>
                      </a:pPr>
                      <a:endParaRPr kumimoji="0" lang="en-US" altLang="zh-CN" sz="1200" b="1" i="0" u="none" strike="noStrike" kern="1200" cap="none" spc="0" normalizeH="0" baseline="0" noProof="0" dirty="0">
                        <a:ln>
                          <a:noFill/>
                        </a:ln>
                        <a:solidFill>
                          <a:srgbClr val="FFFFFF"/>
                        </a:solidFill>
                        <a:effectLst/>
                        <a:uLnTx/>
                        <a:uFillTx/>
                        <a:latin typeface="Arial" charset="0"/>
                        <a:ea typeface="SimSun" pitchFamily="2" charset="-122"/>
                        <a:cs typeface="Arial" charset="0"/>
                        <a:sym typeface="Helvetica"/>
                      </a:endParaRPr>
                    </a:p>
                  </a:txBody>
                  <a:tcPr marT="36000" marB="36000" anchor="ctr">
                    <a:lnB w="12700" cap="flat" cmpd="sng" algn="ctr">
                      <a:noFill/>
                      <a:prstDash val="solid"/>
                      <a:round/>
                      <a:headEnd type="none" w="med" len="med"/>
                      <a:tailEnd type="none" w="med" len="med"/>
                    </a:lnB>
                  </a:tcPr>
                </a:tc>
                <a:tc rowSpan="2">
                  <a:txBody>
                    <a:bodyP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0" normalizeH="0" baseline="0" noProof="0" dirty="0" smtClean="0">
                          <a:ln>
                            <a:noFill/>
                          </a:ln>
                          <a:solidFill>
                            <a:srgbClr val="FFFFFF"/>
                          </a:solidFill>
                          <a:effectLst/>
                          <a:uLnTx/>
                          <a:uFillTx/>
                          <a:latin typeface="+mn-lt"/>
                          <a:ea typeface="SimSun" pitchFamily="2" charset="-122"/>
                          <a:cs typeface="Arial" charset="0"/>
                          <a:sym typeface="Helvetica"/>
                        </a:rPr>
                        <a:t>Overall </a:t>
                      </a: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0" normalizeH="0" baseline="0" noProof="0" dirty="0" smtClean="0">
                          <a:ln>
                            <a:noFill/>
                          </a:ln>
                          <a:solidFill>
                            <a:srgbClr val="FFFFFF"/>
                          </a:solidFill>
                          <a:effectLst/>
                          <a:uLnTx/>
                          <a:uFillTx/>
                          <a:latin typeface="+mn-lt"/>
                          <a:ea typeface="SimSun" pitchFamily="2" charset="-122"/>
                          <a:cs typeface="Arial" charset="0"/>
                          <a:sym typeface="Helvetica"/>
                        </a:rPr>
                        <a:t>(n=52)</a:t>
                      </a:r>
                      <a:endParaRPr kumimoji="0" lang="en-US" altLang="zh-CN" sz="1400" b="1" i="0" u="none" strike="noStrike" kern="1200" cap="none" spc="0" normalizeH="0" baseline="0" noProof="0" dirty="0">
                        <a:ln>
                          <a:noFill/>
                        </a:ln>
                        <a:solidFill>
                          <a:srgbClr val="FFFFFF"/>
                        </a:solidFill>
                        <a:effectLst/>
                        <a:uLnTx/>
                        <a:uFillTx/>
                        <a:latin typeface="+mn-lt"/>
                        <a:ea typeface="SimSun" pitchFamily="2" charset="-122"/>
                        <a:cs typeface="Arial" charset="0"/>
                        <a:sym typeface="Helvetica"/>
                      </a:endParaRPr>
                    </a:p>
                  </a:txBody>
                  <a:tcPr marT="36000" marB="36000" anchor="b">
                    <a:lnB w="12700" cap="flat" cmpd="sng" algn="ctr">
                      <a:noFill/>
                      <a:prstDash val="solid"/>
                      <a:round/>
                      <a:headEnd type="none" w="med" len="med"/>
                      <a:tailEnd type="none" w="med" len="med"/>
                    </a:lnB>
                  </a:tcPr>
                </a:tc>
                <a:extLst>
                  <a:ext uri="{0D108BD9-81ED-4DB2-BD59-A6C34878D82A}">
                    <a16:rowId xmlns:a16="http://schemas.microsoft.com/office/drawing/2014/main" val="2491006277"/>
                  </a:ext>
                </a:extLst>
              </a:tr>
              <a:tr h="279400">
                <a:tc vMerge="1">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endParaRPr lang="en-US" sz="1200" b="1" dirty="0">
                        <a:solidFill>
                          <a:schemeClr val="tx2"/>
                        </a:solidFill>
                        <a:latin typeface="+mn-lt"/>
                      </a:endParaRPr>
                    </a:p>
                  </a:txBody>
                  <a:tcPr marT="36000" marB="36000" anchor="b">
                    <a:lnT w="9525" cap="flat" cmpd="sng" algn="ctr">
                      <a:noFill/>
                      <a:prstDash val="solid"/>
                    </a:lnT>
                    <a:lnB w="12700" cap="flat" cmpd="sng" algn="ctr">
                      <a:noFill/>
                      <a:prstDash val="solid"/>
                      <a:round/>
                      <a:headEnd type="none" w="med" len="med"/>
                      <a:tailEnd type="none" w="med" len="med"/>
                    </a:lnB>
                    <a:solidFill>
                      <a:schemeClr val="accent1"/>
                    </a:solidFill>
                  </a:tcPr>
                </a:tc>
                <a:tc>
                  <a:txBody>
                    <a:bodyPr/>
                    <a:lstStyle/>
                    <a:p>
                      <a:pPr algn="ctr"/>
                      <a:r>
                        <a:rPr lang="en-US" sz="1400" b="1" dirty="0" smtClean="0">
                          <a:solidFill>
                            <a:schemeClr val="tx2"/>
                          </a:solidFill>
                          <a:latin typeface="+mn-lt"/>
                        </a:rPr>
                        <a:t>50 mg</a:t>
                      </a:r>
                    </a:p>
                    <a:p>
                      <a:pPr algn="ctr"/>
                      <a:r>
                        <a:rPr lang="en-US" sz="1400" b="1" dirty="0" smtClean="0">
                          <a:solidFill>
                            <a:schemeClr val="tx2"/>
                          </a:solidFill>
                          <a:latin typeface="+mn-lt"/>
                        </a:rPr>
                        <a:t>(n=3)</a:t>
                      </a:r>
                    </a:p>
                  </a:txBody>
                  <a:tcPr marT="36000" marB="36000" anchor="b">
                    <a:lnT w="9525" cap="flat" cmpd="sng" algn="ctr">
                      <a:noFill/>
                      <a:prstDash val="solid"/>
                    </a:lnT>
                    <a:lnB w="12700" cap="flat" cmpd="sng" algn="ctr">
                      <a:noFill/>
                      <a:prstDash val="solid"/>
                      <a:round/>
                      <a:headEnd type="none" w="med" len="med"/>
                      <a:tailEnd type="none" w="med" len="med"/>
                    </a:lnB>
                    <a:solidFill>
                      <a:schemeClr val="accent1"/>
                    </a:solidFill>
                  </a:tcPr>
                </a:tc>
                <a:tc>
                  <a:txBody>
                    <a:bodyP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0" normalizeH="0" baseline="0" noProof="0" dirty="0" smtClean="0">
                          <a:ln>
                            <a:noFill/>
                          </a:ln>
                          <a:solidFill>
                            <a:srgbClr val="FFFFFF"/>
                          </a:solidFill>
                          <a:effectLst/>
                          <a:uLnTx/>
                          <a:uFillTx/>
                          <a:latin typeface="+mn-lt"/>
                          <a:ea typeface="SimSun" pitchFamily="2" charset="-122"/>
                          <a:cs typeface="Arial" charset="0"/>
                          <a:sym typeface="Helvetica"/>
                        </a:rPr>
                        <a:t>100 mg</a:t>
                      </a: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0" normalizeH="0" baseline="0" noProof="0" dirty="0" smtClean="0">
                          <a:ln>
                            <a:noFill/>
                          </a:ln>
                          <a:solidFill>
                            <a:srgbClr val="FFFFFF"/>
                          </a:solidFill>
                          <a:effectLst/>
                          <a:uLnTx/>
                          <a:uFillTx/>
                          <a:latin typeface="+mn-lt"/>
                          <a:ea typeface="SimSun" pitchFamily="2" charset="-122"/>
                          <a:cs typeface="Arial" charset="0"/>
                          <a:sym typeface="Helvetica"/>
                        </a:rPr>
                        <a:t>(n=2)</a:t>
                      </a:r>
                      <a:endParaRPr kumimoji="0" lang="en-US" altLang="zh-CN" sz="1400" b="1" i="0" u="none" strike="noStrike" kern="1200" cap="none" spc="0" normalizeH="0" baseline="0" noProof="0" dirty="0">
                        <a:ln>
                          <a:noFill/>
                        </a:ln>
                        <a:solidFill>
                          <a:srgbClr val="FFFFFF"/>
                        </a:solidFill>
                        <a:effectLst/>
                        <a:uLnTx/>
                        <a:uFillTx/>
                        <a:latin typeface="+mn-lt"/>
                        <a:ea typeface="SimSun" pitchFamily="2" charset="-122"/>
                        <a:cs typeface="Arial" charset="0"/>
                        <a:sym typeface="Helvetica"/>
                      </a:endParaRPr>
                    </a:p>
                  </a:txBody>
                  <a:tcPr marT="36000" marB="36000" anchor="b">
                    <a:lnT w="9525" cap="flat" cmpd="sng" algn="ctr">
                      <a:noFill/>
                      <a:prstDash val="solid"/>
                    </a:lnT>
                    <a:lnB w="12700" cap="flat" cmpd="sng" algn="ctr">
                      <a:noFill/>
                      <a:prstDash val="solid"/>
                      <a:round/>
                      <a:headEnd type="none" w="med" len="med"/>
                      <a:tailEnd type="none" w="med" len="med"/>
                    </a:lnB>
                    <a:solidFill>
                      <a:schemeClr val="accent1"/>
                    </a:solidFill>
                  </a:tcPr>
                </a:tc>
                <a:tc>
                  <a:txBody>
                    <a:bodyP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0" normalizeH="0" baseline="0" noProof="0" dirty="0" smtClean="0">
                          <a:ln>
                            <a:noFill/>
                          </a:ln>
                          <a:solidFill>
                            <a:srgbClr val="FFFFFF"/>
                          </a:solidFill>
                          <a:effectLst/>
                          <a:uLnTx/>
                          <a:uFillTx/>
                          <a:latin typeface="+mn-lt"/>
                          <a:ea typeface="SimSun" pitchFamily="2" charset="-122"/>
                          <a:cs typeface="Arial" charset="0"/>
                          <a:sym typeface="Helvetica"/>
                        </a:rPr>
                        <a:t>200 mg</a:t>
                      </a: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0" normalizeH="0" baseline="0" noProof="0" dirty="0" smtClean="0">
                          <a:ln>
                            <a:noFill/>
                          </a:ln>
                          <a:solidFill>
                            <a:srgbClr val="FFFFFF"/>
                          </a:solidFill>
                          <a:effectLst/>
                          <a:uLnTx/>
                          <a:uFillTx/>
                          <a:latin typeface="+mn-lt"/>
                          <a:ea typeface="SimSun" pitchFamily="2" charset="-122"/>
                          <a:cs typeface="Arial" charset="0"/>
                          <a:sym typeface="Helvetica"/>
                        </a:rPr>
                        <a:t>(n=9)</a:t>
                      </a:r>
                      <a:endParaRPr kumimoji="0" lang="en-US" altLang="zh-CN" sz="1400" b="1" i="0" u="none" strike="noStrike" kern="1200" cap="none" spc="0" normalizeH="0" baseline="0" noProof="0" dirty="0">
                        <a:ln>
                          <a:noFill/>
                        </a:ln>
                        <a:solidFill>
                          <a:srgbClr val="FFFFFF"/>
                        </a:solidFill>
                        <a:effectLst/>
                        <a:uLnTx/>
                        <a:uFillTx/>
                        <a:latin typeface="+mn-lt"/>
                        <a:ea typeface="SimSun" pitchFamily="2" charset="-122"/>
                        <a:cs typeface="Arial" charset="0"/>
                        <a:sym typeface="Helvetica"/>
                      </a:endParaRPr>
                    </a:p>
                  </a:txBody>
                  <a:tcPr marT="36000" marB="36000" anchor="b">
                    <a:lnT w="9525" cap="flat" cmpd="sng" algn="ctr">
                      <a:noFill/>
                      <a:prstDash val="solid"/>
                    </a:lnT>
                    <a:lnB w="12700" cap="flat" cmpd="sng" algn="ctr">
                      <a:noFill/>
                      <a:prstDash val="solid"/>
                      <a:round/>
                      <a:headEnd type="none" w="med" len="med"/>
                      <a:tailEnd type="none" w="med" len="med"/>
                    </a:lnB>
                    <a:solidFill>
                      <a:schemeClr val="accent1"/>
                    </a:solidFill>
                  </a:tcPr>
                </a:tc>
                <a:tc>
                  <a:txBody>
                    <a:bodyP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0" normalizeH="0" baseline="0" noProof="0" dirty="0" smtClean="0">
                          <a:ln>
                            <a:noFill/>
                          </a:ln>
                          <a:solidFill>
                            <a:srgbClr val="FFFFFF"/>
                          </a:solidFill>
                          <a:effectLst/>
                          <a:uLnTx/>
                          <a:uFillTx/>
                          <a:latin typeface="+mn-lt"/>
                          <a:ea typeface="SimSun" pitchFamily="2" charset="-122"/>
                          <a:cs typeface="Arial" charset="0"/>
                          <a:sym typeface="Helvetica"/>
                        </a:rPr>
                        <a:t>300 mg</a:t>
                      </a: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0" normalizeH="0" baseline="0" noProof="0" dirty="0" smtClean="0">
                          <a:ln>
                            <a:noFill/>
                          </a:ln>
                          <a:solidFill>
                            <a:srgbClr val="FFFFFF"/>
                          </a:solidFill>
                          <a:effectLst/>
                          <a:uLnTx/>
                          <a:uFillTx/>
                          <a:latin typeface="+mn-lt"/>
                          <a:ea typeface="SimSun" pitchFamily="2" charset="-122"/>
                          <a:cs typeface="Arial" charset="0"/>
                          <a:sym typeface="Helvetica"/>
                        </a:rPr>
                        <a:t>(n=29)</a:t>
                      </a:r>
                      <a:endParaRPr kumimoji="0" lang="en-US" altLang="zh-CN" sz="1400" b="1" i="0" u="none" strike="noStrike" kern="1200" cap="none" spc="0" normalizeH="0" baseline="0" noProof="0" dirty="0">
                        <a:ln>
                          <a:noFill/>
                        </a:ln>
                        <a:solidFill>
                          <a:srgbClr val="FFFFFF"/>
                        </a:solidFill>
                        <a:effectLst/>
                        <a:uLnTx/>
                        <a:uFillTx/>
                        <a:latin typeface="+mn-lt"/>
                        <a:ea typeface="SimSun" pitchFamily="2" charset="-122"/>
                        <a:cs typeface="Arial" charset="0"/>
                        <a:sym typeface="Helvetica"/>
                      </a:endParaRPr>
                    </a:p>
                  </a:txBody>
                  <a:tcPr marT="36000" marB="36000" anchor="b">
                    <a:lnT w="9525" cap="flat" cmpd="sng" algn="ctr">
                      <a:noFill/>
                      <a:prstDash val="solid"/>
                    </a:lnT>
                    <a:lnB w="12700" cap="flat" cmpd="sng" algn="ctr">
                      <a:noFill/>
                      <a:prstDash val="solid"/>
                      <a:round/>
                      <a:headEnd type="none" w="med" len="med"/>
                      <a:tailEnd type="none" w="med" len="med"/>
                    </a:lnB>
                    <a:solidFill>
                      <a:schemeClr val="accent1"/>
                    </a:solidFill>
                  </a:tcPr>
                </a:tc>
                <a:tc>
                  <a:txBody>
                    <a:bodyP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0" normalizeH="0" baseline="0" noProof="0" dirty="0" smtClean="0">
                          <a:ln>
                            <a:noFill/>
                          </a:ln>
                          <a:solidFill>
                            <a:srgbClr val="FFFFFF"/>
                          </a:solidFill>
                          <a:effectLst/>
                          <a:uLnTx/>
                          <a:uFillTx/>
                          <a:latin typeface="+mn-lt"/>
                          <a:ea typeface="SimSun" pitchFamily="2" charset="-122"/>
                          <a:cs typeface="Arial" charset="0"/>
                          <a:sym typeface="Helvetica"/>
                        </a:rPr>
                        <a:t>400 mg</a:t>
                      </a: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0" normalizeH="0" baseline="0" noProof="0" dirty="0" smtClean="0">
                          <a:ln>
                            <a:noFill/>
                          </a:ln>
                          <a:solidFill>
                            <a:srgbClr val="FFFFFF"/>
                          </a:solidFill>
                          <a:effectLst/>
                          <a:uLnTx/>
                          <a:uFillTx/>
                          <a:latin typeface="+mn-lt"/>
                          <a:ea typeface="SimSun" pitchFamily="2" charset="-122"/>
                          <a:cs typeface="Arial" charset="0"/>
                          <a:sym typeface="Helvetica"/>
                        </a:rPr>
                        <a:t>(n=9)</a:t>
                      </a:r>
                      <a:endParaRPr kumimoji="0" lang="en-US" altLang="zh-CN" sz="1400" b="1" i="0" u="none" strike="noStrike" kern="1200" cap="none" spc="0" normalizeH="0" baseline="0" noProof="0" dirty="0">
                        <a:ln>
                          <a:noFill/>
                        </a:ln>
                        <a:solidFill>
                          <a:srgbClr val="FFFFFF"/>
                        </a:solidFill>
                        <a:effectLst/>
                        <a:uLnTx/>
                        <a:uFillTx/>
                        <a:latin typeface="+mn-lt"/>
                        <a:ea typeface="SimSun" pitchFamily="2" charset="-122"/>
                        <a:cs typeface="Arial" charset="0"/>
                        <a:sym typeface="Helvetica"/>
                      </a:endParaRPr>
                    </a:p>
                  </a:txBody>
                  <a:tcPr marT="36000" marB="36000" anchor="b">
                    <a:lnT w="9525" cap="flat" cmpd="sng" algn="ctr">
                      <a:noFill/>
                      <a:prstDash val="solid"/>
                    </a:lnT>
                    <a:lnB w="12700" cap="flat" cmpd="sng" algn="ctr">
                      <a:noFill/>
                      <a:prstDash val="solid"/>
                      <a:round/>
                      <a:headEnd type="none" w="med" len="med"/>
                      <a:tailEnd type="none" w="med" len="med"/>
                    </a:lnB>
                    <a:solidFill>
                      <a:schemeClr val="accent1"/>
                    </a:solidFill>
                  </a:tcPr>
                </a:tc>
                <a:tc vMerge="1">
                  <a:txBody>
                    <a:bodyPr/>
                    <a:lstStyle/>
                    <a:p>
                      <a:pPr marL="0" marR="0" lvl="0" indent="0" algn="ctr" defTabSz="892175" rtl="0" eaLnBrk="0" fontAlgn="base" latinLnBrk="0" hangingPunct="0">
                        <a:lnSpc>
                          <a:spcPct val="100000"/>
                        </a:lnSpc>
                        <a:spcBef>
                          <a:spcPct val="0"/>
                        </a:spcBef>
                        <a:spcAft>
                          <a:spcPct val="0"/>
                        </a:spcAft>
                        <a:buClrTx/>
                        <a:buSzTx/>
                        <a:buFontTx/>
                        <a:buNone/>
                        <a:tabLst/>
                        <a:defRPr/>
                      </a:pPr>
                      <a:endParaRPr kumimoji="0" lang="en-US" altLang="zh-CN" sz="1200" b="1" i="0" u="none" strike="noStrike" kern="1200" cap="none" spc="0" normalizeH="0" baseline="0" noProof="0" dirty="0">
                        <a:ln>
                          <a:noFill/>
                        </a:ln>
                        <a:solidFill>
                          <a:srgbClr val="FFFFFF"/>
                        </a:solidFill>
                        <a:effectLst/>
                        <a:uLnTx/>
                        <a:uFillTx/>
                        <a:latin typeface="Arial" charset="0"/>
                        <a:ea typeface="SimSun" pitchFamily="2" charset="-122"/>
                        <a:cs typeface="Arial" charset="0"/>
                        <a:sym typeface="Helvetica"/>
                      </a:endParaRPr>
                    </a:p>
                  </a:txBody>
                  <a:tcPr marT="36000" marB="36000" anchor="b">
                    <a:lnT w="9525" cap="flat" cmpd="sng" algn="ctr">
                      <a:noFill/>
                      <a:prstDash val="solid"/>
                    </a:lnT>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011744392"/>
                  </a:ext>
                </a:extLst>
              </a:tr>
              <a:tr h="3359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ORR, n (%)</a:t>
                      </a:r>
                      <a:endParaRPr lang="en-US" sz="1400" dirty="0" smtClean="0">
                        <a:solidFill>
                          <a:schemeClr val="tx1"/>
                        </a:solidFill>
                        <a:latin typeface="+mn-lt"/>
                      </a:endParaRPr>
                    </a:p>
                  </a:txBody>
                  <a:tcPr marT="36000" marB="36000" anchor="ctr">
                    <a:lnT w="12700" cap="flat" cmpd="sng" algn="ctr">
                      <a:noFill/>
                      <a:prstDash val="solid"/>
                      <a:round/>
                      <a:headEnd type="none" w="med" len="med"/>
                      <a:tailEnd type="none" w="med" len="med"/>
                    </a:lnT>
                  </a:tcPr>
                </a:tc>
                <a:tc>
                  <a:txBody>
                    <a:bodyPr/>
                    <a:lstStyle/>
                    <a:p>
                      <a:pPr marL="179388"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tx1"/>
                          </a:solidFill>
                          <a:latin typeface="+mn-lt"/>
                        </a:rPr>
                        <a:t>0</a:t>
                      </a:r>
                    </a:p>
                  </a:txBody>
                  <a:tcPr marT="36000" marB="36000" anchor="ctr">
                    <a:lnT w="12700" cap="flat" cmpd="sng" algn="ctr">
                      <a:noFill/>
                      <a:prstDash val="solid"/>
                      <a:round/>
                      <a:headEnd type="none" w="med" len="med"/>
                      <a:tailEnd type="none" w="med" len="med"/>
                    </a:lnT>
                  </a:tcPr>
                </a:tc>
                <a:tc>
                  <a:txBody>
                    <a:bodyPr/>
                    <a:lstStyle/>
                    <a:p>
                      <a:pPr marL="179388"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tx1"/>
                          </a:solidFill>
                          <a:latin typeface="+mn-lt"/>
                        </a:rPr>
                        <a:t>1 (50.0)</a:t>
                      </a:r>
                    </a:p>
                  </a:txBody>
                  <a:tcPr marT="36000" marB="36000" anchor="ctr">
                    <a:lnT w="12700" cap="flat" cmpd="sng" algn="ctr">
                      <a:noFill/>
                      <a:prstDash val="solid"/>
                      <a:round/>
                      <a:headEnd type="none" w="med" len="med"/>
                      <a:tailEnd type="none" w="med" len="med"/>
                    </a:lnT>
                  </a:tcPr>
                </a:tc>
                <a:tc>
                  <a:txBody>
                    <a:bodyPr/>
                    <a:lstStyle/>
                    <a:p>
                      <a:pPr marL="179388"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tx1"/>
                          </a:solidFill>
                          <a:latin typeface="+mn-lt"/>
                        </a:rPr>
                        <a:t>5</a:t>
                      </a:r>
                      <a:r>
                        <a:rPr lang="en-US" sz="1400" baseline="0" dirty="0" smtClean="0">
                          <a:solidFill>
                            <a:schemeClr val="tx1"/>
                          </a:solidFill>
                          <a:latin typeface="+mn-lt"/>
                        </a:rPr>
                        <a:t> (55.6)</a:t>
                      </a:r>
                      <a:endParaRPr lang="en-US" sz="1400" dirty="0" smtClean="0">
                        <a:solidFill>
                          <a:schemeClr val="tx1"/>
                        </a:solidFill>
                        <a:latin typeface="+mn-lt"/>
                      </a:endParaRPr>
                    </a:p>
                  </a:txBody>
                  <a:tcPr marT="36000" marB="36000" anchor="ctr">
                    <a:lnT w="12700" cap="flat" cmpd="sng" algn="ctr">
                      <a:noFill/>
                      <a:prstDash val="solid"/>
                      <a:round/>
                      <a:headEnd type="none" w="med" len="med"/>
                      <a:tailEnd type="none" w="med" len="med"/>
                    </a:lnT>
                  </a:tcPr>
                </a:tc>
                <a:tc>
                  <a:txBody>
                    <a:bodyPr/>
                    <a:lstStyle/>
                    <a:p>
                      <a:pPr marL="179388"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tx1"/>
                          </a:solidFill>
                          <a:latin typeface="+mn-lt"/>
                        </a:rPr>
                        <a:t>13 (44.8)</a:t>
                      </a:r>
                    </a:p>
                  </a:txBody>
                  <a:tcPr marT="36000" marB="36000" anchor="ctr">
                    <a:lnT w="12700" cap="flat" cmpd="sng" algn="ctr">
                      <a:noFill/>
                      <a:prstDash val="solid"/>
                      <a:round/>
                      <a:headEnd type="none" w="med" len="med"/>
                      <a:tailEnd type="none" w="med" len="med"/>
                    </a:lnT>
                  </a:tcPr>
                </a:tc>
                <a:tc>
                  <a:txBody>
                    <a:bodyPr/>
                    <a:lstStyle/>
                    <a:p>
                      <a:pPr marL="179388"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tx1"/>
                          </a:solidFill>
                          <a:latin typeface="+mn-lt"/>
                        </a:rPr>
                        <a:t>2 (22.2)</a:t>
                      </a:r>
                    </a:p>
                  </a:txBody>
                  <a:tcPr marT="36000" marB="36000" anchor="ctr">
                    <a:lnT w="12700" cap="flat" cmpd="sng" algn="ctr">
                      <a:noFill/>
                      <a:prstDash val="solid"/>
                      <a:round/>
                      <a:headEnd type="none" w="med" len="med"/>
                      <a:tailEnd type="none" w="med" len="med"/>
                    </a:lnT>
                  </a:tcPr>
                </a:tc>
                <a:tc>
                  <a:txBody>
                    <a:bodyPr/>
                    <a:lstStyle/>
                    <a:p>
                      <a:pPr marL="179388"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tx1"/>
                          </a:solidFill>
                          <a:latin typeface="+mn-lt"/>
                        </a:rPr>
                        <a:t>21 (40.4)</a:t>
                      </a:r>
                    </a:p>
                  </a:txBody>
                  <a:tcPr marT="36000" marB="36000" anchor="ctr">
                    <a:lnT w="12700" cap="flat" cmpd="sng" algn="ctr">
                      <a:noFill/>
                      <a:prstDash val="solid"/>
                      <a:round/>
                      <a:headEnd type="none" w="med" len="med"/>
                      <a:tailEnd type="none" w="med" len="med"/>
                    </a:lnT>
                  </a:tcPr>
                </a:tc>
                <a:extLst>
                  <a:ext uri="{0D108BD9-81ED-4DB2-BD59-A6C34878D82A}">
                    <a16:rowId xmlns:a16="http://schemas.microsoft.com/office/drawing/2014/main" val="3005785457"/>
                  </a:ext>
                </a:extLst>
              </a:tr>
              <a:tr h="3359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DCR, n (%)</a:t>
                      </a:r>
                      <a:endParaRPr lang="en-US" sz="1400" dirty="0" smtClean="0">
                        <a:solidFill>
                          <a:schemeClr val="tx1"/>
                        </a:solidFill>
                        <a:latin typeface="+mn-lt"/>
                      </a:endParaRPr>
                    </a:p>
                  </a:txBody>
                  <a:tcPr marT="36000" marB="36000" anchor="ctr"/>
                </a:tc>
                <a:tc>
                  <a:txBody>
                    <a:bodyPr/>
                    <a:lstStyle/>
                    <a:p>
                      <a:pPr marL="179388" marR="0" lvl="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2 (66.7)</a:t>
                      </a:r>
                    </a:p>
                  </a:txBody>
                  <a:tcPr marT="36000" marB="36000" anchor="ctr"/>
                </a:tc>
                <a:tc>
                  <a:txBody>
                    <a:bodyPr/>
                    <a:lstStyle/>
                    <a:p>
                      <a:pPr marL="179388" marR="0" lvl="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2 (100.0)</a:t>
                      </a:r>
                    </a:p>
                  </a:txBody>
                  <a:tcPr marT="36000" marB="36000" anchor="ctr"/>
                </a:tc>
                <a:tc>
                  <a:txBody>
                    <a:bodyPr/>
                    <a:lstStyle/>
                    <a:p>
                      <a:pPr marL="179388" marR="0" lvl="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7 (77.8)</a:t>
                      </a:r>
                    </a:p>
                  </a:txBody>
                  <a:tcPr marT="36000" marB="36000" anchor="ctr"/>
                </a:tc>
                <a:tc>
                  <a:txBody>
                    <a:bodyPr/>
                    <a:lstStyle/>
                    <a:p>
                      <a:pPr marL="179388" marR="0" lvl="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26 (89.7)</a:t>
                      </a:r>
                    </a:p>
                  </a:txBody>
                  <a:tcPr marT="36000" marB="36000" anchor="ctr"/>
                </a:tc>
                <a:tc>
                  <a:txBody>
                    <a:bodyPr/>
                    <a:lstStyle/>
                    <a:p>
                      <a:pPr marL="179388" marR="0" lvl="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7 (77.8)</a:t>
                      </a:r>
                    </a:p>
                  </a:txBody>
                  <a:tcPr marT="36000" marB="36000" anchor="ctr"/>
                </a:tc>
                <a:tc>
                  <a:txBody>
                    <a:bodyPr/>
                    <a:lstStyle/>
                    <a:p>
                      <a:pPr marL="179388" marR="0" lvl="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44 (84.6)</a:t>
                      </a:r>
                    </a:p>
                  </a:txBody>
                  <a:tcPr marT="36000" marB="36000" anchor="ctr"/>
                </a:tc>
                <a:extLst>
                  <a:ext uri="{0D108BD9-81ED-4DB2-BD59-A6C34878D82A}">
                    <a16:rowId xmlns:a16="http://schemas.microsoft.com/office/drawing/2014/main" val="2763956943"/>
                  </a:ext>
                </a:extLst>
              </a:tr>
              <a:tr h="335934">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dirty="0" err="1" smtClean="0">
                          <a:solidFill>
                            <a:schemeClr val="tx1"/>
                          </a:solidFill>
                          <a:latin typeface="+mn-lt"/>
                        </a:rPr>
                        <a:t>mDoR</a:t>
                      </a:r>
                      <a:r>
                        <a:rPr lang="en-US" sz="1400" dirty="0" smtClean="0">
                          <a:solidFill>
                            <a:schemeClr val="tx1"/>
                          </a:solidFill>
                          <a:latin typeface="+mn-lt"/>
                        </a:rPr>
                        <a:t>, </a:t>
                      </a:r>
                      <a:r>
                        <a:rPr lang="en-US" sz="1400" dirty="0" err="1" smtClean="0">
                          <a:solidFill>
                            <a:schemeClr val="tx1"/>
                          </a:solidFill>
                          <a:latin typeface="+mn-lt"/>
                        </a:rPr>
                        <a:t>mo</a:t>
                      </a:r>
                      <a:endParaRPr lang="en-US" sz="1400" dirty="0">
                        <a:solidFill>
                          <a:schemeClr val="tx1"/>
                        </a:solidFill>
                        <a:latin typeface="+mn-lt"/>
                      </a:endParaRPr>
                    </a:p>
                  </a:txBody>
                  <a:tcPr marT="36000" marB="36000" anchor="ctr"/>
                </a:tc>
                <a:tc>
                  <a:txBody>
                    <a:bodyPr/>
                    <a:lstStyle/>
                    <a:p>
                      <a:pPr algn="ctr"/>
                      <a:r>
                        <a:rPr lang="en-US" sz="1400" dirty="0" smtClean="0">
                          <a:solidFill>
                            <a:schemeClr val="tx1"/>
                          </a:solidFill>
                          <a:latin typeface="+mn-lt"/>
                        </a:rPr>
                        <a:t>NA</a:t>
                      </a:r>
                      <a:endParaRPr lang="en-US" sz="1400" dirty="0">
                        <a:solidFill>
                          <a:schemeClr val="tx1"/>
                        </a:solidFill>
                        <a:latin typeface="+mn-lt"/>
                      </a:endParaRPr>
                    </a:p>
                  </a:txBody>
                  <a:tcPr marT="36000" marB="36000" anchor="ctr"/>
                </a:tc>
                <a:tc>
                  <a:txBody>
                    <a:bodyPr/>
                    <a:lstStyle/>
                    <a:p>
                      <a:pPr algn="ctr"/>
                      <a:r>
                        <a:rPr lang="en-US" sz="1400" dirty="0" smtClean="0">
                          <a:solidFill>
                            <a:schemeClr val="tx1"/>
                          </a:solidFill>
                          <a:latin typeface="+mn-lt"/>
                        </a:rPr>
                        <a:t>5.9</a:t>
                      </a:r>
                      <a:endParaRPr lang="en-US" sz="1400" dirty="0">
                        <a:solidFill>
                          <a:schemeClr val="tx1"/>
                        </a:solidFill>
                        <a:latin typeface="+mn-lt"/>
                      </a:endParaRPr>
                    </a:p>
                  </a:txBody>
                  <a:tcPr marT="36000" marB="36000" anchor="ctr"/>
                </a:tc>
                <a:tc>
                  <a:txBody>
                    <a:bodyPr/>
                    <a:lstStyle/>
                    <a:p>
                      <a:pPr algn="ctr"/>
                      <a:r>
                        <a:rPr lang="en-US" sz="1400" dirty="0" smtClean="0">
                          <a:solidFill>
                            <a:schemeClr val="tx1"/>
                          </a:solidFill>
                          <a:latin typeface="+mn-lt"/>
                        </a:rPr>
                        <a:t>NR</a:t>
                      </a:r>
                      <a:endParaRPr lang="en-US" sz="1400" dirty="0">
                        <a:solidFill>
                          <a:schemeClr val="tx1"/>
                        </a:solidFill>
                        <a:latin typeface="+mn-lt"/>
                      </a:endParaRPr>
                    </a:p>
                  </a:txBody>
                  <a:tcPr marT="36000" marB="36000" anchor="ctr"/>
                </a:tc>
                <a:tc>
                  <a:txBody>
                    <a:bodyPr/>
                    <a:lstStyle/>
                    <a:p>
                      <a:pPr algn="ctr"/>
                      <a:r>
                        <a:rPr lang="en-US" sz="1400" dirty="0" smtClean="0">
                          <a:solidFill>
                            <a:schemeClr val="tx1"/>
                          </a:solidFill>
                          <a:latin typeface="+mn-lt"/>
                        </a:rPr>
                        <a:t>5.5</a:t>
                      </a:r>
                      <a:endParaRPr lang="en-US" sz="1400" dirty="0">
                        <a:solidFill>
                          <a:schemeClr val="tx1"/>
                        </a:solidFill>
                        <a:latin typeface="+mn-lt"/>
                      </a:endParaRPr>
                    </a:p>
                  </a:txBody>
                  <a:tcPr marT="36000" marB="36000" anchor="ctr"/>
                </a:tc>
                <a:tc>
                  <a:txBody>
                    <a:bodyPr/>
                    <a:lstStyle/>
                    <a:p>
                      <a:pPr algn="ctr"/>
                      <a:r>
                        <a:rPr lang="en-US" sz="1400" dirty="0" smtClean="0">
                          <a:solidFill>
                            <a:schemeClr val="tx1"/>
                          </a:solidFill>
                          <a:latin typeface="+mn-lt"/>
                        </a:rPr>
                        <a:t>9.7</a:t>
                      </a:r>
                      <a:endParaRPr lang="en-US" sz="1400" dirty="0">
                        <a:solidFill>
                          <a:schemeClr val="tx1"/>
                        </a:solidFill>
                        <a:latin typeface="+mn-lt"/>
                      </a:endParaRPr>
                    </a:p>
                  </a:txBody>
                  <a:tcPr marT="36000" marB="36000" anchor="ctr"/>
                </a:tc>
                <a:tc>
                  <a:txBody>
                    <a:bodyPr/>
                    <a:lstStyle/>
                    <a:p>
                      <a:pPr algn="ctr"/>
                      <a:r>
                        <a:rPr lang="en-US" sz="1400" dirty="0" smtClean="0">
                          <a:solidFill>
                            <a:schemeClr val="tx1"/>
                          </a:solidFill>
                          <a:latin typeface="+mn-lt"/>
                        </a:rPr>
                        <a:t>5.9</a:t>
                      </a:r>
                      <a:endParaRPr lang="en-US" sz="1400" dirty="0">
                        <a:solidFill>
                          <a:schemeClr val="tx1"/>
                        </a:solidFill>
                        <a:latin typeface="+mn-lt"/>
                      </a:endParaRPr>
                    </a:p>
                  </a:txBody>
                  <a:tcPr marT="36000" marB="36000" anchor="ctr"/>
                </a:tc>
                <a:extLst>
                  <a:ext uri="{0D108BD9-81ED-4DB2-BD59-A6C34878D82A}">
                    <a16:rowId xmlns:a16="http://schemas.microsoft.com/office/drawing/2014/main" val="1793953225"/>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907815990"/>
              </p:ext>
            </p:extLst>
          </p:nvPr>
        </p:nvGraphicFramePr>
        <p:xfrm>
          <a:off x="494575" y="3764831"/>
          <a:ext cx="11202851" cy="1682689"/>
        </p:xfrm>
        <a:graphic>
          <a:graphicData uri="http://schemas.openxmlformats.org/drawingml/2006/table">
            <a:tbl>
              <a:tblPr firstRow="1" bandRow="1">
                <a:tableStyleId>{69012ECD-51FC-41F1-AA8D-1B2483CD663E}</a:tableStyleId>
              </a:tblPr>
              <a:tblGrid>
                <a:gridCol w="2135051">
                  <a:extLst>
                    <a:ext uri="{9D8B030D-6E8A-4147-A177-3AD203B41FA5}">
                      <a16:colId xmlns:a16="http://schemas.microsoft.com/office/drawing/2014/main" val="4251174958"/>
                    </a:ext>
                  </a:extLst>
                </a:gridCol>
                <a:gridCol w="3022600">
                  <a:extLst>
                    <a:ext uri="{9D8B030D-6E8A-4147-A177-3AD203B41FA5}">
                      <a16:colId xmlns:a16="http://schemas.microsoft.com/office/drawing/2014/main" val="2293095605"/>
                    </a:ext>
                  </a:extLst>
                </a:gridCol>
                <a:gridCol w="3308350">
                  <a:extLst>
                    <a:ext uri="{9D8B030D-6E8A-4147-A177-3AD203B41FA5}">
                      <a16:colId xmlns:a16="http://schemas.microsoft.com/office/drawing/2014/main" val="242008986"/>
                    </a:ext>
                  </a:extLst>
                </a:gridCol>
                <a:gridCol w="2736850">
                  <a:extLst>
                    <a:ext uri="{9D8B030D-6E8A-4147-A177-3AD203B41FA5}">
                      <a16:colId xmlns:a16="http://schemas.microsoft.com/office/drawing/2014/main" val="918878853"/>
                    </a:ext>
                  </a:extLst>
                </a:gridCol>
              </a:tblGrid>
              <a:tr h="53411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b="1" dirty="0" smtClean="0">
                          <a:solidFill>
                            <a:schemeClr val="tx2"/>
                          </a:solidFill>
                          <a:latin typeface="+mn-lt"/>
                        </a:rPr>
                        <a:t>Tumor response, n (%)</a:t>
                      </a:r>
                      <a:endParaRPr lang="en-US" sz="1400" b="1" dirty="0">
                        <a:solidFill>
                          <a:schemeClr val="tx2"/>
                        </a:solidFill>
                        <a:latin typeface="+mn-lt"/>
                      </a:endParaRPr>
                    </a:p>
                  </a:txBody>
                  <a:tcPr marT="36000" marB="36000" anchor="b">
                    <a:lnB w="12700" cap="flat" cmpd="sng" algn="ctr">
                      <a:no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tx2"/>
                          </a:solidFill>
                          <a:latin typeface="+mn-lt"/>
                          <a:ea typeface="+mn-ea"/>
                          <a:cs typeface="+mn-cs"/>
                        </a:rPr>
                        <a:t>With prior</a:t>
                      </a:r>
                      <a:r>
                        <a:rPr lang="en-US" sz="1400" b="1" kern="1200" baseline="0" dirty="0" smtClean="0">
                          <a:solidFill>
                            <a:schemeClr val="tx2"/>
                          </a:solidFill>
                          <a:latin typeface="+mn-lt"/>
                          <a:ea typeface="+mn-ea"/>
                          <a:cs typeface="+mn-cs"/>
                        </a:rPr>
                        <a:t> anti-PD-L1 treatment (n=15)</a:t>
                      </a:r>
                      <a:endParaRPr lang="en-US" sz="1400" b="1" dirty="0" smtClean="0">
                        <a:solidFill>
                          <a:schemeClr val="tx2"/>
                        </a:solidFill>
                        <a:latin typeface="+mn-lt"/>
                      </a:endParaRPr>
                    </a:p>
                  </a:txBody>
                  <a:tcPr marT="36000" marB="36000" anchor="b">
                    <a:lnB w="12700" cap="flat" cmpd="sng" algn="ctr">
                      <a:noFill/>
                      <a:prstDash val="solid"/>
                      <a:round/>
                      <a:headEnd type="none" w="med" len="med"/>
                      <a:tailEnd type="none" w="med" len="med"/>
                    </a:lnB>
                  </a:tcPr>
                </a:tc>
                <a:tc>
                  <a:txBody>
                    <a:bodyPr/>
                    <a:lstStyle/>
                    <a:p>
                      <a:pPr marL="0" marR="0" lvl="0" indent="0" algn="ctr" defTabSz="892175" rtl="0" eaLnBrk="0" fontAlgn="base" latinLnBrk="0" hangingPunct="0">
                        <a:lnSpc>
                          <a:spcPct val="100000"/>
                        </a:lnSpc>
                        <a:spcBef>
                          <a:spcPct val="0"/>
                        </a:spcBef>
                        <a:spcAft>
                          <a:spcPct val="0"/>
                        </a:spcAft>
                        <a:buClrTx/>
                        <a:buSzTx/>
                        <a:buFontTx/>
                        <a:buNone/>
                        <a:tabLst/>
                        <a:defRPr/>
                      </a:pPr>
                      <a:r>
                        <a:rPr lang="en-US" sz="1400" b="1" kern="1200" dirty="0" smtClean="0">
                          <a:solidFill>
                            <a:schemeClr val="tx2"/>
                          </a:solidFill>
                          <a:latin typeface="+mn-lt"/>
                          <a:ea typeface="+mn-ea"/>
                          <a:cs typeface="+mn-cs"/>
                        </a:rPr>
                        <a:t>Without prior</a:t>
                      </a:r>
                      <a:r>
                        <a:rPr lang="en-US" sz="1400" b="1" kern="1200" baseline="0" dirty="0" smtClean="0">
                          <a:solidFill>
                            <a:schemeClr val="tx2"/>
                          </a:solidFill>
                          <a:latin typeface="+mn-lt"/>
                          <a:ea typeface="+mn-ea"/>
                          <a:cs typeface="+mn-cs"/>
                        </a:rPr>
                        <a:t> anti-PD-L1 treatment (n=34)</a:t>
                      </a:r>
                      <a:endParaRPr lang="en-US" sz="1400" b="1" dirty="0" smtClean="0">
                        <a:solidFill>
                          <a:schemeClr val="tx2"/>
                        </a:solidFill>
                        <a:latin typeface="+mn-lt"/>
                      </a:endParaRPr>
                    </a:p>
                  </a:txBody>
                  <a:tcPr marT="36000" marB="36000" anchor="b">
                    <a:lnB w="12700" cap="flat" cmpd="sng" algn="ctr">
                      <a:noFill/>
                      <a:prstDash val="solid"/>
                      <a:round/>
                      <a:headEnd type="none" w="med" len="med"/>
                      <a:tailEnd type="none" w="med" len="med"/>
                    </a:lnB>
                  </a:tcPr>
                </a:tc>
                <a:tc>
                  <a:txBody>
                    <a:bodyPr/>
                    <a:lstStyle/>
                    <a:p>
                      <a:pPr marL="0" marR="0" lvl="0" indent="0" algn="ctr" defTabSz="892175" rtl="0" eaLnBrk="0" fontAlgn="base" latinLnBrk="0" hangingPunct="0">
                        <a:lnSpc>
                          <a:spcPct val="100000"/>
                        </a:lnSpc>
                        <a:spcBef>
                          <a:spcPct val="0"/>
                        </a:spcBef>
                        <a:spcAft>
                          <a:spcPct val="0"/>
                        </a:spcAft>
                        <a:buClrTx/>
                        <a:buSzTx/>
                        <a:buFontTx/>
                        <a:buNone/>
                        <a:tabLst/>
                        <a:defRPr/>
                      </a:pPr>
                      <a:r>
                        <a:rPr lang="en-US" sz="1400" b="1" dirty="0" smtClean="0">
                          <a:solidFill>
                            <a:schemeClr val="tx2"/>
                          </a:solidFill>
                          <a:latin typeface="+mn-lt"/>
                        </a:rPr>
                        <a:t>Total </a:t>
                      </a:r>
                    </a:p>
                    <a:p>
                      <a:pPr marL="0" marR="0" lvl="0" indent="0" algn="ctr" defTabSz="892175" rtl="0" eaLnBrk="0" fontAlgn="base" latinLnBrk="0" hangingPunct="0">
                        <a:lnSpc>
                          <a:spcPct val="100000"/>
                        </a:lnSpc>
                        <a:spcBef>
                          <a:spcPct val="0"/>
                        </a:spcBef>
                        <a:spcAft>
                          <a:spcPct val="0"/>
                        </a:spcAft>
                        <a:buClrTx/>
                        <a:buSzTx/>
                        <a:buFontTx/>
                        <a:buNone/>
                        <a:tabLst/>
                        <a:defRPr/>
                      </a:pPr>
                      <a:r>
                        <a:rPr lang="en-US" sz="1400" b="1" dirty="0" smtClean="0">
                          <a:solidFill>
                            <a:schemeClr val="tx2"/>
                          </a:solidFill>
                          <a:latin typeface="+mn-lt"/>
                        </a:rPr>
                        <a:t>(n=49)</a:t>
                      </a:r>
                    </a:p>
                  </a:txBody>
                  <a:tcPr marT="36000" marB="36000" anchor="b">
                    <a:lnB w="12700" cap="flat" cmpd="sng" algn="ctr">
                      <a:noFill/>
                      <a:prstDash val="solid"/>
                      <a:round/>
                      <a:headEnd type="none" w="med" len="med"/>
                      <a:tailEnd type="none" w="med" len="med"/>
                    </a:lnB>
                  </a:tcPr>
                </a:tc>
                <a:extLst>
                  <a:ext uri="{0D108BD9-81ED-4DB2-BD59-A6C34878D82A}">
                    <a16:rowId xmlns:a16="http://schemas.microsoft.com/office/drawing/2014/main" val="3011744392"/>
                  </a:ext>
                </a:extLst>
              </a:tr>
              <a:tr h="2856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PR</a:t>
                      </a:r>
                      <a:endParaRPr lang="en-US" sz="1400" dirty="0" smtClean="0">
                        <a:solidFill>
                          <a:schemeClr val="tx1"/>
                        </a:solidFill>
                        <a:latin typeface="+mn-lt"/>
                      </a:endParaRPr>
                    </a:p>
                  </a:txBody>
                  <a:tcPr marT="36000" marB="36000" anchor="ctr">
                    <a:lnT w="12700" cap="flat" cmpd="sng" algn="ctr">
                      <a:noFill/>
                      <a:prstDash val="solid"/>
                      <a:round/>
                      <a:headEnd type="none" w="med" len="med"/>
                      <a:tailEnd type="none" w="med" len="med"/>
                    </a:lnT>
                  </a:tcPr>
                </a:tc>
                <a:tc>
                  <a:txBody>
                    <a:bodyPr/>
                    <a:lstStyle/>
                    <a:p>
                      <a:pPr marL="179388"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tx1"/>
                          </a:solidFill>
                          <a:latin typeface="+mn-lt"/>
                        </a:rPr>
                        <a:t>8 (53.3)</a:t>
                      </a:r>
                    </a:p>
                  </a:txBody>
                  <a:tcPr marL="0" marR="0" marT="0" marB="0" anchor="ctr">
                    <a:lnT w="12700" cap="flat" cmpd="sng" algn="ctr">
                      <a:noFill/>
                      <a:prstDash val="solid"/>
                      <a:round/>
                      <a:headEnd type="none" w="med" len="med"/>
                      <a:tailEnd type="none" w="med" len="med"/>
                    </a:lnT>
                  </a:tcPr>
                </a:tc>
                <a:tc>
                  <a:txBody>
                    <a:bodyPr/>
                    <a:lstStyle/>
                    <a:p>
                      <a:pPr marL="179388" marR="0" lvl="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13 (38.2)</a:t>
                      </a:r>
                    </a:p>
                  </a:txBody>
                  <a:tcPr marL="0" marR="0" marT="0" marB="0" anchor="ctr">
                    <a:lnT w="12700" cap="flat" cmpd="sng" algn="ctr">
                      <a:noFill/>
                      <a:prstDash val="solid"/>
                      <a:round/>
                      <a:headEnd type="none" w="med" len="med"/>
                      <a:tailEnd type="none" w="med" len="med"/>
                    </a:lnT>
                  </a:tcPr>
                </a:tc>
                <a:tc>
                  <a:txBody>
                    <a:bodyPr/>
                    <a:lstStyle/>
                    <a:p>
                      <a:pPr marL="179388"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tx1"/>
                          </a:solidFill>
                          <a:latin typeface="+mn-lt"/>
                        </a:rPr>
                        <a:t>21 (42.9)</a:t>
                      </a:r>
                    </a:p>
                  </a:txBody>
                  <a:tcPr marL="0" marR="0" marT="0" marB="0" anchor="ctr">
                    <a:lnT w="12700" cap="flat" cmpd="sng" algn="ctr">
                      <a:noFill/>
                      <a:prstDash val="solid"/>
                      <a:round/>
                      <a:headEnd type="none" w="med" len="med"/>
                      <a:tailEnd type="none" w="med" len="med"/>
                    </a:lnT>
                  </a:tcPr>
                </a:tc>
                <a:extLst>
                  <a:ext uri="{0D108BD9-81ED-4DB2-BD59-A6C34878D82A}">
                    <a16:rowId xmlns:a16="http://schemas.microsoft.com/office/drawing/2014/main" val="3005785457"/>
                  </a:ext>
                </a:extLst>
              </a:tr>
              <a:tr h="29220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tx1"/>
                          </a:solidFill>
                          <a:latin typeface="+mn-lt"/>
                        </a:rPr>
                        <a:t>SD</a:t>
                      </a:r>
                    </a:p>
                  </a:txBody>
                  <a:tcPr marT="36000" marB="36000" anchor="ctr"/>
                </a:tc>
                <a:tc>
                  <a:txBody>
                    <a:bodyPr/>
                    <a:lstStyle/>
                    <a:p>
                      <a:pPr marL="179388"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tx1"/>
                          </a:solidFill>
                          <a:latin typeface="+mn-lt"/>
                        </a:rPr>
                        <a:t>4 (26.7)</a:t>
                      </a:r>
                    </a:p>
                  </a:txBody>
                  <a:tcPr marL="0" marR="0" marT="0" marB="0" anchor="ctr"/>
                </a:tc>
                <a:tc>
                  <a:txBody>
                    <a:bodyPr/>
                    <a:lstStyle/>
                    <a:p>
                      <a:pPr marL="179388" marR="0" lvl="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17 (50.0)</a:t>
                      </a:r>
                    </a:p>
                  </a:txBody>
                  <a:tcPr marL="0" marR="0" marT="0" marB="0" anchor="ctr"/>
                </a:tc>
                <a:tc>
                  <a:txBody>
                    <a:bodyPr/>
                    <a:lstStyle/>
                    <a:p>
                      <a:pPr marL="179388"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tx1"/>
                          </a:solidFill>
                          <a:latin typeface="+mn-lt"/>
                        </a:rPr>
                        <a:t>21 (42.9)</a:t>
                      </a:r>
                    </a:p>
                  </a:txBody>
                  <a:tcPr marL="0" marR="0" marT="0" marB="0" anchor="ctr"/>
                </a:tc>
                <a:extLst>
                  <a:ext uri="{0D108BD9-81ED-4DB2-BD59-A6C34878D82A}">
                    <a16:rowId xmlns:a16="http://schemas.microsoft.com/office/drawing/2014/main" val="2763956943"/>
                  </a:ext>
                </a:extLst>
              </a:tr>
              <a:tr h="166313">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dirty="0" smtClean="0">
                          <a:solidFill>
                            <a:schemeClr val="tx1"/>
                          </a:solidFill>
                          <a:latin typeface="+mn-lt"/>
                        </a:rPr>
                        <a:t>PD</a:t>
                      </a:r>
                      <a:endParaRPr lang="en-US" sz="1400" dirty="0">
                        <a:solidFill>
                          <a:schemeClr val="tx1"/>
                        </a:solidFill>
                        <a:latin typeface="+mn-lt"/>
                      </a:endParaRPr>
                    </a:p>
                  </a:txBody>
                  <a:tcPr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smtClean="0">
                          <a:solidFill>
                            <a:schemeClr val="tx1"/>
                          </a:solidFill>
                          <a:latin typeface="+mn-lt"/>
                        </a:rPr>
                        <a:t>3 (10.0)</a:t>
                      </a:r>
                    </a:p>
                  </a:txBody>
                  <a:tcPr marL="216000" marR="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4 (11.8)</a:t>
                      </a:r>
                    </a:p>
                  </a:txBody>
                  <a:tcPr marL="216000" marR="0" marT="0" marB="0" anchor="ctr"/>
                </a:tc>
                <a:tc>
                  <a:txBody>
                    <a:bodyPr/>
                    <a:lstStyle/>
                    <a:p>
                      <a:pPr algn="ctr"/>
                      <a:r>
                        <a:rPr lang="en-US" sz="1400" dirty="0" smtClean="0">
                          <a:solidFill>
                            <a:schemeClr val="tx1"/>
                          </a:solidFill>
                          <a:latin typeface="+mn-lt"/>
                        </a:rPr>
                        <a:t>7 (14.3)</a:t>
                      </a:r>
                      <a:endParaRPr lang="en-US" sz="1400" dirty="0">
                        <a:solidFill>
                          <a:schemeClr val="tx1"/>
                        </a:solidFill>
                        <a:latin typeface="+mn-lt"/>
                      </a:endParaRPr>
                    </a:p>
                  </a:txBody>
                  <a:tcPr marL="216000" marR="0" marT="0" marB="0" anchor="ctr"/>
                </a:tc>
                <a:extLst>
                  <a:ext uri="{0D108BD9-81ED-4DB2-BD59-A6C34878D82A}">
                    <a16:rowId xmlns:a16="http://schemas.microsoft.com/office/drawing/2014/main" val="1793953225"/>
                  </a:ext>
                </a:extLst>
              </a:tr>
              <a:tr h="166313">
                <a:tc>
                  <a:txBody>
                    <a:bodyPr/>
                    <a:lstStyle/>
                    <a:p>
                      <a:pPr algn="l"/>
                      <a:r>
                        <a:rPr lang="en-US" sz="1400" dirty="0" smtClean="0">
                          <a:solidFill>
                            <a:schemeClr val="tx1"/>
                          </a:solidFill>
                          <a:latin typeface="+mn-lt"/>
                        </a:rPr>
                        <a:t>DCR</a:t>
                      </a:r>
                      <a:endParaRPr lang="en-US" sz="1400" dirty="0">
                        <a:solidFill>
                          <a:schemeClr val="tx1"/>
                        </a:solidFill>
                        <a:latin typeface="+mn-lt"/>
                      </a:endParaRPr>
                    </a:p>
                  </a:txBody>
                  <a:tcPr marT="36000" marB="36000" anchor="ctr"/>
                </a:tc>
                <a:tc>
                  <a:txBody>
                    <a:bodyPr/>
                    <a:lstStyle/>
                    <a:p>
                      <a:pPr algn="ctr"/>
                      <a:r>
                        <a:rPr lang="en-US" sz="1400" dirty="0" smtClean="0">
                          <a:solidFill>
                            <a:schemeClr val="tx1"/>
                          </a:solidFill>
                          <a:latin typeface="+mn-lt"/>
                        </a:rPr>
                        <a:t>12 (80.0)</a:t>
                      </a:r>
                      <a:endParaRPr lang="en-US" sz="1400" dirty="0">
                        <a:solidFill>
                          <a:schemeClr val="tx1"/>
                        </a:solidFill>
                        <a:latin typeface="+mn-lt"/>
                      </a:endParaRPr>
                    </a:p>
                  </a:txBody>
                  <a:tcPr marL="216000" marR="0" marT="0" marB="0" anchor="ctr"/>
                </a:tc>
                <a:tc>
                  <a:txBody>
                    <a:bodyPr/>
                    <a:lstStyle/>
                    <a:p>
                      <a:pPr algn="ctr"/>
                      <a:r>
                        <a:rPr lang="en-US" sz="1400" dirty="0" smtClean="0">
                          <a:solidFill>
                            <a:schemeClr val="tx1"/>
                          </a:solidFill>
                          <a:latin typeface="+mn-lt"/>
                        </a:rPr>
                        <a:t>30 (88.2)</a:t>
                      </a:r>
                      <a:endParaRPr lang="en-US" sz="1400" dirty="0">
                        <a:solidFill>
                          <a:schemeClr val="tx1"/>
                        </a:solidFill>
                        <a:latin typeface="+mn-lt"/>
                      </a:endParaRPr>
                    </a:p>
                  </a:txBody>
                  <a:tcPr marL="216000" marR="0" marT="0" marB="0" anchor="ctr"/>
                </a:tc>
                <a:tc>
                  <a:txBody>
                    <a:bodyPr/>
                    <a:lstStyle/>
                    <a:p>
                      <a:pPr algn="ctr"/>
                      <a:r>
                        <a:rPr lang="en-US" sz="1400" dirty="0" smtClean="0">
                          <a:solidFill>
                            <a:schemeClr val="tx1"/>
                          </a:solidFill>
                          <a:latin typeface="+mn-lt"/>
                        </a:rPr>
                        <a:t>42 (85.7)</a:t>
                      </a:r>
                      <a:endParaRPr lang="en-US" sz="1400" dirty="0">
                        <a:solidFill>
                          <a:schemeClr val="tx1"/>
                        </a:solidFill>
                        <a:latin typeface="+mn-lt"/>
                      </a:endParaRPr>
                    </a:p>
                  </a:txBody>
                  <a:tcPr marL="216000" marR="0" marT="0" marB="0" anchor="ctr"/>
                </a:tc>
                <a:extLst>
                  <a:ext uri="{0D108BD9-81ED-4DB2-BD59-A6C34878D82A}">
                    <a16:rowId xmlns:a16="http://schemas.microsoft.com/office/drawing/2014/main" val="3691595141"/>
                  </a:ext>
                </a:extLst>
              </a:tr>
            </a:tbl>
          </a:graphicData>
        </a:graphic>
      </p:graphicFrame>
    </p:spTree>
    <p:extLst>
      <p:ext uri="{BB962C8B-B14F-4D97-AF65-F5344CB8AC3E}">
        <p14:creationId xmlns:p14="http://schemas.microsoft.com/office/powerpoint/2010/main" val="413989312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9015</a:t>
            </a:r>
            <a:r>
              <a:rPr lang="en-GB" dirty="0"/>
              <a:t>: Antitumor activity of sunvozertinib in NSCLC patients with EGFR Exon20 insertion mutations after platinum and anti-PD(L)1 treatment </a:t>
            </a:r>
            <a:r>
              <a:rPr lang="en-GB" dirty="0" smtClean="0"/>
              <a:t>failures – Janne PA, et al</a:t>
            </a:r>
            <a:endParaRPr lang="en-GB" dirty="0"/>
          </a:p>
        </p:txBody>
      </p:sp>
      <p:sp>
        <p:nvSpPr>
          <p:cNvPr id="6" name="Content Placeholder 5"/>
          <p:cNvSpPr>
            <a:spLocks noGrp="1"/>
          </p:cNvSpPr>
          <p:nvPr>
            <p:ph idx="1"/>
          </p:nvPr>
        </p:nvSpPr>
        <p:spPr/>
        <p:txBody>
          <a:bodyPr/>
          <a:lstStyle/>
          <a:p>
            <a:r>
              <a:rPr lang="en-GB" b="1" dirty="0"/>
              <a:t>Key results (cont</a:t>
            </a:r>
            <a:r>
              <a:rPr lang="en-GB" b="1" dirty="0" smtClean="0"/>
              <a:t>.)</a:t>
            </a:r>
          </a:p>
          <a:p>
            <a:endParaRPr lang="en-GB" b="1" dirty="0"/>
          </a:p>
          <a:p>
            <a:endParaRPr lang="en-GB" b="1" dirty="0" smtClean="0"/>
          </a:p>
          <a:p>
            <a:endParaRPr lang="en-GB" b="1" dirty="0"/>
          </a:p>
          <a:p>
            <a:endParaRPr lang="en-GB" b="1" dirty="0" smtClean="0"/>
          </a:p>
          <a:p>
            <a:endParaRPr lang="en-GB" b="1" dirty="0"/>
          </a:p>
          <a:p>
            <a:endParaRPr lang="en-GB" b="1" dirty="0" smtClean="0"/>
          </a:p>
          <a:p>
            <a:endParaRPr lang="en-GB" b="1" dirty="0"/>
          </a:p>
          <a:p>
            <a:endParaRPr lang="en-GB" b="1" dirty="0" smtClean="0"/>
          </a:p>
          <a:p>
            <a:r>
              <a:rPr lang="en-GB" b="1" dirty="0" smtClean="0"/>
              <a:t>Conclusions</a:t>
            </a:r>
            <a:endParaRPr lang="en-GB" b="1" dirty="0"/>
          </a:p>
          <a:p>
            <a:pPr lvl="1"/>
            <a:r>
              <a:rPr lang="en-GB" dirty="0"/>
              <a:t>In </a:t>
            </a:r>
            <a:r>
              <a:rPr lang="en-GB" dirty="0" smtClean="0"/>
              <a:t>previously treated patients with advanced NSCLC and EGFR exon 20 insertions, sunvozertinib </a:t>
            </a:r>
            <a:r>
              <a:rPr lang="en-GB" dirty="0"/>
              <a:t>demonstrated promising antitumor activity across all doses and had an acceptable safety profile</a:t>
            </a:r>
            <a:endParaRPr lang="en-US" b="1" dirty="0"/>
          </a:p>
          <a:p>
            <a:pPr lvl="1"/>
            <a:endParaRPr lang="en-GB" dirty="0"/>
          </a:p>
          <a:p>
            <a:endParaRPr lang="en-GB" dirty="0"/>
          </a:p>
        </p:txBody>
      </p:sp>
      <p:sp>
        <p:nvSpPr>
          <p:cNvPr id="5" name="Text Placeholder 4"/>
          <p:cNvSpPr>
            <a:spLocks noGrp="1"/>
          </p:cNvSpPr>
          <p:nvPr>
            <p:ph type="body" sz="quarter" idx="11"/>
          </p:nvPr>
        </p:nvSpPr>
        <p:spPr/>
        <p:txBody>
          <a:bodyPr/>
          <a:lstStyle/>
          <a:p>
            <a:r>
              <a:rPr lang="en-GB" dirty="0" smtClean="0"/>
              <a:t>Janne PA,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9015</a:t>
            </a:r>
            <a:endParaRPr lang="en-GB" dirty="0"/>
          </a:p>
        </p:txBody>
      </p:sp>
      <p:graphicFrame>
        <p:nvGraphicFramePr>
          <p:cNvPr id="9" name="Table 8"/>
          <p:cNvGraphicFramePr>
            <a:graphicFrameLocks noGrp="1"/>
          </p:cNvGraphicFramePr>
          <p:nvPr>
            <p:extLst>
              <p:ext uri="{D42A27DB-BD31-4B8C-83A1-F6EECF244321}">
                <p14:modId xmlns:p14="http://schemas.microsoft.com/office/powerpoint/2010/main" val="1559643182"/>
              </p:ext>
            </p:extLst>
          </p:nvPr>
        </p:nvGraphicFramePr>
        <p:xfrm>
          <a:off x="1377950" y="1704084"/>
          <a:ext cx="9436100" cy="2496240"/>
        </p:xfrm>
        <a:graphic>
          <a:graphicData uri="http://schemas.openxmlformats.org/drawingml/2006/table">
            <a:tbl>
              <a:tblPr firstRow="1" bandRow="1">
                <a:tableStyleId>{69012ECD-51FC-41F1-AA8D-1B2483CD663E}</a:tableStyleId>
              </a:tblPr>
              <a:tblGrid>
                <a:gridCol w="2899746">
                  <a:extLst>
                    <a:ext uri="{9D8B030D-6E8A-4147-A177-3AD203B41FA5}">
                      <a16:colId xmlns:a16="http://schemas.microsoft.com/office/drawing/2014/main" val="4251174958"/>
                    </a:ext>
                  </a:extLst>
                </a:gridCol>
                <a:gridCol w="3268177">
                  <a:extLst>
                    <a:ext uri="{9D8B030D-6E8A-4147-A177-3AD203B41FA5}">
                      <a16:colId xmlns:a16="http://schemas.microsoft.com/office/drawing/2014/main" val="2249699127"/>
                    </a:ext>
                  </a:extLst>
                </a:gridCol>
                <a:gridCol w="3268177">
                  <a:extLst>
                    <a:ext uri="{9D8B030D-6E8A-4147-A177-3AD203B41FA5}">
                      <a16:colId xmlns:a16="http://schemas.microsoft.com/office/drawing/2014/main" val="1020569609"/>
                    </a:ext>
                  </a:extLst>
                </a:gridCol>
              </a:tblGrid>
              <a:tr h="15318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b="1" dirty="0" smtClean="0">
                          <a:solidFill>
                            <a:schemeClr val="tx2"/>
                          </a:solidFill>
                          <a:latin typeface="+mn-lt"/>
                        </a:rPr>
                        <a:t>AEs</a:t>
                      </a:r>
                      <a:r>
                        <a:rPr lang="en-US" sz="1400" b="1" baseline="0" dirty="0" smtClean="0">
                          <a:solidFill>
                            <a:schemeClr val="tx2"/>
                          </a:solidFill>
                          <a:latin typeface="+mn-lt"/>
                        </a:rPr>
                        <a:t> , n (%)</a:t>
                      </a:r>
                      <a:endParaRPr lang="en-US" sz="1400" b="1" dirty="0">
                        <a:solidFill>
                          <a:schemeClr val="tx2"/>
                        </a:solidFill>
                        <a:latin typeface="+mn-lt"/>
                      </a:endParaRPr>
                    </a:p>
                  </a:txBody>
                  <a:tcPr marL="90000" marT="36000" marB="36000" anchor="b">
                    <a:lnB w="12700" cap="flat" cmpd="sng" algn="ctr">
                      <a:noFill/>
                      <a:prstDash val="solid"/>
                      <a:round/>
                      <a:headEnd type="none" w="med" len="med"/>
                      <a:tailEnd type="none" w="med" len="med"/>
                    </a:lnB>
                  </a:tcPr>
                </a:tc>
                <a:tc>
                  <a:txBody>
                    <a:bodyP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0" normalizeH="0" baseline="0" noProof="0" dirty="0" smtClean="0">
                          <a:ln>
                            <a:noFill/>
                          </a:ln>
                          <a:solidFill>
                            <a:srgbClr val="FFFFFF"/>
                          </a:solidFill>
                          <a:effectLst/>
                          <a:uLnTx/>
                          <a:uFillTx/>
                          <a:latin typeface="+mn-lt"/>
                          <a:ea typeface="SimSun" pitchFamily="2" charset="-122"/>
                          <a:cs typeface="Arial" charset="0"/>
                          <a:sym typeface="Helvetica"/>
                        </a:rPr>
                        <a:t>With prior anti-PD-L1 treatment</a:t>
                      </a: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0" normalizeH="0" baseline="0" noProof="0" dirty="0" smtClean="0">
                          <a:ln>
                            <a:noFill/>
                          </a:ln>
                          <a:solidFill>
                            <a:srgbClr val="FFFFFF"/>
                          </a:solidFill>
                          <a:effectLst/>
                          <a:uLnTx/>
                          <a:uFillTx/>
                          <a:latin typeface="+mn-lt"/>
                          <a:ea typeface="SimSun" pitchFamily="2" charset="-122"/>
                          <a:cs typeface="Arial" charset="0"/>
                          <a:sym typeface="Helvetica"/>
                        </a:rPr>
                        <a:t>(n=36)</a:t>
                      </a:r>
                      <a:endParaRPr kumimoji="0" lang="en-US" altLang="zh-CN" sz="1400" b="1" i="0" u="none" strike="noStrike" kern="1200" cap="none" spc="0" normalizeH="0" baseline="0" noProof="0" dirty="0">
                        <a:ln>
                          <a:noFill/>
                        </a:ln>
                        <a:solidFill>
                          <a:srgbClr val="FFFFFF"/>
                        </a:solidFill>
                        <a:effectLst/>
                        <a:uLnTx/>
                        <a:uFillTx/>
                        <a:latin typeface="+mn-lt"/>
                        <a:ea typeface="SimSun" pitchFamily="2" charset="-122"/>
                        <a:cs typeface="Arial" charset="0"/>
                        <a:sym typeface="Helvetica"/>
                      </a:endParaRPr>
                    </a:p>
                  </a:txBody>
                  <a:tcPr marL="90000" marT="36000" marB="36000" anchor="ctr">
                    <a:lnB w="12700" cap="flat" cmpd="sng" algn="ctr">
                      <a:noFill/>
                      <a:prstDash val="solid"/>
                      <a:round/>
                      <a:headEnd type="none" w="med" len="med"/>
                      <a:tailEnd type="none" w="med" len="med"/>
                    </a:lnB>
                  </a:tcPr>
                </a:tc>
                <a:tc>
                  <a:txBody>
                    <a:bodyP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0" normalizeH="0" baseline="0" noProof="0" dirty="0" smtClean="0">
                          <a:ln>
                            <a:noFill/>
                          </a:ln>
                          <a:solidFill>
                            <a:srgbClr val="FFFFFF"/>
                          </a:solidFill>
                          <a:effectLst/>
                          <a:uLnTx/>
                          <a:uFillTx/>
                          <a:latin typeface="+mn-lt"/>
                          <a:ea typeface="SimSun" pitchFamily="2" charset="-122"/>
                          <a:cs typeface="Arial" charset="0"/>
                          <a:sym typeface="Helvetica"/>
                        </a:rPr>
                        <a:t>Without prior anti-PD-L1 treatment</a:t>
                      </a: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0" normalizeH="0" baseline="0" noProof="0" dirty="0" smtClean="0">
                          <a:ln>
                            <a:noFill/>
                          </a:ln>
                          <a:solidFill>
                            <a:srgbClr val="FFFFFF"/>
                          </a:solidFill>
                          <a:effectLst/>
                          <a:uLnTx/>
                          <a:uFillTx/>
                          <a:latin typeface="+mn-lt"/>
                          <a:ea typeface="SimSun" pitchFamily="2" charset="-122"/>
                          <a:cs typeface="Arial" charset="0"/>
                          <a:sym typeface="Helvetica"/>
                        </a:rPr>
                        <a:t>(n=16)</a:t>
                      </a:r>
                      <a:endParaRPr kumimoji="0" lang="en-US" altLang="zh-CN" sz="1400" b="1" i="0" u="none" strike="noStrike" kern="1200" cap="none" spc="0" normalizeH="0" baseline="0" noProof="0" dirty="0">
                        <a:ln>
                          <a:noFill/>
                        </a:ln>
                        <a:solidFill>
                          <a:srgbClr val="FFFFFF"/>
                        </a:solidFill>
                        <a:effectLst/>
                        <a:uLnTx/>
                        <a:uFillTx/>
                        <a:latin typeface="+mn-lt"/>
                        <a:ea typeface="SimSun" pitchFamily="2" charset="-122"/>
                        <a:cs typeface="Arial" charset="0"/>
                        <a:sym typeface="Helvetica"/>
                      </a:endParaRPr>
                    </a:p>
                  </a:txBody>
                  <a:tcPr marL="90000" marT="36000" marB="36000" anchor="ctr">
                    <a:lnB w="12700" cap="flat" cmpd="sng" algn="ctr">
                      <a:noFill/>
                      <a:prstDash val="solid"/>
                      <a:round/>
                      <a:headEnd type="none" w="med" len="med"/>
                      <a:tailEnd type="none" w="med" len="med"/>
                    </a:lnB>
                  </a:tcPr>
                </a:tc>
                <a:extLst>
                  <a:ext uri="{0D108BD9-81ED-4DB2-BD59-A6C34878D82A}">
                    <a16:rowId xmlns:a16="http://schemas.microsoft.com/office/drawing/2014/main" val="3011744392"/>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TEAEs</a:t>
                      </a:r>
                    </a:p>
                  </a:txBody>
                  <a:tcPr marL="90000" marT="36000" marB="36000">
                    <a:lnT w="9525" cap="flat" cmpd="sng" algn="ctr">
                      <a:noFill/>
                      <a:prstDash val="solid"/>
                    </a:lnT>
                  </a:tcPr>
                </a:tc>
                <a:tc>
                  <a:txBody>
                    <a:bodyPr/>
                    <a:lstStyle/>
                    <a:p>
                      <a:pPr algn="ctr"/>
                      <a:r>
                        <a:rPr lang="en-GB" sz="1400" dirty="0" smtClean="0"/>
                        <a:t>36</a:t>
                      </a:r>
                      <a:r>
                        <a:rPr lang="en-GB" sz="1400" baseline="0" dirty="0" smtClean="0"/>
                        <a:t> (100.0)</a:t>
                      </a:r>
                      <a:endParaRPr lang="en-GB" sz="1400" dirty="0"/>
                    </a:p>
                  </a:txBody>
                  <a:tcPr marL="90000" marT="36000" marB="36000">
                    <a:lnT w="9525" cap="flat" cmpd="sng" algn="ctr">
                      <a:noFill/>
                      <a:prstDash val="solid"/>
                    </a:lnT>
                  </a:tcPr>
                </a:tc>
                <a:tc>
                  <a:txBody>
                    <a:bodyPr/>
                    <a:lstStyle/>
                    <a:p>
                      <a:pPr algn="ctr"/>
                      <a:r>
                        <a:rPr lang="en-GB" sz="1400" dirty="0" smtClean="0"/>
                        <a:t>16 (100.0)</a:t>
                      </a:r>
                      <a:endParaRPr lang="en-GB" sz="1400" dirty="0"/>
                    </a:p>
                  </a:txBody>
                  <a:tcPr marL="90000" marT="36000" marB="36000">
                    <a:lnT w="9525" cap="flat" cmpd="sng" algn="ctr">
                      <a:noFill/>
                      <a:prstDash val="solid"/>
                    </a:lnT>
                  </a:tcPr>
                </a:tc>
                <a:extLst>
                  <a:ext uri="{0D108BD9-81ED-4DB2-BD59-A6C34878D82A}">
                    <a16:rowId xmlns:a16="http://schemas.microsoft.com/office/drawing/2014/main" val="2763956943"/>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Grade ≥3</a:t>
                      </a:r>
                    </a:p>
                  </a:txBody>
                  <a:tcPr marL="90000" marT="36000" marB="36000"/>
                </a:tc>
                <a:tc>
                  <a:txBody>
                    <a:bodyPr/>
                    <a:lstStyle/>
                    <a:p>
                      <a:pPr algn="ctr"/>
                      <a:r>
                        <a:rPr lang="en-GB" sz="1400" dirty="0" smtClean="0"/>
                        <a:t>19 (52.8)</a:t>
                      </a:r>
                      <a:endParaRPr lang="en-GB" sz="1400" dirty="0"/>
                    </a:p>
                  </a:txBody>
                  <a:tcPr marL="90000" marT="36000" marB="36000"/>
                </a:tc>
                <a:tc>
                  <a:txBody>
                    <a:bodyPr/>
                    <a:lstStyle/>
                    <a:p>
                      <a:pPr algn="ctr"/>
                      <a:r>
                        <a:rPr lang="en-GB" sz="1400" dirty="0" smtClean="0"/>
                        <a:t>8 (50.0)</a:t>
                      </a:r>
                      <a:endParaRPr lang="en-GB" sz="1400" dirty="0"/>
                    </a:p>
                  </a:txBody>
                  <a:tcPr marL="90000" marT="36000" marB="36000"/>
                </a:tc>
                <a:extLst>
                  <a:ext uri="{0D108BD9-81ED-4DB2-BD59-A6C34878D82A}">
                    <a16:rowId xmlns:a16="http://schemas.microsoft.com/office/drawing/2014/main" val="1793953225"/>
                  </a:ext>
                </a:extLst>
              </a:tr>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b="0" dirty="0" smtClean="0">
                          <a:solidFill>
                            <a:schemeClr val="tx1"/>
                          </a:solidFill>
                          <a:latin typeface="+mn-lt"/>
                        </a:rPr>
                        <a:t>TRAEs</a:t>
                      </a:r>
                      <a:endParaRPr lang="en-US" sz="1400" b="0" dirty="0">
                        <a:solidFill>
                          <a:schemeClr val="tx1"/>
                        </a:solidFill>
                        <a:latin typeface="+mn-lt"/>
                      </a:endParaRPr>
                    </a:p>
                  </a:txBody>
                  <a:tcPr marL="90000" marT="36000" marB="36000"/>
                </a:tc>
                <a:tc>
                  <a:txBody>
                    <a:bodyPr/>
                    <a:lstStyle/>
                    <a:p>
                      <a:pPr algn="ctr"/>
                      <a:r>
                        <a:rPr lang="en-US" sz="1400" dirty="0" smtClean="0">
                          <a:solidFill>
                            <a:schemeClr val="tx1"/>
                          </a:solidFill>
                          <a:latin typeface="+mn-lt"/>
                        </a:rPr>
                        <a:t>36 (100.0)</a:t>
                      </a:r>
                      <a:endParaRPr lang="en-US" sz="1400" dirty="0">
                        <a:solidFill>
                          <a:schemeClr val="tx1"/>
                        </a:solidFill>
                        <a:latin typeface="+mn-lt"/>
                      </a:endParaRPr>
                    </a:p>
                  </a:txBody>
                  <a:tcPr marL="90000" marT="36000" marB="36000"/>
                </a:tc>
                <a:tc>
                  <a:txBody>
                    <a:bodyPr/>
                    <a:lstStyle/>
                    <a:p>
                      <a:pPr algn="ctr"/>
                      <a:r>
                        <a:rPr lang="en-US" sz="1400" dirty="0" smtClean="0">
                          <a:solidFill>
                            <a:schemeClr val="tx1"/>
                          </a:solidFill>
                          <a:latin typeface="+mn-lt"/>
                        </a:rPr>
                        <a:t>16 (100.0)</a:t>
                      </a:r>
                      <a:endParaRPr lang="en-US" sz="1400" dirty="0">
                        <a:solidFill>
                          <a:schemeClr val="tx1"/>
                        </a:solidFill>
                        <a:latin typeface="+mn-lt"/>
                      </a:endParaRPr>
                    </a:p>
                  </a:txBody>
                  <a:tcPr marL="90000" marT="36000" marB="36000"/>
                </a:tc>
                <a:extLst>
                  <a:ext uri="{0D108BD9-81ED-4DB2-BD59-A6C34878D82A}">
                    <a16:rowId xmlns:a16="http://schemas.microsoft.com/office/drawing/2014/main" val="3565863820"/>
                  </a:ext>
                </a:extLst>
              </a:tr>
              <a:tr h="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Grade ≥3</a:t>
                      </a:r>
                    </a:p>
                  </a:txBody>
                  <a:tcPr marL="90000" marT="36000" marB="36000"/>
                </a:tc>
                <a:tc>
                  <a:txBody>
                    <a:bodyPr/>
                    <a:lstStyle/>
                    <a:p>
                      <a:pPr algn="ctr"/>
                      <a:r>
                        <a:rPr lang="en-US" sz="1400" dirty="0" smtClean="0">
                          <a:solidFill>
                            <a:schemeClr val="tx1"/>
                          </a:solidFill>
                          <a:latin typeface="+mn-lt"/>
                        </a:rPr>
                        <a:t>14 (38.9)</a:t>
                      </a:r>
                      <a:endParaRPr lang="en-US" sz="1400" dirty="0">
                        <a:solidFill>
                          <a:schemeClr val="tx1"/>
                        </a:solidFill>
                        <a:latin typeface="+mn-lt"/>
                      </a:endParaRPr>
                    </a:p>
                  </a:txBody>
                  <a:tcPr marL="90000" marT="36000" marB="36000"/>
                </a:tc>
                <a:tc>
                  <a:txBody>
                    <a:bodyPr/>
                    <a:lstStyle/>
                    <a:p>
                      <a:pPr algn="ctr"/>
                      <a:r>
                        <a:rPr lang="en-US" sz="1400" dirty="0" smtClean="0">
                          <a:solidFill>
                            <a:schemeClr val="tx1"/>
                          </a:solidFill>
                          <a:latin typeface="+mn-lt"/>
                        </a:rPr>
                        <a:t>7 (43.8)</a:t>
                      </a:r>
                      <a:endParaRPr lang="en-US" sz="1400" dirty="0">
                        <a:solidFill>
                          <a:schemeClr val="tx1"/>
                        </a:solidFill>
                        <a:latin typeface="+mn-lt"/>
                      </a:endParaRPr>
                    </a:p>
                  </a:txBody>
                  <a:tcPr marL="90000" marT="36000" marB="36000"/>
                </a:tc>
                <a:extLst>
                  <a:ext uri="{0D108BD9-81ED-4DB2-BD59-A6C34878D82A}">
                    <a16:rowId xmlns:a16="http://schemas.microsoft.com/office/drawing/2014/main" val="373609081"/>
                  </a:ext>
                </a:extLst>
              </a:tr>
              <a:tr h="108779">
                <a:tc>
                  <a:txBody>
                    <a:bodyPr/>
                    <a:lstStyle/>
                    <a:p>
                      <a:pPr marL="88900" indent="0" algn="l"/>
                      <a:r>
                        <a:rPr lang="en-US" sz="1400" b="0" dirty="0" smtClean="0">
                          <a:solidFill>
                            <a:schemeClr val="tx1"/>
                          </a:solidFill>
                          <a:latin typeface="+mn-lt"/>
                        </a:rPr>
                        <a:t>Led</a:t>
                      </a:r>
                      <a:r>
                        <a:rPr lang="en-US" sz="1400" b="0" baseline="0" dirty="0" smtClean="0">
                          <a:solidFill>
                            <a:schemeClr val="tx1"/>
                          </a:solidFill>
                          <a:latin typeface="+mn-lt"/>
                        </a:rPr>
                        <a:t> to dose reduction</a:t>
                      </a:r>
                      <a:endParaRPr lang="en-US" sz="1400" b="0" dirty="0">
                        <a:solidFill>
                          <a:schemeClr val="tx1"/>
                        </a:solidFill>
                        <a:latin typeface="+mn-lt"/>
                      </a:endParaRPr>
                    </a:p>
                  </a:txBody>
                  <a:tcPr marL="90000" marT="36000" marB="36000"/>
                </a:tc>
                <a:tc>
                  <a:txBody>
                    <a:bodyPr/>
                    <a:lstStyle/>
                    <a:p>
                      <a:pPr algn="ctr"/>
                      <a:r>
                        <a:rPr lang="en-US" sz="1400" dirty="0" smtClean="0">
                          <a:solidFill>
                            <a:schemeClr val="tx1"/>
                          </a:solidFill>
                          <a:latin typeface="+mn-lt"/>
                        </a:rPr>
                        <a:t>9 (25.0)</a:t>
                      </a:r>
                      <a:endParaRPr lang="en-US" sz="1400" dirty="0">
                        <a:solidFill>
                          <a:schemeClr val="tx1"/>
                        </a:solidFill>
                        <a:latin typeface="+mn-lt"/>
                      </a:endParaRPr>
                    </a:p>
                  </a:txBody>
                  <a:tcPr marL="90000" marT="36000" marB="36000"/>
                </a:tc>
                <a:tc>
                  <a:txBody>
                    <a:bodyPr/>
                    <a:lstStyle/>
                    <a:p>
                      <a:pPr algn="ctr"/>
                      <a:r>
                        <a:rPr lang="en-US" sz="1400" dirty="0" smtClean="0">
                          <a:solidFill>
                            <a:schemeClr val="tx1"/>
                          </a:solidFill>
                          <a:latin typeface="+mn-lt"/>
                        </a:rPr>
                        <a:t>1 (6.3)</a:t>
                      </a:r>
                      <a:endParaRPr lang="en-US" sz="1400" dirty="0">
                        <a:solidFill>
                          <a:schemeClr val="tx1"/>
                        </a:solidFill>
                        <a:latin typeface="+mn-lt"/>
                      </a:endParaRPr>
                    </a:p>
                  </a:txBody>
                  <a:tcPr marL="90000" marT="36000" marB="36000"/>
                </a:tc>
                <a:extLst>
                  <a:ext uri="{0D108BD9-81ED-4DB2-BD59-A6C34878D82A}">
                    <a16:rowId xmlns:a16="http://schemas.microsoft.com/office/drawing/2014/main" val="3833068032"/>
                  </a:ext>
                </a:extLst>
              </a:tr>
              <a:tr h="15318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dirty="0" smtClean="0">
                          <a:solidFill>
                            <a:schemeClr val="tx1"/>
                          </a:solidFill>
                          <a:latin typeface="+mn-lt"/>
                        </a:rPr>
                        <a:t>Led</a:t>
                      </a:r>
                      <a:r>
                        <a:rPr lang="en-US" sz="1400" b="0" baseline="0" dirty="0" smtClean="0">
                          <a:solidFill>
                            <a:schemeClr val="tx1"/>
                          </a:solidFill>
                          <a:latin typeface="+mn-lt"/>
                        </a:rPr>
                        <a:t> to interruption</a:t>
                      </a:r>
                      <a:endParaRPr lang="en-US" sz="1400" b="0" dirty="0" smtClean="0">
                        <a:solidFill>
                          <a:schemeClr val="tx1"/>
                        </a:solidFill>
                        <a:latin typeface="+mn-lt"/>
                      </a:endParaRPr>
                    </a:p>
                  </a:txBody>
                  <a:tcPr marL="90000" marT="36000" marB="36000"/>
                </a:tc>
                <a:tc>
                  <a:txBody>
                    <a:bodyPr/>
                    <a:lstStyle/>
                    <a:p>
                      <a:pPr algn="ctr"/>
                      <a:r>
                        <a:rPr lang="en-US" sz="1400" dirty="0" smtClean="0">
                          <a:solidFill>
                            <a:schemeClr val="tx1"/>
                          </a:solidFill>
                          <a:latin typeface="+mn-lt"/>
                        </a:rPr>
                        <a:t>15 (41.7)</a:t>
                      </a:r>
                      <a:endParaRPr lang="en-US" sz="1400" dirty="0">
                        <a:solidFill>
                          <a:schemeClr val="tx1"/>
                        </a:solidFill>
                        <a:latin typeface="+mn-lt"/>
                      </a:endParaRPr>
                    </a:p>
                  </a:txBody>
                  <a:tcPr marL="90000" marT="36000" marB="36000"/>
                </a:tc>
                <a:tc>
                  <a:txBody>
                    <a:bodyPr/>
                    <a:lstStyle/>
                    <a:p>
                      <a:pPr algn="ctr"/>
                      <a:r>
                        <a:rPr lang="en-US" sz="1400" dirty="0" smtClean="0">
                          <a:solidFill>
                            <a:schemeClr val="tx1"/>
                          </a:solidFill>
                          <a:latin typeface="+mn-lt"/>
                        </a:rPr>
                        <a:t>5 (31.3)</a:t>
                      </a:r>
                      <a:endParaRPr lang="en-US" sz="1400" dirty="0">
                        <a:solidFill>
                          <a:schemeClr val="tx1"/>
                        </a:solidFill>
                        <a:latin typeface="+mn-lt"/>
                      </a:endParaRPr>
                    </a:p>
                  </a:txBody>
                  <a:tcPr marL="90000" marT="36000" marB="36000"/>
                </a:tc>
                <a:extLst>
                  <a:ext uri="{0D108BD9-81ED-4DB2-BD59-A6C34878D82A}">
                    <a16:rowId xmlns:a16="http://schemas.microsoft.com/office/drawing/2014/main" val="675980609"/>
                  </a:ext>
                </a:extLst>
              </a:tr>
              <a:tr h="153180">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dirty="0" smtClean="0">
                          <a:solidFill>
                            <a:schemeClr val="tx1"/>
                          </a:solidFill>
                          <a:latin typeface="+mn-lt"/>
                        </a:rPr>
                        <a:t>Led</a:t>
                      </a:r>
                      <a:r>
                        <a:rPr lang="en-US" sz="1400" b="0" baseline="0" dirty="0" smtClean="0">
                          <a:solidFill>
                            <a:schemeClr val="tx1"/>
                          </a:solidFill>
                          <a:latin typeface="+mn-lt"/>
                        </a:rPr>
                        <a:t> to discontinuation</a:t>
                      </a:r>
                      <a:endParaRPr lang="en-US" sz="1400" b="0" dirty="0">
                        <a:solidFill>
                          <a:schemeClr val="tx1"/>
                        </a:solidFill>
                        <a:latin typeface="+mn-lt"/>
                      </a:endParaRPr>
                    </a:p>
                  </a:txBody>
                  <a:tcPr marL="90000" marT="36000" marB="36000"/>
                </a:tc>
                <a:tc>
                  <a:txBody>
                    <a:bodyPr/>
                    <a:lstStyle/>
                    <a:p>
                      <a:pPr algn="ctr"/>
                      <a:r>
                        <a:rPr lang="en-US" sz="1400" dirty="0" smtClean="0">
                          <a:solidFill>
                            <a:schemeClr val="tx1"/>
                          </a:solidFill>
                          <a:latin typeface="+mn-lt"/>
                        </a:rPr>
                        <a:t>1 (2.8)</a:t>
                      </a:r>
                      <a:endParaRPr lang="en-US" sz="1400" dirty="0">
                        <a:solidFill>
                          <a:schemeClr val="tx1"/>
                        </a:solidFill>
                        <a:latin typeface="+mn-lt"/>
                      </a:endParaRPr>
                    </a:p>
                  </a:txBody>
                  <a:tcPr marL="90000" marT="36000" marB="36000"/>
                </a:tc>
                <a:tc>
                  <a:txBody>
                    <a:bodyPr/>
                    <a:lstStyle/>
                    <a:p>
                      <a:pPr algn="ctr"/>
                      <a:r>
                        <a:rPr lang="en-US" sz="1400" dirty="0" smtClean="0">
                          <a:solidFill>
                            <a:schemeClr val="tx1"/>
                          </a:solidFill>
                          <a:latin typeface="+mn-lt"/>
                        </a:rPr>
                        <a:t>1 (6.3)</a:t>
                      </a:r>
                      <a:endParaRPr lang="en-US" sz="1400" dirty="0">
                        <a:solidFill>
                          <a:schemeClr val="tx1"/>
                        </a:solidFill>
                        <a:latin typeface="+mn-lt"/>
                      </a:endParaRPr>
                    </a:p>
                  </a:txBody>
                  <a:tcPr marL="90000" marT="36000" marB="36000"/>
                </a:tc>
                <a:extLst>
                  <a:ext uri="{0D108BD9-81ED-4DB2-BD59-A6C34878D82A}">
                    <a16:rowId xmlns:a16="http://schemas.microsoft.com/office/drawing/2014/main" val="148237688"/>
                  </a:ext>
                </a:extLst>
              </a:tr>
            </a:tbl>
          </a:graphicData>
        </a:graphic>
      </p:graphicFrame>
    </p:spTree>
    <p:extLst>
      <p:ext uri="{BB962C8B-B14F-4D97-AF65-F5344CB8AC3E}">
        <p14:creationId xmlns:p14="http://schemas.microsoft.com/office/powerpoint/2010/main" val="196428417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9016</a:t>
            </a:r>
            <a:r>
              <a:rPr lang="en-GB" dirty="0"/>
              <a:t>: Telisotuzumab vedotin (</a:t>
            </a:r>
            <a:r>
              <a:rPr lang="en-GB" dirty="0" err="1"/>
              <a:t>Teliso</a:t>
            </a:r>
            <a:r>
              <a:rPr lang="en-GB" dirty="0"/>
              <a:t>-V) monotherapy in patients (pts) with previously treated c-Met–overexpressing (OE) advanced non-small cell lung cancer (NSCLC</a:t>
            </a:r>
            <a:r>
              <a:rPr lang="en-GB" dirty="0" smtClean="0"/>
              <a:t>) </a:t>
            </a:r>
            <a:br>
              <a:rPr lang="en-GB" dirty="0" smtClean="0"/>
            </a:br>
            <a:r>
              <a:rPr lang="en-GB" dirty="0" smtClean="0"/>
              <a:t>– Camidge DR, et al</a:t>
            </a:r>
            <a:endParaRPr lang="en-GB" dirty="0"/>
          </a:p>
        </p:txBody>
      </p:sp>
      <p:sp>
        <p:nvSpPr>
          <p:cNvPr id="6" name="Content Placeholder 5"/>
          <p:cNvSpPr>
            <a:spLocks noGrp="1"/>
          </p:cNvSpPr>
          <p:nvPr>
            <p:ph idx="1"/>
          </p:nvPr>
        </p:nvSpPr>
        <p:spPr/>
        <p:txBody>
          <a:bodyPr/>
          <a:lstStyle/>
          <a:p>
            <a:r>
              <a:rPr lang="en-GB" b="1" dirty="0"/>
              <a:t>Study objective</a:t>
            </a:r>
          </a:p>
          <a:p>
            <a:pPr lvl="1"/>
            <a:r>
              <a:rPr lang="en-GB" dirty="0"/>
              <a:t>To </a:t>
            </a:r>
            <a:r>
              <a:rPr lang="en-GB" dirty="0" smtClean="0"/>
              <a:t>evaluate the efficacy and safety of telisotuzumab vedotin in previously treated patients with NSCLC and </a:t>
            </a:r>
            <a:r>
              <a:rPr lang="en-GB" dirty="0" err="1" smtClean="0"/>
              <a:t>cMET</a:t>
            </a:r>
            <a:r>
              <a:rPr lang="en-GB" dirty="0" smtClean="0"/>
              <a:t> overexpression in the LUMINOSITY trial</a:t>
            </a:r>
            <a:endParaRPr lang="en-GB" b="1" dirty="0"/>
          </a:p>
        </p:txBody>
      </p:sp>
      <p:sp>
        <p:nvSpPr>
          <p:cNvPr id="7" name="Text Placeholder 6"/>
          <p:cNvSpPr>
            <a:spLocks noGrp="1"/>
          </p:cNvSpPr>
          <p:nvPr>
            <p:ph type="body" sz="quarter" idx="10"/>
          </p:nvPr>
        </p:nvSpPr>
        <p:spPr>
          <a:xfrm>
            <a:off x="304801" y="6233974"/>
            <a:ext cx="6547944" cy="487363"/>
          </a:xfrm>
        </p:spPr>
        <p:txBody>
          <a:bodyPr/>
          <a:lstStyle/>
          <a:p>
            <a:r>
              <a:rPr lang="en-GB" dirty="0" smtClean="0"/>
              <a:t>*Nonsquamous overexpression defined as ≥25% 3+ (</a:t>
            </a:r>
            <a:r>
              <a:rPr lang="en-GB" dirty="0"/>
              <a:t>high </a:t>
            </a:r>
            <a:r>
              <a:rPr lang="en-GB" dirty="0" smtClean="0"/>
              <a:t>≥50% 3+, intermediate 20–&lt;50% 3+) and squamous </a:t>
            </a:r>
            <a:r>
              <a:rPr lang="en-GB" dirty="0"/>
              <a:t>overexpression </a:t>
            </a:r>
            <a:r>
              <a:rPr lang="en-GB" dirty="0" smtClean="0"/>
              <a:t>≥75% 1+ (IHC by </a:t>
            </a:r>
            <a:r>
              <a:rPr lang="en-GB" dirty="0" err="1" smtClean="0"/>
              <a:t>Ventana</a:t>
            </a:r>
            <a:r>
              <a:rPr lang="en-GB" dirty="0" smtClean="0"/>
              <a:t>)</a:t>
            </a:r>
            <a:endParaRPr lang="en-GB" dirty="0"/>
          </a:p>
        </p:txBody>
      </p:sp>
      <p:sp>
        <p:nvSpPr>
          <p:cNvPr id="5" name="Text Placeholder 4"/>
          <p:cNvSpPr>
            <a:spLocks noGrp="1"/>
          </p:cNvSpPr>
          <p:nvPr>
            <p:ph type="body" sz="quarter" idx="11"/>
          </p:nvPr>
        </p:nvSpPr>
        <p:spPr/>
        <p:txBody>
          <a:bodyPr/>
          <a:lstStyle/>
          <a:p>
            <a:r>
              <a:rPr lang="en-GB" dirty="0" smtClean="0"/>
              <a:t>Camidge DR,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9016</a:t>
            </a:r>
            <a:endParaRPr lang="en-GB" dirty="0"/>
          </a:p>
        </p:txBody>
      </p:sp>
      <p:sp>
        <p:nvSpPr>
          <p:cNvPr id="8" name="AutoShape 12"/>
          <p:cNvSpPr>
            <a:spLocks noChangeArrowheads="1"/>
          </p:cNvSpPr>
          <p:nvPr/>
        </p:nvSpPr>
        <p:spPr bwMode="auto">
          <a:xfrm>
            <a:off x="3711538" y="4999660"/>
            <a:ext cx="8175661" cy="403990"/>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Telisotuzumab</a:t>
            </a: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 vedotin 1.9 mg/kg IV q2w</a:t>
            </a:r>
            <a:endParaRPr kumimoji="0" lang="en-GB" altLang="zh-CN" sz="18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10" name="AutoShape 9"/>
          <p:cNvSpPr>
            <a:spLocks noChangeArrowheads="1"/>
          </p:cNvSpPr>
          <p:nvPr/>
        </p:nvSpPr>
        <p:spPr bwMode="auto">
          <a:xfrm>
            <a:off x="431820" y="2736474"/>
            <a:ext cx="2951790" cy="2546320"/>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a:ln>
                  <a:noFill/>
                </a:ln>
                <a:solidFill>
                  <a:srgbClr val="FFFFFF"/>
                </a:solidFill>
                <a:effectLst/>
                <a:uLnTx/>
                <a:uFillTx/>
                <a:latin typeface="Arial" charset="0"/>
                <a:ea typeface="SimSun" pitchFamily="2" charset="-122"/>
                <a:cs typeface="Arial" charset="0"/>
              </a:rPr>
              <a:t>Key patient inclusion criteria</a:t>
            </a:r>
            <a:endParaRPr kumimoji="0" lang="en-GB" altLang="zh-CN" sz="160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Locally advanced or metastatic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≤2 prior lines of systemic therapy</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altLang="zh-CN" sz="1600" kern="1200" dirty="0" smtClean="0">
                <a:latin typeface="Arial" charset="0"/>
                <a:ea typeface="SimSun" pitchFamily="2" charset="-122"/>
                <a:cs typeface="Arial" charset="0"/>
              </a:rPr>
              <a:t>≤1 line of chemotherapy</a:t>
            </a:r>
            <a:endPar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err="1" smtClean="0">
                <a:ln>
                  <a:noFill/>
                </a:ln>
                <a:solidFill>
                  <a:srgbClr val="FFFFFF"/>
                </a:solidFill>
                <a:effectLst/>
                <a:uLnTx/>
                <a:uFillTx/>
                <a:latin typeface="Arial" charset="0"/>
                <a:ea typeface="SimSun" pitchFamily="2" charset="-122"/>
                <a:cs typeface="Arial" charset="0"/>
              </a:rPr>
              <a:t>cMET</a:t>
            </a: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 expression by IHC*</a:t>
            </a:r>
          </a:p>
          <a:p>
            <a:pPr marL="292100" marR="0" lvl="0" indent="-292100" algn="l" defTabSz="892175" rtl="0" eaLnBrk="0" fontAlgn="base" latinLnBrk="0" hangingPunct="0">
              <a:lnSpc>
                <a:spcPct val="100000"/>
              </a:lnSpc>
              <a:spcBef>
                <a:spcPct val="0"/>
              </a:spcBef>
              <a:spcAft>
                <a:spcPct val="30000"/>
              </a:spcAft>
              <a:buClrTx/>
              <a:buSzTx/>
              <a:buFont typeface="Wingdings" pitchFamily="2" charset="2"/>
              <a:buNone/>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(n=136)</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11" name="Rectangle 9"/>
          <p:cNvSpPr txBox="1">
            <a:spLocks noChangeArrowheads="1"/>
          </p:cNvSpPr>
          <p:nvPr/>
        </p:nvSpPr>
        <p:spPr bwMode="auto">
          <a:xfrm>
            <a:off x="2114197" y="5436631"/>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dirty="0" smtClean="0">
                <a:solidFill>
                  <a:srgbClr val="363636"/>
                </a:solidFill>
                <a:latin typeface="Arial"/>
                <a:cs typeface="Arial"/>
              </a:rPr>
              <a:t>ORR (ICR)</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2" name="Content Placeholder 26"/>
          <p:cNvSpPr txBox="1">
            <a:spLocks/>
          </p:cNvSpPr>
          <p:nvPr/>
        </p:nvSpPr>
        <p:spPr>
          <a:xfrm>
            <a:off x="6356902" y="5436631"/>
            <a:ext cx="4127124"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dirty="0" smtClean="0">
                <a:solidFill>
                  <a:srgbClr val="363636"/>
                </a:solidFill>
                <a:latin typeface="Arial"/>
                <a:cs typeface="Arial"/>
              </a:rPr>
              <a:t>DoR, safety</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6" name="AutoShape 12"/>
          <p:cNvSpPr>
            <a:spLocks noChangeArrowheads="1"/>
          </p:cNvSpPr>
          <p:nvPr/>
        </p:nvSpPr>
        <p:spPr bwMode="auto">
          <a:xfrm>
            <a:off x="3702805" y="2637831"/>
            <a:ext cx="2030590" cy="849439"/>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Nonsquamous</a:t>
            </a: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 </a:t>
            </a:r>
            <a:b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b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EGFR WT </a:t>
            </a:r>
            <a:b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b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(n~60)</a:t>
            </a:r>
            <a:endParaRPr kumimoji="0" lang="en-GB" altLang="zh-CN" sz="1800" b="0" i="0" u="none" strike="noStrike" kern="1200" cap="none" spc="0" normalizeH="0" baseline="30000" noProof="0" dirty="0">
              <a:ln>
                <a:noFill/>
              </a:ln>
              <a:solidFill>
                <a:srgbClr val="FFFFFF"/>
              </a:solidFill>
              <a:effectLst/>
              <a:uLnTx/>
              <a:uFillTx/>
              <a:latin typeface="Arial" charset="0"/>
              <a:ea typeface="SimSun" pitchFamily="2" charset="-122"/>
              <a:cs typeface="Arial" charset="0"/>
            </a:endParaRPr>
          </a:p>
        </p:txBody>
      </p:sp>
      <p:sp>
        <p:nvSpPr>
          <p:cNvPr id="17" name="AutoShape 12"/>
          <p:cNvSpPr>
            <a:spLocks noChangeArrowheads="1"/>
          </p:cNvSpPr>
          <p:nvPr/>
        </p:nvSpPr>
        <p:spPr bwMode="auto">
          <a:xfrm>
            <a:off x="9506832" y="3198832"/>
            <a:ext cx="2380367" cy="1106064"/>
          </a:xfrm>
          <a:prstGeom prst="roundRect">
            <a:avLst>
              <a:gd name="adj" fmla="val 16667"/>
            </a:avLst>
          </a:prstGeom>
          <a:solidFill>
            <a:schemeClr val="tx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en-GB" altLang="zh-CN" kern="1200" dirty="0" smtClean="0">
                <a:latin typeface="Arial" charset="0"/>
                <a:ea typeface="SimSun" pitchFamily="2" charset="-122"/>
                <a:cs typeface="Arial" charset="0"/>
              </a:rPr>
              <a:t>Single arm expansion</a:t>
            </a:r>
            <a:endParaRPr kumimoji="0" lang="en-GB" altLang="zh-CN" sz="18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14" name="Rectangle 13"/>
          <p:cNvSpPr/>
          <p:nvPr/>
        </p:nvSpPr>
        <p:spPr>
          <a:xfrm>
            <a:off x="5527525" y="2299277"/>
            <a:ext cx="1696298" cy="338554"/>
          </a:xfrm>
          <a:prstGeom prst="rect">
            <a:avLst/>
          </a:prstGeom>
        </p:spPr>
        <p:txBody>
          <a:bodyPr wrap="none">
            <a:spAutoFit/>
          </a:bodyPr>
          <a:lstStyle/>
          <a:p>
            <a:pPr lvl="0" algn="ctr" defTabSz="892175" eaLnBrk="0" fontAlgn="base">
              <a:spcBef>
                <a:spcPct val="0"/>
              </a:spcBef>
              <a:spcAft>
                <a:spcPct val="0"/>
              </a:spcAft>
              <a:defRPr/>
            </a:pPr>
            <a:r>
              <a:rPr lang="en-GB" altLang="zh-CN" sz="1600" b="1" kern="1200" dirty="0">
                <a:solidFill>
                  <a:schemeClr val="tx1"/>
                </a:solidFill>
                <a:latin typeface="Arial" charset="0"/>
                <a:ea typeface="SimSun" pitchFamily="2" charset="-122"/>
                <a:cs typeface="Arial" charset="0"/>
              </a:rPr>
              <a:t>Stage </a:t>
            </a:r>
            <a:r>
              <a:rPr lang="en-GB" altLang="zh-CN" sz="1600" b="1" kern="1200" dirty="0" smtClean="0">
                <a:solidFill>
                  <a:schemeClr val="tx1"/>
                </a:solidFill>
                <a:latin typeface="Arial" charset="0"/>
                <a:ea typeface="SimSun" pitchFamily="2" charset="-122"/>
                <a:cs typeface="Arial" charset="0"/>
              </a:rPr>
              <a:t>1 (n~150)</a:t>
            </a:r>
            <a:endParaRPr lang="en-GB" altLang="zh-CN" sz="1600" b="1" kern="1200" dirty="0">
              <a:solidFill>
                <a:schemeClr val="tx1"/>
              </a:solidFill>
              <a:latin typeface="Arial" charset="0"/>
              <a:ea typeface="SimSun" pitchFamily="2" charset="-122"/>
              <a:cs typeface="Arial" charset="0"/>
            </a:endParaRPr>
          </a:p>
        </p:txBody>
      </p:sp>
      <p:sp>
        <p:nvSpPr>
          <p:cNvPr id="19" name="Rectangle 18"/>
          <p:cNvSpPr/>
          <p:nvPr/>
        </p:nvSpPr>
        <p:spPr>
          <a:xfrm>
            <a:off x="9848868" y="2299277"/>
            <a:ext cx="1696298" cy="338554"/>
          </a:xfrm>
          <a:prstGeom prst="rect">
            <a:avLst/>
          </a:prstGeom>
        </p:spPr>
        <p:txBody>
          <a:bodyPr wrap="none">
            <a:spAutoFit/>
          </a:bodyPr>
          <a:lstStyle/>
          <a:p>
            <a:pPr lvl="0" algn="ctr" defTabSz="892175" eaLnBrk="0" fontAlgn="base">
              <a:spcBef>
                <a:spcPct val="0"/>
              </a:spcBef>
              <a:spcAft>
                <a:spcPct val="0"/>
              </a:spcAft>
              <a:defRPr/>
            </a:pPr>
            <a:r>
              <a:rPr lang="en-GB" altLang="zh-CN" sz="1600" b="1" kern="1200" dirty="0">
                <a:solidFill>
                  <a:schemeClr val="tx1"/>
                </a:solidFill>
                <a:latin typeface="Arial" charset="0"/>
                <a:ea typeface="SimSun" pitchFamily="2" charset="-122"/>
                <a:cs typeface="Arial" charset="0"/>
              </a:rPr>
              <a:t>Stage 2</a:t>
            </a:r>
            <a:r>
              <a:rPr lang="en-GB" altLang="zh-CN" sz="1600" b="1" kern="1200" dirty="0" smtClean="0">
                <a:solidFill>
                  <a:schemeClr val="tx1"/>
                </a:solidFill>
                <a:latin typeface="Arial" charset="0"/>
                <a:ea typeface="SimSun" pitchFamily="2" charset="-122"/>
                <a:cs typeface="Arial" charset="0"/>
              </a:rPr>
              <a:t> (n~160)</a:t>
            </a:r>
            <a:endParaRPr lang="en-GB" altLang="zh-CN" sz="1600" b="1" kern="1200" dirty="0">
              <a:solidFill>
                <a:schemeClr val="tx1"/>
              </a:solidFill>
              <a:latin typeface="Arial" charset="0"/>
              <a:ea typeface="SimSun" pitchFamily="2" charset="-122"/>
              <a:cs typeface="Arial" charset="0"/>
            </a:endParaRPr>
          </a:p>
        </p:txBody>
      </p:sp>
      <p:sp>
        <p:nvSpPr>
          <p:cNvPr id="26" name="AutoShape 12"/>
          <p:cNvSpPr>
            <a:spLocks noChangeArrowheads="1"/>
          </p:cNvSpPr>
          <p:nvPr/>
        </p:nvSpPr>
        <p:spPr bwMode="auto">
          <a:xfrm>
            <a:off x="3711539" y="4481710"/>
            <a:ext cx="5328270" cy="416406"/>
          </a:xfrm>
          <a:prstGeom prst="roundRect">
            <a:avLst>
              <a:gd name="adj" fmla="val 16667"/>
            </a:avLst>
          </a:prstGeom>
          <a:solidFill>
            <a:schemeClr val="bg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Squamous (</a:t>
            </a: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n~30)</a:t>
            </a:r>
            <a:endParaRPr kumimoji="0" lang="en-GB" altLang="zh-CN" sz="1800" b="0" i="0" u="none" strike="noStrike" kern="1200" cap="none" spc="0" normalizeH="0" baseline="30000" noProof="0" dirty="0">
              <a:ln>
                <a:noFill/>
              </a:ln>
              <a:solidFill>
                <a:srgbClr val="FFFFFF"/>
              </a:solidFill>
              <a:effectLst/>
              <a:uLnTx/>
              <a:uFillTx/>
              <a:latin typeface="Arial" charset="0"/>
              <a:ea typeface="SimSun" pitchFamily="2" charset="-122"/>
              <a:cs typeface="Arial" charset="0"/>
            </a:endParaRPr>
          </a:p>
        </p:txBody>
      </p:sp>
      <p:sp>
        <p:nvSpPr>
          <p:cNvPr id="27" name="AutoShape 12"/>
          <p:cNvSpPr>
            <a:spLocks noChangeArrowheads="1"/>
          </p:cNvSpPr>
          <p:nvPr/>
        </p:nvSpPr>
        <p:spPr bwMode="auto">
          <a:xfrm>
            <a:off x="3702805" y="3559771"/>
            <a:ext cx="2030590" cy="849439"/>
          </a:xfrm>
          <a:prstGeom prst="roundRect">
            <a:avLst>
              <a:gd name="adj" fmla="val 16667"/>
            </a:avLst>
          </a:prstGeom>
          <a:solidFill>
            <a:schemeClr val="accent3"/>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baseline="0" noProof="0" dirty="0" smtClean="0">
                <a:ln>
                  <a:noFill/>
                </a:ln>
                <a:solidFill>
                  <a:schemeClr val="tx1"/>
                </a:solidFill>
                <a:effectLst/>
                <a:uLnTx/>
                <a:uFillTx/>
                <a:latin typeface="Arial" charset="0"/>
                <a:ea typeface="SimSun" pitchFamily="2" charset="-122"/>
                <a:cs typeface="Arial" charset="0"/>
              </a:rPr>
              <a:t>Nonsquamous</a:t>
            </a:r>
            <a:r>
              <a:rPr kumimoji="0" lang="en-GB" altLang="zh-CN" sz="1800" b="0" i="0" u="none" strike="noStrike" kern="1200" cap="none" spc="0" normalizeH="0" noProof="0" dirty="0" smtClean="0">
                <a:ln>
                  <a:noFill/>
                </a:ln>
                <a:solidFill>
                  <a:schemeClr val="tx1"/>
                </a:solidFill>
                <a:effectLst/>
                <a:uLnTx/>
                <a:uFillTx/>
                <a:latin typeface="Arial" charset="0"/>
                <a:ea typeface="SimSun" pitchFamily="2" charset="-122"/>
                <a:cs typeface="Arial" charset="0"/>
              </a:rPr>
              <a:t> </a:t>
            </a:r>
            <a:br>
              <a:rPr kumimoji="0" lang="en-GB" altLang="zh-CN" sz="1800" b="0" i="0" u="none" strike="noStrike" kern="1200" cap="none" spc="0" normalizeH="0" noProof="0" dirty="0" smtClean="0">
                <a:ln>
                  <a:noFill/>
                </a:ln>
                <a:solidFill>
                  <a:schemeClr val="tx1"/>
                </a:solidFill>
                <a:effectLst/>
                <a:uLnTx/>
                <a:uFillTx/>
                <a:latin typeface="Arial" charset="0"/>
                <a:ea typeface="SimSun" pitchFamily="2" charset="-122"/>
                <a:cs typeface="Arial" charset="0"/>
              </a:rPr>
            </a:br>
            <a:r>
              <a:rPr kumimoji="0" lang="en-GB" altLang="zh-CN" sz="1800" b="0" i="0" u="none" strike="noStrike" kern="1200" cap="none" spc="0" normalizeH="0" noProof="0" dirty="0" smtClean="0">
                <a:ln>
                  <a:noFill/>
                </a:ln>
                <a:solidFill>
                  <a:schemeClr val="tx1"/>
                </a:solidFill>
                <a:effectLst/>
                <a:uLnTx/>
                <a:uFillTx/>
                <a:latin typeface="Arial" charset="0"/>
                <a:ea typeface="SimSun" pitchFamily="2" charset="-122"/>
                <a:cs typeface="Arial" charset="0"/>
              </a:rPr>
              <a:t>EGFR mutant </a:t>
            </a:r>
            <a:br>
              <a:rPr kumimoji="0" lang="en-GB" altLang="zh-CN" sz="1800" b="0" i="0" u="none" strike="noStrike" kern="1200" cap="none" spc="0" normalizeH="0" noProof="0" dirty="0" smtClean="0">
                <a:ln>
                  <a:noFill/>
                </a:ln>
                <a:solidFill>
                  <a:schemeClr val="tx1"/>
                </a:solidFill>
                <a:effectLst/>
                <a:uLnTx/>
                <a:uFillTx/>
                <a:latin typeface="Arial" charset="0"/>
                <a:ea typeface="SimSun" pitchFamily="2" charset="-122"/>
                <a:cs typeface="Arial" charset="0"/>
              </a:rPr>
            </a:br>
            <a:r>
              <a:rPr kumimoji="0" lang="en-GB" altLang="zh-CN" sz="1800" b="0" i="0" u="none" strike="noStrike" kern="1200" cap="none" spc="0" normalizeH="0" noProof="0" dirty="0" smtClean="0">
                <a:ln>
                  <a:noFill/>
                </a:ln>
                <a:solidFill>
                  <a:schemeClr val="tx1"/>
                </a:solidFill>
                <a:effectLst/>
                <a:uLnTx/>
                <a:uFillTx/>
                <a:latin typeface="Arial" charset="0"/>
                <a:ea typeface="SimSun" pitchFamily="2" charset="-122"/>
                <a:cs typeface="Arial" charset="0"/>
              </a:rPr>
              <a:t>(n~60)</a:t>
            </a:r>
            <a:endParaRPr kumimoji="0" lang="en-GB" altLang="zh-CN" sz="1800" b="0" i="0" u="none" strike="noStrike" kern="1200" cap="none" spc="0" normalizeH="0" baseline="30000" noProof="0" dirty="0">
              <a:ln>
                <a:noFill/>
              </a:ln>
              <a:solidFill>
                <a:schemeClr val="tx1"/>
              </a:solidFill>
              <a:effectLst/>
              <a:uLnTx/>
              <a:uFillTx/>
              <a:latin typeface="Arial" charset="0"/>
              <a:ea typeface="SimSun" pitchFamily="2" charset="-122"/>
              <a:cs typeface="Arial" charset="0"/>
            </a:endParaRPr>
          </a:p>
        </p:txBody>
      </p:sp>
      <p:sp>
        <p:nvSpPr>
          <p:cNvPr id="28" name="AutoShape 12"/>
          <p:cNvSpPr>
            <a:spLocks noChangeArrowheads="1"/>
          </p:cNvSpPr>
          <p:nvPr/>
        </p:nvSpPr>
        <p:spPr bwMode="auto">
          <a:xfrm>
            <a:off x="5976476" y="2679606"/>
            <a:ext cx="3054599" cy="352362"/>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baseline="0" noProof="0" dirty="0" err="1" smtClean="0">
                <a:ln>
                  <a:noFill/>
                </a:ln>
                <a:solidFill>
                  <a:srgbClr val="FFFFFF"/>
                </a:solidFill>
                <a:effectLst/>
                <a:uLnTx/>
                <a:uFillTx/>
                <a:latin typeface="Arial" charset="0"/>
                <a:ea typeface="SimSun" pitchFamily="2" charset="-122"/>
                <a:cs typeface="Arial" charset="0"/>
              </a:rPr>
              <a:t>cMET</a:t>
            </a:r>
            <a:r>
              <a:rPr kumimoji="0" lang="en-GB" altLang="zh-CN" sz="18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 high </a:t>
            </a: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(n~30)</a:t>
            </a:r>
            <a:endParaRPr kumimoji="0" lang="en-GB" altLang="zh-CN" sz="1800" b="0" i="0" u="none" strike="noStrike" kern="1200" cap="none" spc="0" normalizeH="0" baseline="30000" noProof="0" dirty="0">
              <a:ln>
                <a:noFill/>
              </a:ln>
              <a:solidFill>
                <a:srgbClr val="FFFFFF"/>
              </a:solidFill>
              <a:effectLst/>
              <a:uLnTx/>
              <a:uFillTx/>
              <a:latin typeface="Arial" charset="0"/>
              <a:ea typeface="SimSun" pitchFamily="2" charset="-122"/>
              <a:cs typeface="Arial" charset="0"/>
            </a:endParaRPr>
          </a:p>
        </p:txBody>
      </p:sp>
      <p:sp>
        <p:nvSpPr>
          <p:cNvPr id="29" name="AutoShape 12"/>
          <p:cNvSpPr>
            <a:spLocks noChangeArrowheads="1"/>
          </p:cNvSpPr>
          <p:nvPr/>
        </p:nvSpPr>
        <p:spPr bwMode="auto">
          <a:xfrm>
            <a:off x="5976476" y="3093848"/>
            <a:ext cx="3054599" cy="352362"/>
          </a:xfrm>
          <a:prstGeom prst="roundRect">
            <a:avLst>
              <a:gd name="adj" fmla="val 16667"/>
            </a:avLst>
          </a:prstGeom>
          <a:solidFill>
            <a:schemeClr val="accent2">
              <a:lumMod val="60000"/>
              <a:lumOff val="40000"/>
            </a:schemeClr>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baseline="0" noProof="0" dirty="0" err="1" smtClean="0">
                <a:ln>
                  <a:noFill/>
                </a:ln>
                <a:solidFill>
                  <a:srgbClr val="FFFFFF"/>
                </a:solidFill>
                <a:effectLst/>
                <a:uLnTx/>
                <a:uFillTx/>
                <a:latin typeface="Arial" charset="0"/>
                <a:ea typeface="SimSun" pitchFamily="2" charset="-122"/>
                <a:cs typeface="Arial" charset="0"/>
              </a:rPr>
              <a:t>cMET</a:t>
            </a:r>
            <a:r>
              <a:rPr kumimoji="0" lang="en-GB" altLang="zh-CN" sz="18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 intermediate </a:t>
            </a: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(n~30)</a:t>
            </a:r>
            <a:endParaRPr kumimoji="0" lang="en-GB" altLang="zh-CN" sz="1800" b="0" i="0" u="none" strike="noStrike" kern="1200" cap="none" spc="0" normalizeH="0" baseline="30000" noProof="0" dirty="0">
              <a:ln>
                <a:noFill/>
              </a:ln>
              <a:solidFill>
                <a:srgbClr val="FFFFFF"/>
              </a:solidFill>
              <a:effectLst/>
              <a:uLnTx/>
              <a:uFillTx/>
              <a:latin typeface="Arial" charset="0"/>
              <a:ea typeface="SimSun" pitchFamily="2" charset="-122"/>
              <a:cs typeface="Arial" charset="0"/>
            </a:endParaRPr>
          </a:p>
        </p:txBody>
      </p:sp>
      <p:sp>
        <p:nvSpPr>
          <p:cNvPr id="30" name="AutoShape 12"/>
          <p:cNvSpPr>
            <a:spLocks noChangeArrowheads="1"/>
          </p:cNvSpPr>
          <p:nvPr/>
        </p:nvSpPr>
        <p:spPr bwMode="auto">
          <a:xfrm>
            <a:off x="5976476" y="3575683"/>
            <a:ext cx="3054599" cy="352362"/>
          </a:xfrm>
          <a:prstGeom prst="roundRect">
            <a:avLst>
              <a:gd name="adj" fmla="val 16667"/>
            </a:avLst>
          </a:prstGeom>
          <a:solidFill>
            <a:schemeClr val="accent3"/>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baseline="0" noProof="0" dirty="0" err="1" smtClean="0">
                <a:ln>
                  <a:noFill/>
                </a:ln>
                <a:solidFill>
                  <a:schemeClr val="tx1"/>
                </a:solidFill>
                <a:effectLst/>
                <a:uLnTx/>
                <a:uFillTx/>
                <a:latin typeface="Arial" charset="0"/>
                <a:ea typeface="SimSun" pitchFamily="2" charset="-122"/>
                <a:cs typeface="Arial" charset="0"/>
              </a:rPr>
              <a:t>cMET</a:t>
            </a:r>
            <a:r>
              <a:rPr kumimoji="0" lang="en-GB" altLang="zh-CN" sz="1800" b="0" i="0" u="none" strike="noStrike" kern="1200" cap="none" spc="0" normalizeH="0" baseline="0" noProof="0" dirty="0" smtClean="0">
                <a:ln>
                  <a:noFill/>
                </a:ln>
                <a:solidFill>
                  <a:schemeClr val="tx1"/>
                </a:solidFill>
                <a:effectLst/>
                <a:uLnTx/>
                <a:uFillTx/>
                <a:latin typeface="Arial" charset="0"/>
                <a:ea typeface="SimSun" pitchFamily="2" charset="-122"/>
                <a:cs typeface="Arial" charset="0"/>
              </a:rPr>
              <a:t> high </a:t>
            </a:r>
            <a:r>
              <a:rPr kumimoji="0" lang="en-GB" altLang="zh-CN" sz="1800" b="0" i="0" u="none" strike="noStrike" kern="1200" cap="none" spc="0" normalizeH="0" noProof="0" dirty="0" smtClean="0">
                <a:ln>
                  <a:noFill/>
                </a:ln>
                <a:solidFill>
                  <a:schemeClr val="tx1"/>
                </a:solidFill>
                <a:effectLst/>
                <a:uLnTx/>
                <a:uFillTx/>
                <a:latin typeface="Arial" charset="0"/>
                <a:ea typeface="SimSun" pitchFamily="2" charset="-122"/>
                <a:cs typeface="Arial" charset="0"/>
              </a:rPr>
              <a:t>(n~30)</a:t>
            </a:r>
            <a:endParaRPr kumimoji="0" lang="en-GB" altLang="zh-CN" sz="1800" b="0" i="0" u="none" strike="noStrike" kern="1200" cap="none" spc="0" normalizeH="0" baseline="30000" noProof="0" dirty="0">
              <a:ln>
                <a:noFill/>
              </a:ln>
              <a:solidFill>
                <a:schemeClr val="tx1"/>
              </a:solidFill>
              <a:effectLst/>
              <a:uLnTx/>
              <a:uFillTx/>
              <a:latin typeface="Arial" charset="0"/>
              <a:ea typeface="SimSun" pitchFamily="2" charset="-122"/>
              <a:cs typeface="Arial" charset="0"/>
            </a:endParaRPr>
          </a:p>
        </p:txBody>
      </p:sp>
      <p:sp>
        <p:nvSpPr>
          <p:cNvPr id="31" name="AutoShape 12"/>
          <p:cNvSpPr>
            <a:spLocks noChangeArrowheads="1"/>
          </p:cNvSpPr>
          <p:nvPr/>
        </p:nvSpPr>
        <p:spPr bwMode="auto">
          <a:xfrm>
            <a:off x="5980386" y="4009634"/>
            <a:ext cx="3054599" cy="352362"/>
          </a:xfrm>
          <a:prstGeom prst="roundRect">
            <a:avLst>
              <a:gd name="adj" fmla="val 16667"/>
            </a:avLst>
          </a:prstGeom>
          <a:solidFill>
            <a:schemeClr val="accent3">
              <a:lumMod val="60000"/>
              <a:lumOff val="40000"/>
            </a:schemeClr>
          </a:solidFill>
          <a:ln w="9525" algn="ctr">
            <a:noFill/>
            <a:round/>
            <a:headEnd/>
            <a:tailEnd/>
          </a:ln>
        </p:spPr>
        <p:txBody>
          <a:bodyPr lIns="90488" tIns="0" rIns="90488" bIns="0" anchor="ctr"/>
          <a:lstStyle/>
          <a:p>
            <a:pPr lvl="0" algn="ctr" defTabSz="892175" eaLnBrk="0" fontAlgn="base">
              <a:spcBef>
                <a:spcPct val="0"/>
              </a:spcBef>
              <a:spcAft>
                <a:spcPct val="0"/>
              </a:spcAft>
              <a:defRPr/>
            </a:pPr>
            <a:r>
              <a:rPr lang="en-GB" altLang="zh-CN" kern="1200" dirty="0" err="1">
                <a:solidFill>
                  <a:schemeClr val="tx1"/>
                </a:solidFill>
                <a:latin typeface="Arial" charset="0"/>
                <a:ea typeface="SimSun" pitchFamily="2" charset="-122"/>
                <a:cs typeface="Arial" charset="0"/>
              </a:rPr>
              <a:t>cMET</a:t>
            </a:r>
            <a:r>
              <a:rPr lang="en-GB" altLang="zh-CN" kern="1200" dirty="0">
                <a:solidFill>
                  <a:schemeClr val="tx1"/>
                </a:solidFill>
                <a:latin typeface="Arial" charset="0"/>
                <a:ea typeface="SimSun" pitchFamily="2" charset="-122"/>
                <a:cs typeface="Arial" charset="0"/>
              </a:rPr>
              <a:t> intermediate (n~30)</a:t>
            </a:r>
            <a:endParaRPr lang="en-GB" altLang="zh-CN" kern="1200" baseline="30000" dirty="0">
              <a:solidFill>
                <a:schemeClr val="tx1"/>
              </a:solidFill>
              <a:latin typeface="Arial" charset="0"/>
              <a:ea typeface="SimSun" pitchFamily="2" charset="-122"/>
              <a:cs typeface="Arial" charset="0"/>
            </a:endParaRPr>
          </a:p>
        </p:txBody>
      </p:sp>
      <p:cxnSp>
        <p:nvCxnSpPr>
          <p:cNvPr id="32" name="AutoShape 19"/>
          <p:cNvCxnSpPr>
            <a:cxnSpLocks noChangeShapeType="1"/>
            <a:stCxn id="16" idx="3"/>
            <a:endCxn id="28" idx="1"/>
          </p:cNvCxnSpPr>
          <p:nvPr/>
        </p:nvCxnSpPr>
        <p:spPr bwMode="auto">
          <a:xfrm flipV="1">
            <a:off x="5733395" y="2855787"/>
            <a:ext cx="243081" cy="206764"/>
          </a:xfrm>
          <a:prstGeom prst="straightConnector1">
            <a:avLst/>
          </a:prstGeom>
          <a:noFill/>
          <a:ln w="38100">
            <a:solidFill>
              <a:schemeClr val="bg1"/>
            </a:solidFill>
            <a:round/>
            <a:headEnd/>
            <a:tailEnd type="triangle" w="med" len="med"/>
          </a:ln>
        </p:spPr>
      </p:cxnSp>
      <p:cxnSp>
        <p:nvCxnSpPr>
          <p:cNvPr id="36" name="AutoShape 19"/>
          <p:cNvCxnSpPr>
            <a:cxnSpLocks noChangeShapeType="1"/>
            <a:stCxn id="16" idx="3"/>
            <a:endCxn id="29" idx="1"/>
          </p:cNvCxnSpPr>
          <p:nvPr/>
        </p:nvCxnSpPr>
        <p:spPr bwMode="auto">
          <a:xfrm>
            <a:off x="5733395" y="3062551"/>
            <a:ext cx="243081" cy="207478"/>
          </a:xfrm>
          <a:prstGeom prst="straightConnector1">
            <a:avLst/>
          </a:prstGeom>
          <a:noFill/>
          <a:ln w="38100">
            <a:solidFill>
              <a:schemeClr val="bg1"/>
            </a:solidFill>
            <a:round/>
            <a:headEnd/>
            <a:tailEnd type="triangle" w="med" len="med"/>
          </a:ln>
        </p:spPr>
      </p:cxnSp>
      <p:cxnSp>
        <p:nvCxnSpPr>
          <p:cNvPr id="40" name="AutoShape 19"/>
          <p:cNvCxnSpPr>
            <a:cxnSpLocks noChangeShapeType="1"/>
            <a:stCxn id="27" idx="3"/>
            <a:endCxn id="30" idx="1"/>
          </p:cNvCxnSpPr>
          <p:nvPr/>
        </p:nvCxnSpPr>
        <p:spPr bwMode="auto">
          <a:xfrm flipV="1">
            <a:off x="5733395" y="3751864"/>
            <a:ext cx="243081" cy="232627"/>
          </a:xfrm>
          <a:prstGeom prst="straightConnector1">
            <a:avLst/>
          </a:prstGeom>
          <a:noFill/>
          <a:ln w="38100">
            <a:solidFill>
              <a:schemeClr val="bg1"/>
            </a:solidFill>
            <a:round/>
            <a:headEnd/>
            <a:tailEnd type="triangle" w="med" len="med"/>
          </a:ln>
        </p:spPr>
      </p:cxnSp>
      <p:cxnSp>
        <p:nvCxnSpPr>
          <p:cNvPr id="43" name="AutoShape 19"/>
          <p:cNvCxnSpPr>
            <a:cxnSpLocks noChangeShapeType="1"/>
            <a:stCxn id="27" idx="3"/>
            <a:endCxn id="31" idx="1"/>
          </p:cNvCxnSpPr>
          <p:nvPr/>
        </p:nvCxnSpPr>
        <p:spPr bwMode="auto">
          <a:xfrm>
            <a:off x="5733395" y="3984491"/>
            <a:ext cx="246991" cy="201324"/>
          </a:xfrm>
          <a:prstGeom prst="straightConnector1">
            <a:avLst/>
          </a:prstGeom>
          <a:noFill/>
          <a:ln w="38100">
            <a:solidFill>
              <a:schemeClr val="bg1"/>
            </a:solidFill>
            <a:round/>
            <a:headEnd/>
            <a:tailEnd type="triangle" w="med" len="med"/>
          </a:ln>
        </p:spPr>
      </p:cxnSp>
      <p:cxnSp>
        <p:nvCxnSpPr>
          <p:cNvPr id="46" name="AutoShape 15"/>
          <p:cNvCxnSpPr>
            <a:cxnSpLocks noChangeShapeType="1"/>
            <a:stCxn id="28" idx="3"/>
            <a:endCxn id="17" idx="1"/>
          </p:cNvCxnSpPr>
          <p:nvPr/>
        </p:nvCxnSpPr>
        <p:spPr bwMode="auto">
          <a:xfrm>
            <a:off x="9031075" y="2855787"/>
            <a:ext cx="475757" cy="896077"/>
          </a:xfrm>
          <a:prstGeom prst="bentConnector3">
            <a:avLst>
              <a:gd name="adj1" fmla="val 50000"/>
            </a:avLst>
          </a:prstGeom>
          <a:noFill/>
          <a:ln w="38100">
            <a:solidFill>
              <a:schemeClr val="bg1"/>
            </a:solidFill>
            <a:miter lim="800000"/>
            <a:headEnd/>
            <a:tailEnd type="triangle" w="med" len="med"/>
          </a:ln>
        </p:spPr>
      </p:cxnSp>
      <p:cxnSp>
        <p:nvCxnSpPr>
          <p:cNvPr id="49" name="AutoShape 15"/>
          <p:cNvCxnSpPr>
            <a:cxnSpLocks noChangeShapeType="1"/>
            <a:stCxn id="26" idx="3"/>
            <a:endCxn id="17" idx="1"/>
          </p:cNvCxnSpPr>
          <p:nvPr/>
        </p:nvCxnSpPr>
        <p:spPr bwMode="auto">
          <a:xfrm flipV="1">
            <a:off x="9039809" y="3751864"/>
            <a:ext cx="467023" cy="938049"/>
          </a:xfrm>
          <a:prstGeom prst="bentConnector3">
            <a:avLst>
              <a:gd name="adj1" fmla="val 50000"/>
            </a:avLst>
          </a:prstGeom>
          <a:noFill/>
          <a:ln w="38100">
            <a:solidFill>
              <a:schemeClr val="bg1"/>
            </a:solidFill>
            <a:miter lim="800000"/>
            <a:headEnd/>
            <a:tailEnd type="triangle" w="med" len="med"/>
          </a:ln>
        </p:spPr>
      </p:cxnSp>
      <p:cxnSp>
        <p:nvCxnSpPr>
          <p:cNvPr id="52" name="AutoShape 15"/>
          <p:cNvCxnSpPr>
            <a:cxnSpLocks noChangeShapeType="1"/>
            <a:stCxn id="29" idx="3"/>
            <a:endCxn id="17" idx="1"/>
          </p:cNvCxnSpPr>
          <p:nvPr/>
        </p:nvCxnSpPr>
        <p:spPr bwMode="auto">
          <a:xfrm>
            <a:off x="9031075" y="3270029"/>
            <a:ext cx="475757" cy="481835"/>
          </a:xfrm>
          <a:prstGeom prst="bentConnector3">
            <a:avLst>
              <a:gd name="adj1" fmla="val 50000"/>
            </a:avLst>
          </a:prstGeom>
          <a:noFill/>
          <a:ln w="38100">
            <a:solidFill>
              <a:schemeClr val="bg1"/>
            </a:solidFill>
            <a:miter lim="800000"/>
            <a:headEnd/>
            <a:tailEnd type="triangle" w="med" len="med"/>
          </a:ln>
        </p:spPr>
      </p:cxnSp>
      <p:cxnSp>
        <p:nvCxnSpPr>
          <p:cNvPr id="55" name="AutoShape 15"/>
          <p:cNvCxnSpPr>
            <a:cxnSpLocks noChangeShapeType="1"/>
            <a:stCxn id="31" idx="3"/>
            <a:endCxn id="17" idx="1"/>
          </p:cNvCxnSpPr>
          <p:nvPr/>
        </p:nvCxnSpPr>
        <p:spPr bwMode="auto">
          <a:xfrm flipV="1">
            <a:off x="9034985" y="3751864"/>
            <a:ext cx="471847" cy="433951"/>
          </a:xfrm>
          <a:prstGeom prst="bentConnector3">
            <a:avLst>
              <a:gd name="adj1" fmla="val 50000"/>
            </a:avLst>
          </a:prstGeom>
          <a:noFill/>
          <a:ln w="38100">
            <a:solidFill>
              <a:schemeClr val="bg1"/>
            </a:solidFill>
            <a:miter lim="800000"/>
            <a:headEnd/>
            <a:tailEnd type="triangle" w="med" len="med"/>
          </a:ln>
        </p:spPr>
      </p:cxnSp>
      <p:cxnSp>
        <p:nvCxnSpPr>
          <p:cNvPr id="58" name="AutoShape 19"/>
          <p:cNvCxnSpPr>
            <a:cxnSpLocks noChangeShapeType="1"/>
            <a:stCxn id="30" idx="3"/>
            <a:endCxn id="17" idx="1"/>
          </p:cNvCxnSpPr>
          <p:nvPr/>
        </p:nvCxnSpPr>
        <p:spPr bwMode="auto">
          <a:xfrm>
            <a:off x="9031075" y="3751864"/>
            <a:ext cx="475757" cy="0"/>
          </a:xfrm>
          <a:prstGeom prst="straightConnector1">
            <a:avLst/>
          </a:prstGeom>
          <a:noFill/>
          <a:ln w="38100">
            <a:solidFill>
              <a:schemeClr val="bg1"/>
            </a:solidFill>
            <a:round/>
            <a:headEnd/>
            <a:tailEnd type="triangle" w="med" len="med"/>
          </a:ln>
        </p:spPr>
      </p:cxnSp>
    </p:spTree>
    <p:extLst>
      <p:ext uri="{BB962C8B-B14F-4D97-AF65-F5344CB8AC3E}">
        <p14:creationId xmlns:p14="http://schemas.microsoft.com/office/powerpoint/2010/main" val="289654928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9016</a:t>
            </a:r>
            <a:r>
              <a:rPr lang="en-GB" dirty="0"/>
              <a:t>: Telisotuzumab vedotin (</a:t>
            </a:r>
            <a:r>
              <a:rPr lang="en-GB" dirty="0" err="1"/>
              <a:t>Teliso</a:t>
            </a:r>
            <a:r>
              <a:rPr lang="en-GB" dirty="0"/>
              <a:t>-V) monotherapy in patients (pts) with previously treated c-Met–overexpressing (OE) advanced non-small cell lung cancer (NSCLC</a:t>
            </a:r>
            <a:r>
              <a:rPr lang="en-GB" dirty="0" smtClean="0"/>
              <a:t>) </a:t>
            </a:r>
            <a:br>
              <a:rPr lang="en-GB" dirty="0" smtClean="0"/>
            </a:br>
            <a:r>
              <a:rPr lang="en-GB" dirty="0" smtClean="0"/>
              <a:t>– Camidge DR, et al</a:t>
            </a:r>
            <a:endParaRPr lang="en-GB" dirty="0"/>
          </a:p>
        </p:txBody>
      </p:sp>
      <p:sp>
        <p:nvSpPr>
          <p:cNvPr id="6" name="Content Placeholder 5"/>
          <p:cNvSpPr>
            <a:spLocks noGrp="1"/>
          </p:cNvSpPr>
          <p:nvPr>
            <p:ph idx="1"/>
          </p:nvPr>
        </p:nvSpPr>
        <p:spPr/>
        <p:txBody>
          <a:bodyPr/>
          <a:lstStyle/>
          <a:p>
            <a:r>
              <a:rPr lang="en-GB" b="1" dirty="0"/>
              <a:t>Key </a:t>
            </a:r>
            <a:r>
              <a:rPr lang="en-GB" b="1" dirty="0" smtClean="0"/>
              <a:t>results</a:t>
            </a:r>
            <a:endParaRPr lang="en-GB" b="1" dirty="0"/>
          </a:p>
        </p:txBody>
      </p:sp>
      <p:sp>
        <p:nvSpPr>
          <p:cNvPr id="5" name="Text Placeholder 4"/>
          <p:cNvSpPr>
            <a:spLocks noGrp="1"/>
          </p:cNvSpPr>
          <p:nvPr>
            <p:ph type="body" sz="quarter" idx="11"/>
          </p:nvPr>
        </p:nvSpPr>
        <p:spPr/>
        <p:txBody>
          <a:bodyPr/>
          <a:lstStyle/>
          <a:p>
            <a:r>
              <a:rPr lang="en-GB" dirty="0" smtClean="0"/>
              <a:t>Camidge DR,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9016</a:t>
            </a:r>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934416964"/>
              </p:ext>
            </p:extLst>
          </p:nvPr>
        </p:nvGraphicFramePr>
        <p:xfrm>
          <a:off x="2569622" y="1708242"/>
          <a:ext cx="7052756" cy="2706960"/>
        </p:xfrm>
        <a:graphic>
          <a:graphicData uri="http://schemas.openxmlformats.org/drawingml/2006/table">
            <a:tbl>
              <a:tblPr firstRow="1" bandRow="1">
                <a:tableStyleId>{69012ECD-51FC-41F1-AA8D-1B2483CD663E}</a:tableStyleId>
              </a:tblPr>
              <a:tblGrid>
                <a:gridCol w="1997280">
                  <a:extLst>
                    <a:ext uri="{9D8B030D-6E8A-4147-A177-3AD203B41FA5}">
                      <a16:colId xmlns:a16="http://schemas.microsoft.com/office/drawing/2014/main" val="4251174958"/>
                    </a:ext>
                  </a:extLst>
                </a:gridCol>
                <a:gridCol w="693683">
                  <a:extLst>
                    <a:ext uri="{9D8B030D-6E8A-4147-A177-3AD203B41FA5}">
                      <a16:colId xmlns:a16="http://schemas.microsoft.com/office/drawing/2014/main" val="3398966707"/>
                    </a:ext>
                  </a:extLst>
                </a:gridCol>
                <a:gridCol w="1834055">
                  <a:extLst>
                    <a:ext uri="{9D8B030D-6E8A-4147-A177-3AD203B41FA5}">
                      <a16:colId xmlns:a16="http://schemas.microsoft.com/office/drawing/2014/main" val="730502996"/>
                    </a:ext>
                  </a:extLst>
                </a:gridCol>
                <a:gridCol w="730469">
                  <a:extLst>
                    <a:ext uri="{9D8B030D-6E8A-4147-A177-3AD203B41FA5}">
                      <a16:colId xmlns:a16="http://schemas.microsoft.com/office/drawing/2014/main" val="4001700941"/>
                    </a:ext>
                  </a:extLst>
                </a:gridCol>
                <a:gridCol w="1797269">
                  <a:extLst>
                    <a:ext uri="{9D8B030D-6E8A-4147-A177-3AD203B41FA5}">
                      <a16:colId xmlns:a16="http://schemas.microsoft.com/office/drawing/2014/main" val="2312341213"/>
                    </a:ext>
                  </a:extLst>
                </a:gridCol>
              </a:tblGrid>
              <a:tr h="203640">
                <a:tc row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b="1" dirty="0" smtClean="0">
                          <a:solidFill>
                            <a:schemeClr val="tx2"/>
                          </a:solidFill>
                          <a:latin typeface="+mn-lt"/>
                        </a:rPr>
                        <a:t>Cohort</a:t>
                      </a:r>
                      <a:endParaRPr lang="en-US" sz="1400" b="1" dirty="0">
                        <a:solidFill>
                          <a:schemeClr val="tx2"/>
                        </a:solidFill>
                        <a:latin typeface="+mn-lt"/>
                      </a:endParaRPr>
                    </a:p>
                  </a:txBody>
                  <a:tcPr marT="36000" marB="36000" anchor="b">
                    <a:lnB w="12700" cap="flat" cmpd="sng" algn="ctr">
                      <a:noFill/>
                      <a:prstDash val="solid"/>
                      <a:round/>
                      <a:headEnd type="none" w="med" len="med"/>
                      <a:tailEnd type="none" w="med" len="med"/>
                    </a:lnB>
                  </a:tcPr>
                </a:tc>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400" b="1" dirty="0" smtClean="0">
                          <a:solidFill>
                            <a:schemeClr val="tx2"/>
                          </a:solidFill>
                          <a:latin typeface="+mn-lt"/>
                        </a:rPr>
                        <a:t>ORR</a:t>
                      </a:r>
                      <a:endParaRPr lang="en-US" sz="1400" b="1" dirty="0">
                        <a:solidFill>
                          <a:schemeClr val="tx2"/>
                        </a:solidFill>
                        <a:latin typeface="+mn-lt"/>
                      </a:endParaRPr>
                    </a:p>
                  </a:txBody>
                  <a:tcPr marT="36000" marB="36000" anchor="b"/>
                </a:tc>
                <a:tc hMerge="1">
                  <a:txBody>
                    <a:bodyPr/>
                    <a:lstStyle/>
                    <a:p>
                      <a:endParaRPr lang="en-GB"/>
                    </a:p>
                  </a:txBody>
                  <a:tcPr/>
                </a:tc>
                <a:tc gridSpan="2">
                  <a:txBody>
                    <a:bodyPr/>
                    <a:lstStyle/>
                    <a:p>
                      <a:pPr algn="ctr"/>
                      <a:r>
                        <a:rPr lang="en-US" sz="1400" b="1" dirty="0" smtClean="0">
                          <a:solidFill>
                            <a:schemeClr val="tx2"/>
                          </a:solidFill>
                          <a:latin typeface="+mn-lt"/>
                        </a:rPr>
                        <a:t>DoR</a:t>
                      </a:r>
                      <a:endParaRPr lang="en-US" sz="1400" b="1" dirty="0">
                        <a:solidFill>
                          <a:schemeClr val="tx2"/>
                        </a:solidFill>
                        <a:latin typeface="+mn-lt"/>
                      </a:endParaRPr>
                    </a:p>
                  </a:txBody>
                  <a:tcPr marT="36000" marB="36000" anchor="b"/>
                </a:tc>
                <a:tc hMerge="1">
                  <a:txBody>
                    <a:bodyPr/>
                    <a:lstStyle/>
                    <a:p>
                      <a:endParaRPr lang="en-GB"/>
                    </a:p>
                  </a:txBody>
                  <a:tcPr/>
                </a:tc>
                <a:extLst>
                  <a:ext uri="{0D108BD9-81ED-4DB2-BD59-A6C34878D82A}">
                    <a16:rowId xmlns:a16="http://schemas.microsoft.com/office/drawing/2014/main" val="3011744392"/>
                  </a:ext>
                </a:extLst>
              </a:tr>
              <a:tr h="203640">
                <a:tc vMerge="1">
                  <a:txBody>
                    <a:bodyPr/>
                    <a:lstStyle/>
                    <a:p>
                      <a:pPr algn="l"/>
                      <a:endParaRPr lang="en-US" sz="1400" b="1" dirty="0">
                        <a:solidFill>
                          <a:schemeClr val="tx2"/>
                        </a:solidFill>
                        <a:latin typeface="+mn-lt"/>
                      </a:endParaRPr>
                    </a:p>
                  </a:txBody>
                  <a:tcPr marT="36000" marB="36000" anchor="b">
                    <a:solidFill>
                      <a:schemeClr val="accent1"/>
                    </a:solidFill>
                  </a:tcPr>
                </a:tc>
                <a:tc>
                  <a:txBody>
                    <a:bodyPr/>
                    <a:lstStyle/>
                    <a:p>
                      <a:pPr algn="ctr"/>
                      <a:r>
                        <a:rPr lang="en-US" sz="1400" b="1" dirty="0" smtClean="0">
                          <a:solidFill>
                            <a:schemeClr val="tx2"/>
                          </a:solidFill>
                          <a:latin typeface="+mn-lt"/>
                        </a:rPr>
                        <a:t>n/N</a:t>
                      </a:r>
                      <a:endParaRPr lang="en-US" sz="1400" b="1"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tx2"/>
                          </a:solidFill>
                          <a:latin typeface="+mn-lt"/>
                        </a:rPr>
                        <a:t>% (95%CI)</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a:r>
                        <a:rPr lang="en-US" sz="1400" b="1" dirty="0" smtClean="0">
                          <a:solidFill>
                            <a:schemeClr val="tx2"/>
                          </a:solidFill>
                          <a:latin typeface="+mn-lt"/>
                        </a:rPr>
                        <a:t>n/N</a:t>
                      </a:r>
                      <a:endParaRPr lang="en-US" sz="1400" b="1"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err="1" smtClean="0">
                          <a:solidFill>
                            <a:schemeClr val="tx2"/>
                          </a:solidFill>
                          <a:latin typeface="+mn-lt"/>
                        </a:rPr>
                        <a:t>mo</a:t>
                      </a:r>
                      <a:r>
                        <a:rPr lang="en-US" sz="1400" b="1" dirty="0" smtClean="0">
                          <a:solidFill>
                            <a:schemeClr val="tx2"/>
                          </a:solidFill>
                          <a:latin typeface="+mn-lt"/>
                        </a:rPr>
                        <a:t> (95%CI)</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786119850"/>
                  </a:ext>
                </a:extLst>
              </a:tr>
              <a:tr h="149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NSQ EGFR WT</a:t>
                      </a:r>
                      <a:r>
                        <a:rPr lang="en-US" sz="1400" b="0" kern="1200" baseline="0" dirty="0" smtClean="0">
                          <a:solidFill>
                            <a:schemeClr val="tx1"/>
                          </a:solidFill>
                          <a:latin typeface="+mn-lt"/>
                          <a:ea typeface="+mn-ea"/>
                          <a:cs typeface="+mn-cs"/>
                        </a:rPr>
                        <a:t> </a:t>
                      </a:r>
                    </a:p>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baseline="0" dirty="0" smtClean="0">
                          <a:solidFill>
                            <a:schemeClr val="tx1"/>
                          </a:solidFill>
                          <a:latin typeface="+mn-lt"/>
                          <a:ea typeface="+mn-ea"/>
                          <a:cs typeface="+mn-cs"/>
                        </a:rPr>
                        <a:t>All</a:t>
                      </a:r>
                    </a:p>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err="1" smtClean="0">
                          <a:solidFill>
                            <a:schemeClr val="tx1"/>
                          </a:solidFill>
                          <a:latin typeface="+mn-lt"/>
                          <a:ea typeface="+mn-ea"/>
                          <a:cs typeface="+mn-cs"/>
                        </a:rPr>
                        <a:t>cMET</a:t>
                      </a:r>
                      <a:r>
                        <a:rPr lang="en-US" sz="1400" b="0" kern="1200" dirty="0" smtClean="0">
                          <a:solidFill>
                            <a:schemeClr val="tx1"/>
                          </a:solidFill>
                          <a:latin typeface="+mn-lt"/>
                          <a:ea typeface="+mn-ea"/>
                          <a:cs typeface="+mn-cs"/>
                        </a:rPr>
                        <a:t> high</a:t>
                      </a:r>
                    </a:p>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dirty="0" err="1" smtClean="0">
                          <a:solidFill>
                            <a:schemeClr val="tx1"/>
                          </a:solidFill>
                          <a:latin typeface="+mn-lt"/>
                        </a:rPr>
                        <a:t>cMET</a:t>
                      </a:r>
                      <a:r>
                        <a:rPr lang="en-US" sz="1400" dirty="0" smtClean="0">
                          <a:solidFill>
                            <a:schemeClr val="tx1"/>
                          </a:solidFill>
                          <a:latin typeface="+mn-lt"/>
                        </a:rPr>
                        <a:t> intermediate</a:t>
                      </a:r>
                    </a:p>
                  </a:txBody>
                  <a:tcPr marT="36000" marB="36000">
                    <a:lnT w="12700" cap="flat" cmpd="sng" algn="ctr">
                      <a:noFill/>
                      <a:prstDash val="solid"/>
                      <a:round/>
                      <a:headEnd type="none" w="med" len="med"/>
                      <a:tailEnd type="none" w="med" len="med"/>
                    </a:lnT>
                  </a:tcPr>
                </a:tc>
                <a:tc>
                  <a:txBody>
                    <a:bodyPr/>
                    <a:lstStyle/>
                    <a:p>
                      <a:pPr algn="ctr"/>
                      <a:endParaRPr lang="en-GB" sz="1400" kern="1200" dirty="0" smtClean="0">
                        <a:solidFill>
                          <a:schemeClr val="tx1"/>
                        </a:solidFill>
                        <a:latin typeface="+mn-lt"/>
                        <a:ea typeface="+mn-ea"/>
                        <a:cs typeface="+mn-cs"/>
                      </a:endParaRPr>
                    </a:p>
                    <a:p>
                      <a:pPr algn="ctr"/>
                      <a:r>
                        <a:rPr lang="en-GB" sz="1400" kern="1200" dirty="0" smtClean="0">
                          <a:solidFill>
                            <a:schemeClr val="tx1"/>
                          </a:solidFill>
                          <a:latin typeface="+mn-lt"/>
                          <a:ea typeface="+mn-ea"/>
                          <a:cs typeface="+mn-cs"/>
                        </a:rPr>
                        <a:t>19/52</a:t>
                      </a:r>
                    </a:p>
                    <a:p>
                      <a:pPr algn="ctr"/>
                      <a:r>
                        <a:rPr lang="en-GB" sz="1400" kern="1200" dirty="0" smtClean="0">
                          <a:solidFill>
                            <a:schemeClr val="tx1"/>
                          </a:solidFill>
                          <a:latin typeface="+mn-lt"/>
                          <a:ea typeface="+mn-ea"/>
                          <a:cs typeface="+mn-cs"/>
                        </a:rPr>
                        <a:t>12/23</a:t>
                      </a:r>
                    </a:p>
                    <a:p>
                      <a:pPr algn="ctr"/>
                      <a:r>
                        <a:rPr lang="en-GB" sz="1400" kern="1200" dirty="0" smtClean="0">
                          <a:solidFill>
                            <a:schemeClr val="tx1"/>
                          </a:solidFill>
                          <a:latin typeface="+mn-lt"/>
                          <a:ea typeface="+mn-ea"/>
                          <a:cs typeface="+mn-cs"/>
                        </a:rPr>
                        <a:t>7/29</a:t>
                      </a:r>
                      <a:endParaRPr lang="en-GB" sz="1400" kern="1200" dirty="0">
                        <a:solidFill>
                          <a:schemeClr val="tx1"/>
                        </a:solidFill>
                        <a:latin typeface="+mn-lt"/>
                        <a:ea typeface="+mn-ea"/>
                        <a:cs typeface="+mn-cs"/>
                      </a:endParaRPr>
                    </a:p>
                  </a:txBody>
                  <a:tcPr marT="36000" marB="36000">
                    <a:lnT w="12700" cap="flat" cmpd="sng" algn="ctr">
                      <a:noFill/>
                      <a:prstDash val="solid"/>
                      <a:round/>
                      <a:headEnd type="none" w="med" len="med"/>
                      <a:tailEnd type="none" w="med" len="med"/>
                    </a:lnT>
                  </a:tcPr>
                </a:tc>
                <a:tc>
                  <a:txBody>
                    <a:bodyPr/>
                    <a:lstStyle/>
                    <a:p>
                      <a:pPr algn="ctr"/>
                      <a:endParaRPr lang="en-US" sz="1400" dirty="0" smtClean="0">
                        <a:solidFill>
                          <a:schemeClr val="tx1"/>
                        </a:solidFill>
                        <a:latin typeface="+mn-lt"/>
                      </a:endParaRPr>
                    </a:p>
                    <a:p>
                      <a:pPr algn="ctr"/>
                      <a:r>
                        <a:rPr lang="en-US" sz="1400" dirty="0" smtClean="0">
                          <a:solidFill>
                            <a:schemeClr val="tx1"/>
                          </a:solidFill>
                          <a:latin typeface="+mn-lt"/>
                        </a:rPr>
                        <a:t>36.5 (23.6, 51.0)</a:t>
                      </a:r>
                    </a:p>
                    <a:p>
                      <a:pPr algn="ctr"/>
                      <a:r>
                        <a:rPr lang="en-US" sz="1400" dirty="0" smtClean="0">
                          <a:solidFill>
                            <a:schemeClr val="tx1"/>
                          </a:solidFill>
                          <a:latin typeface="+mn-lt"/>
                        </a:rPr>
                        <a:t>52.2 (30.6, 73.2)</a:t>
                      </a:r>
                    </a:p>
                    <a:p>
                      <a:pPr algn="ctr"/>
                      <a:r>
                        <a:rPr lang="en-US" sz="1400" dirty="0" smtClean="0">
                          <a:solidFill>
                            <a:schemeClr val="tx1"/>
                          </a:solidFill>
                          <a:latin typeface="+mn-lt"/>
                        </a:rPr>
                        <a:t>24.1 (10.3, 43.5)</a:t>
                      </a:r>
                      <a:endParaRPr lang="en-US" sz="1400" dirty="0">
                        <a:solidFill>
                          <a:schemeClr val="tx1"/>
                        </a:solidFill>
                        <a:latin typeface="+mn-lt"/>
                      </a:endParaRPr>
                    </a:p>
                  </a:txBody>
                  <a:tcPr marT="36000" marB="36000">
                    <a:lnT w="12700" cap="flat" cmpd="sng" algn="ctr">
                      <a:noFill/>
                      <a:prstDash val="solid"/>
                      <a:round/>
                      <a:headEnd type="none" w="med" len="med"/>
                      <a:tailEnd type="none" w="med" len="med"/>
                    </a:lnT>
                  </a:tcPr>
                </a:tc>
                <a:tc>
                  <a:txBody>
                    <a:bodyPr/>
                    <a:lstStyle/>
                    <a:p>
                      <a:pPr algn="ctr"/>
                      <a:endParaRPr lang="en-US" sz="1400" dirty="0" smtClean="0">
                        <a:solidFill>
                          <a:schemeClr val="tx1"/>
                        </a:solidFill>
                        <a:latin typeface="+mn-lt"/>
                      </a:endParaRPr>
                    </a:p>
                    <a:p>
                      <a:pPr algn="ctr"/>
                      <a:r>
                        <a:rPr lang="en-US" sz="1400" dirty="0" smtClean="0">
                          <a:solidFill>
                            <a:schemeClr val="tx1"/>
                          </a:solidFill>
                          <a:latin typeface="+mn-lt"/>
                        </a:rPr>
                        <a:t>8/19 </a:t>
                      </a:r>
                    </a:p>
                    <a:p>
                      <a:pPr algn="ctr"/>
                      <a:r>
                        <a:rPr lang="en-US" sz="1400" dirty="0" smtClean="0">
                          <a:solidFill>
                            <a:schemeClr val="tx1"/>
                          </a:solidFill>
                          <a:latin typeface="+mn-lt"/>
                        </a:rPr>
                        <a:t>5/12</a:t>
                      </a:r>
                    </a:p>
                    <a:p>
                      <a:pPr algn="ctr"/>
                      <a:r>
                        <a:rPr lang="en-US" sz="1400" dirty="0" smtClean="0">
                          <a:solidFill>
                            <a:schemeClr val="tx1"/>
                          </a:solidFill>
                          <a:latin typeface="+mn-lt"/>
                        </a:rPr>
                        <a:t>3/7</a:t>
                      </a:r>
                      <a:endParaRPr lang="en-US" sz="1400" dirty="0">
                        <a:solidFill>
                          <a:schemeClr val="tx1"/>
                        </a:solidFill>
                        <a:latin typeface="+mn-lt"/>
                      </a:endParaRPr>
                    </a:p>
                  </a:txBody>
                  <a:tcPr marT="36000" marB="36000">
                    <a:lnT w="12700" cap="flat" cmpd="sng" algn="ctr">
                      <a:noFill/>
                      <a:prstDash val="solid"/>
                      <a:round/>
                      <a:headEnd type="none" w="med" len="med"/>
                      <a:tailEnd type="none" w="med" len="med"/>
                    </a:lnT>
                  </a:tcPr>
                </a:tc>
                <a:tc>
                  <a:txBody>
                    <a:bodyPr/>
                    <a:lstStyle/>
                    <a:p>
                      <a:pPr algn="ctr"/>
                      <a:endParaRPr lang="en-US" sz="1400" dirty="0" smtClean="0">
                        <a:solidFill>
                          <a:schemeClr val="tx1"/>
                        </a:solidFill>
                        <a:latin typeface="+mn-lt"/>
                      </a:endParaRPr>
                    </a:p>
                    <a:p>
                      <a:pPr algn="ctr"/>
                      <a:r>
                        <a:rPr lang="en-US" sz="1400" dirty="0" smtClean="0">
                          <a:solidFill>
                            <a:schemeClr val="tx1"/>
                          </a:solidFill>
                          <a:latin typeface="+mn-lt"/>
                        </a:rPr>
                        <a:t>6.9 (4.1, NR)</a:t>
                      </a:r>
                    </a:p>
                    <a:p>
                      <a:pPr algn="ctr"/>
                      <a:r>
                        <a:rPr lang="en-US" sz="1400" dirty="0" smtClean="0">
                          <a:solidFill>
                            <a:schemeClr val="tx1"/>
                          </a:solidFill>
                          <a:latin typeface="+mn-lt"/>
                        </a:rPr>
                        <a:t>6.9 (2.4, NR)</a:t>
                      </a:r>
                    </a:p>
                    <a:p>
                      <a:pPr algn="ctr"/>
                      <a:r>
                        <a:rPr lang="en-US" sz="1400" dirty="0" smtClean="0">
                          <a:solidFill>
                            <a:schemeClr val="tx1"/>
                          </a:solidFill>
                          <a:latin typeface="+mn-lt"/>
                        </a:rPr>
                        <a:t>NR</a:t>
                      </a:r>
                      <a:r>
                        <a:rPr lang="en-US" sz="1400" baseline="0" dirty="0" smtClean="0">
                          <a:solidFill>
                            <a:schemeClr val="tx1"/>
                          </a:solidFill>
                          <a:latin typeface="+mn-lt"/>
                        </a:rPr>
                        <a:t> (4.1, NR)</a:t>
                      </a:r>
                      <a:endParaRPr lang="en-US" sz="1400" dirty="0" smtClean="0">
                        <a:solidFill>
                          <a:schemeClr val="tx1"/>
                        </a:solidFill>
                        <a:latin typeface="+mn-lt"/>
                      </a:endParaRPr>
                    </a:p>
                  </a:txBody>
                  <a:tcPr marT="36000" marB="36000">
                    <a:lnT w="12700" cap="flat" cmpd="sng" algn="ctr">
                      <a:noFill/>
                      <a:prstDash val="solid"/>
                      <a:round/>
                      <a:headEnd type="none" w="med" len="med"/>
                      <a:tailEnd type="none" w="med" len="med"/>
                    </a:lnT>
                  </a:tcPr>
                </a:tc>
                <a:extLst>
                  <a:ext uri="{0D108BD9-81ED-4DB2-BD59-A6C34878D82A}">
                    <a16:rowId xmlns:a16="http://schemas.microsoft.com/office/drawing/2014/main" val="3005785457"/>
                  </a:ext>
                </a:extLst>
              </a:tr>
              <a:tr h="149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NSQ EGFR mutant</a:t>
                      </a:r>
                    </a:p>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All</a:t>
                      </a:r>
                    </a:p>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err="1" smtClean="0">
                          <a:solidFill>
                            <a:schemeClr val="tx1"/>
                          </a:solidFill>
                          <a:latin typeface="+mn-lt"/>
                          <a:ea typeface="+mn-ea"/>
                          <a:cs typeface="+mn-cs"/>
                        </a:rPr>
                        <a:t>cMET</a:t>
                      </a:r>
                      <a:r>
                        <a:rPr lang="en-US" sz="1400" b="0" kern="1200" dirty="0" smtClean="0">
                          <a:solidFill>
                            <a:schemeClr val="tx1"/>
                          </a:solidFill>
                          <a:latin typeface="+mn-lt"/>
                          <a:ea typeface="+mn-ea"/>
                          <a:cs typeface="+mn-cs"/>
                        </a:rPr>
                        <a:t> high</a:t>
                      </a:r>
                    </a:p>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dirty="0" err="1" smtClean="0">
                          <a:solidFill>
                            <a:schemeClr val="tx1"/>
                          </a:solidFill>
                          <a:latin typeface="+mn-lt"/>
                        </a:rPr>
                        <a:t>cMET</a:t>
                      </a:r>
                      <a:r>
                        <a:rPr lang="en-US" sz="1400" dirty="0" smtClean="0">
                          <a:solidFill>
                            <a:schemeClr val="tx1"/>
                          </a:solidFill>
                          <a:latin typeface="+mn-lt"/>
                        </a:rPr>
                        <a:t> intermediate</a:t>
                      </a:r>
                      <a:endParaRPr lang="en-US" sz="1400" b="0" kern="1200" dirty="0" smtClean="0">
                        <a:solidFill>
                          <a:schemeClr val="tx1"/>
                        </a:solidFill>
                        <a:latin typeface="+mn-lt"/>
                        <a:ea typeface="+mn-ea"/>
                        <a:cs typeface="+mn-cs"/>
                      </a:endParaRPr>
                    </a:p>
                  </a:txBody>
                  <a:tcPr marT="36000" marB="36000"/>
                </a:tc>
                <a:tc>
                  <a:txBody>
                    <a:bodyPr/>
                    <a:lstStyle/>
                    <a:p>
                      <a:pPr algn="ctr"/>
                      <a:endParaRPr lang="en-GB" sz="1400" kern="1200" dirty="0" smtClean="0">
                        <a:solidFill>
                          <a:schemeClr val="tx1"/>
                        </a:solidFill>
                        <a:latin typeface="+mn-lt"/>
                        <a:ea typeface="+mn-ea"/>
                        <a:cs typeface="+mn-cs"/>
                      </a:endParaRPr>
                    </a:p>
                    <a:p>
                      <a:pPr algn="ctr"/>
                      <a:r>
                        <a:rPr lang="en-GB" sz="1400" kern="1200" dirty="0" smtClean="0">
                          <a:solidFill>
                            <a:schemeClr val="tx1"/>
                          </a:solidFill>
                          <a:latin typeface="+mn-lt"/>
                          <a:ea typeface="+mn-ea"/>
                          <a:cs typeface="+mn-cs"/>
                        </a:rPr>
                        <a:t>5/43</a:t>
                      </a:r>
                    </a:p>
                    <a:p>
                      <a:pPr algn="ctr"/>
                      <a:r>
                        <a:rPr lang="en-GB" sz="1400" kern="1200" dirty="0" smtClean="0">
                          <a:solidFill>
                            <a:schemeClr val="tx1"/>
                          </a:solidFill>
                          <a:latin typeface="+mn-lt"/>
                          <a:ea typeface="+mn-ea"/>
                          <a:cs typeface="+mn-cs"/>
                        </a:rPr>
                        <a:t>5/30</a:t>
                      </a:r>
                    </a:p>
                    <a:p>
                      <a:pPr algn="ctr"/>
                      <a:r>
                        <a:rPr lang="en-GB" sz="1400" kern="1200" dirty="0" smtClean="0">
                          <a:solidFill>
                            <a:schemeClr val="tx1"/>
                          </a:solidFill>
                          <a:latin typeface="+mn-lt"/>
                          <a:ea typeface="+mn-ea"/>
                          <a:cs typeface="+mn-cs"/>
                        </a:rPr>
                        <a:t>0/13</a:t>
                      </a:r>
                      <a:endParaRPr lang="en-GB" sz="1400" kern="1200" dirty="0">
                        <a:solidFill>
                          <a:schemeClr val="tx1"/>
                        </a:solidFill>
                        <a:latin typeface="+mn-lt"/>
                        <a:ea typeface="+mn-ea"/>
                        <a:cs typeface="+mn-cs"/>
                      </a:endParaRPr>
                    </a:p>
                  </a:txBody>
                  <a:tcPr marT="36000" marB="36000"/>
                </a:tc>
                <a:tc>
                  <a:txBody>
                    <a:bodyPr/>
                    <a:lstStyle/>
                    <a:p>
                      <a:pPr algn="ctr"/>
                      <a:endParaRPr lang="en-US" sz="1400" dirty="0" smtClean="0">
                        <a:solidFill>
                          <a:schemeClr val="tx1"/>
                        </a:solidFill>
                        <a:latin typeface="+mn-lt"/>
                      </a:endParaRPr>
                    </a:p>
                    <a:p>
                      <a:pPr algn="ctr"/>
                      <a:r>
                        <a:rPr lang="en-US" sz="1400" dirty="0" smtClean="0">
                          <a:solidFill>
                            <a:schemeClr val="tx1"/>
                          </a:solidFill>
                          <a:latin typeface="+mn-lt"/>
                        </a:rPr>
                        <a:t>11.6 (3.9, 25.1)</a:t>
                      </a:r>
                    </a:p>
                    <a:p>
                      <a:pPr algn="ctr"/>
                      <a:r>
                        <a:rPr lang="en-US" sz="1400" dirty="0" smtClean="0">
                          <a:solidFill>
                            <a:schemeClr val="tx1"/>
                          </a:solidFill>
                          <a:latin typeface="+mn-lt"/>
                        </a:rPr>
                        <a:t>16.7 (5.6, 34.7)</a:t>
                      </a:r>
                    </a:p>
                    <a:p>
                      <a:pPr algn="ctr"/>
                      <a:r>
                        <a:rPr lang="en-US" sz="1400" dirty="0" smtClean="0">
                          <a:solidFill>
                            <a:schemeClr val="tx1"/>
                          </a:solidFill>
                          <a:latin typeface="+mn-lt"/>
                        </a:rPr>
                        <a:t>0</a:t>
                      </a:r>
                      <a:endParaRPr lang="en-US" sz="1400" dirty="0">
                        <a:solidFill>
                          <a:schemeClr val="tx1"/>
                        </a:solidFill>
                        <a:latin typeface="+mn-lt"/>
                      </a:endParaRPr>
                    </a:p>
                  </a:txBody>
                  <a:tcPr marT="36000" marB="36000"/>
                </a:tc>
                <a:tc>
                  <a:txBody>
                    <a:bodyPr/>
                    <a:lstStyle/>
                    <a:p>
                      <a:pPr algn="ctr"/>
                      <a:endParaRPr lang="en-US" sz="1400" dirty="0" smtClean="0">
                        <a:solidFill>
                          <a:schemeClr val="tx1"/>
                        </a:solidFill>
                        <a:latin typeface="+mn-lt"/>
                      </a:endParaRPr>
                    </a:p>
                    <a:p>
                      <a:pPr algn="ctr"/>
                      <a:r>
                        <a:rPr lang="en-US" sz="1400" dirty="0" smtClean="0">
                          <a:solidFill>
                            <a:schemeClr val="tx1"/>
                          </a:solidFill>
                          <a:latin typeface="+mn-lt"/>
                        </a:rPr>
                        <a:t>2/5</a:t>
                      </a:r>
                    </a:p>
                    <a:p>
                      <a:pPr algn="ctr"/>
                      <a:r>
                        <a:rPr lang="en-US" sz="1400" dirty="0" smtClean="0">
                          <a:solidFill>
                            <a:schemeClr val="tx1"/>
                          </a:solidFill>
                          <a:latin typeface="+mn-lt"/>
                        </a:rPr>
                        <a:t>2/5</a:t>
                      </a:r>
                    </a:p>
                    <a:p>
                      <a:pPr algn="ctr"/>
                      <a:r>
                        <a:rPr lang="en-US" sz="1400" dirty="0" smtClean="0">
                          <a:solidFill>
                            <a:schemeClr val="tx1"/>
                          </a:solidFill>
                          <a:latin typeface="+mn-lt"/>
                        </a:rPr>
                        <a:t>-</a:t>
                      </a:r>
                      <a:endParaRPr lang="en-US" sz="1400" dirty="0">
                        <a:solidFill>
                          <a:schemeClr val="tx1"/>
                        </a:solidFill>
                        <a:latin typeface="+mn-lt"/>
                      </a:endParaRPr>
                    </a:p>
                  </a:txBody>
                  <a:tcPr marT="36000" marB="36000"/>
                </a:tc>
                <a:tc>
                  <a:txBody>
                    <a:bodyPr/>
                    <a:lstStyle/>
                    <a:p>
                      <a:pPr algn="ctr"/>
                      <a:endParaRPr lang="en-US" sz="1400" dirty="0" smtClean="0">
                        <a:solidFill>
                          <a:schemeClr val="tx1"/>
                        </a:solidFill>
                        <a:latin typeface="+mn-lt"/>
                      </a:endParaRPr>
                    </a:p>
                    <a:p>
                      <a:pPr algn="ctr"/>
                      <a:r>
                        <a:rPr lang="en-US" sz="1400" dirty="0" smtClean="0">
                          <a:solidFill>
                            <a:schemeClr val="tx1"/>
                          </a:solidFill>
                          <a:latin typeface="+mn-lt"/>
                        </a:rPr>
                        <a:t>NR (3.0, NR)</a:t>
                      </a:r>
                    </a:p>
                    <a:p>
                      <a:pPr algn="ctr"/>
                      <a:r>
                        <a:rPr lang="en-US" sz="1400" dirty="0" smtClean="0">
                          <a:solidFill>
                            <a:schemeClr val="tx1"/>
                          </a:solidFill>
                          <a:latin typeface="+mn-lt"/>
                        </a:rPr>
                        <a:t>NR (3.0, NR)</a:t>
                      </a:r>
                    </a:p>
                    <a:p>
                      <a:pPr algn="ctr"/>
                      <a:r>
                        <a:rPr lang="en-US" sz="1400" dirty="0" smtClean="0">
                          <a:solidFill>
                            <a:schemeClr val="tx1"/>
                          </a:solidFill>
                          <a:latin typeface="+mn-lt"/>
                        </a:rPr>
                        <a:t>-</a:t>
                      </a:r>
                      <a:endParaRPr lang="en-US" sz="1400" dirty="0">
                        <a:solidFill>
                          <a:schemeClr val="tx1"/>
                        </a:solidFill>
                        <a:latin typeface="+mn-lt"/>
                      </a:endParaRPr>
                    </a:p>
                  </a:txBody>
                  <a:tcPr marT="36000" marB="36000"/>
                </a:tc>
                <a:extLst>
                  <a:ext uri="{0D108BD9-81ED-4DB2-BD59-A6C34878D82A}">
                    <a16:rowId xmlns:a16="http://schemas.microsoft.com/office/drawing/2014/main" val="2763956943"/>
                  </a:ext>
                </a:extLst>
              </a:tr>
              <a:tr h="14978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dirty="0" smtClean="0">
                          <a:solidFill>
                            <a:schemeClr val="tx1"/>
                          </a:solidFill>
                          <a:latin typeface="+mn-lt"/>
                        </a:rPr>
                        <a:t>Squamous</a:t>
                      </a:r>
                      <a:endParaRPr lang="en-US" sz="1400" dirty="0">
                        <a:solidFill>
                          <a:schemeClr val="tx1"/>
                        </a:solidFill>
                        <a:latin typeface="+mn-lt"/>
                      </a:endParaRPr>
                    </a:p>
                  </a:txBody>
                  <a:tcPr marT="36000" marB="36000"/>
                </a:tc>
                <a:tc>
                  <a:txBody>
                    <a:bodyPr/>
                    <a:lstStyle/>
                    <a:p>
                      <a:pPr algn="ctr"/>
                      <a:r>
                        <a:rPr lang="en-GB" sz="1400" kern="1200" dirty="0" smtClean="0">
                          <a:solidFill>
                            <a:schemeClr val="tx1"/>
                          </a:solidFill>
                          <a:latin typeface="+mn-lt"/>
                          <a:ea typeface="+mn-ea"/>
                          <a:cs typeface="+mn-cs"/>
                        </a:rPr>
                        <a:t>3/27</a:t>
                      </a:r>
                      <a:endParaRPr lang="en-GB" sz="1400" kern="1200" dirty="0">
                        <a:solidFill>
                          <a:schemeClr val="tx1"/>
                        </a:solidFill>
                        <a:latin typeface="+mn-lt"/>
                        <a:ea typeface="+mn-ea"/>
                        <a:cs typeface="+mn-cs"/>
                      </a:endParaRPr>
                    </a:p>
                  </a:txBody>
                  <a:tcPr marT="36000" marB="36000"/>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400" dirty="0" smtClean="0">
                          <a:solidFill>
                            <a:schemeClr val="tx1"/>
                          </a:solidFill>
                          <a:latin typeface="+mn-lt"/>
                        </a:rPr>
                        <a:t>11.1 (2.4, 29.2)</a:t>
                      </a:r>
                    </a:p>
                  </a:txBody>
                  <a:tcPr marT="36000" marB="36000"/>
                </a:tc>
                <a:tc>
                  <a:txBody>
                    <a:bodyPr/>
                    <a:lstStyle/>
                    <a:p>
                      <a:pPr algn="ctr"/>
                      <a:r>
                        <a:rPr lang="en-US" sz="1400" dirty="0" smtClean="0">
                          <a:solidFill>
                            <a:schemeClr val="tx1"/>
                          </a:solidFill>
                          <a:latin typeface="+mn-lt"/>
                        </a:rPr>
                        <a:t>2/3</a:t>
                      </a:r>
                    </a:p>
                  </a:txBody>
                  <a:tcPr marT="36000" marB="36000"/>
                </a:tc>
                <a:tc>
                  <a:txBody>
                    <a:bodyPr/>
                    <a:lstStyle/>
                    <a:p>
                      <a:pPr algn="ctr"/>
                      <a:r>
                        <a:rPr lang="en-US" sz="1400" dirty="0" smtClean="0">
                          <a:solidFill>
                            <a:schemeClr val="tx1"/>
                          </a:solidFill>
                          <a:latin typeface="+mn-lt"/>
                        </a:rPr>
                        <a:t>4.4 (3.0, NR)</a:t>
                      </a:r>
                    </a:p>
                  </a:txBody>
                  <a:tcPr marT="36000" marB="36000"/>
                </a:tc>
                <a:extLst>
                  <a:ext uri="{0D108BD9-81ED-4DB2-BD59-A6C34878D82A}">
                    <a16:rowId xmlns:a16="http://schemas.microsoft.com/office/drawing/2014/main" val="1793953225"/>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83072632"/>
              </p:ext>
            </p:extLst>
          </p:nvPr>
        </p:nvGraphicFramePr>
        <p:xfrm>
          <a:off x="2569622" y="4539278"/>
          <a:ext cx="7052756" cy="1709520"/>
        </p:xfrm>
        <a:graphic>
          <a:graphicData uri="http://schemas.openxmlformats.org/drawingml/2006/table">
            <a:tbl>
              <a:tblPr firstRow="1" bandRow="1">
                <a:tableStyleId>{69012ECD-51FC-41F1-AA8D-1B2483CD663E}</a:tableStyleId>
              </a:tblPr>
              <a:tblGrid>
                <a:gridCol w="1997280">
                  <a:extLst>
                    <a:ext uri="{9D8B030D-6E8A-4147-A177-3AD203B41FA5}">
                      <a16:colId xmlns:a16="http://schemas.microsoft.com/office/drawing/2014/main" val="4251174958"/>
                    </a:ext>
                  </a:extLst>
                </a:gridCol>
                <a:gridCol w="693683">
                  <a:extLst>
                    <a:ext uri="{9D8B030D-6E8A-4147-A177-3AD203B41FA5}">
                      <a16:colId xmlns:a16="http://schemas.microsoft.com/office/drawing/2014/main" val="3398966707"/>
                    </a:ext>
                  </a:extLst>
                </a:gridCol>
                <a:gridCol w="1744560">
                  <a:extLst>
                    <a:ext uri="{9D8B030D-6E8A-4147-A177-3AD203B41FA5}">
                      <a16:colId xmlns:a16="http://schemas.microsoft.com/office/drawing/2014/main" val="730502996"/>
                    </a:ext>
                  </a:extLst>
                </a:gridCol>
                <a:gridCol w="819964">
                  <a:extLst>
                    <a:ext uri="{9D8B030D-6E8A-4147-A177-3AD203B41FA5}">
                      <a16:colId xmlns:a16="http://schemas.microsoft.com/office/drawing/2014/main" val="4001700941"/>
                    </a:ext>
                  </a:extLst>
                </a:gridCol>
                <a:gridCol w="1797269">
                  <a:extLst>
                    <a:ext uri="{9D8B030D-6E8A-4147-A177-3AD203B41FA5}">
                      <a16:colId xmlns:a16="http://schemas.microsoft.com/office/drawing/2014/main" val="2312341213"/>
                    </a:ext>
                  </a:extLst>
                </a:gridCol>
              </a:tblGrid>
              <a:tr h="203640">
                <a:tc row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b="1" dirty="0" smtClean="0">
                          <a:solidFill>
                            <a:schemeClr val="tx2"/>
                          </a:solidFill>
                          <a:latin typeface="+mn-lt"/>
                        </a:rPr>
                        <a:t>Cohort</a:t>
                      </a:r>
                      <a:endParaRPr lang="en-US" sz="1400" b="1" dirty="0">
                        <a:solidFill>
                          <a:schemeClr val="tx2"/>
                        </a:solidFill>
                        <a:latin typeface="+mn-lt"/>
                      </a:endParaRPr>
                    </a:p>
                  </a:txBody>
                  <a:tcPr marT="36000" marB="36000" anchor="b">
                    <a:lnB w="12700" cap="flat" cmpd="sng" algn="ctr">
                      <a:noFill/>
                      <a:prstDash val="solid"/>
                      <a:round/>
                      <a:headEnd type="none" w="med" len="med"/>
                      <a:tailEnd type="none" w="med" len="med"/>
                    </a:lnB>
                  </a:tcPr>
                </a:tc>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400" b="1" dirty="0" smtClean="0">
                          <a:solidFill>
                            <a:schemeClr val="tx2"/>
                          </a:solidFill>
                          <a:latin typeface="+mn-lt"/>
                        </a:rPr>
                        <a:t>Prior</a:t>
                      </a:r>
                      <a:r>
                        <a:rPr lang="en-US" sz="1400" b="1" baseline="0" dirty="0" smtClean="0">
                          <a:solidFill>
                            <a:schemeClr val="tx2"/>
                          </a:solidFill>
                          <a:latin typeface="+mn-lt"/>
                        </a:rPr>
                        <a:t> platinum</a:t>
                      </a:r>
                      <a:r>
                        <a:rPr lang="en-US" sz="1400" b="1" dirty="0" smtClean="0">
                          <a:solidFill>
                            <a:schemeClr val="tx2"/>
                          </a:solidFill>
                          <a:latin typeface="+mn-lt"/>
                        </a:rPr>
                        <a:t> </a:t>
                      </a:r>
                      <a:endParaRPr lang="en-US" sz="1400" b="1" dirty="0">
                        <a:solidFill>
                          <a:schemeClr val="tx2"/>
                        </a:solidFill>
                        <a:latin typeface="+mn-lt"/>
                      </a:endParaRPr>
                    </a:p>
                  </a:txBody>
                  <a:tcPr marT="36000" marB="36000" anchor="b"/>
                </a:tc>
                <a:tc hMerge="1">
                  <a:txBody>
                    <a:bodyPr/>
                    <a:lstStyle/>
                    <a:p>
                      <a:endParaRPr lang="en-GB"/>
                    </a:p>
                  </a:txBody>
                  <a:tcPr/>
                </a:tc>
                <a:tc gridSpan="2">
                  <a:txBody>
                    <a:bodyPr/>
                    <a:lstStyle/>
                    <a:p>
                      <a:pPr algn="ctr"/>
                      <a:r>
                        <a:rPr lang="en-US" sz="1400" b="1" dirty="0" smtClean="0">
                          <a:solidFill>
                            <a:schemeClr val="tx2"/>
                          </a:solidFill>
                          <a:latin typeface="+mn-lt"/>
                        </a:rPr>
                        <a:t>Prior platinum + </a:t>
                      </a:r>
                      <a:br>
                        <a:rPr lang="en-US" sz="1400" b="1" dirty="0" smtClean="0">
                          <a:solidFill>
                            <a:schemeClr val="tx2"/>
                          </a:solidFill>
                          <a:latin typeface="+mn-lt"/>
                        </a:rPr>
                      </a:br>
                      <a:r>
                        <a:rPr lang="en-US" sz="1400" b="1" dirty="0" smtClean="0">
                          <a:solidFill>
                            <a:schemeClr val="tx2"/>
                          </a:solidFill>
                          <a:latin typeface="+mn-lt"/>
                        </a:rPr>
                        <a:t>immune checkpoint inhibitor</a:t>
                      </a:r>
                      <a:endParaRPr lang="en-US" sz="1400" b="1" dirty="0">
                        <a:solidFill>
                          <a:schemeClr val="tx2"/>
                        </a:solidFill>
                        <a:latin typeface="+mn-lt"/>
                      </a:endParaRPr>
                    </a:p>
                  </a:txBody>
                  <a:tcPr marT="36000" marB="36000" anchor="b"/>
                </a:tc>
                <a:tc hMerge="1">
                  <a:txBody>
                    <a:bodyPr/>
                    <a:lstStyle/>
                    <a:p>
                      <a:endParaRPr lang="en-GB"/>
                    </a:p>
                  </a:txBody>
                  <a:tcPr/>
                </a:tc>
                <a:extLst>
                  <a:ext uri="{0D108BD9-81ED-4DB2-BD59-A6C34878D82A}">
                    <a16:rowId xmlns:a16="http://schemas.microsoft.com/office/drawing/2014/main" val="3011744392"/>
                  </a:ext>
                </a:extLst>
              </a:tr>
              <a:tr h="203640">
                <a:tc vMerge="1">
                  <a:txBody>
                    <a:bodyPr/>
                    <a:lstStyle/>
                    <a:p>
                      <a:pPr algn="l"/>
                      <a:endParaRPr lang="en-US" sz="1400" b="1" dirty="0">
                        <a:solidFill>
                          <a:schemeClr val="tx2"/>
                        </a:solidFill>
                        <a:latin typeface="+mn-lt"/>
                      </a:endParaRPr>
                    </a:p>
                  </a:txBody>
                  <a:tcPr marT="36000" marB="36000" anchor="b">
                    <a:solidFill>
                      <a:schemeClr val="accent1"/>
                    </a:solidFill>
                  </a:tcPr>
                </a:tc>
                <a:tc>
                  <a:txBody>
                    <a:bodyPr/>
                    <a:lstStyle/>
                    <a:p>
                      <a:pPr algn="ctr"/>
                      <a:r>
                        <a:rPr lang="en-US" sz="1400" b="1" dirty="0" smtClean="0">
                          <a:solidFill>
                            <a:schemeClr val="tx2"/>
                          </a:solidFill>
                          <a:latin typeface="+mn-lt"/>
                        </a:rPr>
                        <a:t>n/N</a:t>
                      </a:r>
                      <a:endParaRPr lang="en-US" sz="1400" b="1"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tx2"/>
                          </a:solidFill>
                          <a:latin typeface="+mn-lt"/>
                        </a:rPr>
                        <a:t>ORR, %</a:t>
                      </a: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a:r>
                        <a:rPr lang="en-US" sz="1400" b="1" dirty="0" smtClean="0">
                          <a:solidFill>
                            <a:schemeClr val="tx2"/>
                          </a:solidFill>
                          <a:latin typeface="+mn-lt"/>
                        </a:rPr>
                        <a:t>n/N</a:t>
                      </a:r>
                      <a:endParaRPr lang="en-US" sz="1400" b="1"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tx2"/>
                          </a:solidFill>
                          <a:latin typeface="+mn-lt"/>
                        </a:rPr>
                        <a:t>ORR,</a:t>
                      </a:r>
                      <a:r>
                        <a:rPr lang="en-US" sz="1400" b="1" baseline="0" dirty="0" smtClean="0">
                          <a:solidFill>
                            <a:schemeClr val="tx2"/>
                          </a:solidFill>
                          <a:latin typeface="+mn-lt"/>
                        </a:rPr>
                        <a:t> </a:t>
                      </a:r>
                      <a:r>
                        <a:rPr lang="en-US" sz="1400" b="1" dirty="0" smtClean="0">
                          <a:solidFill>
                            <a:schemeClr val="tx2"/>
                          </a:solidFill>
                          <a:latin typeface="+mn-lt"/>
                        </a:rPr>
                        <a:t>%</a:t>
                      </a:r>
                    </a:p>
                  </a:txBody>
                  <a:tcPr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786119850"/>
                  </a:ext>
                </a:extLst>
              </a:tr>
              <a:tr h="149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NSQ EGFR WT</a:t>
                      </a:r>
                      <a:r>
                        <a:rPr lang="en-US" sz="1400" b="0" kern="1200" baseline="0" dirty="0" smtClean="0">
                          <a:solidFill>
                            <a:schemeClr val="tx1"/>
                          </a:solidFill>
                          <a:latin typeface="+mn-lt"/>
                          <a:ea typeface="+mn-ea"/>
                          <a:cs typeface="+mn-cs"/>
                        </a:rPr>
                        <a:t> </a:t>
                      </a:r>
                    </a:p>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baseline="0" dirty="0" smtClean="0">
                          <a:solidFill>
                            <a:schemeClr val="tx1"/>
                          </a:solidFill>
                          <a:latin typeface="+mn-lt"/>
                          <a:ea typeface="+mn-ea"/>
                          <a:cs typeface="+mn-cs"/>
                        </a:rPr>
                        <a:t>All</a:t>
                      </a:r>
                    </a:p>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err="1" smtClean="0">
                          <a:solidFill>
                            <a:schemeClr val="tx1"/>
                          </a:solidFill>
                          <a:latin typeface="+mn-lt"/>
                          <a:ea typeface="+mn-ea"/>
                          <a:cs typeface="+mn-cs"/>
                        </a:rPr>
                        <a:t>cMET</a:t>
                      </a:r>
                      <a:r>
                        <a:rPr lang="en-US" sz="1400" b="0" kern="1200" dirty="0" smtClean="0">
                          <a:solidFill>
                            <a:schemeClr val="tx1"/>
                          </a:solidFill>
                          <a:latin typeface="+mn-lt"/>
                          <a:ea typeface="+mn-ea"/>
                          <a:cs typeface="+mn-cs"/>
                        </a:rPr>
                        <a:t> high</a:t>
                      </a:r>
                    </a:p>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dirty="0" err="1" smtClean="0">
                          <a:solidFill>
                            <a:schemeClr val="tx1"/>
                          </a:solidFill>
                          <a:latin typeface="+mn-lt"/>
                        </a:rPr>
                        <a:t>cMET</a:t>
                      </a:r>
                      <a:r>
                        <a:rPr lang="en-US" sz="1400" dirty="0" smtClean="0">
                          <a:solidFill>
                            <a:schemeClr val="tx1"/>
                          </a:solidFill>
                          <a:latin typeface="+mn-lt"/>
                        </a:rPr>
                        <a:t> intermediate</a:t>
                      </a:r>
                    </a:p>
                  </a:txBody>
                  <a:tcPr marT="36000" marB="36000">
                    <a:lnT w="12700" cap="flat" cmpd="sng" algn="ctr">
                      <a:noFill/>
                      <a:prstDash val="solid"/>
                      <a:round/>
                      <a:headEnd type="none" w="med" len="med"/>
                      <a:tailEnd type="none" w="med" len="med"/>
                    </a:lnT>
                  </a:tcPr>
                </a:tc>
                <a:tc>
                  <a:txBody>
                    <a:bodyPr/>
                    <a:lstStyle/>
                    <a:p>
                      <a:pPr algn="ctr"/>
                      <a:endParaRPr lang="en-GB" sz="1400" kern="1200" dirty="0" smtClean="0">
                        <a:solidFill>
                          <a:schemeClr val="tx1"/>
                        </a:solidFill>
                        <a:latin typeface="+mn-lt"/>
                        <a:ea typeface="+mn-ea"/>
                        <a:cs typeface="+mn-cs"/>
                      </a:endParaRPr>
                    </a:p>
                    <a:p>
                      <a:pPr algn="ctr"/>
                      <a:r>
                        <a:rPr lang="en-GB" sz="1400" kern="1200" dirty="0" smtClean="0">
                          <a:solidFill>
                            <a:schemeClr val="tx1"/>
                          </a:solidFill>
                          <a:latin typeface="+mn-lt"/>
                          <a:ea typeface="+mn-ea"/>
                          <a:cs typeface="+mn-cs"/>
                        </a:rPr>
                        <a:t>18/50</a:t>
                      </a:r>
                    </a:p>
                    <a:p>
                      <a:pPr algn="ctr"/>
                      <a:r>
                        <a:rPr lang="en-GB" sz="1400" kern="1200" dirty="0" smtClean="0">
                          <a:solidFill>
                            <a:schemeClr val="tx1"/>
                          </a:solidFill>
                          <a:latin typeface="+mn-lt"/>
                          <a:ea typeface="+mn-ea"/>
                          <a:cs typeface="+mn-cs"/>
                        </a:rPr>
                        <a:t>11/21</a:t>
                      </a:r>
                    </a:p>
                    <a:p>
                      <a:pPr algn="ctr"/>
                      <a:r>
                        <a:rPr lang="en-GB" sz="1400" kern="1200" dirty="0" smtClean="0">
                          <a:solidFill>
                            <a:schemeClr val="tx1"/>
                          </a:solidFill>
                          <a:latin typeface="+mn-lt"/>
                          <a:ea typeface="+mn-ea"/>
                          <a:cs typeface="+mn-cs"/>
                        </a:rPr>
                        <a:t>7/29</a:t>
                      </a:r>
                      <a:endParaRPr lang="en-GB" sz="1400" kern="1200" dirty="0">
                        <a:solidFill>
                          <a:schemeClr val="tx1"/>
                        </a:solidFill>
                        <a:latin typeface="+mn-lt"/>
                        <a:ea typeface="+mn-ea"/>
                        <a:cs typeface="+mn-cs"/>
                      </a:endParaRPr>
                    </a:p>
                  </a:txBody>
                  <a:tcPr marT="36000" marB="36000">
                    <a:lnT w="12700" cap="flat" cmpd="sng" algn="ctr">
                      <a:noFill/>
                      <a:prstDash val="solid"/>
                      <a:round/>
                      <a:headEnd type="none" w="med" len="med"/>
                      <a:tailEnd type="none" w="med" len="med"/>
                    </a:lnT>
                  </a:tcPr>
                </a:tc>
                <a:tc>
                  <a:txBody>
                    <a:bodyPr/>
                    <a:lstStyle/>
                    <a:p>
                      <a:pPr algn="ctr"/>
                      <a:endParaRPr lang="en-US" sz="1400" dirty="0" smtClean="0">
                        <a:solidFill>
                          <a:schemeClr val="tx1"/>
                        </a:solidFill>
                        <a:latin typeface="+mn-lt"/>
                      </a:endParaRPr>
                    </a:p>
                    <a:p>
                      <a:pPr algn="ctr"/>
                      <a:r>
                        <a:rPr lang="en-US" sz="1400" dirty="0" smtClean="0">
                          <a:solidFill>
                            <a:schemeClr val="tx1"/>
                          </a:solidFill>
                          <a:latin typeface="+mn-lt"/>
                        </a:rPr>
                        <a:t>36.0</a:t>
                      </a:r>
                    </a:p>
                    <a:p>
                      <a:pPr algn="ctr"/>
                      <a:r>
                        <a:rPr lang="en-US" sz="1400" dirty="0" smtClean="0">
                          <a:solidFill>
                            <a:schemeClr val="tx1"/>
                          </a:solidFill>
                          <a:latin typeface="+mn-lt"/>
                        </a:rPr>
                        <a:t>52.4</a:t>
                      </a:r>
                    </a:p>
                    <a:p>
                      <a:pPr algn="ctr"/>
                      <a:r>
                        <a:rPr lang="en-US" sz="1400" dirty="0" smtClean="0">
                          <a:solidFill>
                            <a:schemeClr val="tx1"/>
                          </a:solidFill>
                          <a:latin typeface="+mn-lt"/>
                        </a:rPr>
                        <a:t>24.1</a:t>
                      </a:r>
                      <a:endParaRPr lang="en-US" sz="1400" dirty="0">
                        <a:solidFill>
                          <a:schemeClr val="tx1"/>
                        </a:solidFill>
                        <a:latin typeface="+mn-lt"/>
                      </a:endParaRPr>
                    </a:p>
                  </a:txBody>
                  <a:tcPr marT="36000" marB="36000">
                    <a:lnT w="12700" cap="flat" cmpd="sng" algn="ctr">
                      <a:noFill/>
                      <a:prstDash val="solid"/>
                      <a:round/>
                      <a:headEnd type="none" w="med" len="med"/>
                      <a:tailEnd type="none" w="med" len="med"/>
                    </a:lnT>
                  </a:tcPr>
                </a:tc>
                <a:tc>
                  <a:txBody>
                    <a:bodyPr/>
                    <a:lstStyle/>
                    <a:p>
                      <a:pPr algn="ctr"/>
                      <a:endParaRPr lang="en-US" sz="1400" dirty="0" smtClean="0">
                        <a:solidFill>
                          <a:schemeClr val="tx1"/>
                        </a:solidFill>
                        <a:latin typeface="+mn-lt"/>
                      </a:endParaRPr>
                    </a:p>
                    <a:p>
                      <a:pPr algn="ctr"/>
                      <a:r>
                        <a:rPr lang="en-US" sz="1400" dirty="0" smtClean="0">
                          <a:solidFill>
                            <a:schemeClr val="tx1"/>
                          </a:solidFill>
                          <a:latin typeface="+mn-lt"/>
                        </a:rPr>
                        <a:t>15/37 </a:t>
                      </a:r>
                    </a:p>
                    <a:p>
                      <a:pPr algn="ctr"/>
                      <a:r>
                        <a:rPr lang="en-US" sz="1400" dirty="0" smtClean="0">
                          <a:solidFill>
                            <a:schemeClr val="tx1"/>
                          </a:solidFill>
                          <a:latin typeface="+mn-lt"/>
                        </a:rPr>
                        <a:t>9/16</a:t>
                      </a:r>
                    </a:p>
                    <a:p>
                      <a:pPr algn="ctr"/>
                      <a:r>
                        <a:rPr lang="en-US" sz="1400" dirty="0" smtClean="0">
                          <a:solidFill>
                            <a:schemeClr val="tx1"/>
                          </a:solidFill>
                          <a:latin typeface="+mn-lt"/>
                        </a:rPr>
                        <a:t>6/21</a:t>
                      </a:r>
                      <a:endParaRPr lang="en-US" sz="1400" dirty="0">
                        <a:solidFill>
                          <a:schemeClr val="tx1"/>
                        </a:solidFill>
                        <a:latin typeface="+mn-lt"/>
                      </a:endParaRPr>
                    </a:p>
                  </a:txBody>
                  <a:tcPr marT="36000" marB="36000">
                    <a:lnT w="12700" cap="flat" cmpd="sng" algn="ctr">
                      <a:noFill/>
                      <a:prstDash val="solid"/>
                      <a:round/>
                      <a:headEnd type="none" w="med" len="med"/>
                      <a:tailEnd type="none" w="med" len="med"/>
                    </a:lnT>
                  </a:tcPr>
                </a:tc>
                <a:tc>
                  <a:txBody>
                    <a:bodyPr/>
                    <a:lstStyle/>
                    <a:p>
                      <a:pPr algn="ctr"/>
                      <a:endParaRPr lang="en-US" sz="1400" dirty="0" smtClean="0">
                        <a:solidFill>
                          <a:schemeClr val="tx1"/>
                        </a:solidFill>
                        <a:latin typeface="+mn-lt"/>
                      </a:endParaRPr>
                    </a:p>
                    <a:p>
                      <a:pPr algn="ctr"/>
                      <a:r>
                        <a:rPr lang="en-US" sz="1400" dirty="0" smtClean="0">
                          <a:solidFill>
                            <a:schemeClr val="tx1"/>
                          </a:solidFill>
                          <a:latin typeface="+mn-lt"/>
                        </a:rPr>
                        <a:t>40.5</a:t>
                      </a:r>
                    </a:p>
                    <a:p>
                      <a:pPr algn="ctr"/>
                      <a:r>
                        <a:rPr lang="en-US" sz="1400" dirty="0" smtClean="0">
                          <a:solidFill>
                            <a:schemeClr val="tx1"/>
                          </a:solidFill>
                          <a:latin typeface="+mn-lt"/>
                        </a:rPr>
                        <a:t>56.3</a:t>
                      </a:r>
                    </a:p>
                    <a:p>
                      <a:pPr algn="ctr"/>
                      <a:r>
                        <a:rPr lang="en-US" sz="1400" dirty="0" smtClean="0">
                          <a:solidFill>
                            <a:schemeClr val="tx1"/>
                          </a:solidFill>
                          <a:latin typeface="+mn-lt"/>
                        </a:rPr>
                        <a:t>28.6</a:t>
                      </a:r>
                    </a:p>
                  </a:txBody>
                  <a:tcPr marT="36000" marB="36000">
                    <a:lnT w="12700" cap="flat" cmpd="sng" algn="ctr">
                      <a:noFill/>
                      <a:prstDash val="solid"/>
                      <a:round/>
                      <a:headEnd type="none" w="med" len="med"/>
                      <a:tailEnd type="none" w="med" len="med"/>
                    </a:lnT>
                  </a:tcPr>
                </a:tc>
                <a:extLst>
                  <a:ext uri="{0D108BD9-81ED-4DB2-BD59-A6C34878D82A}">
                    <a16:rowId xmlns:a16="http://schemas.microsoft.com/office/drawing/2014/main" val="3005785457"/>
                  </a:ext>
                </a:extLst>
              </a:tr>
            </a:tbl>
          </a:graphicData>
        </a:graphic>
      </p:graphicFrame>
    </p:spTree>
    <p:extLst>
      <p:ext uri="{BB962C8B-B14F-4D97-AF65-F5344CB8AC3E}">
        <p14:creationId xmlns:p14="http://schemas.microsoft.com/office/powerpoint/2010/main" val="428433512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9016</a:t>
            </a:r>
            <a:r>
              <a:rPr lang="en-GB" dirty="0"/>
              <a:t>: Telisotuzumab vedotin (</a:t>
            </a:r>
            <a:r>
              <a:rPr lang="en-GB" dirty="0" err="1"/>
              <a:t>Teliso</a:t>
            </a:r>
            <a:r>
              <a:rPr lang="en-GB" dirty="0"/>
              <a:t>-V) monotherapy in patients (pts) with previously treated c-Met–overexpressing (OE) advanced non-small cell lung cancer (NSCLC</a:t>
            </a:r>
            <a:r>
              <a:rPr lang="en-GB" dirty="0" smtClean="0"/>
              <a:t>) </a:t>
            </a:r>
            <a:br>
              <a:rPr lang="en-GB" dirty="0" smtClean="0"/>
            </a:br>
            <a:r>
              <a:rPr lang="en-GB" dirty="0" smtClean="0"/>
              <a:t>– Camidge DR, et al</a:t>
            </a:r>
            <a:endParaRPr lang="en-GB" dirty="0"/>
          </a:p>
        </p:txBody>
      </p:sp>
      <p:sp>
        <p:nvSpPr>
          <p:cNvPr id="6" name="Content Placeholder 5"/>
          <p:cNvSpPr>
            <a:spLocks noGrp="1"/>
          </p:cNvSpPr>
          <p:nvPr>
            <p:ph idx="1"/>
          </p:nvPr>
        </p:nvSpPr>
        <p:spPr/>
        <p:txBody>
          <a:bodyPr/>
          <a:lstStyle/>
          <a:p>
            <a:r>
              <a:rPr lang="en-GB" b="1" dirty="0"/>
              <a:t>Key results (cont.)</a:t>
            </a:r>
          </a:p>
          <a:p>
            <a:pPr>
              <a:spcBef>
                <a:spcPts val="21000"/>
              </a:spcBef>
            </a:pPr>
            <a:r>
              <a:rPr lang="en-GB" b="1" dirty="0" smtClean="0"/>
              <a:t>Conclusions</a:t>
            </a:r>
            <a:endParaRPr lang="en-GB" b="1" dirty="0"/>
          </a:p>
          <a:p>
            <a:pPr lvl="1"/>
            <a:r>
              <a:rPr lang="en-GB" dirty="0"/>
              <a:t>In </a:t>
            </a:r>
            <a:r>
              <a:rPr lang="en-GB" dirty="0" smtClean="0"/>
              <a:t>previously treated patients with </a:t>
            </a:r>
            <a:r>
              <a:rPr lang="en-GB" dirty="0" err="1" smtClean="0"/>
              <a:t>cMET</a:t>
            </a:r>
            <a:r>
              <a:rPr lang="en-GB" dirty="0" smtClean="0"/>
              <a:t> overexpressing advanced NSCLC, telisotuzumab vedotin showed potential antitumor activity and was generally well-tolerated</a:t>
            </a:r>
            <a:endParaRPr lang="en-GB" dirty="0"/>
          </a:p>
          <a:p>
            <a:endParaRPr lang="en-GB" dirty="0"/>
          </a:p>
        </p:txBody>
      </p:sp>
      <p:sp>
        <p:nvSpPr>
          <p:cNvPr id="5" name="Text Placeholder 4"/>
          <p:cNvSpPr>
            <a:spLocks noGrp="1"/>
          </p:cNvSpPr>
          <p:nvPr>
            <p:ph type="body" sz="quarter" idx="11"/>
          </p:nvPr>
        </p:nvSpPr>
        <p:spPr/>
        <p:txBody>
          <a:bodyPr/>
          <a:lstStyle/>
          <a:p>
            <a:r>
              <a:rPr lang="en-GB" dirty="0" smtClean="0"/>
              <a:t>Camidge DR,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9016</a:t>
            </a:r>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3938530493"/>
              </p:ext>
            </p:extLst>
          </p:nvPr>
        </p:nvGraphicFramePr>
        <p:xfrm>
          <a:off x="4046830" y="1791672"/>
          <a:ext cx="4098341" cy="1997520"/>
        </p:xfrm>
        <a:graphic>
          <a:graphicData uri="http://schemas.openxmlformats.org/drawingml/2006/table">
            <a:tbl>
              <a:tblPr firstRow="1" bandRow="1">
                <a:tableStyleId>{69012ECD-51FC-41F1-AA8D-1B2483CD663E}</a:tableStyleId>
              </a:tblPr>
              <a:tblGrid>
                <a:gridCol w="2575349">
                  <a:extLst>
                    <a:ext uri="{9D8B030D-6E8A-4147-A177-3AD203B41FA5}">
                      <a16:colId xmlns:a16="http://schemas.microsoft.com/office/drawing/2014/main" val="4251174958"/>
                    </a:ext>
                  </a:extLst>
                </a:gridCol>
                <a:gridCol w="1522992">
                  <a:extLst>
                    <a:ext uri="{9D8B030D-6E8A-4147-A177-3AD203B41FA5}">
                      <a16:colId xmlns:a16="http://schemas.microsoft.com/office/drawing/2014/main" val="3398966707"/>
                    </a:ext>
                  </a:extLst>
                </a:gridCol>
              </a:tblGrid>
              <a:tr h="20364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dirty="0" smtClean="0">
                          <a:solidFill>
                            <a:schemeClr val="tx2"/>
                          </a:solidFill>
                          <a:latin typeface="+mn-lt"/>
                        </a:rPr>
                        <a:t>AEs,</a:t>
                      </a:r>
                      <a:r>
                        <a:rPr lang="en-US" sz="1400" baseline="0" dirty="0" smtClean="0">
                          <a:solidFill>
                            <a:schemeClr val="tx2"/>
                          </a:solidFill>
                          <a:latin typeface="+mn-lt"/>
                        </a:rPr>
                        <a:t> n (%)</a:t>
                      </a:r>
                      <a:endParaRPr lang="en-US" sz="1400" b="1" dirty="0">
                        <a:solidFill>
                          <a:schemeClr val="tx2"/>
                        </a:solidFill>
                        <a:latin typeface="+mn-lt"/>
                      </a:endParaRPr>
                    </a:p>
                  </a:txBody>
                  <a:tcPr marT="36000" marB="36000" anchor="b"/>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400" b="1" dirty="0" smtClean="0">
                          <a:solidFill>
                            <a:schemeClr val="tx2"/>
                          </a:solidFill>
                          <a:latin typeface="+mn-lt"/>
                        </a:rPr>
                        <a:t>n=136</a:t>
                      </a:r>
                      <a:endParaRPr lang="en-US" sz="1400" b="1" dirty="0">
                        <a:solidFill>
                          <a:schemeClr val="tx2"/>
                        </a:solidFill>
                        <a:latin typeface="+mn-lt"/>
                      </a:endParaRPr>
                    </a:p>
                  </a:txBody>
                  <a:tcPr marT="36000" marB="36000" anchor="b"/>
                </a:tc>
                <a:extLst>
                  <a:ext uri="{0D108BD9-81ED-4DB2-BD59-A6C34878D82A}">
                    <a16:rowId xmlns:a16="http://schemas.microsoft.com/office/drawing/2014/main" val="3011744392"/>
                  </a:ext>
                </a:extLst>
              </a:tr>
              <a:tr h="149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Any TEAEs</a:t>
                      </a:r>
                    </a:p>
                  </a:txBody>
                  <a:tcPr marT="36000" marB="36000"/>
                </a:tc>
                <a:tc>
                  <a:txBody>
                    <a:bodyPr/>
                    <a:lstStyle/>
                    <a:p>
                      <a:pPr algn="ctr"/>
                      <a:r>
                        <a:rPr lang="en-US" sz="1400" dirty="0" smtClean="0">
                          <a:solidFill>
                            <a:schemeClr val="tx1"/>
                          </a:solidFill>
                          <a:latin typeface="+mn-lt"/>
                        </a:rPr>
                        <a:t>131 (96)</a:t>
                      </a:r>
                      <a:endParaRPr lang="en-US" sz="1400" dirty="0">
                        <a:solidFill>
                          <a:schemeClr val="tx1"/>
                        </a:solidFill>
                        <a:latin typeface="+mn-lt"/>
                      </a:endParaRPr>
                    </a:p>
                  </a:txBody>
                  <a:tcPr marT="36000" marB="36000"/>
                </a:tc>
                <a:extLst>
                  <a:ext uri="{0D108BD9-81ED-4DB2-BD59-A6C34878D82A}">
                    <a16:rowId xmlns:a16="http://schemas.microsoft.com/office/drawing/2014/main" val="3005785457"/>
                  </a:ext>
                </a:extLst>
              </a:tr>
              <a:tr h="149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Any TRAEs</a:t>
                      </a:r>
                    </a:p>
                  </a:txBody>
                  <a:tcPr marT="36000" marB="36000"/>
                </a:tc>
                <a:tc>
                  <a:txBody>
                    <a:bodyPr/>
                    <a:lstStyle/>
                    <a:p>
                      <a:pPr algn="ctr"/>
                      <a:r>
                        <a:rPr lang="en-US" sz="1400" dirty="0" smtClean="0">
                          <a:solidFill>
                            <a:schemeClr val="tx1"/>
                          </a:solidFill>
                          <a:latin typeface="+mn-lt"/>
                        </a:rPr>
                        <a:t>104 (76)</a:t>
                      </a:r>
                      <a:endParaRPr lang="en-US" sz="1400" dirty="0">
                        <a:solidFill>
                          <a:schemeClr val="tx1"/>
                        </a:solidFill>
                        <a:latin typeface="+mn-lt"/>
                      </a:endParaRPr>
                    </a:p>
                  </a:txBody>
                  <a:tcPr marT="36000" marB="36000"/>
                </a:tc>
                <a:extLst>
                  <a:ext uri="{0D108BD9-81ED-4DB2-BD59-A6C34878D82A}">
                    <a16:rowId xmlns:a16="http://schemas.microsoft.com/office/drawing/2014/main" val="2763956943"/>
                  </a:ext>
                </a:extLst>
              </a:tr>
              <a:tr h="14978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dirty="0" smtClean="0">
                          <a:solidFill>
                            <a:schemeClr val="tx1"/>
                          </a:solidFill>
                          <a:latin typeface="+mn-lt"/>
                        </a:rPr>
                        <a:t>SAE</a:t>
                      </a:r>
                      <a:endParaRPr lang="en-US" sz="1400" dirty="0">
                        <a:solidFill>
                          <a:schemeClr val="tx1"/>
                        </a:solidFill>
                        <a:latin typeface="+mn-lt"/>
                      </a:endParaRPr>
                    </a:p>
                  </a:txBody>
                  <a:tcPr marT="36000" marB="36000"/>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400" dirty="0" smtClean="0">
                          <a:solidFill>
                            <a:schemeClr val="tx1"/>
                          </a:solidFill>
                          <a:latin typeface="+mn-lt"/>
                        </a:rPr>
                        <a:t>41 (30)</a:t>
                      </a:r>
                    </a:p>
                  </a:txBody>
                  <a:tcPr marT="36000" marB="36000"/>
                </a:tc>
                <a:extLst>
                  <a:ext uri="{0D108BD9-81ED-4DB2-BD59-A6C34878D82A}">
                    <a16:rowId xmlns:a16="http://schemas.microsoft.com/office/drawing/2014/main" val="1793953225"/>
                  </a:ext>
                </a:extLst>
              </a:tr>
              <a:tr h="149789">
                <a:tc>
                  <a:txBody>
                    <a:bodyPr/>
                    <a:lstStyle/>
                    <a:p>
                      <a:pPr algn="l"/>
                      <a:r>
                        <a:rPr lang="en-US" sz="1400" dirty="0" smtClean="0">
                          <a:solidFill>
                            <a:schemeClr val="tx1"/>
                          </a:solidFill>
                          <a:latin typeface="+mn-lt"/>
                        </a:rPr>
                        <a:t>TEAE led to</a:t>
                      </a:r>
                      <a:r>
                        <a:rPr lang="en-US" sz="1400" baseline="0" dirty="0" smtClean="0">
                          <a:solidFill>
                            <a:schemeClr val="tx1"/>
                          </a:solidFill>
                          <a:latin typeface="+mn-lt"/>
                        </a:rPr>
                        <a:t> discontinuation</a:t>
                      </a:r>
                      <a:endParaRPr lang="en-US" sz="1400" dirty="0">
                        <a:solidFill>
                          <a:schemeClr val="tx1"/>
                        </a:solidFill>
                        <a:latin typeface="+mn-lt"/>
                      </a:endParaRPr>
                    </a:p>
                  </a:txBody>
                  <a:tcPr marT="36000" marB="36000"/>
                </a:tc>
                <a:tc>
                  <a:txBody>
                    <a:bodyPr/>
                    <a:lstStyle/>
                    <a:p>
                      <a:pPr algn="ctr"/>
                      <a:r>
                        <a:rPr lang="en-US" sz="1400" dirty="0" smtClean="0">
                          <a:solidFill>
                            <a:schemeClr val="tx1"/>
                          </a:solidFill>
                          <a:latin typeface="+mn-lt"/>
                        </a:rPr>
                        <a:t>45 (33)</a:t>
                      </a:r>
                    </a:p>
                  </a:txBody>
                  <a:tcPr marT="36000" marB="36000"/>
                </a:tc>
                <a:extLst>
                  <a:ext uri="{0D108BD9-81ED-4DB2-BD59-A6C34878D82A}">
                    <a16:rowId xmlns:a16="http://schemas.microsoft.com/office/drawing/2014/main" val="4044960800"/>
                  </a:ext>
                </a:extLst>
              </a:tr>
              <a:tr h="149789">
                <a:tc>
                  <a:txBody>
                    <a:bodyPr/>
                    <a:lstStyle/>
                    <a:p>
                      <a:pPr algn="l"/>
                      <a:r>
                        <a:rPr lang="en-US" sz="1400" dirty="0" smtClean="0">
                          <a:solidFill>
                            <a:schemeClr val="tx1"/>
                          </a:solidFill>
                          <a:latin typeface="+mn-lt"/>
                        </a:rPr>
                        <a:t>TRAE led</a:t>
                      </a:r>
                      <a:r>
                        <a:rPr lang="en-US" sz="1400" baseline="0" dirty="0" smtClean="0">
                          <a:solidFill>
                            <a:schemeClr val="tx1"/>
                          </a:solidFill>
                          <a:latin typeface="+mn-lt"/>
                        </a:rPr>
                        <a:t> to discontinuation</a:t>
                      </a:r>
                      <a:endParaRPr lang="en-US" sz="1400" dirty="0">
                        <a:solidFill>
                          <a:schemeClr val="tx1"/>
                        </a:solidFill>
                        <a:latin typeface="+mn-lt"/>
                      </a:endParaRPr>
                    </a:p>
                  </a:txBody>
                  <a:tcPr marT="36000" marB="36000"/>
                </a:tc>
                <a:tc>
                  <a:txBody>
                    <a:bodyPr/>
                    <a:lstStyle/>
                    <a:p>
                      <a:pPr algn="ctr"/>
                      <a:r>
                        <a:rPr lang="en-US" sz="1400" dirty="0" smtClean="0">
                          <a:solidFill>
                            <a:schemeClr val="tx1"/>
                          </a:solidFill>
                          <a:latin typeface="+mn-lt"/>
                        </a:rPr>
                        <a:t>18 (13)</a:t>
                      </a:r>
                    </a:p>
                  </a:txBody>
                  <a:tcPr marT="36000" marB="36000"/>
                </a:tc>
                <a:extLst>
                  <a:ext uri="{0D108BD9-81ED-4DB2-BD59-A6C34878D82A}">
                    <a16:rowId xmlns:a16="http://schemas.microsoft.com/office/drawing/2014/main" val="302965523"/>
                  </a:ext>
                </a:extLst>
              </a:tr>
              <a:tr h="149789">
                <a:tc>
                  <a:txBody>
                    <a:bodyPr/>
                    <a:lstStyle/>
                    <a:p>
                      <a:pPr algn="l"/>
                      <a:r>
                        <a:rPr lang="en-US" sz="1400" dirty="0" smtClean="0">
                          <a:solidFill>
                            <a:schemeClr val="tx1"/>
                          </a:solidFill>
                          <a:latin typeface="+mn-lt"/>
                        </a:rPr>
                        <a:t>Led to death</a:t>
                      </a:r>
                      <a:endParaRPr lang="en-US" sz="1400" dirty="0">
                        <a:solidFill>
                          <a:schemeClr val="tx1"/>
                        </a:solidFill>
                        <a:latin typeface="+mn-lt"/>
                      </a:endParaRPr>
                    </a:p>
                  </a:txBody>
                  <a:tcPr marT="36000" marB="36000"/>
                </a:tc>
                <a:tc>
                  <a:txBody>
                    <a:bodyPr/>
                    <a:lstStyle/>
                    <a:p>
                      <a:pPr algn="ctr"/>
                      <a:r>
                        <a:rPr lang="en-US" sz="1400" dirty="0" smtClean="0">
                          <a:solidFill>
                            <a:schemeClr val="tx1"/>
                          </a:solidFill>
                          <a:latin typeface="+mn-lt"/>
                        </a:rPr>
                        <a:t>2 (1)</a:t>
                      </a:r>
                    </a:p>
                  </a:txBody>
                  <a:tcPr marT="36000" marB="36000"/>
                </a:tc>
                <a:extLst>
                  <a:ext uri="{0D108BD9-81ED-4DB2-BD59-A6C34878D82A}">
                    <a16:rowId xmlns:a16="http://schemas.microsoft.com/office/drawing/2014/main" val="652670087"/>
                  </a:ext>
                </a:extLst>
              </a:tr>
            </a:tbl>
          </a:graphicData>
        </a:graphic>
      </p:graphicFrame>
    </p:spTree>
    <p:extLst>
      <p:ext uri="{BB962C8B-B14F-4D97-AF65-F5344CB8AC3E}">
        <p14:creationId xmlns:p14="http://schemas.microsoft.com/office/powerpoint/2010/main" val="38212665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9017</a:t>
            </a:r>
            <a:r>
              <a:rPr lang="en-GB" dirty="0"/>
              <a:t>: Efficacy and safety of patritumab deruxtecan (HER3-DXd) in advanced/metastatic non-small cell lung cancer (NSCLC) without EGFR-activating </a:t>
            </a:r>
            <a:r>
              <a:rPr lang="en-GB" dirty="0" smtClean="0"/>
              <a:t>mutations – </a:t>
            </a:r>
            <a:r>
              <a:rPr lang="en-GB" dirty="0" err="1" smtClean="0"/>
              <a:t>Steuer</a:t>
            </a:r>
            <a:r>
              <a:rPr lang="en-GB" dirty="0" smtClean="0"/>
              <a:t> CE, et al</a:t>
            </a:r>
            <a:endParaRPr lang="en-GB" dirty="0"/>
          </a:p>
        </p:txBody>
      </p:sp>
      <p:sp>
        <p:nvSpPr>
          <p:cNvPr id="6" name="Content Placeholder 5"/>
          <p:cNvSpPr>
            <a:spLocks noGrp="1"/>
          </p:cNvSpPr>
          <p:nvPr>
            <p:ph idx="1"/>
          </p:nvPr>
        </p:nvSpPr>
        <p:spPr/>
        <p:txBody>
          <a:bodyPr/>
          <a:lstStyle/>
          <a:p>
            <a:r>
              <a:rPr lang="en-GB" b="1" dirty="0"/>
              <a:t>Study objective</a:t>
            </a:r>
          </a:p>
          <a:p>
            <a:pPr lvl="1"/>
            <a:r>
              <a:rPr lang="en-GB" dirty="0"/>
              <a:t>To </a:t>
            </a:r>
            <a:r>
              <a:rPr lang="en-GB" dirty="0" smtClean="0"/>
              <a:t>evaluate the efficacy and safety of patritumab deruxtecan in patients with advanced or metastatic NSCLC without EGFR-activating mutations</a:t>
            </a:r>
            <a:endParaRPr lang="en-GB" dirty="0"/>
          </a:p>
        </p:txBody>
      </p:sp>
      <p:sp>
        <p:nvSpPr>
          <p:cNvPr id="5" name="Text Placeholder 4"/>
          <p:cNvSpPr>
            <a:spLocks noGrp="1"/>
          </p:cNvSpPr>
          <p:nvPr>
            <p:ph type="body" sz="quarter" idx="11"/>
          </p:nvPr>
        </p:nvSpPr>
        <p:spPr/>
        <p:txBody>
          <a:bodyPr/>
          <a:lstStyle/>
          <a:p>
            <a:r>
              <a:rPr lang="en-GB" dirty="0" err="1" smtClean="0"/>
              <a:t>Steuer</a:t>
            </a:r>
            <a:r>
              <a:rPr lang="en-GB" dirty="0" smtClean="0"/>
              <a:t> CE,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9017</a:t>
            </a:r>
            <a:endParaRPr lang="en-GB" dirty="0"/>
          </a:p>
        </p:txBody>
      </p:sp>
      <p:sp>
        <p:nvSpPr>
          <p:cNvPr id="8" name="AutoShape 12"/>
          <p:cNvSpPr>
            <a:spLocks noChangeArrowheads="1"/>
          </p:cNvSpPr>
          <p:nvPr/>
        </p:nvSpPr>
        <p:spPr bwMode="auto">
          <a:xfrm>
            <a:off x="6601036" y="3137136"/>
            <a:ext cx="3389048" cy="1069278"/>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Patritumab</a:t>
            </a: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 deruxtecan</a:t>
            </a:r>
            <a:b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b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5.6 mg IV q3w</a:t>
            </a:r>
          </a:p>
        </p:txBody>
      </p:sp>
      <p:cxnSp>
        <p:nvCxnSpPr>
          <p:cNvPr id="9" name="AutoShape 19"/>
          <p:cNvCxnSpPr>
            <a:cxnSpLocks noChangeShapeType="1"/>
            <a:stCxn id="10" idx="3"/>
            <a:endCxn id="8" idx="1"/>
          </p:cNvCxnSpPr>
          <p:nvPr/>
        </p:nvCxnSpPr>
        <p:spPr bwMode="auto">
          <a:xfrm flipV="1">
            <a:off x="5990898" y="3671775"/>
            <a:ext cx="610138" cy="1"/>
          </a:xfrm>
          <a:prstGeom prst="straightConnector1">
            <a:avLst/>
          </a:prstGeom>
          <a:noFill/>
          <a:ln w="38100">
            <a:solidFill>
              <a:schemeClr val="bg1"/>
            </a:solidFill>
            <a:round/>
            <a:headEnd/>
            <a:tailEnd type="triangle" w="med" len="med"/>
          </a:ln>
        </p:spPr>
      </p:cxnSp>
      <p:sp>
        <p:nvSpPr>
          <p:cNvPr id="10" name="AutoShape 9"/>
          <p:cNvSpPr>
            <a:spLocks noChangeArrowheads="1"/>
          </p:cNvSpPr>
          <p:nvPr/>
        </p:nvSpPr>
        <p:spPr bwMode="auto">
          <a:xfrm>
            <a:off x="1886607" y="2527679"/>
            <a:ext cx="4104291" cy="2288193"/>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a:ln>
                  <a:noFill/>
                </a:ln>
                <a:solidFill>
                  <a:srgbClr val="FFFFFF"/>
                </a:solidFill>
                <a:effectLst/>
                <a:uLnTx/>
                <a:uFillTx/>
                <a:latin typeface="Arial" charset="0"/>
                <a:ea typeface="SimSun" pitchFamily="2" charset="-122"/>
                <a:cs typeface="Arial" charset="0"/>
              </a:rPr>
              <a:t>Key patient inclusion criteria</a:t>
            </a:r>
            <a:endParaRPr kumimoji="0" lang="en-GB" altLang="zh-CN" sz="160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Advanced or metastatic 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No EGFR-</a:t>
            </a:r>
            <a:r>
              <a:rPr lang="en-GB" altLang="zh-CN" sz="1600" kern="1200" dirty="0" smtClean="0">
                <a:latin typeface="Arial" charset="0"/>
                <a:ea typeface="SimSun" pitchFamily="2" charset="-122"/>
                <a:cs typeface="Arial" charset="0"/>
              </a:rPr>
              <a:t>activating mutations</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Stable brain metastases permitted</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Prior platinum-based</a:t>
            </a:r>
            <a:r>
              <a:rPr kumimoji="0" lang="en-GB" altLang="zh-CN" sz="16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 chemotherapy ± immunotherapy</a:t>
            </a:r>
            <a:endPar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endParaRPr>
          </a:p>
          <a:p>
            <a:pPr marL="292100" marR="0" lvl="0" indent="-292100" algn="l" defTabSz="892175" rtl="0" eaLnBrk="0" fontAlgn="base" latinLnBrk="0" hangingPunct="0">
              <a:lnSpc>
                <a:spcPct val="100000"/>
              </a:lnSpc>
              <a:spcBef>
                <a:spcPct val="0"/>
              </a:spcBef>
              <a:spcAft>
                <a:spcPct val="30000"/>
              </a:spcAft>
              <a:buClrTx/>
              <a:buSzTx/>
              <a:buFont typeface="Wingdings" pitchFamily="2" charset="2"/>
              <a:buNone/>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(n=47)</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11" name="Rectangle 9"/>
          <p:cNvSpPr txBox="1">
            <a:spLocks noChangeArrowheads="1"/>
          </p:cNvSpPr>
          <p:nvPr/>
        </p:nvSpPr>
        <p:spPr bwMode="auto">
          <a:xfrm>
            <a:off x="2114197" y="495491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dirty="0" smtClean="0">
                <a:solidFill>
                  <a:srgbClr val="363636"/>
                </a:solidFill>
                <a:latin typeface="Arial"/>
                <a:cs typeface="Arial"/>
              </a:rPr>
              <a:t>ORR (RECIST v1.1, BICR)</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2" name="Content Placeholder 26"/>
          <p:cNvSpPr txBox="1">
            <a:spLocks/>
          </p:cNvSpPr>
          <p:nvPr/>
        </p:nvSpPr>
        <p:spPr>
          <a:xfrm>
            <a:off x="6356902" y="4954918"/>
            <a:ext cx="4127124"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dirty="0" smtClean="0">
                <a:solidFill>
                  <a:srgbClr val="363636"/>
                </a:solidFill>
                <a:latin typeface="Arial"/>
                <a:cs typeface="Arial"/>
              </a:rPr>
              <a:t>DoR, PFS, safety</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Tree>
    <p:extLst>
      <p:ext uri="{BB962C8B-B14F-4D97-AF65-F5344CB8AC3E}">
        <p14:creationId xmlns:p14="http://schemas.microsoft.com/office/powerpoint/2010/main" val="121927295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Content Placeholder 5"/>
          <p:cNvSpPr>
            <a:spLocks noGrp="1"/>
          </p:cNvSpPr>
          <p:nvPr>
            <p:ph idx="1"/>
          </p:nvPr>
        </p:nvSpPr>
        <p:spPr>
          <a:xfrm>
            <a:off x="322919" y="1246756"/>
            <a:ext cx="11582400" cy="5055650"/>
          </a:xfrm>
        </p:spPr>
        <p:txBody>
          <a:bodyPr/>
          <a:lstStyle/>
          <a:p>
            <a:r>
              <a:rPr lang="en-GB" b="1" dirty="0"/>
              <a:t>Key </a:t>
            </a:r>
            <a:r>
              <a:rPr lang="en-GB" b="1" dirty="0" smtClean="0"/>
              <a:t>results</a:t>
            </a:r>
            <a:endParaRPr lang="en-GB" b="1" dirty="0"/>
          </a:p>
        </p:txBody>
      </p:sp>
      <p:sp>
        <p:nvSpPr>
          <p:cNvPr id="2" name="Title 1"/>
          <p:cNvSpPr>
            <a:spLocks noGrp="1"/>
          </p:cNvSpPr>
          <p:nvPr>
            <p:ph type="title"/>
          </p:nvPr>
        </p:nvSpPr>
        <p:spPr>
          <a:xfrm>
            <a:off x="304800" y="107693"/>
            <a:ext cx="11582400" cy="939801"/>
          </a:xfrm>
        </p:spPr>
        <p:txBody>
          <a:bodyPr/>
          <a:lstStyle/>
          <a:p>
            <a:r>
              <a:rPr lang="en-GB" dirty="0" smtClean="0"/>
              <a:t>9017</a:t>
            </a:r>
            <a:r>
              <a:rPr lang="en-GB" dirty="0"/>
              <a:t>: Efficacy and safety of patritumab deruxtecan (HER3-DXd) in advanced/metastatic non-small cell lung cancer (NSCLC) without EGFR-activating </a:t>
            </a:r>
            <a:r>
              <a:rPr lang="en-GB" dirty="0" smtClean="0"/>
              <a:t>mutations – </a:t>
            </a:r>
            <a:r>
              <a:rPr lang="en-GB" dirty="0" err="1" smtClean="0"/>
              <a:t>Steuer</a:t>
            </a:r>
            <a:r>
              <a:rPr lang="en-GB" dirty="0" smtClean="0"/>
              <a:t> CE, et al</a:t>
            </a:r>
            <a:endParaRPr lang="en-GB" dirty="0"/>
          </a:p>
        </p:txBody>
      </p:sp>
      <p:sp>
        <p:nvSpPr>
          <p:cNvPr id="5" name="Text Placeholder 4"/>
          <p:cNvSpPr>
            <a:spLocks noGrp="1"/>
          </p:cNvSpPr>
          <p:nvPr>
            <p:ph type="body" sz="quarter" idx="11"/>
          </p:nvPr>
        </p:nvSpPr>
        <p:spPr/>
        <p:txBody>
          <a:bodyPr/>
          <a:lstStyle/>
          <a:p>
            <a:r>
              <a:rPr lang="en-GB" dirty="0" err="1" smtClean="0"/>
              <a:t>Steuer</a:t>
            </a:r>
            <a:r>
              <a:rPr lang="en-GB" dirty="0" smtClean="0"/>
              <a:t> CE,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9017</a:t>
            </a:r>
            <a:endParaRPr lang="en-GB" dirty="0"/>
          </a:p>
        </p:txBody>
      </p:sp>
      <p:graphicFrame>
        <p:nvGraphicFramePr>
          <p:cNvPr id="367" name="Table 561">
            <a:extLst>
              <a:ext uri="{FF2B5EF4-FFF2-40B4-BE49-F238E27FC236}">
                <a16:creationId xmlns:a16="http://schemas.microsoft.com/office/drawing/2014/main" id="{43E60973-46C5-92D2-D114-C72FD899BEB8}"/>
              </a:ext>
            </a:extLst>
          </p:cNvPr>
          <p:cNvGraphicFramePr>
            <a:graphicFrameLocks noGrp="1"/>
          </p:cNvGraphicFramePr>
          <p:nvPr>
            <p:extLst>
              <p:ext uri="{D42A27DB-BD31-4B8C-83A1-F6EECF244321}">
                <p14:modId xmlns:p14="http://schemas.microsoft.com/office/powerpoint/2010/main" val="3359825503"/>
              </p:ext>
            </p:extLst>
          </p:nvPr>
        </p:nvGraphicFramePr>
        <p:xfrm>
          <a:off x="8384634" y="2127518"/>
          <a:ext cx="3497609" cy="1529280"/>
        </p:xfrm>
        <a:graphic>
          <a:graphicData uri="http://schemas.openxmlformats.org/drawingml/2006/table">
            <a:tbl>
              <a:tblPr firstRow="1" bandRow="1">
                <a:tableStyleId>{B301B821-A1FF-4177-AEE7-76D212191A09}</a:tableStyleId>
              </a:tblPr>
              <a:tblGrid>
                <a:gridCol w="1808480">
                  <a:extLst>
                    <a:ext uri="{9D8B030D-6E8A-4147-A177-3AD203B41FA5}">
                      <a16:colId xmlns:a16="http://schemas.microsoft.com/office/drawing/2014/main" val="559026787"/>
                    </a:ext>
                  </a:extLst>
                </a:gridCol>
                <a:gridCol w="1689129">
                  <a:extLst>
                    <a:ext uri="{9D8B030D-6E8A-4147-A177-3AD203B41FA5}">
                      <a16:colId xmlns:a16="http://schemas.microsoft.com/office/drawing/2014/main" val="3751778875"/>
                    </a:ext>
                  </a:extLst>
                </a:gridCol>
              </a:tblGrid>
              <a:tr h="162576">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smtClean="0">
                          <a:ln>
                            <a:noFill/>
                          </a:ln>
                          <a:solidFill>
                            <a:schemeClr val="tx2"/>
                          </a:solidFill>
                          <a:effectLst/>
                          <a:uLnTx/>
                          <a:uFillTx/>
                        </a:rPr>
                        <a:t>Outcomes</a:t>
                      </a:r>
                      <a:endParaRPr kumimoji="0" lang="en-GB" sz="1200" b="1" i="0" u="none" strike="noStrike" kern="1200" cap="none" spc="0" normalizeH="0" baseline="0" noProof="0" dirty="0" smtClean="0">
                        <a:ln>
                          <a:noFill/>
                        </a:ln>
                        <a:solidFill>
                          <a:schemeClr val="tx2"/>
                        </a:solidFill>
                        <a:effectLst/>
                        <a:uLnTx/>
                        <a:uFillTx/>
                        <a:latin typeface="Arial"/>
                        <a:ea typeface="+mn-ea"/>
                        <a:cs typeface="Arial"/>
                      </a:endParaRPr>
                    </a:p>
                  </a:txBody>
                  <a:tcPr marL="72000" marR="72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smtClean="0">
                          <a:ln>
                            <a:noFill/>
                          </a:ln>
                          <a:solidFill>
                            <a:schemeClr val="tx2"/>
                          </a:solidFill>
                          <a:effectLst/>
                          <a:uLnTx/>
                          <a:uFillTx/>
                        </a:rPr>
                        <a:t>n=21</a:t>
                      </a:r>
                      <a:endParaRPr kumimoji="0" lang="en-GB" sz="1200" b="1" i="0" u="none" strike="noStrike" kern="1200" cap="none" spc="0" normalizeH="0" baseline="0" noProof="0" dirty="0">
                        <a:ln>
                          <a:noFill/>
                        </a:ln>
                        <a:solidFill>
                          <a:schemeClr val="tx2"/>
                        </a:solidFill>
                        <a:effectLst/>
                        <a:uLnTx/>
                        <a:uFillTx/>
                        <a:latin typeface="Arial"/>
                        <a:ea typeface="+mn-ea"/>
                        <a:cs typeface="Arial"/>
                      </a:endParaRPr>
                    </a:p>
                  </a:txBody>
                  <a:tcPr marL="72000" marR="72000" marT="36000" marB="36000" anchor="ctr"/>
                </a:tc>
                <a:extLst>
                  <a:ext uri="{0D108BD9-81ED-4DB2-BD59-A6C34878D82A}">
                    <a16:rowId xmlns:a16="http://schemas.microsoft.com/office/drawing/2014/main" val="4258434239"/>
                  </a:ext>
                </a:extLst>
              </a:tr>
              <a:tr h="162576">
                <a:tc>
                  <a:txBody>
                    <a:bodyPr/>
                    <a:lstStyle/>
                    <a:p>
                      <a:r>
                        <a:rPr lang="en-GB" sz="1200" dirty="0" smtClean="0">
                          <a:solidFill>
                            <a:schemeClr val="tx1"/>
                          </a:solidFill>
                        </a:rPr>
                        <a:t>ORR</a:t>
                      </a:r>
                      <a:r>
                        <a:rPr lang="en-GB" sz="1200" baseline="0" dirty="0" smtClean="0">
                          <a:solidFill>
                            <a:schemeClr val="tx1"/>
                          </a:solidFill>
                        </a:rPr>
                        <a:t>, % (95%CI)</a:t>
                      </a:r>
                      <a:endParaRPr lang="en-GB" sz="1200" dirty="0">
                        <a:solidFill>
                          <a:schemeClr val="tx1"/>
                        </a:solidFill>
                        <a:latin typeface="Arial" panose="020B0604020202020204" pitchFamily="34" charset="0"/>
                        <a:cs typeface="Arial" panose="020B0604020202020204" pitchFamily="34" charset="0"/>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aseline="0" dirty="0" smtClean="0">
                          <a:solidFill>
                            <a:schemeClr val="tx1"/>
                          </a:solidFill>
                        </a:rPr>
                        <a:t>28.6 (11.3, 52.2)</a:t>
                      </a:r>
                      <a:endParaRPr kumimoji="0" lang="en-GB" sz="1200" b="1" i="0" u="none" strike="noStrike" kern="1200" cap="none" spc="0" normalizeH="0" baseline="0" noProof="0" dirty="0">
                        <a:ln>
                          <a:noFill/>
                        </a:ln>
                        <a:solidFill>
                          <a:schemeClr val="tx1"/>
                        </a:solidFill>
                        <a:effectLst/>
                        <a:uLnTx/>
                        <a:uFillTx/>
                        <a:latin typeface="Arial"/>
                        <a:ea typeface="+mn-ea"/>
                        <a:cs typeface="Arial"/>
                      </a:endParaRPr>
                    </a:p>
                  </a:txBody>
                  <a:tcPr marL="72000" marR="72000" marT="36000" marB="36000" anchor="ctr">
                    <a:solidFill>
                      <a:schemeClr val="tx2"/>
                    </a:solidFill>
                  </a:tcPr>
                </a:tc>
                <a:extLst>
                  <a:ext uri="{0D108BD9-81ED-4DB2-BD59-A6C34878D82A}">
                    <a16:rowId xmlns:a16="http://schemas.microsoft.com/office/drawing/2014/main" val="10001"/>
                  </a:ext>
                </a:extLst>
              </a:tr>
              <a:tr h="162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DCR, </a:t>
                      </a:r>
                      <a:r>
                        <a:rPr lang="en-GB" sz="1200" baseline="0" dirty="0" smtClean="0">
                          <a:solidFill>
                            <a:schemeClr val="tx1"/>
                          </a:solidFill>
                        </a:rPr>
                        <a:t>% (95%CI)</a:t>
                      </a:r>
                      <a:endParaRPr lang="en-GB" sz="1200" dirty="0" smtClean="0">
                        <a:solidFill>
                          <a:schemeClr val="tx1"/>
                        </a:solidFill>
                        <a:latin typeface="Arial" panose="020B0604020202020204" pitchFamily="34" charset="0"/>
                        <a:cs typeface="Arial" panose="020B0604020202020204" pitchFamily="34" charset="0"/>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aseline="0" dirty="0" smtClean="0">
                          <a:solidFill>
                            <a:schemeClr val="tx1"/>
                          </a:solidFill>
                        </a:rPr>
                        <a:t>76.2 (52.8, 91.8)</a:t>
                      </a:r>
                      <a:endParaRPr kumimoji="0" lang="en-GB" sz="1200" b="1" i="0" u="none" strike="noStrike" kern="1200" cap="none" spc="0" normalizeH="0" baseline="0" noProof="0" dirty="0">
                        <a:ln>
                          <a:noFill/>
                        </a:ln>
                        <a:solidFill>
                          <a:schemeClr val="tx1"/>
                        </a:solidFill>
                        <a:effectLst/>
                        <a:uLnTx/>
                        <a:uFillTx/>
                        <a:latin typeface="Arial"/>
                        <a:ea typeface="+mn-ea"/>
                        <a:cs typeface="Arial"/>
                      </a:endParaRPr>
                    </a:p>
                  </a:txBody>
                  <a:tcPr marL="72000" marR="72000" marT="36000" marB="36000" anchor="ctr">
                    <a:solidFill>
                      <a:schemeClr val="tx2"/>
                    </a:solidFill>
                  </a:tcPr>
                </a:tc>
                <a:extLst>
                  <a:ext uri="{0D108BD9-81ED-4DB2-BD59-A6C34878D82A}">
                    <a16:rowId xmlns:a16="http://schemas.microsoft.com/office/drawing/2014/main" val="10002"/>
                  </a:ext>
                </a:extLst>
              </a:tr>
              <a:tr h="162576">
                <a:tc>
                  <a:txBody>
                    <a:bodyPr/>
                    <a:lstStyle/>
                    <a:p>
                      <a:r>
                        <a:rPr lang="en-GB" sz="1200" dirty="0" err="1" smtClean="0">
                          <a:solidFill>
                            <a:schemeClr val="tx1"/>
                          </a:solidFill>
                        </a:rPr>
                        <a:t>mTTR</a:t>
                      </a:r>
                      <a:r>
                        <a:rPr lang="en-GB" sz="1200" baseline="0" dirty="0" smtClean="0">
                          <a:solidFill>
                            <a:schemeClr val="tx1"/>
                          </a:solidFill>
                        </a:rPr>
                        <a:t>, </a:t>
                      </a:r>
                      <a:r>
                        <a:rPr lang="en-GB" sz="1200" baseline="0" dirty="0" err="1" smtClean="0">
                          <a:solidFill>
                            <a:schemeClr val="tx1"/>
                          </a:solidFill>
                        </a:rPr>
                        <a:t>mo</a:t>
                      </a:r>
                      <a:r>
                        <a:rPr lang="en-GB" sz="1200" baseline="0" dirty="0" smtClean="0">
                          <a:solidFill>
                            <a:schemeClr val="tx1"/>
                          </a:solidFill>
                        </a:rPr>
                        <a:t> (95%CI)</a:t>
                      </a:r>
                      <a:endParaRPr lang="en-GB" sz="1200" dirty="0">
                        <a:solidFill>
                          <a:schemeClr val="tx1"/>
                        </a:solidFill>
                        <a:latin typeface="Arial" panose="020B0604020202020204" pitchFamily="34" charset="0"/>
                        <a:cs typeface="Arial" panose="020B0604020202020204" pitchFamily="34" charset="0"/>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aseline="0" dirty="0" smtClean="0">
                          <a:solidFill>
                            <a:schemeClr val="tx1"/>
                          </a:solidFill>
                        </a:rPr>
                        <a:t>2.8 (1.3, 4.6)</a:t>
                      </a:r>
                      <a:endParaRPr kumimoji="0" lang="en-GB" sz="1200" b="1" i="0" u="none" strike="noStrike" kern="1200" cap="none" spc="0" normalizeH="0" baseline="0" noProof="0" dirty="0">
                        <a:ln>
                          <a:noFill/>
                        </a:ln>
                        <a:solidFill>
                          <a:schemeClr val="tx1"/>
                        </a:solidFill>
                        <a:effectLst/>
                        <a:uLnTx/>
                        <a:uFillTx/>
                        <a:latin typeface="Arial"/>
                        <a:ea typeface="+mn-ea"/>
                        <a:cs typeface="Arial"/>
                      </a:endParaRPr>
                    </a:p>
                  </a:txBody>
                  <a:tcPr marL="72000" marR="72000" marT="36000" marB="36000" anchor="ctr">
                    <a:solidFill>
                      <a:schemeClr val="tx2"/>
                    </a:solidFill>
                  </a:tcPr>
                </a:tc>
                <a:extLst>
                  <a:ext uri="{0D108BD9-81ED-4DB2-BD59-A6C34878D82A}">
                    <a16:rowId xmlns:a16="http://schemas.microsoft.com/office/drawing/2014/main" val="10003"/>
                  </a:ext>
                </a:extLst>
              </a:tr>
              <a:tr h="162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err="1" smtClean="0">
                          <a:solidFill>
                            <a:schemeClr val="tx1"/>
                          </a:solidFill>
                        </a:rPr>
                        <a:t>mDoR</a:t>
                      </a:r>
                      <a:r>
                        <a:rPr lang="en-GB" sz="1200" baseline="0" dirty="0" smtClean="0">
                          <a:solidFill>
                            <a:schemeClr val="tx1"/>
                          </a:solidFill>
                        </a:rPr>
                        <a:t>, </a:t>
                      </a:r>
                      <a:r>
                        <a:rPr lang="en-GB" sz="1200" baseline="0" dirty="0" err="1" smtClean="0">
                          <a:solidFill>
                            <a:schemeClr val="tx1"/>
                          </a:solidFill>
                        </a:rPr>
                        <a:t>mo</a:t>
                      </a:r>
                      <a:r>
                        <a:rPr lang="en-GB" sz="1200" baseline="0" dirty="0" smtClean="0">
                          <a:solidFill>
                            <a:schemeClr val="tx1"/>
                          </a:solidFill>
                        </a:rPr>
                        <a:t> (95%CI)</a:t>
                      </a:r>
                      <a:endParaRPr lang="en-GB" sz="1200" dirty="0" smtClean="0">
                        <a:solidFill>
                          <a:schemeClr val="tx1"/>
                        </a:solidFill>
                        <a:latin typeface="Arial" panose="020B0604020202020204" pitchFamily="34" charset="0"/>
                        <a:cs typeface="Arial" panose="020B0604020202020204" pitchFamily="34" charset="0"/>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aseline="0" dirty="0" smtClean="0">
                          <a:solidFill>
                            <a:schemeClr val="tx1"/>
                          </a:solidFill>
                        </a:rPr>
                        <a:t>9.4 (4.2, NE)</a:t>
                      </a:r>
                      <a:endParaRPr kumimoji="0" lang="en-GB" sz="1200" b="1" i="0" u="none" strike="noStrike" kern="1200" cap="none" spc="0" normalizeH="0" baseline="0" noProof="0" dirty="0">
                        <a:ln>
                          <a:noFill/>
                        </a:ln>
                        <a:solidFill>
                          <a:schemeClr val="tx1"/>
                        </a:solidFill>
                        <a:effectLst/>
                        <a:uLnTx/>
                        <a:uFillTx/>
                        <a:latin typeface="Arial"/>
                        <a:ea typeface="+mn-ea"/>
                        <a:cs typeface="Arial"/>
                      </a:endParaRPr>
                    </a:p>
                  </a:txBody>
                  <a:tcPr marL="72000" marR="72000" marT="36000" marB="36000" anchor="ctr">
                    <a:solidFill>
                      <a:schemeClr val="tx2"/>
                    </a:solidFill>
                  </a:tcPr>
                </a:tc>
                <a:extLst>
                  <a:ext uri="{0D108BD9-81ED-4DB2-BD59-A6C34878D82A}">
                    <a16:rowId xmlns:a16="http://schemas.microsoft.com/office/drawing/2014/main" val="10004"/>
                  </a:ext>
                </a:extLst>
              </a:tr>
              <a:tr h="162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mPFS</a:t>
                      </a:r>
                      <a:r>
                        <a:rPr lang="en-GB" sz="1200" baseline="0" dirty="0" smtClean="0">
                          <a:solidFill>
                            <a:schemeClr val="tx1"/>
                          </a:solidFill>
                        </a:rPr>
                        <a:t>, </a:t>
                      </a:r>
                      <a:r>
                        <a:rPr lang="en-GB" sz="1200" baseline="0" dirty="0" err="1" smtClean="0">
                          <a:solidFill>
                            <a:schemeClr val="tx1"/>
                          </a:solidFill>
                        </a:rPr>
                        <a:t>mo</a:t>
                      </a:r>
                      <a:r>
                        <a:rPr lang="en-GB" sz="1200" baseline="0" dirty="0" smtClean="0">
                          <a:solidFill>
                            <a:schemeClr val="tx1"/>
                          </a:solidFill>
                        </a:rPr>
                        <a:t> (95%CI)</a:t>
                      </a:r>
                      <a:endParaRPr lang="en-GB" sz="1200" dirty="0" smtClean="0">
                        <a:solidFill>
                          <a:schemeClr val="tx1"/>
                        </a:solidFill>
                        <a:latin typeface="Arial" panose="020B0604020202020204" pitchFamily="34" charset="0"/>
                        <a:cs typeface="Arial" panose="020B0604020202020204" pitchFamily="34" charset="0"/>
                      </a:endParaRPr>
                    </a:p>
                  </a:txBody>
                  <a:tcPr marL="72000" marR="72000" marT="36000" marB="3600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aseline="0" dirty="0" smtClean="0">
                          <a:solidFill>
                            <a:schemeClr val="tx1"/>
                          </a:solidFill>
                        </a:rPr>
                        <a:t>10.8 (2.8, 16.0)</a:t>
                      </a:r>
                      <a:endParaRPr kumimoji="0" lang="en-GB" sz="1200" b="1" i="0" u="none" strike="noStrike" kern="1200" cap="none" spc="0" normalizeH="0" baseline="0" noProof="0" dirty="0">
                        <a:ln>
                          <a:noFill/>
                        </a:ln>
                        <a:solidFill>
                          <a:schemeClr val="tx1"/>
                        </a:solidFill>
                        <a:effectLst/>
                        <a:uLnTx/>
                        <a:uFillTx/>
                        <a:latin typeface="Arial"/>
                        <a:ea typeface="+mn-ea"/>
                        <a:cs typeface="Arial"/>
                      </a:endParaRPr>
                    </a:p>
                  </a:txBody>
                  <a:tcPr marL="72000" marR="72000" marT="36000" marB="36000" anchor="ctr">
                    <a:solidFill>
                      <a:schemeClr val="tx2"/>
                    </a:solidFill>
                  </a:tcPr>
                </a:tc>
                <a:extLst>
                  <a:ext uri="{0D108BD9-81ED-4DB2-BD59-A6C34878D82A}">
                    <a16:rowId xmlns:a16="http://schemas.microsoft.com/office/drawing/2014/main" val="10005"/>
                  </a:ext>
                </a:extLst>
              </a:tr>
            </a:tbl>
          </a:graphicData>
        </a:graphic>
      </p:graphicFrame>
      <p:graphicFrame>
        <p:nvGraphicFramePr>
          <p:cNvPr id="537" name="Table 561">
            <a:extLst>
              <a:ext uri="{FF2B5EF4-FFF2-40B4-BE49-F238E27FC236}">
                <a16:creationId xmlns:a16="http://schemas.microsoft.com/office/drawing/2014/main" id="{43E60973-46C5-92D2-D114-C72FD899BEB8}"/>
              </a:ext>
            </a:extLst>
          </p:cNvPr>
          <p:cNvGraphicFramePr>
            <a:graphicFrameLocks noGrp="1"/>
          </p:cNvGraphicFramePr>
          <p:nvPr>
            <p:extLst>
              <p:ext uri="{D42A27DB-BD31-4B8C-83A1-F6EECF244321}">
                <p14:modId xmlns:p14="http://schemas.microsoft.com/office/powerpoint/2010/main" val="209266875"/>
              </p:ext>
            </p:extLst>
          </p:nvPr>
        </p:nvGraphicFramePr>
        <p:xfrm>
          <a:off x="8383432" y="4918891"/>
          <a:ext cx="3580130" cy="1529280"/>
        </p:xfrm>
        <a:graphic>
          <a:graphicData uri="http://schemas.openxmlformats.org/drawingml/2006/table">
            <a:tbl>
              <a:tblPr firstRow="1" bandRow="1">
                <a:tableStyleId>{B301B821-A1FF-4177-AEE7-76D212191A09}</a:tableStyleId>
              </a:tblPr>
              <a:tblGrid>
                <a:gridCol w="1979930">
                  <a:extLst>
                    <a:ext uri="{9D8B030D-6E8A-4147-A177-3AD203B41FA5}">
                      <a16:colId xmlns:a16="http://schemas.microsoft.com/office/drawing/2014/main" val="559026787"/>
                    </a:ext>
                  </a:extLst>
                </a:gridCol>
                <a:gridCol w="1600200">
                  <a:extLst>
                    <a:ext uri="{9D8B030D-6E8A-4147-A177-3AD203B41FA5}">
                      <a16:colId xmlns:a16="http://schemas.microsoft.com/office/drawing/2014/main" val="3751778875"/>
                    </a:ext>
                  </a:extLst>
                </a:gridCol>
              </a:tblGrid>
              <a:tr h="162576">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smtClean="0">
                          <a:ln>
                            <a:noFill/>
                          </a:ln>
                          <a:solidFill>
                            <a:schemeClr val="tx2"/>
                          </a:solidFill>
                          <a:effectLst/>
                          <a:uLnTx/>
                          <a:uFillTx/>
                        </a:rPr>
                        <a:t>Outcomes</a:t>
                      </a:r>
                      <a:endParaRPr kumimoji="0" lang="en-GB" sz="1200" b="1" i="0" u="none" strike="noStrike" kern="1200" cap="none" spc="0" normalizeH="0" baseline="0" noProof="0" dirty="0" smtClean="0">
                        <a:ln>
                          <a:noFill/>
                        </a:ln>
                        <a:solidFill>
                          <a:schemeClr val="tx2"/>
                        </a:solidFill>
                        <a:effectLst/>
                        <a:uLnTx/>
                        <a:uFillTx/>
                        <a:latin typeface="Arial"/>
                        <a:ea typeface="+mn-ea"/>
                        <a:cs typeface="Arial"/>
                      </a:endParaRPr>
                    </a:p>
                  </a:txBody>
                  <a:tcPr marL="72000" marR="72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u="none" strike="noStrike" kern="1200" cap="none" spc="0" normalizeH="0" baseline="0" noProof="0" dirty="0" smtClean="0">
                          <a:ln>
                            <a:noFill/>
                          </a:ln>
                          <a:solidFill>
                            <a:schemeClr val="tx2"/>
                          </a:solidFill>
                          <a:effectLst/>
                          <a:uLnTx/>
                          <a:uFillTx/>
                        </a:rPr>
                        <a:t>n=26</a:t>
                      </a:r>
                      <a:endParaRPr kumimoji="0" lang="en-GB" sz="1200" b="1" i="0" u="none" strike="noStrike" kern="1200" cap="none" spc="0" normalizeH="0" baseline="0" noProof="0" dirty="0">
                        <a:ln>
                          <a:noFill/>
                        </a:ln>
                        <a:solidFill>
                          <a:schemeClr val="tx2"/>
                        </a:solidFill>
                        <a:effectLst/>
                        <a:uLnTx/>
                        <a:uFillTx/>
                        <a:latin typeface="Arial"/>
                        <a:ea typeface="+mn-ea"/>
                        <a:cs typeface="Arial"/>
                      </a:endParaRPr>
                    </a:p>
                  </a:txBody>
                  <a:tcPr marL="72000" marR="72000" marT="36000" marB="36000" anchor="ctr"/>
                </a:tc>
                <a:extLst>
                  <a:ext uri="{0D108BD9-81ED-4DB2-BD59-A6C34878D82A}">
                    <a16:rowId xmlns:a16="http://schemas.microsoft.com/office/drawing/2014/main" val="4258434239"/>
                  </a:ext>
                </a:extLst>
              </a:tr>
              <a:tr h="162576">
                <a:tc>
                  <a:txBody>
                    <a:bodyPr/>
                    <a:lstStyle/>
                    <a:p>
                      <a:r>
                        <a:rPr lang="en-GB" sz="1200" dirty="0" smtClean="0">
                          <a:solidFill>
                            <a:schemeClr val="tx1"/>
                          </a:solidFill>
                        </a:rPr>
                        <a:t>ORR</a:t>
                      </a:r>
                      <a:r>
                        <a:rPr lang="en-GB" sz="1200" baseline="0" dirty="0" smtClean="0">
                          <a:solidFill>
                            <a:schemeClr val="tx1"/>
                          </a:solidFill>
                        </a:rPr>
                        <a:t>, % (95%CI)</a:t>
                      </a:r>
                      <a:endParaRPr lang="en-GB" sz="1200" dirty="0">
                        <a:solidFill>
                          <a:schemeClr val="tx1"/>
                        </a:solidFill>
                        <a:latin typeface="Arial" panose="020B0604020202020204" pitchFamily="34" charset="0"/>
                        <a:cs typeface="Arial" panose="020B0604020202020204" pitchFamily="34" charset="0"/>
                      </a:endParaRPr>
                    </a:p>
                  </a:txBody>
                  <a:tcPr marL="72000" marR="72000" marT="36000" marB="36000" anchor="ctr">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aseline="0" dirty="0" smtClean="0">
                          <a:solidFill>
                            <a:schemeClr val="tx1"/>
                          </a:solidFill>
                        </a:rPr>
                        <a:t>26.9 (11.6, 47.8)</a:t>
                      </a:r>
                      <a:endParaRPr kumimoji="0" lang="en-GB" sz="1200" b="1" i="0" u="none" strike="noStrike" kern="1200" cap="none" spc="0" normalizeH="0" baseline="0" noProof="0" dirty="0">
                        <a:ln>
                          <a:noFill/>
                        </a:ln>
                        <a:solidFill>
                          <a:schemeClr val="tx1"/>
                        </a:solidFill>
                        <a:effectLst/>
                        <a:uLnTx/>
                        <a:uFillTx/>
                        <a:latin typeface="Arial"/>
                        <a:ea typeface="+mn-ea"/>
                        <a:cs typeface="Arial"/>
                      </a:endParaRPr>
                    </a:p>
                  </a:txBody>
                  <a:tcPr marL="72000" marR="72000" marT="36000" marB="36000" anchor="ctr">
                    <a:solidFill>
                      <a:srgbClr val="FFFFFF"/>
                    </a:solidFill>
                  </a:tcPr>
                </a:tc>
                <a:extLst>
                  <a:ext uri="{0D108BD9-81ED-4DB2-BD59-A6C34878D82A}">
                    <a16:rowId xmlns:a16="http://schemas.microsoft.com/office/drawing/2014/main" val="10001"/>
                  </a:ext>
                </a:extLst>
              </a:tr>
              <a:tr h="162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DCR, </a:t>
                      </a:r>
                      <a:r>
                        <a:rPr lang="en-GB" sz="1200" baseline="0" dirty="0" smtClean="0">
                          <a:solidFill>
                            <a:schemeClr val="tx1"/>
                          </a:solidFill>
                        </a:rPr>
                        <a:t>% (95%CI)</a:t>
                      </a:r>
                      <a:endParaRPr lang="en-GB" sz="1200" dirty="0" smtClean="0">
                        <a:solidFill>
                          <a:schemeClr val="tx1"/>
                        </a:solidFill>
                        <a:latin typeface="Arial" panose="020B0604020202020204" pitchFamily="34" charset="0"/>
                        <a:cs typeface="Arial" panose="020B0604020202020204" pitchFamily="34" charset="0"/>
                      </a:endParaRPr>
                    </a:p>
                  </a:txBody>
                  <a:tcPr marL="72000" marR="72000" marT="36000" marB="36000" anchor="ctr">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aseline="0" dirty="0" smtClean="0">
                          <a:solidFill>
                            <a:schemeClr val="tx1"/>
                          </a:solidFill>
                        </a:rPr>
                        <a:t>73.1 (52.2, 88.4)</a:t>
                      </a:r>
                      <a:endParaRPr kumimoji="0" lang="en-GB" sz="1200" b="1" i="0" u="none" strike="noStrike" kern="1200" cap="none" spc="0" normalizeH="0" baseline="0" noProof="0" dirty="0">
                        <a:ln>
                          <a:noFill/>
                        </a:ln>
                        <a:solidFill>
                          <a:schemeClr val="tx1"/>
                        </a:solidFill>
                        <a:effectLst/>
                        <a:uLnTx/>
                        <a:uFillTx/>
                        <a:latin typeface="Arial"/>
                        <a:ea typeface="+mn-ea"/>
                        <a:cs typeface="Arial"/>
                      </a:endParaRPr>
                    </a:p>
                  </a:txBody>
                  <a:tcPr marL="72000" marR="72000" marT="36000" marB="36000" anchor="ctr">
                    <a:solidFill>
                      <a:srgbClr val="FFFFFF"/>
                    </a:solidFill>
                  </a:tcPr>
                </a:tc>
                <a:extLst>
                  <a:ext uri="{0D108BD9-81ED-4DB2-BD59-A6C34878D82A}">
                    <a16:rowId xmlns:a16="http://schemas.microsoft.com/office/drawing/2014/main" val="10002"/>
                  </a:ext>
                </a:extLst>
              </a:tr>
              <a:tr h="162576">
                <a:tc>
                  <a:txBody>
                    <a:bodyPr/>
                    <a:lstStyle/>
                    <a:p>
                      <a:r>
                        <a:rPr lang="en-GB" sz="1200" dirty="0" err="1" smtClean="0">
                          <a:solidFill>
                            <a:schemeClr val="tx1"/>
                          </a:solidFill>
                        </a:rPr>
                        <a:t>mTTR</a:t>
                      </a:r>
                      <a:r>
                        <a:rPr lang="en-GB" sz="1200" baseline="0" dirty="0" smtClean="0">
                          <a:solidFill>
                            <a:schemeClr val="tx1"/>
                          </a:solidFill>
                        </a:rPr>
                        <a:t>, </a:t>
                      </a:r>
                      <a:r>
                        <a:rPr lang="en-GB" sz="1200" baseline="0" dirty="0" err="1" smtClean="0">
                          <a:solidFill>
                            <a:schemeClr val="tx1"/>
                          </a:solidFill>
                        </a:rPr>
                        <a:t>mo</a:t>
                      </a:r>
                      <a:r>
                        <a:rPr lang="en-GB" sz="1200" baseline="0" dirty="0" smtClean="0">
                          <a:solidFill>
                            <a:schemeClr val="tx1"/>
                          </a:solidFill>
                        </a:rPr>
                        <a:t> (95%CI)</a:t>
                      </a:r>
                      <a:endParaRPr lang="en-GB" sz="1200" dirty="0">
                        <a:solidFill>
                          <a:schemeClr val="tx1"/>
                        </a:solidFill>
                        <a:latin typeface="Arial" panose="020B0604020202020204" pitchFamily="34" charset="0"/>
                        <a:cs typeface="Arial" panose="020B0604020202020204" pitchFamily="34" charset="0"/>
                      </a:endParaRPr>
                    </a:p>
                  </a:txBody>
                  <a:tcPr marL="72000" marR="72000" marT="36000" marB="36000" anchor="ctr">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aseline="0" dirty="0" smtClean="0">
                          <a:solidFill>
                            <a:schemeClr val="tx1"/>
                          </a:solidFill>
                        </a:rPr>
                        <a:t>2.1 (1.2, 6.0)</a:t>
                      </a:r>
                      <a:endParaRPr kumimoji="0" lang="en-GB" sz="1200" b="1" i="0" u="none" strike="noStrike" kern="1200" cap="none" spc="0" normalizeH="0" baseline="0" noProof="0" dirty="0">
                        <a:ln>
                          <a:noFill/>
                        </a:ln>
                        <a:solidFill>
                          <a:schemeClr val="tx1"/>
                        </a:solidFill>
                        <a:effectLst/>
                        <a:uLnTx/>
                        <a:uFillTx/>
                        <a:latin typeface="Arial"/>
                        <a:ea typeface="+mn-ea"/>
                        <a:cs typeface="Arial"/>
                      </a:endParaRPr>
                    </a:p>
                  </a:txBody>
                  <a:tcPr marL="72000" marR="72000" marT="36000" marB="36000" anchor="ctr">
                    <a:solidFill>
                      <a:srgbClr val="FFFFFF"/>
                    </a:solidFill>
                  </a:tcPr>
                </a:tc>
                <a:extLst>
                  <a:ext uri="{0D108BD9-81ED-4DB2-BD59-A6C34878D82A}">
                    <a16:rowId xmlns:a16="http://schemas.microsoft.com/office/drawing/2014/main" val="10003"/>
                  </a:ext>
                </a:extLst>
              </a:tr>
              <a:tr h="162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err="1" smtClean="0">
                          <a:solidFill>
                            <a:schemeClr val="tx1"/>
                          </a:solidFill>
                        </a:rPr>
                        <a:t>mDoR</a:t>
                      </a:r>
                      <a:r>
                        <a:rPr lang="en-GB" sz="1200" baseline="0" dirty="0" smtClean="0">
                          <a:solidFill>
                            <a:schemeClr val="tx1"/>
                          </a:solidFill>
                        </a:rPr>
                        <a:t>, </a:t>
                      </a:r>
                      <a:r>
                        <a:rPr lang="en-GB" sz="1200" baseline="0" dirty="0" err="1" smtClean="0">
                          <a:solidFill>
                            <a:schemeClr val="tx1"/>
                          </a:solidFill>
                        </a:rPr>
                        <a:t>mo</a:t>
                      </a:r>
                      <a:r>
                        <a:rPr lang="en-GB" sz="1200" baseline="0" dirty="0" smtClean="0">
                          <a:solidFill>
                            <a:schemeClr val="tx1"/>
                          </a:solidFill>
                        </a:rPr>
                        <a:t> (95%CI)</a:t>
                      </a:r>
                      <a:endParaRPr lang="en-GB" sz="1200" dirty="0" smtClean="0">
                        <a:solidFill>
                          <a:schemeClr val="tx1"/>
                        </a:solidFill>
                        <a:latin typeface="Arial" panose="020B0604020202020204" pitchFamily="34" charset="0"/>
                        <a:cs typeface="Arial" panose="020B0604020202020204" pitchFamily="34" charset="0"/>
                      </a:endParaRPr>
                    </a:p>
                  </a:txBody>
                  <a:tcPr marL="72000" marR="72000" marT="36000" marB="36000" anchor="ctr">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aseline="0" dirty="0" smtClean="0">
                          <a:solidFill>
                            <a:schemeClr val="tx1"/>
                          </a:solidFill>
                        </a:rPr>
                        <a:t>9.6 (1.6, NE)</a:t>
                      </a:r>
                      <a:endParaRPr kumimoji="0" lang="en-GB" sz="1200" b="1" i="0" u="none" strike="noStrike" kern="1200" cap="none" spc="0" normalizeH="0" baseline="0" noProof="0" dirty="0">
                        <a:ln>
                          <a:noFill/>
                        </a:ln>
                        <a:solidFill>
                          <a:schemeClr val="tx1"/>
                        </a:solidFill>
                        <a:effectLst/>
                        <a:uLnTx/>
                        <a:uFillTx/>
                        <a:latin typeface="Arial"/>
                        <a:ea typeface="+mn-ea"/>
                        <a:cs typeface="Arial"/>
                      </a:endParaRPr>
                    </a:p>
                  </a:txBody>
                  <a:tcPr marL="72000" marR="72000" marT="36000" marB="36000" anchor="ctr">
                    <a:solidFill>
                      <a:srgbClr val="FFFFFF"/>
                    </a:solidFill>
                  </a:tcPr>
                </a:tc>
                <a:extLst>
                  <a:ext uri="{0D108BD9-81ED-4DB2-BD59-A6C34878D82A}">
                    <a16:rowId xmlns:a16="http://schemas.microsoft.com/office/drawing/2014/main" val="10004"/>
                  </a:ext>
                </a:extLst>
              </a:tr>
              <a:tr h="1625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mPFS</a:t>
                      </a:r>
                      <a:r>
                        <a:rPr lang="en-GB" sz="1200" baseline="0" dirty="0" smtClean="0">
                          <a:solidFill>
                            <a:schemeClr val="tx1"/>
                          </a:solidFill>
                        </a:rPr>
                        <a:t>, </a:t>
                      </a:r>
                      <a:r>
                        <a:rPr lang="en-GB" sz="1200" baseline="0" dirty="0" err="1" smtClean="0">
                          <a:solidFill>
                            <a:schemeClr val="tx1"/>
                          </a:solidFill>
                        </a:rPr>
                        <a:t>mo</a:t>
                      </a:r>
                      <a:r>
                        <a:rPr lang="en-GB" sz="1200" baseline="0" dirty="0" smtClean="0">
                          <a:solidFill>
                            <a:schemeClr val="tx1"/>
                          </a:solidFill>
                        </a:rPr>
                        <a:t> (95%CI)</a:t>
                      </a:r>
                      <a:endParaRPr lang="en-GB" sz="1200" dirty="0" smtClean="0">
                        <a:solidFill>
                          <a:schemeClr val="tx1"/>
                        </a:solidFill>
                        <a:latin typeface="Arial" panose="020B0604020202020204" pitchFamily="34" charset="0"/>
                        <a:cs typeface="Arial" panose="020B0604020202020204" pitchFamily="34" charset="0"/>
                      </a:endParaRPr>
                    </a:p>
                  </a:txBody>
                  <a:tcPr marL="72000" marR="72000" marT="36000" marB="36000" anchor="ctr">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aseline="0" dirty="0" smtClean="0">
                          <a:solidFill>
                            <a:schemeClr val="tx1"/>
                          </a:solidFill>
                        </a:rPr>
                        <a:t>4.2 (2.5, 10.8)</a:t>
                      </a:r>
                      <a:endParaRPr kumimoji="0" lang="en-GB" sz="1200" b="1" i="0" u="none" strike="noStrike" kern="1200" cap="none" spc="0" normalizeH="0" baseline="0" noProof="0" dirty="0">
                        <a:ln>
                          <a:noFill/>
                        </a:ln>
                        <a:solidFill>
                          <a:schemeClr val="tx1"/>
                        </a:solidFill>
                        <a:effectLst/>
                        <a:uLnTx/>
                        <a:uFillTx/>
                        <a:latin typeface="Arial"/>
                        <a:ea typeface="+mn-ea"/>
                        <a:cs typeface="Arial"/>
                      </a:endParaRPr>
                    </a:p>
                  </a:txBody>
                  <a:tcPr marL="72000" marR="72000" marT="36000" marB="36000" anchor="ctr">
                    <a:solidFill>
                      <a:srgbClr val="FFFFFF"/>
                    </a:solidFill>
                  </a:tcPr>
                </a:tc>
                <a:extLst>
                  <a:ext uri="{0D108BD9-81ED-4DB2-BD59-A6C34878D82A}">
                    <a16:rowId xmlns:a16="http://schemas.microsoft.com/office/drawing/2014/main" val="10005"/>
                  </a:ext>
                </a:extLst>
              </a:tr>
            </a:tbl>
          </a:graphicData>
        </a:graphic>
      </p:graphicFrame>
      <p:grpSp>
        <p:nvGrpSpPr>
          <p:cNvPr id="3" name="Group 2"/>
          <p:cNvGrpSpPr/>
          <p:nvPr/>
        </p:nvGrpSpPr>
        <p:grpSpPr>
          <a:xfrm>
            <a:off x="272955" y="1855675"/>
            <a:ext cx="7792863" cy="4742313"/>
            <a:chOff x="1112916" y="1683912"/>
            <a:chExt cx="6696990" cy="4363144"/>
          </a:xfrm>
        </p:grpSpPr>
        <p:cxnSp>
          <p:nvCxnSpPr>
            <p:cNvPr id="364" name="Straight Connector 363"/>
            <p:cNvCxnSpPr/>
            <p:nvPr/>
          </p:nvCxnSpPr>
          <p:spPr>
            <a:xfrm>
              <a:off x="2229708" y="2227385"/>
              <a:ext cx="5552831" cy="0"/>
            </a:xfrm>
            <a:prstGeom prst="line">
              <a:avLst/>
            </a:prstGeom>
            <a:ln w="9525" cmpd="sng">
              <a:solidFill>
                <a:schemeClr val="tx1">
                  <a:lumMod val="60000"/>
                  <a:lumOff val="40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365" name="Straight Connector 364"/>
            <p:cNvCxnSpPr/>
            <p:nvPr/>
          </p:nvCxnSpPr>
          <p:spPr>
            <a:xfrm>
              <a:off x="2229708" y="2715846"/>
              <a:ext cx="5552831" cy="0"/>
            </a:xfrm>
            <a:prstGeom prst="line">
              <a:avLst/>
            </a:prstGeom>
            <a:ln w="9525" cmpd="sng">
              <a:solidFill>
                <a:schemeClr val="accent3">
                  <a:lumMod val="60000"/>
                  <a:lumOff val="40000"/>
                </a:schemeClr>
              </a:solidFill>
              <a:prstDash val="dot"/>
            </a:ln>
            <a:effectLst/>
          </p:spPr>
          <p:style>
            <a:lnRef idx="2">
              <a:schemeClr val="accent1"/>
            </a:lnRef>
            <a:fillRef idx="0">
              <a:schemeClr val="accent1"/>
            </a:fillRef>
            <a:effectRef idx="1">
              <a:schemeClr val="accent1"/>
            </a:effectRef>
            <a:fontRef idx="minor">
              <a:schemeClr val="tx1"/>
            </a:fontRef>
          </p:style>
        </p:cxnSp>
        <p:sp>
          <p:nvSpPr>
            <p:cNvPr id="366" name="TextBox 365">
              <a:extLst>
                <a:ext uri="{FF2B5EF4-FFF2-40B4-BE49-F238E27FC236}">
                  <a16:creationId xmlns:a16="http://schemas.microsoft.com/office/drawing/2014/main" id="{08DBEB93-0E29-B65D-8DA3-AA2CBBC0222B}"/>
                </a:ext>
              </a:extLst>
            </p:cNvPr>
            <p:cNvSpPr txBox="1"/>
            <p:nvPr/>
          </p:nvSpPr>
          <p:spPr>
            <a:xfrm>
              <a:off x="6817914" y="3765334"/>
              <a:ext cx="436969" cy="28316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Arial"/>
                  <a:cs typeface="Arial"/>
                </a:rPr>
                <a:t>ALK</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dirty="0" smtClean="0">
                  <a:solidFill>
                    <a:srgbClr val="000000"/>
                  </a:solidFill>
                  <a:latin typeface="Arial"/>
                  <a:cs typeface="Arial"/>
                </a:rPr>
                <a:t>L1196M</a:t>
              </a:r>
              <a:endParaRPr kumimoji="0" lang="en-GB" sz="700" b="0" i="0" u="none" strike="noStrike" kern="1200" cap="none" spc="0" normalizeH="0" baseline="0" noProof="0" dirty="0">
                <a:ln>
                  <a:noFill/>
                </a:ln>
                <a:solidFill>
                  <a:srgbClr val="000000"/>
                </a:solidFill>
                <a:effectLst/>
                <a:uLnTx/>
                <a:uFillTx/>
                <a:latin typeface="Arial"/>
                <a:cs typeface="Arial"/>
              </a:endParaRPr>
            </a:p>
          </p:txBody>
        </p:sp>
        <p:sp>
          <p:nvSpPr>
            <p:cNvPr id="368" name="Freeform 21">
              <a:extLst>
                <a:ext uri="{FF2B5EF4-FFF2-40B4-BE49-F238E27FC236}">
                  <a16:creationId xmlns:a16="http://schemas.microsoft.com/office/drawing/2014/main" id="{3148337D-BB20-437E-E579-31379CA54704}"/>
                </a:ext>
              </a:extLst>
            </p:cNvPr>
            <p:cNvSpPr>
              <a:spLocks/>
            </p:cNvSpPr>
            <p:nvPr/>
          </p:nvSpPr>
          <p:spPr bwMode="auto">
            <a:xfrm flipH="1">
              <a:off x="2175225" y="1957753"/>
              <a:ext cx="45719" cy="144986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2000" b="0" i="0" u="none" strike="noStrike" kern="0" cap="none" spc="0" normalizeH="0" baseline="0" noProof="0">
                <a:ln>
                  <a:noFill/>
                </a:ln>
                <a:solidFill>
                  <a:srgbClr val="363636"/>
                </a:solidFill>
                <a:effectLst/>
                <a:uLnTx/>
                <a:uFillTx/>
                <a:latin typeface="Arial" panose="020B0604020202020204"/>
                <a:ea typeface="+mn-ea"/>
                <a:cs typeface="+mn-cs"/>
                <a:sym typeface="Helvetica"/>
              </a:endParaRPr>
            </a:p>
          </p:txBody>
        </p:sp>
        <p:sp>
          <p:nvSpPr>
            <p:cNvPr id="369" name="TextBox 368">
              <a:extLst>
                <a:ext uri="{FF2B5EF4-FFF2-40B4-BE49-F238E27FC236}">
                  <a16:creationId xmlns:a16="http://schemas.microsoft.com/office/drawing/2014/main" id="{6DD2DD62-6047-FA8C-A0E2-2BEC87B8125B}"/>
                </a:ext>
              </a:extLst>
            </p:cNvPr>
            <p:cNvSpPr txBox="1"/>
            <p:nvPr/>
          </p:nvSpPr>
          <p:spPr>
            <a:xfrm>
              <a:off x="1941495" y="1915757"/>
              <a:ext cx="288190" cy="233614"/>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5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40</a:t>
              </a:r>
              <a:endParaRPr kumimoji="0" lang="en-GB" sz="105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370" name="TextBox 369">
              <a:extLst>
                <a:ext uri="{FF2B5EF4-FFF2-40B4-BE49-F238E27FC236}">
                  <a16:creationId xmlns:a16="http://schemas.microsoft.com/office/drawing/2014/main" id="{5EF0E4F6-D880-5DAB-4194-CBB65EE6EA91}"/>
                </a:ext>
              </a:extLst>
            </p:cNvPr>
            <p:cNvSpPr txBox="1"/>
            <p:nvPr/>
          </p:nvSpPr>
          <p:spPr>
            <a:xfrm>
              <a:off x="1941499" y="2110815"/>
              <a:ext cx="288190" cy="233614"/>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5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20</a:t>
              </a:r>
              <a:endParaRPr kumimoji="0" lang="en-GB" sz="105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371" name="TextBox 370">
              <a:extLst>
                <a:ext uri="{FF2B5EF4-FFF2-40B4-BE49-F238E27FC236}">
                  <a16:creationId xmlns:a16="http://schemas.microsoft.com/office/drawing/2014/main" id="{58ACE635-4A85-4247-6D65-04FBB4C1B51A}"/>
                </a:ext>
              </a:extLst>
            </p:cNvPr>
            <p:cNvSpPr txBox="1"/>
            <p:nvPr/>
          </p:nvSpPr>
          <p:spPr>
            <a:xfrm>
              <a:off x="2006245" y="2305873"/>
              <a:ext cx="223444" cy="233614"/>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5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0</a:t>
              </a:r>
              <a:endParaRPr kumimoji="0" lang="en-GB" sz="105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372" name="TextBox 371">
              <a:extLst>
                <a:ext uri="{FF2B5EF4-FFF2-40B4-BE49-F238E27FC236}">
                  <a16:creationId xmlns:a16="http://schemas.microsoft.com/office/drawing/2014/main" id="{C2D0B8C8-271D-A2F4-078E-28E8E11C791B}"/>
                </a:ext>
              </a:extLst>
            </p:cNvPr>
            <p:cNvSpPr txBox="1"/>
            <p:nvPr/>
          </p:nvSpPr>
          <p:spPr>
            <a:xfrm>
              <a:off x="1876753" y="2500930"/>
              <a:ext cx="352936" cy="233614"/>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5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–20</a:t>
              </a:r>
              <a:endParaRPr kumimoji="0" lang="en-GB" sz="105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373" name="TextBox 372">
              <a:extLst>
                <a:ext uri="{FF2B5EF4-FFF2-40B4-BE49-F238E27FC236}">
                  <a16:creationId xmlns:a16="http://schemas.microsoft.com/office/drawing/2014/main" id="{4C2D79A9-447B-B5A5-A4E2-49785F103E45}"/>
                </a:ext>
              </a:extLst>
            </p:cNvPr>
            <p:cNvSpPr txBox="1"/>
            <p:nvPr/>
          </p:nvSpPr>
          <p:spPr>
            <a:xfrm>
              <a:off x="1876753" y="2891046"/>
              <a:ext cx="352936" cy="233614"/>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5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–60</a:t>
              </a:r>
              <a:endParaRPr kumimoji="0" lang="en-GB" sz="105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374" name="TextBox 373">
              <a:extLst>
                <a:ext uri="{FF2B5EF4-FFF2-40B4-BE49-F238E27FC236}">
                  <a16:creationId xmlns:a16="http://schemas.microsoft.com/office/drawing/2014/main" id="{4A68E8F8-6CA6-5331-2B25-6994CD97FD8C}"/>
                </a:ext>
              </a:extLst>
            </p:cNvPr>
            <p:cNvSpPr txBox="1"/>
            <p:nvPr/>
          </p:nvSpPr>
          <p:spPr>
            <a:xfrm>
              <a:off x="1812015" y="3281165"/>
              <a:ext cx="417682" cy="233614"/>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5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–100</a:t>
              </a:r>
              <a:endParaRPr kumimoji="0" lang="en-GB" sz="105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375" name="Line 6">
              <a:extLst>
                <a:ext uri="{FF2B5EF4-FFF2-40B4-BE49-F238E27FC236}">
                  <a16:creationId xmlns:a16="http://schemas.microsoft.com/office/drawing/2014/main" id="{8EA89BC3-A5BF-C737-690D-3D57C71BA131}"/>
                </a:ext>
              </a:extLst>
            </p:cNvPr>
            <p:cNvSpPr>
              <a:spLocks noChangeShapeType="1"/>
            </p:cNvSpPr>
            <p:nvPr/>
          </p:nvSpPr>
          <p:spPr bwMode="auto">
            <a:xfrm>
              <a:off x="2181258" y="2034204"/>
              <a:ext cx="45719" cy="0"/>
            </a:xfrm>
            <a:prstGeom prst="line">
              <a:avLst/>
            </a:prstGeom>
            <a:noFill/>
            <a:ln w="15875" cap="flat">
              <a:solidFill>
                <a:srgbClr val="363636"/>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n-ea"/>
                <a:cs typeface="+mn-cs"/>
                <a:sym typeface="Helvetica"/>
              </a:endParaRPr>
            </a:p>
          </p:txBody>
        </p:sp>
        <p:sp>
          <p:nvSpPr>
            <p:cNvPr id="376" name="Line 7">
              <a:extLst>
                <a:ext uri="{FF2B5EF4-FFF2-40B4-BE49-F238E27FC236}">
                  <a16:creationId xmlns:a16="http://schemas.microsoft.com/office/drawing/2014/main" id="{7C4430A9-82A3-8F3F-BB11-D38AD9CE50C7}"/>
                </a:ext>
              </a:extLst>
            </p:cNvPr>
            <p:cNvSpPr>
              <a:spLocks noChangeShapeType="1"/>
            </p:cNvSpPr>
            <p:nvPr/>
          </p:nvSpPr>
          <p:spPr bwMode="auto">
            <a:xfrm>
              <a:off x="2181258" y="2230293"/>
              <a:ext cx="45719" cy="0"/>
            </a:xfrm>
            <a:prstGeom prst="line">
              <a:avLst/>
            </a:prstGeom>
            <a:noFill/>
            <a:ln w="15875" cap="flat">
              <a:solidFill>
                <a:srgbClr val="363636"/>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n-ea"/>
                <a:cs typeface="+mn-cs"/>
                <a:sym typeface="Helvetica"/>
              </a:endParaRPr>
            </a:p>
          </p:txBody>
        </p:sp>
        <p:sp>
          <p:nvSpPr>
            <p:cNvPr id="377" name="Line 8">
              <a:extLst>
                <a:ext uri="{FF2B5EF4-FFF2-40B4-BE49-F238E27FC236}">
                  <a16:creationId xmlns:a16="http://schemas.microsoft.com/office/drawing/2014/main" id="{25857C54-7E89-6999-DA2A-8A15C23CE7DF}"/>
                </a:ext>
              </a:extLst>
            </p:cNvPr>
            <p:cNvSpPr>
              <a:spLocks noChangeShapeType="1"/>
            </p:cNvSpPr>
            <p:nvPr/>
          </p:nvSpPr>
          <p:spPr bwMode="auto">
            <a:xfrm>
              <a:off x="2181258" y="2426382"/>
              <a:ext cx="45719" cy="0"/>
            </a:xfrm>
            <a:prstGeom prst="line">
              <a:avLst/>
            </a:prstGeom>
            <a:noFill/>
            <a:ln w="15875" cap="flat">
              <a:solidFill>
                <a:srgbClr val="363636"/>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n-ea"/>
                <a:cs typeface="+mn-cs"/>
                <a:sym typeface="Helvetica"/>
              </a:endParaRPr>
            </a:p>
          </p:txBody>
        </p:sp>
        <p:sp>
          <p:nvSpPr>
            <p:cNvPr id="378" name="Line 9">
              <a:extLst>
                <a:ext uri="{FF2B5EF4-FFF2-40B4-BE49-F238E27FC236}">
                  <a16:creationId xmlns:a16="http://schemas.microsoft.com/office/drawing/2014/main" id="{97FA67DA-BD51-51CA-CB84-EEC762928F33}"/>
                </a:ext>
              </a:extLst>
            </p:cNvPr>
            <p:cNvSpPr>
              <a:spLocks noChangeShapeType="1"/>
            </p:cNvSpPr>
            <p:nvPr/>
          </p:nvSpPr>
          <p:spPr bwMode="auto">
            <a:xfrm>
              <a:off x="2181258" y="2622471"/>
              <a:ext cx="45719" cy="0"/>
            </a:xfrm>
            <a:prstGeom prst="line">
              <a:avLst/>
            </a:prstGeom>
            <a:noFill/>
            <a:ln w="15875" cap="flat">
              <a:solidFill>
                <a:srgbClr val="363636"/>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n-ea"/>
                <a:cs typeface="+mn-cs"/>
                <a:sym typeface="Helvetica"/>
              </a:endParaRPr>
            </a:p>
          </p:txBody>
        </p:sp>
        <p:sp>
          <p:nvSpPr>
            <p:cNvPr id="379" name="Line 10">
              <a:extLst>
                <a:ext uri="{FF2B5EF4-FFF2-40B4-BE49-F238E27FC236}">
                  <a16:creationId xmlns:a16="http://schemas.microsoft.com/office/drawing/2014/main" id="{277CB930-94CA-2312-8E02-9E0659FA2E08}"/>
                </a:ext>
              </a:extLst>
            </p:cNvPr>
            <p:cNvSpPr>
              <a:spLocks noChangeShapeType="1"/>
            </p:cNvSpPr>
            <p:nvPr/>
          </p:nvSpPr>
          <p:spPr bwMode="auto">
            <a:xfrm>
              <a:off x="2181258" y="3014649"/>
              <a:ext cx="45719" cy="0"/>
            </a:xfrm>
            <a:prstGeom prst="line">
              <a:avLst/>
            </a:prstGeom>
            <a:noFill/>
            <a:ln w="15875" cap="flat">
              <a:solidFill>
                <a:srgbClr val="363636"/>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n-ea"/>
                <a:cs typeface="+mn-cs"/>
                <a:sym typeface="Helvetica"/>
              </a:endParaRPr>
            </a:p>
          </p:txBody>
        </p:sp>
        <p:sp>
          <p:nvSpPr>
            <p:cNvPr id="380" name="Line 11">
              <a:extLst>
                <a:ext uri="{FF2B5EF4-FFF2-40B4-BE49-F238E27FC236}">
                  <a16:creationId xmlns:a16="http://schemas.microsoft.com/office/drawing/2014/main" id="{974F00A0-D9E1-D7BD-609E-B0B76EE19262}"/>
                </a:ext>
              </a:extLst>
            </p:cNvPr>
            <p:cNvSpPr>
              <a:spLocks noChangeShapeType="1"/>
            </p:cNvSpPr>
            <p:nvPr/>
          </p:nvSpPr>
          <p:spPr bwMode="auto">
            <a:xfrm>
              <a:off x="2181258" y="3406830"/>
              <a:ext cx="45719" cy="0"/>
            </a:xfrm>
            <a:prstGeom prst="line">
              <a:avLst/>
            </a:prstGeom>
            <a:noFill/>
            <a:ln w="15875" cap="flat">
              <a:solidFill>
                <a:srgbClr val="363636"/>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n-ea"/>
                <a:cs typeface="+mn-cs"/>
                <a:sym typeface="Helvetica"/>
              </a:endParaRPr>
            </a:p>
          </p:txBody>
        </p:sp>
        <p:sp>
          <p:nvSpPr>
            <p:cNvPr id="381" name="Line 10">
              <a:extLst>
                <a:ext uri="{FF2B5EF4-FFF2-40B4-BE49-F238E27FC236}">
                  <a16:creationId xmlns:a16="http://schemas.microsoft.com/office/drawing/2014/main" id="{277CB930-94CA-2312-8E02-9E0659FA2E08}"/>
                </a:ext>
              </a:extLst>
            </p:cNvPr>
            <p:cNvSpPr>
              <a:spLocks noChangeShapeType="1"/>
            </p:cNvSpPr>
            <p:nvPr/>
          </p:nvSpPr>
          <p:spPr bwMode="auto">
            <a:xfrm>
              <a:off x="2181258" y="2818560"/>
              <a:ext cx="45719" cy="0"/>
            </a:xfrm>
            <a:prstGeom prst="line">
              <a:avLst/>
            </a:prstGeom>
            <a:noFill/>
            <a:ln w="15875" cap="flat">
              <a:solidFill>
                <a:srgbClr val="363636"/>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n-ea"/>
                <a:cs typeface="+mn-cs"/>
                <a:sym typeface="Helvetica"/>
              </a:endParaRPr>
            </a:p>
          </p:txBody>
        </p:sp>
        <p:sp>
          <p:nvSpPr>
            <p:cNvPr id="382" name="Line 11">
              <a:extLst>
                <a:ext uri="{FF2B5EF4-FFF2-40B4-BE49-F238E27FC236}">
                  <a16:creationId xmlns:a16="http://schemas.microsoft.com/office/drawing/2014/main" id="{974F00A0-D9E1-D7BD-609E-B0B76EE19262}"/>
                </a:ext>
              </a:extLst>
            </p:cNvPr>
            <p:cNvSpPr>
              <a:spLocks noChangeShapeType="1"/>
            </p:cNvSpPr>
            <p:nvPr/>
          </p:nvSpPr>
          <p:spPr bwMode="auto">
            <a:xfrm>
              <a:off x="2181258" y="3210738"/>
              <a:ext cx="45719" cy="0"/>
            </a:xfrm>
            <a:prstGeom prst="line">
              <a:avLst/>
            </a:prstGeom>
            <a:noFill/>
            <a:ln w="15875" cap="flat">
              <a:solidFill>
                <a:srgbClr val="363636"/>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n-ea"/>
                <a:cs typeface="+mn-cs"/>
                <a:sym typeface="Helvetica"/>
              </a:endParaRPr>
            </a:p>
          </p:txBody>
        </p:sp>
        <p:sp>
          <p:nvSpPr>
            <p:cNvPr id="383" name="TextBox 382">
              <a:extLst>
                <a:ext uri="{FF2B5EF4-FFF2-40B4-BE49-F238E27FC236}">
                  <a16:creationId xmlns:a16="http://schemas.microsoft.com/office/drawing/2014/main" id="{4C2D79A9-447B-B5A5-A4E2-49785F103E45}"/>
                </a:ext>
              </a:extLst>
            </p:cNvPr>
            <p:cNvSpPr txBox="1"/>
            <p:nvPr/>
          </p:nvSpPr>
          <p:spPr>
            <a:xfrm>
              <a:off x="1876753" y="2695988"/>
              <a:ext cx="352936" cy="233614"/>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5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–40</a:t>
              </a:r>
              <a:endParaRPr kumimoji="0" lang="en-GB" sz="105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384" name="TextBox 383">
              <a:extLst>
                <a:ext uri="{FF2B5EF4-FFF2-40B4-BE49-F238E27FC236}">
                  <a16:creationId xmlns:a16="http://schemas.microsoft.com/office/drawing/2014/main" id="{4A68E8F8-6CA6-5331-2B25-6994CD97FD8C}"/>
                </a:ext>
              </a:extLst>
            </p:cNvPr>
            <p:cNvSpPr txBox="1"/>
            <p:nvPr/>
          </p:nvSpPr>
          <p:spPr>
            <a:xfrm>
              <a:off x="1876761" y="3086105"/>
              <a:ext cx="352936" cy="233614"/>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5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–80</a:t>
              </a:r>
              <a:endParaRPr kumimoji="0" lang="en-GB" sz="105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385" name="TextBox 384">
              <a:extLst>
                <a:ext uri="{FF2B5EF4-FFF2-40B4-BE49-F238E27FC236}">
                  <a16:creationId xmlns:a16="http://schemas.microsoft.com/office/drawing/2014/main" id="{7D7332E3-F959-8E5C-D3CB-7BB6574C2396}"/>
                </a:ext>
              </a:extLst>
            </p:cNvPr>
            <p:cNvSpPr txBox="1"/>
            <p:nvPr/>
          </p:nvSpPr>
          <p:spPr>
            <a:xfrm rot="16200000">
              <a:off x="942890" y="2538049"/>
              <a:ext cx="1516425" cy="329297"/>
            </a:xfrm>
            <a:prstGeom prst="rect">
              <a:avLst/>
            </a:prstGeom>
            <a:noFill/>
          </p:spPr>
          <p:txBody>
            <a:bodyPr wrap="none" rtlCol="0">
              <a:spAutoFit/>
            </a:bodyPr>
            <a:lstStyle/>
            <a:p>
              <a:pPr marL="0" marR="0" lvl="0" indent="0" algn="ctr" defTabSz="914400" rtl="0" eaLnBrk="1" fontAlgn="base" latinLnBrk="0" hangingPunct="0">
                <a:lnSpc>
                  <a:spcPct val="90000"/>
                </a:lnSpc>
                <a:spcBef>
                  <a:spcPct val="0"/>
                </a:spcBef>
                <a:spcAft>
                  <a:spcPct val="0"/>
                </a:spcAft>
                <a:buClrTx/>
                <a:buSzTx/>
                <a:buFontTx/>
                <a:buNone/>
                <a:tabLst/>
                <a:defRPr/>
              </a:pPr>
              <a:r>
                <a:rPr kumimoji="0" lang="en-GB" sz="1050" b="0" i="0" u="none" strike="noStrike" kern="0" cap="none" spc="0" normalizeH="0" baseline="0" noProof="0" dirty="0" smtClean="0">
                  <a:ln>
                    <a:noFill/>
                  </a:ln>
                  <a:solidFill>
                    <a:srgbClr val="363636"/>
                  </a:solidFill>
                  <a:effectLst/>
                  <a:uLnTx/>
                  <a:uFillTx/>
                  <a:latin typeface="Arial" panose="020B0604020202020204"/>
                  <a:cs typeface="Arial" panose="020B0604020202020204" pitchFamily="34" charset="0"/>
                  <a:sym typeface="Helvetica"/>
                </a:rPr>
                <a:t>Best percentage change</a:t>
              </a:r>
            </a:p>
            <a:p>
              <a:pPr marL="0" marR="0" lvl="0" indent="0" algn="ctr" defTabSz="914400" rtl="0" eaLnBrk="1" fontAlgn="base" latinLnBrk="0" hangingPunct="0">
                <a:lnSpc>
                  <a:spcPct val="90000"/>
                </a:lnSpc>
                <a:spcBef>
                  <a:spcPct val="0"/>
                </a:spcBef>
                <a:spcAft>
                  <a:spcPct val="0"/>
                </a:spcAft>
                <a:buClrTx/>
                <a:buSzTx/>
                <a:buFontTx/>
                <a:buNone/>
                <a:tabLst/>
                <a:defRPr/>
              </a:pPr>
              <a:r>
                <a:rPr lang="en-GB" sz="1050" kern="0" dirty="0" smtClean="0">
                  <a:solidFill>
                    <a:srgbClr val="363636"/>
                  </a:solidFill>
                  <a:latin typeface="Arial" panose="020B0604020202020204"/>
                  <a:cs typeface="Arial" panose="020B0604020202020204" pitchFamily="34" charset="0"/>
                  <a:sym typeface="Helvetica"/>
                </a:rPr>
                <a:t>In sum of diameters</a:t>
              </a:r>
              <a:endParaRPr kumimoji="0" lang="en-GB" sz="1050" b="0" i="0" u="none" strike="noStrike" kern="0" cap="none" spc="0" normalizeH="0" baseline="0" noProof="0" dirty="0">
                <a:ln>
                  <a:noFill/>
                </a:ln>
                <a:solidFill>
                  <a:srgbClr val="363636"/>
                </a:solidFill>
                <a:effectLst/>
                <a:uLnTx/>
                <a:uFillTx/>
                <a:latin typeface="Arial" panose="020B0604020202020204"/>
                <a:cs typeface="Arial" panose="020B0604020202020204" pitchFamily="34" charset="0"/>
                <a:sym typeface="Helvetica"/>
              </a:endParaRPr>
            </a:p>
          </p:txBody>
        </p:sp>
        <p:sp>
          <p:nvSpPr>
            <p:cNvPr id="386" name="Rectangle 385"/>
            <p:cNvSpPr/>
            <p:nvPr/>
          </p:nvSpPr>
          <p:spPr>
            <a:xfrm>
              <a:off x="7466020" y="3520199"/>
              <a:ext cx="257910" cy="218830"/>
            </a:xfrm>
            <a:prstGeom prst="rect">
              <a:avLst/>
            </a:prstGeom>
            <a:solidFill>
              <a:schemeClr val="bg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387" name="Rectangle 386"/>
            <p:cNvSpPr/>
            <p:nvPr/>
          </p:nvSpPr>
          <p:spPr>
            <a:xfrm>
              <a:off x="7191038" y="3520199"/>
              <a:ext cx="257910" cy="218830"/>
            </a:xfrm>
            <a:prstGeom prst="rect">
              <a:avLst/>
            </a:prstGeom>
            <a:solidFill>
              <a:schemeClr val="bg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388" name="Rectangle 387"/>
            <p:cNvSpPr/>
            <p:nvPr/>
          </p:nvSpPr>
          <p:spPr>
            <a:xfrm>
              <a:off x="6916060" y="3520199"/>
              <a:ext cx="257910" cy="218830"/>
            </a:xfrm>
            <a:prstGeom prst="rect">
              <a:avLst/>
            </a:prstGeom>
            <a:solidFill>
              <a:schemeClr val="bg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389" name="Rectangle 388"/>
            <p:cNvSpPr/>
            <p:nvPr/>
          </p:nvSpPr>
          <p:spPr>
            <a:xfrm>
              <a:off x="6641082" y="3520199"/>
              <a:ext cx="257910" cy="218830"/>
            </a:xfrm>
            <a:prstGeom prst="rect">
              <a:avLst/>
            </a:prstGeom>
            <a:solidFill>
              <a:schemeClr val="bg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390" name="Rectangle 389"/>
            <p:cNvSpPr/>
            <p:nvPr/>
          </p:nvSpPr>
          <p:spPr>
            <a:xfrm>
              <a:off x="6366104" y="3520199"/>
              <a:ext cx="257910" cy="218830"/>
            </a:xfrm>
            <a:prstGeom prst="rect">
              <a:avLst/>
            </a:prstGeom>
            <a:solidFill>
              <a:schemeClr val="bg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391" name="Rectangle 390"/>
            <p:cNvSpPr/>
            <p:nvPr/>
          </p:nvSpPr>
          <p:spPr>
            <a:xfrm>
              <a:off x="6091126" y="3520199"/>
              <a:ext cx="257910" cy="218830"/>
            </a:xfrm>
            <a:prstGeom prst="rect">
              <a:avLst/>
            </a:prstGeom>
            <a:solidFill>
              <a:schemeClr val="bg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392" name="Rectangle 391"/>
            <p:cNvSpPr/>
            <p:nvPr/>
          </p:nvSpPr>
          <p:spPr>
            <a:xfrm>
              <a:off x="5816148" y="3520199"/>
              <a:ext cx="257910" cy="218830"/>
            </a:xfrm>
            <a:prstGeom prst="rect">
              <a:avLst/>
            </a:prstGeom>
            <a:solidFill>
              <a:schemeClr val="bg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393" name="Rectangle 392"/>
            <p:cNvSpPr/>
            <p:nvPr/>
          </p:nvSpPr>
          <p:spPr>
            <a:xfrm>
              <a:off x="5541170" y="3520199"/>
              <a:ext cx="257910" cy="218830"/>
            </a:xfrm>
            <a:prstGeom prst="rect">
              <a:avLst/>
            </a:prstGeom>
            <a:solidFill>
              <a:schemeClr val="bg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394" name="Rectangle 393"/>
            <p:cNvSpPr/>
            <p:nvPr/>
          </p:nvSpPr>
          <p:spPr>
            <a:xfrm>
              <a:off x="5266192" y="3520199"/>
              <a:ext cx="257910" cy="218830"/>
            </a:xfrm>
            <a:prstGeom prst="rect">
              <a:avLst/>
            </a:prstGeom>
            <a:solidFill>
              <a:schemeClr val="bg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395" name="Rectangle 394"/>
            <p:cNvSpPr/>
            <p:nvPr/>
          </p:nvSpPr>
          <p:spPr>
            <a:xfrm>
              <a:off x="4991214" y="3520199"/>
              <a:ext cx="257910" cy="218830"/>
            </a:xfrm>
            <a:prstGeom prst="rect">
              <a:avLst/>
            </a:prstGeom>
            <a:solidFill>
              <a:schemeClr val="bg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396" name="Rectangle 395"/>
            <p:cNvSpPr/>
            <p:nvPr/>
          </p:nvSpPr>
          <p:spPr>
            <a:xfrm>
              <a:off x="4716236" y="3520199"/>
              <a:ext cx="257910" cy="218830"/>
            </a:xfrm>
            <a:prstGeom prst="rect">
              <a:avLst/>
            </a:prstGeom>
            <a:solidFill>
              <a:schemeClr val="bg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397" name="Rectangle 396"/>
            <p:cNvSpPr/>
            <p:nvPr/>
          </p:nvSpPr>
          <p:spPr>
            <a:xfrm>
              <a:off x="4441258" y="3520199"/>
              <a:ext cx="257910" cy="218830"/>
            </a:xfrm>
            <a:prstGeom prst="rect">
              <a:avLst/>
            </a:prstGeom>
            <a:solidFill>
              <a:schemeClr val="bg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398" name="Rectangle 397"/>
            <p:cNvSpPr/>
            <p:nvPr/>
          </p:nvSpPr>
          <p:spPr>
            <a:xfrm>
              <a:off x="4166280" y="3520199"/>
              <a:ext cx="257910" cy="218830"/>
            </a:xfrm>
            <a:prstGeom prst="rect">
              <a:avLst/>
            </a:prstGeom>
            <a:solidFill>
              <a:schemeClr val="bg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399" name="Rectangle 398"/>
            <p:cNvSpPr/>
            <p:nvPr/>
          </p:nvSpPr>
          <p:spPr>
            <a:xfrm>
              <a:off x="3891302" y="3520199"/>
              <a:ext cx="257910" cy="218830"/>
            </a:xfrm>
            <a:prstGeom prst="rect">
              <a:avLst/>
            </a:prstGeom>
            <a:solidFill>
              <a:schemeClr val="bg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00" name="Rectangle 399"/>
            <p:cNvSpPr/>
            <p:nvPr/>
          </p:nvSpPr>
          <p:spPr>
            <a:xfrm>
              <a:off x="3616324" y="3520199"/>
              <a:ext cx="257910" cy="218830"/>
            </a:xfrm>
            <a:prstGeom prst="rect">
              <a:avLst/>
            </a:prstGeom>
            <a:solidFill>
              <a:schemeClr val="bg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01" name="Rectangle 400"/>
            <p:cNvSpPr/>
            <p:nvPr/>
          </p:nvSpPr>
          <p:spPr>
            <a:xfrm>
              <a:off x="3341346" y="3520199"/>
              <a:ext cx="257910" cy="218830"/>
            </a:xfrm>
            <a:prstGeom prst="rect">
              <a:avLst/>
            </a:prstGeom>
            <a:solidFill>
              <a:schemeClr val="bg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02" name="Rectangle 401"/>
            <p:cNvSpPr/>
            <p:nvPr/>
          </p:nvSpPr>
          <p:spPr>
            <a:xfrm>
              <a:off x="3066368" y="3520199"/>
              <a:ext cx="257910" cy="218830"/>
            </a:xfrm>
            <a:prstGeom prst="rect">
              <a:avLst/>
            </a:prstGeom>
            <a:solidFill>
              <a:schemeClr val="bg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03" name="Rectangle 402"/>
            <p:cNvSpPr/>
            <p:nvPr/>
          </p:nvSpPr>
          <p:spPr>
            <a:xfrm>
              <a:off x="2791390" y="3520199"/>
              <a:ext cx="257910" cy="218830"/>
            </a:xfrm>
            <a:prstGeom prst="rect">
              <a:avLst/>
            </a:prstGeom>
            <a:solidFill>
              <a:schemeClr val="bg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04" name="Rectangle 403"/>
            <p:cNvSpPr/>
            <p:nvPr/>
          </p:nvSpPr>
          <p:spPr>
            <a:xfrm>
              <a:off x="2516412" y="3520199"/>
              <a:ext cx="257910" cy="218830"/>
            </a:xfrm>
            <a:prstGeom prst="rect">
              <a:avLst/>
            </a:prstGeom>
            <a:solidFill>
              <a:schemeClr val="bg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05" name="Rectangle 404"/>
            <p:cNvSpPr/>
            <p:nvPr/>
          </p:nvSpPr>
          <p:spPr>
            <a:xfrm>
              <a:off x="2241434" y="3520199"/>
              <a:ext cx="257910" cy="218830"/>
            </a:xfrm>
            <a:prstGeom prst="rect">
              <a:avLst/>
            </a:prstGeom>
            <a:solidFill>
              <a:schemeClr val="bg2">
                <a:lumMod val="40000"/>
                <a:lumOff val="6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06" name="Rectangle 405"/>
            <p:cNvSpPr/>
            <p:nvPr/>
          </p:nvSpPr>
          <p:spPr>
            <a:xfrm>
              <a:off x="7466020" y="2426676"/>
              <a:ext cx="257910" cy="976923"/>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07" name="Rectangle 406"/>
            <p:cNvSpPr/>
            <p:nvPr/>
          </p:nvSpPr>
          <p:spPr>
            <a:xfrm>
              <a:off x="7191038" y="2426676"/>
              <a:ext cx="257910" cy="668215"/>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08" name="Rectangle 407"/>
            <p:cNvSpPr/>
            <p:nvPr/>
          </p:nvSpPr>
          <p:spPr>
            <a:xfrm>
              <a:off x="6916060" y="2426676"/>
              <a:ext cx="257910" cy="668215"/>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09" name="Rectangle 408"/>
            <p:cNvSpPr/>
            <p:nvPr/>
          </p:nvSpPr>
          <p:spPr>
            <a:xfrm>
              <a:off x="6641082" y="2426677"/>
              <a:ext cx="257910" cy="636954"/>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10" name="Rectangle 409"/>
            <p:cNvSpPr/>
            <p:nvPr/>
          </p:nvSpPr>
          <p:spPr>
            <a:xfrm>
              <a:off x="6366104" y="2426676"/>
              <a:ext cx="257910" cy="367323"/>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11" name="Rectangle 410"/>
            <p:cNvSpPr/>
            <p:nvPr/>
          </p:nvSpPr>
          <p:spPr>
            <a:xfrm>
              <a:off x="6091126" y="2426677"/>
              <a:ext cx="257910" cy="339969"/>
            </a:xfrm>
            <a:prstGeom prst="rect">
              <a:avLst/>
            </a:prstGeom>
            <a:solidFill>
              <a:srgbClr val="FED1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12" name="Rectangle 411"/>
            <p:cNvSpPr/>
            <p:nvPr/>
          </p:nvSpPr>
          <p:spPr>
            <a:xfrm>
              <a:off x="5816148" y="2426676"/>
              <a:ext cx="257910" cy="320431"/>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13" name="Rectangle 412"/>
            <p:cNvSpPr/>
            <p:nvPr/>
          </p:nvSpPr>
          <p:spPr>
            <a:xfrm>
              <a:off x="5541170" y="2426676"/>
              <a:ext cx="257910" cy="320431"/>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14" name="Rectangle 413"/>
            <p:cNvSpPr/>
            <p:nvPr/>
          </p:nvSpPr>
          <p:spPr>
            <a:xfrm>
              <a:off x="5266192" y="2426676"/>
              <a:ext cx="257910" cy="29307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15" name="Rectangle 414"/>
            <p:cNvSpPr/>
            <p:nvPr/>
          </p:nvSpPr>
          <p:spPr>
            <a:xfrm>
              <a:off x="4991214" y="2426677"/>
              <a:ext cx="257910" cy="27353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16" name="Rectangle 415"/>
            <p:cNvSpPr/>
            <p:nvPr/>
          </p:nvSpPr>
          <p:spPr>
            <a:xfrm>
              <a:off x="4716236" y="2426677"/>
              <a:ext cx="257910" cy="25790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17" name="Rectangle 416"/>
            <p:cNvSpPr/>
            <p:nvPr/>
          </p:nvSpPr>
          <p:spPr>
            <a:xfrm>
              <a:off x="4441258" y="2426677"/>
              <a:ext cx="257910" cy="22273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18" name="Rectangle 417"/>
            <p:cNvSpPr/>
            <p:nvPr/>
          </p:nvSpPr>
          <p:spPr>
            <a:xfrm>
              <a:off x="4166280" y="2426677"/>
              <a:ext cx="257910" cy="218830"/>
            </a:xfrm>
            <a:prstGeom prst="rect">
              <a:avLst/>
            </a:prstGeom>
            <a:solidFill>
              <a:srgbClr val="FED1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19" name="Rectangle 418"/>
            <p:cNvSpPr/>
            <p:nvPr/>
          </p:nvSpPr>
          <p:spPr>
            <a:xfrm>
              <a:off x="3891302" y="2426677"/>
              <a:ext cx="257910" cy="14849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20" name="Rectangle 419"/>
            <p:cNvSpPr/>
            <p:nvPr/>
          </p:nvSpPr>
          <p:spPr>
            <a:xfrm>
              <a:off x="3616324" y="2426676"/>
              <a:ext cx="257910" cy="14067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21" name="Rectangle 420"/>
            <p:cNvSpPr/>
            <p:nvPr/>
          </p:nvSpPr>
          <p:spPr>
            <a:xfrm>
              <a:off x="3341346" y="2426677"/>
              <a:ext cx="257910" cy="9769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22" name="Rectangle 421"/>
            <p:cNvSpPr/>
            <p:nvPr/>
          </p:nvSpPr>
          <p:spPr>
            <a:xfrm>
              <a:off x="3066368" y="2426677"/>
              <a:ext cx="257910" cy="5861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23" name="Rectangle 422"/>
            <p:cNvSpPr/>
            <p:nvPr/>
          </p:nvSpPr>
          <p:spPr>
            <a:xfrm>
              <a:off x="2791390" y="2360246"/>
              <a:ext cx="257910" cy="6643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24" name="Rectangle 423"/>
            <p:cNvSpPr/>
            <p:nvPr/>
          </p:nvSpPr>
          <p:spPr>
            <a:xfrm>
              <a:off x="2516412" y="2102338"/>
              <a:ext cx="257910" cy="324344"/>
            </a:xfrm>
            <a:prstGeom prst="rect">
              <a:avLst/>
            </a:prstGeom>
            <a:solidFill>
              <a:srgbClr val="FED1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25" name="Rectangle 424"/>
            <p:cNvSpPr/>
            <p:nvPr/>
          </p:nvSpPr>
          <p:spPr>
            <a:xfrm>
              <a:off x="2241434" y="2078892"/>
              <a:ext cx="257910" cy="347790"/>
            </a:xfrm>
            <a:prstGeom prst="rect">
              <a:avLst/>
            </a:prstGeom>
            <a:solidFill>
              <a:srgbClr val="FED1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cxnSp>
          <p:nvCxnSpPr>
            <p:cNvPr id="426" name="Straight Connector 425"/>
            <p:cNvCxnSpPr/>
            <p:nvPr/>
          </p:nvCxnSpPr>
          <p:spPr>
            <a:xfrm>
              <a:off x="2202354" y="3739030"/>
              <a:ext cx="5580185" cy="0"/>
            </a:xfrm>
            <a:prstGeom prst="line">
              <a:avLst/>
            </a:prstGeom>
            <a:ln w="12700" cmpd="sng">
              <a:solidFill>
                <a:srgbClr val="000000"/>
              </a:solidFill>
            </a:ln>
            <a:effectLst/>
          </p:spPr>
          <p:style>
            <a:lnRef idx="2">
              <a:schemeClr val="accent1"/>
            </a:lnRef>
            <a:fillRef idx="0">
              <a:schemeClr val="accent1"/>
            </a:fillRef>
            <a:effectRef idx="1">
              <a:schemeClr val="accent1"/>
            </a:effectRef>
            <a:fontRef idx="minor">
              <a:schemeClr val="tx1"/>
            </a:fontRef>
          </p:style>
        </p:cxnSp>
        <p:sp>
          <p:nvSpPr>
            <p:cNvPr id="427" name="Plus 426"/>
            <p:cNvSpPr/>
            <p:nvPr/>
          </p:nvSpPr>
          <p:spPr>
            <a:xfrm>
              <a:off x="3700606" y="2468614"/>
              <a:ext cx="82061" cy="82061"/>
            </a:xfrm>
            <a:prstGeom prst="mathPlus">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28" name="Plus 427"/>
            <p:cNvSpPr/>
            <p:nvPr/>
          </p:nvSpPr>
          <p:spPr>
            <a:xfrm>
              <a:off x="7551427" y="3289579"/>
              <a:ext cx="82061" cy="82061"/>
            </a:xfrm>
            <a:prstGeom prst="mathPlus">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30" name="Rectangle 429"/>
            <p:cNvSpPr/>
            <p:nvPr/>
          </p:nvSpPr>
          <p:spPr>
            <a:xfrm>
              <a:off x="3765499" y="2013854"/>
              <a:ext cx="68035" cy="680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31" name="Rectangle 430"/>
            <p:cNvSpPr/>
            <p:nvPr/>
          </p:nvSpPr>
          <p:spPr>
            <a:xfrm>
              <a:off x="4078463" y="2013854"/>
              <a:ext cx="68035" cy="68035"/>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32" name="Rectangle 431"/>
            <p:cNvSpPr/>
            <p:nvPr/>
          </p:nvSpPr>
          <p:spPr>
            <a:xfrm>
              <a:off x="4391427" y="2013854"/>
              <a:ext cx="68035" cy="6803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33" name="Rectangle 432"/>
            <p:cNvSpPr/>
            <p:nvPr/>
          </p:nvSpPr>
          <p:spPr>
            <a:xfrm>
              <a:off x="4704391" y="2013854"/>
              <a:ext cx="68035" cy="68035"/>
            </a:xfrm>
            <a:prstGeom prst="rect">
              <a:avLst/>
            </a:prstGeom>
            <a:solidFill>
              <a:srgbClr val="FED1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34" name="Rectangle 433"/>
            <p:cNvSpPr/>
            <p:nvPr/>
          </p:nvSpPr>
          <p:spPr>
            <a:xfrm>
              <a:off x="5017357" y="2013854"/>
              <a:ext cx="68035" cy="68035"/>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35" name="TextBox 434">
              <a:extLst>
                <a:ext uri="{FF2B5EF4-FFF2-40B4-BE49-F238E27FC236}">
                  <a16:creationId xmlns:a16="http://schemas.microsoft.com/office/drawing/2014/main" id="{4C2D79A9-447B-B5A5-A4E2-49785F103E45}"/>
                </a:ext>
              </a:extLst>
            </p:cNvPr>
            <p:cNvSpPr txBox="1"/>
            <p:nvPr/>
          </p:nvSpPr>
          <p:spPr>
            <a:xfrm>
              <a:off x="3775587" y="1929929"/>
              <a:ext cx="318496" cy="226535"/>
            </a:xfrm>
            <a:prstGeom prst="rect">
              <a:avLst/>
            </a:prstGeom>
            <a:noFill/>
          </p:spPr>
          <p:txBody>
            <a:bodyPr wrap="none" rtlCol="0" anchor="ctr" anchorCtr="0">
              <a:spAutoFit/>
            </a:bodyPr>
            <a:lstStyle/>
            <a:p>
              <a:pPr marL="0" marR="0" lvl="0" indent="0"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CR</a:t>
              </a:r>
              <a:endParaRPr kumimoji="0" lang="en-GB" sz="100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436" name="TextBox 435">
              <a:extLst>
                <a:ext uri="{FF2B5EF4-FFF2-40B4-BE49-F238E27FC236}">
                  <a16:creationId xmlns:a16="http://schemas.microsoft.com/office/drawing/2014/main" id="{4C2D79A9-447B-B5A5-A4E2-49785F103E45}"/>
                </a:ext>
              </a:extLst>
            </p:cNvPr>
            <p:cNvSpPr txBox="1"/>
            <p:nvPr/>
          </p:nvSpPr>
          <p:spPr>
            <a:xfrm>
              <a:off x="4082743" y="1928475"/>
              <a:ext cx="311609" cy="226535"/>
            </a:xfrm>
            <a:prstGeom prst="rect">
              <a:avLst/>
            </a:prstGeom>
            <a:noFill/>
          </p:spPr>
          <p:txBody>
            <a:bodyPr wrap="none" rtlCol="0" anchor="ctr" anchorCtr="0">
              <a:spAutoFit/>
            </a:bodyPr>
            <a:lstStyle/>
            <a:p>
              <a:pPr marL="0" marR="0" lvl="0" indent="0"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PR</a:t>
              </a:r>
              <a:endParaRPr kumimoji="0" lang="en-GB" sz="100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437" name="TextBox 436">
              <a:extLst>
                <a:ext uri="{FF2B5EF4-FFF2-40B4-BE49-F238E27FC236}">
                  <a16:creationId xmlns:a16="http://schemas.microsoft.com/office/drawing/2014/main" id="{4C2D79A9-447B-B5A5-A4E2-49785F103E45}"/>
                </a:ext>
              </a:extLst>
            </p:cNvPr>
            <p:cNvSpPr txBox="1"/>
            <p:nvPr/>
          </p:nvSpPr>
          <p:spPr>
            <a:xfrm>
              <a:off x="4395708" y="1928475"/>
              <a:ext cx="311609" cy="226535"/>
            </a:xfrm>
            <a:prstGeom prst="rect">
              <a:avLst/>
            </a:prstGeom>
            <a:noFill/>
          </p:spPr>
          <p:txBody>
            <a:bodyPr wrap="none" rtlCol="0" anchor="ctr" anchorCtr="0">
              <a:spAutoFit/>
            </a:bodyPr>
            <a:lstStyle/>
            <a:p>
              <a:pPr marL="0" marR="0" lvl="0" indent="0"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SD</a:t>
              </a:r>
              <a:endParaRPr kumimoji="0" lang="en-GB" sz="100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438" name="TextBox 437">
              <a:extLst>
                <a:ext uri="{FF2B5EF4-FFF2-40B4-BE49-F238E27FC236}">
                  <a16:creationId xmlns:a16="http://schemas.microsoft.com/office/drawing/2014/main" id="{4C2D79A9-447B-B5A5-A4E2-49785F103E45}"/>
                </a:ext>
              </a:extLst>
            </p:cNvPr>
            <p:cNvSpPr txBox="1"/>
            <p:nvPr/>
          </p:nvSpPr>
          <p:spPr>
            <a:xfrm>
              <a:off x="4708673" y="1928475"/>
              <a:ext cx="311609" cy="226535"/>
            </a:xfrm>
            <a:prstGeom prst="rect">
              <a:avLst/>
            </a:prstGeom>
            <a:noFill/>
          </p:spPr>
          <p:txBody>
            <a:bodyPr wrap="none" rtlCol="0" anchor="ctr" anchorCtr="0">
              <a:spAutoFit/>
            </a:bodyPr>
            <a:lstStyle/>
            <a:p>
              <a:pPr marL="0" marR="0" lvl="0" indent="0"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PD</a:t>
              </a:r>
              <a:endParaRPr kumimoji="0" lang="en-GB" sz="100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439" name="TextBox 438">
              <a:extLst>
                <a:ext uri="{FF2B5EF4-FFF2-40B4-BE49-F238E27FC236}">
                  <a16:creationId xmlns:a16="http://schemas.microsoft.com/office/drawing/2014/main" id="{4C2D79A9-447B-B5A5-A4E2-49785F103E45}"/>
                </a:ext>
              </a:extLst>
            </p:cNvPr>
            <p:cNvSpPr txBox="1"/>
            <p:nvPr/>
          </p:nvSpPr>
          <p:spPr>
            <a:xfrm>
              <a:off x="5028808" y="1925808"/>
              <a:ext cx="311609" cy="226535"/>
            </a:xfrm>
            <a:prstGeom prst="rect">
              <a:avLst/>
            </a:prstGeom>
            <a:noFill/>
          </p:spPr>
          <p:txBody>
            <a:bodyPr wrap="none" rtlCol="0" anchor="ctr" anchorCtr="0">
              <a:spAutoFit/>
            </a:bodyPr>
            <a:lstStyle/>
            <a:p>
              <a:pPr marL="0" marR="0" lvl="0" indent="0"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NE</a:t>
              </a:r>
              <a:endParaRPr kumimoji="0" lang="en-GB" sz="100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440" name="TextBox 439">
              <a:extLst>
                <a:ext uri="{FF2B5EF4-FFF2-40B4-BE49-F238E27FC236}">
                  <a16:creationId xmlns:a16="http://schemas.microsoft.com/office/drawing/2014/main" id="{4C2D79A9-447B-B5A5-A4E2-49785F103E45}"/>
                </a:ext>
              </a:extLst>
            </p:cNvPr>
            <p:cNvSpPr txBox="1"/>
            <p:nvPr/>
          </p:nvSpPr>
          <p:spPr>
            <a:xfrm>
              <a:off x="5584323" y="1928475"/>
              <a:ext cx="1222468" cy="226535"/>
            </a:xfrm>
            <a:prstGeom prst="rect">
              <a:avLst/>
            </a:prstGeom>
            <a:noFill/>
          </p:spPr>
          <p:txBody>
            <a:bodyPr wrap="square" rtlCol="0" anchor="ctr" anchorCtr="0">
              <a:spAutoFit/>
            </a:bodyPr>
            <a:lstStyle/>
            <a:p>
              <a:pPr marL="0" marR="0" lvl="0" indent="0"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Treatment </a:t>
              </a:r>
              <a:r>
                <a:rPr kumimoji="0" lang="en-GB" sz="1000" b="0" i="0" u="none" strike="noStrike" kern="0" cap="none" spc="0" normalizeH="0" baseline="0" noProof="0" dirty="0" err="1" smtClean="0">
                  <a:ln>
                    <a:noFill/>
                  </a:ln>
                  <a:solidFill>
                    <a:srgbClr val="363636"/>
                  </a:solidFill>
                  <a:effectLst/>
                  <a:uLnTx/>
                  <a:uFillTx/>
                  <a:latin typeface="Arial" panose="020B0604020202020204"/>
                  <a:ea typeface="+mn-ea"/>
                  <a:cs typeface="Arial" panose="020B0604020202020204" pitchFamily="34" charset="0"/>
                  <a:sym typeface="Helvetica"/>
                </a:rPr>
                <a:t>ongoing</a:t>
              </a:r>
              <a:endParaRPr kumimoji="0" lang="en-GB" sz="100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441" name="TextBox 440">
              <a:extLst>
                <a:ext uri="{FF2B5EF4-FFF2-40B4-BE49-F238E27FC236}">
                  <a16:creationId xmlns:a16="http://schemas.microsoft.com/office/drawing/2014/main" id="{4C2D79A9-447B-B5A5-A4E2-49785F103E45}"/>
                </a:ext>
              </a:extLst>
            </p:cNvPr>
            <p:cNvSpPr txBox="1"/>
            <p:nvPr/>
          </p:nvSpPr>
          <p:spPr>
            <a:xfrm>
              <a:off x="4105422" y="1778794"/>
              <a:ext cx="836466" cy="226535"/>
            </a:xfrm>
            <a:prstGeom prst="rect">
              <a:avLst/>
            </a:prstGeom>
            <a:noFill/>
          </p:spPr>
          <p:txBody>
            <a:bodyPr wrap="none" rtlCol="0" anchor="ctr" anchorCtr="0">
              <a:spAutoFit/>
            </a:bodyPr>
            <a:lstStyle/>
            <a:p>
              <a:pPr marL="0" marR="0" lvl="0" indent="0"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BOR by BICR</a:t>
              </a:r>
              <a:endParaRPr kumimoji="0" lang="en-GB" sz="100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442" name="Plus 441"/>
            <p:cNvSpPr/>
            <p:nvPr/>
          </p:nvSpPr>
          <p:spPr>
            <a:xfrm>
              <a:off x="5533034" y="2005970"/>
              <a:ext cx="82061" cy="82061"/>
            </a:xfrm>
            <a:prstGeom prst="mathPlus">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43" name="TextBox 442">
              <a:extLst>
                <a:ext uri="{FF2B5EF4-FFF2-40B4-BE49-F238E27FC236}">
                  <a16:creationId xmlns:a16="http://schemas.microsoft.com/office/drawing/2014/main" id="{6DD2DD62-6047-FA8C-A0E2-2BEC87B8125B}"/>
                </a:ext>
              </a:extLst>
            </p:cNvPr>
            <p:cNvSpPr txBox="1"/>
            <p:nvPr/>
          </p:nvSpPr>
          <p:spPr>
            <a:xfrm>
              <a:off x="1549533" y="1683912"/>
              <a:ext cx="270282" cy="28316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400" b="1"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A</a:t>
              </a:r>
              <a:endParaRPr kumimoji="0" lang="en-GB" sz="1400" b="1"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444" name="TextBox 443"/>
            <p:cNvSpPr txBox="1"/>
            <p:nvPr/>
          </p:nvSpPr>
          <p:spPr>
            <a:xfrm>
              <a:off x="2168930" y="3510315"/>
              <a:ext cx="385537" cy="254852"/>
            </a:xfrm>
            <a:prstGeom prst="rect">
              <a:avLst/>
            </a:prstGeom>
            <a:noFill/>
          </p:spPr>
          <p:txBody>
            <a:bodyPr wrap="square" rtlCol="0">
              <a:spAutoFit/>
            </a:bodyPr>
            <a:lstStyle/>
            <a:p>
              <a:pPr algn="ctr"/>
              <a:r>
                <a:rPr lang="en-US" sz="600" i="1" dirty="0" smtClean="0">
                  <a:solidFill>
                    <a:srgbClr val="000000"/>
                  </a:solidFill>
                  <a:latin typeface="Arial"/>
                  <a:cs typeface="Arial"/>
                </a:rPr>
                <a:t>ER882</a:t>
              </a:r>
            </a:p>
            <a:p>
              <a:pPr algn="ctr"/>
              <a:r>
                <a:rPr lang="en-US" sz="600" i="1" dirty="0" smtClean="0">
                  <a:solidFill>
                    <a:srgbClr val="000000"/>
                  </a:solidFill>
                  <a:latin typeface="Arial"/>
                  <a:cs typeface="Arial"/>
                </a:rPr>
                <a:t>AMP</a:t>
              </a:r>
              <a:endParaRPr lang="en-US" sz="600" i="1" dirty="0">
                <a:solidFill>
                  <a:srgbClr val="000000"/>
                </a:solidFill>
                <a:latin typeface="Arial"/>
                <a:cs typeface="Arial"/>
              </a:endParaRPr>
            </a:p>
          </p:txBody>
        </p:sp>
        <p:sp>
          <p:nvSpPr>
            <p:cNvPr id="445" name="TextBox 444"/>
            <p:cNvSpPr txBox="1"/>
            <p:nvPr/>
          </p:nvSpPr>
          <p:spPr>
            <a:xfrm>
              <a:off x="2444176" y="3510315"/>
              <a:ext cx="385537" cy="254852"/>
            </a:xfrm>
            <a:prstGeom prst="rect">
              <a:avLst/>
            </a:prstGeom>
            <a:noFill/>
          </p:spPr>
          <p:txBody>
            <a:bodyPr wrap="square" rtlCol="0">
              <a:spAutoFit/>
            </a:bodyPr>
            <a:lstStyle/>
            <a:p>
              <a:pPr algn="ctr"/>
              <a:r>
                <a:rPr lang="en-US" sz="600" i="1" dirty="0" smtClean="0">
                  <a:solidFill>
                    <a:srgbClr val="000000"/>
                  </a:solidFill>
                  <a:latin typeface="Arial"/>
                  <a:cs typeface="Arial"/>
                </a:rPr>
                <a:t>MET AMP</a:t>
              </a:r>
              <a:endParaRPr lang="en-US" sz="600" i="1" dirty="0">
                <a:solidFill>
                  <a:srgbClr val="000000"/>
                </a:solidFill>
                <a:latin typeface="Arial"/>
                <a:cs typeface="Arial"/>
              </a:endParaRPr>
            </a:p>
          </p:txBody>
        </p:sp>
        <p:sp>
          <p:nvSpPr>
            <p:cNvPr id="446" name="TextBox 445"/>
            <p:cNvSpPr txBox="1"/>
            <p:nvPr/>
          </p:nvSpPr>
          <p:spPr>
            <a:xfrm>
              <a:off x="2714886" y="3510315"/>
              <a:ext cx="411079" cy="254852"/>
            </a:xfrm>
            <a:prstGeom prst="rect">
              <a:avLst/>
            </a:prstGeom>
            <a:noFill/>
          </p:spPr>
          <p:txBody>
            <a:bodyPr wrap="square" rtlCol="0">
              <a:spAutoFit/>
            </a:bodyPr>
            <a:lstStyle/>
            <a:p>
              <a:pPr algn="ctr"/>
              <a:r>
                <a:rPr lang="en-US" sz="600" i="1" dirty="0" smtClean="0">
                  <a:solidFill>
                    <a:srgbClr val="000000"/>
                  </a:solidFill>
                  <a:latin typeface="Arial"/>
                  <a:cs typeface="Arial"/>
                </a:rPr>
                <a:t>EGFR Ex20ins</a:t>
              </a:r>
              <a:endParaRPr lang="en-US" sz="600" i="1" dirty="0">
                <a:solidFill>
                  <a:srgbClr val="000000"/>
                </a:solidFill>
                <a:latin typeface="Arial"/>
                <a:cs typeface="Arial"/>
              </a:endParaRPr>
            </a:p>
          </p:txBody>
        </p:sp>
        <p:sp>
          <p:nvSpPr>
            <p:cNvPr id="447" name="TextBox 446"/>
            <p:cNvSpPr txBox="1"/>
            <p:nvPr/>
          </p:nvSpPr>
          <p:spPr>
            <a:xfrm>
              <a:off x="2994668" y="3510315"/>
              <a:ext cx="385537" cy="254852"/>
            </a:xfrm>
            <a:prstGeom prst="rect">
              <a:avLst/>
            </a:prstGeom>
            <a:noFill/>
          </p:spPr>
          <p:txBody>
            <a:bodyPr wrap="square" rtlCol="0">
              <a:spAutoFit/>
            </a:bodyPr>
            <a:lstStyle/>
            <a:p>
              <a:pPr algn="ctr"/>
              <a:r>
                <a:rPr lang="en-US" sz="600" i="1" dirty="0" smtClean="0">
                  <a:solidFill>
                    <a:srgbClr val="000000"/>
                  </a:solidFill>
                  <a:latin typeface="Arial"/>
                  <a:cs typeface="Arial"/>
                </a:rPr>
                <a:t>KRAS G12C</a:t>
              </a:r>
              <a:endParaRPr lang="en-US" sz="600" i="1" dirty="0">
                <a:solidFill>
                  <a:srgbClr val="000000"/>
                </a:solidFill>
                <a:latin typeface="Arial"/>
                <a:cs typeface="Arial"/>
              </a:endParaRPr>
            </a:p>
          </p:txBody>
        </p:sp>
        <p:sp>
          <p:nvSpPr>
            <p:cNvPr id="448" name="TextBox 447"/>
            <p:cNvSpPr txBox="1"/>
            <p:nvPr/>
          </p:nvSpPr>
          <p:spPr>
            <a:xfrm>
              <a:off x="3265378" y="3510315"/>
              <a:ext cx="404873" cy="254852"/>
            </a:xfrm>
            <a:prstGeom prst="rect">
              <a:avLst/>
            </a:prstGeom>
            <a:noFill/>
          </p:spPr>
          <p:txBody>
            <a:bodyPr wrap="square" rtlCol="0">
              <a:spAutoFit/>
            </a:bodyPr>
            <a:lstStyle/>
            <a:p>
              <a:pPr algn="ctr"/>
              <a:r>
                <a:rPr lang="en-US" sz="600" i="1" dirty="0">
                  <a:solidFill>
                    <a:srgbClr val="000000"/>
                  </a:solidFill>
                  <a:latin typeface="Arial"/>
                  <a:cs typeface="Arial"/>
                </a:rPr>
                <a:t>EGFR </a:t>
              </a:r>
              <a:r>
                <a:rPr lang="en-US" sz="600" i="1" dirty="0" smtClean="0">
                  <a:solidFill>
                    <a:srgbClr val="000000"/>
                  </a:solidFill>
                  <a:latin typeface="Arial"/>
                  <a:cs typeface="Arial"/>
                </a:rPr>
                <a:t>Ex20ins</a:t>
              </a:r>
              <a:endParaRPr lang="en-US" sz="600" i="1" dirty="0">
                <a:solidFill>
                  <a:srgbClr val="000000"/>
                </a:solidFill>
                <a:latin typeface="Arial"/>
                <a:cs typeface="Arial"/>
              </a:endParaRPr>
            </a:p>
          </p:txBody>
        </p:sp>
        <p:sp>
          <p:nvSpPr>
            <p:cNvPr id="449" name="TextBox 448"/>
            <p:cNvSpPr txBox="1"/>
            <p:nvPr/>
          </p:nvSpPr>
          <p:spPr>
            <a:xfrm>
              <a:off x="3545160" y="3510315"/>
              <a:ext cx="385537" cy="254852"/>
            </a:xfrm>
            <a:prstGeom prst="rect">
              <a:avLst/>
            </a:prstGeom>
            <a:noFill/>
          </p:spPr>
          <p:txBody>
            <a:bodyPr wrap="square" rtlCol="0">
              <a:spAutoFit/>
            </a:bodyPr>
            <a:lstStyle/>
            <a:p>
              <a:pPr algn="ctr"/>
              <a:r>
                <a:rPr lang="en-US" sz="600" i="1" dirty="0" smtClean="0">
                  <a:solidFill>
                    <a:srgbClr val="000000"/>
                  </a:solidFill>
                  <a:latin typeface="Arial"/>
                  <a:cs typeface="Arial"/>
                </a:rPr>
                <a:t>ER882</a:t>
              </a:r>
            </a:p>
            <a:p>
              <a:pPr algn="ctr"/>
              <a:r>
                <a:rPr lang="en-US" sz="600" i="1" dirty="0" smtClean="0">
                  <a:solidFill>
                    <a:srgbClr val="000000"/>
                  </a:solidFill>
                  <a:latin typeface="Arial"/>
                  <a:cs typeface="Arial"/>
                </a:rPr>
                <a:t>D769Y</a:t>
              </a:r>
              <a:endParaRPr lang="en-US" sz="600" i="1" dirty="0">
                <a:solidFill>
                  <a:srgbClr val="000000"/>
                </a:solidFill>
                <a:latin typeface="Arial"/>
                <a:cs typeface="Arial"/>
              </a:endParaRPr>
            </a:p>
          </p:txBody>
        </p:sp>
        <p:sp>
          <p:nvSpPr>
            <p:cNvPr id="450" name="TextBox 449"/>
            <p:cNvSpPr txBox="1"/>
            <p:nvPr/>
          </p:nvSpPr>
          <p:spPr>
            <a:xfrm>
              <a:off x="3815870" y="3510315"/>
              <a:ext cx="398666" cy="254852"/>
            </a:xfrm>
            <a:prstGeom prst="rect">
              <a:avLst/>
            </a:prstGeom>
            <a:noFill/>
          </p:spPr>
          <p:txBody>
            <a:bodyPr wrap="square" rtlCol="0">
              <a:spAutoFit/>
            </a:bodyPr>
            <a:lstStyle/>
            <a:p>
              <a:pPr algn="ctr"/>
              <a:r>
                <a:rPr lang="en-US" sz="600" i="1" dirty="0">
                  <a:solidFill>
                    <a:srgbClr val="000000"/>
                  </a:solidFill>
                  <a:latin typeface="Arial"/>
                  <a:cs typeface="Arial"/>
                </a:rPr>
                <a:t>EGFR </a:t>
              </a:r>
              <a:r>
                <a:rPr lang="en-US" sz="600" i="1" dirty="0" smtClean="0">
                  <a:solidFill>
                    <a:srgbClr val="000000"/>
                  </a:solidFill>
                  <a:latin typeface="Arial"/>
                  <a:cs typeface="Arial"/>
                </a:rPr>
                <a:t>Ex20ns</a:t>
              </a:r>
              <a:endParaRPr lang="en-US" sz="600" i="1" dirty="0">
                <a:solidFill>
                  <a:srgbClr val="000000"/>
                </a:solidFill>
                <a:latin typeface="Arial"/>
                <a:cs typeface="Arial"/>
              </a:endParaRPr>
            </a:p>
          </p:txBody>
        </p:sp>
        <p:sp>
          <p:nvSpPr>
            <p:cNvPr id="451" name="TextBox 450"/>
            <p:cNvSpPr txBox="1"/>
            <p:nvPr/>
          </p:nvSpPr>
          <p:spPr>
            <a:xfrm>
              <a:off x="4095652" y="3510315"/>
              <a:ext cx="385537" cy="254852"/>
            </a:xfrm>
            <a:prstGeom prst="rect">
              <a:avLst/>
            </a:prstGeom>
            <a:noFill/>
          </p:spPr>
          <p:txBody>
            <a:bodyPr wrap="square" rtlCol="0">
              <a:spAutoFit/>
            </a:bodyPr>
            <a:lstStyle/>
            <a:p>
              <a:pPr algn="ctr"/>
              <a:r>
                <a:rPr lang="en-US" sz="600" i="1" dirty="0" smtClean="0">
                  <a:solidFill>
                    <a:srgbClr val="000000"/>
                  </a:solidFill>
                  <a:latin typeface="Arial"/>
                  <a:cs typeface="Arial"/>
                </a:rPr>
                <a:t>CD74 ROS1</a:t>
              </a:r>
              <a:endParaRPr lang="en-US" sz="600" i="1" dirty="0">
                <a:solidFill>
                  <a:srgbClr val="000000"/>
                </a:solidFill>
                <a:latin typeface="Arial"/>
                <a:cs typeface="Arial"/>
              </a:endParaRPr>
            </a:p>
          </p:txBody>
        </p:sp>
        <p:sp>
          <p:nvSpPr>
            <p:cNvPr id="452" name="TextBox 451"/>
            <p:cNvSpPr txBox="1"/>
            <p:nvPr/>
          </p:nvSpPr>
          <p:spPr>
            <a:xfrm>
              <a:off x="4370898" y="3510315"/>
              <a:ext cx="385537" cy="254852"/>
            </a:xfrm>
            <a:prstGeom prst="rect">
              <a:avLst/>
            </a:prstGeom>
            <a:noFill/>
          </p:spPr>
          <p:txBody>
            <a:bodyPr wrap="square" rtlCol="0">
              <a:spAutoFit/>
            </a:bodyPr>
            <a:lstStyle/>
            <a:p>
              <a:pPr algn="ctr"/>
              <a:r>
                <a:rPr lang="en-US" sz="600" i="1" dirty="0">
                  <a:solidFill>
                    <a:srgbClr val="000000"/>
                  </a:solidFill>
                  <a:latin typeface="Arial"/>
                  <a:cs typeface="Arial"/>
                </a:rPr>
                <a:t>KRAS </a:t>
              </a:r>
              <a:r>
                <a:rPr lang="en-US" sz="600" i="1" dirty="0" smtClean="0">
                  <a:solidFill>
                    <a:srgbClr val="000000"/>
                  </a:solidFill>
                  <a:latin typeface="Arial"/>
                  <a:cs typeface="Arial"/>
                </a:rPr>
                <a:t>G12D</a:t>
              </a:r>
              <a:endParaRPr lang="en-US" sz="600" i="1" dirty="0">
                <a:solidFill>
                  <a:srgbClr val="000000"/>
                </a:solidFill>
                <a:latin typeface="Arial"/>
                <a:cs typeface="Arial"/>
              </a:endParaRPr>
            </a:p>
          </p:txBody>
        </p:sp>
        <p:sp>
          <p:nvSpPr>
            <p:cNvPr id="453" name="TextBox 452"/>
            <p:cNvSpPr txBox="1"/>
            <p:nvPr/>
          </p:nvSpPr>
          <p:spPr>
            <a:xfrm>
              <a:off x="4646144" y="3510315"/>
              <a:ext cx="385537" cy="254852"/>
            </a:xfrm>
            <a:prstGeom prst="rect">
              <a:avLst/>
            </a:prstGeom>
            <a:noFill/>
          </p:spPr>
          <p:txBody>
            <a:bodyPr wrap="square" rtlCol="0">
              <a:spAutoFit/>
            </a:bodyPr>
            <a:lstStyle/>
            <a:p>
              <a:pPr algn="ctr"/>
              <a:r>
                <a:rPr lang="en-US" sz="600" i="1" dirty="0">
                  <a:solidFill>
                    <a:srgbClr val="000000"/>
                  </a:solidFill>
                  <a:latin typeface="Arial"/>
                  <a:cs typeface="Arial"/>
                </a:rPr>
                <a:t>CD74 ROS1</a:t>
              </a:r>
            </a:p>
          </p:txBody>
        </p:sp>
        <p:sp>
          <p:nvSpPr>
            <p:cNvPr id="454" name="TextBox 453"/>
            <p:cNvSpPr txBox="1"/>
            <p:nvPr/>
          </p:nvSpPr>
          <p:spPr>
            <a:xfrm>
              <a:off x="4916854" y="3510315"/>
              <a:ext cx="395325" cy="254852"/>
            </a:xfrm>
            <a:prstGeom prst="rect">
              <a:avLst/>
            </a:prstGeom>
            <a:noFill/>
          </p:spPr>
          <p:txBody>
            <a:bodyPr wrap="square" rtlCol="0">
              <a:spAutoFit/>
            </a:bodyPr>
            <a:lstStyle/>
            <a:p>
              <a:pPr algn="ctr"/>
              <a:r>
                <a:rPr lang="en-US" sz="600" i="1" dirty="0">
                  <a:solidFill>
                    <a:srgbClr val="000000"/>
                  </a:solidFill>
                  <a:latin typeface="Arial"/>
                  <a:cs typeface="Arial"/>
                </a:rPr>
                <a:t>EGFR </a:t>
              </a:r>
              <a:r>
                <a:rPr lang="en-US" sz="600" i="1" dirty="0" smtClean="0">
                  <a:solidFill>
                    <a:srgbClr val="000000"/>
                  </a:solidFill>
                  <a:latin typeface="Arial"/>
                  <a:cs typeface="Arial"/>
                </a:rPr>
                <a:t>Ex20Ins</a:t>
              </a:r>
              <a:endParaRPr lang="en-US" sz="600" i="1" dirty="0">
                <a:solidFill>
                  <a:srgbClr val="000000"/>
                </a:solidFill>
                <a:latin typeface="Arial"/>
                <a:cs typeface="Arial"/>
              </a:endParaRPr>
            </a:p>
          </p:txBody>
        </p:sp>
        <p:sp>
          <p:nvSpPr>
            <p:cNvPr id="456" name="TextBox 455"/>
            <p:cNvSpPr txBox="1"/>
            <p:nvPr/>
          </p:nvSpPr>
          <p:spPr>
            <a:xfrm>
              <a:off x="5471882" y="3510315"/>
              <a:ext cx="385537" cy="254852"/>
            </a:xfrm>
            <a:prstGeom prst="rect">
              <a:avLst/>
            </a:prstGeom>
            <a:noFill/>
          </p:spPr>
          <p:txBody>
            <a:bodyPr wrap="square" rtlCol="0">
              <a:spAutoFit/>
            </a:bodyPr>
            <a:lstStyle/>
            <a:p>
              <a:pPr algn="ctr"/>
              <a:r>
                <a:rPr lang="en-US" sz="600" i="1" dirty="0" smtClean="0">
                  <a:solidFill>
                    <a:srgbClr val="000000"/>
                  </a:solidFill>
                  <a:latin typeface="Arial"/>
                  <a:cs typeface="Arial"/>
                </a:rPr>
                <a:t>EGFR L861R</a:t>
              </a:r>
              <a:endParaRPr lang="en-US" sz="600" i="1" dirty="0">
                <a:solidFill>
                  <a:srgbClr val="000000"/>
                </a:solidFill>
                <a:latin typeface="Arial"/>
                <a:cs typeface="Arial"/>
              </a:endParaRPr>
            </a:p>
          </p:txBody>
        </p:sp>
        <p:sp>
          <p:nvSpPr>
            <p:cNvPr id="457" name="TextBox 456"/>
            <p:cNvSpPr txBox="1"/>
            <p:nvPr/>
          </p:nvSpPr>
          <p:spPr>
            <a:xfrm>
              <a:off x="5747128" y="3510315"/>
              <a:ext cx="385537" cy="254852"/>
            </a:xfrm>
            <a:prstGeom prst="rect">
              <a:avLst/>
            </a:prstGeom>
            <a:noFill/>
          </p:spPr>
          <p:txBody>
            <a:bodyPr wrap="square" rtlCol="0">
              <a:spAutoFit/>
            </a:bodyPr>
            <a:lstStyle/>
            <a:p>
              <a:pPr algn="ctr"/>
              <a:r>
                <a:rPr lang="en-US" sz="600" i="1" dirty="0">
                  <a:solidFill>
                    <a:srgbClr val="000000"/>
                  </a:solidFill>
                  <a:latin typeface="Arial"/>
                  <a:cs typeface="Arial"/>
                </a:rPr>
                <a:t>KRAS G12C</a:t>
              </a:r>
            </a:p>
          </p:txBody>
        </p:sp>
        <p:sp>
          <p:nvSpPr>
            <p:cNvPr id="458" name="TextBox 457"/>
            <p:cNvSpPr txBox="1"/>
            <p:nvPr/>
          </p:nvSpPr>
          <p:spPr>
            <a:xfrm>
              <a:off x="5963771" y="3497685"/>
              <a:ext cx="505378" cy="276089"/>
            </a:xfrm>
            <a:prstGeom prst="rect">
              <a:avLst/>
            </a:prstGeom>
            <a:noFill/>
          </p:spPr>
          <p:txBody>
            <a:bodyPr wrap="square" rtlCol="0">
              <a:spAutoFit/>
            </a:bodyPr>
            <a:lstStyle/>
            <a:p>
              <a:pPr algn="ctr">
                <a:lnSpc>
                  <a:spcPct val="90000"/>
                </a:lnSpc>
              </a:pPr>
              <a:r>
                <a:rPr lang="en-US" sz="500" i="1" dirty="0" smtClean="0">
                  <a:solidFill>
                    <a:srgbClr val="000000"/>
                  </a:solidFill>
                  <a:latin typeface="Arial"/>
                  <a:cs typeface="Arial"/>
                </a:rPr>
                <a:t>ERBB2 </a:t>
              </a:r>
            </a:p>
            <a:p>
              <a:pPr algn="ctr">
                <a:lnSpc>
                  <a:spcPct val="90000"/>
                </a:lnSpc>
              </a:pPr>
              <a:r>
                <a:rPr lang="en-US" sz="500" i="1" dirty="0" smtClean="0">
                  <a:solidFill>
                    <a:srgbClr val="000000"/>
                  </a:solidFill>
                  <a:latin typeface="Arial"/>
                  <a:cs typeface="Arial"/>
                </a:rPr>
                <a:t>A775 G776 </a:t>
              </a:r>
              <a:r>
                <a:rPr lang="en-US" sz="500" i="1" dirty="0" err="1" smtClean="0">
                  <a:solidFill>
                    <a:srgbClr val="000000"/>
                  </a:solidFill>
                  <a:latin typeface="Arial"/>
                  <a:cs typeface="Arial"/>
                </a:rPr>
                <a:t>insYVMA</a:t>
              </a:r>
              <a:endParaRPr lang="en-US" sz="500" i="1" dirty="0">
                <a:solidFill>
                  <a:srgbClr val="000000"/>
                </a:solidFill>
                <a:latin typeface="Arial"/>
                <a:cs typeface="Arial"/>
              </a:endParaRPr>
            </a:p>
          </p:txBody>
        </p:sp>
        <p:sp>
          <p:nvSpPr>
            <p:cNvPr id="459" name="TextBox 458"/>
            <p:cNvSpPr txBox="1"/>
            <p:nvPr/>
          </p:nvSpPr>
          <p:spPr>
            <a:xfrm>
              <a:off x="6297620" y="3510315"/>
              <a:ext cx="385537" cy="254852"/>
            </a:xfrm>
            <a:prstGeom prst="rect">
              <a:avLst/>
            </a:prstGeom>
            <a:noFill/>
          </p:spPr>
          <p:txBody>
            <a:bodyPr wrap="square" rtlCol="0">
              <a:spAutoFit/>
            </a:bodyPr>
            <a:lstStyle/>
            <a:p>
              <a:pPr algn="ctr"/>
              <a:r>
                <a:rPr lang="en-US" sz="600" i="1" dirty="0" smtClean="0">
                  <a:solidFill>
                    <a:srgbClr val="000000"/>
                  </a:solidFill>
                  <a:latin typeface="Arial"/>
                  <a:cs typeface="Arial"/>
                </a:rPr>
                <a:t>RET fusion</a:t>
              </a:r>
              <a:endParaRPr lang="en-US" sz="600" i="1" dirty="0">
                <a:solidFill>
                  <a:srgbClr val="000000"/>
                </a:solidFill>
                <a:latin typeface="Arial"/>
                <a:cs typeface="Arial"/>
              </a:endParaRPr>
            </a:p>
          </p:txBody>
        </p:sp>
        <p:sp>
          <p:nvSpPr>
            <p:cNvPr id="460" name="TextBox 459"/>
            <p:cNvSpPr txBox="1"/>
            <p:nvPr/>
          </p:nvSpPr>
          <p:spPr>
            <a:xfrm>
              <a:off x="6572866" y="3510315"/>
              <a:ext cx="385537" cy="254852"/>
            </a:xfrm>
            <a:prstGeom prst="rect">
              <a:avLst/>
            </a:prstGeom>
            <a:noFill/>
          </p:spPr>
          <p:txBody>
            <a:bodyPr wrap="square" rtlCol="0">
              <a:spAutoFit/>
            </a:bodyPr>
            <a:lstStyle/>
            <a:p>
              <a:pPr algn="ctr"/>
              <a:r>
                <a:rPr lang="en-US" sz="600" i="1" dirty="0" smtClean="0">
                  <a:solidFill>
                    <a:srgbClr val="000000"/>
                  </a:solidFill>
                  <a:latin typeface="Arial"/>
                  <a:cs typeface="Arial"/>
                </a:rPr>
                <a:t>NRAS Q61L</a:t>
              </a:r>
              <a:endParaRPr lang="en-US" sz="600" i="1" dirty="0">
                <a:solidFill>
                  <a:srgbClr val="000000"/>
                </a:solidFill>
                <a:latin typeface="Arial"/>
                <a:cs typeface="Arial"/>
              </a:endParaRPr>
            </a:p>
          </p:txBody>
        </p:sp>
        <p:sp>
          <p:nvSpPr>
            <p:cNvPr id="461" name="TextBox 460"/>
            <p:cNvSpPr txBox="1"/>
            <p:nvPr/>
          </p:nvSpPr>
          <p:spPr>
            <a:xfrm>
              <a:off x="6848112" y="3510315"/>
              <a:ext cx="385537" cy="254852"/>
            </a:xfrm>
            <a:prstGeom prst="rect">
              <a:avLst/>
            </a:prstGeom>
            <a:noFill/>
          </p:spPr>
          <p:txBody>
            <a:bodyPr wrap="square" rtlCol="0">
              <a:spAutoFit/>
            </a:bodyPr>
            <a:lstStyle/>
            <a:p>
              <a:pPr algn="ctr"/>
              <a:r>
                <a:rPr lang="en-US" sz="600" i="1" dirty="0">
                  <a:solidFill>
                    <a:srgbClr val="000000"/>
                  </a:solidFill>
                  <a:latin typeface="Arial"/>
                  <a:cs typeface="Arial"/>
                </a:rPr>
                <a:t>EML4 ALK</a:t>
              </a:r>
            </a:p>
          </p:txBody>
        </p:sp>
        <p:sp>
          <p:nvSpPr>
            <p:cNvPr id="462" name="TextBox 461"/>
            <p:cNvSpPr txBox="1"/>
            <p:nvPr/>
          </p:nvSpPr>
          <p:spPr>
            <a:xfrm>
              <a:off x="7123358" y="3510315"/>
              <a:ext cx="385537" cy="254852"/>
            </a:xfrm>
            <a:prstGeom prst="rect">
              <a:avLst/>
            </a:prstGeom>
            <a:noFill/>
          </p:spPr>
          <p:txBody>
            <a:bodyPr wrap="square" rtlCol="0">
              <a:spAutoFit/>
            </a:bodyPr>
            <a:lstStyle/>
            <a:p>
              <a:pPr algn="ctr"/>
              <a:r>
                <a:rPr lang="en-US" sz="600" i="1" dirty="0">
                  <a:solidFill>
                    <a:srgbClr val="000000"/>
                  </a:solidFill>
                  <a:latin typeface="Arial"/>
                  <a:cs typeface="Arial"/>
                </a:rPr>
                <a:t>KRAS G12C</a:t>
              </a:r>
            </a:p>
          </p:txBody>
        </p:sp>
        <p:sp>
          <p:nvSpPr>
            <p:cNvPr id="463" name="TextBox 462"/>
            <p:cNvSpPr txBox="1"/>
            <p:nvPr/>
          </p:nvSpPr>
          <p:spPr>
            <a:xfrm>
              <a:off x="7398603" y="3510315"/>
              <a:ext cx="385537" cy="254852"/>
            </a:xfrm>
            <a:prstGeom prst="rect">
              <a:avLst/>
            </a:prstGeom>
            <a:noFill/>
          </p:spPr>
          <p:txBody>
            <a:bodyPr wrap="square" rtlCol="0">
              <a:spAutoFit/>
            </a:bodyPr>
            <a:lstStyle/>
            <a:p>
              <a:pPr algn="ctr"/>
              <a:r>
                <a:rPr lang="en-US" sz="600" i="1" dirty="0" smtClean="0">
                  <a:solidFill>
                    <a:srgbClr val="000000"/>
                  </a:solidFill>
                  <a:latin typeface="Arial"/>
                  <a:cs typeface="Arial"/>
                </a:rPr>
                <a:t>EML4 ALK</a:t>
              </a:r>
              <a:endParaRPr lang="en-US" sz="600" i="1" dirty="0">
                <a:solidFill>
                  <a:srgbClr val="000000"/>
                </a:solidFill>
                <a:latin typeface="Arial"/>
                <a:cs typeface="Arial"/>
              </a:endParaRPr>
            </a:p>
          </p:txBody>
        </p:sp>
        <p:cxnSp>
          <p:nvCxnSpPr>
            <p:cNvPr id="464" name="Straight Connector 463"/>
            <p:cNvCxnSpPr/>
            <p:nvPr/>
          </p:nvCxnSpPr>
          <p:spPr>
            <a:xfrm>
              <a:off x="2229708" y="2426677"/>
              <a:ext cx="5552831" cy="0"/>
            </a:xfrm>
            <a:prstGeom prst="line">
              <a:avLst/>
            </a:prstGeom>
            <a:ln w="12700" cmpd="sng">
              <a:solidFill>
                <a:srgbClr val="000000"/>
              </a:solidFill>
            </a:ln>
            <a:effectLst/>
          </p:spPr>
          <p:style>
            <a:lnRef idx="2">
              <a:schemeClr val="accent1"/>
            </a:lnRef>
            <a:fillRef idx="0">
              <a:schemeClr val="accent1"/>
            </a:fillRef>
            <a:effectRef idx="1">
              <a:schemeClr val="accent1"/>
            </a:effectRef>
            <a:fontRef idx="minor">
              <a:schemeClr val="tx1"/>
            </a:fontRef>
          </p:style>
        </p:cxnSp>
        <p:cxnSp>
          <p:nvCxnSpPr>
            <p:cNvPr id="465" name="Straight Connector 464"/>
            <p:cNvCxnSpPr/>
            <p:nvPr/>
          </p:nvCxnSpPr>
          <p:spPr>
            <a:xfrm>
              <a:off x="2229708" y="4291027"/>
              <a:ext cx="5552831" cy="0"/>
            </a:xfrm>
            <a:prstGeom prst="line">
              <a:avLst/>
            </a:prstGeom>
            <a:ln w="12700" cmpd="sng">
              <a:solidFill>
                <a:srgbClr val="000000"/>
              </a:solidFill>
            </a:ln>
            <a:effectLst/>
          </p:spPr>
          <p:style>
            <a:lnRef idx="2">
              <a:schemeClr val="accent1"/>
            </a:lnRef>
            <a:fillRef idx="0">
              <a:schemeClr val="accent1"/>
            </a:fillRef>
            <a:effectRef idx="1">
              <a:schemeClr val="accent1"/>
            </a:effectRef>
            <a:fontRef idx="minor">
              <a:schemeClr val="tx1"/>
            </a:fontRef>
          </p:style>
        </p:cxnSp>
        <p:cxnSp>
          <p:nvCxnSpPr>
            <p:cNvPr id="466" name="Straight Connector 465"/>
            <p:cNvCxnSpPr/>
            <p:nvPr/>
          </p:nvCxnSpPr>
          <p:spPr>
            <a:xfrm>
              <a:off x="2229708" y="4076804"/>
              <a:ext cx="5552831" cy="0"/>
            </a:xfrm>
            <a:prstGeom prst="line">
              <a:avLst/>
            </a:prstGeom>
            <a:ln w="12700" cmpd="sng">
              <a:solidFill>
                <a:srgbClr val="000000"/>
              </a:solidFill>
            </a:ln>
            <a:effectLst/>
          </p:spPr>
          <p:style>
            <a:lnRef idx="2">
              <a:schemeClr val="accent1"/>
            </a:lnRef>
            <a:fillRef idx="0">
              <a:schemeClr val="accent1"/>
            </a:fillRef>
            <a:effectRef idx="1">
              <a:schemeClr val="accent1"/>
            </a:effectRef>
            <a:fontRef idx="minor">
              <a:schemeClr val="tx1"/>
            </a:fontRef>
          </p:style>
        </p:cxnSp>
        <p:cxnSp>
          <p:nvCxnSpPr>
            <p:cNvPr id="467" name="Straight Connector 466"/>
            <p:cNvCxnSpPr/>
            <p:nvPr/>
          </p:nvCxnSpPr>
          <p:spPr>
            <a:xfrm>
              <a:off x="2229708" y="4759662"/>
              <a:ext cx="5552831" cy="0"/>
            </a:xfrm>
            <a:prstGeom prst="line">
              <a:avLst/>
            </a:prstGeom>
            <a:ln w="9525" cmpd="sng">
              <a:solidFill>
                <a:schemeClr val="tx1">
                  <a:lumMod val="60000"/>
                  <a:lumOff val="40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468" name="Straight Connector 467"/>
            <p:cNvCxnSpPr/>
            <p:nvPr/>
          </p:nvCxnSpPr>
          <p:spPr>
            <a:xfrm>
              <a:off x="2229708" y="5248123"/>
              <a:ext cx="5552831" cy="0"/>
            </a:xfrm>
            <a:prstGeom prst="line">
              <a:avLst/>
            </a:prstGeom>
            <a:ln w="9525" cmpd="sng">
              <a:solidFill>
                <a:schemeClr val="accent3">
                  <a:lumMod val="60000"/>
                  <a:lumOff val="40000"/>
                </a:schemeClr>
              </a:solidFill>
              <a:prstDash val="dot"/>
            </a:ln>
            <a:effectLst/>
          </p:spPr>
          <p:style>
            <a:lnRef idx="2">
              <a:schemeClr val="accent1"/>
            </a:lnRef>
            <a:fillRef idx="0">
              <a:schemeClr val="accent1"/>
            </a:fillRef>
            <a:effectRef idx="1">
              <a:schemeClr val="accent1"/>
            </a:effectRef>
            <a:fontRef idx="minor">
              <a:schemeClr val="tx1"/>
            </a:fontRef>
          </p:style>
        </p:cxnSp>
        <p:sp>
          <p:nvSpPr>
            <p:cNvPr id="469" name="Freeform 21">
              <a:extLst>
                <a:ext uri="{FF2B5EF4-FFF2-40B4-BE49-F238E27FC236}">
                  <a16:creationId xmlns:a16="http://schemas.microsoft.com/office/drawing/2014/main" id="{3148337D-BB20-437E-E579-31379CA54704}"/>
                </a:ext>
              </a:extLst>
            </p:cNvPr>
            <p:cNvSpPr>
              <a:spLocks/>
            </p:cNvSpPr>
            <p:nvPr/>
          </p:nvSpPr>
          <p:spPr bwMode="auto">
            <a:xfrm flipH="1">
              <a:off x="2175225" y="4490030"/>
              <a:ext cx="45719" cy="1449861"/>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2000" b="0" i="0" u="none" strike="noStrike" kern="0" cap="none" spc="0" normalizeH="0" baseline="0" noProof="0">
                <a:ln>
                  <a:noFill/>
                </a:ln>
                <a:solidFill>
                  <a:srgbClr val="363636"/>
                </a:solidFill>
                <a:effectLst/>
                <a:uLnTx/>
                <a:uFillTx/>
                <a:latin typeface="Arial" panose="020B0604020202020204"/>
                <a:ea typeface="+mn-ea"/>
                <a:cs typeface="+mn-cs"/>
                <a:sym typeface="Helvetica"/>
              </a:endParaRPr>
            </a:p>
          </p:txBody>
        </p:sp>
        <p:sp>
          <p:nvSpPr>
            <p:cNvPr id="470" name="TextBox 469">
              <a:extLst>
                <a:ext uri="{FF2B5EF4-FFF2-40B4-BE49-F238E27FC236}">
                  <a16:creationId xmlns:a16="http://schemas.microsoft.com/office/drawing/2014/main" id="{6DD2DD62-6047-FA8C-A0E2-2BEC87B8125B}"/>
                </a:ext>
              </a:extLst>
            </p:cNvPr>
            <p:cNvSpPr txBox="1"/>
            <p:nvPr/>
          </p:nvSpPr>
          <p:spPr>
            <a:xfrm>
              <a:off x="1941495" y="4448034"/>
              <a:ext cx="288190" cy="233614"/>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5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40</a:t>
              </a:r>
              <a:endParaRPr kumimoji="0" lang="en-GB" sz="105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471" name="TextBox 470">
              <a:extLst>
                <a:ext uri="{FF2B5EF4-FFF2-40B4-BE49-F238E27FC236}">
                  <a16:creationId xmlns:a16="http://schemas.microsoft.com/office/drawing/2014/main" id="{5EF0E4F6-D880-5DAB-4194-CBB65EE6EA91}"/>
                </a:ext>
              </a:extLst>
            </p:cNvPr>
            <p:cNvSpPr txBox="1"/>
            <p:nvPr/>
          </p:nvSpPr>
          <p:spPr>
            <a:xfrm>
              <a:off x="1941499" y="4643092"/>
              <a:ext cx="288190" cy="233614"/>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5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20</a:t>
              </a:r>
              <a:endParaRPr kumimoji="0" lang="en-GB" sz="105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472" name="TextBox 471">
              <a:extLst>
                <a:ext uri="{FF2B5EF4-FFF2-40B4-BE49-F238E27FC236}">
                  <a16:creationId xmlns:a16="http://schemas.microsoft.com/office/drawing/2014/main" id="{58ACE635-4A85-4247-6D65-04FBB4C1B51A}"/>
                </a:ext>
              </a:extLst>
            </p:cNvPr>
            <p:cNvSpPr txBox="1"/>
            <p:nvPr/>
          </p:nvSpPr>
          <p:spPr>
            <a:xfrm>
              <a:off x="2006245" y="4838150"/>
              <a:ext cx="223444" cy="233614"/>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5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0</a:t>
              </a:r>
              <a:endParaRPr kumimoji="0" lang="en-GB" sz="105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473" name="TextBox 472">
              <a:extLst>
                <a:ext uri="{FF2B5EF4-FFF2-40B4-BE49-F238E27FC236}">
                  <a16:creationId xmlns:a16="http://schemas.microsoft.com/office/drawing/2014/main" id="{C2D0B8C8-271D-A2F4-078E-28E8E11C791B}"/>
                </a:ext>
              </a:extLst>
            </p:cNvPr>
            <p:cNvSpPr txBox="1"/>
            <p:nvPr/>
          </p:nvSpPr>
          <p:spPr>
            <a:xfrm>
              <a:off x="1876753" y="5033207"/>
              <a:ext cx="352936" cy="233614"/>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5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–20</a:t>
              </a:r>
              <a:endParaRPr kumimoji="0" lang="en-GB" sz="105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474" name="TextBox 473">
              <a:extLst>
                <a:ext uri="{FF2B5EF4-FFF2-40B4-BE49-F238E27FC236}">
                  <a16:creationId xmlns:a16="http://schemas.microsoft.com/office/drawing/2014/main" id="{4C2D79A9-447B-B5A5-A4E2-49785F103E45}"/>
                </a:ext>
              </a:extLst>
            </p:cNvPr>
            <p:cNvSpPr txBox="1"/>
            <p:nvPr/>
          </p:nvSpPr>
          <p:spPr>
            <a:xfrm>
              <a:off x="1876753" y="5423323"/>
              <a:ext cx="352936" cy="233614"/>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5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–60</a:t>
              </a:r>
              <a:endParaRPr kumimoji="0" lang="en-GB" sz="105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475" name="TextBox 474">
              <a:extLst>
                <a:ext uri="{FF2B5EF4-FFF2-40B4-BE49-F238E27FC236}">
                  <a16:creationId xmlns:a16="http://schemas.microsoft.com/office/drawing/2014/main" id="{4A68E8F8-6CA6-5331-2B25-6994CD97FD8C}"/>
                </a:ext>
              </a:extLst>
            </p:cNvPr>
            <p:cNvSpPr txBox="1"/>
            <p:nvPr/>
          </p:nvSpPr>
          <p:spPr>
            <a:xfrm>
              <a:off x="1812015" y="5813442"/>
              <a:ext cx="417682" cy="233614"/>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5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–100</a:t>
              </a:r>
              <a:endParaRPr kumimoji="0" lang="en-GB" sz="105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476" name="Line 6">
              <a:extLst>
                <a:ext uri="{FF2B5EF4-FFF2-40B4-BE49-F238E27FC236}">
                  <a16:creationId xmlns:a16="http://schemas.microsoft.com/office/drawing/2014/main" id="{8EA89BC3-A5BF-C737-690D-3D57C71BA131}"/>
                </a:ext>
              </a:extLst>
            </p:cNvPr>
            <p:cNvSpPr>
              <a:spLocks noChangeShapeType="1"/>
            </p:cNvSpPr>
            <p:nvPr/>
          </p:nvSpPr>
          <p:spPr bwMode="auto">
            <a:xfrm>
              <a:off x="2181258" y="4566481"/>
              <a:ext cx="45719" cy="0"/>
            </a:xfrm>
            <a:prstGeom prst="line">
              <a:avLst/>
            </a:prstGeom>
            <a:noFill/>
            <a:ln w="15875" cap="flat">
              <a:solidFill>
                <a:srgbClr val="363636"/>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n-ea"/>
                <a:cs typeface="+mn-cs"/>
                <a:sym typeface="Helvetica"/>
              </a:endParaRPr>
            </a:p>
          </p:txBody>
        </p:sp>
        <p:sp>
          <p:nvSpPr>
            <p:cNvPr id="477" name="Line 7">
              <a:extLst>
                <a:ext uri="{FF2B5EF4-FFF2-40B4-BE49-F238E27FC236}">
                  <a16:creationId xmlns:a16="http://schemas.microsoft.com/office/drawing/2014/main" id="{7C4430A9-82A3-8F3F-BB11-D38AD9CE50C7}"/>
                </a:ext>
              </a:extLst>
            </p:cNvPr>
            <p:cNvSpPr>
              <a:spLocks noChangeShapeType="1"/>
            </p:cNvSpPr>
            <p:nvPr/>
          </p:nvSpPr>
          <p:spPr bwMode="auto">
            <a:xfrm>
              <a:off x="2181258" y="4762570"/>
              <a:ext cx="45719" cy="0"/>
            </a:xfrm>
            <a:prstGeom prst="line">
              <a:avLst/>
            </a:prstGeom>
            <a:noFill/>
            <a:ln w="15875" cap="flat">
              <a:solidFill>
                <a:srgbClr val="363636"/>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n-ea"/>
                <a:cs typeface="+mn-cs"/>
                <a:sym typeface="Helvetica"/>
              </a:endParaRPr>
            </a:p>
          </p:txBody>
        </p:sp>
        <p:sp>
          <p:nvSpPr>
            <p:cNvPr id="478" name="Line 8">
              <a:extLst>
                <a:ext uri="{FF2B5EF4-FFF2-40B4-BE49-F238E27FC236}">
                  <a16:creationId xmlns:a16="http://schemas.microsoft.com/office/drawing/2014/main" id="{25857C54-7E89-6999-DA2A-8A15C23CE7DF}"/>
                </a:ext>
              </a:extLst>
            </p:cNvPr>
            <p:cNvSpPr>
              <a:spLocks noChangeShapeType="1"/>
            </p:cNvSpPr>
            <p:nvPr/>
          </p:nvSpPr>
          <p:spPr bwMode="auto">
            <a:xfrm>
              <a:off x="2181258" y="4958659"/>
              <a:ext cx="45719" cy="0"/>
            </a:xfrm>
            <a:prstGeom prst="line">
              <a:avLst/>
            </a:prstGeom>
            <a:noFill/>
            <a:ln w="15875" cap="flat">
              <a:solidFill>
                <a:srgbClr val="363636"/>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n-ea"/>
                <a:cs typeface="+mn-cs"/>
                <a:sym typeface="Helvetica"/>
              </a:endParaRPr>
            </a:p>
          </p:txBody>
        </p:sp>
        <p:sp>
          <p:nvSpPr>
            <p:cNvPr id="479" name="Line 9">
              <a:extLst>
                <a:ext uri="{FF2B5EF4-FFF2-40B4-BE49-F238E27FC236}">
                  <a16:creationId xmlns:a16="http://schemas.microsoft.com/office/drawing/2014/main" id="{97FA67DA-BD51-51CA-CB84-EEC762928F33}"/>
                </a:ext>
              </a:extLst>
            </p:cNvPr>
            <p:cNvSpPr>
              <a:spLocks noChangeShapeType="1"/>
            </p:cNvSpPr>
            <p:nvPr/>
          </p:nvSpPr>
          <p:spPr bwMode="auto">
            <a:xfrm>
              <a:off x="2181258" y="5154748"/>
              <a:ext cx="45719" cy="0"/>
            </a:xfrm>
            <a:prstGeom prst="line">
              <a:avLst/>
            </a:prstGeom>
            <a:noFill/>
            <a:ln w="15875" cap="flat">
              <a:solidFill>
                <a:srgbClr val="363636"/>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n-ea"/>
                <a:cs typeface="+mn-cs"/>
                <a:sym typeface="Helvetica"/>
              </a:endParaRPr>
            </a:p>
          </p:txBody>
        </p:sp>
        <p:sp>
          <p:nvSpPr>
            <p:cNvPr id="480" name="Line 10">
              <a:extLst>
                <a:ext uri="{FF2B5EF4-FFF2-40B4-BE49-F238E27FC236}">
                  <a16:creationId xmlns:a16="http://schemas.microsoft.com/office/drawing/2014/main" id="{277CB930-94CA-2312-8E02-9E0659FA2E08}"/>
                </a:ext>
              </a:extLst>
            </p:cNvPr>
            <p:cNvSpPr>
              <a:spLocks noChangeShapeType="1"/>
            </p:cNvSpPr>
            <p:nvPr/>
          </p:nvSpPr>
          <p:spPr bwMode="auto">
            <a:xfrm>
              <a:off x="2181258" y="5546926"/>
              <a:ext cx="45719" cy="0"/>
            </a:xfrm>
            <a:prstGeom prst="line">
              <a:avLst/>
            </a:prstGeom>
            <a:noFill/>
            <a:ln w="15875" cap="flat">
              <a:solidFill>
                <a:srgbClr val="363636"/>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n-ea"/>
                <a:cs typeface="+mn-cs"/>
                <a:sym typeface="Helvetica"/>
              </a:endParaRPr>
            </a:p>
          </p:txBody>
        </p:sp>
        <p:sp>
          <p:nvSpPr>
            <p:cNvPr id="481" name="Line 11">
              <a:extLst>
                <a:ext uri="{FF2B5EF4-FFF2-40B4-BE49-F238E27FC236}">
                  <a16:creationId xmlns:a16="http://schemas.microsoft.com/office/drawing/2014/main" id="{974F00A0-D9E1-D7BD-609E-B0B76EE19262}"/>
                </a:ext>
              </a:extLst>
            </p:cNvPr>
            <p:cNvSpPr>
              <a:spLocks noChangeShapeType="1"/>
            </p:cNvSpPr>
            <p:nvPr/>
          </p:nvSpPr>
          <p:spPr bwMode="auto">
            <a:xfrm>
              <a:off x="2181258" y="5939107"/>
              <a:ext cx="45719" cy="0"/>
            </a:xfrm>
            <a:prstGeom prst="line">
              <a:avLst/>
            </a:prstGeom>
            <a:noFill/>
            <a:ln w="15875" cap="flat">
              <a:solidFill>
                <a:srgbClr val="363636"/>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n-ea"/>
                <a:cs typeface="+mn-cs"/>
                <a:sym typeface="Helvetica"/>
              </a:endParaRPr>
            </a:p>
          </p:txBody>
        </p:sp>
        <p:sp>
          <p:nvSpPr>
            <p:cNvPr id="482" name="Line 10">
              <a:extLst>
                <a:ext uri="{FF2B5EF4-FFF2-40B4-BE49-F238E27FC236}">
                  <a16:creationId xmlns:a16="http://schemas.microsoft.com/office/drawing/2014/main" id="{277CB930-94CA-2312-8E02-9E0659FA2E08}"/>
                </a:ext>
              </a:extLst>
            </p:cNvPr>
            <p:cNvSpPr>
              <a:spLocks noChangeShapeType="1"/>
            </p:cNvSpPr>
            <p:nvPr/>
          </p:nvSpPr>
          <p:spPr bwMode="auto">
            <a:xfrm>
              <a:off x="2181258" y="5350837"/>
              <a:ext cx="45719" cy="0"/>
            </a:xfrm>
            <a:prstGeom prst="line">
              <a:avLst/>
            </a:prstGeom>
            <a:noFill/>
            <a:ln w="15875" cap="flat">
              <a:solidFill>
                <a:srgbClr val="363636"/>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n-ea"/>
                <a:cs typeface="+mn-cs"/>
                <a:sym typeface="Helvetica"/>
              </a:endParaRPr>
            </a:p>
          </p:txBody>
        </p:sp>
        <p:sp>
          <p:nvSpPr>
            <p:cNvPr id="483" name="Line 11">
              <a:extLst>
                <a:ext uri="{FF2B5EF4-FFF2-40B4-BE49-F238E27FC236}">
                  <a16:creationId xmlns:a16="http://schemas.microsoft.com/office/drawing/2014/main" id="{974F00A0-D9E1-D7BD-609E-B0B76EE19262}"/>
                </a:ext>
              </a:extLst>
            </p:cNvPr>
            <p:cNvSpPr>
              <a:spLocks noChangeShapeType="1"/>
            </p:cNvSpPr>
            <p:nvPr/>
          </p:nvSpPr>
          <p:spPr bwMode="auto">
            <a:xfrm>
              <a:off x="2181258" y="5743015"/>
              <a:ext cx="45719" cy="0"/>
            </a:xfrm>
            <a:prstGeom prst="line">
              <a:avLst/>
            </a:prstGeom>
            <a:noFill/>
            <a:ln w="15875" cap="flat">
              <a:solidFill>
                <a:srgbClr val="363636"/>
              </a:solidFill>
              <a:prstDash val="solid"/>
              <a:miter lim="800000"/>
              <a:headEnd/>
              <a:tailEnd/>
            </a:ln>
            <a:extLst>
              <a:ext uri="{909E8E84-426E-40dd-AFC4-6F175D3DCCD1}">
                <a14:hiddenFill xmlns=""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400" b="0" i="0" u="none" strike="noStrike" kern="0" cap="none" spc="0" normalizeH="0" baseline="0" noProof="0">
                <a:ln>
                  <a:noFill/>
                </a:ln>
                <a:solidFill>
                  <a:srgbClr val="363636"/>
                </a:solidFill>
                <a:effectLst/>
                <a:uLnTx/>
                <a:uFillTx/>
                <a:latin typeface="Arial" panose="020B0604020202020204"/>
                <a:ea typeface="+mn-ea"/>
                <a:cs typeface="+mn-cs"/>
                <a:sym typeface="Helvetica"/>
              </a:endParaRPr>
            </a:p>
          </p:txBody>
        </p:sp>
        <p:sp>
          <p:nvSpPr>
            <p:cNvPr id="484" name="TextBox 483">
              <a:extLst>
                <a:ext uri="{FF2B5EF4-FFF2-40B4-BE49-F238E27FC236}">
                  <a16:creationId xmlns:a16="http://schemas.microsoft.com/office/drawing/2014/main" id="{4C2D79A9-447B-B5A5-A4E2-49785F103E45}"/>
                </a:ext>
              </a:extLst>
            </p:cNvPr>
            <p:cNvSpPr txBox="1"/>
            <p:nvPr/>
          </p:nvSpPr>
          <p:spPr>
            <a:xfrm>
              <a:off x="1876753" y="5228265"/>
              <a:ext cx="352936" cy="233614"/>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5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–40</a:t>
              </a:r>
              <a:endParaRPr kumimoji="0" lang="en-GB" sz="105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485" name="TextBox 484">
              <a:extLst>
                <a:ext uri="{FF2B5EF4-FFF2-40B4-BE49-F238E27FC236}">
                  <a16:creationId xmlns:a16="http://schemas.microsoft.com/office/drawing/2014/main" id="{4A68E8F8-6CA6-5331-2B25-6994CD97FD8C}"/>
                </a:ext>
              </a:extLst>
            </p:cNvPr>
            <p:cNvSpPr txBox="1"/>
            <p:nvPr/>
          </p:nvSpPr>
          <p:spPr>
            <a:xfrm>
              <a:off x="1876761" y="5618381"/>
              <a:ext cx="352936" cy="233614"/>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5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–80</a:t>
              </a:r>
              <a:endParaRPr kumimoji="0" lang="en-GB" sz="105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486" name="TextBox 485">
              <a:extLst>
                <a:ext uri="{FF2B5EF4-FFF2-40B4-BE49-F238E27FC236}">
                  <a16:creationId xmlns:a16="http://schemas.microsoft.com/office/drawing/2014/main" id="{7D7332E3-F959-8E5C-D3CB-7BB6574C2396}"/>
                </a:ext>
              </a:extLst>
            </p:cNvPr>
            <p:cNvSpPr txBox="1"/>
            <p:nvPr/>
          </p:nvSpPr>
          <p:spPr>
            <a:xfrm rot="16200000">
              <a:off x="942890" y="5070327"/>
              <a:ext cx="1516426" cy="329297"/>
            </a:xfrm>
            <a:prstGeom prst="rect">
              <a:avLst/>
            </a:prstGeom>
            <a:noFill/>
          </p:spPr>
          <p:txBody>
            <a:bodyPr wrap="none" rtlCol="0">
              <a:spAutoFit/>
            </a:bodyPr>
            <a:lstStyle/>
            <a:p>
              <a:pPr marL="0" marR="0" lvl="0" indent="0" algn="ctr" defTabSz="914400" rtl="0" eaLnBrk="1" fontAlgn="base" latinLnBrk="0" hangingPunct="0">
                <a:lnSpc>
                  <a:spcPct val="90000"/>
                </a:lnSpc>
                <a:spcBef>
                  <a:spcPct val="0"/>
                </a:spcBef>
                <a:spcAft>
                  <a:spcPct val="0"/>
                </a:spcAft>
                <a:buClrTx/>
                <a:buSzTx/>
                <a:buFontTx/>
                <a:buNone/>
                <a:tabLst/>
                <a:defRPr/>
              </a:pPr>
              <a:r>
                <a:rPr kumimoji="0" lang="en-GB" sz="1050" b="0" i="0" u="none" strike="noStrike" kern="0" cap="none" spc="0" normalizeH="0" baseline="0" noProof="0" dirty="0" smtClean="0">
                  <a:ln>
                    <a:noFill/>
                  </a:ln>
                  <a:solidFill>
                    <a:srgbClr val="363636"/>
                  </a:solidFill>
                  <a:effectLst/>
                  <a:uLnTx/>
                  <a:uFillTx/>
                  <a:latin typeface="Arial" panose="020B0604020202020204"/>
                  <a:cs typeface="Arial" panose="020B0604020202020204" pitchFamily="34" charset="0"/>
                  <a:sym typeface="Helvetica"/>
                </a:rPr>
                <a:t>Best percentage change</a:t>
              </a:r>
            </a:p>
            <a:p>
              <a:pPr marL="0" marR="0" lvl="0" indent="0" algn="ctr" defTabSz="914400" rtl="0" eaLnBrk="1" fontAlgn="base" latinLnBrk="0" hangingPunct="0">
                <a:lnSpc>
                  <a:spcPct val="90000"/>
                </a:lnSpc>
                <a:spcBef>
                  <a:spcPct val="0"/>
                </a:spcBef>
                <a:spcAft>
                  <a:spcPct val="0"/>
                </a:spcAft>
                <a:buClrTx/>
                <a:buSzTx/>
                <a:buFontTx/>
                <a:buNone/>
                <a:tabLst/>
                <a:defRPr/>
              </a:pPr>
              <a:r>
                <a:rPr lang="en-GB" sz="1050" kern="0" dirty="0" smtClean="0">
                  <a:solidFill>
                    <a:srgbClr val="363636"/>
                  </a:solidFill>
                  <a:latin typeface="Arial" panose="020B0604020202020204"/>
                  <a:cs typeface="Arial" panose="020B0604020202020204" pitchFamily="34" charset="0"/>
                  <a:sym typeface="Helvetica"/>
                </a:rPr>
                <a:t>In sum of diameters</a:t>
              </a:r>
              <a:endParaRPr kumimoji="0" lang="en-GB" sz="1050" b="0" i="0" u="none" strike="noStrike" kern="0" cap="none" spc="0" normalizeH="0" baseline="0" noProof="0" dirty="0">
                <a:ln>
                  <a:noFill/>
                </a:ln>
                <a:solidFill>
                  <a:srgbClr val="363636"/>
                </a:solidFill>
                <a:effectLst/>
                <a:uLnTx/>
                <a:uFillTx/>
                <a:latin typeface="Arial" panose="020B0604020202020204"/>
                <a:cs typeface="Arial" panose="020B0604020202020204" pitchFamily="34" charset="0"/>
                <a:sym typeface="Helvetica"/>
              </a:endParaRPr>
            </a:p>
          </p:txBody>
        </p:sp>
        <p:sp>
          <p:nvSpPr>
            <p:cNvPr id="487" name="Rectangle 486"/>
            <p:cNvSpPr/>
            <p:nvPr/>
          </p:nvSpPr>
          <p:spPr>
            <a:xfrm>
              <a:off x="7508804" y="4958953"/>
              <a:ext cx="214459" cy="98756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88" name="Rectangle 487"/>
            <p:cNvSpPr/>
            <p:nvPr/>
          </p:nvSpPr>
          <p:spPr>
            <a:xfrm>
              <a:off x="7280258" y="4958954"/>
              <a:ext cx="214459" cy="797960"/>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89" name="Rectangle 488"/>
            <p:cNvSpPr/>
            <p:nvPr/>
          </p:nvSpPr>
          <p:spPr>
            <a:xfrm>
              <a:off x="7051708" y="4958953"/>
              <a:ext cx="214459" cy="554694"/>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90" name="Rectangle 489"/>
            <p:cNvSpPr/>
            <p:nvPr/>
          </p:nvSpPr>
          <p:spPr>
            <a:xfrm>
              <a:off x="6823158" y="4958953"/>
              <a:ext cx="214459" cy="526073"/>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91" name="Rectangle 490"/>
            <p:cNvSpPr/>
            <p:nvPr/>
          </p:nvSpPr>
          <p:spPr>
            <a:xfrm>
              <a:off x="6594608" y="4958952"/>
              <a:ext cx="214459" cy="450947"/>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92" name="Rectangle 491"/>
            <p:cNvSpPr/>
            <p:nvPr/>
          </p:nvSpPr>
          <p:spPr>
            <a:xfrm>
              <a:off x="6366058" y="4958954"/>
              <a:ext cx="214459" cy="440214"/>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93" name="Rectangle 492"/>
            <p:cNvSpPr/>
            <p:nvPr/>
          </p:nvSpPr>
          <p:spPr>
            <a:xfrm>
              <a:off x="5223308" y="4958953"/>
              <a:ext cx="214459" cy="275651"/>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94" name="Rectangle 493"/>
            <p:cNvSpPr/>
            <p:nvPr/>
          </p:nvSpPr>
          <p:spPr>
            <a:xfrm>
              <a:off x="4994758" y="4958953"/>
              <a:ext cx="214459" cy="26134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95" name="Rectangle 494"/>
            <p:cNvSpPr/>
            <p:nvPr/>
          </p:nvSpPr>
          <p:spPr>
            <a:xfrm>
              <a:off x="4766208" y="4958954"/>
              <a:ext cx="214459" cy="25060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96" name="Rectangle 495"/>
            <p:cNvSpPr/>
            <p:nvPr/>
          </p:nvSpPr>
          <p:spPr>
            <a:xfrm>
              <a:off x="4537658" y="4958954"/>
              <a:ext cx="214459" cy="171904"/>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97" name="Rectangle 496"/>
            <p:cNvSpPr/>
            <p:nvPr/>
          </p:nvSpPr>
          <p:spPr>
            <a:xfrm>
              <a:off x="4309108" y="4958954"/>
              <a:ext cx="214459" cy="16117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98" name="Rectangle 497"/>
            <p:cNvSpPr/>
            <p:nvPr/>
          </p:nvSpPr>
          <p:spPr>
            <a:xfrm>
              <a:off x="4080558" y="4958954"/>
              <a:ext cx="214459" cy="143284"/>
            </a:xfrm>
            <a:prstGeom prst="rect">
              <a:avLst/>
            </a:prstGeom>
            <a:solidFill>
              <a:srgbClr val="FED1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499" name="Rectangle 498"/>
            <p:cNvSpPr/>
            <p:nvPr/>
          </p:nvSpPr>
          <p:spPr>
            <a:xfrm>
              <a:off x="3852008" y="4958954"/>
              <a:ext cx="214459" cy="9677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500" name="Rectangle 499"/>
            <p:cNvSpPr/>
            <p:nvPr/>
          </p:nvSpPr>
          <p:spPr>
            <a:xfrm>
              <a:off x="3623458" y="4958954"/>
              <a:ext cx="214459" cy="62523"/>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501" name="Rectangle 500"/>
            <p:cNvSpPr/>
            <p:nvPr/>
          </p:nvSpPr>
          <p:spPr>
            <a:xfrm>
              <a:off x="3394908" y="4958953"/>
              <a:ext cx="214459" cy="4571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502" name="Rectangle 501"/>
            <p:cNvSpPr/>
            <p:nvPr/>
          </p:nvSpPr>
          <p:spPr>
            <a:xfrm>
              <a:off x="3166358" y="4952603"/>
              <a:ext cx="214459" cy="4571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503" name="Rectangle 502"/>
            <p:cNvSpPr/>
            <p:nvPr/>
          </p:nvSpPr>
          <p:spPr>
            <a:xfrm flipV="1">
              <a:off x="2937808" y="4953872"/>
              <a:ext cx="214459" cy="4571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504" name="Rectangle 503"/>
            <p:cNvSpPr/>
            <p:nvPr/>
          </p:nvSpPr>
          <p:spPr>
            <a:xfrm>
              <a:off x="2709258" y="4906833"/>
              <a:ext cx="214459" cy="48730"/>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505" name="Rectangle 504"/>
            <p:cNvSpPr/>
            <p:nvPr/>
          </p:nvSpPr>
          <p:spPr>
            <a:xfrm>
              <a:off x="2480708" y="4783844"/>
              <a:ext cx="214459" cy="175295"/>
            </a:xfrm>
            <a:prstGeom prst="rect">
              <a:avLst/>
            </a:prstGeom>
            <a:solidFill>
              <a:srgbClr val="FED1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506" name="Rectangle 505"/>
            <p:cNvSpPr/>
            <p:nvPr/>
          </p:nvSpPr>
          <p:spPr>
            <a:xfrm>
              <a:off x="2252158" y="4694407"/>
              <a:ext cx="214459" cy="264713"/>
            </a:xfrm>
            <a:prstGeom prst="rect">
              <a:avLst/>
            </a:prstGeom>
            <a:solidFill>
              <a:srgbClr val="FED1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507" name="Plus 506"/>
            <p:cNvSpPr/>
            <p:nvPr/>
          </p:nvSpPr>
          <p:spPr>
            <a:xfrm>
              <a:off x="4831339" y="5102593"/>
              <a:ext cx="82061" cy="82061"/>
            </a:xfrm>
            <a:prstGeom prst="mathPlus">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509" name="Rectangle 508"/>
            <p:cNvSpPr/>
            <p:nvPr/>
          </p:nvSpPr>
          <p:spPr>
            <a:xfrm>
              <a:off x="3765499" y="4546131"/>
              <a:ext cx="68035" cy="680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510" name="Rectangle 509"/>
            <p:cNvSpPr/>
            <p:nvPr/>
          </p:nvSpPr>
          <p:spPr>
            <a:xfrm>
              <a:off x="4078463" y="4546131"/>
              <a:ext cx="68035" cy="68035"/>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511" name="Rectangle 510"/>
            <p:cNvSpPr/>
            <p:nvPr/>
          </p:nvSpPr>
          <p:spPr>
            <a:xfrm>
              <a:off x="4391427" y="4546131"/>
              <a:ext cx="68035" cy="6803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512" name="Rectangle 511"/>
            <p:cNvSpPr/>
            <p:nvPr/>
          </p:nvSpPr>
          <p:spPr>
            <a:xfrm>
              <a:off x="4704391" y="4546131"/>
              <a:ext cx="68035" cy="68035"/>
            </a:xfrm>
            <a:prstGeom prst="rect">
              <a:avLst/>
            </a:prstGeom>
            <a:solidFill>
              <a:srgbClr val="FED1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513" name="Rectangle 512"/>
            <p:cNvSpPr/>
            <p:nvPr/>
          </p:nvSpPr>
          <p:spPr>
            <a:xfrm>
              <a:off x="5017357" y="4546131"/>
              <a:ext cx="68035" cy="68035"/>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514" name="TextBox 513">
              <a:extLst>
                <a:ext uri="{FF2B5EF4-FFF2-40B4-BE49-F238E27FC236}">
                  <a16:creationId xmlns:a16="http://schemas.microsoft.com/office/drawing/2014/main" id="{4C2D79A9-447B-B5A5-A4E2-49785F103E45}"/>
                </a:ext>
              </a:extLst>
            </p:cNvPr>
            <p:cNvSpPr txBox="1"/>
            <p:nvPr/>
          </p:nvSpPr>
          <p:spPr>
            <a:xfrm>
              <a:off x="3777156" y="4460960"/>
              <a:ext cx="318496" cy="226535"/>
            </a:xfrm>
            <a:prstGeom prst="rect">
              <a:avLst/>
            </a:prstGeom>
            <a:noFill/>
          </p:spPr>
          <p:txBody>
            <a:bodyPr wrap="none" rtlCol="0" anchor="ctr" anchorCtr="0">
              <a:spAutoFit/>
            </a:bodyPr>
            <a:lstStyle/>
            <a:p>
              <a:pPr marL="0" marR="0" lvl="0" indent="0"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CR</a:t>
              </a:r>
              <a:endParaRPr kumimoji="0" lang="en-GB" sz="100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515" name="TextBox 514">
              <a:extLst>
                <a:ext uri="{FF2B5EF4-FFF2-40B4-BE49-F238E27FC236}">
                  <a16:creationId xmlns:a16="http://schemas.microsoft.com/office/drawing/2014/main" id="{4C2D79A9-447B-B5A5-A4E2-49785F103E45}"/>
                </a:ext>
              </a:extLst>
            </p:cNvPr>
            <p:cNvSpPr txBox="1"/>
            <p:nvPr/>
          </p:nvSpPr>
          <p:spPr>
            <a:xfrm>
              <a:off x="4082743" y="4460752"/>
              <a:ext cx="311609" cy="226535"/>
            </a:xfrm>
            <a:prstGeom prst="rect">
              <a:avLst/>
            </a:prstGeom>
            <a:noFill/>
          </p:spPr>
          <p:txBody>
            <a:bodyPr wrap="none" rtlCol="0" anchor="ctr" anchorCtr="0">
              <a:spAutoFit/>
            </a:bodyPr>
            <a:lstStyle/>
            <a:p>
              <a:pPr marL="0" marR="0" lvl="0" indent="0"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PR</a:t>
              </a:r>
              <a:endParaRPr kumimoji="0" lang="en-GB" sz="100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516" name="TextBox 515">
              <a:extLst>
                <a:ext uri="{FF2B5EF4-FFF2-40B4-BE49-F238E27FC236}">
                  <a16:creationId xmlns:a16="http://schemas.microsoft.com/office/drawing/2014/main" id="{4C2D79A9-447B-B5A5-A4E2-49785F103E45}"/>
                </a:ext>
              </a:extLst>
            </p:cNvPr>
            <p:cNvSpPr txBox="1"/>
            <p:nvPr/>
          </p:nvSpPr>
          <p:spPr>
            <a:xfrm>
              <a:off x="4414966" y="4462900"/>
              <a:ext cx="311609" cy="226535"/>
            </a:xfrm>
            <a:prstGeom prst="rect">
              <a:avLst/>
            </a:prstGeom>
            <a:noFill/>
          </p:spPr>
          <p:txBody>
            <a:bodyPr wrap="none" rtlCol="0" anchor="ctr" anchorCtr="0">
              <a:spAutoFit/>
            </a:bodyPr>
            <a:lstStyle/>
            <a:p>
              <a:pPr marL="0" marR="0" lvl="0" indent="0"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SD</a:t>
              </a:r>
              <a:endParaRPr kumimoji="0" lang="en-GB" sz="100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517" name="TextBox 516">
              <a:extLst>
                <a:ext uri="{FF2B5EF4-FFF2-40B4-BE49-F238E27FC236}">
                  <a16:creationId xmlns:a16="http://schemas.microsoft.com/office/drawing/2014/main" id="{4C2D79A9-447B-B5A5-A4E2-49785F103E45}"/>
                </a:ext>
              </a:extLst>
            </p:cNvPr>
            <p:cNvSpPr txBox="1"/>
            <p:nvPr/>
          </p:nvSpPr>
          <p:spPr>
            <a:xfrm>
              <a:off x="4708673" y="4460752"/>
              <a:ext cx="311609" cy="226535"/>
            </a:xfrm>
            <a:prstGeom prst="rect">
              <a:avLst/>
            </a:prstGeom>
            <a:noFill/>
          </p:spPr>
          <p:txBody>
            <a:bodyPr wrap="none" rtlCol="0" anchor="ctr" anchorCtr="0">
              <a:spAutoFit/>
            </a:bodyPr>
            <a:lstStyle/>
            <a:p>
              <a:pPr marL="0" marR="0" lvl="0" indent="0"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PD</a:t>
              </a:r>
              <a:endParaRPr kumimoji="0" lang="en-GB" sz="100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518" name="TextBox 517">
              <a:extLst>
                <a:ext uri="{FF2B5EF4-FFF2-40B4-BE49-F238E27FC236}">
                  <a16:creationId xmlns:a16="http://schemas.microsoft.com/office/drawing/2014/main" id="{4C2D79A9-447B-B5A5-A4E2-49785F103E45}"/>
                </a:ext>
              </a:extLst>
            </p:cNvPr>
            <p:cNvSpPr txBox="1"/>
            <p:nvPr/>
          </p:nvSpPr>
          <p:spPr>
            <a:xfrm>
              <a:off x="5035873" y="4460752"/>
              <a:ext cx="311609" cy="226535"/>
            </a:xfrm>
            <a:prstGeom prst="rect">
              <a:avLst/>
            </a:prstGeom>
            <a:noFill/>
          </p:spPr>
          <p:txBody>
            <a:bodyPr wrap="none" rtlCol="0" anchor="ctr" anchorCtr="0">
              <a:spAutoFit/>
            </a:bodyPr>
            <a:lstStyle/>
            <a:p>
              <a:pPr marL="0" marR="0" lvl="0" indent="0"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NE</a:t>
              </a:r>
              <a:endParaRPr kumimoji="0" lang="en-GB" sz="100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519" name="TextBox 518">
              <a:extLst>
                <a:ext uri="{FF2B5EF4-FFF2-40B4-BE49-F238E27FC236}">
                  <a16:creationId xmlns:a16="http://schemas.microsoft.com/office/drawing/2014/main" id="{4C2D79A9-447B-B5A5-A4E2-49785F103E45}"/>
                </a:ext>
              </a:extLst>
            </p:cNvPr>
            <p:cNvSpPr txBox="1"/>
            <p:nvPr/>
          </p:nvSpPr>
          <p:spPr>
            <a:xfrm>
              <a:off x="5584323" y="4460752"/>
              <a:ext cx="1222468" cy="226535"/>
            </a:xfrm>
            <a:prstGeom prst="rect">
              <a:avLst/>
            </a:prstGeom>
            <a:noFill/>
          </p:spPr>
          <p:txBody>
            <a:bodyPr wrap="square" rtlCol="0" anchor="ctr" anchorCtr="0">
              <a:spAutoFit/>
            </a:bodyPr>
            <a:lstStyle/>
            <a:p>
              <a:pPr marL="0" marR="0" lvl="0" indent="0"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Treatment </a:t>
              </a:r>
              <a:r>
                <a:rPr kumimoji="0" lang="en-GB" sz="1000" b="0" i="0" u="none" strike="noStrike" kern="0" cap="none" spc="0" normalizeH="0" baseline="0" noProof="0" dirty="0" err="1" smtClean="0">
                  <a:ln>
                    <a:noFill/>
                  </a:ln>
                  <a:solidFill>
                    <a:srgbClr val="363636"/>
                  </a:solidFill>
                  <a:effectLst/>
                  <a:uLnTx/>
                  <a:uFillTx/>
                  <a:latin typeface="Arial" panose="020B0604020202020204"/>
                  <a:ea typeface="+mn-ea"/>
                  <a:cs typeface="Arial" panose="020B0604020202020204" pitchFamily="34" charset="0"/>
                  <a:sym typeface="Helvetica"/>
                </a:rPr>
                <a:t>ongoing</a:t>
              </a:r>
              <a:endParaRPr kumimoji="0" lang="en-GB" sz="100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520" name="TextBox 519">
              <a:extLst>
                <a:ext uri="{FF2B5EF4-FFF2-40B4-BE49-F238E27FC236}">
                  <a16:creationId xmlns:a16="http://schemas.microsoft.com/office/drawing/2014/main" id="{4C2D79A9-447B-B5A5-A4E2-49785F103E45}"/>
                </a:ext>
              </a:extLst>
            </p:cNvPr>
            <p:cNvSpPr txBox="1"/>
            <p:nvPr/>
          </p:nvSpPr>
          <p:spPr>
            <a:xfrm>
              <a:off x="4105422" y="4311072"/>
              <a:ext cx="836466" cy="226535"/>
            </a:xfrm>
            <a:prstGeom prst="rect">
              <a:avLst/>
            </a:prstGeom>
            <a:noFill/>
          </p:spPr>
          <p:txBody>
            <a:bodyPr wrap="none" rtlCol="0" anchor="ctr" anchorCtr="0">
              <a:spAutoFit/>
            </a:bodyPr>
            <a:lstStyle/>
            <a:p>
              <a:pPr marL="0" marR="0" lvl="0" indent="0"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BOR by BICR</a:t>
              </a:r>
              <a:endParaRPr kumimoji="0" lang="en-GB" sz="1000" b="0"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521" name="Plus 520"/>
            <p:cNvSpPr/>
            <p:nvPr/>
          </p:nvSpPr>
          <p:spPr>
            <a:xfrm>
              <a:off x="5533034" y="4538247"/>
              <a:ext cx="82061" cy="82061"/>
            </a:xfrm>
            <a:prstGeom prst="mathPlus">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522" name="TextBox 521">
              <a:extLst>
                <a:ext uri="{FF2B5EF4-FFF2-40B4-BE49-F238E27FC236}">
                  <a16:creationId xmlns:a16="http://schemas.microsoft.com/office/drawing/2014/main" id="{6DD2DD62-6047-FA8C-A0E2-2BEC87B8125B}"/>
                </a:ext>
              </a:extLst>
            </p:cNvPr>
            <p:cNvSpPr txBox="1"/>
            <p:nvPr/>
          </p:nvSpPr>
          <p:spPr>
            <a:xfrm>
              <a:off x="1549533" y="4233716"/>
              <a:ext cx="270282" cy="283169"/>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400" b="1"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B</a:t>
              </a:r>
              <a:endParaRPr kumimoji="0" lang="en-GB" sz="1400" b="1"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523" name="Rectangle 522"/>
            <p:cNvSpPr/>
            <p:nvPr/>
          </p:nvSpPr>
          <p:spPr>
            <a:xfrm>
              <a:off x="6137508" y="4958955"/>
              <a:ext cx="214459" cy="429480"/>
            </a:xfrm>
            <a:prstGeom prst="rect">
              <a:avLst/>
            </a:prstGeom>
            <a:solidFill>
              <a:srgbClr val="FF66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524" name="Rectangle 523"/>
            <p:cNvSpPr/>
            <p:nvPr/>
          </p:nvSpPr>
          <p:spPr>
            <a:xfrm>
              <a:off x="5908958" y="4958953"/>
              <a:ext cx="214459" cy="404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525" name="Rectangle 524"/>
            <p:cNvSpPr/>
            <p:nvPr/>
          </p:nvSpPr>
          <p:spPr>
            <a:xfrm>
              <a:off x="5680408" y="4958953"/>
              <a:ext cx="214459" cy="35077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526" name="Rectangle 525"/>
            <p:cNvSpPr/>
            <p:nvPr/>
          </p:nvSpPr>
          <p:spPr>
            <a:xfrm>
              <a:off x="5451858" y="4958953"/>
              <a:ext cx="214459" cy="340046"/>
            </a:xfrm>
            <a:prstGeom prst="rect">
              <a:avLst/>
            </a:prstGeom>
            <a:solidFill>
              <a:srgbClr val="FED12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527" name="Plus 526"/>
            <p:cNvSpPr/>
            <p:nvPr/>
          </p:nvSpPr>
          <p:spPr>
            <a:xfrm>
              <a:off x="6428745" y="5280890"/>
              <a:ext cx="82061" cy="82061"/>
            </a:xfrm>
            <a:prstGeom prst="mathPlus">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528" name="Plus 527"/>
            <p:cNvSpPr/>
            <p:nvPr/>
          </p:nvSpPr>
          <p:spPr>
            <a:xfrm>
              <a:off x="6201186" y="5273736"/>
              <a:ext cx="82061" cy="82061"/>
            </a:xfrm>
            <a:prstGeom prst="mathPlus">
              <a:avLst/>
            </a:prstGeom>
            <a:solidFill>
              <a:srgbClr val="0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cxnSp>
          <p:nvCxnSpPr>
            <p:cNvPr id="529" name="Straight Connector 528"/>
            <p:cNvCxnSpPr/>
            <p:nvPr/>
          </p:nvCxnSpPr>
          <p:spPr>
            <a:xfrm>
              <a:off x="2229708" y="4958954"/>
              <a:ext cx="5552831" cy="0"/>
            </a:xfrm>
            <a:prstGeom prst="line">
              <a:avLst/>
            </a:prstGeom>
            <a:ln w="12700" cmpd="sng">
              <a:solidFill>
                <a:srgbClr val="000000"/>
              </a:solidFill>
            </a:ln>
            <a:effectLst/>
          </p:spPr>
          <p:style>
            <a:lnRef idx="2">
              <a:schemeClr val="accent1"/>
            </a:lnRef>
            <a:fillRef idx="0">
              <a:schemeClr val="accent1"/>
            </a:fillRef>
            <a:effectRef idx="1">
              <a:schemeClr val="accent1"/>
            </a:effectRef>
            <a:fontRef idx="minor">
              <a:schemeClr val="tx1"/>
            </a:fontRef>
          </p:style>
        </p:cxnSp>
        <p:sp>
          <p:nvSpPr>
            <p:cNvPr id="530" name="TextBox 529">
              <a:extLst>
                <a:ext uri="{FF2B5EF4-FFF2-40B4-BE49-F238E27FC236}">
                  <a16:creationId xmlns:a16="http://schemas.microsoft.com/office/drawing/2014/main" id="{08DBEB93-0E29-B65D-8DA3-AA2CBBC0222B}"/>
                </a:ext>
              </a:extLst>
            </p:cNvPr>
            <p:cNvSpPr txBox="1"/>
            <p:nvPr/>
          </p:nvSpPr>
          <p:spPr>
            <a:xfrm>
              <a:off x="7364672" y="3722447"/>
              <a:ext cx="445234" cy="402099"/>
            </a:xfrm>
            <a:prstGeom prst="rect">
              <a:avLst/>
            </a:prstGeom>
            <a:noFill/>
          </p:spPr>
          <p:txBody>
            <a:bodyPr wrap="non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Arial"/>
                  <a:cs typeface="Arial"/>
                </a:rPr>
                <a:t>ALK</a:t>
              </a:r>
            </a:p>
            <a:p>
              <a:pPr marL="0" marR="0" lvl="0" indent="0" algn="ctr" defTabSz="914400" rtl="0" eaLnBrk="1" fontAlgn="auto" latinLnBrk="0" hangingPunct="1">
                <a:lnSpc>
                  <a:spcPct val="80000"/>
                </a:lnSpc>
                <a:spcBef>
                  <a:spcPts val="0"/>
                </a:spcBef>
                <a:spcAft>
                  <a:spcPts val="0"/>
                </a:spcAft>
                <a:buClrTx/>
                <a:buSzTx/>
                <a:buFontTx/>
                <a:buNone/>
                <a:tabLst/>
                <a:defRPr/>
              </a:pPr>
              <a:r>
                <a:rPr lang="en-US" sz="700" dirty="0" smtClean="0">
                  <a:solidFill>
                    <a:srgbClr val="000000"/>
                  </a:solidFill>
                  <a:latin typeface="Arial"/>
                  <a:cs typeface="Arial"/>
                </a:rPr>
                <a:t>G1202R</a:t>
              </a:r>
            </a:p>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Arial"/>
                  <a:cs typeface="Arial"/>
                </a:rPr>
                <a:t>S1205F</a:t>
              </a:r>
            </a:p>
            <a:p>
              <a:pPr marL="0" marR="0" lvl="0" indent="0" algn="ctr" defTabSz="914400" rtl="0" eaLnBrk="1" fontAlgn="auto" latinLnBrk="0" hangingPunct="1">
                <a:lnSpc>
                  <a:spcPct val="80000"/>
                </a:lnSpc>
                <a:spcBef>
                  <a:spcPts val="0"/>
                </a:spcBef>
                <a:spcAft>
                  <a:spcPts val="0"/>
                </a:spcAft>
                <a:buClrTx/>
                <a:buSzTx/>
                <a:buFontTx/>
                <a:buNone/>
                <a:tabLst/>
                <a:defRPr/>
              </a:pPr>
              <a:r>
                <a:rPr lang="en-US" sz="700" dirty="0" smtClean="0">
                  <a:solidFill>
                    <a:srgbClr val="000000"/>
                  </a:solidFill>
                  <a:latin typeface="Arial"/>
                  <a:cs typeface="Arial"/>
                </a:rPr>
                <a:t>S1206Y</a:t>
              </a:r>
              <a:endParaRPr kumimoji="0" lang="en-GB" sz="700" b="0" i="0" u="none" strike="noStrike" kern="1200" cap="none" spc="0" normalizeH="0" baseline="0" noProof="0" dirty="0">
                <a:ln>
                  <a:noFill/>
                </a:ln>
                <a:solidFill>
                  <a:srgbClr val="000000"/>
                </a:solidFill>
                <a:effectLst/>
                <a:uLnTx/>
                <a:uFillTx/>
                <a:latin typeface="Arial"/>
                <a:cs typeface="Arial"/>
              </a:endParaRPr>
            </a:p>
          </p:txBody>
        </p:sp>
        <p:sp>
          <p:nvSpPr>
            <p:cNvPr id="531" name="TextBox 530">
              <a:extLst>
                <a:ext uri="{FF2B5EF4-FFF2-40B4-BE49-F238E27FC236}">
                  <a16:creationId xmlns:a16="http://schemas.microsoft.com/office/drawing/2014/main" id="{08DBEB93-0E29-B65D-8DA3-AA2CBBC0222B}"/>
                </a:ext>
              </a:extLst>
            </p:cNvPr>
            <p:cNvSpPr txBox="1"/>
            <p:nvPr/>
          </p:nvSpPr>
          <p:spPr>
            <a:xfrm>
              <a:off x="4623444" y="3765334"/>
              <a:ext cx="445234" cy="28316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Arial"/>
                  <a:cs typeface="Arial"/>
                </a:rPr>
                <a:t>ROS1</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dirty="0" smtClean="0">
                  <a:solidFill>
                    <a:srgbClr val="000000"/>
                  </a:solidFill>
                  <a:latin typeface="Arial"/>
                  <a:cs typeface="Arial"/>
                </a:rPr>
                <a:t>G2032R</a:t>
              </a:r>
              <a:endParaRPr kumimoji="0" lang="en-GB" sz="700" b="0" i="0" u="none" strike="noStrike" kern="1200" cap="none" spc="0" normalizeH="0" baseline="0" noProof="0" dirty="0">
                <a:ln>
                  <a:noFill/>
                </a:ln>
                <a:solidFill>
                  <a:srgbClr val="000000"/>
                </a:solidFill>
                <a:effectLst/>
                <a:uLnTx/>
                <a:uFillTx/>
                <a:latin typeface="Arial"/>
                <a:cs typeface="Arial"/>
              </a:endParaRPr>
            </a:p>
          </p:txBody>
        </p:sp>
        <p:sp>
          <p:nvSpPr>
            <p:cNvPr id="532" name="TextBox 531">
              <a:extLst>
                <a:ext uri="{FF2B5EF4-FFF2-40B4-BE49-F238E27FC236}">
                  <a16:creationId xmlns:a16="http://schemas.microsoft.com/office/drawing/2014/main" id="{08DBEB93-0E29-B65D-8DA3-AA2CBBC0222B}"/>
                </a:ext>
              </a:extLst>
            </p:cNvPr>
            <p:cNvSpPr txBox="1"/>
            <p:nvPr/>
          </p:nvSpPr>
          <p:spPr>
            <a:xfrm>
              <a:off x="4065421" y="3765334"/>
              <a:ext cx="439724" cy="28316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Arial"/>
                  <a:cs typeface="Arial"/>
                </a:rPr>
                <a:t>ROS1</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dirty="0" smtClean="0">
                  <a:solidFill>
                    <a:srgbClr val="000000"/>
                  </a:solidFill>
                  <a:latin typeface="Arial"/>
                  <a:cs typeface="Arial"/>
                </a:rPr>
                <a:t>D2033N</a:t>
              </a:r>
              <a:endParaRPr kumimoji="0" lang="en-GB" sz="700" b="0" i="0" u="none" strike="noStrike" kern="1200" cap="none" spc="0" normalizeH="0" baseline="0" noProof="0" dirty="0">
                <a:ln>
                  <a:noFill/>
                </a:ln>
                <a:solidFill>
                  <a:srgbClr val="000000"/>
                </a:solidFill>
                <a:effectLst/>
                <a:uLnTx/>
                <a:uFillTx/>
                <a:latin typeface="Arial"/>
                <a:cs typeface="Arial"/>
              </a:endParaRPr>
            </a:p>
          </p:txBody>
        </p:sp>
        <p:sp>
          <p:nvSpPr>
            <p:cNvPr id="533" name="TextBox 532">
              <a:extLst>
                <a:ext uri="{FF2B5EF4-FFF2-40B4-BE49-F238E27FC236}">
                  <a16:creationId xmlns:a16="http://schemas.microsoft.com/office/drawing/2014/main" id="{08DBEB93-0E29-B65D-8DA3-AA2CBBC0222B}"/>
                </a:ext>
              </a:extLst>
            </p:cNvPr>
            <p:cNvSpPr txBox="1"/>
            <p:nvPr/>
          </p:nvSpPr>
          <p:spPr>
            <a:xfrm>
              <a:off x="4090866" y="4047680"/>
              <a:ext cx="388754" cy="28316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700" b="0" i="0" u="none" strike="noStrike" kern="1200" cap="none" spc="0" normalizeH="0" baseline="0" noProof="0" dirty="0" smtClean="0">
                  <a:ln>
                    <a:noFill/>
                  </a:ln>
                  <a:solidFill>
                    <a:srgbClr val="000000"/>
                  </a:solidFill>
                  <a:effectLst/>
                  <a:uLnTx/>
                  <a:uFillTx/>
                  <a:latin typeface="Arial"/>
                  <a:cs typeface="Arial"/>
                </a:rPr>
                <a:t>BRAF</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dirty="0" smtClean="0">
                  <a:solidFill>
                    <a:srgbClr val="000000"/>
                  </a:solidFill>
                  <a:latin typeface="Arial"/>
                  <a:cs typeface="Arial"/>
                </a:rPr>
                <a:t>V600E</a:t>
              </a:r>
              <a:endParaRPr kumimoji="0" lang="en-GB" sz="700" b="0" i="0" u="none" strike="noStrike" kern="1200" cap="none" spc="0" normalizeH="0" baseline="0" noProof="0" dirty="0">
                <a:ln>
                  <a:noFill/>
                </a:ln>
                <a:solidFill>
                  <a:srgbClr val="000000"/>
                </a:solidFill>
                <a:effectLst/>
                <a:uLnTx/>
                <a:uFillTx/>
                <a:latin typeface="Arial"/>
                <a:cs typeface="Arial"/>
              </a:endParaRPr>
            </a:p>
          </p:txBody>
        </p:sp>
        <p:sp>
          <p:nvSpPr>
            <p:cNvPr id="534" name="TextBox 533">
              <a:extLst>
                <a:ext uri="{FF2B5EF4-FFF2-40B4-BE49-F238E27FC236}">
                  <a16:creationId xmlns:a16="http://schemas.microsoft.com/office/drawing/2014/main" id="{08DBEB93-0E29-B65D-8DA3-AA2CBBC0222B}"/>
                </a:ext>
              </a:extLst>
            </p:cNvPr>
            <p:cNvSpPr txBox="1"/>
            <p:nvPr/>
          </p:nvSpPr>
          <p:spPr>
            <a:xfrm>
              <a:off x="1339442" y="3474771"/>
              <a:ext cx="881085" cy="31148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000000"/>
                  </a:solidFill>
                  <a:effectLst/>
                  <a:uLnTx/>
                  <a:uFillTx/>
                  <a:latin typeface="Arial"/>
                  <a:cs typeface="Arial"/>
                </a:rPr>
                <a:t>Driver genomic</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800" dirty="0" smtClean="0">
                  <a:solidFill>
                    <a:srgbClr val="000000"/>
                  </a:solidFill>
                  <a:latin typeface="Arial"/>
                  <a:cs typeface="Arial"/>
                </a:rPr>
                <a:t>alteration</a:t>
              </a:r>
              <a:endParaRPr kumimoji="0" lang="en-GB" sz="800" b="0" i="0" u="none" strike="noStrike" kern="1200" cap="none" spc="0" normalizeH="0" baseline="0" noProof="0" dirty="0">
                <a:ln>
                  <a:noFill/>
                </a:ln>
                <a:solidFill>
                  <a:srgbClr val="000000"/>
                </a:solidFill>
                <a:effectLst/>
                <a:uLnTx/>
                <a:uFillTx/>
                <a:latin typeface="Arial"/>
                <a:cs typeface="Arial"/>
              </a:endParaRPr>
            </a:p>
          </p:txBody>
        </p:sp>
        <p:sp>
          <p:nvSpPr>
            <p:cNvPr id="535" name="TextBox 534">
              <a:extLst>
                <a:ext uri="{FF2B5EF4-FFF2-40B4-BE49-F238E27FC236}">
                  <a16:creationId xmlns:a16="http://schemas.microsoft.com/office/drawing/2014/main" id="{08DBEB93-0E29-B65D-8DA3-AA2CBBC0222B}"/>
                </a:ext>
              </a:extLst>
            </p:cNvPr>
            <p:cNvSpPr txBox="1"/>
            <p:nvPr/>
          </p:nvSpPr>
          <p:spPr>
            <a:xfrm>
              <a:off x="1180370" y="3747808"/>
              <a:ext cx="1040158" cy="31148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000000"/>
                  </a:solidFill>
                  <a:effectLst/>
                  <a:uLnTx/>
                  <a:uFillTx/>
                  <a:latin typeface="Arial"/>
                  <a:cs typeface="Arial"/>
                </a:rPr>
                <a:t>On-target</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800" dirty="0" smtClean="0">
                  <a:solidFill>
                    <a:srgbClr val="000000"/>
                  </a:solidFill>
                  <a:latin typeface="Arial"/>
                  <a:cs typeface="Arial"/>
                </a:rPr>
                <a:t>resistance mechanism</a:t>
              </a:r>
              <a:endParaRPr kumimoji="0" lang="en-GB" sz="800" b="0" i="0" u="none" strike="noStrike" kern="1200" cap="none" spc="0" normalizeH="0" baseline="0" noProof="0" dirty="0">
                <a:ln>
                  <a:noFill/>
                </a:ln>
                <a:solidFill>
                  <a:srgbClr val="000000"/>
                </a:solidFill>
                <a:effectLst/>
                <a:uLnTx/>
                <a:uFillTx/>
                <a:latin typeface="Arial"/>
                <a:cs typeface="Arial"/>
              </a:endParaRPr>
            </a:p>
          </p:txBody>
        </p:sp>
        <p:sp>
          <p:nvSpPr>
            <p:cNvPr id="536" name="TextBox 535">
              <a:extLst>
                <a:ext uri="{FF2B5EF4-FFF2-40B4-BE49-F238E27FC236}">
                  <a16:creationId xmlns:a16="http://schemas.microsoft.com/office/drawing/2014/main" id="{08DBEB93-0E29-B65D-8DA3-AA2CBBC0222B}"/>
                </a:ext>
              </a:extLst>
            </p:cNvPr>
            <p:cNvSpPr txBox="1"/>
            <p:nvPr/>
          </p:nvSpPr>
          <p:spPr>
            <a:xfrm>
              <a:off x="1112916" y="4018358"/>
              <a:ext cx="1107611" cy="31148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smtClean="0">
                  <a:ln>
                    <a:noFill/>
                  </a:ln>
                  <a:solidFill>
                    <a:srgbClr val="000000"/>
                  </a:solidFill>
                  <a:effectLst/>
                  <a:uLnTx/>
                  <a:uFillTx/>
                  <a:latin typeface="Arial"/>
                  <a:cs typeface="Arial"/>
                </a:rPr>
                <a:t>Off-target</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800" dirty="0" smtClean="0">
                  <a:solidFill>
                    <a:srgbClr val="000000"/>
                  </a:solidFill>
                  <a:latin typeface="Arial"/>
                  <a:cs typeface="Arial"/>
                </a:rPr>
                <a:t>resistance mechanism</a:t>
              </a:r>
              <a:endParaRPr kumimoji="0" lang="en-GB" sz="800" b="0" i="0" u="none" strike="noStrike" kern="1200" cap="none" spc="0" normalizeH="0" baseline="0" noProof="0" dirty="0">
                <a:ln>
                  <a:noFill/>
                </a:ln>
                <a:solidFill>
                  <a:srgbClr val="000000"/>
                </a:solidFill>
                <a:effectLst/>
                <a:uLnTx/>
                <a:uFillTx/>
                <a:latin typeface="Arial"/>
                <a:cs typeface="Arial"/>
              </a:endParaRPr>
            </a:p>
          </p:txBody>
        </p:sp>
        <p:cxnSp>
          <p:nvCxnSpPr>
            <p:cNvPr id="538" name="Straight Connector 537"/>
            <p:cNvCxnSpPr/>
            <p:nvPr/>
          </p:nvCxnSpPr>
          <p:spPr>
            <a:xfrm>
              <a:off x="3720757" y="1971240"/>
              <a:ext cx="1565189" cy="0"/>
            </a:xfrm>
            <a:prstGeom prst="line">
              <a:avLst/>
            </a:prstGeom>
            <a:ln w="12700" cmpd="sng">
              <a:solidFill>
                <a:srgbClr val="000000"/>
              </a:solidFill>
            </a:ln>
            <a:effectLst/>
          </p:spPr>
          <p:style>
            <a:lnRef idx="2">
              <a:schemeClr val="accent1"/>
            </a:lnRef>
            <a:fillRef idx="0">
              <a:schemeClr val="accent1"/>
            </a:fillRef>
            <a:effectRef idx="1">
              <a:schemeClr val="accent1"/>
            </a:effectRef>
            <a:fontRef idx="minor">
              <a:schemeClr val="tx1"/>
            </a:fontRef>
          </p:style>
        </p:cxnSp>
        <p:cxnSp>
          <p:nvCxnSpPr>
            <p:cNvPr id="539" name="Straight Connector 538"/>
            <p:cNvCxnSpPr/>
            <p:nvPr/>
          </p:nvCxnSpPr>
          <p:spPr>
            <a:xfrm>
              <a:off x="3720757" y="4504376"/>
              <a:ext cx="1565189" cy="0"/>
            </a:xfrm>
            <a:prstGeom prst="line">
              <a:avLst/>
            </a:prstGeom>
            <a:ln w="12700" cmpd="sng">
              <a:solidFill>
                <a:srgbClr val="000000"/>
              </a:solidFill>
            </a:ln>
            <a:effectLst/>
          </p:spPr>
          <p:style>
            <a:lnRef idx="2">
              <a:schemeClr val="accent1"/>
            </a:lnRef>
            <a:fillRef idx="0">
              <a:schemeClr val="accent1"/>
            </a:fillRef>
            <a:effectRef idx="1">
              <a:schemeClr val="accent1"/>
            </a:effectRef>
            <a:fontRef idx="minor">
              <a:schemeClr val="tx1"/>
            </a:fontRef>
          </p:style>
        </p:cxnSp>
      </p:grpSp>
      <p:sp>
        <p:nvSpPr>
          <p:cNvPr id="181" name="TextBox 180">
            <a:extLst>
              <a:ext uri="{FF2B5EF4-FFF2-40B4-BE49-F238E27FC236}">
                <a16:creationId xmlns:a16="http://schemas.microsoft.com/office/drawing/2014/main" id="{6DD2DD62-6047-FA8C-A0E2-2BEC87B8125B}"/>
              </a:ext>
            </a:extLst>
          </p:cNvPr>
          <p:cNvSpPr txBox="1"/>
          <p:nvPr/>
        </p:nvSpPr>
        <p:spPr>
          <a:xfrm>
            <a:off x="1920017" y="1570626"/>
            <a:ext cx="8351966" cy="338554"/>
          </a:xfrm>
          <a:prstGeom prst="rect">
            <a:avLst/>
          </a:prstGeom>
          <a:noFill/>
        </p:spPr>
        <p:txBody>
          <a:bodyPr wrap="none" rtlCol="0" anchor="ctr" anchorCtr="0">
            <a:sp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600" b="1" i="0" u="none" strike="noStrike" kern="0" cap="none" spc="0" normalizeH="0" baseline="0" noProof="0" dirty="0" smtClean="0">
                <a:ln>
                  <a:noFill/>
                </a:ln>
                <a:solidFill>
                  <a:srgbClr val="363636"/>
                </a:solidFill>
                <a:effectLst/>
                <a:uLnTx/>
                <a:uFillTx/>
                <a:latin typeface="Arial" panose="020B0604020202020204"/>
                <a:ea typeface="+mn-ea"/>
                <a:cs typeface="Arial" panose="020B0604020202020204" pitchFamily="34" charset="0"/>
                <a:sym typeface="Helvetica"/>
              </a:rPr>
              <a:t>Antitumor activity in patients with (A) and without (B) identified genomic alterations</a:t>
            </a:r>
            <a:endParaRPr kumimoji="0" lang="en-GB" sz="1600" b="1" i="0" u="none" strike="noStrike" kern="0" cap="none" spc="0" normalizeH="0" baseline="0" noProof="0" dirty="0">
              <a:ln>
                <a:noFill/>
              </a:ln>
              <a:solidFill>
                <a:srgbClr val="363636"/>
              </a:solidFill>
              <a:effectLst/>
              <a:uLnTx/>
              <a:uFillTx/>
              <a:latin typeface="Arial" panose="020B0604020202020204"/>
              <a:ea typeface="+mn-ea"/>
              <a:cs typeface="Arial" panose="020B0604020202020204" pitchFamily="34" charset="0"/>
              <a:sym typeface="Helvetica"/>
            </a:endParaRPr>
          </a:p>
        </p:txBody>
      </p:sp>
      <p:sp>
        <p:nvSpPr>
          <p:cNvPr id="182" name="TextBox 181"/>
          <p:cNvSpPr txBox="1"/>
          <p:nvPr/>
        </p:nvSpPr>
        <p:spPr>
          <a:xfrm>
            <a:off x="4999764" y="3798515"/>
            <a:ext cx="510148" cy="323165"/>
          </a:xfrm>
          <a:prstGeom prst="rect">
            <a:avLst/>
          </a:prstGeom>
          <a:noFill/>
        </p:spPr>
        <p:txBody>
          <a:bodyPr wrap="square" rtlCol="0">
            <a:spAutoFit/>
          </a:bodyPr>
          <a:lstStyle/>
          <a:p>
            <a:pPr algn="ctr"/>
            <a:r>
              <a:rPr lang="en-US" sz="500" i="1" dirty="0" smtClean="0">
                <a:solidFill>
                  <a:srgbClr val="000000"/>
                </a:solidFill>
                <a:latin typeface="Arial"/>
                <a:cs typeface="Arial"/>
              </a:rPr>
              <a:t>EGFR</a:t>
            </a:r>
          </a:p>
          <a:p>
            <a:pPr algn="ctr"/>
            <a:r>
              <a:rPr lang="en-US" sz="500" i="1" dirty="0" smtClean="0">
                <a:solidFill>
                  <a:srgbClr val="000000"/>
                </a:solidFill>
                <a:latin typeface="Arial"/>
                <a:cs typeface="Arial"/>
              </a:rPr>
              <a:t>T751_I759</a:t>
            </a:r>
          </a:p>
          <a:p>
            <a:pPr algn="ctr"/>
            <a:r>
              <a:rPr lang="en-US" sz="500" i="1" dirty="0" err="1" smtClean="0">
                <a:solidFill>
                  <a:srgbClr val="000000"/>
                </a:solidFill>
                <a:latin typeface="Arial"/>
                <a:cs typeface="Arial"/>
              </a:rPr>
              <a:t>delinsN</a:t>
            </a:r>
            <a:endParaRPr lang="en-US" sz="500" i="1" dirty="0">
              <a:solidFill>
                <a:srgbClr val="000000"/>
              </a:solidFill>
              <a:latin typeface="Arial"/>
              <a:cs typeface="Arial"/>
            </a:endParaRPr>
          </a:p>
        </p:txBody>
      </p:sp>
    </p:spTree>
    <p:extLst>
      <p:ext uri="{BB962C8B-B14F-4D97-AF65-F5344CB8AC3E}">
        <p14:creationId xmlns:p14="http://schemas.microsoft.com/office/powerpoint/2010/main" val="247973578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9017</a:t>
            </a:r>
            <a:r>
              <a:rPr lang="en-GB" dirty="0"/>
              <a:t>: Efficacy and safety of patritumab deruxtecan (HER3-DXd) in advanced/metastatic non-small cell lung cancer (NSCLC) without EGFR-activating </a:t>
            </a:r>
            <a:r>
              <a:rPr lang="en-GB" dirty="0" smtClean="0"/>
              <a:t>mutations – </a:t>
            </a:r>
            <a:r>
              <a:rPr lang="en-GB" dirty="0" err="1" smtClean="0"/>
              <a:t>Steuer</a:t>
            </a:r>
            <a:r>
              <a:rPr lang="en-GB" dirty="0" smtClean="0"/>
              <a:t> CE, et al</a:t>
            </a:r>
            <a:endParaRPr lang="en-GB" dirty="0"/>
          </a:p>
        </p:txBody>
      </p:sp>
      <p:sp>
        <p:nvSpPr>
          <p:cNvPr id="6" name="Content Placeholder 5"/>
          <p:cNvSpPr>
            <a:spLocks noGrp="1"/>
          </p:cNvSpPr>
          <p:nvPr>
            <p:ph idx="1"/>
          </p:nvPr>
        </p:nvSpPr>
        <p:spPr/>
        <p:txBody>
          <a:bodyPr/>
          <a:lstStyle/>
          <a:p>
            <a:r>
              <a:rPr lang="en-GB" b="1" dirty="0"/>
              <a:t>Key results (cont</a:t>
            </a:r>
            <a:r>
              <a:rPr lang="en-GB" b="1" dirty="0" smtClean="0"/>
              <a:t>.)</a:t>
            </a:r>
          </a:p>
          <a:p>
            <a:pPr>
              <a:spcBef>
                <a:spcPts val="28800"/>
              </a:spcBef>
            </a:pPr>
            <a:r>
              <a:rPr lang="en-GB" b="1" dirty="0" smtClean="0"/>
              <a:t>Conclusions</a:t>
            </a:r>
          </a:p>
          <a:p>
            <a:pPr lvl="1"/>
            <a:r>
              <a:rPr lang="en-GB" dirty="0" smtClean="0"/>
              <a:t>In </a:t>
            </a:r>
            <a:r>
              <a:rPr lang="en-GB" dirty="0"/>
              <a:t>patients with advanced or metastatic NSCLC without EGFR-activating </a:t>
            </a:r>
            <a:r>
              <a:rPr lang="en-GB" dirty="0" smtClean="0"/>
              <a:t>mutations</a:t>
            </a:r>
            <a:r>
              <a:rPr lang="en-GB" dirty="0"/>
              <a:t>, p</a:t>
            </a:r>
            <a:r>
              <a:rPr lang="en-GB" dirty="0" smtClean="0"/>
              <a:t>atritumab deruxtecan demonstrated encouraging antitumor activity regardless of the presence of concomitant genomic alterations and had a manageable safety profile</a:t>
            </a:r>
            <a:endParaRPr lang="en-GB" dirty="0"/>
          </a:p>
        </p:txBody>
      </p:sp>
      <p:sp>
        <p:nvSpPr>
          <p:cNvPr id="5" name="Text Placeholder 4"/>
          <p:cNvSpPr>
            <a:spLocks noGrp="1"/>
          </p:cNvSpPr>
          <p:nvPr>
            <p:ph type="body" sz="quarter" idx="11"/>
          </p:nvPr>
        </p:nvSpPr>
        <p:spPr/>
        <p:txBody>
          <a:bodyPr/>
          <a:lstStyle/>
          <a:p>
            <a:r>
              <a:rPr lang="en-GB" dirty="0" err="1" smtClean="0"/>
              <a:t>Steuer</a:t>
            </a:r>
            <a:r>
              <a:rPr lang="en-GB" dirty="0" smtClean="0"/>
              <a:t> CE,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9017</a:t>
            </a:r>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500225692"/>
              </p:ext>
            </p:extLst>
          </p:nvPr>
        </p:nvGraphicFramePr>
        <p:xfrm>
          <a:off x="2358665" y="1585632"/>
          <a:ext cx="7474670" cy="3502080"/>
        </p:xfrm>
        <a:graphic>
          <a:graphicData uri="http://schemas.openxmlformats.org/drawingml/2006/table">
            <a:tbl>
              <a:tblPr firstRow="1" bandRow="1">
                <a:tableStyleId>{69012ECD-51FC-41F1-AA8D-1B2483CD663E}</a:tableStyleId>
              </a:tblPr>
              <a:tblGrid>
                <a:gridCol w="5034169">
                  <a:extLst>
                    <a:ext uri="{9D8B030D-6E8A-4147-A177-3AD203B41FA5}">
                      <a16:colId xmlns:a16="http://schemas.microsoft.com/office/drawing/2014/main" val="4251174958"/>
                    </a:ext>
                  </a:extLst>
                </a:gridCol>
                <a:gridCol w="2440501">
                  <a:extLst>
                    <a:ext uri="{9D8B030D-6E8A-4147-A177-3AD203B41FA5}">
                      <a16:colId xmlns:a16="http://schemas.microsoft.com/office/drawing/2014/main" val="3398966707"/>
                    </a:ext>
                  </a:extLst>
                </a:gridCol>
              </a:tblGrid>
              <a:tr h="13072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200" dirty="0" smtClean="0">
                          <a:solidFill>
                            <a:schemeClr val="tx2"/>
                          </a:solidFill>
                          <a:latin typeface="+mn-lt"/>
                        </a:rPr>
                        <a:t>AEs,</a:t>
                      </a:r>
                      <a:r>
                        <a:rPr lang="en-US" sz="1200" baseline="0" dirty="0" smtClean="0">
                          <a:solidFill>
                            <a:schemeClr val="tx2"/>
                          </a:solidFill>
                          <a:latin typeface="+mn-lt"/>
                        </a:rPr>
                        <a:t> n (%)</a:t>
                      </a:r>
                      <a:endParaRPr lang="en-US" sz="1200" b="1" dirty="0">
                        <a:solidFill>
                          <a:schemeClr val="tx2"/>
                        </a:solidFill>
                        <a:latin typeface="+mn-lt"/>
                      </a:endParaRPr>
                    </a:p>
                  </a:txBody>
                  <a:tcPr marL="90000" marR="90000" marT="18000" marB="18000" anchor="b"/>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200" b="1" dirty="0" smtClean="0">
                          <a:solidFill>
                            <a:schemeClr val="tx2"/>
                          </a:solidFill>
                          <a:latin typeface="+mn-lt"/>
                        </a:rPr>
                        <a:t>n=54</a:t>
                      </a:r>
                      <a:endParaRPr lang="en-US" sz="1200" b="1" dirty="0">
                        <a:solidFill>
                          <a:schemeClr val="tx2"/>
                        </a:solidFill>
                        <a:latin typeface="+mn-lt"/>
                      </a:endParaRPr>
                    </a:p>
                  </a:txBody>
                  <a:tcPr marL="90000" marR="90000" marT="18000" marB="18000" anchor="b"/>
                </a:tc>
                <a:extLst>
                  <a:ext uri="{0D108BD9-81ED-4DB2-BD59-A6C34878D82A}">
                    <a16:rowId xmlns:a16="http://schemas.microsoft.com/office/drawing/2014/main" val="3011744392"/>
                  </a:ext>
                </a:extLst>
              </a:tr>
              <a:tr h="1307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TEAEs</a:t>
                      </a:r>
                    </a:p>
                  </a:txBody>
                  <a:tcPr marL="90000" marR="90000" marT="18000" marB="18000"/>
                </a:tc>
                <a:tc>
                  <a:txBody>
                    <a:bodyPr/>
                    <a:lstStyle/>
                    <a:p>
                      <a:pPr algn="ctr"/>
                      <a:r>
                        <a:rPr lang="en-GB" sz="1200" dirty="0" smtClean="0">
                          <a:latin typeface="+mn-lt"/>
                        </a:rPr>
                        <a:t>47 (100)</a:t>
                      </a:r>
                      <a:endParaRPr lang="en-GB" sz="1200" dirty="0">
                        <a:latin typeface="+mn-lt"/>
                      </a:endParaRPr>
                    </a:p>
                  </a:txBody>
                  <a:tcPr marL="90000" marR="90000" marT="18000" marB="18000"/>
                </a:tc>
                <a:extLst>
                  <a:ext uri="{0D108BD9-81ED-4DB2-BD59-A6C34878D82A}">
                    <a16:rowId xmlns:a16="http://schemas.microsoft.com/office/drawing/2014/main" val="3005785457"/>
                  </a:ext>
                </a:extLst>
              </a:tr>
              <a:tr h="130726">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Led</a:t>
                      </a:r>
                      <a:r>
                        <a:rPr lang="en-US" sz="1200" b="0" kern="1200" baseline="0" dirty="0" smtClean="0">
                          <a:solidFill>
                            <a:schemeClr val="tx1"/>
                          </a:solidFill>
                          <a:latin typeface="+mn-lt"/>
                          <a:ea typeface="+mn-ea"/>
                          <a:cs typeface="+mn-cs"/>
                        </a:rPr>
                        <a:t> to treatment discontinuation</a:t>
                      </a:r>
                      <a:endParaRPr lang="en-US" sz="1200" b="0" kern="1200" dirty="0" smtClean="0">
                        <a:solidFill>
                          <a:schemeClr val="tx1"/>
                        </a:solidFill>
                        <a:latin typeface="+mn-lt"/>
                        <a:ea typeface="+mn-ea"/>
                        <a:cs typeface="+mn-cs"/>
                      </a:endParaRPr>
                    </a:p>
                  </a:txBody>
                  <a:tcPr marL="90000" marR="90000" marT="18000" marB="18000"/>
                </a:tc>
                <a:tc>
                  <a:txBody>
                    <a:bodyPr/>
                    <a:lstStyle/>
                    <a:p>
                      <a:pPr algn="ctr"/>
                      <a:r>
                        <a:rPr lang="en-GB" sz="1200" dirty="0" smtClean="0">
                          <a:latin typeface="+mn-lt"/>
                        </a:rPr>
                        <a:t>5 (10.6)</a:t>
                      </a:r>
                      <a:endParaRPr lang="en-GB" sz="1200" dirty="0">
                        <a:latin typeface="+mn-lt"/>
                      </a:endParaRPr>
                    </a:p>
                  </a:txBody>
                  <a:tcPr marL="90000" marR="90000" marT="18000" marB="18000"/>
                </a:tc>
                <a:extLst>
                  <a:ext uri="{0D108BD9-81ED-4DB2-BD59-A6C34878D82A}">
                    <a16:rowId xmlns:a16="http://schemas.microsoft.com/office/drawing/2014/main" val="2763956943"/>
                  </a:ext>
                </a:extLst>
              </a:tr>
              <a:tr h="130726">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Led to dose reduction</a:t>
                      </a:r>
                    </a:p>
                  </a:txBody>
                  <a:tcPr marL="90000" marR="90000" marT="18000" marB="18000"/>
                </a:tc>
                <a:tc>
                  <a:txBody>
                    <a:bodyPr/>
                    <a:lstStyle/>
                    <a:p>
                      <a:pPr algn="ctr"/>
                      <a:r>
                        <a:rPr lang="en-GB" sz="1200" dirty="0" smtClean="0">
                          <a:latin typeface="+mn-lt"/>
                        </a:rPr>
                        <a:t>11 (23.4)</a:t>
                      </a:r>
                      <a:endParaRPr lang="en-GB" sz="1200" dirty="0">
                        <a:latin typeface="+mn-lt"/>
                      </a:endParaRPr>
                    </a:p>
                  </a:txBody>
                  <a:tcPr marL="90000" marR="90000" marT="18000" marB="18000"/>
                </a:tc>
                <a:extLst>
                  <a:ext uri="{0D108BD9-81ED-4DB2-BD59-A6C34878D82A}">
                    <a16:rowId xmlns:a16="http://schemas.microsoft.com/office/drawing/2014/main" val="4015857162"/>
                  </a:ext>
                </a:extLst>
              </a:tr>
              <a:tr h="130726">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Led to dose interruption</a:t>
                      </a:r>
                    </a:p>
                  </a:txBody>
                  <a:tcPr marL="90000" marR="90000" marT="18000" marB="18000"/>
                </a:tc>
                <a:tc>
                  <a:txBody>
                    <a:bodyPr/>
                    <a:lstStyle/>
                    <a:p>
                      <a:pPr algn="ctr"/>
                      <a:r>
                        <a:rPr lang="en-GB" sz="1200" dirty="0" smtClean="0">
                          <a:latin typeface="+mn-lt"/>
                        </a:rPr>
                        <a:t>24 (51.1)</a:t>
                      </a:r>
                      <a:endParaRPr lang="en-GB" sz="1200" dirty="0">
                        <a:latin typeface="+mn-lt"/>
                      </a:endParaRPr>
                    </a:p>
                  </a:txBody>
                  <a:tcPr marL="90000" marR="90000" marT="18000" marB="18000"/>
                </a:tc>
                <a:extLst>
                  <a:ext uri="{0D108BD9-81ED-4DB2-BD59-A6C34878D82A}">
                    <a16:rowId xmlns:a16="http://schemas.microsoft.com/office/drawing/2014/main" val="4140215351"/>
                  </a:ext>
                </a:extLst>
              </a:tr>
              <a:tr h="130726">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Death</a:t>
                      </a:r>
                    </a:p>
                  </a:txBody>
                  <a:tcPr marL="90000" marR="90000" marT="18000" marB="18000"/>
                </a:tc>
                <a:tc>
                  <a:txBody>
                    <a:bodyPr/>
                    <a:lstStyle/>
                    <a:p>
                      <a:pPr algn="ctr"/>
                      <a:r>
                        <a:rPr lang="en-GB" sz="1200" dirty="0" smtClean="0">
                          <a:latin typeface="+mn-lt"/>
                        </a:rPr>
                        <a:t>7 (14.9)</a:t>
                      </a:r>
                      <a:endParaRPr lang="en-GB" sz="1200" dirty="0">
                        <a:latin typeface="+mn-lt"/>
                      </a:endParaRPr>
                    </a:p>
                  </a:txBody>
                  <a:tcPr marL="90000" marR="90000" marT="18000" marB="18000"/>
                </a:tc>
                <a:extLst>
                  <a:ext uri="{0D108BD9-81ED-4DB2-BD59-A6C34878D82A}">
                    <a16:rowId xmlns:a16="http://schemas.microsoft.com/office/drawing/2014/main" val="889839886"/>
                  </a:ext>
                </a:extLst>
              </a:tr>
              <a:tr h="130726">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Grade ≥3</a:t>
                      </a:r>
                    </a:p>
                  </a:txBody>
                  <a:tcPr marL="90000" marR="90000" marT="18000" marB="18000"/>
                </a:tc>
                <a:tc>
                  <a:txBody>
                    <a:bodyPr/>
                    <a:lstStyle/>
                    <a:p>
                      <a:pPr algn="ctr"/>
                      <a:r>
                        <a:rPr lang="en-GB" sz="1200" dirty="0" smtClean="0">
                          <a:latin typeface="+mn-lt"/>
                        </a:rPr>
                        <a:t>34 (72.3)</a:t>
                      </a:r>
                      <a:endParaRPr lang="en-GB" sz="1200" dirty="0">
                        <a:latin typeface="+mn-lt"/>
                      </a:endParaRPr>
                    </a:p>
                  </a:txBody>
                  <a:tcPr marL="90000" marR="90000" marT="18000" marB="18000"/>
                </a:tc>
                <a:extLst>
                  <a:ext uri="{0D108BD9-81ED-4DB2-BD59-A6C34878D82A}">
                    <a16:rowId xmlns:a16="http://schemas.microsoft.com/office/drawing/2014/main" val="3793525257"/>
                  </a:ext>
                </a:extLst>
              </a:tr>
              <a:tr h="13072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88900" indent="0" algn="l"/>
                      <a:r>
                        <a:rPr lang="en-US" sz="1200" b="0" dirty="0" smtClean="0">
                          <a:solidFill>
                            <a:schemeClr val="tx1"/>
                          </a:solidFill>
                          <a:latin typeface="+mn-lt"/>
                        </a:rPr>
                        <a:t>SAE</a:t>
                      </a:r>
                      <a:endParaRPr lang="en-US" sz="1200" b="0" dirty="0">
                        <a:solidFill>
                          <a:schemeClr val="tx1"/>
                        </a:solidFill>
                        <a:latin typeface="+mn-lt"/>
                      </a:endParaRPr>
                    </a:p>
                  </a:txBody>
                  <a:tcPr marL="90000" marR="90000" marT="18000" marB="18000"/>
                </a:tc>
                <a:tc>
                  <a:txBody>
                    <a:bodyPr/>
                    <a:lstStyle/>
                    <a:p>
                      <a:pPr algn="ctr"/>
                      <a:r>
                        <a:rPr lang="en-GB" sz="1200" dirty="0" smtClean="0">
                          <a:latin typeface="+mn-lt"/>
                        </a:rPr>
                        <a:t>19 (40.4)</a:t>
                      </a:r>
                      <a:endParaRPr lang="en-GB" sz="1200" dirty="0">
                        <a:latin typeface="+mn-lt"/>
                      </a:endParaRPr>
                    </a:p>
                  </a:txBody>
                  <a:tcPr marL="90000" marR="90000" marT="18000" marB="18000"/>
                </a:tc>
                <a:extLst>
                  <a:ext uri="{0D108BD9-81ED-4DB2-BD59-A6C34878D82A}">
                    <a16:rowId xmlns:a16="http://schemas.microsoft.com/office/drawing/2014/main" val="1793953225"/>
                  </a:ext>
                </a:extLst>
              </a:tr>
              <a:tr h="130726">
                <a:tc>
                  <a:txBody>
                    <a:bodyPr/>
                    <a:lstStyle/>
                    <a:p>
                      <a:pPr algn="l"/>
                      <a:r>
                        <a:rPr lang="en-US" sz="1200" b="0" dirty="0" smtClean="0">
                          <a:solidFill>
                            <a:schemeClr val="tx1"/>
                          </a:solidFill>
                          <a:latin typeface="+mn-lt"/>
                        </a:rPr>
                        <a:t>TRAEs</a:t>
                      </a:r>
                      <a:endParaRPr lang="en-US" sz="1200" b="0" dirty="0">
                        <a:solidFill>
                          <a:schemeClr val="tx1"/>
                        </a:solidFill>
                        <a:latin typeface="+mn-lt"/>
                      </a:endParaRPr>
                    </a:p>
                  </a:txBody>
                  <a:tcPr marL="90000" marR="90000" marT="18000" marB="18000"/>
                </a:tc>
                <a:tc>
                  <a:txBody>
                    <a:bodyPr/>
                    <a:lstStyle/>
                    <a:p>
                      <a:pPr algn="ctr"/>
                      <a:r>
                        <a:rPr lang="en-GB" sz="1200" dirty="0" smtClean="0">
                          <a:latin typeface="+mn-lt"/>
                        </a:rPr>
                        <a:t>47 (100)</a:t>
                      </a:r>
                      <a:endParaRPr lang="en-GB" sz="1200" dirty="0">
                        <a:latin typeface="+mn-lt"/>
                      </a:endParaRPr>
                    </a:p>
                  </a:txBody>
                  <a:tcPr marL="90000" marR="90000" marT="18000" marB="18000"/>
                </a:tc>
                <a:extLst>
                  <a:ext uri="{0D108BD9-81ED-4DB2-BD59-A6C34878D82A}">
                    <a16:rowId xmlns:a16="http://schemas.microsoft.com/office/drawing/2014/main" val="4044960800"/>
                  </a:ext>
                </a:extLst>
              </a:tr>
              <a:tr h="130726">
                <a:tc>
                  <a:txBody>
                    <a:bodyPr/>
                    <a:lstStyle/>
                    <a:p>
                      <a:pPr marL="88900" indent="0" algn="l"/>
                      <a:r>
                        <a:rPr lang="en-US" sz="1200" b="0" dirty="0" smtClean="0">
                          <a:solidFill>
                            <a:schemeClr val="tx1"/>
                          </a:solidFill>
                          <a:latin typeface="+mn-lt"/>
                        </a:rPr>
                        <a:t>Death</a:t>
                      </a:r>
                      <a:endParaRPr lang="en-US" sz="1200" b="0" dirty="0">
                        <a:solidFill>
                          <a:schemeClr val="tx1"/>
                        </a:solidFill>
                        <a:latin typeface="+mn-lt"/>
                      </a:endParaRPr>
                    </a:p>
                  </a:txBody>
                  <a:tcPr marL="90000" marR="90000" marT="18000" marB="18000"/>
                </a:tc>
                <a:tc>
                  <a:txBody>
                    <a:bodyPr/>
                    <a:lstStyle/>
                    <a:p>
                      <a:pPr algn="ctr"/>
                      <a:r>
                        <a:rPr lang="en-GB" sz="1200" dirty="0" smtClean="0">
                          <a:latin typeface="+mn-lt"/>
                        </a:rPr>
                        <a:t>0</a:t>
                      </a:r>
                      <a:endParaRPr lang="en-GB" sz="1200" dirty="0">
                        <a:latin typeface="+mn-lt"/>
                      </a:endParaRPr>
                    </a:p>
                  </a:txBody>
                  <a:tcPr marL="90000" marR="90000" marT="18000" marB="18000"/>
                </a:tc>
                <a:extLst>
                  <a:ext uri="{0D108BD9-81ED-4DB2-BD59-A6C34878D82A}">
                    <a16:rowId xmlns:a16="http://schemas.microsoft.com/office/drawing/2014/main" val="302965523"/>
                  </a:ext>
                </a:extLst>
              </a:tr>
              <a:tr h="130726">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Grade ≥3</a:t>
                      </a:r>
                    </a:p>
                  </a:txBody>
                  <a:tcPr marL="90000" marR="90000" marT="18000" marB="18000"/>
                </a:tc>
                <a:tc>
                  <a:txBody>
                    <a:bodyPr/>
                    <a:lstStyle/>
                    <a:p>
                      <a:pPr algn="ctr"/>
                      <a:r>
                        <a:rPr lang="en-GB" sz="1200" dirty="0" smtClean="0">
                          <a:latin typeface="+mn-lt"/>
                        </a:rPr>
                        <a:t>24 (51.1)</a:t>
                      </a:r>
                      <a:endParaRPr lang="en-GB" sz="1200" dirty="0">
                        <a:latin typeface="+mn-lt"/>
                      </a:endParaRPr>
                    </a:p>
                  </a:txBody>
                  <a:tcPr marL="90000" marR="90000" marT="18000" marB="18000"/>
                </a:tc>
                <a:extLst>
                  <a:ext uri="{0D108BD9-81ED-4DB2-BD59-A6C34878D82A}">
                    <a16:rowId xmlns:a16="http://schemas.microsoft.com/office/drawing/2014/main" val="652670087"/>
                  </a:ext>
                </a:extLst>
              </a:tr>
              <a:tr h="13072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88900" indent="0" algn="l"/>
                      <a:r>
                        <a:rPr lang="en-US" sz="1200" b="0" dirty="0" smtClean="0">
                          <a:solidFill>
                            <a:schemeClr val="tx1"/>
                          </a:solidFill>
                          <a:latin typeface="+mn-lt"/>
                        </a:rPr>
                        <a:t>SAE</a:t>
                      </a:r>
                      <a:endParaRPr lang="en-US" sz="1200" b="0" dirty="0">
                        <a:solidFill>
                          <a:schemeClr val="tx1"/>
                        </a:solidFill>
                        <a:latin typeface="+mn-lt"/>
                      </a:endParaRPr>
                    </a:p>
                  </a:txBody>
                  <a:tcPr marL="90000" marR="90000" marT="18000" marB="18000"/>
                </a:tc>
                <a:tc>
                  <a:txBody>
                    <a:bodyPr/>
                    <a:lstStyle/>
                    <a:p>
                      <a:pPr algn="ctr"/>
                      <a:r>
                        <a:rPr lang="en-US" sz="1200" dirty="0" smtClean="0">
                          <a:solidFill>
                            <a:schemeClr val="tx1"/>
                          </a:solidFill>
                          <a:latin typeface="+mn-lt"/>
                        </a:rPr>
                        <a:t>6 (12.8)</a:t>
                      </a:r>
                    </a:p>
                  </a:txBody>
                  <a:tcPr marL="90000" marR="90000" marT="18000" marB="18000"/>
                </a:tc>
                <a:extLst>
                  <a:ext uri="{0D108BD9-81ED-4DB2-BD59-A6C34878D82A}">
                    <a16:rowId xmlns:a16="http://schemas.microsoft.com/office/drawing/2014/main" val="3865005295"/>
                  </a:ext>
                </a:extLst>
              </a:tr>
              <a:tr h="130726">
                <a:tc>
                  <a:txBody>
                    <a:bodyPr/>
                    <a:lstStyle/>
                    <a:p>
                      <a:pPr algn="l"/>
                      <a:r>
                        <a:rPr lang="en-US" sz="1200" b="0" dirty="0" smtClean="0">
                          <a:solidFill>
                            <a:schemeClr val="tx1"/>
                          </a:solidFill>
                          <a:latin typeface="+mn-lt"/>
                        </a:rPr>
                        <a:t>Adjudicated treatment-related interstitial lung disease</a:t>
                      </a:r>
                      <a:endParaRPr lang="en-US" sz="1200" b="0" dirty="0">
                        <a:solidFill>
                          <a:schemeClr val="tx1"/>
                        </a:solidFill>
                        <a:latin typeface="+mn-lt"/>
                      </a:endParaRPr>
                    </a:p>
                  </a:txBody>
                  <a:tcPr marL="90000" marR="90000" marT="18000" marB="18000"/>
                </a:tc>
                <a:tc>
                  <a:txBody>
                    <a:bodyPr/>
                    <a:lstStyle/>
                    <a:p>
                      <a:pPr algn="ctr"/>
                      <a:r>
                        <a:rPr lang="en-US" sz="1200" dirty="0" smtClean="0">
                          <a:solidFill>
                            <a:schemeClr val="tx1"/>
                          </a:solidFill>
                          <a:latin typeface="+mn-lt"/>
                        </a:rPr>
                        <a:t>5 (10.6)</a:t>
                      </a:r>
                    </a:p>
                  </a:txBody>
                  <a:tcPr marL="90000" marR="90000" marT="18000" marB="18000"/>
                </a:tc>
                <a:extLst>
                  <a:ext uri="{0D108BD9-81ED-4DB2-BD59-A6C34878D82A}">
                    <a16:rowId xmlns:a16="http://schemas.microsoft.com/office/drawing/2014/main" val="1832962096"/>
                  </a:ext>
                </a:extLst>
              </a:tr>
              <a:tr h="130726">
                <a:tc>
                  <a:txBody>
                    <a:bodyPr/>
                    <a:lstStyle/>
                    <a:p>
                      <a:pPr marL="88900" indent="0" algn="l"/>
                      <a:r>
                        <a:rPr lang="en-US" sz="1200" b="0" dirty="0" smtClean="0">
                          <a:solidFill>
                            <a:schemeClr val="tx1"/>
                          </a:solidFill>
                          <a:latin typeface="+mn-lt"/>
                        </a:rPr>
                        <a:t>Grade 1</a:t>
                      </a:r>
                      <a:endParaRPr lang="en-US" sz="1200" b="0" dirty="0">
                        <a:solidFill>
                          <a:schemeClr val="tx1"/>
                        </a:solidFill>
                        <a:latin typeface="+mn-lt"/>
                      </a:endParaRPr>
                    </a:p>
                  </a:txBody>
                  <a:tcPr marL="90000" marR="90000" marT="18000" marB="18000"/>
                </a:tc>
                <a:tc>
                  <a:txBody>
                    <a:bodyPr/>
                    <a:lstStyle/>
                    <a:p>
                      <a:pPr algn="ctr"/>
                      <a:r>
                        <a:rPr lang="en-US" sz="1200" dirty="0" smtClean="0">
                          <a:solidFill>
                            <a:schemeClr val="tx1"/>
                          </a:solidFill>
                          <a:latin typeface="+mn-lt"/>
                        </a:rPr>
                        <a:t>1 (2.1)</a:t>
                      </a:r>
                    </a:p>
                  </a:txBody>
                  <a:tcPr marL="90000" marR="90000" marT="18000" marB="18000"/>
                </a:tc>
                <a:extLst>
                  <a:ext uri="{0D108BD9-81ED-4DB2-BD59-A6C34878D82A}">
                    <a16:rowId xmlns:a16="http://schemas.microsoft.com/office/drawing/2014/main" val="1253797458"/>
                  </a:ext>
                </a:extLst>
              </a:tr>
              <a:tr h="130726">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Grade 2</a:t>
                      </a:r>
                    </a:p>
                  </a:txBody>
                  <a:tcPr marL="90000" marR="90000" marT="18000" marB="18000"/>
                </a:tc>
                <a:tc>
                  <a:txBody>
                    <a:bodyPr/>
                    <a:lstStyle/>
                    <a:p>
                      <a:pPr algn="ctr"/>
                      <a:r>
                        <a:rPr lang="en-US" sz="1200" dirty="0" smtClean="0">
                          <a:solidFill>
                            <a:schemeClr val="tx1"/>
                          </a:solidFill>
                          <a:latin typeface="+mn-lt"/>
                        </a:rPr>
                        <a:t>4 (8.5)</a:t>
                      </a:r>
                    </a:p>
                  </a:txBody>
                  <a:tcPr marL="90000" marR="90000" marT="18000" marB="18000"/>
                </a:tc>
                <a:extLst>
                  <a:ext uri="{0D108BD9-81ED-4DB2-BD59-A6C34878D82A}">
                    <a16:rowId xmlns:a16="http://schemas.microsoft.com/office/drawing/2014/main" val="1892483835"/>
                  </a:ext>
                </a:extLst>
              </a:tr>
              <a:tr h="130726">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Grade ≥3</a:t>
                      </a:r>
                    </a:p>
                  </a:txBody>
                  <a:tcPr marL="90000" marR="90000" marT="18000" marB="18000"/>
                </a:tc>
                <a:tc>
                  <a:txBody>
                    <a:bodyPr/>
                    <a:lstStyle/>
                    <a:p>
                      <a:pPr algn="ctr"/>
                      <a:r>
                        <a:rPr lang="en-US" sz="1200" dirty="0" smtClean="0">
                          <a:solidFill>
                            <a:schemeClr val="tx1"/>
                          </a:solidFill>
                          <a:latin typeface="+mn-lt"/>
                        </a:rPr>
                        <a:t>0</a:t>
                      </a:r>
                    </a:p>
                  </a:txBody>
                  <a:tcPr marL="90000" marR="90000" marT="18000" marB="18000"/>
                </a:tc>
                <a:extLst>
                  <a:ext uri="{0D108BD9-81ED-4DB2-BD59-A6C34878D82A}">
                    <a16:rowId xmlns:a16="http://schemas.microsoft.com/office/drawing/2014/main" val="3082065973"/>
                  </a:ext>
                </a:extLst>
              </a:tr>
            </a:tbl>
          </a:graphicData>
        </a:graphic>
      </p:graphicFrame>
    </p:spTree>
    <p:extLst>
      <p:ext uri="{BB962C8B-B14F-4D97-AF65-F5344CB8AC3E}">
        <p14:creationId xmlns:p14="http://schemas.microsoft.com/office/powerpoint/2010/main" val="187623753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9018</a:t>
            </a:r>
            <a:r>
              <a:rPr lang="en-GB" dirty="0"/>
              <a:t>: Phase I trial of the RAF/MEK clamp VS-6766 in combination with everolimus using an intermittent schedule with expansion in NSCLC across multiple KRAS </a:t>
            </a:r>
            <a:r>
              <a:rPr lang="en-GB" dirty="0" smtClean="0"/>
              <a:t>variants – </a:t>
            </a:r>
            <a:r>
              <a:rPr lang="en-GB" dirty="0" err="1" smtClean="0"/>
              <a:t>Minchom</a:t>
            </a:r>
            <a:r>
              <a:rPr lang="en-GB" dirty="0" smtClean="0"/>
              <a:t> AR, et al</a:t>
            </a:r>
            <a:endParaRPr lang="en-GB" dirty="0"/>
          </a:p>
        </p:txBody>
      </p:sp>
      <p:sp>
        <p:nvSpPr>
          <p:cNvPr id="6" name="Content Placeholder 5"/>
          <p:cNvSpPr>
            <a:spLocks noGrp="1"/>
          </p:cNvSpPr>
          <p:nvPr>
            <p:ph idx="1"/>
          </p:nvPr>
        </p:nvSpPr>
        <p:spPr/>
        <p:txBody>
          <a:bodyPr/>
          <a:lstStyle/>
          <a:p>
            <a:r>
              <a:rPr lang="en-GB" b="1" dirty="0" smtClean="0"/>
              <a:t>Study objective</a:t>
            </a:r>
          </a:p>
          <a:p>
            <a:pPr lvl="1"/>
            <a:r>
              <a:rPr lang="en-GB" dirty="0" smtClean="0"/>
              <a:t>To evaluate the efficacy and safety of VS-6766, a small molecule RAF/MEK clamp, combined with everolimus in patients with NSCLC and KRAS variants</a:t>
            </a:r>
            <a:endParaRPr lang="en-GB" dirty="0"/>
          </a:p>
        </p:txBody>
      </p:sp>
      <p:sp>
        <p:nvSpPr>
          <p:cNvPr id="5" name="Text Placeholder 4"/>
          <p:cNvSpPr>
            <a:spLocks noGrp="1"/>
          </p:cNvSpPr>
          <p:nvPr>
            <p:ph type="body" sz="quarter" idx="11"/>
          </p:nvPr>
        </p:nvSpPr>
        <p:spPr/>
        <p:txBody>
          <a:bodyPr/>
          <a:lstStyle/>
          <a:p>
            <a:r>
              <a:rPr lang="en-GB" dirty="0" err="1" smtClean="0"/>
              <a:t>Minchom</a:t>
            </a:r>
            <a:r>
              <a:rPr lang="en-GB" dirty="0" smtClean="0"/>
              <a:t> AR,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9018</a:t>
            </a:r>
            <a:endParaRPr lang="en-GB" dirty="0"/>
          </a:p>
        </p:txBody>
      </p:sp>
      <p:sp>
        <p:nvSpPr>
          <p:cNvPr id="8" name="AutoShape 12"/>
          <p:cNvSpPr>
            <a:spLocks noChangeArrowheads="1"/>
          </p:cNvSpPr>
          <p:nvPr/>
        </p:nvSpPr>
        <p:spPr bwMode="auto">
          <a:xfrm>
            <a:off x="3825766" y="2940167"/>
            <a:ext cx="4346029" cy="2014751"/>
          </a:xfrm>
          <a:prstGeom prst="roundRect">
            <a:avLst>
              <a:gd name="adj" fmla="val 16667"/>
            </a:avLst>
          </a:prstGeom>
          <a:solidFill>
            <a:schemeClr val="bg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RA</a:t>
            </a:r>
            <a:r>
              <a:rPr lang="en-GB" altLang="zh-CN" kern="1200" dirty="0" smtClean="0">
                <a:latin typeface="Arial" charset="0"/>
                <a:ea typeface="SimSun" pitchFamily="2" charset="-122"/>
                <a:cs typeface="Arial" charset="0"/>
              </a:rPr>
              <a:t>S or RAF mutant cancers</a:t>
            </a:r>
            <a:endParaRPr kumimoji="0" lang="en-GB" altLang="zh-CN" sz="18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Schedule A: intermittent</a:t>
            </a: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 once a week and if tolerated </a:t>
            </a:r>
            <a:r>
              <a:rPr lang="en-GB" altLang="zh-CN" kern="1200" noProof="0" dirty="0" smtClean="0">
                <a:latin typeface="Arial" charset="0"/>
                <a:ea typeface="SimSun" pitchFamily="2" charset="-122"/>
                <a:cs typeface="Arial" charset="0"/>
              </a:rPr>
              <a:t>use</a:t>
            </a: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 </a:t>
            </a:r>
            <a:b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b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Schedule B: twice a week </a:t>
            </a:r>
            <a:b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b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(Mon-Thu or Tue-Fri) </a:t>
            </a: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For both drugs 3-weeks on/1-week off</a:t>
            </a:r>
            <a:b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b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(n=17)</a:t>
            </a:r>
            <a:endParaRPr kumimoji="0" lang="en-GB" altLang="zh-CN" sz="18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10" name="AutoShape 9"/>
          <p:cNvSpPr>
            <a:spLocks noChangeArrowheads="1"/>
          </p:cNvSpPr>
          <p:nvPr/>
        </p:nvSpPr>
        <p:spPr bwMode="auto">
          <a:xfrm>
            <a:off x="436180" y="3268075"/>
            <a:ext cx="3063765" cy="1358934"/>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a:ln>
                  <a:noFill/>
                </a:ln>
                <a:solidFill>
                  <a:srgbClr val="FFFFFF"/>
                </a:solidFill>
                <a:effectLst/>
                <a:uLnTx/>
                <a:uFillTx/>
                <a:latin typeface="Arial" charset="0"/>
                <a:ea typeface="SimSun" pitchFamily="2" charset="-122"/>
                <a:cs typeface="Arial" charset="0"/>
              </a:rPr>
              <a:t>Key patient inclusion criteria</a:t>
            </a:r>
            <a:endParaRPr kumimoji="0" lang="en-GB" altLang="zh-CN" sz="160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altLang="zh-CN" sz="1600" kern="1200" dirty="0" smtClean="0">
                <a:latin typeface="Arial" charset="0"/>
                <a:ea typeface="SimSun" pitchFamily="2" charset="-122"/>
                <a:cs typeface="Arial" charset="0"/>
              </a:rPr>
              <a:t>KRAS variants</a:t>
            </a:r>
          </a:p>
          <a:p>
            <a:pPr marR="0" lvl="0" algn="l" defTabSz="892175" rtl="0" eaLnBrk="0" fontAlgn="base" latinLnBrk="0" hangingPunct="0">
              <a:lnSpc>
                <a:spcPct val="100000"/>
              </a:lnSpc>
              <a:spcBef>
                <a:spcPct val="0"/>
              </a:spcBef>
              <a:spcAft>
                <a:spcPct val="30000"/>
              </a:spcAft>
              <a:buClrTx/>
              <a:buSzTx/>
              <a:tabLst/>
              <a:defRPr/>
            </a:pPr>
            <a:r>
              <a:rPr lang="en-GB" altLang="zh-CN" sz="1600" kern="1200" dirty="0" smtClean="0">
                <a:latin typeface="Arial" charset="0"/>
                <a:ea typeface="SimSun" pitchFamily="2" charset="-122"/>
                <a:cs typeface="Arial" charset="0"/>
              </a:rPr>
              <a:t>(n=30)</a:t>
            </a:r>
          </a:p>
        </p:txBody>
      </p:sp>
      <p:sp>
        <p:nvSpPr>
          <p:cNvPr id="11" name="Rectangle 9"/>
          <p:cNvSpPr txBox="1">
            <a:spLocks noChangeArrowheads="1"/>
          </p:cNvSpPr>
          <p:nvPr/>
        </p:nvSpPr>
        <p:spPr bwMode="auto">
          <a:xfrm>
            <a:off x="2114197" y="5148656"/>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dirty="0" smtClean="0">
                <a:solidFill>
                  <a:srgbClr val="363636"/>
                </a:solidFill>
                <a:latin typeface="Arial"/>
                <a:cs typeface="Arial"/>
              </a:rPr>
              <a:t>Safety</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2" name="Content Placeholder 26"/>
          <p:cNvSpPr txBox="1">
            <a:spLocks/>
          </p:cNvSpPr>
          <p:nvPr/>
        </p:nvSpPr>
        <p:spPr>
          <a:xfrm>
            <a:off x="6356902" y="5148656"/>
            <a:ext cx="4127124"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dirty="0" smtClean="0">
                <a:solidFill>
                  <a:srgbClr val="363636"/>
                </a:solidFill>
                <a:latin typeface="Arial"/>
                <a:cs typeface="Arial"/>
              </a:rPr>
              <a:t>Antitumor activity</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8" name="AutoShape 12"/>
          <p:cNvSpPr>
            <a:spLocks noChangeArrowheads="1"/>
          </p:cNvSpPr>
          <p:nvPr/>
        </p:nvSpPr>
        <p:spPr bwMode="auto">
          <a:xfrm>
            <a:off x="8565931" y="3420661"/>
            <a:ext cx="2758965" cy="1053763"/>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KRAS-mutant</a:t>
            </a: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 NSCLC</a:t>
            </a:r>
            <a:b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b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(n=13)</a:t>
            </a:r>
            <a:endParaRPr kumimoji="0" lang="en-GB" altLang="zh-CN" sz="18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19" name="TextBox 18"/>
          <p:cNvSpPr txBox="1"/>
          <p:nvPr/>
        </p:nvSpPr>
        <p:spPr>
          <a:xfrm>
            <a:off x="4934225" y="2495123"/>
            <a:ext cx="2129109" cy="338554"/>
          </a:xfrm>
          <a:prstGeom prst="rect">
            <a:avLst/>
          </a:prstGeom>
          <a:noFill/>
        </p:spPr>
        <p:txBody>
          <a:bodyPr wrap="none" rtlCol="0">
            <a:spAutoFit/>
          </a:bodyPr>
          <a:lstStyle/>
          <a:p>
            <a:pPr algn="ctr"/>
            <a:r>
              <a:rPr lang="en-GB" sz="1600" b="1" dirty="0" smtClean="0">
                <a:solidFill>
                  <a:srgbClr val="000000"/>
                </a:solidFill>
              </a:rPr>
              <a:t>3+3 dose escalation</a:t>
            </a:r>
            <a:endParaRPr lang="en-GB" sz="1600" b="1" dirty="0">
              <a:solidFill>
                <a:srgbClr val="000000"/>
              </a:solidFill>
            </a:endParaRPr>
          </a:p>
        </p:txBody>
      </p:sp>
      <p:sp>
        <p:nvSpPr>
          <p:cNvPr id="20" name="TextBox 19"/>
          <p:cNvSpPr txBox="1"/>
          <p:nvPr/>
        </p:nvSpPr>
        <p:spPr>
          <a:xfrm>
            <a:off x="9067608" y="2495123"/>
            <a:ext cx="1755609" cy="338554"/>
          </a:xfrm>
          <a:prstGeom prst="rect">
            <a:avLst/>
          </a:prstGeom>
          <a:noFill/>
        </p:spPr>
        <p:txBody>
          <a:bodyPr wrap="none" rtlCol="0">
            <a:spAutoFit/>
          </a:bodyPr>
          <a:lstStyle/>
          <a:p>
            <a:pPr algn="ctr"/>
            <a:r>
              <a:rPr lang="en-GB" sz="1600" b="1" dirty="0" smtClean="0">
                <a:solidFill>
                  <a:srgbClr val="000000"/>
                </a:solidFill>
              </a:rPr>
              <a:t>Dose expansion</a:t>
            </a:r>
            <a:endParaRPr lang="en-GB" sz="1600" b="1" dirty="0">
              <a:solidFill>
                <a:srgbClr val="000000"/>
              </a:solidFill>
            </a:endParaRPr>
          </a:p>
        </p:txBody>
      </p:sp>
      <p:cxnSp>
        <p:nvCxnSpPr>
          <p:cNvPr id="13" name="AutoShape 19"/>
          <p:cNvCxnSpPr>
            <a:cxnSpLocks noChangeShapeType="1"/>
            <a:stCxn id="10" idx="3"/>
            <a:endCxn id="8" idx="1"/>
          </p:cNvCxnSpPr>
          <p:nvPr/>
        </p:nvCxnSpPr>
        <p:spPr bwMode="auto">
          <a:xfrm>
            <a:off x="3499945" y="3947542"/>
            <a:ext cx="325821" cy="1"/>
          </a:xfrm>
          <a:prstGeom prst="straightConnector1">
            <a:avLst/>
          </a:prstGeom>
          <a:noFill/>
          <a:ln w="38100">
            <a:solidFill>
              <a:schemeClr val="bg1"/>
            </a:solidFill>
            <a:round/>
            <a:headEnd/>
            <a:tailEnd type="triangle" w="med" len="med"/>
          </a:ln>
        </p:spPr>
      </p:cxnSp>
      <p:cxnSp>
        <p:nvCxnSpPr>
          <p:cNvPr id="16" name="AutoShape 19"/>
          <p:cNvCxnSpPr>
            <a:cxnSpLocks noChangeShapeType="1"/>
            <a:stCxn id="8" idx="3"/>
            <a:endCxn id="18" idx="1"/>
          </p:cNvCxnSpPr>
          <p:nvPr/>
        </p:nvCxnSpPr>
        <p:spPr bwMode="auto">
          <a:xfrm>
            <a:off x="8171795" y="3947543"/>
            <a:ext cx="394136" cy="0"/>
          </a:xfrm>
          <a:prstGeom prst="straightConnector1">
            <a:avLst/>
          </a:prstGeom>
          <a:noFill/>
          <a:ln w="38100">
            <a:solidFill>
              <a:schemeClr val="bg1"/>
            </a:solidFill>
            <a:round/>
            <a:headEnd/>
            <a:tailEnd type="triangle" w="med" len="med"/>
          </a:ln>
        </p:spPr>
      </p:cxnSp>
    </p:spTree>
    <p:extLst>
      <p:ext uri="{BB962C8B-B14F-4D97-AF65-F5344CB8AC3E}">
        <p14:creationId xmlns:p14="http://schemas.microsoft.com/office/powerpoint/2010/main" val="364882800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9018</a:t>
            </a:r>
            <a:r>
              <a:rPr lang="en-GB" dirty="0"/>
              <a:t>: Phase I trial of the RAF/MEK clamp VS-6766 in combination with everolimus using an intermittent schedule with expansion in NSCLC across multiple KRAS </a:t>
            </a:r>
            <a:r>
              <a:rPr lang="en-GB" dirty="0" smtClean="0"/>
              <a:t>variants – </a:t>
            </a:r>
            <a:r>
              <a:rPr lang="en-GB" dirty="0" err="1" smtClean="0"/>
              <a:t>Minchom</a:t>
            </a:r>
            <a:r>
              <a:rPr lang="en-GB" dirty="0" smtClean="0"/>
              <a:t> AR, et al</a:t>
            </a:r>
            <a:endParaRPr lang="en-GB" dirty="0"/>
          </a:p>
        </p:txBody>
      </p:sp>
      <p:sp>
        <p:nvSpPr>
          <p:cNvPr id="6" name="Content Placeholder 5"/>
          <p:cNvSpPr>
            <a:spLocks noGrp="1"/>
          </p:cNvSpPr>
          <p:nvPr>
            <p:ph idx="1"/>
          </p:nvPr>
        </p:nvSpPr>
        <p:spPr/>
        <p:txBody>
          <a:bodyPr/>
          <a:lstStyle/>
          <a:p>
            <a:r>
              <a:rPr lang="en-GB" b="1" dirty="0"/>
              <a:t>Key </a:t>
            </a:r>
            <a:r>
              <a:rPr lang="en-GB" b="1" dirty="0" smtClean="0"/>
              <a:t>results</a:t>
            </a:r>
            <a:endParaRPr lang="en-GB" b="1" dirty="0"/>
          </a:p>
        </p:txBody>
      </p:sp>
      <p:sp>
        <p:nvSpPr>
          <p:cNvPr id="5" name="Text Placeholder 4"/>
          <p:cNvSpPr>
            <a:spLocks noGrp="1"/>
          </p:cNvSpPr>
          <p:nvPr>
            <p:ph type="body" sz="quarter" idx="11"/>
          </p:nvPr>
        </p:nvSpPr>
        <p:spPr/>
        <p:txBody>
          <a:bodyPr/>
          <a:lstStyle/>
          <a:p>
            <a:r>
              <a:rPr lang="en-GB" dirty="0" err="1" smtClean="0"/>
              <a:t>Minchom</a:t>
            </a:r>
            <a:r>
              <a:rPr lang="en-GB" dirty="0" smtClean="0"/>
              <a:t> AR,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9018</a:t>
            </a:r>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2861852757"/>
              </p:ext>
            </p:extLst>
          </p:nvPr>
        </p:nvGraphicFramePr>
        <p:xfrm>
          <a:off x="7325396" y="1944072"/>
          <a:ext cx="4098341" cy="1354800"/>
        </p:xfrm>
        <a:graphic>
          <a:graphicData uri="http://schemas.openxmlformats.org/drawingml/2006/table">
            <a:tbl>
              <a:tblPr firstRow="1" bandRow="1">
                <a:tableStyleId>{69012ECD-51FC-41F1-AA8D-1B2483CD663E}</a:tableStyleId>
              </a:tblPr>
              <a:tblGrid>
                <a:gridCol w="1730921">
                  <a:extLst>
                    <a:ext uri="{9D8B030D-6E8A-4147-A177-3AD203B41FA5}">
                      <a16:colId xmlns:a16="http://schemas.microsoft.com/office/drawing/2014/main" val="4251174958"/>
                    </a:ext>
                  </a:extLst>
                </a:gridCol>
                <a:gridCol w="2367420">
                  <a:extLst>
                    <a:ext uri="{9D8B030D-6E8A-4147-A177-3AD203B41FA5}">
                      <a16:colId xmlns:a16="http://schemas.microsoft.com/office/drawing/2014/main" val="3398966707"/>
                    </a:ext>
                  </a:extLst>
                </a:gridCol>
              </a:tblGrid>
              <a:tr h="20364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dirty="0" smtClean="0">
                          <a:solidFill>
                            <a:schemeClr val="tx2"/>
                          </a:solidFill>
                          <a:latin typeface="+mn-lt"/>
                        </a:rPr>
                        <a:t>Response</a:t>
                      </a:r>
                      <a:endParaRPr lang="en-US" sz="1400" b="1" dirty="0">
                        <a:solidFill>
                          <a:schemeClr val="tx2"/>
                        </a:solidFill>
                        <a:latin typeface="+mn-lt"/>
                      </a:endParaRPr>
                    </a:p>
                  </a:txBody>
                  <a:tcPr marT="36000" marB="36000" anchor="b"/>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400" b="1" dirty="0" smtClean="0">
                          <a:solidFill>
                            <a:schemeClr val="tx2"/>
                          </a:solidFill>
                          <a:latin typeface="+mn-lt"/>
                        </a:rPr>
                        <a:t>KRAS mutant NSCLC </a:t>
                      </a:r>
                      <a:br>
                        <a:rPr lang="en-US" sz="1400" b="1" dirty="0" smtClean="0">
                          <a:solidFill>
                            <a:schemeClr val="tx2"/>
                          </a:solidFill>
                          <a:latin typeface="+mn-lt"/>
                        </a:rPr>
                      </a:br>
                      <a:r>
                        <a:rPr lang="en-US" sz="1400" b="1" dirty="0" smtClean="0">
                          <a:solidFill>
                            <a:schemeClr val="tx2"/>
                          </a:solidFill>
                          <a:latin typeface="+mn-lt"/>
                        </a:rPr>
                        <a:t>(n=11)</a:t>
                      </a:r>
                      <a:endParaRPr lang="en-US" sz="1400" b="1" dirty="0">
                        <a:solidFill>
                          <a:schemeClr val="tx2"/>
                        </a:solidFill>
                        <a:latin typeface="+mn-lt"/>
                      </a:endParaRPr>
                    </a:p>
                  </a:txBody>
                  <a:tcPr marT="36000" marB="36000" anchor="b"/>
                </a:tc>
                <a:extLst>
                  <a:ext uri="{0D108BD9-81ED-4DB2-BD59-A6C34878D82A}">
                    <a16:rowId xmlns:a16="http://schemas.microsoft.com/office/drawing/2014/main" val="3011744392"/>
                  </a:ext>
                </a:extLst>
              </a:tr>
              <a:tr h="149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ORR, % (95%CI)</a:t>
                      </a:r>
                    </a:p>
                  </a:txBody>
                  <a:tcPr marT="36000" marB="36000"/>
                </a:tc>
                <a:tc>
                  <a:txBody>
                    <a:bodyPr/>
                    <a:lstStyle/>
                    <a:p>
                      <a:pPr algn="ctr"/>
                      <a:r>
                        <a:rPr lang="en-US" sz="1400" dirty="0" smtClean="0">
                          <a:solidFill>
                            <a:schemeClr val="tx1"/>
                          </a:solidFill>
                          <a:latin typeface="+mn-lt"/>
                        </a:rPr>
                        <a:t>18 (2.5, 55.6)</a:t>
                      </a:r>
                      <a:endParaRPr lang="en-US" sz="1400" dirty="0">
                        <a:solidFill>
                          <a:schemeClr val="tx1"/>
                        </a:solidFill>
                        <a:latin typeface="+mn-lt"/>
                      </a:endParaRPr>
                    </a:p>
                  </a:txBody>
                  <a:tcPr marT="36000" marB="36000"/>
                </a:tc>
                <a:extLst>
                  <a:ext uri="{0D108BD9-81ED-4DB2-BD59-A6C34878D82A}">
                    <a16:rowId xmlns:a16="http://schemas.microsoft.com/office/drawing/2014/main" val="3005785457"/>
                  </a:ext>
                </a:extLst>
              </a:tr>
              <a:tr h="149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CR/PR, n (%)</a:t>
                      </a:r>
                    </a:p>
                  </a:txBody>
                  <a:tcPr marT="36000" marB="36000"/>
                </a:tc>
                <a:tc>
                  <a:txBody>
                    <a:bodyPr/>
                    <a:lstStyle/>
                    <a:p>
                      <a:pPr algn="ctr"/>
                      <a:r>
                        <a:rPr lang="en-US" sz="1400" dirty="0" smtClean="0">
                          <a:solidFill>
                            <a:schemeClr val="tx1"/>
                          </a:solidFill>
                          <a:latin typeface="+mn-lt"/>
                        </a:rPr>
                        <a:t>2 (18)</a:t>
                      </a:r>
                      <a:endParaRPr lang="en-US" sz="1400" dirty="0">
                        <a:solidFill>
                          <a:schemeClr val="tx1"/>
                        </a:solidFill>
                        <a:latin typeface="+mn-lt"/>
                      </a:endParaRPr>
                    </a:p>
                  </a:txBody>
                  <a:tcPr marT="36000" marB="36000"/>
                </a:tc>
                <a:extLst>
                  <a:ext uri="{0D108BD9-81ED-4DB2-BD59-A6C34878D82A}">
                    <a16:rowId xmlns:a16="http://schemas.microsoft.com/office/drawing/2014/main" val="2763956943"/>
                  </a:ext>
                </a:extLst>
              </a:tr>
              <a:tr h="14978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dirty="0" smtClean="0">
                          <a:solidFill>
                            <a:schemeClr val="tx1"/>
                          </a:solidFill>
                          <a:latin typeface="+mn-lt"/>
                        </a:rPr>
                        <a:t>mPFS,</a:t>
                      </a:r>
                      <a:r>
                        <a:rPr lang="en-US" sz="1400" baseline="0" dirty="0" smtClean="0">
                          <a:solidFill>
                            <a:schemeClr val="tx1"/>
                          </a:solidFill>
                          <a:latin typeface="+mn-lt"/>
                        </a:rPr>
                        <a:t> </a:t>
                      </a:r>
                      <a:r>
                        <a:rPr lang="en-US" sz="1400" baseline="0" dirty="0" err="1" smtClean="0">
                          <a:solidFill>
                            <a:schemeClr val="tx1"/>
                          </a:solidFill>
                          <a:latin typeface="+mn-lt"/>
                        </a:rPr>
                        <a:t>mo</a:t>
                      </a:r>
                      <a:r>
                        <a:rPr lang="en-US" sz="1400" baseline="0" dirty="0" smtClean="0">
                          <a:solidFill>
                            <a:schemeClr val="tx1"/>
                          </a:solidFill>
                          <a:latin typeface="+mn-lt"/>
                        </a:rPr>
                        <a:t> (95%CI)</a:t>
                      </a:r>
                      <a:endParaRPr lang="en-US" sz="1400" dirty="0">
                        <a:solidFill>
                          <a:schemeClr val="tx1"/>
                        </a:solidFill>
                        <a:latin typeface="+mn-lt"/>
                      </a:endParaRPr>
                    </a:p>
                  </a:txBody>
                  <a:tcPr marT="36000" marB="36000"/>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400" dirty="0" smtClean="0">
                          <a:solidFill>
                            <a:schemeClr val="tx1"/>
                          </a:solidFill>
                          <a:latin typeface="+mn-lt"/>
                        </a:rPr>
                        <a:t>6.25 (3.39, 7.40)</a:t>
                      </a:r>
                    </a:p>
                  </a:txBody>
                  <a:tcPr marT="36000" marB="36000"/>
                </a:tc>
                <a:extLst>
                  <a:ext uri="{0D108BD9-81ED-4DB2-BD59-A6C34878D82A}">
                    <a16:rowId xmlns:a16="http://schemas.microsoft.com/office/drawing/2014/main" val="1793953225"/>
                  </a:ext>
                </a:extLst>
              </a:tr>
            </a:tbl>
          </a:graphicData>
        </a:graphic>
      </p:graphicFrame>
      <p:sp>
        <p:nvSpPr>
          <p:cNvPr id="9" name="TextBox 8">
            <a:extLst>
              <a:ext uri="{FF2B5EF4-FFF2-40B4-BE49-F238E27FC236}">
                <a16:creationId xmlns:a16="http://schemas.microsoft.com/office/drawing/2014/main" id="{D8CA47AF-746E-A308-0901-FEBED4E0C23E}"/>
              </a:ext>
            </a:extLst>
          </p:cNvPr>
          <p:cNvSpPr txBox="1"/>
          <p:nvPr/>
        </p:nvSpPr>
        <p:spPr>
          <a:xfrm rot="16200000">
            <a:off x="-590661" y="3570460"/>
            <a:ext cx="1794081" cy="338554"/>
          </a:xfrm>
          <a:prstGeom prst="rect">
            <a:avLst/>
          </a:prstGeom>
          <a:noFill/>
        </p:spPr>
        <p:txBody>
          <a:bodyPr wrap="none" rtlCol="0">
            <a:spAutoFit/>
          </a:bodyPr>
          <a:lstStyle/>
          <a:p>
            <a:pPr algn="ctr"/>
            <a:r>
              <a:rPr lang="en-GB" sz="1600" dirty="0">
                <a:solidFill>
                  <a:srgbClr val="363636"/>
                </a:solidFill>
              </a:rPr>
              <a:t>Best </a:t>
            </a:r>
            <a:r>
              <a:rPr lang="en-GB" sz="1600" dirty="0" smtClean="0">
                <a:solidFill>
                  <a:srgbClr val="363636"/>
                </a:solidFill>
              </a:rPr>
              <a:t>response, %</a:t>
            </a:r>
            <a:endParaRPr lang="en-GB" sz="1600" dirty="0">
              <a:solidFill>
                <a:srgbClr val="363636"/>
              </a:solidFill>
            </a:endParaRPr>
          </a:p>
        </p:txBody>
      </p:sp>
      <p:sp>
        <p:nvSpPr>
          <p:cNvPr id="10" name="TextBox 9">
            <a:extLst>
              <a:ext uri="{FF2B5EF4-FFF2-40B4-BE49-F238E27FC236}">
                <a16:creationId xmlns:a16="http://schemas.microsoft.com/office/drawing/2014/main" id="{FBA74720-D911-013B-54A1-DFCB5EB79BD5}"/>
              </a:ext>
            </a:extLst>
          </p:cNvPr>
          <p:cNvSpPr txBox="1"/>
          <p:nvPr/>
        </p:nvSpPr>
        <p:spPr>
          <a:xfrm>
            <a:off x="3084689" y="5947340"/>
            <a:ext cx="2019592" cy="338554"/>
          </a:xfrm>
          <a:prstGeom prst="rect">
            <a:avLst/>
          </a:prstGeom>
          <a:noFill/>
        </p:spPr>
        <p:txBody>
          <a:bodyPr wrap="none" rtlCol="0">
            <a:spAutoFit/>
          </a:bodyPr>
          <a:lstStyle/>
          <a:p>
            <a:pPr algn="ctr" fontAlgn="base">
              <a:spcBef>
                <a:spcPct val="0"/>
              </a:spcBef>
              <a:spcAft>
                <a:spcPct val="0"/>
              </a:spcAft>
            </a:pPr>
            <a:r>
              <a:rPr lang="en-GB" sz="1600" dirty="0">
                <a:solidFill>
                  <a:srgbClr val="363636"/>
                </a:solidFill>
                <a:cs typeface="Arial" panose="020B0604020202020204" pitchFamily="34" charset="0"/>
              </a:rPr>
              <a:t>Weeks on treatment</a:t>
            </a:r>
          </a:p>
        </p:txBody>
      </p:sp>
      <p:sp>
        <p:nvSpPr>
          <p:cNvPr id="11" name="Line 21">
            <a:extLst>
              <a:ext uri="{FF2B5EF4-FFF2-40B4-BE49-F238E27FC236}">
                <a16:creationId xmlns:a16="http://schemas.microsoft.com/office/drawing/2014/main" id="{A0FCC409-6ED9-FF88-B48D-30BCCF85D428}"/>
              </a:ext>
            </a:extLst>
          </p:cNvPr>
          <p:cNvSpPr>
            <a:spLocks noChangeShapeType="1"/>
          </p:cNvSpPr>
          <p:nvPr/>
        </p:nvSpPr>
        <p:spPr bwMode="auto">
          <a:xfrm>
            <a:off x="6992127" y="553508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600">
              <a:solidFill>
                <a:srgbClr val="363636"/>
              </a:solidFill>
              <a:cs typeface="Arial" panose="020B0604020202020204" pitchFamily="34" charset="0"/>
            </a:endParaRPr>
          </a:p>
        </p:txBody>
      </p:sp>
      <p:sp>
        <p:nvSpPr>
          <p:cNvPr id="12" name="Line 21">
            <a:extLst>
              <a:ext uri="{FF2B5EF4-FFF2-40B4-BE49-F238E27FC236}">
                <a16:creationId xmlns:a16="http://schemas.microsoft.com/office/drawing/2014/main" id="{223B1AB9-DA6D-7616-66DF-B09C97F37B16}"/>
              </a:ext>
            </a:extLst>
          </p:cNvPr>
          <p:cNvSpPr>
            <a:spLocks noChangeShapeType="1"/>
          </p:cNvSpPr>
          <p:nvPr/>
        </p:nvSpPr>
        <p:spPr bwMode="auto">
          <a:xfrm>
            <a:off x="5057933" y="553508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600">
              <a:solidFill>
                <a:srgbClr val="363636"/>
              </a:solidFill>
              <a:cs typeface="Arial" panose="020B0604020202020204" pitchFamily="34" charset="0"/>
            </a:endParaRPr>
          </a:p>
        </p:txBody>
      </p:sp>
      <p:sp>
        <p:nvSpPr>
          <p:cNvPr id="13" name="TextBox 12">
            <a:extLst>
              <a:ext uri="{FF2B5EF4-FFF2-40B4-BE49-F238E27FC236}">
                <a16:creationId xmlns:a16="http://schemas.microsoft.com/office/drawing/2014/main" id="{9ED0A9C9-7D8C-E8EA-CBA3-2BDD14EDDCD1}"/>
              </a:ext>
            </a:extLst>
          </p:cNvPr>
          <p:cNvSpPr txBox="1"/>
          <p:nvPr/>
        </p:nvSpPr>
        <p:spPr>
          <a:xfrm>
            <a:off x="4268693" y="5607082"/>
            <a:ext cx="1546436" cy="318924"/>
          </a:xfrm>
          <a:prstGeom prst="rect">
            <a:avLst/>
          </a:prstGeom>
          <a:noFill/>
        </p:spPr>
        <p:txBody>
          <a:bodyPr wrap="none" lIns="36000" tIns="36000" rIns="36000" bIns="36000" rtlCol="0" anchor="t" anchorCtr="0">
            <a:spAutoFit/>
          </a:bodyPr>
          <a:lstStyle/>
          <a:p>
            <a:pPr algn="ctr"/>
            <a:r>
              <a:rPr lang="en-GB" sz="1600" dirty="0">
                <a:solidFill>
                  <a:srgbClr val="363636"/>
                </a:solidFill>
                <a:cs typeface="Arial" panose="020B0604020202020204" pitchFamily="34" charset="0"/>
              </a:rPr>
              <a:t>20</a:t>
            </a:r>
          </a:p>
        </p:txBody>
      </p:sp>
      <p:sp>
        <p:nvSpPr>
          <p:cNvPr id="14" name="Line 21">
            <a:extLst>
              <a:ext uri="{FF2B5EF4-FFF2-40B4-BE49-F238E27FC236}">
                <a16:creationId xmlns:a16="http://schemas.microsoft.com/office/drawing/2014/main" id="{62E46250-A328-91CD-7254-DE7FB1A9B7EE}"/>
              </a:ext>
            </a:extLst>
          </p:cNvPr>
          <p:cNvSpPr>
            <a:spLocks noChangeShapeType="1"/>
          </p:cNvSpPr>
          <p:nvPr/>
        </p:nvSpPr>
        <p:spPr bwMode="auto">
          <a:xfrm>
            <a:off x="3123738" y="553508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600">
              <a:solidFill>
                <a:srgbClr val="363636"/>
              </a:solidFill>
              <a:cs typeface="Arial" panose="020B0604020202020204" pitchFamily="34" charset="0"/>
            </a:endParaRPr>
          </a:p>
        </p:txBody>
      </p:sp>
      <p:sp>
        <p:nvSpPr>
          <p:cNvPr id="15" name="TextBox 14">
            <a:extLst>
              <a:ext uri="{FF2B5EF4-FFF2-40B4-BE49-F238E27FC236}">
                <a16:creationId xmlns:a16="http://schemas.microsoft.com/office/drawing/2014/main" id="{DEEB6684-A953-8618-AC7F-4807206E6C21}"/>
              </a:ext>
            </a:extLst>
          </p:cNvPr>
          <p:cNvSpPr txBox="1"/>
          <p:nvPr/>
        </p:nvSpPr>
        <p:spPr>
          <a:xfrm>
            <a:off x="2334499" y="5607082"/>
            <a:ext cx="1546436" cy="318924"/>
          </a:xfrm>
          <a:prstGeom prst="rect">
            <a:avLst/>
          </a:prstGeom>
          <a:noFill/>
        </p:spPr>
        <p:txBody>
          <a:bodyPr wrap="none" lIns="36000" tIns="36000" rIns="36000" bIns="36000" rtlCol="0" anchor="t" anchorCtr="0">
            <a:spAutoFit/>
          </a:bodyPr>
          <a:lstStyle/>
          <a:p>
            <a:pPr algn="ctr"/>
            <a:r>
              <a:rPr lang="en-GB" sz="1600" dirty="0">
                <a:solidFill>
                  <a:srgbClr val="363636"/>
                </a:solidFill>
                <a:cs typeface="Arial" panose="020B0604020202020204" pitchFamily="34" charset="0"/>
              </a:rPr>
              <a:t>10</a:t>
            </a:r>
          </a:p>
        </p:txBody>
      </p:sp>
      <p:sp>
        <p:nvSpPr>
          <p:cNvPr id="16" name="Line 21">
            <a:extLst>
              <a:ext uri="{FF2B5EF4-FFF2-40B4-BE49-F238E27FC236}">
                <a16:creationId xmlns:a16="http://schemas.microsoft.com/office/drawing/2014/main" id="{BD26A8D1-B321-93DE-EF28-A448832C0BB0}"/>
              </a:ext>
            </a:extLst>
          </p:cNvPr>
          <p:cNvSpPr>
            <a:spLocks noChangeShapeType="1"/>
          </p:cNvSpPr>
          <p:nvPr/>
        </p:nvSpPr>
        <p:spPr bwMode="auto">
          <a:xfrm>
            <a:off x="1189543" y="553508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600">
              <a:solidFill>
                <a:srgbClr val="363636"/>
              </a:solidFill>
              <a:cs typeface="Arial" panose="020B0604020202020204" pitchFamily="34" charset="0"/>
            </a:endParaRPr>
          </a:p>
        </p:txBody>
      </p:sp>
      <p:sp>
        <p:nvSpPr>
          <p:cNvPr id="17" name="TextBox 16">
            <a:extLst>
              <a:ext uri="{FF2B5EF4-FFF2-40B4-BE49-F238E27FC236}">
                <a16:creationId xmlns:a16="http://schemas.microsoft.com/office/drawing/2014/main" id="{C0957FFD-4585-19FC-C06A-801520246B89}"/>
              </a:ext>
            </a:extLst>
          </p:cNvPr>
          <p:cNvSpPr txBox="1"/>
          <p:nvPr/>
        </p:nvSpPr>
        <p:spPr>
          <a:xfrm>
            <a:off x="693324" y="5607082"/>
            <a:ext cx="960396" cy="318924"/>
          </a:xfrm>
          <a:prstGeom prst="rect">
            <a:avLst/>
          </a:prstGeom>
          <a:noFill/>
        </p:spPr>
        <p:txBody>
          <a:bodyPr wrap="none" lIns="36000" tIns="36000" rIns="36000" bIns="36000" rtlCol="0" anchor="t" anchorCtr="0">
            <a:spAutoFit/>
          </a:bodyPr>
          <a:lstStyle/>
          <a:p>
            <a:pPr algn="ctr"/>
            <a:r>
              <a:rPr lang="en-GB" sz="1600" dirty="0">
                <a:solidFill>
                  <a:srgbClr val="363636"/>
                </a:solidFill>
                <a:cs typeface="Arial" panose="020B0604020202020204" pitchFamily="34" charset="0"/>
              </a:rPr>
              <a:t>0</a:t>
            </a:r>
          </a:p>
        </p:txBody>
      </p:sp>
      <p:sp>
        <p:nvSpPr>
          <p:cNvPr id="18" name="Freeform 21">
            <a:extLst>
              <a:ext uri="{FF2B5EF4-FFF2-40B4-BE49-F238E27FC236}">
                <a16:creationId xmlns:a16="http://schemas.microsoft.com/office/drawing/2014/main" id="{0991DC33-5AFF-9E78-7595-AEAD3AA34EE7}"/>
              </a:ext>
            </a:extLst>
          </p:cNvPr>
          <p:cNvSpPr>
            <a:spLocks/>
          </p:cNvSpPr>
          <p:nvPr/>
        </p:nvSpPr>
        <p:spPr bwMode="auto">
          <a:xfrm>
            <a:off x="1185314" y="2198955"/>
            <a:ext cx="5796000" cy="3330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600">
              <a:solidFill>
                <a:srgbClr val="363636"/>
              </a:solidFill>
            </a:endParaRPr>
          </a:p>
        </p:txBody>
      </p:sp>
      <p:sp>
        <p:nvSpPr>
          <p:cNvPr id="19" name="Line 6">
            <a:extLst>
              <a:ext uri="{FF2B5EF4-FFF2-40B4-BE49-F238E27FC236}">
                <a16:creationId xmlns:a16="http://schemas.microsoft.com/office/drawing/2014/main" id="{C365749B-EDFC-2D18-6EF8-5C9D0CFAF602}"/>
              </a:ext>
            </a:extLst>
          </p:cNvPr>
          <p:cNvSpPr>
            <a:spLocks noChangeShapeType="1"/>
          </p:cNvSpPr>
          <p:nvPr/>
        </p:nvSpPr>
        <p:spPr bwMode="auto">
          <a:xfrm>
            <a:off x="1094965" y="221511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600">
              <a:solidFill>
                <a:srgbClr val="363636"/>
              </a:solidFill>
            </a:endParaRPr>
          </a:p>
        </p:txBody>
      </p:sp>
      <p:sp>
        <p:nvSpPr>
          <p:cNvPr id="20" name="Line 7">
            <a:extLst>
              <a:ext uri="{FF2B5EF4-FFF2-40B4-BE49-F238E27FC236}">
                <a16:creationId xmlns:a16="http://schemas.microsoft.com/office/drawing/2014/main" id="{64F30489-61B6-EE32-E4E3-1FEDC6C41C3A}"/>
              </a:ext>
            </a:extLst>
          </p:cNvPr>
          <p:cNvSpPr>
            <a:spLocks noChangeShapeType="1"/>
          </p:cNvSpPr>
          <p:nvPr/>
        </p:nvSpPr>
        <p:spPr bwMode="auto">
          <a:xfrm>
            <a:off x="1094965" y="289256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600">
              <a:solidFill>
                <a:srgbClr val="363636"/>
              </a:solidFill>
            </a:endParaRPr>
          </a:p>
        </p:txBody>
      </p:sp>
      <p:sp>
        <p:nvSpPr>
          <p:cNvPr id="21" name="Line 8">
            <a:extLst>
              <a:ext uri="{FF2B5EF4-FFF2-40B4-BE49-F238E27FC236}">
                <a16:creationId xmlns:a16="http://schemas.microsoft.com/office/drawing/2014/main" id="{FF37F1ED-FF65-8ED7-47ED-D0B17F70F792}"/>
              </a:ext>
            </a:extLst>
          </p:cNvPr>
          <p:cNvSpPr>
            <a:spLocks noChangeShapeType="1"/>
          </p:cNvSpPr>
          <p:nvPr/>
        </p:nvSpPr>
        <p:spPr bwMode="auto">
          <a:xfrm>
            <a:off x="1094965" y="353959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600">
              <a:solidFill>
                <a:srgbClr val="363636"/>
              </a:solidFill>
            </a:endParaRPr>
          </a:p>
        </p:txBody>
      </p:sp>
      <p:sp>
        <p:nvSpPr>
          <p:cNvPr id="22" name="Line 9">
            <a:extLst>
              <a:ext uri="{FF2B5EF4-FFF2-40B4-BE49-F238E27FC236}">
                <a16:creationId xmlns:a16="http://schemas.microsoft.com/office/drawing/2014/main" id="{0D7EBAAD-3475-04DB-738A-1138F0FAB9ED}"/>
              </a:ext>
            </a:extLst>
          </p:cNvPr>
          <p:cNvSpPr>
            <a:spLocks noChangeShapeType="1"/>
          </p:cNvSpPr>
          <p:nvPr/>
        </p:nvSpPr>
        <p:spPr bwMode="auto">
          <a:xfrm>
            <a:off x="1094965" y="4207542"/>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600">
              <a:solidFill>
                <a:srgbClr val="363636"/>
              </a:solidFill>
            </a:endParaRPr>
          </a:p>
        </p:txBody>
      </p:sp>
      <p:sp>
        <p:nvSpPr>
          <p:cNvPr id="23" name="Line 10">
            <a:extLst>
              <a:ext uri="{FF2B5EF4-FFF2-40B4-BE49-F238E27FC236}">
                <a16:creationId xmlns:a16="http://schemas.microsoft.com/office/drawing/2014/main" id="{4D9A9D9A-4D12-DC0F-E5E1-F99774E9567B}"/>
              </a:ext>
            </a:extLst>
          </p:cNvPr>
          <p:cNvSpPr>
            <a:spLocks noChangeShapeType="1"/>
          </p:cNvSpPr>
          <p:nvPr/>
        </p:nvSpPr>
        <p:spPr bwMode="auto">
          <a:xfrm>
            <a:off x="1094965" y="4861550"/>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600">
              <a:solidFill>
                <a:srgbClr val="363636"/>
              </a:solidFill>
            </a:endParaRPr>
          </a:p>
        </p:txBody>
      </p:sp>
      <p:sp>
        <p:nvSpPr>
          <p:cNvPr id="24" name="Line 11">
            <a:extLst>
              <a:ext uri="{FF2B5EF4-FFF2-40B4-BE49-F238E27FC236}">
                <a16:creationId xmlns:a16="http://schemas.microsoft.com/office/drawing/2014/main" id="{8C86B2B0-BDD3-8F5E-1A3D-BB7652FAC7B4}"/>
              </a:ext>
            </a:extLst>
          </p:cNvPr>
          <p:cNvSpPr>
            <a:spLocks noChangeShapeType="1"/>
          </p:cNvSpPr>
          <p:nvPr/>
        </p:nvSpPr>
        <p:spPr bwMode="auto">
          <a:xfrm>
            <a:off x="1094965" y="552895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600">
              <a:solidFill>
                <a:srgbClr val="363636"/>
              </a:solidFill>
            </a:endParaRPr>
          </a:p>
        </p:txBody>
      </p:sp>
      <p:grpSp>
        <p:nvGrpSpPr>
          <p:cNvPr id="25" name="Group 24">
            <a:extLst>
              <a:ext uri="{FF2B5EF4-FFF2-40B4-BE49-F238E27FC236}">
                <a16:creationId xmlns:a16="http://schemas.microsoft.com/office/drawing/2014/main" id="{F3307577-2E12-E9DC-A639-DCE690A1088A}"/>
              </a:ext>
            </a:extLst>
          </p:cNvPr>
          <p:cNvGrpSpPr/>
          <p:nvPr/>
        </p:nvGrpSpPr>
        <p:grpSpPr>
          <a:xfrm>
            <a:off x="546357" y="2042240"/>
            <a:ext cx="526106" cy="3647281"/>
            <a:chOff x="688597" y="2042240"/>
            <a:chExt cx="526106" cy="3647281"/>
          </a:xfrm>
        </p:grpSpPr>
        <p:sp>
          <p:nvSpPr>
            <p:cNvPr id="26" name="TextBox 25">
              <a:extLst>
                <a:ext uri="{FF2B5EF4-FFF2-40B4-BE49-F238E27FC236}">
                  <a16:creationId xmlns:a16="http://schemas.microsoft.com/office/drawing/2014/main" id="{011C4747-452E-4F99-22A6-132FE7639DFA}"/>
                </a:ext>
              </a:extLst>
            </p:cNvPr>
            <p:cNvSpPr txBox="1"/>
            <p:nvPr/>
          </p:nvSpPr>
          <p:spPr>
            <a:xfrm>
              <a:off x="802411" y="2042240"/>
              <a:ext cx="412292" cy="338554"/>
            </a:xfrm>
            <a:prstGeom prst="rect">
              <a:avLst/>
            </a:prstGeom>
            <a:noFill/>
          </p:spPr>
          <p:txBody>
            <a:bodyPr wrap="none" rtlCol="0" anchor="ctr" anchorCtr="0">
              <a:spAutoFit/>
            </a:bodyPr>
            <a:lstStyle/>
            <a:p>
              <a:pPr algn="r"/>
              <a:r>
                <a:rPr lang="en-GB" sz="1600" dirty="0">
                  <a:solidFill>
                    <a:srgbClr val="363636"/>
                  </a:solidFill>
                  <a:cs typeface="Arial" panose="020B0604020202020204" pitchFamily="34" charset="0"/>
                </a:rPr>
                <a:t>60</a:t>
              </a:r>
            </a:p>
          </p:txBody>
        </p:sp>
        <p:sp>
          <p:nvSpPr>
            <p:cNvPr id="27" name="TextBox 26">
              <a:extLst>
                <a:ext uri="{FF2B5EF4-FFF2-40B4-BE49-F238E27FC236}">
                  <a16:creationId xmlns:a16="http://schemas.microsoft.com/office/drawing/2014/main" id="{2ED0D517-BF47-91FC-4102-AEA940B55F6A}"/>
                </a:ext>
              </a:extLst>
            </p:cNvPr>
            <p:cNvSpPr txBox="1"/>
            <p:nvPr/>
          </p:nvSpPr>
          <p:spPr>
            <a:xfrm>
              <a:off x="802411" y="2722199"/>
              <a:ext cx="412292" cy="338554"/>
            </a:xfrm>
            <a:prstGeom prst="rect">
              <a:avLst/>
            </a:prstGeom>
            <a:noFill/>
          </p:spPr>
          <p:txBody>
            <a:bodyPr wrap="none" rtlCol="0" anchor="ctr" anchorCtr="0">
              <a:spAutoFit/>
            </a:bodyPr>
            <a:lstStyle/>
            <a:p>
              <a:pPr algn="r"/>
              <a:r>
                <a:rPr lang="en-GB" sz="1600" dirty="0">
                  <a:solidFill>
                    <a:srgbClr val="363636"/>
                  </a:solidFill>
                  <a:cs typeface="Arial" panose="020B0604020202020204" pitchFamily="34" charset="0"/>
                </a:rPr>
                <a:t>40</a:t>
              </a:r>
            </a:p>
          </p:txBody>
        </p:sp>
        <p:sp>
          <p:nvSpPr>
            <p:cNvPr id="28" name="TextBox 27">
              <a:extLst>
                <a:ext uri="{FF2B5EF4-FFF2-40B4-BE49-F238E27FC236}">
                  <a16:creationId xmlns:a16="http://schemas.microsoft.com/office/drawing/2014/main" id="{AD5FA7C3-5EB0-6FB9-BC2D-6FE99D44578E}"/>
                </a:ext>
              </a:extLst>
            </p:cNvPr>
            <p:cNvSpPr txBox="1"/>
            <p:nvPr/>
          </p:nvSpPr>
          <p:spPr>
            <a:xfrm>
              <a:off x="802411" y="3368934"/>
              <a:ext cx="412292" cy="338554"/>
            </a:xfrm>
            <a:prstGeom prst="rect">
              <a:avLst/>
            </a:prstGeom>
            <a:noFill/>
          </p:spPr>
          <p:txBody>
            <a:bodyPr wrap="none" rtlCol="0" anchor="ctr" anchorCtr="0">
              <a:spAutoFit/>
            </a:bodyPr>
            <a:lstStyle/>
            <a:p>
              <a:pPr algn="r"/>
              <a:r>
                <a:rPr lang="en-GB" sz="1600" dirty="0">
                  <a:solidFill>
                    <a:srgbClr val="363636"/>
                  </a:solidFill>
                  <a:cs typeface="Arial" panose="020B0604020202020204" pitchFamily="34" charset="0"/>
                </a:rPr>
                <a:t>20</a:t>
              </a:r>
            </a:p>
          </p:txBody>
        </p:sp>
        <p:sp>
          <p:nvSpPr>
            <p:cNvPr id="29" name="TextBox 28">
              <a:extLst>
                <a:ext uri="{FF2B5EF4-FFF2-40B4-BE49-F238E27FC236}">
                  <a16:creationId xmlns:a16="http://schemas.microsoft.com/office/drawing/2014/main" id="{9B0023D1-5E2A-F2FF-42B4-DC2756166798}"/>
                </a:ext>
              </a:extLst>
            </p:cNvPr>
            <p:cNvSpPr txBox="1"/>
            <p:nvPr/>
          </p:nvSpPr>
          <p:spPr>
            <a:xfrm>
              <a:off x="916223" y="4036586"/>
              <a:ext cx="298480" cy="338554"/>
            </a:xfrm>
            <a:prstGeom prst="rect">
              <a:avLst/>
            </a:prstGeom>
            <a:noFill/>
          </p:spPr>
          <p:txBody>
            <a:bodyPr wrap="none" rtlCol="0" anchor="ctr" anchorCtr="0">
              <a:spAutoFit/>
            </a:bodyPr>
            <a:lstStyle/>
            <a:p>
              <a:pPr algn="r"/>
              <a:r>
                <a:rPr lang="en-GB" sz="1600" dirty="0">
                  <a:solidFill>
                    <a:srgbClr val="363636"/>
                  </a:solidFill>
                  <a:cs typeface="Arial" panose="020B0604020202020204" pitchFamily="34" charset="0"/>
                </a:rPr>
                <a:t>0</a:t>
              </a:r>
            </a:p>
          </p:txBody>
        </p:sp>
        <p:sp>
          <p:nvSpPr>
            <p:cNvPr id="30" name="TextBox 29">
              <a:extLst>
                <a:ext uri="{FF2B5EF4-FFF2-40B4-BE49-F238E27FC236}">
                  <a16:creationId xmlns:a16="http://schemas.microsoft.com/office/drawing/2014/main" id="{435A35DC-66C3-DC9B-F263-AD80DF02699E}"/>
                </a:ext>
              </a:extLst>
            </p:cNvPr>
            <p:cNvSpPr txBox="1"/>
            <p:nvPr/>
          </p:nvSpPr>
          <p:spPr>
            <a:xfrm>
              <a:off x="688597" y="4690290"/>
              <a:ext cx="526106" cy="338554"/>
            </a:xfrm>
            <a:prstGeom prst="rect">
              <a:avLst/>
            </a:prstGeom>
            <a:noFill/>
          </p:spPr>
          <p:txBody>
            <a:bodyPr wrap="none" rtlCol="0" anchor="ctr" anchorCtr="0">
              <a:spAutoFit/>
            </a:bodyPr>
            <a:lstStyle/>
            <a:p>
              <a:pPr algn="r"/>
              <a:r>
                <a:rPr lang="en-GB" sz="1600" dirty="0">
                  <a:solidFill>
                    <a:srgbClr val="363636"/>
                  </a:solidFill>
                  <a:cs typeface="Arial" panose="020B0604020202020204" pitchFamily="34" charset="0"/>
                </a:rPr>
                <a:t>–20</a:t>
              </a:r>
            </a:p>
          </p:txBody>
        </p:sp>
        <p:sp>
          <p:nvSpPr>
            <p:cNvPr id="31" name="TextBox 30">
              <a:extLst>
                <a:ext uri="{FF2B5EF4-FFF2-40B4-BE49-F238E27FC236}">
                  <a16:creationId xmlns:a16="http://schemas.microsoft.com/office/drawing/2014/main" id="{A8C8E5E7-7A6A-9174-9679-2136CAD529F7}"/>
                </a:ext>
              </a:extLst>
            </p:cNvPr>
            <p:cNvSpPr txBox="1"/>
            <p:nvPr/>
          </p:nvSpPr>
          <p:spPr>
            <a:xfrm>
              <a:off x="688597" y="5350967"/>
              <a:ext cx="526106" cy="338554"/>
            </a:xfrm>
            <a:prstGeom prst="rect">
              <a:avLst/>
            </a:prstGeom>
            <a:noFill/>
          </p:spPr>
          <p:txBody>
            <a:bodyPr wrap="none" rtlCol="0" anchor="ctr" anchorCtr="0">
              <a:spAutoFit/>
            </a:bodyPr>
            <a:lstStyle/>
            <a:p>
              <a:pPr algn="r"/>
              <a:r>
                <a:rPr lang="en-GB" sz="1600" dirty="0">
                  <a:solidFill>
                    <a:srgbClr val="363636"/>
                  </a:solidFill>
                  <a:cs typeface="Arial" panose="020B0604020202020204" pitchFamily="34" charset="0"/>
                </a:rPr>
                <a:t>–40</a:t>
              </a:r>
            </a:p>
          </p:txBody>
        </p:sp>
        <p:sp>
          <p:nvSpPr>
            <p:cNvPr id="32" name="TextBox 31">
              <a:extLst>
                <a:ext uri="{FF2B5EF4-FFF2-40B4-BE49-F238E27FC236}">
                  <a16:creationId xmlns:a16="http://schemas.microsoft.com/office/drawing/2014/main" id="{DE1B5FC7-948C-B99B-283F-40DF867D4458}"/>
                </a:ext>
              </a:extLst>
            </p:cNvPr>
            <p:cNvSpPr txBox="1"/>
            <p:nvPr/>
          </p:nvSpPr>
          <p:spPr>
            <a:xfrm>
              <a:off x="688597" y="5022256"/>
              <a:ext cx="526106" cy="338554"/>
            </a:xfrm>
            <a:prstGeom prst="rect">
              <a:avLst/>
            </a:prstGeom>
            <a:noFill/>
          </p:spPr>
          <p:txBody>
            <a:bodyPr wrap="none" rtlCol="0" anchor="ctr" anchorCtr="0">
              <a:spAutoFit/>
            </a:bodyPr>
            <a:lstStyle/>
            <a:p>
              <a:pPr algn="r"/>
              <a:r>
                <a:rPr lang="en-GB" sz="1600" dirty="0">
                  <a:solidFill>
                    <a:srgbClr val="363636"/>
                  </a:solidFill>
                  <a:cs typeface="Arial" panose="020B0604020202020204" pitchFamily="34" charset="0"/>
                </a:rPr>
                <a:t>–30</a:t>
              </a:r>
            </a:p>
          </p:txBody>
        </p:sp>
      </p:grpSp>
      <p:cxnSp>
        <p:nvCxnSpPr>
          <p:cNvPr id="33" name="Straight Connector 32">
            <a:extLst>
              <a:ext uri="{FF2B5EF4-FFF2-40B4-BE49-F238E27FC236}">
                <a16:creationId xmlns:a16="http://schemas.microsoft.com/office/drawing/2014/main" id="{A8F81BD5-138A-324A-F560-FA1980F45737}"/>
              </a:ext>
            </a:extLst>
          </p:cNvPr>
          <p:cNvCxnSpPr>
            <a:cxnSpLocks/>
          </p:cNvCxnSpPr>
          <p:nvPr/>
        </p:nvCxnSpPr>
        <p:spPr>
          <a:xfrm>
            <a:off x="1188720" y="3535680"/>
            <a:ext cx="5760000"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D5299A3F-001D-EDA1-141E-E8AF9EDE7E2C}"/>
              </a:ext>
            </a:extLst>
          </p:cNvPr>
          <p:cNvCxnSpPr>
            <a:cxnSpLocks/>
          </p:cNvCxnSpPr>
          <p:nvPr/>
        </p:nvCxnSpPr>
        <p:spPr>
          <a:xfrm>
            <a:off x="1188720" y="5191760"/>
            <a:ext cx="5760000"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A0A6AA9-237C-F300-96A5-0A83FCB8C702}"/>
              </a:ext>
            </a:extLst>
          </p:cNvPr>
          <p:cNvCxnSpPr>
            <a:cxnSpLocks/>
          </p:cNvCxnSpPr>
          <p:nvPr/>
        </p:nvCxnSpPr>
        <p:spPr>
          <a:xfrm>
            <a:off x="1188720" y="4207542"/>
            <a:ext cx="5760000" cy="0"/>
          </a:xfrm>
          <a:prstGeom prst="line">
            <a:avLst/>
          </a:prstGeom>
          <a:ln w="19050">
            <a:solidFill>
              <a:srgbClr val="363636"/>
            </a:solidFill>
            <a:prstDash val="soli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4A782052-AD6F-2FB2-6CBF-4E45CAAA0B23}"/>
              </a:ext>
            </a:extLst>
          </p:cNvPr>
          <p:cNvCxnSpPr>
            <a:cxnSpLocks/>
          </p:cNvCxnSpPr>
          <p:nvPr/>
        </p:nvCxnSpPr>
        <p:spPr>
          <a:xfrm>
            <a:off x="3606800" y="2123440"/>
            <a:ext cx="360000" cy="0"/>
          </a:xfrm>
          <a:prstGeom prst="line">
            <a:avLst/>
          </a:prstGeom>
          <a:ln w="19050">
            <a:solidFill>
              <a:srgbClr val="363636"/>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A1A36F67-F0A6-8DA7-6E0D-3F1A3276EE14}"/>
              </a:ext>
            </a:extLst>
          </p:cNvPr>
          <p:cNvCxnSpPr>
            <a:cxnSpLocks/>
          </p:cNvCxnSpPr>
          <p:nvPr/>
        </p:nvCxnSpPr>
        <p:spPr>
          <a:xfrm>
            <a:off x="3606800" y="2460208"/>
            <a:ext cx="360000" cy="0"/>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9BBDC094-AABB-03CF-7B4E-DEBF87DCBA1F}"/>
              </a:ext>
            </a:extLst>
          </p:cNvPr>
          <p:cNvCxnSpPr>
            <a:cxnSpLocks/>
          </p:cNvCxnSpPr>
          <p:nvPr/>
        </p:nvCxnSpPr>
        <p:spPr>
          <a:xfrm>
            <a:off x="3606800" y="2688808"/>
            <a:ext cx="360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id="{A8641D0B-1C97-DB7B-8FA9-B2D3948780B1}"/>
              </a:ext>
            </a:extLst>
          </p:cNvPr>
          <p:cNvSpPr txBox="1"/>
          <p:nvPr/>
        </p:nvSpPr>
        <p:spPr>
          <a:xfrm>
            <a:off x="3961958" y="1950720"/>
            <a:ext cx="2093843" cy="307777"/>
          </a:xfrm>
          <a:prstGeom prst="rect">
            <a:avLst/>
          </a:prstGeom>
          <a:noFill/>
        </p:spPr>
        <p:txBody>
          <a:bodyPr wrap="none" rtlCol="0">
            <a:spAutoFit/>
          </a:bodyPr>
          <a:lstStyle/>
          <a:p>
            <a:r>
              <a:rPr lang="en-GB" sz="1400" dirty="0">
                <a:solidFill>
                  <a:srgbClr val="000000"/>
                </a:solidFill>
              </a:rPr>
              <a:t>Continuing on treatment</a:t>
            </a:r>
          </a:p>
        </p:txBody>
      </p:sp>
      <p:sp>
        <p:nvSpPr>
          <p:cNvPr id="40" name="TextBox 39">
            <a:extLst>
              <a:ext uri="{FF2B5EF4-FFF2-40B4-BE49-F238E27FC236}">
                <a16:creationId xmlns:a16="http://schemas.microsoft.com/office/drawing/2014/main" id="{461231E9-56FA-4CDA-791A-E034A2B4A956}"/>
              </a:ext>
            </a:extLst>
          </p:cNvPr>
          <p:cNvSpPr txBox="1"/>
          <p:nvPr/>
        </p:nvSpPr>
        <p:spPr>
          <a:xfrm>
            <a:off x="3961958" y="2306320"/>
            <a:ext cx="1183337" cy="307777"/>
          </a:xfrm>
          <a:prstGeom prst="rect">
            <a:avLst/>
          </a:prstGeom>
          <a:noFill/>
        </p:spPr>
        <p:txBody>
          <a:bodyPr wrap="none" rtlCol="0">
            <a:spAutoFit/>
          </a:bodyPr>
          <a:lstStyle/>
          <a:p>
            <a:r>
              <a:rPr lang="en-GB" sz="1400" dirty="0">
                <a:solidFill>
                  <a:schemeClr val="accent5"/>
                </a:solidFill>
              </a:rPr>
              <a:t>KRAS G12V</a:t>
            </a:r>
          </a:p>
        </p:txBody>
      </p:sp>
      <p:sp>
        <p:nvSpPr>
          <p:cNvPr id="41" name="TextBox 40">
            <a:extLst>
              <a:ext uri="{FF2B5EF4-FFF2-40B4-BE49-F238E27FC236}">
                <a16:creationId xmlns:a16="http://schemas.microsoft.com/office/drawing/2014/main" id="{C03CA3C6-1027-F3E2-A5FA-F21670241B2E}"/>
              </a:ext>
            </a:extLst>
          </p:cNvPr>
          <p:cNvSpPr txBox="1"/>
          <p:nvPr/>
        </p:nvSpPr>
        <p:spPr>
          <a:xfrm>
            <a:off x="3961958" y="2534920"/>
            <a:ext cx="1192955" cy="307777"/>
          </a:xfrm>
          <a:prstGeom prst="rect">
            <a:avLst/>
          </a:prstGeom>
          <a:noFill/>
        </p:spPr>
        <p:txBody>
          <a:bodyPr wrap="none" rtlCol="0">
            <a:spAutoFit/>
          </a:bodyPr>
          <a:lstStyle/>
          <a:p>
            <a:r>
              <a:rPr lang="en-GB" sz="1400" dirty="0">
                <a:solidFill>
                  <a:schemeClr val="accent2"/>
                </a:solidFill>
              </a:rPr>
              <a:t>KRAS </a:t>
            </a:r>
            <a:r>
              <a:rPr lang="en-GB" sz="1400" dirty="0" smtClean="0">
                <a:solidFill>
                  <a:schemeClr val="accent2"/>
                </a:solidFill>
              </a:rPr>
              <a:t>G12C</a:t>
            </a:r>
            <a:endParaRPr lang="en-GB" sz="1400" dirty="0">
              <a:solidFill>
                <a:schemeClr val="accent2"/>
              </a:solidFill>
            </a:endParaRPr>
          </a:p>
        </p:txBody>
      </p:sp>
      <p:grpSp>
        <p:nvGrpSpPr>
          <p:cNvPr id="42" name="Group 41">
            <a:extLst>
              <a:ext uri="{FF2B5EF4-FFF2-40B4-BE49-F238E27FC236}">
                <a16:creationId xmlns:a16="http://schemas.microsoft.com/office/drawing/2014/main" id="{251C7B9B-39EB-8F59-D463-31F9D338CF5D}"/>
              </a:ext>
            </a:extLst>
          </p:cNvPr>
          <p:cNvGrpSpPr/>
          <p:nvPr/>
        </p:nvGrpSpPr>
        <p:grpSpPr>
          <a:xfrm>
            <a:off x="5207680" y="2306320"/>
            <a:ext cx="1552955" cy="1000760"/>
            <a:chOff x="5553120" y="2306320"/>
            <a:chExt cx="1552955" cy="1000760"/>
          </a:xfrm>
        </p:grpSpPr>
        <p:cxnSp>
          <p:nvCxnSpPr>
            <p:cNvPr id="43" name="Straight Connector 42">
              <a:extLst>
                <a:ext uri="{FF2B5EF4-FFF2-40B4-BE49-F238E27FC236}">
                  <a16:creationId xmlns:a16="http://schemas.microsoft.com/office/drawing/2014/main" id="{80B998E5-FD14-DBF9-B8C6-8D6CE0173D3D}"/>
                </a:ext>
              </a:extLst>
            </p:cNvPr>
            <p:cNvCxnSpPr>
              <a:cxnSpLocks/>
            </p:cNvCxnSpPr>
            <p:nvPr/>
          </p:nvCxnSpPr>
          <p:spPr>
            <a:xfrm>
              <a:off x="5553120" y="2460208"/>
              <a:ext cx="360000"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DD0CA824-E913-E610-CE92-28947193D7B5}"/>
                </a:ext>
              </a:extLst>
            </p:cNvPr>
            <p:cNvCxnSpPr>
              <a:cxnSpLocks/>
            </p:cNvCxnSpPr>
            <p:nvPr/>
          </p:nvCxnSpPr>
          <p:spPr>
            <a:xfrm>
              <a:off x="5553120" y="2688808"/>
              <a:ext cx="360000" cy="0"/>
            </a:xfrm>
            <a:prstGeom prst="line">
              <a:avLst/>
            </a:prstGeom>
            <a:ln w="1905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26AA3D14-678C-DEC2-1009-1676DEF9B0DA}"/>
                </a:ext>
              </a:extLst>
            </p:cNvPr>
            <p:cNvCxnSpPr>
              <a:cxnSpLocks/>
            </p:cNvCxnSpPr>
            <p:nvPr/>
          </p:nvCxnSpPr>
          <p:spPr>
            <a:xfrm>
              <a:off x="5553120" y="2917408"/>
              <a:ext cx="360000" cy="0"/>
            </a:xfrm>
            <a:prstGeom prst="line">
              <a:avLst/>
            </a:prstGeom>
            <a:ln w="19050">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17163BC5-1424-D4BB-37A9-0A095EE00EC3}"/>
                </a:ext>
              </a:extLst>
            </p:cNvPr>
            <p:cNvCxnSpPr>
              <a:cxnSpLocks/>
            </p:cNvCxnSpPr>
            <p:nvPr/>
          </p:nvCxnSpPr>
          <p:spPr>
            <a:xfrm>
              <a:off x="5553120" y="3153191"/>
              <a:ext cx="360000"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19BC094D-34FD-4FE1-5CE1-E984691621E6}"/>
                </a:ext>
              </a:extLst>
            </p:cNvPr>
            <p:cNvSpPr txBox="1"/>
            <p:nvPr/>
          </p:nvSpPr>
          <p:spPr>
            <a:xfrm>
              <a:off x="5913120" y="2306320"/>
              <a:ext cx="1183337" cy="307777"/>
            </a:xfrm>
            <a:prstGeom prst="rect">
              <a:avLst/>
            </a:prstGeom>
            <a:noFill/>
          </p:spPr>
          <p:txBody>
            <a:bodyPr wrap="none" rtlCol="0">
              <a:spAutoFit/>
            </a:bodyPr>
            <a:lstStyle/>
            <a:p>
              <a:r>
                <a:rPr lang="en-GB" sz="1400" dirty="0">
                  <a:solidFill>
                    <a:schemeClr val="bg2"/>
                  </a:solidFill>
                </a:rPr>
                <a:t>KRAS </a:t>
              </a:r>
              <a:r>
                <a:rPr lang="en-GB" sz="1400" dirty="0" smtClean="0">
                  <a:solidFill>
                    <a:schemeClr val="bg2"/>
                  </a:solidFill>
                </a:rPr>
                <a:t>G12A</a:t>
              </a:r>
              <a:endParaRPr lang="en-GB" sz="1400" dirty="0">
                <a:solidFill>
                  <a:schemeClr val="bg2"/>
                </a:solidFill>
              </a:endParaRPr>
            </a:p>
          </p:txBody>
        </p:sp>
        <p:sp>
          <p:nvSpPr>
            <p:cNvPr id="48" name="TextBox 47">
              <a:extLst>
                <a:ext uri="{FF2B5EF4-FFF2-40B4-BE49-F238E27FC236}">
                  <a16:creationId xmlns:a16="http://schemas.microsoft.com/office/drawing/2014/main" id="{78F5BA40-6B41-AD82-D332-1D15514F1432}"/>
                </a:ext>
              </a:extLst>
            </p:cNvPr>
            <p:cNvSpPr txBox="1"/>
            <p:nvPr/>
          </p:nvSpPr>
          <p:spPr>
            <a:xfrm>
              <a:off x="5913120" y="2534920"/>
              <a:ext cx="1192955" cy="307777"/>
            </a:xfrm>
            <a:prstGeom prst="rect">
              <a:avLst/>
            </a:prstGeom>
            <a:noFill/>
          </p:spPr>
          <p:txBody>
            <a:bodyPr wrap="none" rtlCol="0">
              <a:spAutoFit/>
            </a:bodyPr>
            <a:lstStyle/>
            <a:p>
              <a:r>
                <a:rPr lang="en-GB" sz="1400" dirty="0">
                  <a:solidFill>
                    <a:srgbClr val="FFC000"/>
                  </a:solidFill>
                </a:rPr>
                <a:t>KRAS G12D</a:t>
              </a:r>
            </a:p>
          </p:txBody>
        </p:sp>
        <p:sp>
          <p:nvSpPr>
            <p:cNvPr id="49" name="TextBox 48">
              <a:extLst>
                <a:ext uri="{FF2B5EF4-FFF2-40B4-BE49-F238E27FC236}">
                  <a16:creationId xmlns:a16="http://schemas.microsoft.com/office/drawing/2014/main" id="{E1C5A1BE-B350-FCA8-862D-798AF333BCD2}"/>
                </a:ext>
              </a:extLst>
            </p:cNvPr>
            <p:cNvSpPr txBox="1"/>
            <p:nvPr/>
          </p:nvSpPr>
          <p:spPr>
            <a:xfrm>
              <a:off x="5913120" y="2763520"/>
              <a:ext cx="1183337" cy="307777"/>
            </a:xfrm>
            <a:prstGeom prst="rect">
              <a:avLst/>
            </a:prstGeom>
            <a:noFill/>
          </p:spPr>
          <p:txBody>
            <a:bodyPr wrap="none" rtlCol="0">
              <a:spAutoFit/>
            </a:bodyPr>
            <a:lstStyle/>
            <a:p>
              <a:r>
                <a:rPr lang="en-GB" sz="1400" dirty="0">
                  <a:solidFill>
                    <a:schemeClr val="accent4"/>
                  </a:solidFill>
                </a:rPr>
                <a:t>KRAS G13A</a:t>
              </a:r>
            </a:p>
          </p:txBody>
        </p:sp>
        <p:sp>
          <p:nvSpPr>
            <p:cNvPr id="50" name="TextBox 49">
              <a:extLst>
                <a:ext uri="{FF2B5EF4-FFF2-40B4-BE49-F238E27FC236}">
                  <a16:creationId xmlns:a16="http://schemas.microsoft.com/office/drawing/2014/main" id="{196C4FF1-2332-E2B6-72DB-5F37DF3A3439}"/>
                </a:ext>
              </a:extLst>
            </p:cNvPr>
            <p:cNvSpPr txBox="1"/>
            <p:nvPr/>
          </p:nvSpPr>
          <p:spPr>
            <a:xfrm>
              <a:off x="5913120" y="2999303"/>
              <a:ext cx="1132041" cy="307777"/>
            </a:xfrm>
            <a:prstGeom prst="rect">
              <a:avLst/>
            </a:prstGeom>
            <a:noFill/>
          </p:spPr>
          <p:txBody>
            <a:bodyPr wrap="none" rtlCol="0">
              <a:spAutoFit/>
            </a:bodyPr>
            <a:lstStyle/>
            <a:p>
              <a:r>
                <a:rPr lang="en-GB" sz="1400" dirty="0">
                  <a:solidFill>
                    <a:schemeClr val="accent1"/>
                  </a:solidFill>
                </a:rPr>
                <a:t>KRAS other</a:t>
              </a:r>
            </a:p>
          </p:txBody>
        </p:sp>
      </p:grpSp>
      <p:sp>
        <p:nvSpPr>
          <p:cNvPr id="51" name="Graphic 60">
            <a:extLst>
              <a:ext uri="{FF2B5EF4-FFF2-40B4-BE49-F238E27FC236}">
                <a16:creationId xmlns:a16="http://schemas.microsoft.com/office/drawing/2014/main" id="{545999EF-98E8-F68E-9D67-CF9E3B3AEDB0}"/>
              </a:ext>
            </a:extLst>
          </p:cNvPr>
          <p:cNvSpPr/>
          <p:nvPr/>
        </p:nvSpPr>
        <p:spPr>
          <a:xfrm>
            <a:off x="1155307" y="4209967"/>
            <a:ext cx="1319923" cy="240113"/>
          </a:xfrm>
          <a:custGeom>
            <a:avLst/>
            <a:gdLst>
              <a:gd name="connsiteX0" fmla="*/ 0 w 1403231"/>
              <a:gd name="connsiteY0" fmla="*/ 0 h 263106"/>
              <a:gd name="connsiteX1" fmla="*/ 1403231 w 1403231"/>
              <a:gd name="connsiteY1" fmla="*/ 263107 h 263106"/>
            </a:gdLst>
            <a:ahLst/>
            <a:cxnLst>
              <a:cxn ang="0">
                <a:pos x="connsiteX0" y="connsiteY0"/>
              </a:cxn>
              <a:cxn ang="0">
                <a:pos x="connsiteX1" y="connsiteY1"/>
              </a:cxn>
            </a:cxnLst>
            <a:rect l="l" t="t" r="r" b="b"/>
            <a:pathLst>
              <a:path w="1403231" h="263106">
                <a:moveTo>
                  <a:pt x="0" y="0"/>
                </a:moveTo>
                <a:lnTo>
                  <a:pt x="1403231" y="263107"/>
                </a:lnTo>
              </a:path>
            </a:pathLst>
          </a:custGeom>
          <a:ln w="19050">
            <a:solidFill>
              <a:schemeClr val="accent5"/>
            </a:solidFill>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52" name="Graphic 63">
            <a:extLst>
              <a:ext uri="{FF2B5EF4-FFF2-40B4-BE49-F238E27FC236}">
                <a16:creationId xmlns:a16="http://schemas.microsoft.com/office/drawing/2014/main" id="{639A9AC8-CC03-E510-BAFD-0EE8A2F85EFC}"/>
              </a:ext>
            </a:extLst>
          </p:cNvPr>
          <p:cNvSpPr/>
          <p:nvPr/>
        </p:nvSpPr>
        <p:spPr>
          <a:xfrm>
            <a:off x="1211743" y="3969051"/>
            <a:ext cx="3461857" cy="481030"/>
          </a:xfrm>
          <a:custGeom>
            <a:avLst/>
            <a:gdLst>
              <a:gd name="connsiteX0" fmla="*/ 0 w 4320789"/>
              <a:gd name="connsiteY0" fmla="*/ 257259 h 502825"/>
              <a:gd name="connsiteX1" fmla="*/ 1444163 w 4320789"/>
              <a:gd name="connsiteY1" fmla="*/ 502825 h 502825"/>
              <a:gd name="connsiteX2" fmla="*/ 2935093 w 4320789"/>
              <a:gd name="connsiteY2" fmla="*/ 116936 h 502825"/>
              <a:gd name="connsiteX3" fmla="*/ 4320790 w 4320789"/>
              <a:gd name="connsiteY3" fmla="*/ 0 h 502825"/>
            </a:gdLst>
            <a:ahLst/>
            <a:cxnLst>
              <a:cxn ang="0">
                <a:pos x="connsiteX0" y="connsiteY0"/>
              </a:cxn>
              <a:cxn ang="0">
                <a:pos x="connsiteX1" y="connsiteY1"/>
              </a:cxn>
              <a:cxn ang="0">
                <a:pos x="connsiteX2" y="connsiteY2"/>
              </a:cxn>
              <a:cxn ang="0">
                <a:pos x="connsiteX3" y="connsiteY3"/>
              </a:cxn>
            </a:cxnLst>
            <a:rect l="l" t="t" r="r" b="b"/>
            <a:pathLst>
              <a:path w="4320789" h="502825">
                <a:moveTo>
                  <a:pt x="0" y="257259"/>
                </a:moveTo>
                <a:lnTo>
                  <a:pt x="1444163" y="502825"/>
                </a:lnTo>
                <a:lnTo>
                  <a:pt x="2935093" y="116936"/>
                </a:lnTo>
                <a:lnTo>
                  <a:pt x="4320790" y="0"/>
                </a:lnTo>
              </a:path>
            </a:pathLst>
          </a:custGeom>
          <a:ln w="19050">
            <a:solidFill>
              <a:schemeClr val="accent5"/>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53" name="Graphic 66">
            <a:extLst>
              <a:ext uri="{FF2B5EF4-FFF2-40B4-BE49-F238E27FC236}">
                <a16:creationId xmlns:a16="http://schemas.microsoft.com/office/drawing/2014/main" id="{C68C57FA-CB21-CBFE-3D1E-51445BB628C7}"/>
              </a:ext>
            </a:extLst>
          </p:cNvPr>
          <p:cNvSpPr/>
          <p:nvPr/>
        </p:nvSpPr>
        <p:spPr>
          <a:xfrm>
            <a:off x="1158612" y="4192930"/>
            <a:ext cx="4642748" cy="419710"/>
          </a:xfrm>
          <a:custGeom>
            <a:avLst/>
            <a:gdLst>
              <a:gd name="connsiteX0" fmla="*/ 0 w 5753248"/>
              <a:gd name="connsiteY0" fmla="*/ 0 h 526212"/>
              <a:gd name="connsiteX1" fmla="*/ 1432470 w 5753248"/>
              <a:gd name="connsiteY1" fmla="*/ 526212 h 526212"/>
              <a:gd name="connsiteX2" fmla="*/ 2870783 w 5753248"/>
              <a:gd name="connsiteY2" fmla="*/ 251412 h 526212"/>
              <a:gd name="connsiteX3" fmla="*/ 4326632 w 5753248"/>
              <a:gd name="connsiteY3" fmla="*/ 169557 h 526212"/>
              <a:gd name="connsiteX4" fmla="*/ 5753249 w 5753248"/>
              <a:gd name="connsiteY4" fmla="*/ 163711 h 526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53248" h="526212">
                <a:moveTo>
                  <a:pt x="0" y="0"/>
                </a:moveTo>
                <a:lnTo>
                  <a:pt x="1432470" y="526212"/>
                </a:lnTo>
                <a:lnTo>
                  <a:pt x="2870783" y="251412"/>
                </a:lnTo>
                <a:lnTo>
                  <a:pt x="4326632" y="169557"/>
                </a:lnTo>
                <a:lnTo>
                  <a:pt x="5753249" y="163711"/>
                </a:lnTo>
              </a:path>
            </a:pathLst>
          </a:cu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54" name="Graphic 69">
            <a:extLst>
              <a:ext uri="{FF2B5EF4-FFF2-40B4-BE49-F238E27FC236}">
                <a16:creationId xmlns:a16="http://schemas.microsoft.com/office/drawing/2014/main" id="{89D8F018-17D0-F06B-87AA-E8776788C0AF}"/>
              </a:ext>
            </a:extLst>
          </p:cNvPr>
          <p:cNvSpPr/>
          <p:nvPr/>
        </p:nvSpPr>
        <p:spPr>
          <a:xfrm>
            <a:off x="1183770" y="4192601"/>
            <a:ext cx="2341750" cy="674040"/>
          </a:xfrm>
          <a:custGeom>
            <a:avLst/>
            <a:gdLst>
              <a:gd name="connsiteX0" fmla="*/ 0 w 2976018"/>
              <a:gd name="connsiteY0" fmla="*/ 0 h 824399"/>
              <a:gd name="connsiteX1" fmla="*/ 1450009 w 2976018"/>
              <a:gd name="connsiteY1" fmla="*/ 824400 h 824399"/>
              <a:gd name="connsiteX2" fmla="*/ 2976019 w 2976018"/>
              <a:gd name="connsiteY2" fmla="*/ 450203 h 824399"/>
            </a:gdLst>
            <a:ahLst/>
            <a:cxnLst>
              <a:cxn ang="0">
                <a:pos x="connsiteX0" y="connsiteY0"/>
              </a:cxn>
              <a:cxn ang="0">
                <a:pos x="connsiteX1" y="connsiteY1"/>
              </a:cxn>
              <a:cxn ang="0">
                <a:pos x="connsiteX2" y="connsiteY2"/>
              </a:cxn>
            </a:cxnLst>
            <a:rect l="l" t="t" r="r" b="b"/>
            <a:pathLst>
              <a:path w="2976018" h="824399">
                <a:moveTo>
                  <a:pt x="0" y="0"/>
                </a:moveTo>
                <a:lnTo>
                  <a:pt x="1450009" y="824400"/>
                </a:lnTo>
                <a:lnTo>
                  <a:pt x="2976019" y="450203"/>
                </a:lnTo>
              </a:path>
            </a:pathLst>
          </a:custGeom>
          <a:ln w="19050">
            <a:solidFill>
              <a:schemeClr val="accent2"/>
            </a:solidFill>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55" name="Graphic 72">
            <a:extLst>
              <a:ext uri="{FF2B5EF4-FFF2-40B4-BE49-F238E27FC236}">
                <a16:creationId xmlns:a16="http://schemas.microsoft.com/office/drawing/2014/main" id="{22DADE0D-3005-75FD-121F-8A8B5D1D66B6}"/>
              </a:ext>
            </a:extLst>
          </p:cNvPr>
          <p:cNvSpPr/>
          <p:nvPr/>
        </p:nvSpPr>
        <p:spPr>
          <a:xfrm>
            <a:off x="1217225" y="3515360"/>
            <a:ext cx="3446215" cy="1239520"/>
          </a:xfrm>
          <a:custGeom>
            <a:avLst/>
            <a:gdLst>
              <a:gd name="connsiteX0" fmla="*/ 0 w 4332477"/>
              <a:gd name="connsiteY0" fmla="*/ 830246 h 1531858"/>
              <a:gd name="connsiteX1" fmla="*/ 1455851 w 4332477"/>
              <a:gd name="connsiteY1" fmla="*/ 555446 h 1531858"/>
              <a:gd name="connsiteX2" fmla="*/ 2888316 w 4332477"/>
              <a:gd name="connsiteY2" fmla="*/ 1531858 h 1531858"/>
              <a:gd name="connsiteX3" fmla="*/ 4332478 w 4332477"/>
              <a:gd name="connsiteY3" fmla="*/ 0 h 1531858"/>
            </a:gdLst>
            <a:ahLst/>
            <a:cxnLst>
              <a:cxn ang="0">
                <a:pos x="connsiteX0" y="connsiteY0"/>
              </a:cxn>
              <a:cxn ang="0">
                <a:pos x="connsiteX1" y="connsiteY1"/>
              </a:cxn>
              <a:cxn ang="0">
                <a:pos x="connsiteX2" y="connsiteY2"/>
              </a:cxn>
              <a:cxn ang="0">
                <a:pos x="connsiteX3" y="connsiteY3"/>
              </a:cxn>
            </a:cxnLst>
            <a:rect l="l" t="t" r="r" b="b"/>
            <a:pathLst>
              <a:path w="4332477" h="1531858">
                <a:moveTo>
                  <a:pt x="0" y="830246"/>
                </a:moveTo>
                <a:lnTo>
                  <a:pt x="1455851" y="555446"/>
                </a:lnTo>
                <a:lnTo>
                  <a:pt x="2888316" y="1531858"/>
                </a:lnTo>
                <a:lnTo>
                  <a:pt x="4332478" y="0"/>
                </a:lnTo>
              </a:path>
            </a:pathLst>
          </a:cu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56" name="Graphic 75">
            <a:extLst>
              <a:ext uri="{FF2B5EF4-FFF2-40B4-BE49-F238E27FC236}">
                <a16:creationId xmlns:a16="http://schemas.microsoft.com/office/drawing/2014/main" id="{D316D1C8-3DFB-4A24-85F8-8DD12C99AE2C}"/>
              </a:ext>
            </a:extLst>
          </p:cNvPr>
          <p:cNvSpPr/>
          <p:nvPr/>
        </p:nvSpPr>
        <p:spPr>
          <a:xfrm>
            <a:off x="1179676" y="4033753"/>
            <a:ext cx="2528724" cy="274087"/>
          </a:xfrm>
          <a:custGeom>
            <a:avLst/>
            <a:gdLst>
              <a:gd name="connsiteX0" fmla="*/ 0 w 3069568"/>
              <a:gd name="connsiteY0" fmla="*/ 163711 h 309880"/>
              <a:gd name="connsiteX1" fmla="*/ 1438317 w 3069568"/>
              <a:gd name="connsiteY1" fmla="*/ 309881 h 309880"/>
              <a:gd name="connsiteX2" fmla="*/ 3069569 w 3069568"/>
              <a:gd name="connsiteY2" fmla="*/ 0 h 309880"/>
            </a:gdLst>
            <a:ahLst/>
            <a:cxnLst>
              <a:cxn ang="0">
                <a:pos x="connsiteX0" y="connsiteY0"/>
              </a:cxn>
              <a:cxn ang="0">
                <a:pos x="connsiteX1" y="connsiteY1"/>
              </a:cxn>
              <a:cxn ang="0">
                <a:pos x="connsiteX2" y="connsiteY2"/>
              </a:cxn>
            </a:cxnLst>
            <a:rect l="l" t="t" r="r" b="b"/>
            <a:pathLst>
              <a:path w="3069568" h="309880">
                <a:moveTo>
                  <a:pt x="0" y="163711"/>
                </a:moveTo>
                <a:lnTo>
                  <a:pt x="1438317" y="309881"/>
                </a:lnTo>
                <a:lnTo>
                  <a:pt x="3069569" y="0"/>
                </a:lnTo>
              </a:path>
            </a:pathLst>
          </a:custGeom>
          <a:ln w="19050">
            <a:solidFill>
              <a:srgbClr val="FFC000"/>
            </a:solidFill>
            <a:tailEnd type="triangle" w="lg" len="med"/>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57" name="Graphic 78">
            <a:extLst>
              <a:ext uri="{FF2B5EF4-FFF2-40B4-BE49-F238E27FC236}">
                <a16:creationId xmlns:a16="http://schemas.microsoft.com/office/drawing/2014/main" id="{55D684DC-5AFD-8BA1-4499-6CA5B782DDEA}"/>
              </a:ext>
            </a:extLst>
          </p:cNvPr>
          <p:cNvSpPr/>
          <p:nvPr/>
        </p:nvSpPr>
        <p:spPr>
          <a:xfrm>
            <a:off x="1175895" y="4191827"/>
            <a:ext cx="4666106" cy="1162493"/>
          </a:xfrm>
          <a:custGeom>
            <a:avLst/>
            <a:gdLst>
              <a:gd name="connsiteX0" fmla="*/ 0 w 5759095"/>
              <a:gd name="connsiteY0" fmla="*/ 0 h 1438317"/>
              <a:gd name="connsiteX1" fmla="*/ 1438317 w 5759095"/>
              <a:gd name="connsiteY1" fmla="*/ 1438317 h 1438317"/>
              <a:gd name="connsiteX2" fmla="*/ 2853237 w 5759095"/>
              <a:gd name="connsiteY2" fmla="*/ 1257066 h 1438317"/>
              <a:gd name="connsiteX3" fmla="*/ 4367560 w 5759095"/>
              <a:gd name="connsiteY3" fmla="*/ 1233673 h 1438317"/>
              <a:gd name="connsiteX4" fmla="*/ 5759095 w 5759095"/>
              <a:gd name="connsiteY4" fmla="*/ 1373995 h 1438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59095" h="1438317">
                <a:moveTo>
                  <a:pt x="0" y="0"/>
                </a:moveTo>
                <a:lnTo>
                  <a:pt x="1438317" y="1438317"/>
                </a:lnTo>
                <a:lnTo>
                  <a:pt x="2853237" y="1257066"/>
                </a:lnTo>
                <a:lnTo>
                  <a:pt x="4367560" y="1233673"/>
                </a:lnTo>
                <a:lnTo>
                  <a:pt x="5759095" y="1373995"/>
                </a:lnTo>
              </a:path>
            </a:pathLst>
          </a:custGeom>
          <a:ln w="19050">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58" name="Graphic 81">
            <a:extLst>
              <a:ext uri="{FF2B5EF4-FFF2-40B4-BE49-F238E27FC236}">
                <a16:creationId xmlns:a16="http://schemas.microsoft.com/office/drawing/2014/main" id="{FD54C271-989E-E96C-24C6-3E9B359A9976}"/>
              </a:ext>
            </a:extLst>
          </p:cNvPr>
          <p:cNvSpPr/>
          <p:nvPr/>
        </p:nvSpPr>
        <p:spPr>
          <a:xfrm>
            <a:off x="1196788" y="3904488"/>
            <a:ext cx="1190812" cy="283294"/>
          </a:xfrm>
          <a:custGeom>
            <a:avLst/>
            <a:gdLst>
              <a:gd name="connsiteX0" fmla="*/ 0 w 1426618"/>
              <a:gd name="connsiteY0" fmla="*/ 333267 h 333267"/>
              <a:gd name="connsiteX1" fmla="*/ 1426619 w 1426618"/>
              <a:gd name="connsiteY1" fmla="*/ 0 h 333267"/>
            </a:gdLst>
            <a:ahLst/>
            <a:cxnLst>
              <a:cxn ang="0">
                <a:pos x="connsiteX0" y="connsiteY0"/>
              </a:cxn>
              <a:cxn ang="0">
                <a:pos x="connsiteX1" y="connsiteY1"/>
              </a:cxn>
            </a:cxnLst>
            <a:rect l="l" t="t" r="r" b="b"/>
            <a:pathLst>
              <a:path w="1426618" h="333267">
                <a:moveTo>
                  <a:pt x="0" y="333267"/>
                </a:moveTo>
                <a:lnTo>
                  <a:pt x="1426619" y="0"/>
                </a:lnTo>
              </a:path>
            </a:pathLst>
          </a:custGeom>
          <a:ln w="19050"/>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59" name="Graphic 84">
            <a:extLst>
              <a:ext uri="{FF2B5EF4-FFF2-40B4-BE49-F238E27FC236}">
                <a16:creationId xmlns:a16="http://schemas.microsoft.com/office/drawing/2014/main" id="{36C066F6-CE13-F0BC-7371-DB7BB76C300A}"/>
              </a:ext>
            </a:extLst>
          </p:cNvPr>
          <p:cNvSpPr/>
          <p:nvPr/>
        </p:nvSpPr>
        <p:spPr>
          <a:xfrm>
            <a:off x="1199254" y="3315208"/>
            <a:ext cx="2295786" cy="885490"/>
          </a:xfrm>
          <a:custGeom>
            <a:avLst/>
            <a:gdLst>
              <a:gd name="connsiteX0" fmla="*/ 0 w 2905858"/>
              <a:gd name="connsiteY0" fmla="*/ 1110895 h 1128430"/>
              <a:gd name="connsiteX1" fmla="*/ 1455858 w 2905858"/>
              <a:gd name="connsiteY1" fmla="*/ 1128431 h 1128430"/>
              <a:gd name="connsiteX2" fmla="*/ 2905858 w 2905858"/>
              <a:gd name="connsiteY2" fmla="*/ 0 h 1128430"/>
            </a:gdLst>
            <a:ahLst/>
            <a:cxnLst>
              <a:cxn ang="0">
                <a:pos x="connsiteX0" y="connsiteY0"/>
              </a:cxn>
              <a:cxn ang="0">
                <a:pos x="connsiteX1" y="connsiteY1"/>
              </a:cxn>
              <a:cxn ang="0">
                <a:pos x="connsiteX2" y="connsiteY2"/>
              </a:cxn>
            </a:cxnLst>
            <a:rect l="l" t="t" r="r" b="b"/>
            <a:pathLst>
              <a:path w="2905858" h="1128430">
                <a:moveTo>
                  <a:pt x="0" y="1110895"/>
                </a:moveTo>
                <a:lnTo>
                  <a:pt x="1455858" y="1128431"/>
                </a:lnTo>
                <a:lnTo>
                  <a:pt x="2905858" y="0"/>
                </a:lnTo>
              </a:path>
            </a:pathLst>
          </a:custGeom>
          <a:ln w="19050"/>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60" name="Graphic 87">
            <a:extLst>
              <a:ext uri="{FF2B5EF4-FFF2-40B4-BE49-F238E27FC236}">
                <a16:creationId xmlns:a16="http://schemas.microsoft.com/office/drawing/2014/main" id="{0E90A017-2168-C96C-CAAB-D3FE3E831A5F}"/>
              </a:ext>
            </a:extLst>
          </p:cNvPr>
          <p:cNvSpPr/>
          <p:nvPr/>
        </p:nvSpPr>
        <p:spPr>
          <a:xfrm>
            <a:off x="1185402" y="2306320"/>
            <a:ext cx="2299478" cy="2367280"/>
          </a:xfrm>
          <a:custGeom>
            <a:avLst/>
            <a:gdLst>
              <a:gd name="connsiteX0" fmla="*/ 0 w 2888322"/>
              <a:gd name="connsiteY0" fmla="*/ 2403034 h 2976019"/>
              <a:gd name="connsiteX1" fmla="*/ 1438313 w 2888322"/>
              <a:gd name="connsiteY1" fmla="*/ 2976020 h 2976019"/>
              <a:gd name="connsiteX2" fmla="*/ 2888323 w 2888322"/>
              <a:gd name="connsiteY2" fmla="*/ 0 h 2976019"/>
            </a:gdLst>
            <a:ahLst/>
            <a:cxnLst>
              <a:cxn ang="0">
                <a:pos x="connsiteX0" y="connsiteY0"/>
              </a:cxn>
              <a:cxn ang="0">
                <a:pos x="connsiteX1" y="connsiteY1"/>
              </a:cxn>
              <a:cxn ang="0">
                <a:pos x="connsiteX2" y="connsiteY2"/>
              </a:cxn>
            </a:cxnLst>
            <a:rect l="l" t="t" r="r" b="b"/>
            <a:pathLst>
              <a:path w="2888322" h="2976019">
                <a:moveTo>
                  <a:pt x="0" y="2403034"/>
                </a:moveTo>
                <a:lnTo>
                  <a:pt x="1438313" y="2976020"/>
                </a:lnTo>
                <a:lnTo>
                  <a:pt x="2888323" y="0"/>
                </a:lnTo>
              </a:path>
            </a:pathLst>
          </a:custGeom>
          <a:ln w="19050"/>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
        <p:nvSpPr>
          <p:cNvPr id="61" name="Graphic 90">
            <a:extLst>
              <a:ext uri="{FF2B5EF4-FFF2-40B4-BE49-F238E27FC236}">
                <a16:creationId xmlns:a16="http://schemas.microsoft.com/office/drawing/2014/main" id="{471BE570-E9E8-0DBB-344B-F3634CAD853E}"/>
              </a:ext>
            </a:extLst>
          </p:cNvPr>
          <p:cNvSpPr/>
          <p:nvPr/>
        </p:nvSpPr>
        <p:spPr>
          <a:xfrm>
            <a:off x="1208488" y="4208397"/>
            <a:ext cx="3465112" cy="1156083"/>
          </a:xfrm>
          <a:custGeom>
            <a:avLst/>
            <a:gdLst>
              <a:gd name="connsiteX0" fmla="*/ 0 w 4314940"/>
              <a:gd name="connsiteY0" fmla="*/ 0 h 1467543"/>
              <a:gd name="connsiteX1" fmla="*/ 1444163 w 4314940"/>
              <a:gd name="connsiteY1" fmla="*/ 1134283 h 1467543"/>
              <a:gd name="connsiteX2" fmla="*/ 2853244 w 4314940"/>
              <a:gd name="connsiteY2" fmla="*/ 1467543 h 1467543"/>
              <a:gd name="connsiteX3" fmla="*/ 4314941 w 4314940"/>
              <a:gd name="connsiteY3" fmla="*/ 1467543 h 1467543"/>
            </a:gdLst>
            <a:ahLst/>
            <a:cxnLst>
              <a:cxn ang="0">
                <a:pos x="connsiteX0" y="connsiteY0"/>
              </a:cxn>
              <a:cxn ang="0">
                <a:pos x="connsiteX1" y="connsiteY1"/>
              </a:cxn>
              <a:cxn ang="0">
                <a:pos x="connsiteX2" y="connsiteY2"/>
              </a:cxn>
              <a:cxn ang="0">
                <a:pos x="connsiteX3" y="connsiteY3"/>
              </a:cxn>
            </a:cxnLst>
            <a:rect l="l" t="t" r="r" b="b"/>
            <a:pathLst>
              <a:path w="4314940" h="1467543">
                <a:moveTo>
                  <a:pt x="0" y="0"/>
                </a:moveTo>
                <a:lnTo>
                  <a:pt x="1444163" y="1134283"/>
                </a:lnTo>
                <a:lnTo>
                  <a:pt x="2853244" y="1467543"/>
                </a:lnTo>
                <a:lnTo>
                  <a:pt x="4314941" y="1467543"/>
                </a:lnTo>
              </a:path>
            </a:pathLst>
          </a:custGeom>
          <a:ln w="19050">
            <a:solidFill>
              <a:schemeClr val="accent5"/>
            </a:solidFill>
          </a:ln>
        </p:spPr>
        <p:style>
          <a:lnRef idx="1">
            <a:schemeClr val="accent1"/>
          </a:lnRef>
          <a:fillRef idx="0">
            <a:schemeClr val="accent1"/>
          </a:fillRef>
          <a:effectRef idx="0">
            <a:schemeClr val="accent1"/>
          </a:effectRef>
          <a:fontRef idx="minor">
            <a:schemeClr val="tx1"/>
          </a:fontRef>
        </p:style>
        <p:txBody>
          <a:bodyPr rtlCol="0" anchor="ctr"/>
          <a:lstStyle/>
          <a:p>
            <a:endParaRPr lang="en-GB"/>
          </a:p>
        </p:txBody>
      </p:sp>
    </p:spTree>
    <p:extLst>
      <p:ext uri="{BB962C8B-B14F-4D97-AF65-F5344CB8AC3E}">
        <p14:creationId xmlns:p14="http://schemas.microsoft.com/office/powerpoint/2010/main" val="240870761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9018</a:t>
            </a:r>
            <a:r>
              <a:rPr lang="en-GB" dirty="0"/>
              <a:t>: Phase I trial of the RAF/MEK clamp VS-6766 in combination with everolimus using an intermittent schedule with expansion in NSCLC across multiple KRAS </a:t>
            </a:r>
            <a:r>
              <a:rPr lang="en-GB" dirty="0" smtClean="0"/>
              <a:t>variants – </a:t>
            </a:r>
            <a:r>
              <a:rPr lang="en-GB" dirty="0" err="1" smtClean="0"/>
              <a:t>Minchom</a:t>
            </a:r>
            <a:r>
              <a:rPr lang="en-GB" dirty="0" smtClean="0"/>
              <a:t> AR, et al</a:t>
            </a:r>
            <a:endParaRPr lang="en-GB" dirty="0"/>
          </a:p>
        </p:txBody>
      </p:sp>
      <p:sp>
        <p:nvSpPr>
          <p:cNvPr id="6" name="Content Placeholder 5"/>
          <p:cNvSpPr>
            <a:spLocks noGrp="1"/>
          </p:cNvSpPr>
          <p:nvPr>
            <p:ph idx="1"/>
          </p:nvPr>
        </p:nvSpPr>
        <p:spPr/>
        <p:txBody>
          <a:bodyPr/>
          <a:lstStyle/>
          <a:p>
            <a:r>
              <a:rPr lang="en-GB" b="1" dirty="0"/>
              <a:t>Key results (cont.)</a:t>
            </a:r>
          </a:p>
          <a:p>
            <a:pPr>
              <a:spcBef>
                <a:spcPts val="20400"/>
              </a:spcBef>
            </a:pPr>
            <a:r>
              <a:rPr lang="en-GB" b="1" dirty="0" smtClean="0"/>
              <a:t>Conclusions</a:t>
            </a:r>
            <a:endParaRPr lang="en-GB" b="1" dirty="0"/>
          </a:p>
          <a:p>
            <a:pPr lvl="1"/>
            <a:r>
              <a:rPr lang="en-GB" dirty="0"/>
              <a:t>In </a:t>
            </a:r>
            <a:r>
              <a:rPr lang="en-GB" dirty="0" smtClean="0"/>
              <a:t>heavily pretreated patients with KRAS-mutant NSCLC, VS-6766 + everolimus demonstrated activity and was generally well-tolerated</a:t>
            </a:r>
            <a:endParaRPr lang="en-GB" dirty="0"/>
          </a:p>
        </p:txBody>
      </p:sp>
      <p:sp>
        <p:nvSpPr>
          <p:cNvPr id="5" name="Text Placeholder 4"/>
          <p:cNvSpPr>
            <a:spLocks noGrp="1"/>
          </p:cNvSpPr>
          <p:nvPr>
            <p:ph type="body" sz="quarter" idx="11"/>
          </p:nvPr>
        </p:nvSpPr>
        <p:spPr/>
        <p:txBody>
          <a:bodyPr/>
          <a:lstStyle/>
          <a:p>
            <a:r>
              <a:rPr lang="en-GB" dirty="0" err="1" smtClean="0"/>
              <a:t>Minchom</a:t>
            </a:r>
            <a:r>
              <a:rPr lang="en-GB" dirty="0" smtClean="0"/>
              <a:t> AR,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9018</a:t>
            </a:r>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77414997"/>
              </p:ext>
            </p:extLst>
          </p:nvPr>
        </p:nvGraphicFramePr>
        <p:xfrm>
          <a:off x="799458" y="1737393"/>
          <a:ext cx="10593084" cy="2066880"/>
        </p:xfrm>
        <a:graphic>
          <a:graphicData uri="http://schemas.openxmlformats.org/drawingml/2006/table">
            <a:tbl>
              <a:tblPr firstRow="1" bandRow="1">
                <a:tableStyleId>{69012ECD-51FC-41F1-AA8D-1B2483CD663E}</a:tableStyleId>
              </a:tblPr>
              <a:tblGrid>
                <a:gridCol w="2019020">
                  <a:extLst>
                    <a:ext uri="{9D8B030D-6E8A-4147-A177-3AD203B41FA5}">
                      <a16:colId xmlns:a16="http://schemas.microsoft.com/office/drawing/2014/main" val="4251174958"/>
                    </a:ext>
                  </a:extLst>
                </a:gridCol>
                <a:gridCol w="2143516">
                  <a:extLst>
                    <a:ext uri="{9D8B030D-6E8A-4147-A177-3AD203B41FA5}">
                      <a16:colId xmlns:a16="http://schemas.microsoft.com/office/drawing/2014/main" val="3398966707"/>
                    </a:ext>
                  </a:extLst>
                </a:gridCol>
                <a:gridCol w="2143516">
                  <a:extLst>
                    <a:ext uri="{9D8B030D-6E8A-4147-A177-3AD203B41FA5}">
                      <a16:colId xmlns:a16="http://schemas.microsoft.com/office/drawing/2014/main" val="1650265946"/>
                    </a:ext>
                  </a:extLst>
                </a:gridCol>
                <a:gridCol w="2143516">
                  <a:extLst>
                    <a:ext uri="{9D8B030D-6E8A-4147-A177-3AD203B41FA5}">
                      <a16:colId xmlns:a16="http://schemas.microsoft.com/office/drawing/2014/main" val="3329067499"/>
                    </a:ext>
                  </a:extLst>
                </a:gridCol>
                <a:gridCol w="2143516">
                  <a:extLst>
                    <a:ext uri="{9D8B030D-6E8A-4147-A177-3AD203B41FA5}">
                      <a16:colId xmlns:a16="http://schemas.microsoft.com/office/drawing/2014/main" val="1964869906"/>
                    </a:ext>
                  </a:extLst>
                </a:gridCol>
              </a:tblGrid>
              <a:tr h="20364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r>
                        <a:rPr lang="en-US" sz="1400" dirty="0" smtClean="0">
                          <a:solidFill>
                            <a:schemeClr val="tx2"/>
                          </a:solidFill>
                          <a:latin typeface="+mn-lt"/>
                        </a:rPr>
                        <a:t>Grade 3–4</a:t>
                      </a:r>
                      <a:r>
                        <a:rPr lang="en-US" sz="1400" baseline="0" dirty="0" smtClean="0">
                          <a:solidFill>
                            <a:schemeClr val="tx2"/>
                          </a:solidFill>
                          <a:latin typeface="+mn-lt"/>
                        </a:rPr>
                        <a:t> AEs, n (%)</a:t>
                      </a:r>
                      <a:endParaRPr lang="en-US" sz="1400" b="1" dirty="0">
                        <a:solidFill>
                          <a:schemeClr val="tx2"/>
                        </a:solidFill>
                        <a:latin typeface="+mn-lt"/>
                      </a:endParaRPr>
                    </a:p>
                  </a:txBody>
                  <a:tcPr marT="36000" marB="36000" anchor="b"/>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400" b="1" dirty="0" smtClean="0">
                          <a:solidFill>
                            <a:schemeClr val="tx2"/>
                          </a:solidFill>
                          <a:latin typeface="+mn-lt"/>
                        </a:rPr>
                        <a:t>VS-6766 4 mg + everolimus 5 mg (Schedule</a:t>
                      </a:r>
                      <a:r>
                        <a:rPr lang="en-US" sz="1400" b="1" baseline="0" dirty="0" smtClean="0">
                          <a:solidFill>
                            <a:schemeClr val="tx2"/>
                          </a:solidFill>
                          <a:latin typeface="+mn-lt"/>
                        </a:rPr>
                        <a:t> A)</a:t>
                      </a:r>
                      <a:r>
                        <a:rPr lang="en-US" sz="1400" b="1" dirty="0" smtClean="0">
                          <a:solidFill>
                            <a:schemeClr val="tx2"/>
                          </a:solidFill>
                          <a:latin typeface="+mn-lt"/>
                        </a:rPr>
                        <a:t/>
                      </a:r>
                      <a:br>
                        <a:rPr lang="en-US" sz="1400" b="1" dirty="0" smtClean="0">
                          <a:solidFill>
                            <a:schemeClr val="tx2"/>
                          </a:solidFill>
                          <a:latin typeface="+mn-lt"/>
                        </a:rPr>
                      </a:br>
                      <a:r>
                        <a:rPr lang="en-US" sz="1400" b="1" dirty="0" smtClean="0">
                          <a:solidFill>
                            <a:schemeClr val="tx2"/>
                          </a:solidFill>
                          <a:latin typeface="+mn-lt"/>
                        </a:rPr>
                        <a:t>(n=3)</a:t>
                      </a:r>
                      <a:endParaRPr lang="en-US" sz="1400" b="1" dirty="0">
                        <a:solidFill>
                          <a:schemeClr val="tx2"/>
                        </a:solidFill>
                        <a:latin typeface="+mn-lt"/>
                      </a:endParaRPr>
                    </a:p>
                  </a:txBody>
                  <a:tcPr marT="36000" marB="36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tx2"/>
                          </a:solidFill>
                          <a:latin typeface="+mn-lt"/>
                        </a:rPr>
                        <a:t>VS-6766 4 mg + everolimus 5 mg (Schedule</a:t>
                      </a:r>
                      <a:r>
                        <a:rPr lang="en-US" sz="1400" b="1" baseline="0" dirty="0" smtClean="0">
                          <a:solidFill>
                            <a:schemeClr val="tx2"/>
                          </a:solidFill>
                          <a:latin typeface="+mn-lt"/>
                        </a:rPr>
                        <a:t> B)</a:t>
                      </a:r>
                      <a:r>
                        <a:rPr lang="en-US" sz="1400" b="1" dirty="0" smtClean="0">
                          <a:solidFill>
                            <a:schemeClr val="tx2"/>
                          </a:solidFill>
                          <a:latin typeface="+mn-lt"/>
                        </a:rPr>
                        <a:t/>
                      </a:r>
                      <a:br>
                        <a:rPr lang="en-US" sz="1400" b="1" dirty="0" smtClean="0">
                          <a:solidFill>
                            <a:schemeClr val="tx2"/>
                          </a:solidFill>
                          <a:latin typeface="+mn-lt"/>
                        </a:rPr>
                      </a:br>
                      <a:r>
                        <a:rPr lang="en-US" sz="1400" b="1" dirty="0" smtClean="0">
                          <a:solidFill>
                            <a:schemeClr val="tx2"/>
                          </a:solidFill>
                          <a:latin typeface="+mn-lt"/>
                        </a:rPr>
                        <a:t>(n=7)</a:t>
                      </a:r>
                    </a:p>
                  </a:txBody>
                  <a:tcPr marT="36000" marB="3600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tx2"/>
                          </a:solidFill>
                          <a:latin typeface="+mn-lt"/>
                        </a:rPr>
                        <a:t>VS-6766 3.2 mg + everolimus 5 mg (Schedule</a:t>
                      </a:r>
                      <a:r>
                        <a:rPr lang="en-US" sz="1400" b="1" baseline="0" dirty="0" smtClean="0">
                          <a:solidFill>
                            <a:schemeClr val="tx2"/>
                          </a:solidFill>
                          <a:latin typeface="+mn-lt"/>
                        </a:rPr>
                        <a:t> B)</a:t>
                      </a:r>
                      <a:r>
                        <a:rPr lang="en-US" sz="1400" b="1" dirty="0" smtClean="0">
                          <a:solidFill>
                            <a:schemeClr val="tx2"/>
                          </a:solidFill>
                          <a:latin typeface="+mn-lt"/>
                        </a:rPr>
                        <a:t/>
                      </a:r>
                      <a:br>
                        <a:rPr lang="en-US" sz="1400" b="1" dirty="0" smtClean="0">
                          <a:solidFill>
                            <a:schemeClr val="tx2"/>
                          </a:solidFill>
                          <a:latin typeface="+mn-lt"/>
                        </a:rPr>
                      </a:br>
                      <a:r>
                        <a:rPr lang="en-US" sz="1400" b="1" dirty="0" smtClean="0">
                          <a:solidFill>
                            <a:schemeClr val="tx2"/>
                          </a:solidFill>
                          <a:latin typeface="+mn-lt"/>
                        </a:rPr>
                        <a:t>(n=20)</a:t>
                      </a:r>
                    </a:p>
                  </a:txBody>
                  <a:tcPr marT="36000" marB="36000" anchor="b"/>
                </a:tc>
                <a:tc>
                  <a:txBody>
                    <a:bodyPr/>
                    <a:lstStyle/>
                    <a:p>
                      <a:pPr algn="ctr"/>
                      <a:r>
                        <a:rPr lang="en-US" sz="1400" b="1" dirty="0" smtClean="0">
                          <a:solidFill>
                            <a:schemeClr val="tx2"/>
                          </a:solidFill>
                          <a:latin typeface="+mn-lt"/>
                        </a:rPr>
                        <a:t>All </a:t>
                      </a:r>
                      <a:br>
                        <a:rPr lang="en-US" sz="1400" b="1" dirty="0" smtClean="0">
                          <a:solidFill>
                            <a:schemeClr val="tx2"/>
                          </a:solidFill>
                          <a:latin typeface="+mn-lt"/>
                        </a:rPr>
                      </a:br>
                      <a:r>
                        <a:rPr lang="en-US" sz="1400" b="1" dirty="0" smtClean="0">
                          <a:solidFill>
                            <a:schemeClr val="tx2"/>
                          </a:solidFill>
                          <a:latin typeface="+mn-lt"/>
                        </a:rPr>
                        <a:t>(n=30)</a:t>
                      </a:r>
                      <a:endParaRPr lang="en-US" sz="1400" b="1" dirty="0">
                        <a:solidFill>
                          <a:schemeClr val="tx2"/>
                        </a:solidFill>
                        <a:latin typeface="+mn-lt"/>
                      </a:endParaRPr>
                    </a:p>
                  </a:txBody>
                  <a:tcPr marT="36000" marB="36000" anchor="b"/>
                </a:tc>
                <a:extLst>
                  <a:ext uri="{0D108BD9-81ED-4DB2-BD59-A6C34878D82A}">
                    <a16:rowId xmlns:a16="http://schemas.microsoft.com/office/drawing/2014/main" val="3011744392"/>
                  </a:ext>
                </a:extLst>
              </a:tr>
              <a:tr h="149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Rash</a:t>
                      </a:r>
                    </a:p>
                  </a:txBody>
                  <a:tcPr marT="36000" marB="36000"/>
                </a:tc>
                <a:tc>
                  <a:txBody>
                    <a:bodyPr/>
                    <a:lstStyle/>
                    <a:p>
                      <a:pPr algn="ctr"/>
                      <a:r>
                        <a:rPr lang="en-US" sz="1400" dirty="0" smtClean="0">
                          <a:solidFill>
                            <a:schemeClr val="tx1"/>
                          </a:solidFill>
                          <a:latin typeface="+mn-lt"/>
                        </a:rPr>
                        <a:t>-</a:t>
                      </a:r>
                      <a:endParaRPr lang="en-US" sz="1400" dirty="0">
                        <a:solidFill>
                          <a:schemeClr val="tx1"/>
                        </a:solidFill>
                        <a:latin typeface="+mn-lt"/>
                      </a:endParaRPr>
                    </a:p>
                  </a:txBody>
                  <a:tcPr marT="36000" marB="36000"/>
                </a:tc>
                <a:tc>
                  <a:txBody>
                    <a:bodyPr/>
                    <a:lstStyle/>
                    <a:p>
                      <a:pPr algn="ctr"/>
                      <a:r>
                        <a:rPr lang="en-US" sz="1400" dirty="0" smtClean="0">
                          <a:solidFill>
                            <a:schemeClr val="tx1"/>
                          </a:solidFill>
                          <a:latin typeface="+mn-lt"/>
                        </a:rPr>
                        <a:t>1</a:t>
                      </a:r>
                      <a:endParaRPr lang="en-US" sz="1400" dirty="0">
                        <a:solidFill>
                          <a:schemeClr val="tx1"/>
                        </a:solidFill>
                        <a:latin typeface="+mn-lt"/>
                      </a:endParaRPr>
                    </a:p>
                  </a:txBody>
                  <a:tcPr marT="36000" marB="36000"/>
                </a:tc>
                <a:tc>
                  <a:txBody>
                    <a:bodyPr/>
                    <a:lstStyle/>
                    <a:p>
                      <a:pPr algn="ctr"/>
                      <a:r>
                        <a:rPr lang="en-US" sz="1400" dirty="0" smtClean="0">
                          <a:solidFill>
                            <a:schemeClr val="tx1"/>
                          </a:solidFill>
                          <a:latin typeface="+mn-lt"/>
                        </a:rPr>
                        <a:t>4</a:t>
                      </a:r>
                      <a:endParaRPr lang="en-US" sz="1400" dirty="0">
                        <a:solidFill>
                          <a:schemeClr val="tx1"/>
                        </a:solidFill>
                        <a:latin typeface="+mn-lt"/>
                      </a:endParaRPr>
                    </a:p>
                  </a:txBody>
                  <a:tcPr marT="36000" marB="36000"/>
                </a:tc>
                <a:tc>
                  <a:txBody>
                    <a:bodyPr/>
                    <a:lstStyle/>
                    <a:p>
                      <a:pPr algn="ctr"/>
                      <a:r>
                        <a:rPr lang="en-US" sz="1400" dirty="0" smtClean="0">
                          <a:solidFill>
                            <a:schemeClr val="tx1"/>
                          </a:solidFill>
                          <a:latin typeface="+mn-lt"/>
                        </a:rPr>
                        <a:t>5 (17)</a:t>
                      </a:r>
                      <a:endParaRPr lang="en-US" sz="1400" dirty="0">
                        <a:solidFill>
                          <a:schemeClr val="tx1"/>
                        </a:solidFill>
                        <a:latin typeface="+mn-lt"/>
                      </a:endParaRPr>
                    </a:p>
                  </a:txBody>
                  <a:tcPr marT="36000" marB="36000"/>
                </a:tc>
                <a:extLst>
                  <a:ext uri="{0D108BD9-81ED-4DB2-BD59-A6C34878D82A}">
                    <a16:rowId xmlns:a16="http://schemas.microsoft.com/office/drawing/2014/main" val="3005785457"/>
                  </a:ext>
                </a:extLst>
              </a:tr>
              <a:tr h="149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CK increased</a:t>
                      </a:r>
                    </a:p>
                  </a:txBody>
                  <a:tcPr marT="36000" marB="36000"/>
                </a:tc>
                <a:tc>
                  <a:txBody>
                    <a:bodyPr/>
                    <a:lstStyle/>
                    <a:p>
                      <a:pPr algn="ctr"/>
                      <a:r>
                        <a:rPr lang="en-US" sz="1400" dirty="0" smtClean="0">
                          <a:solidFill>
                            <a:schemeClr val="tx1"/>
                          </a:solidFill>
                          <a:latin typeface="+mn-lt"/>
                        </a:rPr>
                        <a:t>-</a:t>
                      </a:r>
                      <a:endParaRPr lang="en-US" sz="1400" dirty="0">
                        <a:solidFill>
                          <a:schemeClr val="tx1"/>
                        </a:solidFill>
                        <a:latin typeface="+mn-lt"/>
                      </a:endParaRPr>
                    </a:p>
                  </a:txBody>
                  <a:tcPr marT="36000" marB="36000"/>
                </a:tc>
                <a:tc>
                  <a:txBody>
                    <a:bodyPr/>
                    <a:lstStyle/>
                    <a:p>
                      <a:pPr algn="ctr"/>
                      <a:r>
                        <a:rPr lang="en-US" sz="1400" dirty="0" smtClean="0">
                          <a:solidFill>
                            <a:schemeClr val="tx1"/>
                          </a:solidFill>
                          <a:latin typeface="+mn-lt"/>
                        </a:rPr>
                        <a:t>2</a:t>
                      </a:r>
                      <a:endParaRPr lang="en-US" sz="1400" dirty="0">
                        <a:solidFill>
                          <a:schemeClr val="tx1"/>
                        </a:solidFill>
                        <a:latin typeface="+mn-lt"/>
                      </a:endParaRPr>
                    </a:p>
                  </a:txBody>
                  <a:tcPr marT="36000" marB="36000"/>
                </a:tc>
                <a:tc>
                  <a:txBody>
                    <a:bodyPr/>
                    <a:lstStyle/>
                    <a:p>
                      <a:pPr algn="ctr"/>
                      <a:r>
                        <a:rPr lang="en-US" sz="1400" dirty="0" smtClean="0">
                          <a:solidFill>
                            <a:schemeClr val="tx1"/>
                          </a:solidFill>
                          <a:latin typeface="+mn-lt"/>
                        </a:rPr>
                        <a:t>1</a:t>
                      </a:r>
                      <a:endParaRPr lang="en-US" sz="1400" dirty="0">
                        <a:solidFill>
                          <a:schemeClr val="tx1"/>
                        </a:solidFill>
                        <a:latin typeface="+mn-lt"/>
                      </a:endParaRPr>
                    </a:p>
                  </a:txBody>
                  <a:tcPr marT="36000" marB="36000"/>
                </a:tc>
                <a:tc>
                  <a:txBody>
                    <a:bodyPr/>
                    <a:lstStyle/>
                    <a:p>
                      <a:pPr algn="ctr"/>
                      <a:r>
                        <a:rPr lang="en-US" sz="1400" dirty="0" smtClean="0">
                          <a:solidFill>
                            <a:schemeClr val="tx1"/>
                          </a:solidFill>
                          <a:latin typeface="+mn-lt"/>
                        </a:rPr>
                        <a:t>3 (10)</a:t>
                      </a:r>
                      <a:endParaRPr lang="en-US" sz="1400" dirty="0">
                        <a:solidFill>
                          <a:schemeClr val="tx1"/>
                        </a:solidFill>
                        <a:latin typeface="+mn-lt"/>
                      </a:endParaRPr>
                    </a:p>
                  </a:txBody>
                  <a:tcPr marT="36000" marB="36000"/>
                </a:tc>
                <a:extLst>
                  <a:ext uri="{0D108BD9-81ED-4DB2-BD59-A6C34878D82A}">
                    <a16:rowId xmlns:a16="http://schemas.microsoft.com/office/drawing/2014/main" val="2763956943"/>
                  </a:ext>
                </a:extLst>
              </a:tr>
              <a:tr h="149789">
                <a:tc>
                  <a:txBody>
                    <a:bodyPr/>
                    <a:lstStyle/>
                    <a:p>
                      <a:pPr algn="l"/>
                      <a:r>
                        <a:rPr lang="en-US" sz="1400" dirty="0" smtClean="0">
                          <a:solidFill>
                            <a:schemeClr val="tx1"/>
                          </a:solidFill>
                          <a:latin typeface="+mn-lt"/>
                        </a:rPr>
                        <a:t>Pruritus</a:t>
                      </a:r>
                      <a:endParaRPr lang="en-US" sz="1400" dirty="0">
                        <a:solidFill>
                          <a:schemeClr val="tx1"/>
                        </a:solidFill>
                        <a:latin typeface="+mn-lt"/>
                      </a:endParaRPr>
                    </a:p>
                  </a:txBody>
                  <a:tcPr marT="36000" marB="36000"/>
                </a:tc>
                <a:tc>
                  <a:txBody>
                    <a:bodyPr/>
                    <a:lstStyle/>
                    <a:p>
                      <a:pPr algn="ctr"/>
                      <a:r>
                        <a:rPr lang="en-US" sz="1400" dirty="0" smtClean="0">
                          <a:solidFill>
                            <a:schemeClr val="tx1"/>
                          </a:solidFill>
                          <a:latin typeface="+mn-lt"/>
                        </a:rPr>
                        <a:t>-</a:t>
                      </a:r>
                    </a:p>
                  </a:txBody>
                  <a:tcPr marT="36000" marB="36000"/>
                </a:tc>
                <a:tc>
                  <a:txBody>
                    <a:bodyPr/>
                    <a:lstStyle/>
                    <a:p>
                      <a:pPr algn="ctr"/>
                      <a:r>
                        <a:rPr lang="en-US" sz="1400" dirty="0" smtClean="0">
                          <a:solidFill>
                            <a:schemeClr val="tx1"/>
                          </a:solidFill>
                          <a:latin typeface="+mn-lt"/>
                        </a:rPr>
                        <a:t>-</a:t>
                      </a:r>
                    </a:p>
                  </a:txBody>
                  <a:tcPr marT="36000" marB="36000"/>
                </a:tc>
                <a:tc>
                  <a:txBody>
                    <a:bodyPr/>
                    <a:lstStyle/>
                    <a:p>
                      <a:pPr algn="ctr"/>
                      <a:r>
                        <a:rPr lang="en-US" sz="1400" dirty="0" smtClean="0">
                          <a:solidFill>
                            <a:schemeClr val="tx1"/>
                          </a:solidFill>
                          <a:latin typeface="+mn-lt"/>
                        </a:rPr>
                        <a:t>2</a:t>
                      </a:r>
                    </a:p>
                  </a:txBody>
                  <a:tcPr marT="36000" marB="36000"/>
                </a:tc>
                <a:tc>
                  <a:txBody>
                    <a:bodyPr/>
                    <a:lstStyle/>
                    <a:p>
                      <a:pPr algn="ctr"/>
                      <a:r>
                        <a:rPr lang="en-US" sz="1400" dirty="0" smtClean="0">
                          <a:solidFill>
                            <a:schemeClr val="tx1"/>
                          </a:solidFill>
                          <a:latin typeface="+mn-lt"/>
                        </a:rPr>
                        <a:t>2 (7)</a:t>
                      </a:r>
                    </a:p>
                  </a:txBody>
                  <a:tcPr marT="36000" marB="36000"/>
                </a:tc>
                <a:extLst>
                  <a:ext uri="{0D108BD9-81ED-4DB2-BD59-A6C34878D82A}">
                    <a16:rowId xmlns:a16="http://schemas.microsoft.com/office/drawing/2014/main" val="3878562768"/>
                  </a:ext>
                </a:extLst>
              </a:tr>
              <a:tr h="149789">
                <a:tc>
                  <a:txBody>
                    <a:bodyPr/>
                    <a:lstStyle/>
                    <a:p>
                      <a:pPr algn="l"/>
                      <a:r>
                        <a:rPr lang="en-US" sz="1400" dirty="0" smtClean="0">
                          <a:solidFill>
                            <a:schemeClr val="tx1"/>
                          </a:solidFill>
                          <a:latin typeface="+mn-lt"/>
                        </a:rPr>
                        <a:t>Anemia</a:t>
                      </a:r>
                      <a:endParaRPr lang="en-US" sz="1400" dirty="0">
                        <a:solidFill>
                          <a:schemeClr val="tx1"/>
                        </a:solidFill>
                        <a:latin typeface="+mn-lt"/>
                      </a:endParaRPr>
                    </a:p>
                  </a:txBody>
                  <a:tcPr marT="36000" marB="36000"/>
                </a:tc>
                <a:tc>
                  <a:txBody>
                    <a:bodyPr/>
                    <a:lstStyle/>
                    <a:p>
                      <a:pPr algn="ctr"/>
                      <a:r>
                        <a:rPr lang="en-US" sz="1400" dirty="0" smtClean="0">
                          <a:solidFill>
                            <a:schemeClr val="tx1"/>
                          </a:solidFill>
                          <a:latin typeface="+mn-lt"/>
                        </a:rPr>
                        <a:t>-</a:t>
                      </a:r>
                    </a:p>
                  </a:txBody>
                  <a:tcPr marT="36000" marB="36000"/>
                </a:tc>
                <a:tc>
                  <a:txBody>
                    <a:bodyPr/>
                    <a:lstStyle/>
                    <a:p>
                      <a:pPr algn="ctr"/>
                      <a:r>
                        <a:rPr lang="en-US" sz="1400" dirty="0" smtClean="0">
                          <a:solidFill>
                            <a:schemeClr val="tx1"/>
                          </a:solidFill>
                          <a:latin typeface="+mn-lt"/>
                        </a:rPr>
                        <a:t>-</a:t>
                      </a:r>
                    </a:p>
                  </a:txBody>
                  <a:tcPr marT="36000" marB="36000"/>
                </a:tc>
                <a:tc>
                  <a:txBody>
                    <a:bodyPr/>
                    <a:lstStyle/>
                    <a:p>
                      <a:pPr algn="ctr"/>
                      <a:r>
                        <a:rPr lang="en-US" sz="1400" dirty="0" smtClean="0">
                          <a:solidFill>
                            <a:schemeClr val="tx1"/>
                          </a:solidFill>
                          <a:latin typeface="+mn-lt"/>
                        </a:rPr>
                        <a:t>1</a:t>
                      </a:r>
                    </a:p>
                  </a:txBody>
                  <a:tcPr marT="36000" marB="36000"/>
                </a:tc>
                <a:tc>
                  <a:txBody>
                    <a:bodyPr/>
                    <a:lstStyle/>
                    <a:p>
                      <a:pPr algn="ctr"/>
                      <a:r>
                        <a:rPr lang="en-US" sz="1400" dirty="0" smtClean="0">
                          <a:solidFill>
                            <a:schemeClr val="tx1"/>
                          </a:solidFill>
                          <a:latin typeface="+mn-lt"/>
                        </a:rPr>
                        <a:t>1 (3)</a:t>
                      </a:r>
                    </a:p>
                  </a:txBody>
                  <a:tcPr marT="36000" marB="36000"/>
                </a:tc>
                <a:extLst>
                  <a:ext uri="{0D108BD9-81ED-4DB2-BD59-A6C34878D82A}">
                    <a16:rowId xmlns:a16="http://schemas.microsoft.com/office/drawing/2014/main" val="836486428"/>
                  </a:ext>
                </a:extLst>
              </a:tr>
            </a:tbl>
          </a:graphicData>
        </a:graphic>
      </p:graphicFrame>
    </p:spTree>
    <p:extLst>
      <p:ext uri="{BB962C8B-B14F-4D97-AF65-F5344CB8AC3E}">
        <p14:creationId xmlns:p14="http://schemas.microsoft.com/office/powerpoint/2010/main" val="128461030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9019</a:t>
            </a:r>
            <a:r>
              <a:rPr lang="en-GB" dirty="0"/>
              <a:t>: A phase II study of AK112 (PD-1/VEGF bispecific) in combination with chemotherapy in patients with advanced non-small cell lung </a:t>
            </a:r>
            <a:r>
              <a:rPr lang="en-GB" dirty="0" smtClean="0"/>
              <a:t>cancer – Zhao Y, et al</a:t>
            </a:r>
            <a:endParaRPr lang="en-GB" dirty="0"/>
          </a:p>
        </p:txBody>
      </p:sp>
      <p:sp>
        <p:nvSpPr>
          <p:cNvPr id="6" name="Content Placeholder 5"/>
          <p:cNvSpPr>
            <a:spLocks noGrp="1"/>
          </p:cNvSpPr>
          <p:nvPr>
            <p:ph idx="1"/>
          </p:nvPr>
        </p:nvSpPr>
        <p:spPr/>
        <p:txBody>
          <a:bodyPr/>
          <a:lstStyle/>
          <a:p>
            <a:r>
              <a:rPr lang="en-GB" b="1" dirty="0"/>
              <a:t>Study objective</a:t>
            </a:r>
          </a:p>
          <a:p>
            <a:pPr lvl="1"/>
            <a:r>
              <a:rPr lang="en-GB" dirty="0"/>
              <a:t>To </a:t>
            </a:r>
            <a:r>
              <a:rPr lang="en-GB" dirty="0" smtClean="0"/>
              <a:t>evaluate the efficacy and safety of AK112, a PD-1/VEGF bispecific antibody, combined with chemotherapy in patients with advanced NSCLC</a:t>
            </a:r>
            <a:endParaRPr lang="en-GB" dirty="0"/>
          </a:p>
        </p:txBody>
      </p:sp>
      <p:sp>
        <p:nvSpPr>
          <p:cNvPr id="5" name="Text Placeholder 4"/>
          <p:cNvSpPr>
            <a:spLocks noGrp="1"/>
          </p:cNvSpPr>
          <p:nvPr>
            <p:ph type="body" sz="quarter" idx="11"/>
          </p:nvPr>
        </p:nvSpPr>
        <p:spPr/>
        <p:txBody>
          <a:bodyPr/>
          <a:lstStyle/>
          <a:p>
            <a:r>
              <a:rPr lang="en-GB" dirty="0" smtClean="0"/>
              <a:t>Zhao Y,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9019</a:t>
            </a:r>
            <a:endParaRPr lang="en-GB" dirty="0"/>
          </a:p>
        </p:txBody>
      </p:sp>
      <p:sp>
        <p:nvSpPr>
          <p:cNvPr id="8" name="AutoShape 9"/>
          <p:cNvSpPr>
            <a:spLocks noChangeArrowheads="1"/>
          </p:cNvSpPr>
          <p:nvPr/>
        </p:nvSpPr>
        <p:spPr bwMode="auto">
          <a:xfrm>
            <a:off x="362607" y="3430386"/>
            <a:ext cx="2900855" cy="1023368"/>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smtClean="0">
                <a:ln>
                  <a:noFill/>
                </a:ln>
                <a:solidFill>
                  <a:srgbClr val="FFFFFF"/>
                </a:solidFill>
                <a:effectLst/>
                <a:uLnTx/>
                <a:uFillTx/>
                <a:ea typeface="SimSun" pitchFamily="2" charset="-122"/>
              </a:rPr>
              <a:t>Key patient inclusion criteria</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Advanced NSCLC</a:t>
            </a:r>
          </a:p>
          <a:p>
            <a:pPr lvl="0" defTabSz="892175" eaLnBrk="0" fontAlgn="base">
              <a:spcBef>
                <a:spcPct val="0"/>
              </a:spcBef>
              <a:spcAft>
                <a:spcPct val="30000"/>
              </a:spcAft>
              <a:defRPr/>
            </a:pPr>
            <a:r>
              <a:rPr lang="en-US" altLang="zh-CN" sz="1600" kern="1200" dirty="0" smtClean="0">
                <a:ea typeface="SimSun" pitchFamily="2" charset="-122"/>
              </a:rPr>
              <a:t>(n=83)</a:t>
            </a:r>
          </a:p>
        </p:txBody>
      </p:sp>
      <p:sp>
        <p:nvSpPr>
          <p:cNvPr id="9" name="AutoShape 12"/>
          <p:cNvSpPr>
            <a:spLocks noChangeArrowheads="1"/>
          </p:cNvSpPr>
          <p:nvPr/>
        </p:nvSpPr>
        <p:spPr bwMode="auto">
          <a:xfrm>
            <a:off x="3789576" y="4574716"/>
            <a:ext cx="4059309" cy="1087519"/>
          </a:xfrm>
          <a:prstGeom prst="roundRect">
            <a:avLst>
              <a:gd name="adj" fmla="val 16667"/>
            </a:avLst>
          </a:prstGeom>
          <a:solidFill>
            <a:schemeClr val="bg2"/>
          </a:solidFill>
          <a:ln w="9525" algn="ctr">
            <a:noFill/>
            <a:round/>
            <a:headEnd/>
            <a:tailEnd/>
          </a:ln>
        </p:spPr>
        <p:txBody>
          <a:bodyPr lIns="90488" tIns="0" rIns="90488" bIns="0" anchor="ctr"/>
          <a:lstStyle/>
          <a:p>
            <a:pPr lvl="0" algn="ctr" defTabSz="892175" eaLnBrk="0" fontAlgn="base">
              <a:spcBef>
                <a:spcPct val="0"/>
              </a:spcBef>
              <a:spcAft>
                <a:spcPct val="0"/>
              </a:spcAft>
              <a:defRPr/>
            </a:pPr>
            <a:r>
              <a:rPr lang="en-US" altLang="zh-CN" u="sng" dirty="0" smtClean="0">
                <a:solidFill>
                  <a:srgbClr val="FFFFFF"/>
                </a:solidFill>
                <a:ea typeface="SimSun" pitchFamily="2" charset="-122"/>
              </a:rPr>
              <a:t>Cohort 3</a:t>
            </a:r>
            <a:r>
              <a:rPr lang="en-US" altLang="zh-CN" dirty="0" smtClean="0">
                <a:solidFill>
                  <a:srgbClr val="FFFFFF"/>
                </a:solidFill>
                <a:ea typeface="SimSun" pitchFamily="2" charset="-122"/>
              </a:rPr>
              <a:t/>
            </a:r>
            <a:br>
              <a:rPr lang="en-US" altLang="zh-CN" dirty="0" smtClean="0">
                <a:solidFill>
                  <a:srgbClr val="FFFFFF"/>
                </a:solidFill>
                <a:ea typeface="SimSun" pitchFamily="2" charset="-122"/>
              </a:rPr>
            </a:br>
            <a:r>
              <a:rPr lang="en-US" altLang="zh-CN" dirty="0" smtClean="0">
                <a:solidFill>
                  <a:srgbClr val="FFFFFF"/>
                </a:solidFill>
                <a:ea typeface="SimSun" pitchFamily="2" charset="-122"/>
              </a:rPr>
              <a:t>Failed platinum-based chemotherapy + anti-PD-(L)1</a:t>
            </a:r>
            <a:endParaRPr kumimoji="0" lang="en-US" altLang="zh-CN" b="0" i="0" strike="noStrike" kern="1200" cap="none" spc="0" normalizeH="0" baseline="0" noProof="0" dirty="0" smtClean="0">
              <a:ln>
                <a:noFill/>
              </a:ln>
              <a:solidFill>
                <a:srgbClr val="FFFFFF"/>
              </a:solidFill>
              <a:effectLst/>
              <a:uLnTx/>
              <a:uFillTx/>
              <a:ea typeface="SimSun" pitchFamily="2" charset="-122"/>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ea typeface="SimSun" pitchFamily="2" charset="-122"/>
              </a:rPr>
              <a:t>(n=20)</a:t>
            </a:r>
            <a:endParaRPr kumimoji="0" lang="en-US" altLang="zh-CN" b="0" i="0" u="none" strike="noStrike" kern="1200" cap="none" spc="0" normalizeH="0" baseline="0" noProof="0" dirty="0">
              <a:ln>
                <a:noFill/>
              </a:ln>
              <a:solidFill>
                <a:srgbClr val="FFFFFF"/>
              </a:solidFill>
              <a:effectLst/>
              <a:uLnTx/>
              <a:uFillTx/>
              <a:ea typeface="SimSun" pitchFamily="2" charset="-122"/>
            </a:endParaRPr>
          </a:p>
        </p:txBody>
      </p:sp>
      <p:sp>
        <p:nvSpPr>
          <p:cNvPr id="10" name="AutoShape 8"/>
          <p:cNvSpPr>
            <a:spLocks noChangeArrowheads="1"/>
          </p:cNvSpPr>
          <p:nvPr/>
        </p:nvSpPr>
        <p:spPr bwMode="auto">
          <a:xfrm>
            <a:off x="3789576" y="2233893"/>
            <a:ext cx="4059309" cy="1087519"/>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sng" strike="noStrike" kern="1200" cap="none" spc="0" normalizeH="0" baseline="0" noProof="0" dirty="0" smtClean="0">
                <a:ln>
                  <a:noFill/>
                </a:ln>
                <a:solidFill>
                  <a:srgbClr val="FFFFFF"/>
                </a:solidFill>
                <a:effectLst/>
                <a:uLnTx/>
                <a:uFillTx/>
                <a:latin typeface="Arial" charset="0"/>
                <a:ea typeface="SimSun" pitchFamily="2" charset="-122"/>
                <a:cs typeface="Arial" charset="0"/>
              </a:rPr>
              <a:t>Cohort 1</a:t>
            </a: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
            </a:r>
            <a:b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b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Treatment naïve,</a:t>
            </a:r>
            <a:r>
              <a:rPr kumimoji="0" lang="en-US" altLang="zh-CN" b="0" i="0" strike="noStrike" kern="1200" cap="none" spc="0" normalizeH="0" noProof="0" dirty="0" smtClean="0">
                <a:ln>
                  <a:noFill/>
                </a:ln>
                <a:solidFill>
                  <a:srgbClr val="FFFFFF"/>
                </a:solidFill>
                <a:effectLst/>
                <a:uLnTx/>
                <a:uFillTx/>
                <a:latin typeface="Arial" charset="0"/>
                <a:ea typeface="SimSun" pitchFamily="2" charset="-122"/>
                <a:cs typeface="Arial" charset="0"/>
              </a:rPr>
              <a:t> EGFR/ALK WT</a:t>
            </a:r>
            <a:endPar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(n=44)</a:t>
            </a:r>
            <a:endParaRPr kumimoji="0" lang="en-US"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11" name="AutoShape 15"/>
          <p:cNvCxnSpPr>
            <a:cxnSpLocks noChangeShapeType="1"/>
            <a:stCxn id="8" idx="3"/>
            <a:endCxn id="10" idx="1"/>
          </p:cNvCxnSpPr>
          <p:nvPr/>
        </p:nvCxnSpPr>
        <p:spPr bwMode="auto">
          <a:xfrm flipV="1">
            <a:off x="3263462" y="2777653"/>
            <a:ext cx="526114" cy="1164417"/>
          </a:xfrm>
          <a:prstGeom prst="bentConnector3">
            <a:avLst>
              <a:gd name="adj1" fmla="val 50000"/>
            </a:avLst>
          </a:prstGeom>
          <a:noFill/>
          <a:ln w="38100">
            <a:solidFill>
              <a:schemeClr val="bg1"/>
            </a:solidFill>
            <a:miter lim="800000"/>
            <a:headEnd/>
            <a:tailEnd type="triangle" w="med" len="med"/>
          </a:ln>
        </p:spPr>
      </p:cxnSp>
      <p:cxnSp>
        <p:nvCxnSpPr>
          <p:cNvPr id="12" name="AutoShape 16"/>
          <p:cNvCxnSpPr>
            <a:cxnSpLocks noChangeShapeType="1"/>
            <a:stCxn id="8" idx="3"/>
            <a:endCxn id="9" idx="1"/>
          </p:cNvCxnSpPr>
          <p:nvPr/>
        </p:nvCxnSpPr>
        <p:spPr bwMode="auto">
          <a:xfrm>
            <a:off x="3263462" y="3942070"/>
            <a:ext cx="526114" cy="1176406"/>
          </a:xfrm>
          <a:prstGeom prst="bentConnector3">
            <a:avLst>
              <a:gd name="adj1" fmla="val 50000"/>
            </a:avLst>
          </a:prstGeom>
          <a:noFill/>
          <a:ln w="38100">
            <a:solidFill>
              <a:schemeClr val="bg1"/>
            </a:solidFill>
            <a:miter lim="800000"/>
            <a:headEnd/>
            <a:tailEnd type="triangle" w="med" len="med"/>
          </a:ln>
        </p:spPr>
      </p:cxnSp>
      <p:sp>
        <p:nvSpPr>
          <p:cNvPr id="13" name="Rectangle 9"/>
          <p:cNvSpPr txBox="1">
            <a:spLocks noChangeArrowheads="1"/>
          </p:cNvSpPr>
          <p:nvPr/>
        </p:nvSpPr>
        <p:spPr bwMode="auto">
          <a:xfrm>
            <a:off x="2114197" y="565527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Primary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dirty="0" smtClean="0">
                <a:solidFill>
                  <a:srgbClr val="363636"/>
                </a:solidFill>
                <a:latin typeface="Arial"/>
                <a:cs typeface="Arial"/>
              </a:rPr>
              <a:t>Safety, ORR (RECIST v1.1)</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4" name="Content Placeholder 26"/>
          <p:cNvSpPr txBox="1">
            <a:spLocks/>
          </p:cNvSpPr>
          <p:nvPr/>
        </p:nvSpPr>
        <p:spPr>
          <a:xfrm>
            <a:off x="6356902" y="5655278"/>
            <a:ext cx="4127124"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dirty="0" smtClean="0">
                <a:solidFill>
                  <a:srgbClr val="363636"/>
                </a:solidFill>
                <a:latin typeface="Arial"/>
                <a:cs typeface="Arial"/>
              </a:rPr>
              <a:t>Antitumor activity</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5" name="AutoShape 12"/>
          <p:cNvSpPr>
            <a:spLocks noChangeArrowheads="1"/>
          </p:cNvSpPr>
          <p:nvPr/>
        </p:nvSpPr>
        <p:spPr bwMode="auto">
          <a:xfrm>
            <a:off x="3789575" y="3369940"/>
            <a:ext cx="4059309" cy="1144260"/>
          </a:xfrm>
          <a:prstGeom prst="roundRect">
            <a:avLst>
              <a:gd name="adj" fmla="val 16667"/>
            </a:avLst>
          </a:prstGeom>
          <a:solidFill>
            <a:schemeClr val="accent3"/>
          </a:solidFill>
          <a:ln w="9525" algn="ctr">
            <a:noFill/>
            <a:round/>
            <a:headEnd/>
            <a:tailEnd/>
          </a:ln>
        </p:spPr>
        <p:txBody>
          <a:bodyPr lIns="90488" tIns="0" rIns="90488" bIns="0" anchor="ctr"/>
          <a:lstStyle/>
          <a:p>
            <a:pPr lvl="0" algn="ctr" defTabSz="892175" eaLnBrk="0" fontAlgn="base">
              <a:spcBef>
                <a:spcPct val="0"/>
              </a:spcBef>
              <a:spcAft>
                <a:spcPct val="0"/>
              </a:spcAft>
              <a:defRPr/>
            </a:pPr>
            <a:r>
              <a:rPr lang="en-US" altLang="zh-CN" u="sng" dirty="0" smtClean="0">
                <a:solidFill>
                  <a:srgbClr val="FFFFFF"/>
                </a:solidFill>
                <a:ea typeface="SimSun" pitchFamily="2" charset="-122"/>
              </a:rPr>
              <a:t>Cohort 2</a:t>
            </a:r>
            <a:r>
              <a:rPr lang="en-US" altLang="zh-CN" dirty="0" smtClean="0">
                <a:solidFill>
                  <a:srgbClr val="FFFFFF"/>
                </a:solidFill>
                <a:ea typeface="SimSun" pitchFamily="2" charset="-122"/>
              </a:rPr>
              <a:t/>
            </a:r>
            <a:br>
              <a:rPr lang="en-US" altLang="zh-CN" dirty="0" smtClean="0">
                <a:solidFill>
                  <a:srgbClr val="FFFFFF"/>
                </a:solidFill>
                <a:ea typeface="SimSun" pitchFamily="2" charset="-122"/>
              </a:rPr>
            </a:br>
            <a:r>
              <a:rPr lang="en-US" altLang="zh-CN" dirty="0">
                <a:ea typeface="SimSun" pitchFamily="2" charset="-122"/>
              </a:rPr>
              <a:t>F</a:t>
            </a:r>
            <a:r>
              <a:rPr lang="en-US" altLang="zh-CN" dirty="0" smtClean="0">
                <a:solidFill>
                  <a:srgbClr val="FFFFFF"/>
                </a:solidFill>
                <a:ea typeface="SimSun" pitchFamily="2" charset="-122"/>
              </a:rPr>
              <a:t>ailed prior EGFR TKI without T790M mutation or failed osimertinib</a:t>
            </a:r>
            <a:endParaRPr kumimoji="0" lang="en-US" altLang="zh-CN" b="0" i="0" strike="noStrike" kern="1200" cap="none" spc="0" normalizeH="0" baseline="0" noProof="0" dirty="0" smtClean="0">
              <a:ln>
                <a:noFill/>
              </a:ln>
              <a:solidFill>
                <a:srgbClr val="FFFFFF"/>
              </a:solidFill>
              <a:effectLst/>
              <a:uLnTx/>
              <a:uFillTx/>
              <a:ea typeface="SimSun" pitchFamily="2" charset="-122"/>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ea typeface="SimSun" pitchFamily="2" charset="-122"/>
              </a:rPr>
              <a:t>(n=19)</a:t>
            </a:r>
            <a:endParaRPr kumimoji="0" lang="en-US" altLang="zh-CN" b="0" i="0" u="none" strike="noStrike" kern="1200" cap="none" spc="0" normalizeH="0" baseline="0" noProof="0" dirty="0">
              <a:ln>
                <a:noFill/>
              </a:ln>
              <a:solidFill>
                <a:srgbClr val="FFFFFF"/>
              </a:solidFill>
              <a:effectLst/>
              <a:uLnTx/>
              <a:uFillTx/>
              <a:ea typeface="SimSun" pitchFamily="2" charset="-122"/>
            </a:endParaRPr>
          </a:p>
        </p:txBody>
      </p:sp>
      <p:cxnSp>
        <p:nvCxnSpPr>
          <p:cNvPr id="29" name="AutoShape 19"/>
          <p:cNvCxnSpPr>
            <a:cxnSpLocks noChangeShapeType="1"/>
            <a:stCxn id="8" idx="3"/>
            <a:endCxn id="15" idx="1"/>
          </p:cNvCxnSpPr>
          <p:nvPr/>
        </p:nvCxnSpPr>
        <p:spPr bwMode="auto">
          <a:xfrm>
            <a:off x="3263462" y="3942070"/>
            <a:ext cx="526113" cy="0"/>
          </a:xfrm>
          <a:prstGeom prst="straightConnector1">
            <a:avLst/>
          </a:prstGeom>
          <a:noFill/>
          <a:ln w="38100">
            <a:solidFill>
              <a:schemeClr val="bg1"/>
            </a:solidFill>
            <a:round/>
            <a:headEnd/>
            <a:tailEnd type="triangle" w="med" len="med"/>
          </a:ln>
        </p:spPr>
      </p:cxnSp>
      <p:sp>
        <p:nvSpPr>
          <p:cNvPr id="32" name="AutoShape 12"/>
          <p:cNvSpPr>
            <a:spLocks noChangeArrowheads="1"/>
          </p:cNvSpPr>
          <p:nvPr/>
        </p:nvSpPr>
        <p:spPr bwMode="auto">
          <a:xfrm>
            <a:off x="8446942" y="2693567"/>
            <a:ext cx="3566382" cy="1255689"/>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AK112 10 or 20 mg/kg q3w + carboplatin AUC 5 mg*min/mL +</a:t>
            </a: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 </a:t>
            </a:r>
            <a:b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b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pemetrexed 500 mg/m</a:t>
            </a:r>
            <a:r>
              <a:rPr kumimoji="0" lang="en-GB" altLang="zh-CN" sz="1800" b="0" i="0" u="none" strike="noStrike" kern="1200" cap="none" spc="0" normalizeH="0" baseline="30000" noProof="0" dirty="0" smtClean="0">
                <a:ln>
                  <a:noFill/>
                </a:ln>
                <a:solidFill>
                  <a:srgbClr val="FFFFFF"/>
                </a:solidFill>
                <a:effectLst/>
                <a:uLnTx/>
                <a:uFillTx/>
                <a:latin typeface="Arial" charset="0"/>
                <a:ea typeface="SimSun" pitchFamily="2" charset="-122"/>
                <a:cs typeface="Arial" charset="0"/>
              </a:rPr>
              <a:t>2</a:t>
            </a: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 or paclitaxel 175 mg/m</a:t>
            </a:r>
            <a:r>
              <a:rPr kumimoji="0" lang="en-GB" altLang="zh-CN" sz="1800" b="0" i="0" u="none" strike="noStrike" kern="1200" cap="none" spc="0" normalizeH="0" baseline="30000" noProof="0" dirty="0" smtClean="0">
                <a:ln>
                  <a:noFill/>
                </a:ln>
                <a:solidFill>
                  <a:srgbClr val="FFFFFF"/>
                </a:solidFill>
                <a:effectLst/>
                <a:uLnTx/>
                <a:uFillTx/>
                <a:latin typeface="Arial" charset="0"/>
                <a:ea typeface="SimSun" pitchFamily="2" charset="-122"/>
                <a:cs typeface="Arial" charset="0"/>
              </a:rPr>
              <a:t>2</a:t>
            </a: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 </a:t>
            </a:r>
            <a:endParaRPr kumimoji="0" lang="en-GB" altLang="zh-CN" sz="18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33" name="AutoShape 12"/>
          <p:cNvSpPr>
            <a:spLocks noChangeArrowheads="1"/>
          </p:cNvSpPr>
          <p:nvPr/>
        </p:nvSpPr>
        <p:spPr bwMode="auto">
          <a:xfrm>
            <a:off x="8446942" y="4621142"/>
            <a:ext cx="3566382" cy="987092"/>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AK112 10 or 20 mg/kg q3w + docetaxel 75 mg/m</a:t>
            </a:r>
            <a:r>
              <a:rPr kumimoji="0" lang="en-GB" altLang="zh-CN" sz="1800" b="0" i="0" u="none" strike="noStrike" kern="1200" cap="none" spc="0" normalizeH="0" baseline="30000" noProof="0" dirty="0" smtClean="0">
                <a:ln>
                  <a:noFill/>
                </a:ln>
                <a:solidFill>
                  <a:srgbClr val="FFFFFF"/>
                </a:solidFill>
                <a:effectLst/>
                <a:uLnTx/>
                <a:uFillTx/>
                <a:latin typeface="Arial" charset="0"/>
                <a:ea typeface="SimSun" pitchFamily="2" charset="-122"/>
                <a:cs typeface="Arial" charset="0"/>
              </a:rPr>
              <a:t>2</a:t>
            </a:r>
            <a:endParaRPr kumimoji="0" lang="en-GB" altLang="zh-CN" sz="1800" b="0" i="0" u="none" strike="noStrike" kern="1200" cap="none" spc="0" normalizeH="0" baseline="30000" noProof="0" dirty="0">
              <a:ln>
                <a:noFill/>
              </a:ln>
              <a:solidFill>
                <a:srgbClr val="FFFFFF"/>
              </a:solidFill>
              <a:effectLst/>
              <a:uLnTx/>
              <a:uFillTx/>
              <a:latin typeface="Arial" charset="0"/>
              <a:ea typeface="SimSun" pitchFamily="2" charset="-122"/>
              <a:cs typeface="Arial" charset="0"/>
            </a:endParaRPr>
          </a:p>
        </p:txBody>
      </p:sp>
      <p:cxnSp>
        <p:nvCxnSpPr>
          <p:cNvPr id="34" name="AutoShape 19"/>
          <p:cNvCxnSpPr>
            <a:cxnSpLocks noChangeShapeType="1"/>
            <a:stCxn id="9" idx="3"/>
            <a:endCxn id="33" idx="1"/>
          </p:cNvCxnSpPr>
          <p:nvPr/>
        </p:nvCxnSpPr>
        <p:spPr bwMode="auto">
          <a:xfrm flipV="1">
            <a:off x="7848885" y="5114688"/>
            <a:ext cx="598057" cy="3788"/>
          </a:xfrm>
          <a:prstGeom prst="straightConnector1">
            <a:avLst/>
          </a:prstGeom>
          <a:noFill/>
          <a:ln w="38100">
            <a:solidFill>
              <a:schemeClr val="bg1"/>
            </a:solidFill>
            <a:round/>
            <a:headEnd/>
            <a:tailEnd type="triangle" w="med" len="med"/>
          </a:ln>
        </p:spPr>
      </p:cxnSp>
      <p:cxnSp>
        <p:nvCxnSpPr>
          <p:cNvPr id="38" name="AutoShape 15"/>
          <p:cNvCxnSpPr>
            <a:cxnSpLocks noChangeShapeType="1"/>
            <a:stCxn id="10" idx="3"/>
            <a:endCxn id="32" idx="1"/>
          </p:cNvCxnSpPr>
          <p:nvPr/>
        </p:nvCxnSpPr>
        <p:spPr bwMode="auto">
          <a:xfrm>
            <a:off x="7848885" y="2777653"/>
            <a:ext cx="598057" cy="543759"/>
          </a:xfrm>
          <a:prstGeom prst="bentConnector3">
            <a:avLst>
              <a:gd name="adj1" fmla="val 50000"/>
            </a:avLst>
          </a:prstGeom>
          <a:noFill/>
          <a:ln w="38100">
            <a:solidFill>
              <a:schemeClr val="bg1"/>
            </a:solidFill>
            <a:miter lim="800000"/>
            <a:headEnd/>
            <a:tailEnd type="triangle" w="med" len="med"/>
          </a:ln>
        </p:spPr>
      </p:cxnSp>
      <p:cxnSp>
        <p:nvCxnSpPr>
          <p:cNvPr id="42" name="AutoShape 15"/>
          <p:cNvCxnSpPr>
            <a:cxnSpLocks noChangeShapeType="1"/>
            <a:stCxn id="15" idx="3"/>
            <a:endCxn id="32" idx="1"/>
          </p:cNvCxnSpPr>
          <p:nvPr/>
        </p:nvCxnSpPr>
        <p:spPr bwMode="auto">
          <a:xfrm flipV="1">
            <a:off x="7848884" y="3321412"/>
            <a:ext cx="598058" cy="620658"/>
          </a:xfrm>
          <a:prstGeom prst="bentConnector3">
            <a:avLst>
              <a:gd name="adj1" fmla="val 50000"/>
            </a:avLst>
          </a:prstGeom>
          <a:noFill/>
          <a:ln w="38100">
            <a:solidFill>
              <a:schemeClr val="bg1"/>
            </a:solidFill>
            <a:miter lim="800000"/>
            <a:headEnd/>
            <a:tailEnd type="triangle" w="med" len="med"/>
          </a:ln>
        </p:spPr>
      </p:cxnSp>
    </p:spTree>
    <p:extLst>
      <p:ext uri="{BB962C8B-B14F-4D97-AF65-F5344CB8AC3E}">
        <p14:creationId xmlns:p14="http://schemas.microsoft.com/office/powerpoint/2010/main" val="196449695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a:t>9019: A phase II study of AK112 (PD-1/VEGF bispecific) in combination with chemotherapy in patients with advanced non-small cell lung cancer – Zhao Y, et al</a:t>
            </a:r>
          </a:p>
        </p:txBody>
      </p:sp>
      <p:sp>
        <p:nvSpPr>
          <p:cNvPr id="6" name="Content Placeholder 5"/>
          <p:cNvSpPr>
            <a:spLocks noGrp="1"/>
          </p:cNvSpPr>
          <p:nvPr>
            <p:ph idx="1"/>
          </p:nvPr>
        </p:nvSpPr>
        <p:spPr>
          <a:xfrm>
            <a:off x="304800" y="1246909"/>
            <a:ext cx="11582400" cy="470131"/>
          </a:xfrm>
        </p:spPr>
        <p:txBody>
          <a:bodyPr/>
          <a:lstStyle/>
          <a:p>
            <a:r>
              <a:rPr lang="en-GB" b="1" dirty="0"/>
              <a:t>Key results</a:t>
            </a:r>
          </a:p>
        </p:txBody>
      </p:sp>
      <p:sp>
        <p:nvSpPr>
          <p:cNvPr id="5" name="Text Placeholder 4"/>
          <p:cNvSpPr>
            <a:spLocks noGrp="1"/>
          </p:cNvSpPr>
          <p:nvPr>
            <p:ph type="body" sz="quarter" idx="11"/>
          </p:nvPr>
        </p:nvSpPr>
        <p:spPr/>
        <p:txBody>
          <a:bodyPr/>
          <a:lstStyle/>
          <a:p>
            <a:r>
              <a:rPr lang="en-GB" dirty="0"/>
              <a:t>Zhao Y, et al. J </a:t>
            </a:r>
            <a:r>
              <a:rPr lang="en-GB" dirty="0" err="1"/>
              <a:t>Clin</a:t>
            </a:r>
            <a:r>
              <a:rPr lang="en-GB" dirty="0"/>
              <a:t> </a:t>
            </a:r>
            <a:r>
              <a:rPr lang="en-GB" dirty="0" err="1"/>
              <a:t>Oncol</a:t>
            </a:r>
            <a:r>
              <a:rPr lang="en-GB" dirty="0"/>
              <a:t> 2022;40(</a:t>
            </a:r>
            <a:r>
              <a:rPr lang="en-GB" dirty="0" err="1"/>
              <a:t>suppl</a:t>
            </a:r>
            <a:r>
              <a:rPr lang="en-GB" dirty="0"/>
              <a:t>):</a:t>
            </a:r>
            <a:r>
              <a:rPr lang="en-GB" dirty="0" err="1"/>
              <a:t>Abstr</a:t>
            </a:r>
            <a:r>
              <a:rPr lang="en-GB" dirty="0"/>
              <a:t> 9019</a:t>
            </a:r>
          </a:p>
        </p:txBody>
      </p:sp>
      <p:sp>
        <p:nvSpPr>
          <p:cNvPr id="14" name="文本框 9"/>
          <p:cNvSpPr txBox="1"/>
          <p:nvPr/>
        </p:nvSpPr>
        <p:spPr>
          <a:xfrm>
            <a:off x="961945" y="1900448"/>
            <a:ext cx="2485485"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00" cap="none" spc="0" normalizeH="0" baseline="0" noProof="0" dirty="0">
                <a:ln>
                  <a:noFill/>
                </a:ln>
                <a:solidFill>
                  <a:srgbClr val="363636"/>
                </a:solidFill>
                <a:effectLst/>
                <a:uLnTx/>
                <a:uFillTx/>
                <a:latin typeface="Arial" panose="020B0604020202020204"/>
                <a:ea typeface="宋体" panose="02010600030101010101" pitchFamily="2" charset="-122"/>
                <a:cs typeface="Calibri" panose="020F0502020204030204" charset="0"/>
                <a:sym typeface="Helvetica"/>
              </a:rPr>
              <a:t>Cohort 1</a:t>
            </a:r>
          </a:p>
        </p:txBody>
      </p:sp>
      <p:sp>
        <p:nvSpPr>
          <p:cNvPr id="15" name="文本框 9"/>
          <p:cNvSpPr txBox="1"/>
          <p:nvPr/>
        </p:nvSpPr>
        <p:spPr>
          <a:xfrm>
            <a:off x="5036070" y="1900448"/>
            <a:ext cx="1988766"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00" cap="none" spc="0" normalizeH="0" baseline="0" noProof="0" dirty="0">
                <a:ln>
                  <a:noFill/>
                </a:ln>
                <a:solidFill>
                  <a:srgbClr val="363636"/>
                </a:solidFill>
                <a:effectLst/>
                <a:uLnTx/>
                <a:uFillTx/>
                <a:latin typeface="Arial" panose="020B0604020202020204"/>
                <a:ea typeface="宋体" panose="02010600030101010101" pitchFamily="2" charset="-122"/>
                <a:cs typeface="Calibri" panose="020F0502020204030204" charset="0"/>
                <a:sym typeface="Helvetica"/>
              </a:rPr>
              <a:t>Cohort 2</a:t>
            </a:r>
          </a:p>
        </p:txBody>
      </p:sp>
      <p:sp>
        <p:nvSpPr>
          <p:cNvPr id="16" name="文本框 9"/>
          <p:cNvSpPr txBox="1"/>
          <p:nvPr/>
        </p:nvSpPr>
        <p:spPr>
          <a:xfrm>
            <a:off x="8861835" y="1900448"/>
            <a:ext cx="1988766"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00" cap="none" spc="0" normalizeH="0" baseline="0" noProof="0" dirty="0">
                <a:ln>
                  <a:noFill/>
                </a:ln>
                <a:solidFill>
                  <a:srgbClr val="363636"/>
                </a:solidFill>
                <a:effectLst/>
                <a:uLnTx/>
                <a:uFillTx/>
                <a:latin typeface="Arial" panose="020B0604020202020204"/>
                <a:ea typeface="宋体" panose="02010600030101010101" pitchFamily="2" charset="-122"/>
                <a:cs typeface="Calibri" panose="020F0502020204030204" charset="0"/>
                <a:sym typeface="Helvetica"/>
              </a:rPr>
              <a:t>Cohort 3</a:t>
            </a:r>
          </a:p>
        </p:txBody>
      </p:sp>
      <p:sp>
        <p:nvSpPr>
          <p:cNvPr id="20" name="Freeform 21">
            <a:extLst>
              <a:ext uri="{FF2B5EF4-FFF2-40B4-BE49-F238E27FC236}">
                <a16:creationId xmlns:a16="http://schemas.microsoft.com/office/drawing/2014/main" id="{D49DC600-19A1-F61C-395C-D5656B150412}"/>
              </a:ext>
            </a:extLst>
          </p:cNvPr>
          <p:cNvSpPr>
            <a:spLocks/>
          </p:cNvSpPr>
          <p:nvPr/>
        </p:nvSpPr>
        <p:spPr bwMode="auto">
          <a:xfrm>
            <a:off x="778807" y="2397352"/>
            <a:ext cx="3455687" cy="193962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21" name="TextBox 20">
            <a:extLst>
              <a:ext uri="{FF2B5EF4-FFF2-40B4-BE49-F238E27FC236}">
                <a16:creationId xmlns:a16="http://schemas.microsoft.com/office/drawing/2014/main" id="{E123CBD1-8661-75D5-5CC4-05AEA0511573}"/>
              </a:ext>
            </a:extLst>
          </p:cNvPr>
          <p:cNvSpPr txBox="1"/>
          <p:nvPr/>
        </p:nvSpPr>
        <p:spPr>
          <a:xfrm>
            <a:off x="1955524" y="4594714"/>
            <a:ext cx="1116010" cy="276999"/>
          </a:xfrm>
          <a:prstGeom prst="rect">
            <a:avLst/>
          </a:prstGeom>
          <a:noFill/>
        </p:spPr>
        <p:txBody>
          <a:bodyPr wrap="none" rtlCol="0">
            <a:spAutoFit/>
          </a:bodyPr>
          <a:lstStyle/>
          <a:p>
            <a:pPr algn="ctr" fontAlgn="base">
              <a:spcBef>
                <a:spcPct val="0"/>
              </a:spcBef>
              <a:spcAft>
                <a:spcPct val="0"/>
              </a:spcAft>
            </a:pPr>
            <a:r>
              <a:rPr lang="en-GB" sz="1200" dirty="0" smtClean="0">
                <a:solidFill>
                  <a:schemeClr val="tx1"/>
                </a:solidFill>
                <a:cs typeface="Arial" panose="020B0604020202020204" pitchFamily="34" charset="0"/>
              </a:rPr>
              <a:t>Time, months</a:t>
            </a:r>
            <a:endParaRPr lang="en-GB" sz="1200" dirty="0">
              <a:solidFill>
                <a:schemeClr val="tx1"/>
              </a:solidFill>
              <a:cs typeface="Arial" panose="020B0604020202020204" pitchFamily="34" charset="0"/>
            </a:endParaRPr>
          </a:p>
        </p:txBody>
      </p:sp>
      <p:sp>
        <p:nvSpPr>
          <p:cNvPr id="22" name="TextBox 21">
            <a:extLst>
              <a:ext uri="{FF2B5EF4-FFF2-40B4-BE49-F238E27FC236}">
                <a16:creationId xmlns:a16="http://schemas.microsoft.com/office/drawing/2014/main" id="{C7AFC9BE-01C7-FDCC-4621-64CB33BD933F}"/>
              </a:ext>
            </a:extLst>
          </p:cNvPr>
          <p:cNvSpPr txBox="1"/>
          <p:nvPr/>
        </p:nvSpPr>
        <p:spPr>
          <a:xfrm rot="16200000">
            <a:off x="-99189" y="3193056"/>
            <a:ext cx="707246" cy="276999"/>
          </a:xfrm>
          <a:prstGeom prst="rect">
            <a:avLst/>
          </a:prstGeom>
          <a:noFill/>
        </p:spPr>
        <p:txBody>
          <a:bodyPr wrap="none" rtlCol="0">
            <a:spAutoFit/>
          </a:bodyPr>
          <a:lstStyle/>
          <a:p>
            <a:pPr algn="ctr" fontAlgn="base">
              <a:spcBef>
                <a:spcPct val="0"/>
              </a:spcBef>
              <a:spcAft>
                <a:spcPct val="0"/>
              </a:spcAft>
            </a:pPr>
            <a:r>
              <a:rPr lang="en-GB" sz="1200" dirty="0" smtClean="0">
                <a:solidFill>
                  <a:srgbClr val="363636"/>
                </a:solidFill>
                <a:cs typeface="Arial" panose="020B0604020202020204" pitchFamily="34" charset="0"/>
              </a:rPr>
              <a:t>PFS, %</a:t>
            </a:r>
            <a:endParaRPr lang="en-GB" sz="1200" dirty="0">
              <a:solidFill>
                <a:srgbClr val="363636"/>
              </a:solidFill>
              <a:cs typeface="Arial" panose="020B0604020202020204" pitchFamily="34" charset="0"/>
            </a:endParaRPr>
          </a:p>
        </p:txBody>
      </p:sp>
      <p:grpSp>
        <p:nvGrpSpPr>
          <p:cNvPr id="4" name="Group 3">
            <a:extLst>
              <a:ext uri="{FF2B5EF4-FFF2-40B4-BE49-F238E27FC236}">
                <a16:creationId xmlns:a16="http://schemas.microsoft.com/office/drawing/2014/main" id="{ED43E920-D9A7-7CB4-1E7C-FD0267F80BA6}"/>
              </a:ext>
            </a:extLst>
          </p:cNvPr>
          <p:cNvGrpSpPr/>
          <p:nvPr/>
        </p:nvGrpSpPr>
        <p:grpSpPr>
          <a:xfrm>
            <a:off x="271595" y="2288424"/>
            <a:ext cx="501337" cy="2127973"/>
            <a:chOff x="255231" y="2011254"/>
            <a:chExt cx="464823" cy="2932186"/>
          </a:xfrm>
        </p:grpSpPr>
        <p:sp>
          <p:nvSpPr>
            <p:cNvPr id="23" name="TextBox 22">
              <a:extLst>
                <a:ext uri="{FF2B5EF4-FFF2-40B4-BE49-F238E27FC236}">
                  <a16:creationId xmlns:a16="http://schemas.microsoft.com/office/drawing/2014/main" id="{90C8744F-13A5-1CB9-9277-C7B45254C380}"/>
                </a:ext>
              </a:extLst>
            </p:cNvPr>
            <p:cNvSpPr txBox="1"/>
            <p:nvPr/>
          </p:nvSpPr>
          <p:spPr>
            <a:xfrm>
              <a:off x="255231" y="2011254"/>
              <a:ext cx="439544" cy="381684"/>
            </a:xfrm>
            <a:prstGeom prst="rect">
              <a:avLst/>
            </a:prstGeom>
            <a:noFill/>
          </p:spPr>
          <p:txBody>
            <a:bodyPr wrap="none" rtlCol="0" anchor="ctr" anchorCtr="0">
              <a:spAutoFit/>
            </a:bodyPr>
            <a:lstStyle/>
            <a:p>
              <a:pPr algn="r"/>
              <a:r>
                <a:rPr lang="en-GB" sz="1200" dirty="0">
                  <a:solidFill>
                    <a:srgbClr val="363636"/>
                  </a:solidFill>
                  <a:cs typeface="Arial" panose="020B0604020202020204" pitchFamily="34" charset="0"/>
                </a:rPr>
                <a:t>100</a:t>
              </a:r>
            </a:p>
          </p:txBody>
        </p:sp>
        <p:sp>
          <p:nvSpPr>
            <p:cNvPr id="24" name="Line 6">
              <a:extLst>
                <a:ext uri="{FF2B5EF4-FFF2-40B4-BE49-F238E27FC236}">
                  <a16:creationId xmlns:a16="http://schemas.microsoft.com/office/drawing/2014/main" id="{CF49344A-D45E-6C4E-EC1A-49A217969943}"/>
                </a:ext>
              </a:extLst>
            </p:cNvPr>
            <p:cNvSpPr>
              <a:spLocks noChangeShapeType="1"/>
            </p:cNvSpPr>
            <p:nvPr/>
          </p:nvSpPr>
          <p:spPr bwMode="auto">
            <a:xfrm>
              <a:off x="633640" y="2204865"/>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25" name="Line 7">
              <a:extLst>
                <a:ext uri="{FF2B5EF4-FFF2-40B4-BE49-F238E27FC236}">
                  <a16:creationId xmlns:a16="http://schemas.microsoft.com/office/drawing/2014/main" id="{261C0F76-1ACB-BCD7-A99F-3408DED44401}"/>
                </a:ext>
              </a:extLst>
            </p:cNvPr>
            <p:cNvSpPr>
              <a:spLocks noChangeShapeType="1"/>
            </p:cNvSpPr>
            <p:nvPr/>
          </p:nvSpPr>
          <p:spPr bwMode="auto">
            <a:xfrm>
              <a:off x="633640" y="2727073"/>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26" name="Line 8">
              <a:extLst>
                <a:ext uri="{FF2B5EF4-FFF2-40B4-BE49-F238E27FC236}">
                  <a16:creationId xmlns:a16="http://schemas.microsoft.com/office/drawing/2014/main" id="{B7B1E2C7-27A3-DD64-86C8-7701C3D971AC}"/>
                </a:ext>
              </a:extLst>
            </p:cNvPr>
            <p:cNvSpPr>
              <a:spLocks noChangeShapeType="1"/>
            </p:cNvSpPr>
            <p:nvPr/>
          </p:nvSpPr>
          <p:spPr bwMode="auto">
            <a:xfrm>
              <a:off x="633640" y="3225834"/>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27" name="Line 9">
              <a:extLst>
                <a:ext uri="{FF2B5EF4-FFF2-40B4-BE49-F238E27FC236}">
                  <a16:creationId xmlns:a16="http://schemas.microsoft.com/office/drawing/2014/main" id="{85D8D5FD-0990-3E38-5C9B-6D5FCF0399DA}"/>
                </a:ext>
              </a:extLst>
            </p:cNvPr>
            <p:cNvSpPr>
              <a:spLocks noChangeShapeType="1"/>
            </p:cNvSpPr>
            <p:nvPr/>
          </p:nvSpPr>
          <p:spPr bwMode="auto">
            <a:xfrm>
              <a:off x="633640" y="3740713"/>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28" name="Line 10">
              <a:extLst>
                <a:ext uri="{FF2B5EF4-FFF2-40B4-BE49-F238E27FC236}">
                  <a16:creationId xmlns:a16="http://schemas.microsoft.com/office/drawing/2014/main" id="{DAEC66AE-1677-79F3-2683-7ACC95A19FF9}"/>
                </a:ext>
              </a:extLst>
            </p:cNvPr>
            <p:cNvSpPr>
              <a:spLocks noChangeShapeType="1"/>
            </p:cNvSpPr>
            <p:nvPr/>
          </p:nvSpPr>
          <p:spPr bwMode="auto">
            <a:xfrm>
              <a:off x="633640" y="4244849"/>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29" name="Line 11">
              <a:extLst>
                <a:ext uri="{FF2B5EF4-FFF2-40B4-BE49-F238E27FC236}">
                  <a16:creationId xmlns:a16="http://schemas.microsoft.com/office/drawing/2014/main" id="{4C3CC58E-2945-D0E9-A300-13A0734F3904}"/>
                </a:ext>
              </a:extLst>
            </p:cNvPr>
            <p:cNvSpPr>
              <a:spLocks noChangeShapeType="1"/>
            </p:cNvSpPr>
            <p:nvPr/>
          </p:nvSpPr>
          <p:spPr bwMode="auto">
            <a:xfrm>
              <a:off x="633640" y="4754357"/>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30" name="TextBox 29">
              <a:extLst>
                <a:ext uri="{FF2B5EF4-FFF2-40B4-BE49-F238E27FC236}">
                  <a16:creationId xmlns:a16="http://schemas.microsoft.com/office/drawing/2014/main" id="{3EDF169C-C437-7DFC-4F62-D75130961E01}"/>
                </a:ext>
              </a:extLst>
            </p:cNvPr>
            <p:cNvSpPr txBox="1"/>
            <p:nvPr/>
          </p:nvSpPr>
          <p:spPr>
            <a:xfrm>
              <a:off x="340196" y="2535393"/>
              <a:ext cx="354584" cy="381684"/>
            </a:xfrm>
            <a:prstGeom prst="rect">
              <a:avLst/>
            </a:prstGeom>
            <a:noFill/>
          </p:spPr>
          <p:txBody>
            <a:bodyPr wrap="none" rtlCol="0" anchor="ctr" anchorCtr="0">
              <a:spAutoFit/>
            </a:bodyPr>
            <a:lstStyle/>
            <a:p>
              <a:pPr algn="r"/>
              <a:r>
                <a:rPr lang="en-GB" sz="1200" dirty="0">
                  <a:solidFill>
                    <a:srgbClr val="363636"/>
                  </a:solidFill>
                  <a:cs typeface="Arial" panose="020B0604020202020204" pitchFamily="34" charset="0"/>
                </a:rPr>
                <a:t>80</a:t>
              </a:r>
            </a:p>
          </p:txBody>
        </p:sp>
        <p:sp>
          <p:nvSpPr>
            <p:cNvPr id="31" name="TextBox 30">
              <a:extLst>
                <a:ext uri="{FF2B5EF4-FFF2-40B4-BE49-F238E27FC236}">
                  <a16:creationId xmlns:a16="http://schemas.microsoft.com/office/drawing/2014/main" id="{52F29A7D-38CB-167F-C642-5745B9296952}"/>
                </a:ext>
              </a:extLst>
            </p:cNvPr>
            <p:cNvSpPr txBox="1"/>
            <p:nvPr/>
          </p:nvSpPr>
          <p:spPr>
            <a:xfrm>
              <a:off x="340196" y="3033923"/>
              <a:ext cx="354584" cy="381684"/>
            </a:xfrm>
            <a:prstGeom prst="rect">
              <a:avLst/>
            </a:prstGeom>
            <a:noFill/>
          </p:spPr>
          <p:txBody>
            <a:bodyPr wrap="none" rtlCol="0" anchor="ctr" anchorCtr="0">
              <a:spAutoFit/>
            </a:bodyPr>
            <a:lstStyle/>
            <a:p>
              <a:pPr algn="r"/>
              <a:r>
                <a:rPr lang="en-GB" sz="1200" dirty="0">
                  <a:solidFill>
                    <a:srgbClr val="363636"/>
                  </a:solidFill>
                  <a:cs typeface="Arial" panose="020B0604020202020204" pitchFamily="34" charset="0"/>
                </a:rPr>
                <a:t>60</a:t>
              </a:r>
            </a:p>
          </p:txBody>
        </p:sp>
        <p:sp>
          <p:nvSpPr>
            <p:cNvPr id="32" name="TextBox 31">
              <a:extLst>
                <a:ext uri="{FF2B5EF4-FFF2-40B4-BE49-F238E27FC236}">
                  <a16:creationId xmlns:a16="http://schemas.microsoft.com/office/drawing/2014/main" id="{E9D8DF37-CA55-DC25-6799-D78B70407360}"/>
                </a:ext>
              </a:extLst>
            </p:cNvPr>
            <p:cNvSpPr txBox="1"/>
            <p:nvPr/>
          </p:nvSpPr>
          <p:spPr>
            <a:xfrm>
              <a:off x="340196" y="3548577"/>
              <a:ext cx="354584" cy="381684"/>
            </a:xfrm>
            <a:prstGeom prst="rect">
              <a:avLst/>
            </a:prstGeom>
            <a:noFill/>
          </p:spPr>
          <p:txBody>
            <a:bodyPr wrap="none" rtlCol="0" anchor="ctr" anchorCtr="0">
              <a:spAutoFit/>
            </a:bodyPr>
            <a:lstStyle/>
            <a:p>
              <a:pPr algn="r"/>
              <a:r>
                <a:rPr lang="en-GB" sz="1200" dirty="0">
                  <a:solidFill>
                    <a:srgbClr val="363636"/>
                  </a:solidFill>
                  <a:cs typeface="Arial" panose="020B0604020202020204" pitchFamily="34" charset="0"/>
                </a:rPr>
                <a:t>40</a:t>
              </a:r>
            </a:p>
          </p:txBody>
        </p:sp>
        <p:sp>
          <p:nvSpPr>
            <p:cNvPr id="33" name="TextBox 32">
              <a:extLst>
                <a:ext uri="{FF2B5EF4-FFF2-40B4-BE49-F238E27FC236}">
                  <a16:creationId xmlns:a16="http://schemas.microsoft.com/office/drawing/2014/main" id="{561AF2E3-E3D2-A2EB-7C7F-90A165348B02}"/>
                </a:ext>
              </a:extLst>
            </p:cNvPr>
            <p:cNvSpPr txBox="1"/>
            <p:nvPr/>
          </p:nvSpPr>
          <p:spPr>
            <a:xfrm>
              <a:off x="340196" y="4052480"/>
              <a:ext cx="354584" cy="381684"/>
            </a:xfrm>
            <a:prstGeom prst="rect">
              <a:avLst/>
            </a:prstGeom>
            <a:noFill/>
          </p:spPr>
          <p:txBody>
            <a:bodyPr wrap="none" rtlCol="0" anchor="ctr" anchorCtr="0">
              <a:spAutoFit/>
            </a:bodyPr>
            <a:lstStyle/>
            <a:p>
              <a:pPr algn="r"/>
              <a:r>
                <a:rPr lang="en-GB" sz="1200" dirty="0">
                  <a:solidFill>
                    <a:srgbClr val="363636"/>
                  </a:solidFill>
                  <a:cs typeface="Arial" panose="020B0604020202020204" pitchFamily="34" charset="0"/>
                </a:rPr>
                <a:t>20</a:t>
              </a:r>
            </a:p>
          </p:txBody>
        </p:sp>
        <p:sp>
          <p:nvSpPr>
            <p:cNvPr id="34" name="TextBox 33">
              <a:extLst>
                <a:ext uri="{FF2B5EF4-FFF2-40B4-BE49-F238E27FC236}">
                  <a16:creationId xmlns:a16="http://schemas.microsoft.com/office/drawing/2014/main" id="{61348D12-7331-1530-1E4E-45DD8069E28B}"/>
                </a:ext>
              </a:extLst>
            </p:cNvPr>
            <p:cNvSpPr txBox="1"/>
            <p:nvPr/>
          </p:nvSpPr>
          <p:spPr>
            <a:xfrm>
              <a:off x="425163" y="4561756"/>
              <a:ext cx="269625" cy="381684"/>
            </a:xfrm>
            <a:prstGeom prst="rect">
              <a:avLst/>
            </a:prstGeom>
            <a:noFill/>
          </p:spPr>
          <p:txBody>
            <a:bodyPr wrap="none" rtlCol="0" anchor="ctr" anchorCtr="0">
              <a:spAutoFit/>
            </a:bodyPr>
            <a:lstStyle/>
            <a:p>
              <a:pPr algn="r"/>
              <a:r>
                <a:rPr lang="en-GB" sz="1200" dirty="0">
                  <a:solidFill>
                    <a:srgbClr val="363636"/>
                  </a:solidFill>
                  <a:cs typeface="Arial" panose="020B0604020202020204" pitchFamily="34" charset="0"/>
                </a:rPr>
                <a:t>0</a:t>
              </a:r>
            </a:p>
          </p:txBody>
        </p:sp>
      </p:grpSp>
      <p:sp>
        <p:nvSpPr>
          <p:cNvPr id="35" name="TextBox 34">
            <a:extLst>
              <a:ext uri="{FF2B5EF4-FFF2-40B4-BE49-F238E27FC236}">
                <a16:creationId xmlns:a16="http://schemas.microsoft.com/office/drawing/2014/main" id="{84293DF8-A6BE-5637-66F1-F41E66CEAA80}"/>
              </a:ext>
            </a:extLst>
          </p:cNvPr>
          <p:cNvSpPr txBox="1"/>
          <p:nvPr/>
        </p:nvSpPr>
        <p:spPr>
          <a:xfrm>
            <a:off x="-69007" y="4917074"/>
            <a:ext cx="830677" cy="415498"/>
          </a:xfrm>
          <a:prstGeom prst="rect">
            <a:avLst/>
          </a:prstGeom>
          <a:noFill/>
        </p:spPr>
        <p:txBody>
          <a:bodyPr wrap="none" rtlCol="0">
            <a:spAutoFit/>
          </a:bodyPr>
          <a:lstStyle/>
          <a:p>
            <a:pPr algn="r"/>
            <a:r>
              <a:rPr lang="en-GB" sz="1050" dirty="0">
                <a:solidFill>
                  <a:schemeClr val="tx1"/>
                </a:solidFill>
              </a:rPr>
              <a:t>No. at </a:t>
            </a:r>
            <a:r>
              <a:rPr lang="en-GB" sz="1050" dirty="0" smtClean="0">
                <a:solidFill>
                  <a:schemeClr val="tx1"/>
                </a:solidFill>
              </a:rPr>
              <a:t>risk</a:t>
            </a:r>
            <a:br>
              <a:rPr lang="en-GB" sz="1050" dirty="0" smtClean="0">
                <a:solidFill>
                  <a:schemeClr val="tx1"/>
                </a:solidFill>
              </a:rPr>
            </a:br>
            <a:r>
              <a:rPr lang="en-GB" sz="1050" dirty="0" smtClean="0">
                <a:solidFill>
                  <a:schemeClr val="tx1"/>
                </a:solidFill>
              </a:rPr>
              <a:t>(censored)</a:t>
            </a:r>
            <a:endParaRPr lang="en-GB" sz="1050" dirty="0">
              <a:solidFill>
                <a:schemeClr val="tx1"/>
              </a:solidFill>
            </a:endParaRPr>
          </a:p>
        </p:txBody>
      </p:sp>
      <p:grpSp>
        <p:nvGrpSpPr>
          <p:cNvPr id="11" name="Group 10">
            <a:extLst>
              <a:ext uri="{FF2B5EF4-FFF2-40B4-BE49-F238E27FC236}">
                <a16:creationId xmlns:a16="http://schemas.microsoft.com/office/drawing/2014/main" id="{257E1D8F-99AC-29A8-62E5-1EC36AF5048C}"/>
              </a:ext>
            </a:extLst>
          </p:cNvPr>
          <p:cNvGrpSpPr/>
          <p:nvPr/>
        </p:nvGrpSpPr>
        <p:grpSpPr>
          <a:xfrm>
            <a:off x="726409" y="4329776"/>
            <a:ext cx="3595705" cy="329369"/>
            <a:chOff x="1476539" y="4356522"/>
            <a:chExt cx="5195166" cy="329369"/>
          </a:xfrm>
        </p:grpSpPr>
        <p:sp>
          <p:nvSpPr>
            <p:cNvPr id="36" name="Line 21">
              <a:extLst>
                <a:ext uri="{FF2B5EF4-FFF2-40B4-BE49-F238E27FC236}">
                  <a16:creationId xmlns:a16="http://schemas.microsoft.com/office/drawing/2014/main" id="{DF0FC844-C29C-FB69-33A8-42FE8ABFB06D}"/>
                </a:ext>
              </a:extLst>
            </p:cNvPr>
            <p:cNvSpPr>
              <a:spLocks noChangeShapeType="1"/>
            </p:cNvSpPr>
            <p:nvPr/>
          </p:nvSpPr>
          <p:spPr bwMode="auto">
            <a:xfrm>
              <a:off x="648577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37" name="TextBox 36">
              <a:extLst>
                <a:ext uri="{FF2B5EF4-FFF2-40B4-BE49-F238E27FC236}">
                  <a16:creationId xmlns:a16="http://schemas.microsoft.com/office/drawing/2014/main" id="{B4C9A19D-6CAF-639F-5DB7-09ED74ED77FC}"/>
                </a:ext>
              </a:extLst>
            </p:cNvPr>
            <p:cNvSpPr txBox="1"/>
            <p:nvPr/>
          </p:nvSpPr>
          <p:spPr>
            <a:xfrm>
              <a:off x="6293623" y="4428522"/>
              <a:ext cx="378082"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13</a:t>
              </a:r>
            </a:p>
          </p:txBody>
        </p:sp>
        <p:sp>
          <p:nvSpPr>
            <p:cNvPr id="38" name="Line 21">
              <a:extLst>
                <a:ext uri="{FF2B5EF4-FFF2-40B4-BE49-F238E27FC236}">
                  <a16:creationId xmlns:a16="http://schemas.microsoft.com/office/drawing/2014/main" id="{9F7EEBDB-548F-EE7B-29A3-CD0B1D99B025}"/>
                </a:ext>
              </a:extLst>
            </p:cNvPr>
            <p:cNvSpPr>
              <a:spLocks noChangeShapeType="1"/>
            </p:cNvSpPr>
            <p:nvPr/>
          </p:nvSpPr>
          <p:spPr bwMode="auto">
            <a:xfrm>
              <a:off x="611013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39" name="TextBox 38">
              <a:extLst>
                <a:ext uri="{FF2B5EF4-FFF2-40B4-BE49-F238E27FC236}">
                  <a16:creationId xmlns:a16="http://schemas.microsoft.com/office/drawing/2014/main" id="{7811B770-7FF0-A6D8-A759-6D765A19D4B4}"/>
                </a:ext>
              </a:extLst>
            </p:cNvPr>
            <p:cNvSpPr txBox="1"/>
            <p:nvPr/>
          </p:nvSpPr>
          <p:spPr>
            <a:xfrm>
              <a:off x="5917988" y="4428522"/>
              <a:ext cx="378082"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12</a:t>
              </a:r>
            </a:p>
          </p:txBody>
        </p:sp>
        <p:sp>
          <p:nvSpPr>
            <p:cNvPr id="40" name="Line 21">
              <a:extLst>
                <a:ext uri="{FF2B5EF4-FFF2-40B4-BE49-F238E27FC236}">
                  <a16:creationId xmlns:a16="http://schemas.microsoft.com/office/drawing/2014/main" id="{7C859EB0-2139-CA9B-9972-6DD8B9635228}"/>
                </a:ext>
              </a:extLst>
            </p:cNvPr>
            <p:cNvSpPr>
              <a:spLocks noChangeShapeType="1"/>
            </p:cNvSpPr>
            <p:nvPr/>
          </p:nvSpPr>
          <p:spPr bwMode="auto">
            <a:xfrm>
              <a:off x="573450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41" name="TextBox 40">
              <a:extLst>
                <a:ext uri="{FF2B5EF4-FFF2-40B4-BE49-F238E27FC236}">
                  <a16:creationId xmlns:a16="http://schemas.microsoft.com/office/drawing/2014/main" id="{A917F3AB-D1F5-EAF7-340E-1ED5D0821F0E}"/>
                </a:ext>
              </a:extLst>
            </p:cNvPr>
            <p:cNvSpPr txBox="1"/>
            <p:nvPr/>
          </p:nvSpPr>
          <p:spPr>
            <a:xfrm>
              <a:off x="5551242" y="4428522"/>
              <a:ext cx="360297"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11</a:t>
              </a:r>
            </a:p>
          </p:txBody>
        </p:sp>
        <p:sp>
          <p:nvSpPr>
            <p:cNvPr id="42" name="Line 21">
              <a:extLst>
                <a:ext uri="{FF2B5EF4-FFF2-40B4-BE49-F238E27FC236}">
                  <a16:creationId xmlns:a16="http://schemas.microsoft.com/office/drawing/2014/main" id="{BC84015B-0D33-B57B-9440-59A19775BB44}"/>
                </a:ext>
              </a:extLst>
            </p:cNvPr>
            <p:cNvSpPr>
              <a:spLocks noChangeShapeType="1"/>
            </p:cNvSpPr>
            <p:nvPr/>
          </p:nvSpPr>
          <p:spPr bwMode="auto">
            <a:xfrm>
              <a:off x="535886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43" name="TextBox 42">
              <a:extLst>
                <a:ext uri="{FF2B5EF4-FFF2-40B4-BE49-F238E27FC236}">
                  <a16:creationId xmlns:a16="http://schemas.microsoft.com/office/drawing/2014/main" id="{BFD30830-AEFE-7127-323F-2DDC703714D2}"/>
                </a:ext>
              </a:extLst>
            </p:cNvPr>
            <p:cNvSpPr txBox="1"/>
            <p:nvPr/>
          </p:nvSpPr>
          <p:spPr>
            <a:xfrm>
              <a:off x="5166713" y="4428522"/>
              <a:ext cx="378082"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10</a:t>
              </a:r>
            </a:p>
          </p:txBody>
        </p:sp>
        <p:sp>
          <p:nvSpPr>
            <p:cNvPr id="44" name="Line 21">
              <a:extLst>
                <a:ext uri="{FF2B5EF4-FFF2-40B4-BE49-F238E27FC236}">
                  <a16:creationId xmlns:a16="http://schemas.microsoft.com/office/drawing/2014/main" id="{D69E3641-A4EF-7608-AC7F-D38920A8BFDF}"/>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45" name="TextBox 44">
              <a:extLst>
                <a:ext uri="{FF2B5EF4-FFF2-40B4-BE49-F238E27FC236}">
                  <a16:creationId xmlns:a16="http://schemas.microsoft.com/office/drawing/2014/main" id="{DA6513FF-704E-8E0A-054F-F8364BE6BBA4}"/>
                </a:ext>
              </a:extLst>
            </p:cNvPr>
            <p:cNvSpPr txBox="1"/>
            <p:nvPr/>
          </p:nvSpPr>
          <p:spPr>
            <a:xfrm>
              <a:off x="4857272" y="4428522"/>
              <a:ext cx="245688"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9</a:t>
              </a:r>
            </a:p>
          </p:txBody>
        </p:sp>
        <p:sp>
          <p:nvSpPr>
            <p:cNvPr id="46" name="Line 21">
              <a:extLst>
                <a:ext uri="{FF2B5EF4-FFF2-40B4-BE49-F238E27FC236}">
                  <a16:creationId xmlns:a16="http://schemas.microsoft.com/office/drawing/2014/main" id="{D9375031-0897-A1E3-B9B1-A7005200D6CC}"/>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47" name="TextBox 46">
              <a:extLst>
                <a:ext uri="{FF2B5EF4-FFF2-40B4-BE49-F238E27FC236}">
                  <a16:creationId xmlns:a16="http://schemas.microsoft.com/office/drawing/2014/main" id="{A9AB940E-FCE7-9DE2-63E9-7C2EBE07B0C1}"/>
                </a:ext>
              </a:extLst>
            </p:cNvPr>
            <p:cNvSpPr txBox="1"/>
            <p:nvPr/>
          </p:nvSpPr>
          <p:spPr>
            <a:xfrm>
              <a:off x="4481636" y="4428522"/>
              <a:ext cx="245688"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8</a:t>
              </a:r>
            </a:p>
          </p:txBody>
        </p:sp>
        <p:sp>
          <p:nvSpPr>
            <p:cNvPr id="48" name="Line 21">
              <a:extLst>
                <a:ext uri="{FF2B5EF4-FFF2-40B4-BE49-F238E27FC236}">
                  <a16:creationId xmlns:a16="http://schemas.microsoft.com/office/drawing/2014/main" id="{0FC1B9AE-9211-3397-FCD7-2465A4A0DB15}"/>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49" name="TextBox 48">
              <a:extLst>
                <a:ext uri="{FF2B5EF4-FFF2-40B4-BE49-F238E27FC236}">
                  <a16:creationId xmlns:a16="http://schemas.microsoft.com/office/drawing/2014/main" id="{7C24A51C-EC04-F9D3-1BAF-E1CC804513FD}"/>
                </a:ext>
              </a:extLst>
            </p:cNvPr>
            <p:cNvSpPr txBox="1"/>
            <p:nvPr/>
          </p:nvSpPr>
          <p:spPr>
            <a:xfrm>
              <a:off x="4105997" y="4428522"/>
              <a:ext cx="245688"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7</a:t>
              </a:r>
            </a:p>
          </p:txBody>
        </p:sp>
        <p:sp>
          <p:nvSpPr>
            <p:cNvPr id="50" name="Line 21">
              <a:extLst>
                <a:ext uri="{FF2B5EF4-FFF2-40B4-BE49-F238E27FC236}">
                  <a16:creationId xmlns:a16="http://schemas.microsoft.com/office/drawing/2014/main" id="{DDA39F40-A465-D8EF-6BD0-D9B93AD2CC3F}"/>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51" name="TextBox 50">
              <a:extLst>
                <a:ext uri="{FF2B5EF4-FFF2-40B4-BE49-F238E27FC236}">
                  <a16:creationId xmlns:a16="http://schemas.microsoft.com/office/drawing/2014/main" id="{E926765E-CC71-4432-9E67-6ADBA41FAA6A}"/>
                </a:ext>
              </a:extLst>
            </p:cNvPr>
            <p:cNvSpPr txBox="1"/>
            <p:nvPr/>
          </p:nvSpPr>
          <p:spPr>
            <a:xfrm>
              <a:off x="3730361" y="4428522"/>
              <a:ext cx="245688"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6</a:t>
              </a:r>
            </a:p>
          </p:txBody>
        </p:sp>
        <p:sp>
          <p:nvSpPr>
            <p:cNvPr id="52" name="Line 21">
              <a:extLst>
                <a:ext uri="{FF2B5EF4-FFF2-40B4-BE49-F238E27FC236}">
                  <a16:creationId xmlns:a16="http://schemas.microsoft.com/office/drawing/2014/main" id="{BA38CBF6-E19F-CB05-4E2E-759CFB1AAC2B}"/>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53" name="TextBox 52">
              <a:extLst>
                <a:ext uri="{FF2B5EF4-FFF2-40B4-BE49-F238E27FC236}">
                  <a16:creationId xmlns:a16="http://schemas.microsoft.com/office/drawing/2014/main" id="{93BF92A1-6F1A-5EB0-5B05-FB29288DE5B7}"/>
                </a:ext>
              </a:extLst>
            </p:cNvPr>
            <p:cNvSpPr txBox="1"/>
            <p:nvPr/>
          </p:nvSpPr>
          <p:spPr>
            <a:xfrm>
              <a:off x="3354725" y="4428522"/>
              <a:ext cx="245688"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5</a:t>
              </a:r>
            </a:p>
          </p:txBody>
        </p:sp>
        <p:sp>
          <p:nvSpPr>
            <p:cNvPr id="54" name="Line 21">
              <a:extLst>
                <a:ext uri="{FF2B5EF4-FFF2-40B4-BE49-F238E27FC236}">
                  <a16:creationId xmlns:a16="http://schemas.microsoft.com/office/drawing/2014/main" id="{739786FD-E9CE-16A2-8537-DFB51D2BE625}"/>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55" name="TextBox 54">
              <a:extLst>
                <a:ext uri="{FF2B5EF4-FFF2-40B4-BE49-F238E27FC236}">
                  <a16:creationId xmlns:a16="http://schemas.microsoft.com/office/drawing/2014/main" id="{04FDDA71-5DC0-320C-CF89-6F721CEAB949}"/>
                </a:ext>
              </a:extLst>
            </p:cNvPr>
            <p:cNvSpPr txBox="1"/>
            <p:nvPr/>
          </p:nvSpPr>
          <p:spPr>
            <a:xfrm>
              <a:off x="2979087" y="4428522"/>
              <a:ext cx="245688"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4</a:t>
              </a:r>
            </a:p>
          </p:txBody>
        </p:sp>
        <p:sp>
          <p:nvSpPr>
            <p:cNvPr id="56" name="Line 21">
              <a:extLst>
                <a:ext uri="{FF2B5EF4-FFF2-40B4-BE49-F238E27FC236}">
                  <a16:creationId xmlns:a16="http://schemas.microsoft.com/office/drawing/2014/main" id="{A5C2D328-87B4-02CB-8F66-66C05D30583F}"/>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57" name="TextBox 56">
              <a:extLst>
                <a:ext uri="{FF2B5EF4-FFF2-40B4-BE49-F238E27FC236}">
                  <a16:creationId xmlns:a16="http://schemas.microsoft.com/office/drawing/2014/main" id="{6CAF67D3-F5FE-D451-0BC7-CF72DB609C9D}"/>
                </a:ext>
              </a:extLst>
            </p:cNvPr>
            <p:cNvSpPr txBox="1"/>
            <p:nvPr/>
          </p:nvSpPr>
          <p:spPr>
            <a:xfrm>
              <a:off x="2603450" y="4428522"/>
              <a:ext cx="245688"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3</a:t>
              </a:r>
            </a:p>
          </p:txBody>
        </p:sp>
        <p:sp>
          <p:nvSpPr>
            <p:cNvPr id="58" name="Line 21">
              <a:extLst>
                <a:ext uri="{FF2B5EF4-FFF2-40B4-BE49-F238E27FC236}">
                  <a16:creationId xmlns:a16="http://schemas.microsoft.com/office/drawing/2014/main" id="{74BC511A-32A7-BBF6-5F39-02E69EAC192A}"/>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59" name="TextBox 58">
              <a:extLst>
                <a:ext uri="{FF2B5EF4-FFF2-40B4-BE49-F238E27FC236}">
                  <a16:creationId xmlns:a16="http://schemas.microsoft.com/office/drawing/2014/main" id="{EB7674A3-A703-0E78-3F77-2C53EF39EA34}"/>
                </a:ext>
              </a:extLst>
            </p:cNvPr>
            <p:cNvSpPr txBox="1"/>
            <p:nvPr/>
          </p:nvSpPr>
          <p:spPr>
            <a:xfrm>
              <a:off x="2227812" y="4428522"/>
              <a:ext cx="245688"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2</a:t>
              </a:r>
            </a:p>
          </p:txBody>
        </p:sp>
        <p:sp>
          <p:nvSpPr>
            <p:cNvPr id="60" name="Line 21">
              <a:extLst>
                <a:ext uri="{FF2B5EF4-FFF2-40B4-BE49-F238E27FC236}">
                  <a16:creationId xmlns:a16="http://schemas.microsoft.com/office/drawing/2014/main" id="{AAC81160-CEB8-9C82-850E-262A0C2CA4E7}"/>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61" name="TextBox 60">
              <a:extLst>
                <a:ext uri="{FF2B5EF4-FFF2-40B4-BE49-F238E27FC236}">
                  <a16:creationId xmlns:a16="http://schemas.microsoft.com/office/drawing/2014/main" id="{90B44CE0-52F3-AEAF-95B8-8E67FEB1B3AE}"/>
                </a:ext>
              </a:extLst>
            </p:cNvPr>
            <p:cNvSpPr txBox="1"/>
            <p:nvPr/>
          </p:nvSpPr>
          <p:spPr>
            <a:xfrm>
              <a:off x="1852175" y="4428522"/>
              <a:ext cx="245688"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1</a:t>
              </a:r>
            </a:p>
          </p:txBody>
        </p:sp>
        <p:sp>
          <p:nvSpPr>
            <p:cNvPr id="62" name="Line 21">
              <a:extLst>
                <a:ext uri="{FF2B5EF4-FFF2-40B4-BE49-F238E27FC236}">
                  <a16:creationId xmlns:a16="http://schemas.microsoft.com/office/drawing/2014/main" id="{DB893B2E-2AF2-3BB1-1F3C-4F4ADE20F29C}"/>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63" name="TextBox 62">
              <a:extLst>
                <a:ext uri="{FF2B5EF4-FFF2-40B4-BE49-F238E27FC236}">
                  <a16:creationId xmlns:a16="http://schemas.microsoft.com/office/drawing/2014/main" id="{CDF53956-4D95-BF09-DA51-690D59924C37}"/>
                </a:ext>
              </a:extLst>
            </p:cNvPr>
            <p:cNvSpPr txBox="1"/>
            <p:nvPr/>
          </p:nvSpPr>
          <p:spPr>
            <a:xfrm>
              <a:off x="1476539" y="4428522"/>
              <a:ext cx="245688"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0</a:t>
              </a:r>
            </a:p>
          </p:txBody>
        </p:sp>
      </p:grpSp>
      <p:grpSp>
        <p:nvGrpSpPr>
          <p:cNvPr id="13" name="Group 12">
            <a:extLst>
              <a:ext uri="{FF2B5EF4-FFF2-40B4-BE49-F238E27FC236}">
                <a16:creationId xmlns:a16="http://schemas.microsoft.com/office/drawing/2014/main" id="{CDA3CBD2-FA5C-3406-CEDA-9FB235503379}"/>
              </a:ext>
            </a:extLst>
          </p:cNvPr>
          <p:cNvGrpSpPr/>
          <p:nvPr/>
        </p:nvGrpSpPr>
        <p:grpSpPr>
          <a:xfrm>
            <a:off x="694037" y="4930096"/>
            <a:ext cx="3403352" cy="411257"/>
            <a:chOff x="680631" y="5063522"/>
            <a:chExt cx="3155478" cy="411257"/>
          </a:xfrm>
        </p:grpSpPr>
        <p:sp>
          <p:nvSpPr>
            <p:cNvPr id="155" name="TextBox 154">
              <a:extLst>
                <a:ext uri="{FF2B5EF4-FFF2-40B4-BE49-F238E27FC236}">
                  <a16:creationId xmlns:a16="http://schemas.microsoft.com/office/drawing/2014/main" id="{A794557A-E37C-C3AA-5C7B-A639BEB65316}"/>
                </a:ext>
              </a:extLst>
            </p:cNvPr>
            <p:cNvSpPr txBox="1"/>
            <p:nvPr/>
          </p:nvSpPr>
          <p:spPr>
            <a:xfrm>
              <a:off x="3536845" y="5063522"/>
              <a:ext cx="299264" cy="411257"/>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0</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12)</a:t>
              </a:r>
            </a:p>
          </p:txBody>
        </p:sp>
        <p:sp>
          <p:nvSpPr>
            <p:cNvPr id="157" name="TextBox 156">
              <a:extLst>
                <a:ext uri="{FF2B5EF4-FFF2-40B4-BE49-F238E27FC236}">
                  <a16:creationId xmlns:a16="http://schemas.microsoft.com/office/drawing/2014/main" id="{25F1A3AF-CFF6-C919-2AE9-646F3918C1AF}"/>
                </a:ext>
              </a:extLst>
            </p:cNvPr>
            <p:cNvSpPr txBox="1"/>
            <p:nvPr/>
          </p:nvSpPr>
          <p:spPr>
            <a:xfrm>
              <a:off x="3295794" y="5063522"/>
              <a:ext cx="299264" cy="411257"/>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2</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11)</a:t>
              </a:r>
            </a:p>
          </p:txBody>
        </p:sp>
        <p:sp>
          <p:nvSpPr>
            <p:cNvPr id="159" name="TextBox 158">
              <a:extLst>
                <a:ext uri="{FF2B5EF4-FFF2-40B4-BE49-F238E27FC236}">
                  <a16:creationId xmlns:a16="http://schemas.microsoft.com/office/drawing/2014/main" id="{C49D78C4-FE43-169F-CB68-2D1B4F72F426}"/>
                </a:ext>
              </a:extLst>
            </p:cNvPr>
            <p:cNvSpPr txBox="1"/>
            <p:nvPr/>
          </p:nvSpPr>
          <p:spPr>
            <a:xfrm>
              <a:off x="3054743" y="5063522"/>
              <a:ext cx="299264" cy="411257"/>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3</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11)</a:t>
              </a:r>
            </a:p>
          </p:txBody>
        </p:sp>
        <p:sp>
          <p:nvSpPr>
            <p:cNvPr id="161" name="TextBox 160">
              <a:extLst>
                <a:ext uri="{FF2B5EF4-FFF2-40B4-BE49-F238E27FC236}">
                  <a16:creationId xmlns:a16="http://schemas.microsoft.com/office/drawing/2014/main" id="{52F4C2FE-1156-F6CE-4520-1BE3D832CE6D}"/>
                </a:ext>
              </a:extLst>
            </p:cNvPr>
            <p:cNvSpPr txBox="1"/>
            <p:nvPr/>
          </p:nvSpPr>
          <p:spPr>
            <a:xfrm>
              <a:off x="2813690" y="5063522"/>
              <a:ext cx="299264" cy="411257"/>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16</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10)</a:t>
              </a:r>
            </a:p>
          </p:txBody>
        </p:sp>
        <p:sp>
          <p:nvSpPr>
            <p:cNvPr id="163" name="TextBox 162">
              <a:extLst>
                <a:ext uri="{FF2B5EF4-FFF2-40B4-BE49-F238E27FC236}">
                  <a16:creationId xmlns:a16="http://schemas.microsoft.com/office/drawing/2014/main" id="{146FE6BE-B7D9-9846-1610-F0269E4A4580}"/>
                </a:ext>
              </a:extLst>
            </p:cNvPr>
            <p:cNvSpPr txBox="1"/>
            <p:nvPr/>
          </p:nvSpPr>
          <p:spPr>
            <a:xfrm>
              <a:off x="2572639" y="5063522"/>
              <a:ext cx="299264" cy="411257"/>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19</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10)</a:t>
              </a:r>
            </a:p>
          </p:txBody>
        </p:sp>
        <p:sp>
          <p:nvSpPr>
            <p:cNvPr id="165" name="TextBox 164">
              <a:extLst>
                <a:ext uri="{FF2B5EF4-FFF2-40B4-BE49-F238E27FC236}">
                  <a16:creationId xmlns:a16="http://schemas.microsoft.com/office/drawing/2014/main" id="{9D15C323-8FB4-DE53-742A-6A76690810AF}"/>
                </a:ext>
              </a:extLst>
            </p:cNvPr>
            <p:cNvSpPr txBox="1"/>
            <p:nvPr/>
          </p:nvSpPr>
          <p:spPr>
            <a:xfrm>
              <a:off x="2367997" y="5063522"/>
              <a:ext cx="226437" cy="411257"/>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25</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9)</a:t>
              </a:r>
            </a:p>
          </p:txBody>
        </p:sp>
        <p:sp>
          <p:nvSpPr>
            <p:cNvPr id="167" name="TextBox 166">
              <a:extLst>
                <a:ext uri="{FF2B5EF4-FFF2-40B4-BE49-F238E27FC236}">
                  <a16:creationId xmlns:a16="http://schemas.microsoft.com/office/drawing/2014/main" id="{8E024C0A-9769-9911-81E0-0D7B856238F9}"/>
                </a:ext>
              </a:extLst>
            </p:cNvPr>
            <p:cNvSpPr txBox="1"/>
            <p:nvPr/>
          </p:nvSpPr>
          <p:spPr>
            <a:xfrm>
              <a:off x="2126944" y="5063522"/>
              <a:ext cx="226437" cy="411257"/>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28</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9)</a:t>
              </a:r>
            </a:p>
          </p:txBody>
        </p:sp>
        <p:sp>
          <p:nvSpPr>
            <p:cNvPr id="169" name="TextBox 168">
              <a:extLst>
                <a:ext uri="{FF2B5EF4-FFF2-40B4-BE49-F238E27FC236}">
                  <a16:creationId xmlns:a16="http://schemas.microsoft.com/office/drawing/2014/main" id="{C0E6D795-C313-2F95-6A0F-FA5EAF8EBA9F}"/>
                </a:ext>
              </a:extLst>
            </p:cNvPr>
            <p:cNvSpPr txBox="1"/>
            <p:nvPr/>
          </p:nvSpPr>
          <p:spPr>
            <a:xfrm>
              <a:off x="1885894" y="5063522"/>
              <a:ext cx="226437" cy="411257"/>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35</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7)</a:t>
              </a:r>
            </a:p>
          </p:txBody>
        </p:sp>
        <p:sp>
          <p:nvSpPr>
            <p:cNvPr id="171" name="TextBox 170">
              <a:extLst>
                <a:ext uri="{FF2B5EF4-FFF2-40B4-BE49-F238E27FC236}">
                  <a16:creationId xmlns:a16="http://schemas.microsoft.com/office/drawing/2014/main" id="{BD4163E1-96A6-64B3-FB55-B35DAC3C0BAA}"/>
                </a:ext>
              </a:extLst>
            </p:cNvPr>
            <p:cNvSpPr txBox="1"/>
            <p:nvPr/>
          </p:nvSpPr>
          <p:spPr>
            <a:xfrm>
              <a:off x="1644840" y="5063522"/>
              <a:ext cx="226437" cy="411257"/>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38</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5)</a:t>
              </a:r>
            </a:p>
          </p:txBody>
        </p:sp>
        <p:sp>
          <p:nvSpPr>
            <p:cNvPr id="173" name="TextBox 172">
              <a:extLst>
                <a:ext uri="{FF2B5EF4-FFF2-40B4-BE49-F238E27FC236}">
                  <a16:creationId xmlns:a16="http://schemas.microsoft.com/office/drawing/2014/main" id="{AF885A1A-8E0C-9961-7B01-95F29DFB903B}"/>
                </a:ext>
              </a:extLst>
            </p:cNvPr>
            <p:cNvSpPr txBox="1"/>
            <p:nvPr/>
          </p:nvSpPr>
          <p:spPr>
            <a:xfrm>
              <a:off x="1403790" y="5063522"/>
              <a:ext cx="226437" cy="411257"/>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40</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3)</a:t>
              </a:r>
            </a:p>
          </p:txBody>
        </p:sp>
        <p:sp>
          <p:nvSpPr>
            <p:cNvPr id="175" name="TextBox 174">
              <a:extLst>
                <a:ext uri="{FF2B5EF4-FFF2-40B4-BE49-F238E27FC236}">
                  <a16:creationId xmlns:a16="http://schemas.microsoft.com/office/drawing/2014/main" id="{B43ADB1E-949B-6957-7E6D-A103A394D850}"/>
                </a:ext>
              </a:extLst>
            </p:cNvPr>
            <p:cNvSpPr txBox="1"/>
            <p:nvPr/>
          </p:nvSpPr>
          <p:spPr>
            <a:xfrm>
              <a:off x="1162735" y="5063522"/>
              <a:ext cx="226437" cy="411257"/>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44</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0)</a:t>
              </a:r>
            </a:p>
          </p:txBody>
        </p:sp>
        <p:sp>
          <p:nvSpPr>
            <p:cNvPr id="177" name="TextBox 176">
              <a:extLst>
                <a:ext uri="{FF2B5EF4-FFF2-40B4-BE49-F238E27FC236}">
                  <a16:creationId xmlns:a16="http://schemas.microsoft.com/office/drawing/2014/main" id="{15CBF85C-7E7D-E22F-45A8-D3CB36DB7A7C}"/>
                </a:ext>
              </a:extLst>
            </p:cNvPr>
            <p:cNvSpPr txBox="1"/>
            <p:nvPr/>
          </p:nvSpPr>
          <p:spPr>
            <a:xfrm>
              <a:off x="921685" y="5063522"/>
              <a:ext cx="226437" cy="411257"/>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44</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0)</a:t>
              </a:r>
            </a:p>
          </p:txBody>
        </p:sp>
        <p:sp>
          <p:nvSpPr>
            <p:cNvPr id="179" name="TextBox 178">
              <a:extLst>
                <a:ext uri="{FF2B5EF4-FFF2-40B4-BE49-F238E27FC236}">
                  <a16:creationId xmlns:a16="http://schemas.microsoft.com/office/drawing/2014/main" id="{7A61ED00-1D2C-B9C2-CD2C-CE5FD6E27580}"/>
                </a:ext>
              </a:extLst>
            </p:cNvPr>
            <p:cNvSpPr txBox="1"/>
            <p:nvPr/>
          </p:nvSpPr>
          <p:spPr>
            <a:xfrm>
              <a:off x="680631" y="5063522"/>
              <a:ext cx="226437" cy="411257"/>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44</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0)</a:t>
              </a:r>
            </a:p>
          </p:txBody>
        </p:sp>
      </p:grpSp>
      <p:graphicFrame>
        <p:nvGraphicFramePr>
          <p:cNvPr id="180" name="Table 179">
            <a:extLst>
              <a:ext uri="{FF2B5EF4-FFF2-40B4-BE49-F238E27FC236}">
                <a16:creationId xmlns:a16="http://schemas.microsoft.com/office/drawing/2014/main" id="{9770ACB3-C188-BEB9-13EC-2F551D6AA200}"/>
              </a:ext>
            </a:extLst>
          </p:cNvPr>
          <p:cNvGraphicFramePr>
            <a:graphicFrameLocks noGrp="1"/>
          </p:cNvGraphicFramePr>
          <p:nvPr>
            <p:extLst>
              <p:ext uri="{D42A27DB-BD31-4B8C-83A1-F6EECF244321}">
                <p14:modId xmlns:p14="http://schemas.microsoft.com/office/powerpoint/2010/main" val="1063665687"/>
              </p:ext>
            </p:extLst>
          </p:nvPr>
        </p:nvGraphicFramePr>
        <p:xfrm>
          <a:off x="742950" y="5465781"/>
          <a:ext cx="3524250" cy="731520"/>
        </p:xfrm>
        <a:graphic>
          <a:graphicData uri="http://schemas.openxmlformats.org/drawingml/2006/table">
            <a:tbl>
              <a:tblPr firstRow="1" bandRow="1">
                <a:tableStyleId>{69012ECD-51FC-41F1-AA8D-1B2483CD663E}</a:tableStyleId>
              </a:tblPr>
              <a:tblGrid>
                <a:gridCol w="499377">
                  <a:extLst>
                    <a:ext uri="{9D8B030D-6E8A-4147-A177-3AD203B41FA5}">
                      <a16:colId xmlns:a16="http://schemas.microsoft.com/office/drawing/2014/main" val="4251174958"/>
                    </a:ext>
                  </a:extLst>
                </a:gridCol>
                <a:gridCol w="700773">
                  <a:extLst>
                    <a:ext uri="{9D8B030D-6E8A-4147-A177-3AD203B41FA5}">
                      <a16:colId xmlns:a16="http://schemas.microsoft.com/office/drawing/2014/main" val="3398966707"/>
                    </a:ext>
                  </a:extLst>
                </a:gridCol>
                <a:gridCol w="1085850">
                  <a:extLst>
                    <a:ext uri="{9D8B030D-6E8A-4147-A177-3AD203B41FA5}">
                      <a16:colId xmlns:a16="http://schemas.microsoft.com/office/drawing/2014/main" val="3098158378"/>
                    </a:ext>
                  </a:extLst>
                </a:gridCol>
                <a:gridCol w="1238250">
                  <a:extLst>
                    <a:ext uri="{9D8B030D-6E8A-4147-A177-3AD203B41FA5}">
                      <a16:colId xmlns:a16="http://schemas.microsoft.com/office/drawing/2014/main" val="3288417780"/>
                    </a:ext>
                  </a:extLst>
                </a:gridCol>
              </a:tblGrid>
              <a:tr h="14978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200" b="1" dirty="0">
                          <a:solidFill>
                            <a:schemeClr val="tx2"/>
                          </a:solidFill>
                          <a:latin typeface="+mn-lt"/>
                        </a:rPr>
                        <a:t>N</a:t>
                      </a:r>
                    </a:p>
                  </a:txBody>
                  <a:tcPr marL="36000" marR="3600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200" dirty="0">
                          <a:solidFill>
                            <a:schemeClr val="tx2"/>
                          </a:solidFill>
                          <a:latin typeface="+mn-lt"/>
                        </a:rPr>
                        <a:t>Event</a:t>
                      </a:r>
                      <a:endParaRPr lang="en-US" sz="1200" b="1" dirty="0">
                        <a:solidFill>
                          <a:schemeClr val="tx2"/>
                        </a:solidFill>
                        <a:latin typeface="+mn-lt"/>
                      </a:endParaRPr>
                    </a:p>
                  </a:txBody>
                  <a:tcPr marL="36000" marR="36000" marT="0" marB="0" anchor="ctr"/>
                </a:tc>
                <a:tc>
                  <a:txBody>
                    <a:bodyPr/>
                    <a:lstStyle/>
                    <a:p>
                      <a:pPr algn="ctr"/>
                      <a:r>
                        <a:rPr lang="en-US" sz="1200" b="1" dirty="0" smtClean="0">
                          <a:solidFill>
                            <a:schemeClr val="tx2"/>
                          </a:solidFill>
                          <a:latin typeface="+mn-lt"/>
                        </a:rPr>
                        <a:t>mPFS, </a:t>
                      </a:r>
                      <a:r>
                        <a:rPr lang="en-US" sz="1200" b="1" dirty="0" err="1" smtClean="0">
                          <a:solidFill>
                            <a:schemeClr val="tx2"/>
                          </a:solidFill>
                          <a:latin typeface="+mn-lt"/>
                        </a:rPr>
                        <a:t>mo</a:t>
                      </a:r>
                      <a:r>
                        <a:rPr lang="en-US" sz="1200" b="1" dirty="0">
                          <a:solidFill>
                            <a:schemeClr val="tx2"/>
                          </a:solidFill>
                          <a:latin typeface="+mn-lt"/>
                        </a:rPr>
                        <a:t/>
                      </a:r>
                      <a:br>
                        <a:rPr lang="en-US" sz="1200" b="1" dirty="0">
                          <a:solidFill>
                            <a:schemeClr val="tx2"/>
                          </a:solidFill>
                          <a:latin typeface="+mn-lt"/>
                        </a:rPr>
                      </a:br>
                      <a:r>
                        <a:rPr lang="en-US" sz="1200" b="1" dirty="0">
                          <a:solidFill>
                            <a:schemeClr val="tx2"/>
                          </a:solidFill>
                          <a:latin typeface="+mn-lt"/>
                        </a:rPr>
                        <a:t>(</a:t>
                      </a:r>
                      <a:r>
                        <a:rPr lang="en-US" sz="1200" b="1" dirty="0" smtClean="0">
                          <a:solidFill>
                            <a:schemeClr val="tx2"/>
                          </a:solidFill>
                          <a:latin typeface="+mn-lt"/>
                        </a:rPr>
                        <a:t>95%CI</a:t>
                      </a:r>
                      <a:r>
                        <a:rPr lang="en-US" sz="1200" b="1" dirty="0">
                          <a:solidFill>
                            <a:schemeClr val="tx2"/>
                          </a:solidFill>
                          <a:latin typeface="+mn-lt"/>
                        </a:rPr>
                        <a:t>)</a:t>
                      </a:r>
                    </a:p>
                  </a:txBody>
                  <a:tcPr marL="36000" marR="3600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smtClean="0">
                          <a:solidFill>
                            <a:schemeClr val="tx2"/>
                          </a:solidFill>
                          <a:latin typeface="+mn-lt"/>
                        </a:rPr>
                        <a:t>6-moPFS rate, % (95%CI</a:t>
                      </a:r>
                      <a:r>
                        <a:rPr lang="en-US" sz="1200" b="1" dirty="0">
                          <a:solidFill>
                            <a:schemeClr val="tx2"/>
                          </a:solidFill>
                          <a:latin typeface="+mn-lt"/>
                        </a:rPr>
                        <a:t>)</a:t>
                      </a:r>
                    </a:p>
                  </a:txBody>
                  <a:tcPr marL="36000" marR="36000" marT="0" marB="0" anchor="ctr"/>
                </a:tc>
                <a:extLst>
                  <a:ext uri="{0D108BD9-81ED-4DB2-BD59-A6C34878D82A}">
                    <a16:rowId xmlns:a16="http://schemas.microsoft.com/office/drawing/2014/main" val="3011744392"/>
                  </a:ext>
                </a:extLst>
              </a:tr>
              <a:tr h="14978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200" dirty="0">
                          <a:latin typeface="+mn-lt"/>
                        </a:rPr>
                        <a:t>44</a:t>
                      </a:r>
                    </a:p>
                  </a:txBody>
                  <a:tcPr marL="36000" marR="36000" marT="0" marB="0" anchor="c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200" dirty="0">
                          <a:latin typeface="+mn-lt"/>
                        </a:rPr>
                        <a:t>12</a:t>
                      </a:r>
                    </a:p>
                  </a:txBody>
                  <a:tcPr marL="36000" marR="36000" marT="0" marB="0" anchor="ctr">
                    <a:solidFill>
                      <a:schemeClr val="tx2"/>
                    </a:solidFill>
                  </a:tcPr>
                </a:tc>
                <a:tc>
                  <a:txBody>
                    <a:bodyPr/>
                    <a:lstStyle/>
                    <a:p>
                      <a:pPr algn="ctr"/>
                      <a:r>
                        <a:rPr lang="en-US" sz="1200" dirty="0">
                          <a:latin typeface="+mn-lt"/>
                        </a:rPr>
                        <a:t>11.2 </a:t>
                      </a:r>
                      <a:r>
                        <a:rPr lang="en-US" sz="1200" dirty="0" smtClean="0">
                          <a:latin typeface="+mn-lt"/>
                        </a:rPr>
                        <a:t/>
                      </a:r>
                      <a:br>
                        <a:rPr lang="en-US" sz="1200" dirty="0" smtClean="0">
                          <a:latin typeface="+mn-lt"/>
                        </a:rPr>
                      </a:br>
                      <a:r>
                        <a:rPr lang="en-US" sz="1200" dirty="0" smtClean="0">
                          <a:latin typeface="+mn-lt"/>
                        </a:rPr>
                        <a:t>(</a:t>
                      </a:r>
                      <a:r>
                        <a:rPr lang="en-US" sz="1200" dirty="0">
                          <a:latin typeface="+mn-lt"/>
                        </a:rPr>
                        <a:t>NE</a:t>
                      </a:r>
                      <a:r>
                        <a:rPr lang="en-US" sz="1200" dirty="0" smtClean="0">
                          <a:latin typeface="+mn-lt"/>
                        </a:rPr>
                        <a:t>, NE</a:t>
                      </a:r>
                      <a:r>
                        <a:rPr lang="en-US" sz="1200" dirty="0">
                          <a:latin typeface="+mn-lt"/>
                        </a:rPr>
                        <a:t>)</a:t>
                      </a:r>
                    </a:p>
                  </a:txBody>
                  <a:tcPr marL="36000" marR="36000" marT="0" marB="0" anchor="ctr">
                    <a:solidFill>
                      <a:schemeClr val="tx2"/>
                    </a:solidFill>
                  </a:tcPr>
                </a:tc>
                <a:tc>
                  <a:txBody>
                    <a:bodyPr/>
                    <a:lstStyle/>
                    <a:p>
                      <a:pPr algn="ctr"/>
                      <a:r>
                        <a:rPr lang="en-US" sz="1200" dirty="0">
                          <a:latin typeface="+mn-lt"/>
                        </a:rPr>
                        <a:t>78.8 </a:t>
                      </a:r>
                    </a:p>
                    <a:p>
                      <a:pPr algn="ctr"/>
                      <a:r>
                        <a:rPr lang="en-US" sz="1200" dirty="0">
                          <a:latin typeface="+mn-lt"/>
                        </a:rPr>
                        <a:t>(63.2,88.4)</a:t>
                      </a:r>
                    </a:p>
                  </a:txBody>
                  <a:tcPr marL="36000" marR="36000" marT="0" marB="0" anchor="ctr">
                    <a:solidFill>
                      <a:schemeClr val="tx2"/>
                    </a:solidFill>
                  </a:tcPr>
                </a:tc>
                <a:extLst>
                  <a:ext uri="{0D108BD9-81ED-4DB2-BD59-A6C34878D82A}">
                    <a16:rowId xmlns:a16="http://schemas.microsoft.com/office/drawing/2014/main" val="1793953225"/>
                  </a:ext>
                </a:extLst>
              </a:tr>
            </a:tbl>
          </a:graphicData>
        </a:graphic>
      </p:graphicFrame>
      <p:graphicFrame>
        <p:nvGraphicFramePr>
          <p:cNvPr id="181" name="Table 180">
            <a:extLst>
              <a:ext uri="{FF2B5EF4-FFF2-40B4-BE49-F238E27FC236}">
                <a16:creationId xmlns:a16="http://schemas.microsoft.com/office/drawing/2014/main" id="{320F36D6-BF0C-04C9-931A-DE73509FCB97}"/>
              </a:ext>
            </a:extLst>
          </p:cNvPr>
          <p:cNvGraphicFramePr>
            <a:graphicFrameLocks noGrp="1"/>
          </p:cNvGraphicFramePr>
          <p:nvPr>
            <p:extLst>
              <p:ext uri="{D42A27DB-BD31-4B8C-83A1-F6EECF244321}">
                <p14:modId xmlns:p14="http://schemas.microsoft.com/office/powerpoint/2010/main" val="2123964535"/>
              </p:ext>
            </p:extLst>
          </p:nvPr>
        </p:nvGraphicFramePr>
        <p:xfrm>
          <a:off x="4603251" y="5464970"/>
          <a:ext cx="3454899" cy="731520"/>
        </p:xfrm>
        <a:graphic>
          <a:graphicData uri="http://schemas.openxmlformats.org/drawingml/2006/table">
            <a:tbl>
              <a:tblPr firstRow="1" bandRow="1">
                <a:tableStyleId>{69012ECD-51FC-41F1-AA8D-1B2483CD663E}</a:tableStyleId>
              </a:tblPr>
              <a:tblGrid>
                <a:gridCol w="325294">
                  <a:extLst>
                    <a:ext uri="{9D8B030D-6E8A-4147-A177-3AD203B41FA5}">
                      <a16:colId xmlns:a16="http://schemas.microsoft.com/office/drawing/2014/main" val="4251174958"/>
                    </a:ext>
                  </a:extLst>
                </a:gridCol>
                <a:gridCol w="653105">
                  <a:extLst>
                    <a:ext uri="{9D8B030D-6E8A-4147-A177-3AD203B41FA5}">
                      <a16:colId xmlns:a16="http://schemas.microsoft.com/office/drawing/2014/main" val="3398966707"/>
                    </a:ext>
                  </a:extLst>
                </a:gridCol>
                <a:gridCol w="1022350">
                  <a:extLst>
                    <a:ext uri="{9D8B030D-6E8A-4147-A177-3AD203B41FA5}">
                      <a16:colId xmlns:a16="http://schemas.microsoft.com/office/drawing/2014/main" val="3098158378"/>
                    </a:ext>
                  </a:extLst>
                </a:gridCol>
                <a:gridCol w="1454150">
                  <a:extLst>
                    <a:ext uri="{9D8B030D-6E8A-4147-A177-3AD203B41FA5}">
                      <a16:colId xmlns:a16="http://schemas.microsoft.com/office/drawing/2014/main" val="3288417780"/>
                    </a:ext>
                  </a:extLst>
                </a:gridCol>
              </a:tblGrid>
              <a:tr h="14978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200" b="1" dirty="0">
                          <a:solidFill>
                            <a:schemeClr val="tx2"/>
                          </a:solidFill>
                          <a:latin typeface="+mn-lt"/>
                        </a:rPr>
                        <a:t>N</a:t>
                      </a:r>
                    </a:p>
                  </a:txBody>
                  <a:tcPr marL="36000" marR="3600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200" dirty="0">
                          <a:solidFill>
                            <a:schemeClr val="tx2"/>
                          </a:solidFill>
                          <a:latin typeface="+mn-lt"/>
                        </a:rPr>
                        <a:t>Event</a:t>
                      </a:r>
                      <a:endParaRPr lang="en-US" sz="1200" b="1" dirty="0">
                        <a:solidFill>
                          <a:schemeClr val="tx2"/>
                        </a:solidFill>
                        <a:latin typeface="+mn-lt"/>
                      </a:endParaRPr>
                    </a:p>
                  </a:txBody>
                  <a:tcPr marL="36000" marR="36000" marT="0" marB="0" anchor="ctr"/>
                </a:tc>
                <a:tc>
                  <a:txBody>
                    <a:bodyPr/>
                    <a:lstStyle/>
                    <a:p>
                      <a:pPr algn="ctr"/>
                      <a:r>
                        <a:rPr lang="en-US" sz="1200" b="1" dirty="0" smtClean="0">
                          <a:solidFill>
                            <a:schemeClr val="tx2"/>
                          </a:solidFill>
                          <a:latin typeface="+mn-lt"/>
                        </a:rPr>
                        <a:t>mPFS, </a:t>
                      </a:r>
                      <a:r>
                        <a:rPr lang="en-US" sz="1200" b="1" dirty="0" err="1" smtClean="0">
                          <a:solidFill>
                            <a:schemeClr val="tx2"/>
                          </a:solidFill>
                          <a:latin typeface="+mn-lt"/>
                        </a:rPr>
                        <a:t>mo</a:t>
                      </a:r>
                      <a:r>
                        <a:rPr lang="en-US" sz="1200" b="1" dirty="0">
                          <a:solidFill>
                            <a:schemeClr val="tx2"/>
                          </a:solidFill>
                          <a:latin typeface="+mn-lt"/>
                        </a:rPr>
                        <a:t/>
                      </a:r>
                      <a:br>
                        <a:rPr lang="en-US" sz="1200" b="1" dirty="0">
                          <a:solidFill>
                            <a:schemeClr val="tx2"/>
                          </a:solidFill>
                          <a:latin typeface="+mn-lt"/>
                        </a:rPr>
                      </a:br>
                      <a:r>
                        <a:rPr lang="en-US" sz="1200" b="1" dirty="0">
                          <a:solidFill>
                            <a:schemeClr val="tx2"/>
                          </a:solidFill>
                          <a:latin typeface="+mn-lt"/>
                        </a:rPr>
                        <a:t>(</a:t>
                      </a:r>
                      <a:r>
                        <a:rPr lang="en-US" sz="1200" b="1" dirty="0" smtClean="0">
                          <a:solidFill>
                            <a:schemeClr val="tx2"/>
                          </a:solidFill>
                          <a:latin typeface="+mn-lt"/>
                        </a:rPr>
                        <a:t>95%CI</a:t>
                      </a:r>
                      <a:r>
                        <a:rPr lang="en-US" sz="1200" b="1" dirty="0">
                          <a:solidFill>
                            <a:schemeClr val="tx2"/>
                          </a:solidFill>
                          <a:latin typeface="+mn-lt"/>
                        </a:rPr>
                        <a:t>)</a:t>
                      </a:r>
                    </a:p>
                  </a:txBody>
                  <a:tcPr marL="36000" marR="3600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smtClean="0">
                          <a:solidFill>
                            <a:schemeClr val="tx2"/>
                          </a:solidFill>
                          <a:latin typeface="+mn-lt"/>
                        </a:rPr>
                        <a:t>6-moPFS rate, % (95%CI</a:t>
                      </a:r>
                      <a:r>
                        <a:rPr lang="en-US" sz="1200" b="1" dirty="0">
                          <a:solidFill>
                            <a:schemeClr val="tx2"/>
                          </a:solidFill>
                          <a:latin typeface="+mn-lt"/>
                        </a:rPr>
                        <a:t>)</a:t>
                      </a:r>
                    </a:p>
                  </a:txBody>
                  <a:tcPr marL="36000" marR="36000" marT="0" marB="0" anchor="ctr"/>
                </a:tc>
                <a:extLst>
                  <a:ext uri="{0D108BD9-81ED-4DB2-BD59-A6C34878D82A}">
                    <a16:rowId xmlns:a16="http://schemas.microsoft.com/office/drawing/2014/main" val="3011744392"/>
                  </a:ext>
                </a:extLst>
              </a:tr>
              <a:tr h="14978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200" dirty="0">
                          <a:latin typeface="+mn-lt"/>
                        </a:rPr>
                        <a:t>19</a:t>
                      </a:r>
                    </a:p>
                  </a:txBody>
                  <a:tcPr marL="36000" marR="36000" marT="0" marB="0" anchor="c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200" dirty="0">
                          <a:latin typeface="+mn-lt"/>
                        </a:rPr>
                        <a:t>7</a:t>
                      </a:r>
                    </a:p>
                  </a:txBody>
                  <a:tcPr marL="36000" marR="36000" marT="0" marB="0" anchor="ctr">
                    <a:solidFill>
                      <a:schemeClr val="tx2"/>
                    </a:solidFill>
                  </a:tcPr>
                </a:tc>
                <a:tc>
                  <a:txBody>
                    <a:bodyPr/>
                    <a:lstStyle/>
                    <a:p>
                      <a:pPr algn="ctr"/>
                      <a:r>
                        <a:rPr lang="en-US" sz="1200" dirty="0">
                          <a:latin typeface="+mn-lt"/>
                        </a:rPr>
                        <a:t>8.2 (5.5,NE)</a:t>
                      </a:r>
                    </a:p>
                  </a:txBody>
                  <a:tcPr marL="36000" marR="36000" marT="0" marB="0" anchor="ctr">
                    <a:solidFill>
                      <a:schemeClr val="tx2"/>
                    </a:solidFill>
                  </a:tcPr>
                </a:tc>
                <a:tc>
                  <a:txBody>
                    <a:bodyPr/>
                    <a:lstStyle/>
                    <a:p>
                      <a:pPr algn="ctr"/>
                      <a:r>
                        <a:rPr lang="en-US" sz="1200" dirty="0">
                          <a:latin typeface="+mn-lt"/>
                        </a:rPr>
                        <a:t>69.3 </a:t>
                      </a:r>
                    </a:p>
                    <a:p>
                      <a:pPr algn="ctr"/>
                      <a:r>
                        <a:rPr lang="en-US" sz="1200" dirty="0">
                          <a:latin typeface="+mn-lt"/>
                        </a:rPr>
                        <a:t>(40.6,86.2)</a:t>
                      </a:r>
                    </a:p>
                  </a:txBody>
                  <a:tcPr marL="36000" marR="36000" marT="0" marB="0" anchor="ctr">
                    <a:solidFill>
                      <a:schemeClr val="tx2"/>
                    </a:solidFill>
                  </a:tcPr>
                </a:tc>
                <a:extLst>
                  <a:ext uri="{0D108BD9-81ED-4DB2-BD59-A6C34878D82A}">
                    <a16:rowId xmlns:a16="http://schemas.microsoft.com/office/drawing/2014/main" val="1793953225"/>
                  </a:ext>
                </a:extLst>
              </a:tr>
            </a:tbl>
          </a:graphicData>
        </a:graphic>
      </p:graphicFrame>
      <p:graphicFrame>
        <p:nvGraphicFramePr>
          <p:cNvPr id="182" name="Table 181">
            <a:extLst>
              <a:ext uri="{FF2B5EF4-FFF2-40B4-BE49-F238E27FC236}">
                <a16:creationId xmlns:a16="http://schemas.microsoft.com/office/drawing/2014/main" id="{5A1458AE-CFE6-6869-DE46-CBF855BD654E}"/>
              </a:ext>
            </a:extLst>
          </p:cNvPr>
          <p:cNvGraphicFramePr>
            <a:graphicFrameLocks noGrp="1"/>
          </p:cNvGraphicFramePr>
          <p:nvPr>
            <p:extLst>
              <p:ext uri="{D42A27DB-BD31-4B8C-83A1-F6EECF244321}">
                <p14:modId xmlns:p14="http://schemas.microsoft.com/office/powerpoint/2010/main" val="3458900817"/>
              </p:ext>
            </p:extLst>
          </p:nvPr>
        </p:nvGraphicFramePr>
        <p:xfrm>
          <a:off x="8382000" y="5465781"/>
          <a:ext cx="3530600" cy="731520"/>
        </p:xfrm>
        <a:graphic>
          <a:graphicData uri="http://schemas.openxmlformats.org/drawingml/2006/table">
            <a:tbl>
              <a:tblPr firstRow="1" bandRow="1">
                <a:tableStyleId>{69012ECD-51FC-41F1-AA8D-1B2483CD663E}</a:tableStyleId>
              </a:tblPr>
              <a:tblGrid>
                <a:gridCol w="488950">
                  <a:extLst>
                    <a:ext uri="{9D8B030D-6E8A-4147-A177-3AD203B41FA5}">
                      <a16:colId xmlns:a16="http://schemas.microsoft.com/office/drawing/2014/main" val="4251174958"/>
                    </a:ext>
                  </a:extLst>
                </a:gridCol>
                <a:gridCol w="729011">
                  <a:extLst>
                    <a:ext uri="{9D8B030D-6E8A-4147-A177-3AD203B41FA5}">
                      <a16:colId xmlns:a16="http://schemas.microsoft.com/office/drawing/2014/main" val="3398966707"/>
                    </a:ext>
                  </a:extLst>
                </a:gridCol>
                <a:gridCol w="852394">
                  <a:extLst>
                    <a:ext uri="{9D8B030D-6E8A-4147-A177-3AD203B41FA5}">
                      <a16:colId xmlns:a16="http://schemas.microsoft.com/office/drawing/2014/main" val="3098158378"/>
                    </a:ext>
                  </a:extLst>
                </a:gridCol>
                <a:gridCol w="1460245">
                  <a:extLst>
                    <a:ext uri="{9D8B030D-6E8A-4147-A177-3AD203B41FA5}">
                      <a16:colId xmlns:a16="http://schemas.microsoft.com/office/drawing/2014/main" val="3288417780"/>
                    </a:ext>
                  </a:extLst>
                </a:gridCol>
              </a:tblGrid>
              <a:tr h="12236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200" b="1" dirty="0">
                          <a:solidFill>
                            <a:schemeClr val="tx2"/>
                          </a:solidFill>
                          <a:latin typeface="+mn-lt"/>
                        </a:rPr>
                        <a:t>N</a:t>
                      </a:r>
                    </a:p>
                  </a:txBody>
                  <a:tcPr marL="36000" marR="36000" marT="0" marB="0" anchor="ct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200" dirty="0">
                          <a:solidFill>
                            <a:schemeClr val="tx2"/>
                          </a:solidFill>
                          <a:latin typeface="+mn-lt"/>
                        </a:rPr>
                        <a:t>Event</a:t>
                      </a:r>
                      <a:endParaRPr lang="en-US" sz="1200" b="1" dirty="0">
                        <a:solidFill>
                          <a:schemeClr val="tx2"/>
                        </a:solidFill>
                        <a:latin typeface="+mn-lt"/>
                      </a:endParaRPr>
                    </a:p>
                  </a:txBody>
                  <a:tcPr marL="36000" marR="36000" marT="0" marB="0" anchor="ctr"/>
                </a:tc>
                <a:tc>
                  <a:txBody>
                    <a:bodyPr/>
                    <a:lstStyle/>
                    <a:p>
                      <a:pPr algn="ctr"/>
                      <a:r>
                        <a:rPr lang="en-US" sz="1200" b="1" dirty="0" smtClean="0">
                          <a:solidFill>
                            <a:schemeClr val="tx2"/>
                          </a:solidFill>
                          <a:latin typeface="+mn-lt"/>
                        </a:rPr>
                        <a:t>mPFS, </a:t>
                      </a:r>
                      <a:r>
                        <a:rPr lang="en-US" sz="1200" b="1" dirty="0" err="1" smtClean="0">
                          <a:solidFill>
                            <a:schemeClr val="tx2"/>
                          </a:solidFill>
                          <a:latin typeface="+mn-lt"/>
                        </a:rPr>
                        <a:t>mo</a:t>
                      </a:r>
                      <a:r>
                        <a:rPr lang="en-US" sz="1200" b="1" dirty="0">
                          <a:solidFill>
                            <a:schemeClr val="tx2"/>
                          </a:solidFill>
                          <a:latin typeface="+mn-lt"/>
                        </a:rPr>
                        <a:t/>
                      </a:r>
                      <a:br>
                        <a:rPr lang="en-US" sz="1200" b="1" dirty="0">
                          <a:solidFill>
                            <a:schemeClr val="tx2"/>
                          </a:solidFill>
                          <a:latin typeface="+mn-lt"/>
                        </a:rPr>
                      </a:br>
                      <a:r>
                        <a:rPr lang="en-US" sz="1200" b="1" dirty="0">
                          <a:solidFill>
                            <a:schemeClr val="tx2"/>
                          </a:solidFill>
                          <a:latin typeface="+mn-lt"/>
                        </a:rPr>
                        <a:t>(</a:t>
                      </a:r>
                      <a:r>
                        <a:rPr lang="en-US" sz="1200" b="1" dirty="0" smtClean="0">
                          <a:solidFill>
                            <a:schemeClr val="tx2"/>
                          </a:solidFill>
                          <a:latin typeface="+mn-lt"/>
                        </a:rPr>
                        <a:t>95%CI</a:t>
                      </a:r>
                      <a:r>
                        <a:rPr lang="en-US" sz="1200" b="1" dirty="0">
                          <a:solidFill>
                            <a:schemeClr val="tx2"/>
                          </a:solidFill>
                          <a:latin typeface="+mn-lt"/>
                        </a:rPr>
                        <a:t>)</a:t>
                      </a:r>
                    </a:p>
                  </a:txBody>
                  <a:tcPr marL="36000" marR="3600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smtClean="0">
                          <a:solidFill>
                            <a:schemeClr val="tx2"/>
                          </a:solidFill>
                          <a:latin typeface="+mn-lt"/>
                        </a:rPr>
                        <a:t>6-moPFS rate, % (95%CI</a:t>
                      </a:r>
                      <a:r>
                        <a:rPr lang="en-US" sz="1200" b="1" dirty="0">
                          <a:solidFill>
                            <a:schemeClr val="tx2"/>
                          </a:solidFill>
                          <a:latin typeface="+mn-lt"/>
                        </a:rPr>
                        <a:t>)</a:t>
                      </a:r>
                    </a:p>
                  </a:txBody>
                  <a:tcPr marL="36000" marR="36000" marT="0" marB="0" anchor="ctr"/>
                </a:tc>
                <a:extLst>
                  <a:ext uri="{0D108BD9-81ED-4DB2-BD59-A6C34878D82A}">
                    <a16:rowId xmlns:a16="http://schemas.microsoft.com/office/drawing/2014/main" val="3011744392"/>
                  </a:ext>
                </a:extLst>
              </a:tr>
              <a:tr h="12236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200" dirty="0">
                          <a:latin typeface="+mn-lt"/>
                        </a:rPr>
                        <a:t>20</a:t>
                      </a:r>
                    </a:p>
                  </a:txBody>
                  <a:tcPr marL="36000" marR="36000" marT="0" marB="0" anchor="ctr">
                    <a:solidFill>
                      <a:schemeClr val="tx2"/>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200" dirty="0">
                          <a:latin typeface="+mn-lt"/>
                        </a:rPr>
                        <a:t>9</a:t>
                      </a:r>
                    </a:p>
                  </a:txBody>
                  <a:tcPr marL="36000" marR="36000" marT="0" marB="0" anchor="ctr">
                    <a:solidFill>
                      <a:schemeClr val="tx2"/>
                    </a:solidFill>
                  </a:tcPr>
                </a:tc>
                <a:tc>
                  <a:txBody>
                    <a:bodyPr/>
                    <a:lstStyle/>
                    <a:p>
                      <a:pPr algn="ctr"/>
                      <a:r>
                        <a:rPr lang="en-US" sz="1200" dirty="0">
                          <a:latin typeface="+mn-lt"/>
                        </a:rPr>
                        <a:t>6.6 </a:t>
                      </a:r>
                      <a:r>
                        <a:rPr lang="en-US" sz="1200" dirty="0" smtClean="0">
                          <a:latin typeface="+mn-lt"/>
                        </a:rPr>
                        <a:t/>
                      </a:r>
                      <a:br>
                        <a:rPr lang="en-US" sz="1200" dirty="0" smtClean="0">
                          <a:latin typeface="+mn-lt"/>
                        </a:rPr>
                      </a:br>
                      <a:r>
                        <a:rPr lang="en-US" sz="1200" dirty="0" smtClean="0">
                          <a:latin typeface="+mn-lt"/>
                        </a:rPr>
                        <a:t>(</a:t>
                      </a:r>
                      <a:r>
                        <a:rPr lang="en-US" sz="1200" dirty="0">
                          <a:latin typeface="+mn-lt"/>
                        </a:rPr>
                        <a:t>2.3,NE)</a:t>
                      </a:r>
                    </a:p>
                  </a:txBody>
                  <a:tcPr marL="36000" marR="36000" marT="0" marB="0" anchor="ctr">
                    <a:solidFill>
                      <a:schemeClr val="tx2"/>
                    </a:solidFill>
                  </a:tcPr>
                </a:tc>
                <a:tc>
                  <a:txBody>
                    <a:bodyPr/>
                    <a:lstStyle/>
                    <a:p>
                      <a:pPr algn="ctr"/>
                      <a:r>
                        <a:rPr lang="en-US" sz="1200" dirty="0">
                          <a:latin typeface="+mn-lt"/>
                        </a:rPr>
                        <a:t>51.1 </a:t>
                      </a:r>
                    </a:p>
                    <a:p>
                      <a:pPr algn="ctr"/>
                      <a:r>
                        <a:rPr lang="en-US" sz="1200" dirty="0">
                          <a:latin typeface="+mn-lt"/>
                        </a:rPr>
                        <a:t>(24.4,72.7)</a:t>
                      </a:r>
                    </a:p>
                  </a:txBody>
                  <a:tcPr marL="36000" marR="36000" marT="0" marB="0" anchor="ctr">
                    <a:solidFill>
                      <a:schemeClr val="tx2"/>
                    </a:solidFill>
                  </a:tcPr>
                </a:tc>
                <a:extLst>
                  <a:ext uri="{0D108BD9-81ED-4DB2-BD59-A6C34878D82A}">
                    <a16:rowId xmlns:a16="http://schemas.microsoft.com/office/drawing/2014/main" val="1793953225"/>
                  </a:ext>
                </a:extLst>
              </a:tr>
            </a:tbl>
          </a:graphicData>
        </a:graphic>
      </p:graphicFrame>
      <p:sp>
        <p:nvSpPr>
          <p:cNvPr id="188" name="Freeform 21">
            <a:extLst>
              <a:ext uri="{FF2B5EF4-FFF2-40B4-BE49-F238E27FC236}">
                <a16:creationId xmlns:a16="http://schemas.microsoft.com/office/drawing/2014/main" id="{754B7430-F5A4-76DE-4A94-B7F92F96A0B0}"/>
              </a:ext>
            </a:extLst>
          </p:cNvPr>
          <p:cNvSpPr>
            <a:spLocks/>
          </p:cNvSpPr>
          <p:nvPr/>
        </p:nvSpPr>
        <p:spPr bwMode="auto">
          <a:xfrm>
            <a:off x="4609127" y="2359098"/>
            <a:ext cx="3455687" cy="193962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189" name="TextBox 188">
            <a:extLst>
              <a:ext uri="{FF2B5EF4-FFF2-40B4-BE49-F238E27FC236}">
                <a16:creationId xmlns:a16="http://schemas.microsoft.com/office/drawing/2014/main" id="{2ED70E90-B057-1556-C6E6-9F702ED2D035}"/>
              </a:ext>
            </a:extLst>
          </p:cNvPr>
          <p:cNvSpPr txBox="1"/>
          <p:nvPr/>
        </p:nvSpPr>
        <p:spPr>
          <a:xfrm>
            <a:off x="5785844" y="4556460"/>
            <a:ext cx="1116010" cy="276999"/>
          </a:xfrm>
          <a:prstGeom prst="rect">
            <a:avLst/>
          </a:prstGeom>
          <a:noFill/>
        </p:spPr>
        <p:txBody>
          <a:bodyPr wrap="none" rtlCol="0">
            <a:spAutoFit/>
          </a:bodyPr>
          <a:lstStyle/>
          <a:p>
            <a:pPr algn="ctr" fontAlgn="base">
              <a:spcBef>
                <a:spcPct val="0"/>
              </a:spcBef>
              <a:spcAft>
                <a:spcPct val="0"/>
              </a:spcAft>
            </a:pPr>
            <a:r>
              <a:rPr lang="en-GB" sz="1200" dirty="0" smtClean="0">
                <a:solidFill>
                  <a:schemeClr val="tx1"/>
                </a:solidFill>
                <a:cs typeface="Arial" panose="020B0604020202020204" pitchFamily="34" charset="0"/>
              </a:rPr>
              <a:t>Time, months</a:t>
            </a:r>
            <a:endParaRPr lang="en-GB" sz="1200" dirty="0">
              <a:solidFill>
                <a:schemeClr val="tx1"/>
              </a:solidFill>
              <a:cs typeface="Arial" panose="020B0604020202020204" pitchFamily="34" charset="0"/>
            </a:endParaRPr>
          </a:p>
        </p:txBody>
      </p:sp>
      <p:grpSp>
        <p:nvGrpSpPr>
          <p:cNvPr id="191" name="Group 190">
            <a:extLst>
              <a:ext uri="{FF2B5EF4-FFF2-40B4-BE49-F238E27FC236}">
                <a16:creationId xmlns:a16="http://schemas.microsoft.com/office/drawing/2014/main" id="{07F6BEE5-9D93-ED6D-6C44-1331355CCFC6}"/>
              </a:ext>
            </a:extLst>
          </p:cNvPr>
          <p:cNvGrpSpPr/>
          <p:nvPr/>
        </p:nvGrpSpPr>
        <p:grpSpPr>
          <a:xfrm>
            <a:off x="4101915" y="2250170"/>
            <a:ext cx="501337" cy="2127973"/>
            <a:chOff x="255231" y="2011254"/>
            <a:chExt cx="464823" cy="2932186"/>
          </a:xfrm>
        </p:grpSpPr>
        <p:sp>
          <p:nvSpPr>
            <p:cNvPr id="237" name="TextBox 236">
              <a:extLst>
                <a:ext uri="{FF2B5EF4-FFF2-40B4-BE49-F238E27FC236}">
                  <a16:creationId xmlns:a16="http://schemas.microsoft.com/office/drawing/2014/main" id="{46A1FDC0-585E-8153-5AAB-93B7452CF685}"/>
                </a:ext>
              </a:extLst>
            </p:cNvPr>
            <p:cNvSpPr txBox="1"/>
            <p:nvPr/>
          </p:nvSpPr>
          <p:spPr>
            <a:xfrm>
              <a:off x="255231" y="2011254"/>
              <a:ext cx="439544" cy="381684"/>
            </a:xfrm>
            <a:prstGeom prst="rect">
              <a:avLst/>
            </a:prstGeom>
            <a:noFill/>
          </p:spPr>
          <p:txBody>
            <a:bodyPr wrap="none" rtlCol="0" anchor="ctr" anchorCtr="0">
              <a:spAutoFit/>
            </a:bodyPr>
            <a:lstStyle/>
            <a:p>
              <a:pPr algn="r"/>
              <a:r>
                <a:rPr lang="en-GB" sz="1200" dirty="0">
                  <a:solidFill>
                    <a:srgbClr val="363636"/>
                  </a:solidFill>
                  <a:cs typeface="Arial" panose="020B0604020202020204" pitchFamily="34" charset="0"/>
                </a:rPr>
                <a:t>100</a:t>
              </a:r>
            </a:p>
          </p:txBody>
        </p:sp>
        <p:sp>
          <p:nvSpPr>
            <p:cNvPr id="238" name="Line 6">
              <a:extLst>
                <a:ext uri="{FF2B5EF4-FFF2-40B4-BE49-F238E27FC236}">
                  <a16:creationId xmlns:a16="http://schemas.microsoft.com/office/drawing/2014/main" id="{655BB8A3-5534-A54B-6645-FC90F4AF1243}"/>
                </a:ext>
              </a:extLst>
            </p:cNvPr>
            <p:cNvSpPr>
              <a:spLocks noChangeShapeType="1"/>
            </p:cNvSpPr>
            <p:nvPr/>
          </p:nvSpPr>
          <p:spPr bwMode="auto">
            <a:xfrm>
              <a:off x="633640" y="2204865"/>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239" name="Line 7">
              <a:extLst>
                <a:ext uri="{FF2B5EF4-FFF2-40B4-BE49-F238E27FC236}">
                  <a16:creationId xmlns:a16="http://schemas.microsoft.com/office/drawing/2014/main" id="{BF29DB22-6C32-6B7A-3753-AC2C8C02BAD1}"/>
                </a:ext>
              </a:extLst>
            </p:cNvPr>
            <p:cNvSpPr>
              <a:spLocks noChangeShapeType="1"/>
            </p:cNvSpPr>
            <p:nvPr/>
          </p:nvSpPr>
          <p:spPr bwMode="auto">
            <a:xfrm>
              <a:off x="633640" y="2727073"/>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240" name="Line 8">
              <a:extLst>
                <a:ext uri="{FF2B5EF4-FFF2-40B4-BE49-F238E27FC236}">
                  <a16:creationId xmlns:a16="http://schemas.microsoft.com/office/drawing/2014/main" id="{AAA702F7-2CB5-B22B-403B-55CCE636674A}"/>
                </a:ext>
              </a:extLst>
            </p:cNvPr>
            <p:cNvSpPr>
              <a:spLocks noChangeShapeType="1"/>
            </p:cNvSpPr>
            <p:nvPr/>
          </p:nvSpPr>
          <p:spPr bwMode="auto">
            <a:xfrm>
              <a:off x="633640" y="3225834"/>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241" name="Line 9">
              <a:extLst>
                <a:ext uri="{FF2B5EF4-FFF2-40B4-BE49-F238E27FC236}">
                  <a16:creationId xmlns:a16="http://schemas.microsoft.com/office/drawing/2014/main" id="{EAA24BF0-AE2D-851E-E5D8-6474AF93DAF2}"/>
                </a:ext>
              </a:extLst>
            </p:cNvPr>
            <p:cNvSpPr>
              <a:spLocks noChangeShapeType="1"/>
            </p:cNvSpPr>
            <p:nvPr/>
          </p:nvSpPr>
          <p:spPr bwMode="auto">
            <a:xfrm>
              <a:off x="633640" y="3740713"/>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242" name="Line 10">
              <a:extLst>
                <a:ext uri="{FF2B5EF4-FFF2-40B4-BE49-F238E27FC236}">
                  <a16:creationId xmlns:a16="http://schemas.microsoft.com/office/drawing/2014/main" id="{E459262F-CB4C-E401-F289-69AF8D9B632C}"/>
                </a:ext>
              </a:extLst>
            </p:cNvPr>
            <p:cNvSpPr>
              <a:spLocks noChangeShapeType="1"/>
            </p:cNvSpPr>
            <p:nvPr/>
          </p:nvSpPr>
          <p:spPr bwMode="auto">
            <a:xfrm>
              <a:off x="633640" y="4244849"/>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243" name="Line 11">
              <a:extLst>
                <a:ext uri="{FF2B5EF4-FFF2-40B4-BE49-F238E27FC236}">
                  <a16:creationId xmlns:a16="http://schemas.microsoft.com/office/drawing/2014/main" id="{DB232673-8997-7A1A-E5B9-D18634EFE547}"/>
                </a:ext>
              </a:extLst>
            </p:cNvPr>
            <p:cNvSpPr>
              <a:spLocks noChangeShapeType="1"/>
            </p:cNvSpPr>
            <p:nvPr/>
          </p:nvSpPr>
          <p:spPr bwMode="auto">
            <a:xfrm>
              <a:off x="633640" y="4754357"/>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244" name="TextBox 243">
              <a:extLst>
                <a:ext uri="{FF2B5EF4-FFF2-40B4-BE49-F238E27FC236}">
                  <a16:creationId xmlns:a16="http://schemas.microsoft.com/office/drawing/2014/main" id="{96F829C3-FB16-F777-D5A6-80175CA7E138}"/>
                </a:ext>
              </a:extLst>
            </p:cNvPr>
            <p:cNvSpPr txBox="1"/>
            <p:nvPr/>
          </p:nvSpPr>
          <p:spPr>
            <a:xfrm>
              <a:off x="340196" y="2535393"/>
              <a:ext cx="354584" cy="381684"/>
            </a:xfrm>
            <a:prstGeom prst="rect">
              <a:avLst/>
            </a:prstGeom>
            <a:noFill/>
          </p:spPr>
          <p:txBody>
            <a:bodyPr wrap="none" rtlCol="0" anchor="ctr" anchorCtr="0">
              <a:spAutoFit/>
            </a:bodyPr>
            <a:lstStyle/>
            <a:p>
              <a:pPr algn="r"/>
              <a:r>
                <a:rPr lang="en-GB" sz="1200" dirty="0">
                  <a:solidFill>
                    <a:srgbClr val="363636"/>
                  </a:solidFill>
                  <a:cs typeface="Arial" panose="020B0604020202020204" pitchFamily="34" charset="0"/>
                </a:rPr>
                <a:t>80</a:t>
              </a:r>
            </a:p>
          </p:txBody>
        </p:sp>
        <p:sp>
          <p:nvSpPr>
            <p:cNvPr id="245" name="TextBox 244">
              <a:extLst>
                <a:ext uri="{FF2B5EF4-FFF2-40B4-BE49-F238E27FC236}">
                  <a16:creationId xmlns:a16="http://schemas.microsoft.com/office/drawing/2014/main" id="{192FBED3-87C8-B303-65B7-1C5C06BF500F}"/>
                </a:ext>
              </a:extLst>
            </p:cNvPr>
            <p:cNvSpPr txBox="1"/>
            <p:nvPr/>
          </p:nvSpPr>
          <p:spPr>
            <a:xfrm>
              <a:off x="340196" y="3033923"/>
              <a:ext cx="354584" cy="381684"/>
            </a:xfrm>
            <a:prstGeom prst="rect">
              <a:avLst/>
            </a:prstGeom>
            <a:noFill/>
          </p:spPr>
          <p:txBody>
            <a:bodyPr wrap="none" rtlCol="0" anchor="ctr" anchorCtr="0">
              <a:spAutoFit/>
            </a:bodyPr>
            <a:lstStyle/>
            <a:p>
              <a:pPr algn="r"/>
              <a:r>
                <a:rPr lang="en-GB" sz="1200" dirty="0">
                  <a:solidFill>
                    <a:srgbClr val="363636"/>
                  </a:solidFill>
                  <a:cs typeface="Arial" panose="020B0604020202020204" pitchFamily="34" charset="0"/>
                </a:rPr>
                <a:t>60</a:t>
              </a:r>
            </a:p>
          </p:txBody>
        </p:sp>
        <p:sp>
          <p:nvSpPr>
            <p:cNvPr id="246" name="TextBox 245">
              <a:extLst>
                <a:ext uri="{FF2B5EF4-FFF2-40B4-BE49-F238E27FC236}">
                  <a16:creationId xmlns:a16="http://schemas.microsoft.com/office/drawing/2014/main" id="{9D92175C-9B50-1531-75FF-AEFB701B4199}"/>
                </a:ext>
              </a:extLst>
            </p:cNvPr>
            <p:cNvSpPr txBox="1"/>
            <p:nvPr/>
          </p:nvSpPr>
          <p:spPr>
            <a:xfrm>
              <a:off x="340196" y="3548577"/>
              <a:ext cx="354584" cy="381684"/>
            </a:xfrm>
            <a:prstGeom prst="rect">
              <a:avLst/>
            </a:prstGeom>
            <a:noFill/>
          </p:spPr>
          <p:txBody>
            <a:bodyPr wrap="none" rtlCol="0" anchor="ctr" anchorCtr="0">
              <a:spAutoFit/>
            </a:bodyPr>
            <a:lstStyle/>
            <a:p>
              <a:pPr algn="r"/>
              <a:r>
                <a:rPr lang="en-GB" sz="1200" dirty="0">
                  <a:solidFill>
                    <a:srgbClr val="363636"/>
                  </a:solidFill>
                  <a:cs typeface="Arial" panose="020B0604020202020204" pitchFamily="34" charset="0"/>
                </a:rPr>
                <a:t>40</a:t>
              </a:r>
            </a:p>
          </p:txBody>
        </p:sp>
        <p:sp>
          <p:nvSpPr>
            <p:cNvPr id="247" name="TextBox 246">
              <a:extLst>
                <a:ext uri="{FF2B5EF4-FFF2-40B4-BE49-F238E27FC236}">
                  <a16:creationId xmlns:a16="http://schemas.microsoft.com/office/drawing/2014/main" id="{FA2107E5-F121-066D-F340-9751A5F3C48D}"/>
                </a:ext>
              </a:extLst>
            </p:cNvPr>
            <p:cNvSpPr txBox="1"/>
            <p:nvPr/>
          </p:nvSpPr>
          <p:spPr>
            <a:xfrm>
              <a:off x="340196" y="4052480"/>
              <a:ext cx="354584" cy="381684"/>
            </a:xfrm>
            <a:prstGeom prst="rect">
              <a:avLst/>
            </a:prstGeom>
            <a:noFill/>
          </p:spPr>
          <p:txBody>
            <a:bodyPr wrap="none" rtlCol="0" anchor="ctr" anchorCtr="0">
              <a:spAutoFit/>
            </a:bodyPr>
            <a:lstStyle/>
            <a:p>
              <a:pPr algn="r"/>
              <a:r>
                <a:rPr lang="en-GB" sz="1200" dirty="0">
                  <a:solidFill>
                    <a:srgbClr val="363636"/>
                  </a:solidFill>
                  <a:cs typeface="Arial" panose="020B0604020202020204" pitchFamily="34" charset="0"/>
                </a:rPr>
                <a:t>20</a:t>
              </a:r>
            </a:p>
          </p:txBody>
        </p:sp>
        <p:sp>
          <p:nvSpPr>
            <p:cNvPr id="248" name="TextBox 247">
              <a:extLst>
                <a:ext uri="{FF2B5EF4-FFF2-40B4-BE49-F238E27FC236}">
                  <a16:creationId xmlns:a16="http://schemas.microsoft.com/office/drawing/2014/main" id="{CBE68D5C-7845-43CD-C7ED-66FB3FEA5BD5}"/>
                </a:ext>
              </a:extLst>
            </p:cNvPr>
            <p:cNvSpPr txBox="1"/>
            <p:nvPr/>
          </p:nvSpPr>
          <p:spPr>
            <a:xfrm>
              <a:off x="425163" y="4561756"/>
              <a:ext cx="269625" cy="381684"/>
            </a:xfrm>
            <a:prstGeom prst="rect">
              <a:avLst/>
            </a:prstGeom>
            <a:noFill/>
          </p:spPr>
          <p:txBody>
            <a:bodyPr wrap="none" rtlCol="0" anchor="ctr" anchorCtr="0">
              <a:spAutoFit/>
            </a:bodyPr>
            <a:lstStyle/>
            <a:p>
              <a:pPr algn="r"/>
              <a:r>
                <a:rPr lang="en-GB" sz="1200" dirty="0">
                  <a:solidFill>
                    <a:srgbClr val="363636"/>
                  </a:solidFill>
                  <a:cs typeface="Arial" panose="020B0604020202020204" pitchFamily="34" charset="0"/>
                </a:rPr>
                <a:t>0</a:t>
              </a:r>
            </a:p>
          </p:txBody>
        </p:sp>
      </p:grpSp>
      <p:grpSp>
        <p:nvGrpSpPr>
          <p:cNvPr id="193" name="Group 192">
            <a:extLst>
              <a:ext uri="{FF2B5EF4-FFF2-40B4-BE49-F238E27FC236}">
                <a16:creationId xmlns:a16="http://schemas.microsoft.com/office/drawing/2014/main" id="{42F07FED-4AA1-3F2F-1BC3-87AF46F43B48}"/>
              </a:ext>
            </a:extLst>
          </p:cNvPr>
          <p:cNvGrpSpPr/>
          <p:nvPr/>
        </p:nvGrpSpPr>
        <p:grpSpPr>
          <a:xfrm>
            <a:off x="4556729" y="4291522"/>
            <a:ext cx="3595705" cy="329369"/>
            <a:chOff x="1476539" y="4356522"/>
            <a:chExt cx="5195166" cy="329369"/>
          </a:xfrm>
        </p:grpSpPr>
        <p:sp>
          <p:nvSpPr>
            <p:cNvPr id="209" name="Line 21">
              <a:extLst>
                <a:ext uri="{FF2B5EF4-FFF2-40B4-BE49-F238E27FC236}">
                  <a16:creationId xmlns:a16="http://schemas.microsoft.com/office/drawing/2014/main" id="{4C7FF00F-46EE-231D-490A-C8299E6C3D47}"/>
                </a:ext>
              </a:extLst>
            </p:cNvPr>
            <p:cNvSpPr>
              <a:spLocks noChangeShapeType="1"/>
            </p:cNvSpPr>
            <p:nvPr/>
          </p:nvSpPr>
          <p:spPr bwMode="auto">
            <a:xfrm>
              <a:off x="648577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210" name="TextBox 209">
              <a:extLst>
                <a:ext uri="{FF2B5EF4-FFF2-40B4-BE49-F238E27FC236}">
                  <a16:creationId xmlns:a16="http://schemas.microsoft.com/office/drawing/2014/main" id="{93B607AB-BBF2-BF2D-F3F5-ACB328977FC4}"/>
                </a:ext>
              </a:extLst>
            </p:cNvPr>
            <p:cNvSpPr txBox="1"/>
            <p:nvPr/>
          </p:nvSpPr>
          <p:spPr>
            <a:xfrm>
              <a:off x="6293623" y="4428522"/>
              <a:ext cx="378082"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13</a:t>
              </a:r>
            </a:p>
          </p:txBody>
        </p:sp>
        <p:sp>
          <p:nvSpPr>
            <p:cNvPr id="211" name="Line 21">
              <a:extLst>
                <a:ext uri="{FF2B5EF4-FFF2-40B4-BE49-F238E27FC236}">
                  <a16:creationId xmlns:a16="http://schemas.microsoft.com/office/drawing/2014/main" id="{C46D0CCE-760D-F584-649D-F58DC87FBBA9}"/>
                </a:ext>
              </a:extLst>
            </p:cNvPr>
            <p:cNvSpPr>
              <a:spLocks noChangeShapeType="1"/>
            </p:cNvSpPr>
            <p:nvPr/>
          </p:nvSpPr>
          <p:spPr bwMode="auto">
            <a:xfrm>
              <a:off x="611013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212" name="TextBox 211">
              <a:extLst>
                <a:ext uri="{FF2B5EF4-FFF2-40B4-BE49-F238E27FC236}">
                  <a16:creationId xmlns:a16="http://schemas.microsoft.com/office/drawing/2014/main" id="{BFD03BF5-E093-6386-ADC5-EEB4BB35DCEF}"/>
                </a:ext>
              </a:extLst>
            </p:cNvPr>
            <p:cNvSpPr txBox="1"/>
            <p:nvPr/>
          </p:nvSpPr>
          <p:spPr>
            <a:xfrm>
              <a:off x="5917988" y="4428522"/>
              <a:ext cx="378082"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12</a:t>
              </a:r>
            </a:p>
          </p:txBody>
        </p:sp>
        <p:sp>
          <p:nvSpPr>
            <p:cNvPr id="213" name="Line 21">
              <a:extLst>
                <a:ext uri="{FF2B5EF4-FFF2-40B4-BE49-F238E27FC236}">
                  <a16:creationId xmlns:a16="http://schemas.microsoft.com/office/drawing/2014/main" id="{9660AF63-326B-C9DB-6091-39D24960CF8B}"/>
                </a:ext>
              </a:extLst>
            </p:cNvPr>
            <p:cNvSpPr>
              <a:spLocks noChangeShapeType="1"/>
            </p:cNvSpPr>
            <p:nvPr/>
          </p:nvSpPr>
          <p:spPr bwMode="auto">
            <a:xfrm>
              <a:off x="573450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214" name="TextBox 213">
              <a:extLst>
                <a:ext uri="{FF2B5EF4-FFF2-40B4-BE49-F238E27FC236}">
                  <a16:creationId xmlns:a16="http://schemas.microsoft.com/office/drawing/2014/main" id="{CC490393-17A9-D39E-FF6E-D9FC1EC48337}"/>
                </a:ext>
              </a:extLst>
            </p:cNvPr>
            <p:cNvSpPr txBox="1"/>
            <p:nvPr/>
          </p:nvSpPr>
          <p:spPr>
            <a:xfrm>
              <a:off x="5551242" y="4428522"/>
              <a:ext cx="360297"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11</a:t>
              </a:r>
            </a:p>
          </p:txBody>
        </p:sp>
        <p:sp>
          <p:nvSpPr>
            <p:cNvPr id="215" name="Line 21">
              <a:extLst>
                <a:ext uri="{FF2B5EF4-FFF2-40B4-BE49-F238E27FC236}">
                  <a16:creationId xmlns:a16="http://schemas.microsoft.com/office/drawing/2014/main" id="{FAC335BB-4FEF-79F2-41F2-A836C4A737B8}"/>
                </a:ext>
              </a:extLst>
            </p:cNvPr>
            <p:cNvSpPr>
              <a:spLocks noChangeShapeType="1"/>
            </p:cNvSpPr>
            <p:nvPr/>
          </p:nvSpPr>
          <p:spPr bwMode="auto">
            <a:xfrm>
              <a:off x="535886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216" name="TextBox 215">
              <a:extLst>
                <a:ext uri="{FF2B5EF4-FFF2-40B4-BE49-F238E27FC236}">
                  <a16:creationId xmlns:a16="http://schemas.microsoft.com/office/drawing/2014/main" id="{CB33FFAD-AA21-727C-6E3B-4205F02CB56C}"/>
                </a:ext>
              </a:extLst>
            </p:cNvPr>
            <p:cNvSpPr txBox="1"/>
            <p:nvPr/>
          </p:nvSpPr>
          <p:spPr>
            <a:xfrm>
              <a:off x="5166713" y="4428522"/>
              <a:ext cx="378082"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10</a:t>
              </a:r>
            </a:p>
          </p:txBody>
        </p:sp>
        <p:sp>
          <p:nvSpPr>
            <p:cNvPr id="217" name="Line 21">
              <a:extLst>
                <a:ext uri="{FF2B5EF4-FFF2-40B4-BE49-F238E27FC236}">
                  <a16:creationId xmlns:a16="http://schemas.microsoft.com/office/drawing/2014/main" id="{C1A7A5A7-6562-A820-90C5-AE739CAB8DF0}"/>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218" name="TextBox 217">
              <a:extLst>
                <a:ext uri="{FF2B5EF4-FFF2-40B4-BE49-F238E27FC236}">
                  <a16:creationId xmlns:a16="http://schemas.microsoft.com/office/drawing/2014/main" id="{7C95E2A6-707B-83ED-2554-43AF72EB80AB}"/>
                </a:ext>
              </a:extLst>
            </p:cNvPr>
            <p:cNvSpPr txBox="1"/>
            <p:nvPr/>
          </p:nvSpPr>
          <p:spPr>
            <a:xfrm>
              <a:off x="4857272" y="4428522"/>
              <a:ext cx="245688"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9</a:t>
              </a:r>
            </a:p>
          </p:txBody>
        </p:sp>
        <p:sp>
          <p:nvSpPr>
            <p:cNvPr id="219" name="Line 21">
              <a:extLst>
                <a:ext uri="{FF2B5EF4-FFF2-40B4-BE49-F238E27FC236}">
                  <a16:creationId xmlns:a16="http://schemas.microsoft.com/office/drawing/2014/main" id="{B869D33D-41E7-5A7F-E079-84FDD17325DC}"/>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220" name="TextBox 219">
              <a:extLst>
                <a:ext uri="{FF2B5EF4-FFF2-40B4-BE49-F238E27FC236}">
                  <a16:creationId xmlns:a16="http://schemas.microsoft.com/office/drawing/2014/main" id="{D44A2D28-9F02-1421-E7FA-8099EF630E66}"/>
                </a:ext>
              </a:extLst>
            </p:cNvPr>
            <p:cNvSpPr txBox="1"/>
            <p:nvPr/>
          </p:nvSpPr>
          <p:spPr>
            <a:xfrm>
              <a:off x="4481636" y="4428522"/>
              <a:ext cx="245688"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8</a:t>
              </a:r>
            </a:p>
          </p:txBody>
        </p:sp>
        <p:sp>
          <p:nvSpPr>
            <p:cNvPr id="221" name="Line 21">
              <a:extLst>
                <a:ext uri="{FF2B5EF4-FFF2-40B4-BE49-F238E27FC236}">
                  <a16:creationId xmlns:a16="http://schemas.microsoft.com/office/drawing/2014/main" id="{B5A9E4B6-539E-8F3D-31DE-3E2F160D8FD2}"/>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222" name="TextBox 221">
              <a:extLst>
                <a:ext uri="{FF2B5EF4-FFF2-40B4-BE49-F238E27FC236}">
                  <a16:creationId xmlns:a16="http://schemas.microsoft.com/office/drawing/2014/main" id="{EAFA4DFA-3DE3-C120-4DAE-EF8670B05352}"/>
                </a:ext>
              </a:extLst>
            </p:cNvPr>
            <p:cNvSpPr txBox="1"/>
            <p:nvPr/>
          </p:nvSpPr>
          <p:spPr>
            <a:xfrm>
              <a:off x="4105997" y="4428522"/>
              <a:ext cx="245688"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7</a:t>
              </a:r>
            </a:p>
          </p:txBody>
        </p:sp>
        <p:sp>
          <p:nvSpPr>
            <p:cNvPr id="223" name="Line 21">
              <a:extLst>
                <a:ext uri="{FF2B5EF4-FFF2-40B4-BE49-F238E27FC236}">
                  <a16:creationId xmlns:a16="http://schemas.microsoft.com/office/drawing/2014/main" id="{A1668E11-E4A5-7D81-8F66-433125DE0DB7}"/>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224" name="TextBox 223">
              <a:extLst>
                <a:ext uri="{FF2B5EF4-FFF2-40B4-BE49-F238E27FC236}">
                  <a16:creationId xmlns:a16="http://schemas.microsoft.com/office/drawing/2014/main" id="{85FD3716-3BBD-939E-FC49-A22AC1EE7559}"/>
                </a:ext>
              </a:extLst>
            </p:cNvPr>
            <p:cNvSpPr txBox="1"/>
            <p:nvPr/>
          </p:nvSpPr>
          <p:spPr>
            <a:xfrm>
              <a:off x="3730361" y="4428522"/>
              <a:ext cx="245688"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6</a:t>
              </a:r>
            </a:p>
          </p:txBody>
        </p:sp>
        <p:sp>
          <p:nvSpPr>
            <p:cNvPr id="225" name="Line 21">
              <a:extLst>
                <a:ext uri="{FF2B5EF4-FFF2-40B4-BE49-F238E27FC236}">
                  <a16:creationId xmlns:a16="http://schemas.microsoft.com/office/drawing/2014/main" id="{02CD4DAD-B0AB-BE74-1E2E-D84BA716F9B2}"/>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226" name="TextBox 225">
              <a:extLst>
                <a:ext uri="{FF2B5EF4-FFF2-40B4-BE49-F238E27FC236}">
                  <a16:creationId xmlns:a16="http://schemas.microsoft.com/office/drawing/2014/main" id="{B4E5BD2C-7BC0-058F-E81A-53D871F407EB}"/>
                </a:ext>
              </a:extLst>
            </p:cNvPr>
            <p:cNvSpPr txBox="1"/>
            <p:nvPr/>
          </p:nvSpPr>
          <p:spPr>
            <a:xfrm>
              <a:off x="3354725" y="4428522"/>
              <a:ext cx="245688"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5</a:t>
              </a:r>
            </a:p>
          </p:txBody>
        </p:sp>
        <p:sp>
          <p:nvSpPr>
            <p:cNvPr id="227" name="Line 21">
              <a:extLst>
                <a:ext uri="{FF2B5EF4-FFF2-40B4-BE49-F238E27FC236}">
                  <a16:creationId xmlns:a16="http://schemas.microsoft.com/office/drawing/2014/main" id="{C13E02BF-8FD3-3513-86ED-A286BFF3A4C0}"/>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228" name="TextBox 227">
              <a:extLst>
                <a:ext uri="{FF2B5EF4-FFF2-40B4-BE49-F238E27FC236}">
                  <a16:creationId xmlns:a16="http://schemas.microsoft.com/office/drawing/2014/main" id="{78CA372C-7F9B-CCBF-87CA-4E7BB0E68488}"/>
                </a:ext>
              </a:extLst>
            </p:cNvPr>
            <p:cNvSpPr txBox="1"/>
            <p:nvPr/>
          </p:nvSpPr>
          <p:spPr>
            <a:xfrm>
              <a:off x="2979087" y="4428522"/>
              <a:ext cx="245688"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4</a:t>
              </a:r>
            </a:p>
          </p:txBody>
        </p:sp>
        <p:sp>
          <p:nvSpPr>
            <p:cNvPr id="229" name="Line 21">
              <a:extLst>
                <a:ext uri="{FF2B5EF4-FFF2-40B4-BE49-F238E27FC236}">
                  <a16:creationId xmlns:a16="http://schemas.microsoft.com/office/drawing/2014/main" id="{827DAB5E-3C76-6963-B930-8CAE80D7B131}"/>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230" name="TextBox 229">
              <a:extLst>
                <a:ext uri="{FF2B5EF4-FFF2-40B4-BE49-F238E27FC236}">
                  <a16:creationId xmlns:a16="http://schemas.microsoft.com/office/drawing/2014/main" id="{FAE56937-5A64-B652-515A-F20EC2415FC8}"/>
                </a:ext>
              </a:extLst>
            </p:cNvPr>
            <p:cNvSpPr txBox="1"/>
            <p:nvPr/>
          </p:nvSpPr>
          <p:spPr>
            <a:xfrm>
              <a:off x="2603450" y="4428522"/>
              <a:ext cx="245688"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3</a:t>
              </a:r>
            </a:p>
          </p:txBody>
        </p:sp>
        <p:sp>
          <p:nvSpPr>
            <p:cNvPr id="231" name="Line 21">
              <a:extLst>
                <a:ext uri="{FF2B5EF4-FFF2-40B4-BE49-F238E27FC236}">
                  <a16:creationId xmlns:a16="http://schemas.microsoft.com/office/drawing/2014/main" id="{85046819-91BF-3357-C501-FED30E57759B}"/>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232" name="TextBox 231">
              <a:extLst>
                <a:ext uri="{FF2B5EF4-FFF2-40B4-BE49-F238E27FC236}">
                  <a16:creationId xmlns:a16="http://schemas.microsoft.com/office/drawing/2014/main" id="{B5F17F65-B2DC-49D6-9010-C84A29908CAC}"/>
                </a:ext>
              </a:extLst>
            </p:cNvPr>
            <p:cNvSpPr txBox="1"/>
            <p:nvPr/>
          </p:nvSpPr>
          <p:spPr>
            <a:xfrm>
              <a:off x="2227812" y="4428522"/>
              <a:ext cx="245688"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2</a:t>
              </a:r>
            </a:p>
          </p:txBody>
        </p:sp>
        <p:sp>
          <p:nvSpPr>
            <p:cNvPr id="233" name="Line 21">
              <a:extLst>
                <a:ext uri="{FF2B5EF4-FFF2-40B4-BE49-F238E27FC236}">
                  <a16:creationId xmlns:a16="http://schemas.microsoft.com/office/drawing/2014/main" id="{3EAD7271-AEAF-B7D4-4A76-80012017F80F}"/>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234" name="TextBox 233">
              <a:extLst>
                <a:ext uri="{FF2B5EF4-FFF2-40B4-BE49-F238E27FC236}">
                  <a16:creationId xmlns:a16="http://schemas.microsoft.com/office/drawing/2014/main" id="{E1B11190-6966-B542-1F06-81F0B5BC103F}"/>
                </a:ext>
              </a:extLst>
            </p:cNvPr>
            <p:cNvSpPr txBox="1"/>
            <p:nvPr/>
          </p:nvSpPr>
          <p:spPr>
            <a:xfrm>
              <a:off x="1852175" y="4428522"/>
              <a:ext cx="245688"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1</a:t>
              </a:r>
            </a:p>
          </p:txBody>
        </p:sp>
        <p:sp>
          <p:nvSpPr>
            <p:cNvPr id="235" name="Line 21">
              <a:extLst>
                <a:ext uri="{FF2B5EF4-FFF2-40B4-BE49-F238E27FC236}">
                  <a16:creationId xmlns:a16="http://schemas.microsoft.com/office/drawing/2014/main" id="{40698C95-6D52-4A80-DC29-58B8D510F935}"/>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236" name="TextBox 235">
              <a:extLst>
                <a:ext uri="{FF2B5EF4-FFF2-40B4-BE49-F238E27FC236}">
                  <a16:creationId xmlns:a16="http://schemas.microsoft.com/office/drawing/2014/main" id="{993C06B1-FC9B-BB29-DA65-B4051ECFA473}"/>
                </a:ext>
              </a:extLst>
            </p:cNvPr>
            <p:cNvSpPr txBox="1"/>
            <p:nvPr/>
          </p:nvSpPr>
          <p:spPr>
            <a:xfrm>
              <a:off x="1476539" y="4428522"/>
              <a:ext cx="245688"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0</a:t>
              </a:r>
            </a:p>
          </p:txBody>
        </p:sp>
      </p:grpSp>
      <p:grpSp>
        <p:nvGrpSpPr>
          <p:cNvPr id="194" name="Group 193">
            <a:extLst>
              <a:ext uri="{FF2B5EF4-FFF2-40B4-BE49-F238E27FC236}">
                <a16:creationId xmlns:a16="http://schemas.microsoft.com/office/drawing/2014/main" id="{399EB293-7AB5-D24E-B49D-C93CC083C1B1}"/>
              </a:ext>
            </a:extLst>
          </p:cNvPr>
          <p:cNvGrpSpPr/>
          <p:nvPr/>
        </p:nvGrpSpPr>
        <p:grpSpPr>
          <a:xfrm>
            <a:off x="4527566" y="4891842"/>
            <a:ext cx="3357666" cy="395869"/>
            <a:chOff x="683606" y="5063522"/>
            <a:chExt cx="3113118" cy="395869"/>
          </a:xfrm>
        </p:grpSpPr>
        <p:sp>
          <p:nvSpPr>
            <p:cNvPr id="196" name="TextBox 195">
              <a:extLst>
                <a:ext uri="{FF2B5EF4-FFF2-40B4-BE49-F238E27FC236}">
                  <a16:creationId xmlns:a16="http://schemas.microsoft.com/office/drawing/2014/main" id="{B8F20019-1484-44B6-46F8-F29F18D299FA}"/>
                </a:ext>
              </a:extLst>
            </p:cNvPr>
            <p:cNvSpPr txBox="1"/>
            <p:nvPr/>
          </p:nvSpPr>
          <p:spPr>
            <a:xfrm>
              <a:off x="3576232" y="5063522"/>
              <a:ext cx="220492"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0</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7)</a:t>
              </a:r>
            </a:p>
          </p:txBody>
        </p:sp>
        <p:sp>
          <p:nvSpPr>
            <p:cNvPr id="197" name="TextBox 196">
              <a:extLst>
                <a:ext uri="{FF2B5EF4-FFF2-40B4-BE49-F238E27FC236}">
                  <a16:creationId xmlns:a16="http://schemas.microsoft.com/office/drawing/2014/main" id="{255D099C-EBD3-EC14-FCF9-736FC5A0132A}"/>
                </a:ext>
              </a:extLst>
            </p:cNvPr>
            <p:cNvSpPr txBox="1"/>
            <p:nvPr/>
          </p:nvSpPr>
          <p:spPr>
            <a:xfrm>
              <a:off x="3335180" y="5063522"/>
              <a:ext cx="220492"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1</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7)</a:t>
              </a:r>
            </a:p>
          </p:txBody>
        </p:sp>
        <p:sp>
          <p:nvSpPr>
            <p:cNvPr id="198" name="TextBox 197">
              <a:extLst>
                <a:ext uri="{FF2B5EF4-FFF2-40B4-BE49-F238E27FC236}">
                  <a16:creationId xmlns:a16="http://schemas.microsoft.com/office/drawing/2014/main" id="{AF4474D4-ABD0-F3CE-A179-F1D3C674F2ED}"/>
                </a:ext>
              </a:extLst>
            </p:cNvPr>
            <p:cNvSpPr txBox="1"/>
            <p:nvPr/>
          </p:nvSpPr>
          <p:spPr>
            <a:xfrm>
              <a:off x="3094128" y="5063522"/>
              <a:ext cx="220492"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1</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7)</a:t>
              </a:r>
            </a:p>
          </p:txBody>
        </p:sp>
        <p:sp>
          <p:nvSpPr>
            <p:cNvPr id="199" name="TextBox 198">
              <a:extLst>
                <a:ext uri="{FF2B5EF4-FFF2-40B4-BE49-F238E27FC236}">
                  <a16:creationId xmlns:a16="http://schemas.microsoft.com/office/drawing/2014/main" id="{595466DC-806D-556C-4BE3-51B2A7CCE058}"/>
                </a:ext>
              </a:extLst>
            </p:cNvPr>
            <p:cNvSpPr txBox="1"/>
            <p:nvPr/>
          </p:nvSpPr>
          <p:spPr>
            <a:xfrm>
              <a:off x="2853074" y="5063522"/>
              <a:ext cx="220492"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1</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7)</a:t>
              </a:r>
            </a:p>
          </p:txBody>
        </p:sp>
        <p:sp>
          <p:nvSpPr>
            <p:cNvPr id="200" name="TextBox 199">
              <a:extLst>
                <a:ext uri="{FF2B5EF4-FFF2-40B4-BE49-F238E27FC236}">
                  <a16:creationId xmlns:a16="http://schemas.microsoft.com/office/drawing/2014/main" id="{C9730DD5-1279-8885-6150-3173DD1DDC87}"/>
                </a:ext>
              </a:extLst>
            </p:cNvPr>
            <p:cNvSpPr txBox="1"/>
            <p:nvPr/>
          </p:nvSpPr>
          <p:spPr>
            <a:xfrm>
              <a:off x="2612025" y="5063522"/>
              <a:ext cx="220492"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3</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5)</a:t>
              </a:r>
            </a:p>
          </p:txBody>
        </p:sp>
        <p:sp>
          <p:nvSpPr>
            <p:cNvPr id="201" name="TextBox 200">
              <a:extLst>
                <a:ext uri="{FF2B5EF4-FFF2-40B4-BE49-F238E27FC236}">
                  <a16:creationId xmlns:a16="http://schemas.microsoft.com/office/drawing/2014/main" id="{8A2C293A-8391-2937-46B0-B81C135E40D5}"/>
                </a:ext>
              </a:extLst>
            </p:cNvPr>
            <p:cNvSpPr txBox="1"/>
            <p:nvPr/>
          </p:nvSpPr>
          <p:spPr>
            <a:xfrm>
              <a:off x="2370971" y="5063522"/>
              <a:ext cx="220492"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4</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5)</a:t>
              </a:r>
            </a:p>
          </p:txBody>
        </p:sp>
        <p:sp>
          <p:nvSpPr>
            <p:cNvPr id="202" name="TextBox 201">
              <a:extLst>
                <a:ext uri="{FF2B5EF4-FFF2-40B4-BE49-F238E27FC236}">
                  <a16:creationId xmlns:a16="http://schemas.microsoft.com/office/drawing/2014/main" id="{E8F91981-D222-7CDC-B05E-2F7E1409303D}"/>
                </a:ext>
              </a:extLst>
            </p:cNvPr>
            <p:cNvSpPr txBox="1"/>
            <p:nvPr/>
          </p:nvSpPr>
          <p:spPr>
            <a:xfrm>
              <a:off x="2129918" y="5063522"/>
              <a:ext cx="220492"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7</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5)</a:t>
              </a:r>
            </a:p>
          </p:txBody>
        </p:sp>
        <p:sp>
          <p:nvSpPr>
            <p:cNvPr id="203" name="TextBox 202">
              <a:extLst>
                <a:ext uri="{FF2B5EF4-FFF2-40B4-BE49-F238E27FC236}">
                  <a16:creationId xmlns:a16="http://schemas.microsoft.com/office/drawing/2014/main" id="{54BCD876-83A9-E034-9FB1-148BDCB35941}"/>
                </a:ext>
              </a:extLst>
            </p:cNvPr>
            <p:cNvSpPr txBox="1"/>
            <p:nvPr/>
          </p:nvSpPr>
          <p:spPr>
            <a:xfrm>
              <a:off x="1888868" y="5063522"/>
              <a:ext cx="220492"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14</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3)</a:t>
              </a:r>
            </a:p>
          </p:txBody>
        </p:sp>
        <p:sp>
          <p:nvSpPr>
            <p:cNvPr id="204" name="TextBox 203">
              <a:extLst>
                <a:ext uri="{FF2B5EF4-FFF2-40B4-BE49-F238E27FC236}">
                  <a16:creationId xmlns:a16="http://schemas.microsoft.com/office/drawing/2014/main" id="{F29CC2B9-1009-6F42-D4C4-B201AE1CDA8B}"/>
                </a:ext>
              </a:extLst>
            </p:cNvPr>
            <p:cNvSpPr txBox="1"/>
            <p:nvPr/>
          </p:nvSpPr>
          <p:spPr>
            <a:xfrm>
              <a:off x="1647814" y="5063522"/>
              <a:ext cx="220492"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17</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1)</a:t>
              </a:r>
            </a:p>
          </p:txBody>
        </p:sp>
        <p:sp>
          <p:nvSpPr>
            <p:cNvPr id="205" name="TextBox 204">
              <a:extLst>
                <a:ext uri="{FF2B5EF4-FFF2-40B4-BE49-F238E27FC236}">
                  <a16:creationId xmlns:a16="http://schemas.microsoft.com/office/drawing/2014/main" id="{02E47AAF-20A0-A77A-64AC-3CB158ECB301}"/>
                </a:ext>
              </a:extLst>
            </p:cNvPr>
            <p:cNvSpPr txBox="1"/>
            <p:nvPr/>
          </p:nvSpPr>
          <p:spPr>
            <a:xfrm>
              <a:off x="1406762" y="5063522"/>
              <a:ext cx="220492"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17</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1)</a:t>
              </a:r>
            </a:p>
          </p:txBody>
        </p:sp>
        <p:sp>
          <p:nvSpPr>
            <p:cNvPr id="206" name="TextBox 205">
              <a:extLst>
                <a:ext uri="{FF2B5EF4-FFF2-40B4-BE49-F238E27FC236}">
                  <a16:creationId xmlns:a16="http://schemas.microsoft.com/office/drawing/2014/main" id="{9C13BA6C-74AB-8101-7CDE-C03CBED8C445}"/>
                </a:ext>
              </a:extLst>
            </p:cNvPr>
            <p:cNvSpPr txBox="1"/>
            <p:nvPr/>
          </p:nvSpPr>
          <p:spPr>
            <a:xfrm>
              <a:off x="1165710" y="5063522"/>
              <a:ext cx="220492"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17</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1)</a:t>
              </a:r>
            </a:p>
          </p:txBody>
        </p:sp>
        <p:sp>
          <p:nvSpPr>
            <p:cNvPr id="207" name="TextBox 206">
              <a:extLst>
                <a:ext uri="{FF2B5EF4-FFF2-40B4-BE49-F238E27FC236}">
                  <a16:creationId xmlns:a16="http://schemas.microsoft.com/office/drawing/2014/main" id="{A0A67D5F-CD79-092C-E200-AA4D6D23BF92}"/>
                </a:ext>
              </a:extLst>
            </p:cNvPr>
            <p:cNvSpPr txBox="1"/>
            <p:nvPr/>
          </p:nvSpPr>
          <p:spPr>
            <a:xfrm>
              <a:off x="924656" y="5063522"/>
              <a:ext cx="220492"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19</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0)</a:t>
              </a:r>
            </a:p>
          </p:txBody>
        </p:sp>
        <p:sp>
          <p:nvSpPr>
            <p:cNvPr id="208" name="TextBox 207">
              <a:extLst>
                <a:ext uri="{FF2B5EF4-FFF2-40B4-BE49-F238E27FC236}">
                  <a16:creationId xmlns:a16="http://schemas.microsoft.com/office/drawing/2014/main" id="{DB7819CF-23DA-4CA3-D1AC-0F51E738B39C}"/>
                </a:ext>
              </a:extLst>
            </p:cNvPr>
            <p:cNvSpPr txBox="1"/>
            <p:nvPr/>
          </p:nvSpPr>
          <p:spPr>
            <a:xfrm>
              <a:off x="683606" y="5063522"/>
              <a:ext cx="220492"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19</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0)</a:t>
              </a:r>
            </a:p>
          </p:txBody>
        </p:sp>
      </p:grpSp>
      <p:sp>
        <p:nvSpPr>
          <p:cNvPr id="314" name="Freeform 21">
            <a:extLst>
              <a:ext uri="{FF2B5EF4-FFF2-40B4-BE49-F238E27FC236}">
                <a16:creationId xmlns:a16="http://schemas.microsoft.com/office/drawing/2014/main" id="{EA52BA7A-300E-BF07-2604-BC12A2FBB885}"/>
              </a:ext>
            </a:extLst>
          </p:cNvPr>
          <p:cNvSpPr>
            <a:spLocks/>
          </p:cNvSpPr>
          <p:nvPr/>
        </p:nvSpPr>
        <p:spPr bwMode="auto">
          <a:xfrm>
            <a:off x="8419127" y="2359098"/>
            <a:ext cx="3455687" cy="193962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315" name="TextBox 314">
            <a:extLst>
              <a:ext uri="{FF2B5EF4-FFF2-40B4-BE49-F238E27FC236}">
                <a16:creationId xmlns:a16="http://schemas.microsoft.com/office/drawing/2014/main" id="{94782ABF-A67C-0FA9-6CFF-E8436BBB6DB6}"/>
              </a:ext>
            </a:extLst>
          </p:cNvPr>
          <p:cNvSpPr txBox="1"/>
          <p:nvPr/>
        </p:nvSpPr>
        <p:spPr>
          <a:xfrm>
            <a:off x="9595844" y="4556460"/>
            <a:ext cx="1116010" cy="276999"/>
          </a:xfrm>
          <a:prstGeom prst="rect">
            <a:avLst/>
          </a:prstGeom>
          <a:noFill/>
        </p:spPr>
        <p:txBody>
          <a:bodyPr wrap="none" rtlCol="0">
            <a:spAutoFit/>
          </a:bodyPr>
          <a:lstStyle/>
          <a:p>
            <a:pPr algn="ctr" fontAlgn="base">
              <a:spcBef>
                <a:spcPct val="0"/>
              </a:spcBef>
              <a:spcAft>
                <a:spcPct val="0"/>
              </a:spcAft>
            </a:pPr>
            <a:r>
              <a:rPr lang="en-GB" sz="1200" dirty="0" smtClean="0">
                <a:solidFill>
                  <a:schemeClr val="tx1"/>
                </a:solidFill>
                <a:cs typeface="Arial" panose="020B0604020202020204" pitchFamily="34" charset="0"/>
              </a:rPr>
              <a:t>Time, months</a:t>
            </a:r>
            <a:endParaRPr lang="en-GB" sz="1200" dirty="0">
              <a:solidFill>
                <a:schemeClr val="tx1"/>
              </a:solidFill>
              <a:cs typeface="Arial" panose="020B0604020202020204" pitchFamily="34" charset="0"/>
            </a:endParaRPr>
          </a:p>
        </p:txBody>
      </p:sp>
      <p:grpSp>
        <p:nvGrpSpPr>
          <p:cNvPr id="316" name="Group 315">
            <a:extLst>
              <a:ext uri="{FF2B5EF4-FFF2-40B4-BE49-F238E27FC236}">
                <a16:creationId xmlns:a16="http://schemas.microsoft.com/office/drawing/2014/main" id="{374844E1-1AB6-C273-B9B4-0364DA6DEBCA}"/>
              </a:ext>
            </a:extLst>
          </p:cNvPr>
          <p:cNvGrpSpPr/>
          <p:nvPr/>
        </p:nvGrpSpPr>
        <p:grpSpPr>
          <a:xfrm>
            <a:off x="7911915" y="2250170"/>
            <a:ext cx="501337" cy="2127973"/>
            <a:chOff x="255231" y="2011254"/>
            <a:chExt cx="464823" cy="2932186"/>
          </a:xfrm>
        </p:grpSpPr>
        <p:sp>
          <p:nvSpPr>
            <p:cNvPr id="362" name="TextBox 361">
              <a:extLst>
                <a:ext uri="{FF2B5EF4-FFF2-40B4-BE49-F238E27FC236}">
                  <a16:creationId xmlns:a16="http://schemas.microsoft.com/office/drawing/2014/main" id="{89E66D82-D4BA-5E66-4F11-2C54003433EE}"/>
                </a:ext>
              </a:extLst>
            </p:cNvPr>
            <p:cNvSpPr txBox="1"/>
            <p:nvPr/>
          </p:nvSpPr>
          <p:spPr>
            <a:xfrm>
              <a:off x="255231" y="2011254"/>
              <a:ext cx="439544" cy="381684"/>
            </a:xfrm>
            <a:prstGeom prst="rect">
              <a:avLst/>
            </a:prstGeom>
            <a:noFill/>
          </p:spPr>
          <p:txBody>
            <a:bodyPr wrap="none" rtlCol="0" anchor="ctr" anchorCtr="0">
              <a:spAutoFit/>
            </a:bodyPr>
            <a:lstStyle/>
            <a:p>
              <a:pPr algn="r"/>
              <a:r>
                <a:rPr lang="en-GB" sz="1200" dirty="0">
                  <a:solidFill>
                    <a:srgbClr val="363636"/>
                  </a:solidFill>
                  <a:cs typeface="Arial" panose="020B0604020202020204" pitchFamily="34" charset="0"/>
                </a:rPr>
                <a:t>100</a:t>
              </a:r>
            </a:p>
          </p:txBody>
        </p:sp>
        <p:sp>
          <p:nvSpPr>
            <p:cNvPr id="363" name="Line 6">
              <a:extLst>
                <a:ext uri="{FF2B5EF4-FFF2-40B4-BE49-F238E27FC236}">
                  <a16:creationId xmlns:a16="http://schemas.microsoft.com/office/drawing/2014/main" id="{C23F28A6-A640-03A9-4388-11921518FFCB}"/>
                </a:ext>
              </a:extLst>
            </p:cNvPr>
            <p:cNvSpPr>
              <a:spLocks noChangeShapeType="1"/>
            </p:cNvSpPr>
            <p:nvPr/>
          </p:nvSpPr>
          <p:spPr bwMode="auto">
            <a:xfrm>
              <a:off x="633640" y="2204865"/>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364" name="Line 7">
              <a:extLst>
                <a:ext uri="{FF2B5EF4-FFF2-40B4-BE49-F238E27FC236}">
                  <a16:creationId xmlns:a16="http://schemas.microsoft.com/office/drawing/2014/main" id="{D61E5E4D-A679-7256-3BDC-5AE17EC85949}"/>
                </a:ext>
              </a:extLst>
            </p:cNvPr>
            <p:cNvSpPr>
              <a:spLocks noChangeShapeType="1"/>
            </p:cNvSpPr>
            <p:nvPr/>
          </p:nvSpPr>
          <p:spPr bwMode="auto">
            <a:xfrm>
              <a:off x="633640" y="2727073"/>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365" name="Line 8">
              <a:extLst>
                <a:ext uri="{FF2B5EF4-FFF2-40B4-BE49-F238E27FC236}">
                  <a16:creationId xmlns:a16="http://schemas.microsoft.com/office/drawing/2014/main" id="{ADBA32F5-7428-3ABA-643A-9CF0D0A82082}"/>
                </a:ext>
              </a:extLst>
            </p:cNvPr>
            <p:cNvSpPr>
              <a:spLocks noChangeShapeType="1"/>
            </p:cNvSpPr>
            <p:nvPr/>
          </p:nvSpPr>
          <p:spPr bwMode="auto">
            <a:xfrm>
              <a:off x="633640" y="3225834"/>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366" name="Line 9">
              <a:extLst>
                <a:ext uri="{FF2B5EF4-FFF2-40B4-BE49-F238E27FC236}">
                  <a16:creationId xmlns:a16="http://schemas.microsoft.com/office/drawing/2014/main" id="{8433EF90-FFF9-1992-65D9-D405A62FD5CE}"/>
                </a:ext>
              </a:extLst>
            </p:cNvPr>
            <p:cNvSpPr>
              <a:spLocks noChangeShapeType="1"/>
            </p:cNvSpPr>
            <p:nvPr/>
          </p:nvSpPr>
          <p:spPr bwMode="auto">
            <a:xfrm>
              <a:off x="633640" y="3740713"/>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367" name="Line 10">
              <a:extLst>
                <a:ext uri="{FF2B5EF4-FFF2-40B4-BE49-F238E27FC236}">
                  <a16:creationId xmlns:a16="http://schemas.microsoft.com/office/drawing/2014/main" id="{D8BEB06F-523D-14EF-32A7-6D24EA8039B6}"/>
                </a:ext>
              </a:extLst>
            </p:cNvPr>
            <p:cNvSpPr>
              <a:spLocks noChangeShapeType="1"/>
            </p:cNvSpPr>
            <p:nvPr/>
          </p:nvSpPr>
          <p:spPr bwMode="auto">
            <a:xfrm>
              <a:off x="633640" y="4244849"/>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368" name="Line 11">
              <a:extLst>
                <a:ext uri="{FF2B5EF4-FFF2-40B4-BE49-F238E27FC236}">
                  <a16:creationId xmlns:a16="http://schemas.microsoft.com/office/drawing/2014/main" id="{9AF34CD7-05FE-2145-127A-0E208FC857EF}"/>
                </a:ext>
              </a:extLst>
            </p:cNvPr>
            <p:cNvSpPr>
              <a:spLocks noChangeShapeType="1"/>
            </p:cNvSpPr>
            <p:nvPr/>
          </p:nvSpPr>
          <p:spPr bwMode="auto">
            <a:xfrm>
              <a:off x="633640" y="4754357"/>
              <a:ext cx="8641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endParaRPr>
            </a:p>
          </p:txBody>
        </p:sp>
        <p:sp>
          <p:nvSpPr>
            <p:cNvPr id="369" name="TextBox 368">
              <a:extLst>
                <a:ext uri="{FF2B5EF4-FFF2-40B4-BE49-F238E27FC236}">
                  <a16:creationId xmlns:a16="http://schemas.microsoft.com/office/drawing/2014/main" id="{CB2B7CFB-080B-69B1-E99F-5F90A66627EB}"/>
                </a:ext>
              </a:extLst>
            </p:cNvPr>
            <p:cNvSpPr txBox="1"/>
            <p:nvPr/>
          </p:nvSpPr>
          <p:spPr>
            <a:xfrm>
              <a:off x="340196" y="2535393"/>
              <a:ext cx="354584" cy="381684"/>
            </a:xfrm>
            <a:prstGeom prst="rect">
              <a:avLst/>
            </a:prstGeom>
            <a:noFill/>
          </p:spPr>
          <p:txBody>
            <a:bodyPr wrap="none" rtlCol="0" anchor="ctr" anchorCtr="0">
              <a:spAutoFit/>
            </a:bodyPr>
            <a:lstStyle/>
            <a:p>
              <a:pPr algn="r"/>
              <a:r>
                <a:rPr lang="en-GB" sz="1200" dirty="0">
                  <a:solidFill>
                    <a:srgbClr val="363636"/>
                  </a:solidFill>
                  <a:cs typeface="Arial" panose="020B0604020202020204" pitchFamily="34" charset="0"/>
                </a:rPr>
                <a:t>80</a:t>
              </a:r>
            </a:p>
          </p:txBody>
        </p:sp>
        <p:sp>
          <p:nvSpPr>
            <p:cNvPr id="370" name="TextBox 369">
              <a:extLst>
                <a:ext uri="{FF2B5EF4-FFF2-40B4-BE49-F238E27FC236}">
                  <a16:creationId xmlns:a16="http://schemas.microsoft.com/office/drawing/2014/main" id="{8A43E161-BA28-9CEE-56D7-66ED778F213F}"/>
                </a:ext>
              </a:extLst>
            </p:cNvPr>
            <p:cNvSpPr txBox="1"/>
            <p:nvPr/>
          </p:nvSpPr>
          <p:spPr>
            <a:xfrm>
              <a:off x="340196" y="3033923"/>
              <a:ext cx="354584" cy="381684"/>
            </a:xfrm>
            <a:prstGeom prst="rect">
              <a:avLst/>
            </a:prstGeom>
            <a:noFill/>
          </p:spPr>
          <p:txBody>
            <a:bodyPr wrap="none" rtlCol="0" anchor="ctr" anchorCtr="0">
              <a:spAutoFit/>
            </a:bodyPr>
            <a:lstStyle/>
            <a:p>
              <a:pPr algn="r"/>
              <a:r>
                <a:rPr lang="en-GB" sz="1200" dirty="0">
                  <a:solidFill>
                    <a:srgbClr val="363636"/>
                  </a:solidFill>
                  <a:cs typeface="Arial" panose="020B0604020202020204" pitchFamily="34" charset="0"/>
                </a:rPr>
                <a:t>60</a:t>
              </a:r>
            </a:p>
          </p:txBody>
        </p:sp>
        <p:sp>
          <p:nvSpPr>
            <p:cNvPr id="371" name="TextBox 370">
              <a:extLst>
                <a:ext uri="{FF2B5EF4-FFF2-40B4-BE49-F238E27FC236}">
                  <a16:creationId xmlns:a16="http://schemas.microsoft.com/office/drawing/2014/main" id="{F8244F98-E138-6934-42A7-8DC043DBB06F}"/>
                </a:ext>
              </a:extLst>
            </p:cNvPr>
            <p:cNvSpPr txBox="1"/>
            <p:nvPr/>
          </p:nvSpPr>
          <p:spPr>
            <a:xfrm>
              <a:off x="340196" y="3548577"/>
              <a:ext cx="354584" cy="381684"/>
            </a:xfrm>
            <a:prstGeom prst="rect">
              <a:avLst/>
            </a:prstGeom>
            <a:noFill/>
          </p:spPr>
          <p:txBody>
            <a:bodyPr wrap="none" rtlCol="0" anchor="ctr" anchorCtr="0">
              <a:spAutoFit/>
            </a:bodyPr>
            <a:lstStyle/>
            <a:p>
              <a:pPr algn="r"/>
              <a:r>
                <a:rPr lang="en-GB" sz="1200" dirty="0">
                  <a:solidFill>
                    <a:srgbClr val="363636"/>
                  </a:solidFill>
                  <a:cs typeface="Arial" panose="020B0604020202020204" pitchFamily="34" charset="0"/>
                </a:rPr>
                <a:t>40</a:t>
              </a:r>
            </a:p>
          </p:txBody>
        </p:sp>
        <p:sp>
          <p:nvSpPr>
            <p:cNvPr id="372" name="TextBox 371">
              <a:extLst>
                <a:ext uri="{FF2B5EF4-FFF2-40B4-BE49-F238E27FC236}">
                  <a16:creationId xmlns:a16="http://schemas.microsoft.com/office/drawing/2014/main" id="{7707F11F-C128-CC2B-80F5-A309432BC849}"/>
                </a:ext>
              </a:extLst>
            </p:cNvPr>
            <p:cNvSpPr txBox="1"/>
            <p:nvPr/>
          </p:nvSpPr>
          <p:spPr>
            <a:xfrm>
              <a:off x="340196" y="4052480"/>
              <a:ext cx="354584" cy="381684"/>
            </a:xfrm>
            <a:prstGeom prst="rect">
              <a:avLst/>
            </a:prstGeom>
            <a:noFill/>
          </p:spPr>
          <p:txBody>
            <a:bodyPr wrap="none" rtlCol="0" anchor="ctr" anchorCtr="0">
              <a:spAutoFit/>
            </a:bodyPr>
            <a:lstStyle/>
            <a:p>
              <a:pPr algn="r"/>
              <a:r>
                <a:rPr lang="en-GB" sz="1200" dirty="0">
                  <a:solidFill>
                    <a:srgbClr val="363636"/>
                  </a:solidFill>
                  <a:cs typeface="Arial" panose="020B0604020202020204" pitchFamily="34" charset="0"/>
                </a:rPr>
                <a:t>20</a:t>
              </a:r>
            </a:p>
          </p:txBody>
        </p:sp>
        <p:sp>
          <p:nvSpPr>
            <p:cNvPr id="373" name="TextBox 372">
              <a:extLst>
                <a:ext uri="{FF2B5EF4-FFF2-40B4-BE49-F238E27FC236}">
                  <a16:creationId xmlns:a16="http://schemas.microsoft.com/office/drawing/2014/main" id="{675D523C-1E69-E307-141C-A7054E6C09BA}"/>
                </a:ext>
              </a:extLst>
            </p:cNvPr>
            <p:cNvSpPr txBox="1"/>
            <p:nvPr/>
          </p:nvSpPr>
          <p:spPr>
            <a:xfrm>
              <a:off x="425163" y="4561756"/>
              <a:ext cx="269625" cy="381684"/>
            </a:xfrm>
            <a:prstGeom prst="rect">
              <a:avLst/>
            </a:prstGeom>
            <a:noFill/>
          </p:spPr>
          <p:txBody>
            <a:bodyPr wrap="none" rtlCol="0" anchor="ctr" anchorCtr="0">
              <a:spAutoFit/>
            </a:bodyPr>
            <a:lstStyle/>
            <a:p>
              <a:pPr algn="r"/>
              <a:r>
                <a:rPr lang="en-GB" sz="1200" dirty="0">
                  <a:solidFill>
                    <a:srgbClr val="363636"/>
                  </a:solidFill>
                  <a:cs typeface="Arial" panose="020B0604020202020204" pitchFamily="34" charset="0"/>
                </a:rPr>
                <a:t>0</a:t>
              </a:r>
            </a:p>
          </p:txBody>
        </p:sp>
      </p:grpSp>
      <p:grpSp>
        <p:nvGrpSpPr>
          <p:cNvPr id="433" name="Group 432">
            <a:extLst>
              <a:ext uri="{FF2B5EF4-FFF2-40B4-BE49-F238E27FC236}">
                <a16:creationId xmlns:a16="http://schemas.microsoft.com/office/drawing/2014/main" id="{A81578E8-3A50-6A4D-F709-232009690D52}"/>
              </a:ext>
            </a:extLst>
          </p:cNvPr>
          <p:cNvGrpSpPr/>
          <p:nvPr/>
        </p:nvGrpSpPr>
        <p:grpSpPr>
          <a:xfrm>
            <a:off x="8357904" y="4291522"/>
            <a:ext cx="3646657" cy="329369"/>
            <a:chOff x="8317264" y="4089668"/>
            <a:chExt cx="3646657" cy="329369"/>
          </a:xfrm>
        </p:grpSpPr>
        <p:sp>
          <p:nvSpPr>
            <p:cNvPr id="340" name="Line 21">
              <a:extLst>
                <a:ext uri="{FF2B5EF4-FFF2-40B4-BE49-F238E27FC236}">
                  <a16:creationId xmlns:a16="http://schemas.microsoft.com/office/drawing/2014/main" id="{DAE47D89-1B9A-29CA-C0C7-462C76074923}"/>
                </a:ext>
              </a:extLst>
            </p:cNvPr>
            <p:cNvSpPr>
              <a:spLocks noChangeShapeType="1"/>
            </p:cNvSpPr>
            <p:nvPr/>
          </p:nvSpPr>
          <p:spPr bwMode="auto">
            <a:xfrm>
              <a:off x="11797260" y="4089668"/>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341" name="TextBox 340">
              <a:extLst>
                <a:ext uri="{FF2B5EF4-FFF2-40B4-BE49-F238E27FC236}">
                  <a16:creationId xmlns:a16="http://schemas.microsoft.com/office/drawing/2014/main" id="{9A6E45B1-2541-CBBC-1E49-CD68D0C14B46}"/>
                </a:ext>
              </a:extLst>
            </p:cNvPr>
            <p:cNvSpPr txBox="1"/>
            <p:nvPr/>
          </p:nvSpPr>
          <p:spPr>
            <a:xfrm>
              <a:off x="11625020" y="4161668"/>
              <a:ext cx="338901"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10</a:t>
              </a:r>
            </a:p>
          </p:txBody>
        </p:sp>
        <p:sp>
          <p:nvSpPr>
            <p:cNvPr id="342" name="Line 21">
              <a:extLst>
                <a:ext uri="{FF2B5EF4-FFF2-40B4-BE49-F238E27FC236}">
                  <a16:creationId xmlns:a16="http://schemas.microsoft.com/office/drawing/2014/main" id="{FF7134F7-B8C4-84B1-3366-90ACEDFACA3D}"/>
                </a:ext>
              </a:extLst>
            </p:cNvPr>
            <p:cNvSpPr>
              <a:spLocks noChangeShapeType="1"/>
            </p:cNvSpPr>
            <p:nvPr/>
          </p:nvSpPr>
          <p:spPr bwMode="auto">
            <a:xfrm>
              <a:off x="11460551" y="4089668"/>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343" name="TextBox 342">
              <a:extLst>
                <a:ext uri="{FF2B5EF4-FFF2-40B4-BE49-F238E27FC236}">
                  <a16:creationId xmlns:a16="http://schemas.microsoft.com/office/drawing/2014/main" id="{63CF0002-2814-1CA0-0440-91BF9E015ED5}"/>
                </a:ext>
              </a:extLst>
            </p:cNvPr>
            <p:cNvSpPr txBox="1"/>
            <p:nvPr/>
          </p:nvSpPr>
          <p:spPr>
            <a:xfrm>
              <a:off x="11347647" y="4161668"/>
              <a:ext cx="220227"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9</a:t>
              </a:r>
            </a:p>
          </p:txBody>
        </p:sp>
        <p:sp>
          <p:nvSpPr>
            <p:cNvPr id="344" name="Line 21">
              <a:extLst>
                <a:ext uri="{FF2B5EF4-FFF2-40B4-BE49-F238E27FC236}">
                  <a16:creationId xmlns:a16="http://schemas.microsoft.com/office/drawing/2014/main" id="{A4FCAC10-C62C-AE94-28E7-7FB7B21BDD79}"/>
                </a:ext>
              </a:extLst>
            </p:cNvPr>
            <p:cNvSpPr>
              <a:spLocks noChangeShapeType="1"/>
            </p:cNvSpPr>
            <p:nvPr/>
          </p:nvSpPr>
          <p:spPr bwMode="auto">
            <a:xfrm>
              <a:off x="11123841" y="4089668"/>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345" name="TextBox 344">
              <a:extLst>
                <a:ext uri="{FF2B5EF4-FFF2-40B4-BE49-F238E27FC236}">
                  <a16:creationId xmlns:a16="http://schemas.microsoft.com/office/drawing/2014/main" id="{CD643424-0BC1-2663-9FB5-3A93DF82B70D}"/>
                </a:ext>
              </a:extLst>
            </p:cNvPr>
            <p:cNvSpPr txBox="1"/>
            <p:nvPr/>
          </p:nvSpPr>
          <p:spPr>
            <a:xfrm>
              <a:off x="11010939" y="4161668"/>
              <a:ext cx="220227"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8</a:t>
              </a:r>
            </a:p>
          </p:txBody>
        </p:sp>
        <p:sp>
          <p:nvSpPr>
            <p:cNvPr id="346" name="Line 21">
              <a:extLst>
                <a:ext uri="{FF2B5EF4-FFF2-40B4-BE49-F238E27FC236}">
                  <a16:creationId xmlns:a16="http://schemas.microsoft.com/office/drawing/2014/main" id="{441CD32B-4D10-9AD0-7AB3-4E694E1F14F7}"/>
                </a:ext>
              </a:extLst>
            </p:cNvPr>
            <p:cNvSpPr>
              <a:spLocks noChangeShapeType="1"/>
            </p:cNvSpPr>
            <p:nvPr/>
          </p:nvSpPr>
          <p:spPr bwMode="auto">
            <a:xfrm>
              <a:off x="10787132" y="4089668"/>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347" name="TextBox 346">
              <a:extLst>
                <a:ext uri="{FF2B5EF4-FFF2-40B4-BE49-F238E27FC236}">
                  <a16:creationId xmlns:a16="http://schemas.microsoft.com/office/drawing/2014/main" id="{F0A6C5B3-FDDA-AC4B-57C1-2C085E09FDB3}"/>
                </a:ext>
              </a:extLst>
            </p:cNvPr>
            <p:cNvSpPr txBox="1"/>
            <p:nvPr/>
          </p:nvSpPr>
          <p:spPr>
            <a:xfrm>
              <a:off x="10674228" y="4161668"/>
              <a:ext cx="220227"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7</a:t>
              </a:r>
            </a:p>
          </p:txBody>
        </p:sp>
        <p:sp>
          <p:nvSpPr>
            <p:cNvPr id="348" name="Line 21">
              <a:extLst>
                <a:ext uri="{FF2B5EF4-FFF2-40B4-BE49-F238E27FC236}">
                  <a16:creationId xmlns:a16="http://schemas.microsoft.com/office/drawing/2014/main" id="{D7A1D4CD-F193-4B9C-FF4F-AC12C0177B63}"/>
                </a:ext>
              </a:extLst>
            </p:cNvPr>
            <p:cNvSpPr>
              <a:spLocks noChangeShapeType="1"/>
            </p:cNvSpPr>
            <p:nvPr/>
          </p:nvSpPr>
          <p:spPr bwMode="auto">
            <a:xfrm>
              <a:off x="10450422" y="4089668"/>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349" name="TextBox 348">
              <a:extLst>
                <a:ext uri="{FF2B5EF4-FFF2-40B4-BE49-F238E27FC236}">
                  <a16:creationId xmlns:a16="http://schemas.microsoft.com/office/drawing/2014/main" id="{1004C221-73A8-DA22-98F5-61FC18DB5C61}"/>
                </a:ext>
              </a:extLst>
            </p:cNvPr>
            <p:cNvSpPr txBox="1"/>
            <p:nvPr/>
          </p:nvSpPr>
          <p:spPr>
            <a:xfrm>
              <a:off x="10337520" y="4161668"/>
              <a:ext cx="220227"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6</a:t>
              </a:r>
            </a:p>
          </p:txBody>
        </p:sp>
        <p:sp>
          <p:nvSpPr>
            <p:cNvPr id="350" name="Line 21">
              <a:extLst>
                <a:ext uri="{FF2B5EF4-FFF2-40B4-BE49-F238E27FC236}">
                  <a16:creationId xmlns:a16="http://schemas.microsoft.com/office/drawing/2014/main" id="{BA1B5550-B02F-948F-8860-A0159B1A372B}"/>
                </a:ext>
              </a:extLst>
            </p:cNvPr>
            <p:cNvSpPr>
              <a:spLocks noChangeShapeType="1"/>
            </p:cNvSpPr>
            <p:nvPr/>
          </p:nvSpPr>
          <p:spPr bwMode="auto">
            <a:xfrm>
              <a:off x="10113713" y="4089668"/>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351" name="TextBox 350">
              <a:extLst>
                <a:ext uri="{FF2B5EF4-FFF2-40B4-BE49-F238E27FC236}">
                  <a16:creationId xmlns:a16="http://schemas.microsoft.com/office/drawing/2014/main" id="{2DDC72ED-D142-D75C-449F-FABCDDD5DD66}"/>
                </a:ext>
              </a:extLst>
            </p:cNvPr>
            <p:cNvSpPr txBox="1"/>
            <p:nvPr/>
          </p:nvSpPr>
          <p:spPr>
            <a:xfrm>
              <a:off x="10000812" y="4161668"/>
              <a:ext cx="220227"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5</a:t>
              </a:r>
            </a:p>
          </p:txBody>
        </p:sp>
        <p:sp>
          <p:nvSpPr>
            <p:cNvPr id="352" name="Line 21">
              <a:extLst>
                <a:ext uri="{FF2B5EF4-FFF2-40B4-BE49-F238E27FC236}">
                  <a16:creationId xmlns:a16="http://schemas.microsoft.com/office/drawing/2014/main" id="{BCB31B3C-56F1-2B20-37A9-5F841623FA4A}"/>
                </a:ext>
              </a:extLst>
            </p:cNvPr>
            <p:cNvSpPr>
              <a:spLocks noChangeShapeType="1"/>
            </p:cNvSpPr>
            <p:nvPr/>
          </p:nvSpPr>
          <p:spPr bwMode="auto">
            <a:xfrm>
              <a:off x="9777005" y="4089668"/>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353" name="TextBox 352">
              <a:extLst>
                <a:ext uri="{FF2B5EF4-FFF2-40B4-BE49-F238E27FC236}">
                  <a16:creationId xmlns:a16="http://schemas.microsoft.com/office/drawing/2014/main" id="{0AAAFD30-8C6B-4545-658A-73F3367CCEE1}"/>
                </a:ext>
              </a:extLst>
            </p:cNvPr>
            <p:cNvSpPr txBox="1"/>
            <p:nvPr/>
          </p:nvSpPr>
          <p:spPr>
            <a:xfrm>
              <a:off x="9664101" y="4161668"/>
              <a:ext cx="220227"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4</a:t>
              </a:r>
            </a:p>
          </p:txBody>
        </p:sp>
        <p:sp>
          <p:nvSpPr>
            <p:cNvPr id="354" name="Line 21">
              <a:extLst>
                <a:ext uri="{FF2B5EF4-FFF2-40B4-BE49-F238E27FC236}">
                  <a16:creationId xmlns:a16="http://schemas.microsoft.com/office/drawing/2014/main" id="{6FE7F285-FADD-284A-5AA0-2F31FC6BC39D}"/>
                </a:ext>
              </a:extLst>
            </p:cNvPr>
            <p:cNvSpPr>
              <a:spLocks noChangeShapeType="1"/>
            </p:cNvSpPr>
            <p:nvPr/>
          </p:nvSpPr>
          <p:spPr bwMode="auto">
            <a:xfrm>
              <a:off x="9440295" y="4089668"/>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355" name="TextBox 354">
              <a:extLst>
                <a:ext uri="{FF2B5EF4-FFF2-40B4-BE49-F238E27FC236}">
                  <a16:creationId xmlns:a16="http://schemas.microsoft.com/office/drawing/2014/main" id="{AFA5B701-0515-0F0B-F55F-F5AC3018F4F4}"/>
                </a:ext>
              </a:extLst>
            </p:cNvPr>
            <p:cNvSpPr txBox="1"/>
            <p:nvPr/>
          </p:nvSpPr>
          <p:spPr>
            <a:xfrm>
              <a:off x="9327391" y="4161668"/>
              <a:ext cx="220227"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3</a:t>
              </a:r>
            </a:p>
          </p:txBody>
        </p:sp>
        <p:sp>
          <p:nvSpPr>
            <p:cNvPr id="356" name="Line 21">
              <a:extLst>
                <a:ext uri="{FF2B5EF4-FFF2-40B4-BE49-F238E27FC236}">
                  <a16:creationId xmlns:a16="http://schemas.microsoft.com/office/drawing/2014/main" id="{0A01CB68-0D80-6D58-4AA9-E02CF5ACE5B3}"/>
                </a:ext>
              </a:extLst>
            </p:cNvPr>
            <p:cNvSpPr>
              <a:spLocks noChangeShapeType="1"/>
            </p:cNvSpPr>
            <p:nvPr/>
          </p:nvSpPr>
          <p:spPr bwMode="auto">
            <a:xfrm>
              <a:off x="9103586" y="4089668"/>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357" name="TextBox 356">
              <a:extLst>
                <a:ext uri="{FF2B5EF4-FFF2-40B4-BE49-F238E27FC236}">
                  <a16:creationId xmlns:a16="http://schemas.microsoft.com/office/drawing/2014/main" id="{179A3F71-33F8-9D47-F898-1467918F0E5C}"/>
                </a:ext>
              </a:extLst>
            </p:cNvPr>
            <p:cNvSpPr txBox="1"/>
            <p:nvPr/>
          </p:nvSpPr>
          <p:spPr>
            <a:xfrm>
              <a:off x="8990682" y="4161668"/>
              <a:ext cx="220227"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2</a:t>
              </a:r>
            </a:p>
          </p:txBody>
        </p:sp>
        <p:sp>
          <p:nvSpPr>
            <p:cNvPr id="358" name="Line 21">
              <a:extLst>
                <a:ext uri="{FF2B5EF4-FFF2-40B4-BE49-F238E27FC236}">
                  <a16:creationId xmlns:a16="http://schemas.microsoft.com/office/drawing/2014/main" id="{0F613600-4C4E-A4B0-BA7C-9E3D97631354}"/>
                </a:ext>
              </a:extLst>
            </p:cNvPr>
            <p:cNvSpPr>
              <a:spLocks noChangeShapeType="1"/>
            </p:cNvSpPr>
            <p:nvPr/>
          </p:nvSpPr>
          <p:spPr bwMode="auto">
            <a:xfrm>
              <a:off x="8766876" y="4089668"/>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359" name="TextBox 358">
              <a:extLst>
                <a:ext uri="{FF2B5EF4-FFF2-40B4-BE49-F238E27FC236}">
                  <a16:creationId xmlns:a16="http://schemas.microsoft.com/office/drawing/2014/main" id="{1B4D9002-75C5-05D9-FDCA-1F81BA21CF25}"/>
                </a:ext>
              </a:extLst>
            </p:cNvPr>
            <p:cNvSpPr txBox="1"/>
            <p:nvPr/>
          </p:nvSpPr>
          <p:spPr>
            <a:xfrm>
              <a:off x="8653972" y="4161668"/>
              <a:ext cx="220227"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1</a:t>
              </a:r>
            </a:p>
          </p:txBody>
        </p:sp>
        <p:sp>
          <p:nvSpPr>
            <p:cNvPr id="360" name="Line 21">
              <a:extLst>
                <a:ext uri="{FF2B5EF4-FFF2-40B4-BE49-F238E27FC236}">
                  <a16:creationId xmlns:a16="http://schemas.microsoft.com/office/drawing/2014/main" id="{1FC02AD4-3775-E328-595B-FAFE00CD3A50}"/>
                </a:ext>
              </a:extLst>
            </p:cNvPr>
            <p:cNvSpPr>
              <a:spLocks noChangeShapeType="1"/>
            </p:cNvSpPr>
            <p:nvPr/>
          </p:nvSpPr>
          <p:spPr bwMode="auto">
            <a:xfrm>
              <a:off x="8430167" y="4089668"/>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en-GB" sz="1200">
                <a:solidFill>
                  <a:srgbClr val="363636"/>
                </a:solidFill>
                <a:cs typeface="Arial" panose="020B0604020202020204" pitchFamily="34" charset="0"/>
              </a:endParaRPr>
            </a:p>
          </p:txBody>
        </p:sp>
        <p:sp>
          <p:nvSpPr>
            <p:cNvPr id="361" name="TextBox 360">
              <a:extLst>
                <a:ext uri="{FF2B5EF4-FFF2-40B4-BE49-F238E27FC236}">
                  <a16:creationId xmlns:a16="http://schemas.microsoft.com/office/drawing/2014/main" id="{B131673E-11B4-906E-97F4-96622B916D81}"/>
                </a:ext>
              </a:extLst>
            </p:cNvPr>
            <p:cNvSpPr txBox="1"/>
            <p:nvPr/>
          </p:nvSpPr>
          <p:spPr>
            <a:xfrm>
              <a:off x="8317264" y="4161668"/>
              <a:ext cx="220227" cy="257369"/>
            </a:xfrm>
            <a:prstGeom prst="rect">
              <a:avLst/>
            </a:prstGeom>
            <a:noFill/>
          </p:spPr>
          <p:txBody>
            <a:bodyPr wrap="none" lIns="36000" tIns="36000" rIns="36000" bIns="36000" rtlCol="0" anchor="t" anchorCtr="0">
              <a:spAutoFit/>
            </a:bodyPr>
            <a:lstStyle/>
            <a:p>
              <a:pPr algn="ctr"/>
              <a:r>
                <a:rPr lang="en-GB" sz="1200" dirty="0">
                  <a:solidFill>
                    <a:srgbClr val="363636"/>
                  </a:solidFill>
                  <a:cs typeface="Arial" panose="020B0604020202020204" pitchFamily="34" charset="0"/>
                </a:rPr>
                <a:t>0</a:t>
              </a:r>
            </a:p>
          </p:txBody>
        </p:sp>
      </p:grpSp>
      <p:grpSp>
        <p:nvGrpSpPr>
          <p:cNvPr id="434" name="Group 433">
            <a:extLst>
              <a:ext uri="{FF2B5EF4-FFF2-40B4-BE49-F238E27FC236}">
                <a16:creationId xmlns:a16="http://schemas.microsoft.com/office/drawing/2014/main" id="{4E3734DC-B134-0433-7969-75E04FB6BB43}"/>
              </a:ext>
            </a:extLst>
          </p:cNvPr>
          <p:cNvGrpSpPr/>
          <p:nvPr/>
        </p:nvGrpSpPr>
        <p:grpSpPr>
          <a:xfrm>
            <a:off x="8355223" y="4891842"/>
            <a:ext cx="3268196" cy="395869"/>
            <a:chOff x="8314583" y="4689988"/>
            <a:chExt cx="3268196" cy="395869"/>
          </a:xfrm>
        </p:grpSpPr>
        <p:sp>
          <p:nvSpPr>
            <p:cNvPr id="324" name="TextBox 323">
              <a:extLst>
                <a:ext uri="{FF2B5EF4-FFF2-40B4-BE49-F238E27FC236}">
                  <a16:creationId xmlns:a16="http://schemas.microsoft.com/office/drawing/2014/main" id="{5823224E-0670-E2A5-C04E-2389E2209B36}"/>
                </a:ext>
              </a:extLst>
            </p:cNvPr>
            <p:cNvSpPr txBox="1"/>
            <p:nvPr/>
          </p:nvSpPr>
          <p:spPr>
            <a:xfrm>
              <a:off x="11344966" y="4689988"/>
              <a:ext cx="237813"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0</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9)</a:t>
              </a:r>
            </a:p>
          </p:txBody>
        </p:sp>
        <p:sp>
          <p:nvSpPr>
            <p:cNvPr id="325" name="TextBox 324">
              <a:extLst>
                <a:ext uri="{FF2B5EF4-FFF2-40B4-BE49-F238E27FC236}">
                  <a16:creationId xmlns:a16="http://schemas.microsoft.com/office/drawing/2014/main" id="{2B50F432-77C3-5A3D-E38A-36B145712401}"/>
                </a:ext>
              </a:extLst>
            </p:cNvPr>
            <p:cNvSpPr txBox="1"/>
            <p:nvPr/>
          </p:nvSpPr>
          <p:spPr>
            <a:xfrm>
              <a:off x="11008258" y="4689988"/>
              <a:ext cx="237813"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1</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9)</a:t>
              </a:r>
            </a:p>
          </p:txBody>
        </p:sp>
        <p:sp>
          <p:nvSpPr>
            <p:cNvPr id="326" name="TextBox 325">
              <a:extLst>
                <a:ext uri="{FF2B5EF4-FFF2-40B4-BE49-F238E27FC236}">
                  <a16:creationId xmlns:a16="http://schemas.microsoft.com/office/drawing/2014/main" id="{EAD40C35-1700-BA46-5FEF-5BBFBF59BAC5}"/>
                </a:ext>
              </a:extLst>
            </p:cNvPr>
            <p:cNvSpPr txBox="1"/>
            <p:nvPr/>
          </p:nvSpPr>
          <p:spPr>
            <a:xfrm>
              <a:off x="10671547" y="4689988"/>
              <a:ext cx="237813"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1</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9)</a:t>
              </a:r>
            </a:p>
          </p:txBody>
        </p:sp>
        <p:sp>
          <p:nvSpPr>
            <p:cNvPr id="327" name="TextBox 326">
              <a:extLst>
                <a:ext uri="{FF2B5EF4-FFF2-40B4-BE49-F238E27FC236}">
                  <a16:creationId xmlns:a16="http://schemas.microsoft.com/office/drawing/2014/main" id="{9C0A6E37-FC99-396C-7CF9-F66DAC18F35A}"/>
                </a:ext>
              </a:extLst>
            </p:cNvPr>
            <p:cNvSpPr txBox="1"/>
            <p:nvPr/>
          </p:nvSpPr>
          <p:spPr>
            <a:xfrm>
              <a:off x="10334837" y="4689988"/>
              <a:ext cx="237813"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4</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8)</a:t>
              </a:r>
            </a:p>
          </p:txBody>
        </p:sp>
        <p:sp>
          <p:nvSpPr>
            <p:cNvPr id="328" name="TextBox 327">
              <a:extLst>
                <a:ext uri="{FF2B5EF4-FFF2-40B4-BE49-F238E27FC236}">
                  <a16:creationId xmlns:a16="http://schemas.microsoft.com/office/drawing/2014/main" id="{190F405B-09F2-80A6-A01E-8ABEAE7AF6AD}"/>
                </a:ext>
              </a:extLst>
            </p:cNvPr>
            <p:cNvSpPr txBox="1"/>
            <p:nvPr/>
          </p:nvSpPr>
          <p:spPr>
            <a:xfrm>
              <a:off x="9998131" y="4689988"/>
              <a:ext cx="237813"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9</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6)</a:t>
              </a:r>
            </a:p>
          </p:txBody>
        </p:sp>
        <p:sp>
          <p:nvSpPr>
            <p:cNvPr id="329" name="TextBox 328">
              <a:extLst>
                <a:ext uri="{FF2B5EF4-FFF2-40B4-BE49-F238E27FC236}">
                  <a16:creationId xmlns:a16="http://schemas.microsoft.com/office/drawing/2014/main" id="{EE376395-0867-27D5-E163-AE6E420ED40C}"/>
                </a:ext>
              </a:extLst>
            </p:cNvPr>
            <p:cNvSpPr txBox="1"/>
            <p:nvPr/>
          </p:nvSpPr>
          <p:spPr>
            <a:xfrm>
              <a:off x="9661419" y="4689988"/>
              <a:ext cx="237813"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11</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6)</a:t>
              </a:r>
            </a:p>
          </p:txBody>
        </p:sp>
        <p:sp>
          <p:nvSpPr>
            <p:cNvPr id="330" name="TextBox 329">
              <a:extLst>
                <a:ext uri="{FF2B5EF4-FFF2-40B4-BE49-F238E27FC236}">
                  <a16:creationId xmlns:a16="http://schemas.microsoft.com/office/drawing/2014/main" id="{418CF080-7500-385B-3E17-13DD1F4B5272}"/>
                </a:ext>
              </a:extLst>
            </p:cNvPr>
            <p:cNvSpPr txBox="1"/>
            <p:nvPr/>
          </p:nvSpPr>
          <p:spPr>
            <a:xfrm>
              <a:off x="9324711" y="4689988"/>
              <a:ext cx="237813"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12</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6)</a:t>
              </a:r>
            </a:p>
          </p:txBody>
        </p:sp>
        <p:sp>
          <p:nvSpPr>
            <p:cNvPr id="331" name="TextBox 330">
              <a:extLst>
                <a:ext uri="{FF2B5EF4-FFF2-40B4-BE49-F238E27FC236}">
                  <a16:creationId xmlns:a16="http://schemas.microsoft.com/office/drawing/2014/main" id="{E2F20343-6694-B8EA-C076-594B794F790E}"/>
                </a:ext>
              </a:extLst>
            </p:cNvPr>
            <p:cNvSpPr txBox="1"/>
            <p:nvPr/>
          </p:nvSpPr>
          <p:spPr>
            <a:xfrm>
              <a:off x="8987998" y="4689988"/>
              <a:ext cx="237813"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14</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4)</a:t>
              </a:r>
            </a:p>
          </p:txBody>
        </p:sp>
        <p:sp>
          <p:nvSpPr>
            <p:cNvPr id="332" name="TextBox 331">
              <a:extLst>
                <a:ext uri="{FF2B5EF4-FFF2-40B4-BE49-F238E27FC236}">
                  <a16:creationId xmlns:a16="http://schemas.microsoft.com/office/drawing/2014/main" id="{EAF1F168-9DBA-505A-5534-C46703B76FA5}"/>
                </a:ext>
              </a:extLst>
            </p:cNvPr>
            <p:cNvSpPr txBox="1"/>
            <p:nvPr/>
          </p:nvSpPr>
          <p:spPr>
            <a:xfrm>
              <a:off x="8651292" y="4689988"/>
              <a:ext cx="237813"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20</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0)</a:t>
              </a:r>
            </a:p>
          </p:txBody>
        </p:sp>
        <p:sp>
          <p:nvSpPr>
            <p:cNvPr id="333" name="TextBox 332">
              <a:extLst>
                <a:ext uri="{FF2B5EF4-FFF2-40B4-BE49-F238E27FC236}">
                  <a16:creationId xmlns:a16="http://schemas.microsoft.com/office/drawing/2014/main" id="{DB0EA26C-03BE-0BA7-8EF5-6A87686A5353}"/>
                </a:ext>
              </a:extLst>
            </p:cNvPr>
            <p:cNvSpPr txBox="1"/>
            <p:nvPr/>
          </p:nvSpPr>
          <p:spPr>
            <a:xfrm>
              <a:off x="8314583" y="4689988"/>
              <a:ext cx="237813" cy="395869"/>
            </a:xfrm>
            <a:prstGeom prst="rect">
              <a:avLst/>
            </a:prstGeom>
            <a:noFill/>
          </p:spPr>
          <p:txBody>
            <a:bodyPr wrap="none" lIns="36000" tIns="36000" rIns="36000" bIns="36000" rtlCol="0" anchor="t" anchorCtr="0">
              <a:spAutoFit/>
            </a:bodyPr>
            <a:lstStyle/>
            <a:p>
              <a:pPr algn="ctr"/>
              <a:r>
                <a:rPr lang="en-GB" sz="1050" dirty="0" smtClean="0">
                  <a:solidFill>
                    <a:schemeClr val="tx1"/>
                  </a:solidFill>
                  <a:cs typeface="Arial" panose="020B0604020202020204" pitchFamily="34" charset="0"/>
                </a:rPr>
                <a:t>20</a:t>
              </a:r>
              <a:br>
                <a:rPr lang="en-GB" sz="1050" dirty="0" smtClean="0">
                  <a:solidFill>
                    <a:schemeClr val="tx1"/>
                  </a:solidFill>
                  <a:cs typeface="Arial" panose="020B0604020202020204" pitchFamily="34" charset="0"/>
                </a:rPr>
              </a:br>
              <a:r>
                <a:rPr lang="en-GB" sz="1050" dirty="0" smtClean="0">
                  <a:solidFill>
                    <a:schemeClr val="tx1"/>
                  </a:solidFill>
                  <a:cs typeface="Arial" panose="020B0604020202020204" pitchFamily="34" charset="0"/>
                </a:rPr>
                <a:t>(</a:t>
              </a:r>
              <a:r>
                <a:rPr lang="en-GB" sz="1050" dirty="0">
                  <a:solidFill>
                    <a:schemeClr val="tx1"/>
                  </a:solidFill>
                  <a:cs typeface="Arial" panose="020B0604020202020204" pitchFamily="34" charset="0"/>
                </a:rPr>
                <a:t>0)</a:t>
              </a:r>
            </a:p>
          </p:txBody>
        </p:sp>
      </p:grpSp>
      <p:grpSp>
        <p:nvGrpSpPr>
          <p:cNvPr id="399" name="Group 398">
            <a:extLst>
              <a:ext uri="{FF2B5EF4-FFF2-40B4-BE49-F238E27FC236}">
                <a16:creationId xmlns:a16="http://schemas.microsoft.com/office/drawing/2014/main" id="{606FC457-2F53-0E4E-BED1-4D1A78E4C34A}"/>
              </a:ext>
            </a:extLst>
          </p:cNvPr>
          <p:cNvGrpSpPr/>
          <p:nvPr/>
        </p:nvGrpSpPr>
        <p:grpSpPr>
          <a:xfrm>
            <a:off x="816927" y="2433561"/>
            <a:ext cx="2916000" cy="1923733"/>
            <a:chOff x="4281487" y="2262187"/>
            <a:chExt cx="3621424" cy="2336615"/>
          </a:xfrm>
        </p:grpSpPr>
        <p:sp>
          <p:nvSpPr>
            <p:cNvPr id="379" name="Freeform: Shape 378">
              <a:extLst>
                <a:ext uri="{FF2B5EF4-FFF2-40B4-BE49-F238E27FC236}">
                  <a16:creationId xmlns:a16="http://schemas.microsoft.com/office/drawing/2014/main" id="{1446C928-4060-321F-08A0-8DE5E15E5E90}"/>
                </a:ext>
              </a:extLst>
            </p:cNvPr>
            <p:cNvSpPr/>
            <p:nvPr/>
          </p:nvSpPr>
          <p:spPr>
            <a:xfrm>
              <a:off x="4281487" y="2262187"/>
              <a:ext cx="3621424" cy="2336615"/>
            </a:xfrm>
            <a:custGeom>
              <a:avLst/>
              <a:gdLst>
                <a:gd name="connsiteX0" fmla="*/ 3621424 w 3621424"/>
                <a:gd name="connsiteY0" fmla="*/ 2336616 h 2336615"/>
                <a:gd name="connsiteX1" fmla="*/ 3621424 w 3621424"/>
                <a:gd name="connsiteY1" fmla="*/ 689003 h 2336615"/>
                <a:gd name="connsiteX2" fmla="*/ 3095520 w 3621424"/>
                <a:gd name="connsiteY2" fmla="*/ 689003 h 2336615"/>
                <a:gd name="connsiteX3" fmla="*/ 3095520 w 3621424"/>
                <a:gd name="connsiteY3" fmla="*/ 575833 h 2336615"/>
                <a:gd name="connsiteX4" fmla="*/ 2346608 w 3621424"/>
                <a:gd name="connsiteY4" fmla="*/ 575833 h 2336615"/>
                <a:gd name="connsiteX5" fmla="*/ 2346608 w 3621424"/>
                <a:gd name="connsiteY5" fmla="*/ 502606 h 2336615"/>
                <a:gd name="connsiteX6" fmla="*/ 1777432 w 3621424"/>
                <a:gd name="connsiteY6" fmla="*/ 502606 h 2336615"/>
                <a:gd name="connsiteX7" fmla="*/ 1777432 w 3621424"/>
                <a:gd name="connsiteY7" fmla="*/ 429378 h 2336615"/>
                <a:gd name="connsiteX8" fmla="*/ 1714186 w 3621424"/>
                <a:gd name="connsiteY8" fmla="*/ 429378 h 2336615"/>
                <a:gd name="connsiteX9" fmla="*/ 1714186 w 3621424"/>
                <a:gd name="connsiteY9" fmla="*/ 382779 h 2336615"/>
                <a:gd name="connsiteX10" fmla="*/ 1341396 w 3621424"/>
                <a:gd name="connsiteY10" fmla="*/ 382779 h 2336615"/>
                <a:gd name="connsiteX11" fmla="*/ 1341396 w 3621424"/>
                <a:gd name="connsiteY11" fmla="*/ 312881 h 2336615"/>
                <a:gd name="connsiteX12" fmla="*/ 1321422 w 3621424"/>
                <a:gd name="connsiteY12" fmla="*/ 312881 h 2336615"/>
                <a:gd name="connsiteX13" fmla="*/ 1321422 w 3621424"/>
                <a:gd name="connsiteY13" fmla="*/ 266281 h 2336615"/>
                <a:gd name="connsiteX14" fmla="*/ 1291466 w 3621424"/>
                <a:gd name="connsiteY14" fmla="*/ 266281 h 2336615"/>
                <a:gd name="connsiteX15" fmla="*/ 1291466 w 3621424"/>
                <a:gd name="connsiteY15" fmla="*/ 209697 h 2336615"/>
                <a:gd name="connsiteX16" fmla="*/ 985237 w 3621424"/>
                <a:gd name="connsiteY16" fmla="*/ 209697 h 2336615"/>
                <a:gd name="connsiteX17" fmla="*/ 985237 w 3621424"/>
                <a:gd name="connsiteY17" fmla="*/ 159769 h 2336615"/>
                <a:gd name="connsiteX18" fmla="*/ 852100 w 3621424"/>
                <a:gd name="connsiteY18" fmla="*/ 159769 h 2336615"/>
                <a:gd name="connsiteX19" fmla="*/ 852100 w 3621424"/>
                <a:gd name="connsiteY19" fmla="*/ 106512 h 2336615"/>
                <a:gd name="connsiteX20" fmla="*/ 815487 w 3621424"/>
                <a:gd name="connsiteY20" fmla="*/ 106512 h 2336615"/>
                <a:gd name="connsiteX21" fmla="*/ 815487 w 3621424"/>
                <a:gd name="connsiteY21" fmla="*/ 59913 h 2336615"/>
                <a:gd name="connsiteX22" fmla="*/ 639075 w 3621424"/>
                <a:gd name="connsiteY22" fmla="*/ 59913 h 2336615"/>
                <a:gd name="connsiteX23" fmla="*/ 639075 w 3621424"/>
                <a:gd name="connsiteY23" fmla="*/ 0 h 2336615"/>
                <a:gd name="connsiteX24" fmla="*/ 0 w 3621424"/>
                <a:gd name="connsiteY24" fmla="*/ 0 h 2336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621424" h="2336615">
                  <a:moveTo>
                    <a:pt x="3621424" y="2336616"/>
                  </a:moveTo>
                  <a:lnTo>
                    <a:pt x="3621424" y="689003"/>
                  </a:lnTo>
                  <a:lnTo>
                    <a:pt x="3095520" y="689003"/>
                  </a:lnTo>
                  <a:lnTo>
                    <a:pt x="3095520" y="575833"/>
                  </a:lnTo>
                  <a:lnTo>
                    <a:pt x="2346608" y="575833"/>
                  </a:lnTo>
                  <a:lnTo>
                    <a:pt x="2346608" y="502606"/>
                  </a:lnTo>
                  <a:lnTo>
                    <a:pt x="1777432" y="502606"/>
                  </a:lnTo>
                  <a:lnTo>
                    <a:pt x="1777432" y="429378"/>
                  </a:lnTo>
                  <a:lnTo>
                    <a:pt x="1714186" y="429378"/>
                  </a:lnTo>
                  <a:lnTo>
                    <a:pt x="1714186" y="382779"/>
                  </a:lnTo>
                  <a:lnTo>
                    <a:pt x="1341396" y="382779"/>
                  </a:lnTo>
                  <a:lnTo>
                    <a:pt x="1341396" y="312881"/>
                  </a:lnTo>
                  <a:lnTo>
                    <a:pt x="1321422" y="312881"/>
                  </a:lnTo>
                  <a:lnTo>
                    <a:pt x="1321422" y="266281"/>
                  </a:lnTo>
                  <a:lnTo>
                    <a:pt x="1291466" y="266281"/>
                  </a:lnTo>
                  <a:lnTo>
                    <a:pt x="1291466" y="209697"/>
                  </a:lnTo>
                  <a:lnTo>
                    <a:pt x="985237" y="209697"/>
                  </a:lnTo>
                  <a:lnTo>
                    <a:pt x="985237" y="159769"/>
                  </a:lnTo>
                  <a:lnTo>
                    <a:pt x="852100" y="159769"/>
                  </a:lnTo>
                  <a:lnTo>
                    <a:pt x="852100" y="106512"/>
                  </a:lnTo>
                  <a:lnTo>
                    <a:pt x="815487" y="106512"/>
                  </a:lnTo>
                  <a:lnTo>
                    <a:pt x="815487" y="59913"/>
                  </a:lnTo>
                  <a:lnTo>
                    <a:pt x="639075" y="59913"/>
                  </a:lnTo>
                  <a:lnTo>
                    <a:pt x="639075" y="0"/>
                  </a:lnTo>
                  <a:lnTo>
                    <a:pt x="0" y="0"/>
                  </a:lnTo>
                </a:path>
              </a:pathLst>
            </a:custGeom>
            <a:noFill/>
            <a:ln w="19050" cap="flat">
              <a:solidFill>
                <a:schemeClr val="accent2"/>
              </a:solidFill>
              <a:prstDash val="solid"/>
              <a:miter/>
            </a:ln>
          </p:spPr>
          <p:txBody>
            <a:bodyPr rtlCol="0" anchor="ctr"/>
            <a:lstStyle/>
            <a:p>
              <a:endParaRPr lang="en-GB"/>
            </a:p>
          </p:txBody>
        </p:sp>
        <p:sp>
          <p:nvSpPr>
            <p:cNvPr id="380" name="Freeform: Shape 379">
              <a:extLst>
                <a:ext uri="{FF2B5EF4-FFF2-40B4-BE49-F238E27FC236}">
                  <a16:creationId xmlns:a16="http://schemas.microsoft.com/office/drawing/2014/main" id="{7A55427D-03FB-4129-35CC-F328AA966B80}"/>
                </a:ext>
              </a:extLst>
            </p:cNvPr>
            <p:cNvSpPr/>
            <p:nvPr/>
          </p:nvSpPr>
          <p:spPr>
            <a:xfrm>
              <a:off x="5140486" y="2376956"/>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noFill/>
            <a:ln w="19050" cap="flat">
              <a:solidFill>
                <a:schemeClr val="accent2"/>
              </a:solidFill>
              <a:prstDash val="solid"/>
              <a:miter/>
            </a:ln>
          </p:spPr>
          <p:txBody>
            <a:bodyPr rtlCol="0" anchor="ctr"/>
            <a:lstStyle/>
            <a:p>
              <a:endParaRPr lang="en-GB"/>
            </a:p>
          </p:txBody>
        </p:sp>
        <p:sp>
          <p:nvSpPr>
            <p:cNvPr id="381" name="Freeform: Shape 380">
              <a:extLst>
                <a:ext uri="{FF2B5EF4-FFF2-40B4-BE49-F238E27FC236}">
                  <a16:creationId xmlns:a16="http://schemas.microsoft.com/office/drawing/2014/main" id="{AC497122-6ACC-5273-32F8-ED25383F7F40}"/>
                </a:ext>
              </a:extLst>
            </p:cNvPr>
            <p:cNvSpPr/>
            <p:nvPr/>
          </p:nvSpPr>
          <p:spPr>
            <a:xfrm>
              <a:off x="5696140" y="2598544"/>
              <a:ext cx="9525" cy="90000"/>
            </a:xfrm>
            <a:custGeom>
              <a:avLst/>
              <a:gdLst>
                <a:gd name="connsiteX0" fmla="*/ 0 w 9525"/>
                <a:gd name="connsiteY0" fmla="*/ 90001 h 90000"/>
                <a:gd name="connsiteX1" fmla="*/ 0 w 9525"/>
                <a:gd name="connsiteY1" fmla="*/ 0 h 90000"/>
              </a:gdLst>
              <a:ahLst/>
              <a:cxnLst>
                <a:cxn ang="0">
                  <a:pos x="connsiteX0" y="connsiteY0"/>
                </a:cxn>
                <a:cxn ang="0">
                  <a:pos x="connsiteX1" y="connsiteY1"/>
                </a:cxn>
              </a:cxnLst>
              <a:rect l="l" t="t" r="r" b="b"/>
              <a:pathLst>
                <a:path w="9525" h="90000">
                  <a:moveTo>
                    <a:pt x="0" y="90001"/>
                  </a:moveTo>
                  <a:lnTo>
                    <a:pt x="0" y="0"/>
                  </a:lnTo>
                </a:path>
              </a:pathLst>
            </a:custGeom>
            <a:noFill/>
            <a:ln w="19050" cap="flat">
              <a:solidFill>
                <a:schemeClr val="accent2"/>
              </a:solidFill>
              <a:prstDash val="solid"/>
              <a:miter/>
            </a:ln>
          </p:spPr>
          <p:txBody>
            <a:bodyPr rtlCol="0" anchor="ctr"/>
            <a:lstStyle/>
            <a:p>
              <a:endParaRPr lang="en-GB"/>
            </a:p>
          </p:txBody>
        </p:sp>
        <p:sp>
          <p:nvSpPr>
            <p:cNvPr id="382" name="Freeform: Shape 381">
              <a:extLst>
                <a:ext uri="{FF2B5EF4-FFF2-40B4-BE49-F238E27FC236}">
                  <a16:creationId xmlns:a16="http://schemas.microsoft.com/office/drawing/2014/main" id="{28F71989-B893-21AA-D1A2-2CE85DBDDFBF}"/>
                </a:ext>
              </a:extLst>
            </p:cNvPr>
            <p:cNvSpPr/>
            <p:nvPr/>
          </p:nvSpPr>
          <p:spPr>
            <a:xfrm>
              <a:off x="6004416" y="2654208"/>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noFill/>
            <a:ln w="19050" cap="flat">
              <a:solidFill>
                <a:schemeClr val="accent2"/>
              </a:solidFill>
              <a:prstDash val="solid"/>
              <a:miter/>
            </a:ln>
          </p:spPr>
          <p:txBody>
            <a:bodyPr rtlCol="0" anchor="ctr"/>
            <a:lstStyle/>
            <a:p>
              <a:endParaRPr lang="en-GB"/>
            </a:p>
          </p:txBody>
        </p:sp>
        <p:sp>
          <p:nvSpPr>
            <p:cNvPr id="383" name="Freeform: Shape 382">
              <a:extLst>
                <a:ext uri="{FF2B5EF4-FFF2-40B4-BE49-F238E27FC236}">
                  <a16:creationId xmlns:a16="http://schemas.microsoft.com/office/drawing/2014/main" id="{E13E984A-B055-4515-0EB3-36830C3DA191}"/>
                </a:ext>
              </a:extLst>
            </p:cNvPr>
            <p:cNvSpPr/>
            <p:nvPr/>
          </p:nvSpPr>
          <p:spPr>
            <a:xfrm>
              <a:off x="6042516" y="2654208"/>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noFill/>
            <a:ln w="19050" cap="flat">
              <a:solidFill>
                <a:schemeClr val="accent2"/>
              </a:solidFill>
              <a:prstDash val="solid"/>
              <a:miter/>
            </a:ln>
          </p:spPr>
          <p:txBody>
            <a:bodyPr rtlCol="0" anchor="ctr"/>
            <a:lstStyle/>
            <a:p>
              <a:endParaRPr lang="en-GB"/>
            </a:p>
          </p:txBody>
        </p:sp>
        <p:sp>
          <p:nvSpPr>
            <p:cNvPr id="384" name="Freeform: Shape 383">
              <a:extLst>
                <a:ext uri="{FF2B5EF4-FFF2-40B4-BE49-F238E27FC236}">
                  <a16:creationId xmlns:a16="http://schemas.microsoft.com/office/drawing/2014/main" id="{444396C1-B243-C2B4-3DF0-37578CC2D8BD}"/>
                </a:ext>
              </a:extLst>
            </p:cNvPr>
            <p:cNvSpPr/>
            <p:nvPr/>
          </p:nvSpPr>
          <p:spPr>
            <a:xfrm>
              <a:off x="6092456" y="2720159"/>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noFill/>
            <a:ln w="19050" cap="flat">
              <a:solidFill>
                <a:schemeClr val="accent2"/>
              </a:solidFill>
              <a:prstDash val="solid"/>
              <a:miter/>
            </a:ln>
          </p:spPr>
          <p:txBody>
            <a:bodyPr rtlCol="0" anchor="ctr"/>
            <a:lstStyle/>
            <a:p>
              <a:endParaRPr lang="en-GB"/>
            </a:p>
          </p:txBody>
        </p:sp>
        <p:sp>
          <p:nvSpPr>
            <p:cNvPr id="385" name="Freeform: Shape 384">
              <a:extLst>
                <a:ext uri="{FF2B5EF4-FFF2-40B4-BE49-F238E27FC236}">
                  <a16:creationId xmlns:a16="http://schemas.microsoft.com/office/drawing/2014/main" id="{6D636FC4-5A70-FB89-5737-1A54862280A8}"/>
                </a:ext>
              </a:extLst>
            </p:cNvPr>
            <p:cNvSpPr/>
            <p:nvPr/>
          </p:nvSpPr>
          <p:spPr>
            <a:xfrm>
              <a:off x="6511556" y="2720159"/>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noFill/>
            <a:ln w="19050" cap="flat">
              <a:solidFill>
                <a:schemeClr val="accent2"/>
              </a:solidFill>
              <a:prstDash val="solid"/>
              <a:miter/>
            </a:ln>
          </p:spPr>
          <p:txBody>
            <a:bodyPr rtlCol="0" anchor="ctr"/>
            <a:lstStyle/>
            <a:p>
              <a:endParaRPr lang="en-GB"/>
            </a:p>
          </p:txBody>
        </p:sp>
        <p:sp>
          <p:nvSpPr>
            <p:cNvPr id="386" name="Freeform: Shape 385">
              <a:extLst>
                <a:ext uri="{FF2B5EF4-FFF2-40B4-BE49-F238E27FC236}">
                  <a16:creationId xmlns:a16="http://schemas.microsoft.com/office/drawing/2014/main" id="{922A82D6-1178-812B-9162-752EBD097F3E}"/>
                </a:ext>
              </a:extLst>
            </p:cNvPr>
            <p:cNvSpPr/>
            <p:nvPr/>
          </p:nvSpPr>
          <p:spPr>
            <a:xfrm>
              <a:off x="6530606" y="2720159"/>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noFill/>
            <a:ln w="19050" cap="flat">
              <a:solidFill>
                <a:schemeClr val="accent2"/>
              </a:solidFill>
              <a:prstDash val="solid"/>
              <a:miter/>
            </a:ln>
          </p:spPr>
          <p:txBody>
            <a:bodyPr rtlCol="0" anchor="ctr"/>
            <a:lstStyle/>
            <a:p>
              <a:endParaRPr lang="en-GB"/>
            </a:p>
          </p:txBody>
        </p:sp>
        <p:sp>
          <p:nvSpPr>
            <p:cNvPr id="387" name="Freeform: Shape 386">
              <a:extLst>
                <a:ext uri="{FF2B5EF4-FFF2-40B4-BE49-F238E27FC236}">
                  <a16:creationId xmlns:a16="http://schemas.microsoft.com/office/drawing/2014/main" id="{EEFCD177-4965-1C09-870E-BB89D0595A23}"/>
                </a:ext>
              </a:extLst>
            </p:cNvPr>
            <p:cNvSpPr/>
            <p:nvPr/>
          </p:nvSpPr>
          <p:spPr>
            <a:xfrm>
              <a:off x="6587756" y="2720159"/>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noFill/>
            <a:ln w="19050" cap="flat">
              <a:solidFill>
                <a:schemeClr val="accent2"/>
              </a:solidFill>
              <a:prstDash val="solid"/>
              <a:miter/>
            </a:ln>
          </p:spPr>
          <p:txBody>
            <a:bodyPr rtlCol="0" anchor="ctr"/>
            <a:lstStyle/>
            <a:p>
              <a:endParaRPr lang="en-GB"/>
            </a:p>
          </p:txBody>
        </p:sp>
        <p:sp>
          <p:nvSpPr>
            <p:cNvPr id="388" name="Freeform: Shape 387">
              <a:extLst>
                <a:ext uri="{FF2B5EF4-FFF2-40B4-BE49-F238E27FC236}">
                  <a16:creationId xmlns:a16="http://schemas.microsoft.com/office/drawing/2014/main" id="{0FB64337-19B5-B3BE-2196-DAF41617EB30}"/>
                </a:ext>
              </a:extLst>
            </p:cNvPr>
            <p:cNvSpPr/>
            <p:nvPr/>
          </p:nvSpPr>
          <p:spPr>
            <a:xfrm>
              <a:off x="6606806" y="2720159"/>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noFill/>
            <a:ln w="19050" cap="flat">
              <a:solidFill>
                <a:schemeClr val="accent2"/>
              </a:solidFill>
              <a:prstDash val="solid"/>
              <a:miter/>
            </a:ln>
          </p:spPr>
          <p:txBody>
            <a:bodyPr rtlCol="0" anchor="ctr"/>
            <a:lstStyle/>
            <a:p>
              <a:endParaRPr lang="en-GB"/>
            </a:p>
          </p:txBody>
        </p:sp>
        <p:sp>
          <p:nvSpPr>
            <p:cNvPr id="389" name="Freeform: Shape 388">
              <a:extLst>
                <a:ext uri="{FF2B5EF4-FFF2-40B4-BE49-F238E27FC236}">
                  <a16:creationId xmlns:a16="http://schemas.microsoft.com/office/drawing/2014/main" id="{1F19887C-1715-9F23-F997-151ABE00CD2A}"/>
                </a:ext>
              </a:extLst>
            </p:cNvPr>
            <p:cNvSpPr/>
            <p:nvPr/>
          </p:nvSpPr>
          <p:spPr>
            <a:xfrm>
              <a:off x="6625856" y="2796359"/>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noFill/>
            <a:ln w="19050" cap="flat">
              <a:solidFill>
                <a:schemeClr val="accent2"/>
              </a:solidFill>
              <a:prstDash val="solid"/>
              <a:miter/>
            </a:ln>
          </p:spPr>
          <p:txBody>
            <a:bodyPr rtlCol="0" anchor="ctr"/>
            <a:lstStyle/>
            <a:p>
              <a:endParaRPr lang="en-GB"/>
            </a:p>
          </p:txBody>
        </p:sp>
        <p:sp>
          <p:nvSpPr>
            <p:cNvPr id="390" name="Freeform: Shape 389">
              <a:extLst>
                <a:ext uri="{FF2B5EF4-FFF2-40B4-BE49-F238E27FC236}">
                  <a16:creationId xmlns:a16="http://schemas.microsoft.com/office/drawing/2014/main" id="{0B525A14-6359-D1B9-9C91-10313DE7E94B}"/>
                </a:ext>
              </a:extLst>
            </p:cNvPr>
            <p:cNvSpPr/>
            <p:nvPr/>
          </p:nvSpPr>
          <p:spPr>
            <a:xfrm>
              <a:off x="6949706" y="2796359"/>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noFill/>
            <a:ln w="19050" cap="flat">
              <a:solidFill>
                <a:schemeClr val="accent2"/>
              </a:solidFill>
              <a:prstDash val="solid"/>
              <a:miter/>
            </a:ln>
          </p:spPr>
          <p:txBody>
            <a:bodyPr rtlCol="0" anchor="ctr"/>
            <a:lstStyle/>
            <a:p>
              <a:endParaRPr lang="en-GB"/>
            </a:p>
          </p:txBody>
        </p:sp>
        <p:sp>
          <p:nvSpPr>
            <p:cNvPr id="391" name="Freeform: Shape 390">
              <a:extLst>
                <a:ext uri="{FF2B5EF4-FFF2-40B4-BE49-F238E27FC236}">
                  <a16:creationId xmlns:a16="http://schemas.microsoft.com/office/drawing/2014/main" id="{C3F2A2E3-8C42-8EB5-5E12-DD35E44F495A}"/>
                </a:ext>
              </a:extLst>
            </p:cNvPr>
            <p:cNvSpPr/>
            <p:nvPr/>
          </p:nvSpPr>
          <p:spPr>
            <a:xfrm>
              <a:off x="6968756" y="2796359"/>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noFill/>
            <a:ln w="19050" cap="flat">
              <a:solidFill>
                <a:schemeClr val="accent2"/>
              </a:solidFill>
              <a:prstDash val="solid"/>
              <a:miter/>
            </a:ln>
          </p:spPr>
          <p:txBody>
            <a:bodyPr rtlCol="0" anchor="ctr"/>
            <a:lstStyle/>
            <a:p>
              <a:endParaRPr lang="en-GB"/>
            </a:p>
          </p:txBody>
        </p:sp>
        <p:sp>
          <p:nvSpPr>
            <p:cNvPr id="392" name="Freeform: Shape 391">
              <a:extLst>
                <a:ext uri="{FF2B5EF4-FFF2-40B4-BE49-F238E27FC236}">
                  <a16:creationId xmlns:a16="http://schemas.microsoft.com/office/drawing/2014/main" id="{9AD21B06-1CCB-0305-31A1-61B6BF945896}"/>
                </a:ext>
              </a:extLst>
            </p:cNvPr>
            <p:cNvSpPr/>
            <p:nvPr/>
          </p:nvSpPr>
          <p:spPr>
            <a:xfrm>
              <a:off x="7006856" y="2796359"/>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noFill/>
            <a:ln w="19050" cap="flat">
              <a:solidFill>
                <a:schemeClr val="accent2"/>
              </a:solidFill>
              <a:prstDash val="solid"/>
              <a:miter/>
            </a:ln>
          </p:spPr>
          <p:txBody>
            <a:bodyPr rtlCol="0" anchor="ctr"/>
            <a:lstStyle/>
            <a:p>
              <a:endParaRPr lang="en-GB"/>
            </a:p>
          </p:txBody>
        </p:sp>
        <p:sp>
          <p:nvSpPr>
            <p:cNvPr id="393" name="Freeform: Shape 392">
              <a:extLst>
                <a:ext uri="{FF2B5EF4-FFF2-40B4-BE49-F238E27FC236}">
                  <a16:creationId xmlns:a16="http://schemas.microsoft.com/office/drawing/2014/main" id="{5598807A-CDA9-1D4A-3A64-6645348829EE}"/>
                </a:ext>
              </a:extLst>
            </p:cNvPr>
            <p:cNvSpPr/>
            <p:nvPr/>
          </p:nvSpPr>
          <p:spPr>
            <a:xfrm>
              <a:off x="7379235" y="2906260"/>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noFill/>
            <a:ln w="19050" cap="flat">
              <a:solidFill>
                <a:schemeClr val="accent2"/>
              </a:solidFill>
              <a:prstDash val="solid"/>
              <a:miter/>
            </a:ln>
          </p:spPr>
          <p:txBody>
            <a:bodyPr rtlCol="0" anchor="ctr"/>
            <a:lstStyle/>
            <a:p>
              <a:endParaRPr lang="en-GB"/>
            </a:p>
          </p:txBody>
        </p:sp>
        <p:sp>
          <p:nvSpPr>
            <p:cNvPr id="394" name="Freeform: Shape 393">
              <a:extLst>
                <a:ext uri="{FF2B5EF4-FFF2-40B4-BE49-F238E27FC236}">
                  <a16:creationId xmlns:a16="http://schemas.microsoft.com/office/drawing/2014/main" id="{FBB21386-1D79-6035-DABB-77C026ABDF9E}"/>
                </a:ext>
              </a:extLst>
            </p:cNvPr>
            <p:cNvSpPr/>
            <p:nvPr/>
          </p:nvSpPr>
          <p:spPr>
            <a:xfrm>
              <a:off x="7398285" y="2906260"/>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noFill/>
            <a:ln w="19050" cap="flat">
              <a:solidFill>
                <a:schemeClr val="accent2"/>
              </a:solidFill>
              <a:prstDash val="solid"/>
              <a:miter/>
            </a:ln>
          </p:spPr>
          <p:txBody>
            <a:bodyPr rtlCol="0" anchor="ctr"/>
            <a:lstStyle/>
            <a:p>
              <a:endParaRPr lang="en-GB"/>
            </a:p>
          </p:txBody>
        </p:sp>
        <p:sp>
          <p:nvSpPr>
            <p:cNvPr id="395" name="Freeform: Shape 394">
              <a:extLst>
                <a:ext uri="{FF2B5EF4-FFF2-40B4-BE49-F238E27FC236}">
                  <a16:creationId xmlns:a16="http://schemas.microsoft.com/office/drawing/2014/main" id="{9D1A6DC2-340C-1BF9-3756-956B9A9BBF47}"/>
                </a:ext>
              </a:extLst>
            </p:cNvPr>
            <p:cNvSpPr/>
            <p:nvPr/>
          </p:nvSpPr>
          <p:spPr>
            <a:xfrm>
              <a:off x="7417335" y="2906260"/>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noFill/>
            <a:ln w="19050" cap="flat">
              <a:solidFill>
                <a:schemeClr val="accent2"/>
              </a:solidFill>
              <a:prstDash val="solid"/>
              <a:miter/>
            </a:ln>
          </p:spPr>
          <p:txBody>
            <a:bodyPr rtlCol="0" anchor="ctr"/>
            <a:lstStyle/>
            <a:p>
              <a:endParaRPr lang="en-GB"/>
            </a:p>
          </p:txBody>
        </p:sp>
        <p:sp>
          <p:nvSpPr>
            <p:cNvPr id="396" name="Freeform: Shape 395">
              <a:extLst>
                <a:ext uri="{FF2B5EF4-FFF2-40B4-BE49-F238E27FC236}">
                  <a16:creationId xmlns:a16="http://schemas.microsoft.com/office/drawing/2014/main" id="{E6EF5FDA-61F7-F68A-FC79-8734DDD6935A}"/>
                </a:ext>
              </a:extLst>
            </p:cNvPr>
            <p:cNvSpPr/>
            <p:nvPr/>
          </p:nvSpPr>
          <p:spPr>
            <a:xfrm>
              <a:off x="7455435" y="2906260"/>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noFill/>
            <a:ln w="19050" cap="flat">
              <a:solidFill>
                <a:schemeClr val="accent2"/>
              </a:solidFill>
              <a:prstDash val="solid"/>
              <a:miter/>
            </a:ln>
          </p:spPr>
          <p:txBody>
            <a:bodyPr rtlCol="0" anchor="ctr"/>
            <a:lstStyle/>
            <a:p>
              <a:endParaRPr lang="en-GB"/>
            </a:p>
          </p:txBody>
        </p:sp>
        <p:sp>
          <p:nvSpPr>
            <p:cNvPr id="397" name="Freeform: Shape 396">
              <a:extLst>
                <a:ext uri="{FF2B5EF4-FFF2-40B4-BE49-F238E27FC236}">
                  <a16:creationId xmlns:a16="http://schemas.microsoft.com/office/drawing/2014/main" id="{E31C8F83-42EB-03DE-78EA-31F727173878}"/>
                </a:ext>
              </a:extLst>
            </p:cNvPr>
            <p:cNvSpPr/>
            <p:nvPr/>
          </p:nvSpPr>
          <p:spPr>
            <a:xfrm>
              <a:off x="7836435" y="2906260"/>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noFill/>
            <a:ln w="19050" cap="flat">
              <a:solidFill>
                <a:schemeClr val="accent2"/>
              </a:solidFill>
              <a:prstDash val="solid"/>
              <a:miter/>
            </a:ln>
          </p:spPr>
          <p:txBody>
            <a:bodyPr rtlCol="0" anchor="ctr"/>
            <a:lstStyle/>
            <a:p>
              <a:endParaRPr lang="en-GB"/>
            </a:p>
          </p:txBody>
        </p:sp>
        <p:sp>
          <p:nvSpPr>
            <p:cNvPr id="398" name="Freeform: Shape 397">
              <a:extLst>
                <a:ext uri="{FF2B5EF4-FFF2-40B4-BE49-F238E27FC236}">
                  <a16:creationId xmlns:a16="http://schemas.microsoft.com/office/drawing/2014/main" id="{D6D21339-4712-FA34-629F-E11409113CC6}"/>
                </a:ext>
              </a:extLst>
            </p:cNvPr>
            <p:cNvSpPr/>
            <p:nvPr/>
          </p:nvSpPr>
          <p:spPr>
            <a:xfrm>
              <a:off x="7874535" y="2906260"/>
              <a:ext cx="9525" cy="89999"/>
            </a:xfrm>
            <a:custGeom>
              <a:avLst/>
              <a:gdLst>
                <a:gd name="connsiteX0" fmla="*/ 0 w 9525"/>
                <a:gd name="connsiteY0" fmla="*/ 90000 h 89999"/>
                <a:gd name="connsiteX1" fmla="*/ 0 w 9525"/>
                <a:gd name="connsiteY1" fmla="*/ 0 h 89999"/>
              </a:gdLst>
              <a:ahLst/>
              <a:cxnLst>
                <a:cxn ang="0">
                  <a:pos x="connsiteX0" y="connsiteY0"/>
                </a:cxn>
                <a:cxn ang="0">
                  <a:pos x="connsiteX1" y="connsiteY1"/>
                </a:cxn>
              </a:cxnLst>
              <a:rect l="l" t="t" r="r" b="b"/>
              <a:pathLst>
                <a:path w="9525" h="89999">
                  <a:moveTo>
                    <a:pt x="0" y="90000"/>
                  </a:moveTo>
                  <a:lnTo>
                    <a:pt x="0" y="0"/>
                  </a:lnTo>
                </a:path>
              </a:pathLst>
            </a:custGeom>
            <a:noFill/>
            <a:ln w="19050" cap="flat">
              <a:solidFill>
                <a:schemeClr val="accent2"/>
              </a:solidFill>
              <a:prstDash val="solid"/>
              <a:miter/>
            </a:ln>
          </p:spPr>
          <p:txBody>
            <a:bodyPr rtlCol="0" anchor="ctr"/>
            <a:lstStyle/>
            <a:p>
              <a:endParaRPr lang="en-GB"/>
            </a:p>
          </p:txBody>
        </p:sp>
      </p:grpSp>
      <p:grpSp>
        <p:nvGrpSpPr>
          <p:cNvPr id="415" name="Group 414">
            <a:extLst>
              <a:ext uri="{FF2B5EF4-FFF2-40B4-BE49-F238E27FC236}">
                <a16:creationId xmlns:a16="http://schemas.microsoft.com/office/drawing/2014/main" id="{AD320E8B-3269-3299-A8BA-CDDD8F524C3E}"/>
              </a:ext>
            </a:extLst>
          </p:cNvPr>
          <p:cNvGrpSpPr/>
          <p:nvPr/>
        </p:nvGrpSpPr>
        <p:grpSpPr>
          <a:xfrm>
            <a:off x="4658042" y="2362125"/>
            <a:ext cx="2911158" cy="1476000"/>
            <a:chOff x="4271962" y="2495550"/>
            <a:chExt cx="3647646" cy="1863603"/>
          </a:xfrm>
        </p:grpSpPr>
        <p:sp>
          <p:nvSpPr>
            <p:cNvPr id="404" name="Freeform: Shape 403">
              <a:extLst>
                <a:ext uri="{FF2B5EF4-FFF2-40B4-BE49-F238E27FC236}">
                  <a16:creationId xmlns:a16="http://schemas.microsoft.com/office/drawing/2014/main" id="{92BB7DB5-4B99-E2A7-D913-A8B24A650872}"/>
                </a:ext>
              </a:extLst>
            </p:cNvPr>
            <p:cNvSpPr/>
            <p:nvPr/>
          </p:nvSpPr>
          <p:spPr>
            <a:xfrm>
              <a:off x="4271962" y="2536842"/>
              <a:ext cx="3647646" cy="1777820"/>
            </a:xfrm>
            <a:custGeom>
              <a:avLst/>
              <a:gdLst>
                <a:gd name="connsiteX0" fmla="*/ 3647646 w 3647646"/>
                <a:gd name="connsiteY0" fmla="*/ 1777821 h 1777820"/>
                <a:gd name="connsiteX1" fmla="*/ 2743848 w 3647646"/>
                <a:gd name="connsiteY1" fmla="*/ 1777821 h 1777820"/>
                <a:gd name="connsiteX2" fmla="*/ 2743848 w 3647646"/>
                <a:gd name="connsiteY2" fmla="*/ 1236629 h 1777820"/>
                <a:gd name="connsiteX3" fmla="*/ 2668086 w 3647646"/>
                <a:gd name="connsiteY3" fmla="*/ 1236629 h 1777820"/>
                <a:gd name="connsiteX4" fmla="*/ 2668086 w 3647646"/>
                <a:gd name="connsiteY4" fmla="*/ 698139 h 1777820"/>
                <a:gd name="connsiteX5" fmla="*/ 1842764 w 3647646"/>
                <a:gd name="connsiteY5" fmla="*/ 698139 h 1777820"/>
                <a:gd name="connsiteX6" fmla="*/ 1842764 w 3647646"/>
                <a:gd name="connsiteY6" fmla="*/ 530370 h 1777820"/>
                <a:gd name="connsiteX7" fmla="*/ 1785938 w 3647646"/>
                <a:gd name="connsiteY7" fmla="*/ 530370 h 1777820"/>
                <a:gd name="connsiteX8" fmla="*/ 1785938 w 3647646"/>
                <a:gd name="connsiteY8" fmla="*/ 395071 h 1777820"/>
                <a:gd name="connsiteX9" fmla="*/ 1420635 w 3647646"/>
                <a:gd name="connsiteY9" fmla="*/ 395071 h 1777820"/>
                <a:gd name="connsiteX10" fmla="*/ 1420635 w 3647646"/>
                <a:gd name="connsiteY10" fmla="*/ 254361 h 1777820"/>
                <a:gd name="connsiteX11" fmla="*/ 1285332 w 3647646"/>
                <a:gd name="connsiteY11" fmla="*/ 254361 h 1777820"/>
                <a:gd name="connsiteX12" fmla="*/ 1285332 w 3647646"/>
                <a:gd name="connsiteY12" fmla="*/ 124475 h 1777820"/>
                <a:gd name="connsiteX13" fmla="*/ 454603 w 3647646"/>
                <a:gd name="connsiteY13" fmla="*/ 124475 h 1777820"/>
                <a:gd name="connsiteX14" fmla="*/ 454603 w 3647646"/>
                <a:gd name="connsiteY14" fmla="*/ 0 h 1777820"/>
                <a:gd name="connsiteX15" fmla="*/ 0 w 3647646"/>
                <a:gd name="connsiteY15" fmla="*/ 0 h 1777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47646" h="1777820">
                  <a:moveTo>
                    <a:pt x="3647646" y="1777821"/>
                  </a:moveTo>
                  <a:lnTo>
                    <a:pt x="2743848" y="1777821"/>
                  </a:lnTo>
                  <a:lnTo>
                    <a:pt x="2743848" y="1236629"/>
                  </a:lnTo>
                  <a:lnTo>
                    <a:pt x="2668086" y="1236629"/>
                  </a:lnTo>
                  <a:lnTo>
                    <a:pt x="2668086" y="698139"/>
                  </a:lnTo>
                  <a:lnTo>
                    <a:pt x="1842764" y="698139"/>
                  </a:lnTo>
                  <a:lnTo>
                    <a:pt x="1842764" y="530370"/>
                  </a:lnTo>
                  <a:lnTo>
                    <a:pt x="1785938" y="530370"/>
                  </a:lnTo>
                  <a:lnTo>
                    <a:pt x="1785938" y="395071"/>
                  </a:lnTo>
                  <a:lnTo>
                    <a:pt x="1420635" y="395071"/>
                  </a:lnTo>
                  <a:lnTo>
                    <a:pt x="1420635" y="254361"/>
                  </a:lnTo>
                  <a:lnTo>
                    <a:pt x="1285332" y="254361"/>
                  </a:lnTo>
                  <a:lnTo>
                    <a:pt x="1285332" y="124475"/>
                  </a:lnTo>
                  <a:lnTo>
                    <a:pt x="454603" y="124475"/>
                  </a:lnTo>
                  <a:lnTo>
                    <a:pt x="454603" y="0"/>
                  </a:lnTo>
                  <a:lnTo>
                    <a:pt x="0" y="0"/>
                  </a:lnTo>
                </a:path>
              </a:pathLst>
            </a:custGeom>
            <a:noFill/>
            <a:ln w="19050" cap="flat">
              <a:solidFill>
                <a:schemeClr val="accent3"/>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05" name="Freeform: Shape 404">
              <a:extLst>
                <a:ext uri="{FF2B5EF4-FFF2-40B4-BE49-F238E27FC236}">
                  <a16:creationId xmlns:a16="http://schemas.microsoft.com/office/drawing/2014/main" id="{A15F2732-6777-8065-FE5D-25670B9E2B68}"/>
                </a:ext>
              </a:extLst>
            </p:cNvPr>
            <p:cNvSpPr/>
            <p:nvPr/>
          </p:nvSpPr>
          <p:spPr>
            <a:xfrm>
              <a:off x="4681212" y="2495550"/>
              <a:ext cx="9525" cy="90000"/>
            </a:xfrm>
            <a:custGeom>
              <a:avLst/>
              <a:gdLst>
                <a:gd name="connsiteX0" fmla="*/ 0 w 9525"/>
                <a:gd name="connsiteY0" fmla="*/ 0 h 90000"/>
                <a:gd name="connsiteX1" fmla="*/ 0 w 9525"/>
                <a:gd name="connsiteY1" fmla="*/ 90000 h 90000"/>
              </a:gdLst>
              <a:ahLst/>
              <a:cxnLst>
                <a:cxn ang="0">
                  <a:pos x="connsiteX0" y="connsiteY0"/>
                </a:cxn>
                <a:cxn ang="0">
                  <a:pos x="connsiteX1" y="connsiteY1"/>
                </a:cxn>
              </a:cxnLst>
              <a:rect l="l" t="t" r="r" b="b"/>
              <a:pathLst>
                <a:path w="9525" h="90000">
                  <a:moveTo>
                    <a:pt x="0" y="0"/>
                  </a:moveTo>
                  <a:lnTo>
                    <a:pt x="0" y="90000"/>
                  </a:lnTo>
                </a:path>
              </a:pathLst>
            </a:custGeom>
            <a:noFill/>
            <a:ln w="19050" cap="flat">
              <a:solidFill>
                <a:schemeClr val="accent3"/>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06" name="Freeform: Shape 405">
              <a:extLst>
                <a:ext uri="{FF2B5EF4-FFF2-40B4-BE49-F238E27FC236}">
                  <a16:creationId xmlns:a16="http://schemas.microsoft.com/office/drawing/2014/main" id="{5D4816A7-4895-3682-F03C-D595A9DE775C}"/>
                </a:ext>
              </a:extLst>
            </p:cNvPr>
            <p:cNvSpPr/>
            <p:nvPr/>
          </p:nvSpPr>
          <p:spPr>
            <a:xfrm>
              <a:off x="5614663" y="2743201"/>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3"/>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07" name="Freeform: Shape 406">
              <a:extLst>
                <a:ext uri="{FF2B5EF4-FFF2-40B4-BE49-F238E27FC236}">
                  <a16:creationId xmlns:a16="http://schemas.microsoft.com/office/drawing/2014/main" id="{F3EFDB24-A196-D5A5-8C48-BF684584D082}"/>
                </a:ext>
              </a:extLst>
            </p:cNvPr>
            <p:cNvSpPr/>
            <p:nvPr/>
          </p:nvSpPr>
          <p:spPr>
            <a:xfrm>
              <a:off x="6071863" y="302895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3"/>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08" name="Freeform: Shape 407">
              <a:extLst>
                <a:ext uri="{FF2B5EF4-FFF2-40B4-BE49-F238E27FC236}">
                  <a16:creationId xmlns:a16="http://schemas.microsoft.com/office/drawing/2014/main" id="{E3B86DD1-4189-67A6-A922-CC9DD23703BA}"/>
                </a:ext>
              </a:extLst>
            </p:cNvPr>
            <p:cNvSpPr/>
            <p:nvPr/>
          </p:nvSpPr>
          <p:spPr>
            <a:xfrm>
              <a:off x="6052813" y="302895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3"/>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09" name="Freeform: Shape 408">
              <a:extLst>
                <a:ext uri="{FF2B5EF4-FFF2-40B4-BE49-F238E27FC236}">
                  <a16:creationId xmlns:a16="http://schemas.microsoft.com/office/drawing/2014/main" id="{D91EB880-606F-40D4-8439-E36D26E443EA}"/>
                </a:ext>
              </a:extLst>
            </p:cNvPr>
            <p:cNvSpPr/>
            <p:nvPr/>
          </p:nvSpPr>
          <p:spPr>
            <a:xfrm>
              <a:off x="6125222" y="318676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3"/>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10" name="Freeform: Shape 409">
              <a:extLst>
                <a:ext uri="{FF2B5EF4-FFF2-40B4-BE49-F238E27FC236}">
                  <a16:creationId xmlns:a16="http://schemas.microsoft.com/office/drawing/2014/main" id="{010C06ED-39E4-265C-39D5-6F0C9FF686BE}"/>
                </a:ext>
              </a:extLst>
            </p:cNvPr>
            <p:cNvSpPr/>
            <p:nvPr/>
          </p:nvSpPr>
          <p:spPr>
            <a:xfrm>
              <a:off x="6144272" y="318676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3"/>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11" name="Freeform: Shape 410">
              <a:extLst>
                <a:ext uri="{FF2B5EF4-FFF2-40B4-BE49-F238E27FC236}">
                  <a16:creationId xmlns:a16="http://schemas.microsoft.com/office/drawing/2014/main" id="{C44EACDD-5D15-9DC5-1DB2-E907C07D8898}"/>
                </a:ext>
              </a:extLst>
            </p:cNvPr>
            <p:cNvSpPr/>
            <p:nvPr/>
          </p:nvSpPr>
          <p:spPr>
            <a:xfrm>
              <a:off x="6296672" y="318676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3"/>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12" name="Freeform: Shape 411">
              <a:extLst>
                <a:ext uri="{FF2B5EF4-FFF2-40B4-BE49-F238E27FC236}">
                  <a16:creationId xmlns:a16="http://schemas.microsoft.com/office/drawing/2014/main" id="{056917F7-15E5-A0BB-44BD-426391251B8A}"/>
                </a:ext>
              </a:extLst>
            </p:cNvPr>
            <p:cNvSpPr/>
            <p:nvPr/>
          </p:nvSpPr>
          <p:spPr>
            <a:xfrm>
              <a:off x="6525272" y="318676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3"/>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13" name="Freeform: Shape 412">
              <a:extLst>
                <a:ext uri="{FF2B5EF4-FFF2-40B4-BE49-F238E27FC236}">
                  <a16:creationId xmlns:a16="http://schemas.microsoft.com/office/drawing/2014/main" id="{E79F878A-2DF2-C455-A8A1-5351AE03AE09}"/>
                </a:ext>
              </a:extLst>
            </p:cNvPr>
            <p:cNvSpPr/>
            <p:nvPr/>
          </p:nvSpPr>
          <p:spPr>
            <a:xfrm>
              <a:off x="6563372" y="3186765"/>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accent3"/>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14" name="Freeform: Shape 413">
              <a:extLst>
                <a:ext uri="{FF2B5EF4-FFF2-40B4-BE49-F238E27FC236}">
                  <a16:creationId xmlns:a16="http://schemas.microsoft.com/office/drawing/2014/main" id="{92CBF149-061C-AACB-DEA5-6D9BBD54DF49}"/>
                </a:ext>
              </a:extLst>
            </p:cNvPr>
            <p:cNvSpPr/>
            <p:nvPr/>
          </p:nvSpPr>
          <p:spPr>
            <a:xfrm>
              <a:off x="7885413" y="4269152"/>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accent3"/>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grpSp>
      <p:grpSp>
        <p:nvGrpSpPr>
          <p:cNvPr id="431" name="Group 430">
            <a:extLst>
              <a:ext uri="{FF2B5EF4-FFF2-40B4-BE49-F238E27FC236}">
                <a16:creationId xmlns:a16="http://schemas.microsoft.com/office/drawing/2014/main" id="{7EB236C3-F36D-8369-5CFD-B849FFBA708F}"/>
              </a:ext>
            </a:extLst>
          </p:cNvPr>
          <p:cNvGrpSpPr/>
          <p:nvPr/>
        </p:nvGrpSpPr>
        <p:grpSpPr>
          <a:xfrm>
            <a:off x="8451489" y="2383397"/>
            <a:ext cx="2907391" cy="1171258"/>
            <a:chOff x="4310062" y="2709862"/>
            <a:chExt cx="3569379" cy="1440951"/>
          </a:xfrm>
        </p:grpSpPr>
        <p:sp>
          <p:nvSpPr>
            <p:cNvPr id="419" name="Freeform: Shape 418">
              <a:extLst>
                <a:ext uri="{FF2B5EF4-FFF2-40B4-BE49-F238E27FC236}">
                  <a16:creationId xmlns:a16="http://schemas.microsoft.com/office/drawing/2014/main" id="{E612002B-8273-FFFF-5FF2-AF4828121E61}"/>
                </a:ext>
              </a:extLst>
            </p:cNvPr>
            <p:cNvSpPr/>
            <p:nvPr/>
          </p:nvSpPr>
          <p:spPr>
            <a:xfrm>
              <a:off x="4310062" y="2709862"/>
              <a:ext cx="3569379" cy="1399870"/>
            </a:xfrm>
            <a:custGeom>
              <a:avLst/>
              <a:gdLst>
                <a:gd name="connsiteX0" fmla="*/ 3569380 w 3569379"/>
                <a:gd name="connsiteY0" fmla="*/ 1399870 h 1399870"/>
                <a:gd name="connsiteX1" fmla="*/ 2750363 w 3569379"/>
                <a:gd name="connsiteY1" fmla="*/ 1399870 h 1399870"/>
                <a:gd name="connsiteX2" fmla="*/ 2750363 w 3569379"/>
                <a:gd name="connsiteY2" fmla="*/ 1112349 h 1399870"/>
                <a:gd name="connsiteX3" fmla="*/ 2349570 w 3569379"/>
                <a:gd name="connsiteY3" fmla="*/ 1112349 h 1399870"/>
                <a:gd name="connsiteX4" fmla="*/ 2349570 w 3569379"/>
                <a:gd name="connsiteY4" fmla="*/ 909044 h 1399870"/>
                <a:gd name="connsiteX5" fmla="*/ 2146278 w 3569379"/>
                <a:gd name="connsiteY5" fmla="*/ 909044 h 1399870"/>
                <a:gd name="connsiteX6" fmla="*/ 2146278 w 3569379"/>
                <a:gd name="connsiteY6" fmla="*/ 746404 h 1399870"/>
                <a:gd name="connsiteX7" fmla="*/ 1115244 w 3569379"/>
                <a:gd name="connsiteY7" fmla="*/ 746404 h 1399870"/>
                <a:gd name="connsiteX8" fmla="*/ 1115244 w 3569379"/>
                <a:gd name="connsiteY8" fmla="*/ 612806 h 1399870"/>
                <a:gd name="connsiteX9" fmla="*/ 943895 w 3569379"/>
                <a:gd name="connsiteY9" fmla="*/ 612806 h 1399870"/>
                <a:gd name="connsiteX10" fmla="*/ 943895 w 3569379"/>
                <a:gd name="connsiteY10" fmla="*/ 493730 h 1399870"/>
                <a:gd name="connsiteX11" fmla="*/ 743500 w 3569379"/>
                <a:gd name="connsiteY11" fmla="*/ 493730 h 1399870"/>
                <a:gd name="connsiteX12" fmla="*/ 743500 w 3569379"/>
                <a:gd name="connsiteY12" fmla="*/ 363037 h 1399870"/>
                <a:gd name="connsiteX13" fmla="*/ 662179 w 3569379"/>
                <a:gd name="connsiteY13" fmla="*/ 363037 h 1399870"/>
                <a:gd name="connsiteX14" fmla="*/ 662179 w 3569379"/>
                <a:gd name="connsiteY14" fmla="*/ 241057 h 1399870"/>
                <a:gd name="connsiteX15" fmla="*/ 630232 w 3569379"/>
                <a:gd name="connsiteY15" fmla="*/ 241057 h 1399870"/>
                <a:gd name="connsiteX16" fmla="*/ 630232 w 3569379"/>
                <a:gd name="connsiteY16" fmla="*/ 101651 h 1399870"/>
                <a:gd name="connsiteX17" fmla="*/ 560529 w 3569379"/>
                <a:gd name="connsiteY17" fmla="*/ 101651 h 1399870"/>
                <a:gd name="connsiteX18" fmla="*/ 560529 w 3569379"/>
                <a:gd name="connsiteY18" fmla="*/ 0 h 1399870"/>
                <a:gd name="connsiteX19" fmla="*/ 0 w 3569379"/>
                <a:gd name="connsiteY19" fmla="*/ 0 h 1399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569379" h="1399870">
                  <a:moveTo>
                    <a:pt x="3569380" y="1399870"/>
                  </a:moveTo>
                  <a:lnTo>
                    <a:pt x="2750363" y="1399870"/>
                  </a:lnTo>
                  <a:lnTo>
                    <a:pt x="2750363" y="1112349"/>
                  </a:lnTo>
                  <a:lnTo>
                    <a:pt x="2349570" y="1112349"/>
                  </a:lnTo>
                  <a:lnTo>
                    <a:pt x="2349570" y="909044"/>
                  </a:lnTo>
                  <a:lnTo>
                    <a:pt x="2146278" y="909044"/>
                  </a:lnTo>
                  <a:lnTo>
                    <a:pt x="2146278" y="746404"/>
                  </a:lnTo>
                  <a:lnTo>
                    <a:pt x="1115244" y="746404"/>
                  </a:lnTo>
                  <a:lnTo>
                    <a:pt x="1115244" y="612806"/>
                  </a:lnTo>
                  <a:lnTo>
                    <a:pt x="943895" y="612806"/>
                  </a:lnTo>
                  <a:lnTo>
                    <a:pt x="943895" y="493730"/>
                  </a:lnTo>
                  <a:lnTo>
                    <a:pt x="743500" y="493730"/>
                  </a:lnTo>
                  <a:lnTo>
                    <a:pt x="743500" y="363037"/>
                  </a:lnTo>
                  <a:lnTo>
                    <a:pt x="662179" y="363037"/>
                  </a:lnTo>
                  <a:lnTo>
                    <a:pt x="662179" y="241057"/>
                  </a:lnTo>
                  <a:lnTo>
                    <a:pt x="630232" y="241057"/>
                  </a:lnTo>
                  <a:lnTo>
                    <a:pt x="630232" y="101651"/>
                  </a:lnTo>
                  <a:lnTo>
                    <a:pt x="560529" y="101651"/>
                  </a:lnTo>
                  <a:lnTo>
                    <a:pt x="560529" y="0"/>
                  </a:lnTo>
                  <a:lnTo>
                    <a:pt x="0" y="0"/>
                  </a:lnTo>
                </a:path>
              </a:pathLst>
            </a:custGeom>
            <a:noFill/>
            <a:ln w="19050" cap="flat">
              <a:solidFill>
                <a:schemeClr val="bg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20" name="Freeform: Shape 419">
              <a:extLst>
                <a:ext uri="{FF2B5EF4-FFF2-40B4-BE49-F238E27FC236}">
                  <a16:creationId xmlns:a16="http://schemas.microsoft.com/office/drawing/2014/main" id="{99F9D0ED-FEB3-FCCC-808E-4E82CC8E0280}"/>
                </a:ext>
              </a:extLst>
            </p:cNvPr>
            <p:cNvSpPr/>
            <p:nvPr/>
          </p:nvSpPr>
          <p:spPr>
            <a:xfrm>
              <a:off x="4864934" y="2761269"/>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bg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21" name="Freeform: Shape 420">
              <a:extLst>
                <a:ext uri="{FF2B5EF4-FFF2-40B4-BE49-F238E27FC236}">
                  <a16:creationId xmlns:a16="http://schemas.microsoft.com/office/drawing/2014/main" id="{A8B80346-E3EB-F4FC-1123-49E1C0764EA0}"/>
                </a:ext>
              </a:extLst>
            </p:cNvPr>
            <p:cNvSpPr/>
            <p:nvPr/>
          </p:nvSpPr>
          <p:spPr>
            <a:xfrm>
              <a:off x="4883984" y="2761269"/>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bg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22" name="Freeform: Shape 421">
              <a:extLst>
                <a:ext uri="{FF2B5EF4-FFF2-40B4-BE49-F238E27FC236}">
                  <a16:creationId xmlns:a16="http://schemas.microsoft.com/office/drawing/2014/main" id="{880DB432-61B4-59FA-037C-B71584D3F323}"/>
                </a:ext>
              </a:extLst>
            </p:cNvPr>
            <p:cNvSpPr/>
            <p:nvPr/>
          </p:nvSpPr>
          <p:spPr>
            <a:xfrm>
              <a:off x="5546435" y="341311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bg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23" name="Freeform: Shape 422">
              <a:extLst>
                <a:ext uri="{FF2B5EF4-FFF2-40B4-BE49-F238E27FC236}">
                  <a16:creationId xmlns:a16="http://schemas.microsoft.com/office/drawing/2014/main" id="{9B6A02D4-6CD1-71F2-5762-2FA701314F61}"/>
                </a:ext>
              </a:extLst>
            </p:cNvPr>
            <p:cNvSpPr/>
            <p:nvPr/>
          </p:nvSpPr>
          <p:spPr>
            <a:xfrm>
              <a:off x="6003635" y="341311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bg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24" name="Freeform: Shape 423">
              <a:extLst>
                <a:ext uri="{FF2B5EF4-FFF2-40B4-BE49-F238E27FC236}">
                  <a16:creationId xmlns:a16="http://schemas.microsoft.com/office/drawing/2014/main" id="{F2F58AAC-B6E8-54D3-B8A8-911EBD20E360}"/>
                </a:ext>
              </a:extLst>
            </p:cNvPr>
            <p:cNvSpPr/>
            <p:nvPr/>
          </p:nvSpPr>
          <p:spPr>
            <a:xfrm>
              <a:off x="6079835" y="3413112"/>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bg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25" name="Freeform: Shape 424">
              <a:extLst>
                <a:ext uri="{FF2B5EF4-FFF2-40B4-BE49-F238E27FC236}">
                  <a16:creationId xmlns:a16="http://schemas.microsoft.com/office/drawing/2014/main" id="{71813750-A50A-7BE9-0FF2-C860B51E4097}"/>
                </a:ext>
              </a:extLst>
            </p:cNvPr>
            <p:cNvSpPr/>
            <p:nvPr/>
          </p:nvSpPr>
          <p:spPr>
            <a:xfrm>
              <a:off x="6613245" y="3565513"/>
              <a:ext cx="9525" cy="89999"/>
            </a:xfrm>
            <a:custGeom>
              <a:avLst/>
              <a:gdLst>
                <a:gd name="connsiteX0" fmla="*/ 0 w 9525"/>
                <a:gd name="connsiteY0" fmla="*/ 0 h 89999"/>
                <a:gd name="connsiteX1" fmla="*/ 0 w 9525"/>
                <a:gd name="connsiteY1" fmla="*/ 90000 h 89999"/>
              </a:gdLst>
              <a:ahLst/>
              <a:cxnLst>
                <a:cxn ang="0">
                  <a:pos x="connsiteX0" y="connsiteY0"/>
                </a:cxn>
                <a:cxn ang="0">
                  <a:pos x="connsiteX1" y="connsiteY1"/>
                </a:cxn>
              </a:cxnLst>
              <a:rect l="l" t="t" r="r" b="b"/>
              <a:pathLst>
                <a:path w="9525" h="89999">
                  <a:moveTo>
                    <a:pt x="0" y="0"/>
                  </a:moveTo>
                  <a:lnTo>
                    <a:pt x="0" y="90000"/>
                  </a:lnTo>
                </a:path>
              </a:pathLst>
            </a:custGeom>
            <a:noFill/>
            <a:ln w="19050" cap="flat">
              <a:solidFill>
                <a:schemeClr val="bg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26" name="Freeform: Shape 425">
              <a:extLst>
                <a:ext uri="{FF2B5EF4-FFF2-40B4-BE49-F238E27FC236}">
                  <a16:creationId xmlns:a16="http://schemas.microsoft.com/office/drawing/2014/main" id="{1EBA8296-B791-C1F2-1E5B-BAEE5313676F}"/>
                </a:ext>
              </a:extLst>
            </p:cNvPr>
            <p:cNvSpPr/>
            <p:nvPr/>
          </p:nvSpPr>
          <p:spPr>
            <a:xfrm>
              <a:off x="6670395" y="3775062"/>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bg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27" name="Freeform: Shape 426">
              <a:extLst>
                <a:ext uri="{FF2B5EF4-FFF2-40B4-BE49-F238E27FC236}">
                  <a16:creationId xmlns:a16="http://schemas.microsoft.com/office/drawing/2014/main" id="{45CF69A9-6AC1-BB16-FC2F-D0D3BB7F94F6}"/>
                </a:ext>
              </a:extLst>
            </p:cNvPr>
            <p:cNvSpPr/>
            <p:nvPr/>
          </p:nvSpPr>
          <p:spPr>
            <a:xfrm>
              <a:off x="6784694" y="3775062"/>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bg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28" name="Freeform: Shape 427">
              <a:extLst>
                <a:ext uri="{FF2B5EF4-FFF2-40B4-BE49-F238E27FC236}">
                  <a16:creationId xmlns:a16="http://schemas.microsoft.com/office/drawing/2014/main" id="{0F19A96A-8918-916F-E774-8321B15DE6C8}"/>
                </a:ext>
              </a:extLst>
            </p:cNvPr>
            <p:cNvSpPr/>
            <p:nvPr/>
          </p:nvSpPr>
          <p:spPr>
            <a:xfrm>
              <a:off x="7165694" y="4060812"/>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bg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29" name="Freeform: Shape 428">
              <a:extLst>
                <a:ext uri="{FF2B5EF4-FFF2-40B4-BE49-F238E27FC236}">
                  <a16:creationId xmlns:a16="http://schemas.microsoft.com/office/drawing/2014/main" id="{BFCF0022-FCB5-D175-4EEB-22416677C9F0}"/>
                </a:ext>
              </a:extLst>
            </p:cNvPr>
            <p:cNvSpPr/>
            <p:nvPr/>
          </p:nvSpPr>
          <p:spPr>
            <a:xfrm>
              <a:off x="7203794" y="4060812"/>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bg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sp>
          <p:nvSpPr>
            <p:cNvPr id="430" name="Freeform: Shape 429">
              <a:extLst>
                <a:ext uri="{FF2B5EF4-FFF2-40B4-BE49-F238E27FC236}">
                  <a16:creationId xmlns:a16="http://schemas.microsoft.com/office/drawing/2014/main" id="{F7874DC2-D52C-F5DD-D698-280B0B249FCD}"/>
                </a:ext>
              </a:extLst>
            </p:cNvPr>
            <p:cNvSpPr/>
            <p:nvPr/>
          </p:nvSpPr>
          <p:spPr>
            <a:xfrm>
              <a:off x="7851504" y="4060812"/>
              <a:ext cx="9525" cy="90001"/>
            </a:xfrm>
            <a:custGeom>
              <a:avLst/>
              <a:gdLst>
                <a:gd name="connsiteX0" fmla="*/ 0 w 9525"/>
                <a:gd name="connsiteY0" fmla="*/ 0 h 90001"/>
                <a:gd name="connsiteX1" fmla="*/ 0 w 9525"/>
                <a:gd name="connsiteY1" fmla="*/ 90002 h 90001"/>
              </a:gdLst>
              <a:ahLst/>
              <a:cxnLst>
                <a:cxn ang="0">
                  <a:pos x="connsiteX0" y="connsiteY0"/>
                </a:cxn>
                <a:cxn ang="0">
                  <a:pos x="connsiteX1" y="connsiteY1"/>
                </a:cxn>
              </a:cxnLst>
              <a:rect l="l" t="t" r="r" b="b"/>
              <a:pathLst>
                <a:path w="9525" h="90001">
                  <a:moveTo>
                    <a:pt x="0" y="0"/>
                  </a:moveTo>
                  <a:lnTo>
                    <a:pt x="0" y="90002"/>
                  </a:lnTo>
                </a:path>
              </a:pathLst>
            </a:custGeom>
            <a:noFill/>
            <a:ln w="19050" cap="flat">
              <a:solidFill>
                <a:schemeClr val="bg2"/>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GB"/>
            </a:p>
          </p:txBody>
        </p:sp>
      </p:grpSp>
      <p:sp>
        <p:nvSpPr>
          <p:cNvPr id="249" name="文本框 9"/>
          <p:cNvSpPr txBox="1"/>
          <p:nvPr/>
        </p:nvSpPr>
        <p:spPr>
          <a:xfrm>
            <a:off x="4725790" y="1538233"/>
            <a:ext cx="2740421"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1" i="0" u="none" strike="noStrike" kern="100" cap="none" spc="0" normalizeH="0" baseline="0" noProof="0" dirty="0" smtClean="0">
                <a:ln>
                  <a:noFill/>
                </a:ln>
                <a:solidFill>
                  <a:srgbClr val="363636"/>
                </a:solidFill>
                <a:effectLst/>
                <a:uLnTx/>
                <a:uFillTx/>
                <a:latin typeface="Arial" panose="020B0604020202020204"/>
                <a:ea typeface="宋体" panose="02010600030101010101" pitchFamily="2" charset="-122"/>
                <a:cs typeface="Calibri" panose="020F0502020204030204" charset="0"/>
                <a:sym typeface="Helvetica"/>
              </a:rPr>
              <a:t>Progression-free</a:t>
            </a:r>
            <a:r>
              <a:rPr kumimoji="0" lang="en-US" altLang="zh-CN" sz="1600" b="1" i="0" u="none" strike="noStrike" kern="100" cap="none" spc="0" normalizeH="0" noProof="0" dirty="0" smtClean="0">
                <a:ln>
                  <a:noFill/>
                </a:ln>
                <a:solidFill>
                  <a:srgbClr val="363636"/>
                </a:solidFill>
                <a:effectLst/>
                <a:uLnTx/>
                <a:uFillTx/>
                <a:latin typeface="Arial" panose="020B0604020202020204"/>
                <a:ea typeface="宋体" panose="02010600030101010101" pitchFamily="2" charset="-122"/>
                <a:cs typeface="Calibri" panose="020F0502020204030204" charset="0"/>
                <a:sym typeface="Helvetica"/>
              </a:rPr>
              <a:t> survival</a:t>
            </a:r>
            <a:endParaRPr kumimoji="0" lang="en-US" altLang="zh-CN" sz="1600" b="1" i="0" u="none" strike="noStrike" kern="100" cap="none" spc="0" normalizeH="0" baseline="0" noProof="0" dirty="0">
              <a:ln>
                <a:noFill/>
              </a:ln>
              <a:solidFill>
                <a:srgbClr val="363636"/>
              </a:solidFill>
              <a:effectLst/>
              <a:uLnTx/>
              <a:uFillTx/>
              <a:latin typeface="Arial" panose="020B0604020202020204"/>
              <a:ea typeface="宋体" panose="02010600030101010101" pitchFamily="2" charset="-122"/>
              <a:cs typeface="Calibri" panose="020F0502020204030204" charset="0"/>
              <a:sym typeface="Helvetica"/>
            </a:endParaRPr>
          </a:p>
        </p:txBody>
      </p:sp>
    </p:spTree>
    <p:extLst>
      <p:ext uri="{BB962C8B-B14F-4D97-AF65-F5344CB8AC3E}">
        <p14:creationId xmlns:p14="http://schemas.microsoft.com/office/powerpoint/2010/main" val="364143463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9019</a:t>
            </a:r>
            <a:r>
              <a:rPr lang="en-GB" dirty="0"/>
              <a:t>: A phase II study of AK112 (PD-1/VEGF bispecific) in combination with chemotherapy in patients with advanced non-small cell lung </a:t>
            </a:r>
            <a:r>
              <a:rPr lang="en-GB" dirty="0" smtClean="0"/>
              <a:t>cancer – Zhao Y, et al</a:t>
            </a:r>
            <a:endParaRPr lang="en-GB" dirty="0"/>
          </a:p>
        </p:txBody>
      </p:sp>
      <p:sp>
        <p:nvSpPr>
          <p:cNvPr id="6" name="Content Placeholder 5"/>
          <p:cNvSpPr>
            <a:spLocks noGrp="1"/>
          </p:cNvSpPr>
          <p:nvPr>
            <p:ph idx="1"/>
          </p:nvPr>
        </p:nvSpPr>
        <p:spPr/>
        <p:txBody>
          <a:bodyPr/>
          <a:lstStyle/>
          <a:p>
            <a:r>
              <a:rPr lang="en-GB" b="1" dirty="0"/>
              <a:t>Key results (cont.)</a:t>
            </a:r>
          </a:p>
          <a:p>
            <a:pPr>
              <a:spcBef>
                <a:spcPts val="17400"/>
              </a:spcBef>
            </a:pPr>
            <a:r>
              <a:rPr lang="en-GB" b="1" dirty="0" smtClean="0"/>
              <a:t>Conclusions</a:t>
            </a:r>
            <a:endParaRPr lang="en-GB" b="1" dirty="0"/>
          </a:p>
          <a:p>
            <a:pPr lvl="1"/>
            <a:r>
              <a:rPr lang="en-GB" dirty="0" smtClean="0"/>
              <a:t>In </a:t>
            </a:r>
            <a:r>
              <a:rPr lang="en-GB" dirty="0"/>
              <a:t>patients with advanced NSCLC, AK112 </a:t>
            </a:r>
            <a:r>
              <a:rPr lang="en-GB" dirty="0" smtClean="0"/>
              <a:t>+ chemotherapy </a:t>
            </a:r>
            <a:r>
              <a:rPr lang="en-GB" dirty="0"/>
              <a:t>showed potential antitumor activity and was generally well-tolerated, particularly in the patients with squamous NSCLC</a:t>
            </a:r>
          </a:p>
          <a:p>
            <a:pPr lvl="1"/>
            <a:endParaRPr lang="en-GB" dirty="0"/>
          </a:p>
        </p:txBody>
      </p:sp>
      <p:sp>
        <p:nvSpPr>
          <p:cNvPr id="5" name="Text Placeholder 4"/>
          <p:cNvSpPr>
            <a:spLocks noGrp="1"/>
          </p:cNvSpPr>
          <p:nvPr>
            <p:ph type="body" sz="quarter" idx="11"/>
          </p:nvPr>
        </p:nvSpPr>
        <p:spPr/>
        <p:txBody>
          <a:bodyPr/>
          <a:lstStyle/>
          <a:p>
            <a:r>
              <a:rPr lang="en-GB" dirty="0" smtClean="0"/>
              <a:t>Zhao Y,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9019</a:t>
            </a:r>
            <a:endParaRPr lang="en-GB" dirty="0"/>
          </a:p>
        </p:txBody>
      </p:sp>
      <p:graphicFrame>
        <p:nvGraphicFramePr>
          <p:cNvPr id="9" name="Table 8"/>
          <p:cNvGraphicFramePr>
            <a:graphicFrameLocks noGrp="1"/>
          </p:cNvGraphicFramePr>
          <p:nvPr>
            <p:extLst>
              <p:ext uri="{D42A27DB-BD31-4B8C-83A1-F6EECF244321}">
                <p14:modId xmlns:p14="http://schemas.microsoft.com/office/powerpoint/2010/main" val="2796371283"/>
              </p:ext>
            </p:extLst>
          </p:nvPr>
        </p:nvGraphicFramePr>
        <p:xfrm>
          <a:off x="304800" y="1708242"/>
          <a:ext cx="5434163" cy="1568160"/>
        </p:xfrm>
        <a:graphic>
          <a:graphicData uri="http://schemas.openxmlformats.org/drawingml/2006/table">
            <a:tbl>
              <a:tblPr firstRow="1" bandRow="1">
                <a:tableStyleId>{69012ECD-51FC-41F1-AA8D-1B2483CD663E}</a:tableStyleId>
              </a:tblPr>
              <a:tblGrid>
                <a:gridCol w="962011">
                  <a:extLst>
                    <a:ext uri="{9D8B030D-6E8A-4147-A177-3AD203B41FA5}">
                      <a16:colId xmlns:a16="http://schemas.microsoft.com/office/drawing/2014/main" val="4251174958"/>
                    </a:ext>
                  </a:extLst>
                </a:gridCol>
                <a:gridCol w="1118038">
                  <a:extLst>
                    <a:ext uri="{9D8B030D-6E8A-4147-A177-3AD203B41FA5}">
                      <a16:colId xmlns:a16="http://schemas.microsoft.com/office/drawing/2014/main" val="3398966707"/>
                    </a:ext>
                  </a:extLst>
                </a:gridCol>
                <a:gridCol w="1257299">
                  <a:extLst>
                    <a:ext uri="{9D8B030D-6E8A-4147-A177-3AD203B41FA5}">
                      <a16:colId xmlns:a16="http://schemas.microsoft.com/office/drawing/2014/main" val="2451753297"/>
                    </a:ext>
                  </a:extLst>
                </a:gridCol>
                <a:gridCol w="1082566">
                  <a:extLst>
                    <a:ext uri="{9D8B030D-6E8A-4147-A177-3AD203B41FA5}">
                      <a16:colId xmlns:a16="http://schemas.microsoft.com/office/drawing/2014/main" val="3335838927"/>
                    </a:ext>
                  </a:extLst>
                </a:gridCol>
                <a:gridCol w="1014249">
                  <a:extLst>
                    <a:ext uri="{9D8B030D-6E8A-4147-A177-3AD203B41FA5}">
                      <a16:colId xmlns:a16="http://schemas.microsoft.com/office/drawing/2014/main" val="1056145653"/>
                    </a:ext>
                  </a:extLst>
                </a:gridCol>
              </a:tblGrid>
              <a:tr h="203640">
                <a:tc rowSpan="2">
                  <a:txBody>
                    <a:bodyPr/>
                    <a:lstStyle/>
                    <a:p>
                      <a:pPr algn="l"/>
                      <a:r>
                        <a:rPr lang="en-US" sz="1200" b="1" dirty="0" smtClean="0">
                          <a:solidFill>
                            <a:schemeClr val="tx2"/>
                          </a:solidFill>
                          <a:latin typeface="+mn-lt"/>
                        </a:rPr>
                        <a:t>Response,</a:t>
                      </a:r>
                      <a:br>
                        <a:rPr lang="en-US" sz="1200" b="1" dirty="0" smtClean="0">
                          <a:solidFill>
                            <a:schemeClr val="tx2"/>
                          </a:solidFill>
                          <a:latin typeface="+mn-lt"/>
                        </a:rPr>
                      </a:br>
                      <a:r>
                        <a:rPr lang="en-US" sz="1200" b="1" dirty="0" smtClean="0">
                          <a:solidFill>
                            <a:schemeClr val="tx2"/>
                          </a:solidFill>
                          <a:latin typeface="+mn-lt"/>
                        </a:rPr>
                        <a:t>%</a:t>
                      </a:r>
                      <a:r>
                        <a:rPr lang="en-US" sz="1200" b="1" baseline="0" dirty="0" smtClean="0">
                          <a:solidFill>
                            <a:schemeClr val="tx2"/>
                          </a:solidFill>
                          <a:latin typeface="+mn-lt"/>
                        </a:rPr>
                        <a:t> (95%CI)</a:t>
                      </a:r>
                      <a:endParaRPr lang="en-US" sz="1200" b="1" dirty="0">
                        <a:solidFill>
                          <a:schemeClr val="tx2"/>
                        </a:solidFill>
                        <a:latin typeface="+mn-lt"/>
                      </a:endParaRPr>
                    </a:p>
                  </a:txBody>
                  <a:tcPr marT="36000" marB="36000" anchor="b">
                    <a:lnB w="12700" cap="flat" cmpd="sng" algn="ctr">
                      <a:noFill/>
                      <a:prstDash val="solid"/>
                      <a:round/>
                      <a:headEnd type="none" w="med" len="med"/>
                      <a:tailEnd type="none" w="med" len="med"/>
                    </a:lnB>
                  </a:tcPr>
                </a:tc>
                <a:tc gridSpan="2">
                  <a:txBody>
                    <a:bodyPr/>
                    <a:lstStyle/>
                    <a:p>
                      <a:pPr algn="ctr"/>
                      <a:r>
                        <a:rPr lang="en-US" sz="1200" b="1" dirty="0" smtClean="0">
                          <a:solidFill>
                            <a:schemeClr val="tx2"/>
                          </a:solidFill>
                          <a:latin typeface="+mn-lt"/>
                        </a:rPr>
                        <a:t>Cohort 1</a:t>
                      </a:r>
                      <a:endParaRPr lang="en-US" sz="1200" b="1" dirty="0">
                        <a:solidFill>
                          <a:schemeClr val="tx2"/>
                        </a:solidFill>
                        <a:latin typeface="+mn-lt"/>
                      </a:endParaRPr>
                    </a:p>
                  </a:txBody>
                  <a:tcPr marT="36000" marB="36000" anchor="b"/>
                </a:tc>
                <a:tc hMerge="1">
                  <a:txBody>
                    <a:bodyPr/>
                    <a:lstStyle/>
                    <a:p>
                      <a:pPr algn="ctr"/>
                      <a:endParaRPr lang="en-US" sz="1200" b="1" dirty="0">
                        <a:solidFill>
                          <a:schemeClr val="tx2"/>
                        </a:solidFill>
                        <a:latin typeface="+mn-lt"/>
                      </a:endParaRPr>
                    </a:p>
                  </a:txBody>
                  <a:tcPr marT="36000" marB="36000" anchor="b"/>
                </a:tc>
                <a:tc rowSpan="2">
                  <a:txBody>
                    <a:bodyPr/>
                    <a:lstStyle/>
                    <a:p>
                      <a:pPr algn="ctr"/>
                      <a:r>
                        <a:rPr lang="en-US" sz="1200" b="1" dirty="0" smtClean="0">
                          <a:solidFill>
                            <a:schemeClr val="tx2"/>
                          </a:solidFill>
                          <a:latin typeface="+mn-lt"/>
                        </a:rPr>
                        <a:t>Cohort 2</a:t>
                      </a:r>
                      <a:br>
                        <a:rPr lang="en-US" sz="1200" b="1" dirty="0" smtClean="0">
                          <a:solidFill>
                            <a:schemeClr val="tx2"/>
                          </a:solidFill>
                          <a:latin typeface="+mn-lt"/>
                        </a:rPr>
                      </a:br>
                      <a:r>
                        <a:rPr lang="en-US" sz="1200" b="1" dirty="0" smtClean="0">
                          <a:solidFill>
                            <a:schemeClr val="tx2"/>
                          </a:solidFill>
                          <a:latin typeface="+mn-lt"/>
                        </a:rPr>
                        <a:t>(n=19)</a:t>
                      </a:r>
                      <a:endParaRPr lang="en-US" sz="1200" b="1" dirty="0">
                        <a:solidFill>
                          <a:schemeClr val="tx2"/>
                        </a:solidFill>
                        <a:latin typeface="+mn-lt"/>
                      </a:endParaRPr>
                    </a:p>
                  </a:txBody>
                  <a:tcPr marT="36000" marB="36000" anchor="b">
                    <a:lnB w="12700" cap="flat" cmpd="sng" algn="ctr">
                      <a:noFill/>
                      <a:prstDash val="solid"/>
                      <a:round/>
                      <a:headEnd type="none" w="med" len="med"/>
                      <a:tailEnd type="none" w="med" len="med"/>
                    </a:lnB>
                  </a:tcPr>
                </a:tc>
                <a:tc rowSpan="2">
                  <a:txBody>
                    <a:bodyPr/>
                    <a:lstStyle/>
                    <a:p>
                      <a:pPr algn="ctr"/>
                      <a:r>
                        <a:rPr lang="en-US" sz="1200" b="1" dirty="0" smtClean="0">
                          <a:solidFill>
                            <a:schemeClr val="tx2"/>
                          </a:solidFill>
                          <a:latin typeface="+mn-lt"/>
                        </a:rPr>
                        <a:t>Cohort 3</a:t>
                      </a:r>
                      <a:br>
                        <a:rPr lang="en-US" sz="1200" b="1" dirty="0" smtClean="0">
                          <a:solidFill>
                            <a:schemeClr val="tx2"/>
                          </a:solidFill>
                          <a:latin typeface="+mn-lt"/>
                        </a:rPr>
                      </a:br>
                      <a:r>
                        <a:rPr lang="en-US" sz="1200" b="1" dirty="0" smtClean="0">
                          <a:solidFill>
                            <a:schemeClr val="tx2"/>
                          </a:solidFill>
                          <a:latin typeface="+mn-lt"/>
                        </a:rPr>
                        <a:t>(n=20)</a:t>
                      </a:r>
                      <a:endParaRPr lang="en-US" sz="1200" b="1" dirty="0">
                        <a:solidFill>
                          <a:schemeClr val="tx2"/>
                        </a:solidFill>
                        <a:latin typeface="+mn-lt"/>
                      </a:endParaRPr>
                    </a:p>
                  </a:txBody>
                  <a:tcPr marT="36000" marB="36000" anchor="b">
                    <a:lnB w="12700" cap="flat" cmpd="sng" algn="ctr">
                      <a:noFill/>
                      <a:prstDash val="solid"/>
                      <a:round/>
                      <a:headEnd type="none" w="med" len="med"/>
                      <a:tailEnd type="none" w="med" len="med"/>
                    </a:lnB>
                  </a:tcPr>
                </a:tc>
                <a:extLst>
                  <a:ext uri="{0D108BD9-81ED-4DB2-BD59-A6C34878D82A}">
                    <a16:rowId xmlns:a16="http://schemas.microsoft.com/office/drawing/2014/main" val="3674671462"/>
                  </a:ext>
                </a:extLst>
              </a:tr>
              <a:tr h="203640">
                <a:tc vMerge="1">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l"/>
                      <a:endParaRPr lang="en-US" sz="1200" b="1" dirty="0">
                        <a:solidFill>
                          <a:schemeClr val="tx2"/>
                        </a:solidFill>
                        <a:latin typeface="+mn-lt"/>
                      </a:endParaRPr>
                    </a:p>
                  </a:txBody>
                  <a:tcPr marT="36000" marB="36000" anchor="b">
                    <a:solidFill>
                      <a:schemeClr val="accent1"/>
                    </a:solid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200" b="1" dirty="0" smtClean="0">
                          <a:solidFill>
                            <a:schemeClr val="tx2"/>
                          </a:solidFill>
                          <a:latin typeface="+mn-lt"/>
                        </a:rPr>
                        <a:t>Squamous</a:t>
                      </a:r>
                      <a:br>
                        <a:rPr lang="en-US" sz="1200" b="1" dirty="0" smtClean="0">
                          <a:solidFill>
                            <a:schemeClr val="tx2"/>
                          </a:solidFill>
                          <a:latin typeface="+mn-lt"/>
                        </a:rPr>
                      </a:br>
                      <a:r>
                        <a:rPr lang="en-US" sz="1200" b="1" dirty="0" smtClean="0">
                          <a:solidFill>
                            <a:schemeClr val="tx2"/>
                          </a:solidFill>
                          <a:latin typeface="+mn-lt"/>
                        </a:rPr>
                        <a:t>(n=18)</a:t>
                      </a:r>
                      <a:endParaRPr lang="en-US" sz="1200" b="1"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a:r>
                        <a:rPr lang="en-US" sz="1200" b="1" dirty="0" smtClean="0">
                          <a:solidFill>
                            <a:schemeClr val="tx2"/>
                          </a:solidFill>
                          <a:latin typeface="+mn-lt"/>
                        </a:rPr>
                        <a:t>Nonsquamous</a:t>
                      </a:r>
                      <a:r>
                        <a:rPr lang="en-US" sz="1200" b="1" baseline="0" dirty="0" smtClean="0">
                          <a:solidFill>
                            <a:schemeClr val="tx2"/>
                          </a:solidFill>
                          <a:latin typeface="+mn-lt"/>
                        </a:rPr>
                        <a:t> (n=25)</a:t>
                      </a:r>
                      <a:endParaRPr lang="en-US" sz="1200" b="1"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tc vMerge="1">
                  <a:txBody>
                    <a:bodyPr/>
                    <a:lstStyle/>
                    <a:p>
                      <a:pPr algn="ctr"/>
                      <a:endParaRPr lang="en-US" sz="1200" b="1" dirty="0">
                        <a:solidFill>
                          <a:schemeClr val="tx2"/>
                        </a:solidFill>
                        <a:latin typeface="+mn-lt"/>
                      </a:endParaRPr>
                    </a:p>
                  </a:txBody>
                  <a:tcPr marT="36000" marB="36000" anchor="b">
                    <a:solidFill>
                      <a:schemeClr val="accent1"/>
                    </a:solidFill>
                  </a:tcPr>
                </a:tc>
                <a:tc vMerge="1">
                  <a:txBody>
                    <a:bodyPr/>
                    <a:lstStyle/>
                    <a:p>
                      <a:pPr algn="ctr"/>
                      <a:endParaRPr lang="en-US" sz="1200" b="1" dirty="0">
                        <a:solidFill>
                          <a:schemeClr val="tx2"/>
                        </a:solidFill>
                        <a:latin typeface="+mn-lt"/>
                      </a:endParaRPr>
                    </a:p>
                  </a:txBody>
                  <a:tcPr marT="36000" marB="36000" anchor="b">
                    <a:solidFill>
                      <a:schemeClr val="accent1"/>
                    </a:solidFill>
                  </a:tcPr>
                </a:tc>
                <a:extLst>
                  <a:ext uri="{0D108BD9-81ED-4DB2-BD59-A6C34878D82A}">
                    <a16:rowId xmlns:a16="http://schemas.microsoft.com/office/drawing/2014/main" val="3011744392"/>
                  </a:ext>
                </a:extLst>
              </a:tr>
              <a:tr h="149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ORR</a:t>
                      </a:r>
                    </a:p>
                  </a:txBody>
                  <a:tcPr marT="36000" marB="36000">
                    <a:lnT w="12700" cap="flat" cmpd="sng" algn="ctr">
                      <a:noFill/>
                      <a:prstDash val="solid"/>
                      <a:round/>
                      <a:headEnd type="none" w="med" len="med"/>
                      <a:tailEnd type="none" w="med" len="med"/>
                    </a:lnT>
                  </a:tcPr>
                </a:tc>
                <a:tc>
                  <a:txBody>
                    <a:bodyPr/>
                    <a:lstStyle/>
                    <a:p>
                      <a:pPr algn="ctr"/>
                      <a:r>
                        <a:rPr lang="en-US" sz="1200" dirty="0" smtClean="0">
                          <a:solidFill>
                            <a:schemeClr val="tx1"/>
                          </a:solidFill>
                          <a:latin typeface="+mn-lt"/>
                        </a:rPr>
                        <a:t>77.8 </a:t>
                      </a:r>
                      <a:br>
                        <a:rPr lang="en-US" sz="1200" dirty="0" smtClean="0">
                          <a:solidFill>
                            <a:schemeClr val="tx1"/>
                          </a:solidFill>
                          <a:latin typeface="+mn-lt"/>
                        </a:rPr>
                      </a:br>
                      <a:r>
                        <a:rPr lang="en-US" sz="1200" dirty="0" smtClean="0">
                          <a:solidFill>
                            <a:schemeClr val="tx1"/>
                          </a:solidFill>
                          <a:latin typeface="+mn-lt"/>
                        </a:rPr>
                        <a:t>(52.4, 93.6)</a:t>
                      </a:r>
                      <a:endParaRPr lang="en-US" sz="1200" dirty="0">
                        <a:solidFill>
                          <a:schemeClr val="tx1"/>
                        </a:solidFill>
                        <a:latin typeface="+mn-lt"/>
                      </a:endParaRPr>
                    </a:p>
                  </a:txBody>
                  <a:tcPr marT="36000" marB="36000">
                    <a:lnT w="12700" cap="flat" cmpd="sng" algn="ctr">
                      <a:noFill/>
                      <a:prstDash val="solid"/>
                      <a:round/>
                      <a:headEnd type="none" w="med" len="med"/>
                      <a:tailEnd type="none" w="med" len="med"/>
                    </a:lnT>
                  </a:tcPr>
                </a:tc>
                <a:tc>
                  <a:txBody>
                    <a:bodyPr/>
                    <a:lstStyle/>
                    <a:p>
                      <a:pPr algn="ctr"/>
                      <a:r>
                        <a:rPr lang="en-US" sz="1200" dirty="0" smtClean="0">
                          <a:solidFill>
                            <a:schemeClr val="tx1"/>
                          </a:solidFill>
                          <a:latin typeface="+mn-lt"/>
                        </a:rPr>
                        <a:t>52.0 </a:t>
                      </a:r>
                      <a:br>
                        <a:rPr lang="en-US" sz="1200" dirty="0" smtClean="0">
                          <a:solidFill>
                            <a:schemeClr val="tx1"/>
                          </a:solidFill>
                          <a:latin typeface="+mn-lt"/>
                        </a:rPr>
                      </a:br>
                      <a:r>
                        <a:rPr lang="en-US" sz="1200" dirty="0" smtClean="0">
                          <a:solidFill>
                            <a:schemeClr val="tx1"/>
                          </a:solidFill>
                          <a:latin typeface="+mn-lt"/>
                        </a:rPr>
                        <a:t>(31.3, 72.2)</a:t>
                      </a:r>
                      <a:endParaRPr lang="en-US" sz="1200" dirty="0">
                        <a:solidFill>
                          <a:schemeClr val="tx1"/>
                        </a:solidFill>
                        <a:latin typeface="+mn-lt"/>
                      </a:endParaRPr>
                    </a:p>
                  </a:txBody>
                  <a:tcPr marT="36000" marB="36000">
                    <a:lnT w="12700" cap="flat" cmpd="sng" algn="ctr">
                      <a:noFill/>
                      <a:prstDash val="solid"/>
                      <a:round/>
                      <a:headEnd type="none" w="med" len="med"/>
                      <a:tailEnd type="none" w="med" len="med"/>
                    </a:lnT>
                  </a:tcPr>
                </a:tc>
                <a:tc>
                  <a:txBody>
                    <a:bodyPr/>
                    <a:lstStyle/>
                    <a:p>
                      <a:pPr algn="ctr"/>
                      <a:r>
                        <a:rPr lang="en-US" sz="1200" dirty="0" smtClean="0">
                          <a:solidFill>
                            <a:schemeClr val="tx1"/>
                          </a:solidFill>
                          <a:latin typeface="+mn-lt"/>
                        </a:rPr>
                        <a:t>68.4 </a:t>
                      </a:r>
                      <a:br>
                        <a:rPr lang="en-US" sz="1200" dirty="0" smtClean="0">
                          <a:solidFill>
                            <a:schemeClr val="tx1"/>
                          </a:solidFill>
                          <a:latin typeface="+mn-lt"/>
                        </a:rPr>
                      </a:br>
                      <a:r>
                        <a:rPr lang="en-US" sz="1200" dirty="0" smtClean="0">
                          <a:solidFill>
                            <a:schemeClr val="tx1"/>
                          </a:solidFill>
                          <a:latin typeface="+mn-lt"/>
                        </a:rPr>
                        <a:t>(43.4, 87.4)</a:t>
                      </a:r>
                      <a:endParaRPr lang="en-US" sz="1200" dirty="0">
                        <a:solidFill>
                          <a:schemeClr val="tx1"/>
                        </a:solidFill>
                        <a:latin typeface="+mn-lt"/>
                      </a:endParaRPr>
                    </a:p>
                  </a:txBody>
                  <a:tcPr marT="36000" marB="36000">
                    <a:lnT w="12700" cap="flat" cmpd="sng" algn="ctr">
                      <a:noFill/>
                      <a:prstDash val="solid"/>
                      <a:round/>
                      <a:headEnd type="none" w="med" len="med"/>
                      <a:tailEnd type="none" w="med" len="med"/>
                    </a:lnT>
                  </a:tcPr>
                </a:tc>
                <a:tc>
                  <a:txBody>
                    <a:bodyPr/>
                    <a:lstStyle/>
                    <a:p>
                      <a:pPr algn="ctr"/>
                      <a:r>
                        <a:rPr lang="en-US" sz="1200" dirty="0" smtClean="0">
                          <a:solidFill>
                            <a:schemeClr val="tx1"/>
                          </a:solidFill>
                          <a:latin typeface="+mn-lt"/>
                        </a:rPr>
                        <a:t>40.0 </a:t>
                      </a:r>
                      <a:br>
                        <a:rPr lang="en-US" sz="1200" dirty="0" smtClean="0">
                          <a:solidFill>
                            <a:schemeClr val="tx1"/>
                          </a:solidFill>
                          <a:latin typeface="+mn-lt"/>
                        </a:rPr>
                      </a:br>
                      <a:r>
                        <a:rPr lang="en-US" sz="1200" dirty="0" smtClean="0">
                          <a:solidFill>
                            <a:schemeClr val="tx1"/>
                          </a:solidFill>
                          <a:latin typeface="+mn-lt"/>
                        </a:rPr>
                        <a:t>(19.1, 63.9)</a:t>
                      </a:r>
                      <a:endParaRPr lang="en-US" sz="1200" dirty="0">
                        <a:solidFill>
                          <a:schemeClr val="tx1"/>
                        </a:solidFill>
                        <a:latin typeface="+mn-lt"/>
                      </a:endParaRPr>
                    </a:p>
                  </a:txBody>
                  <a:tcPr marT="36000" marB="36000">
                    <a:lnT w="12700" cap="flat" cmpd="sng" algn="ctr">
                      <a:noFill/>
                      <a:prstDash val="solid"/>
                      <a:round/>
                      <a:headEnd type="none" w="med" len="med"/>
                      <a:tailEnd type="none" w="med" len="med"/>
                    </a:lnT>
                  </a:tcPr>
                </a:tc>
                <a:extLst>
                  <a:ext uri="{0D108BD9-81ED-4DB2-BD59-A6C34878D82A}">
                    <a16:rowId xmlns:a16="http://schemas.microsoft.com/office/drawing/2014/main" val="3005785457"/>
                  </a:ext>
                </a:extLst>
              </a:tr>
              <a:tr h="149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DCR</a:t>
                      </a:r>
                    </a:p>
                  </a:txBody>
                  <a:tcPr marT="36000" marB="36000"/>
                </a:tc>
                <a:tc>
                  <a:txBody>
                    <a:bodyPr/>
                    <a:lstStyle/>
                    <a:p>
                      <a:pPr algn="ctr"/>
                      <a:r>
                        <a:rPr lang="en-US" sz="1200" dirty="0" smtClean="0">
                          <a:solidFill>
                            <a:schemeClr val="tx1"/>
                          </a:solidFill>
                          <a:latin typeface="+mn-lt"/>
                        </a:rPr>
                        <a:t>100</a:t>
                      </a:r>
                      <a:r>
                        <a:rPr lang="en-US" sz="1200" baseline="0" dirty="0" smtClean="0">
                          <a:solidFill>
                            <a:schemeClr val="tx1"/>
                          </a:solidFill>
                          <a:latin typeface="+mn-lt"/>
                        </a:rPr>
                        <a:t> </a:t>
                      </a:r>
                      <a:br>
                        <a:rPr lang="en-US" sz="1200" baseline="0" dirty="0" smtClean="0">
                          <a:solidFill>
                            <a:schemeClr val="tx1"/>
                          </a:solidFill>
                          <a:latin typeface="+mn-lt"/>
                        </a:rPr>
                      </a:br>
                      <a:r>
                        <a:rPr lang="en-US" sz="1200" dirty="0" smtClean="0">
                          <a:solidFill>
                            <a:schemeClr val="tx1"/>
                          </a:solidFill>
                          <a:latin typeface="+mn-lt"/>
                        </a:rPr>
                        <a:t>(81.5, 100)</a:t>
                      </a:r>
                      <a:endParaRPr lang="en-US" sz="1200" dirty="0">
                        <a:solidFill>
                          <a:schemeClr val="tx1"/>
                        </a:solidFill>
                        <a:latin typeface="+mn-lt"/>
                      </a:endParaRPr>
                    </a:p>
                  </a:txBody>
                  <a:tcPr marT="36000" marB="36000"/>
                </a:tc>
                <a:tc>
                  <a:txBody>
                    <a:bodyPr/>
                    <a:lstStyle/>
                    <a:p>
                      <a:pPr algn="ctr"/>
                      <a:r>
                        <a:rPr lang="en-US" sz="1200" dirty="0" smtClean="0">
                          <a:solidFill>
                            <a:schemeClr val="tx1"/>
                          </a:solidFill>
                          <a:latin typeface="+mn-lt"/>
                        </a:rPr>
                        <a:t>100 </a:t>
                      </a:r>
                      <a:br>
                        <a:rPr lang="en-US" sz="1200" dirty="0" smtClean="0">
                          <a:solidFill>
                            <a:schemeClr val="tx1"/>
                          </a:solidFill>
                          <a:latin typeface="+mn-lt"/>
                        </a:rPr>
                      </a:br>
                      <a:r>
                        <a:rPr lang="en-US" sz="1200" dirty="0" smtClean="0">
                          <a:solidFill>
                            <a:schemeClr val="tx1"/>
                          </a:solidFill>
                          <a:latin typeface="+mn-lt"/>
                        </a:rPr>
                        <a:t>(86.3, 100)</a:t>
                      </a:r>
                      <a:endParaRPr lang="en-US" sz="1200" dirty="0">
                        <a:solidFill>
                          <a:schemeClr val="tx1"/>
                        </a:solidFill>
                        <a:latin typeface="+mn-lt"/>
                      </a:endParaRPr>
                    </a:p>
                  </a:txBody>
                  <a:tcPr marT="36000" marB="36000"/>
                </a:tc>
                <a:tc>
                  <a:txBody>
                    <a:bodyPr/>
                    <a:lstStyle/>
                    <a:p>
                      <a:pPr algn="ctr"/>
                      <a:r>
                        <a:rPr lang="en-US" sz="1200" dirty="0" smtClean="0">
                          <a:solidFill>
                            <a:schemeClr val="tx1"/>
                          </a:solidFill>
                          <a:latin typeface="+mn-lt"/>
                        </a:rPr>
                        <a:t>94.7 </a:t>
                      </a:r>
                      <a:br>
                        <a:rPr lang="en-US" sz="1200" dirty="0" smtClean="0">
                          <a:solidFill>
                            <a:schemeClr val="tx1"/>
                          </a:solidFill>
                          <a:latin typeface="+mn-lt"/>
                        </a:rPr>
                      </a:br>
                      <a:r>
                        <a:rPr lang="en-US" sz="1200" dirty="0" smtClean="0">
                          <a:solidFill>
                            <a:schemeClr val="tx1"/>
                          </a:solidFill>
                          <a:latin typeface="+mn-lt"/>
                        </a:rPr>
                        <a:t>(74.0, 99.9)</a:t>
                      </a:r>
                      <a:endParaRPr lang="en-US" sz="1200" dirty="0">
                        <a:solidFill>
                          <a:schemeClr val="tx1"/>
                        </a:solidFill>
                        <a:latin typeface="+mn-lt"/>
                      </a:endParaRPr>
                    </a:p>
                  </a:txBody>
                  <a:tcPr marT="36000" marB="36000"/>
                </a:tc>
                <a:tc>
                  <a:txBody>
                    <a:bodyPr/>
                    <a:lstStyle/>
                    <a:p>
                      <a:pPr algn="ctr"/>
                      <a:r>
                        <a:rPr lang="en-US" sz="1200" dirty="0" smtClean="0">
                          <a:solidFill>
                            <a:schemeClr val="tx1"/>
                          </a:solidFill>
                          <a:latin typeface="+mn-lt"/>
                        </a:rPr>
                        <a:t>80.0 </a:t>
                      </a:r>
                      <a:br>
                        <a:rPr lang="en-US" sz="1200" dirty="0" smtClean="0">
                          <a:solidFill>
                            <a:schemeClr val="tx1"/>
                          </a:solidFill>
                          <a:latin typeface="+mn-lt"/>
                        </a:rPr>
                      </a:br>
                      <a:r>
                        <a:rPr lang="en-US" sz="1200" dirty="0" smtClean="0">
                          <a:solidFill>
                            <a:schemeClr val="tx1"/>
                          </a:solidFill>
                          <a:latin typeface="+mn-lt"/>
                        </a:rPr>
                        <a:t>(56.3,</a:t>
                      </a:r>
                      <a:r>
                        <a:rPr lang="en-US" sz="1200" baseline="0" dirty="0" smtClean="0">
                          <a:solidFill>
                            <a:schemeClr val="tx1"/>
                          </a:solidFill>
                          <a:latin typeface="+mn-lt"/>
                        </a:rPr>
                        <a:t> 94.3)</a:t>
                      </a:r>
                      <a:endParaRPr lang="en-US" sz="1200" dirty="0">
                        <a:solidFill>
                          <a:schemeClr val="tx1"/>
                        </a:solidFill>
                        <a:latin typeface="+mn-lt"/>
                      </a:endParaRPr>
                    </a:p>
                  </a:txBody>
                  <a:tcPr marT="36000" marB="36000"/>
                </a:tc>
                <a:extLst>
                  <a:ext uri="{0D108BD9-81ED-4DB2-BD59-A6C34878D82A}">
                    <a16:rowId xmlns:a16="http://schemas.microsoft.com/office/drawing/2014/main" val="2763956943"/>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298522484"/>
              </p:ext>
            </p:extLst>
          </p:nvPr>
        </p:nvGraphicFramePr>
        <p:xfrm>
          <a:off x="5944060" y="1708242"/>
          <a:ext cx="5864627" cy="1712160"/>
        </p:xfrm>
        <a:graphic>
          <a:graphicData uri="http://schemas.openxmlformats.org/drawingml/2006/table">
            <a:tbl>
              <a:tblPr firstRow="1" bandRow="1">
                <a:tableStyleId>{69012ECD-51FC-41F1-AA8D-1B2483CD663E}</a:tableStyleId>
              </a:tblPr>
              <a:tblGrid>
                <a:gridCol w="2296364">
                  <a:extLst>
                    <a:ext uri="{9D8B030D-6E8A-4147-A177-3AD203B41FA5}">
                      <a16:colId xmlns:a16="http://schemas.microsoft.com/office/drawing/2014/main" val="4251174958"/>
                    </a:ext>
                  </a:extLst>
                </a:gridCol>
                <a:gridCol w="1189421">
                  <a:extLst>
                    <a:ext uri="{9D8B030D-6E8A-4147-A177-3AD203B41FA5}">
                      <a16:colId xmlns:a16="http://schemas.microsoft.com/office/drawing/2014/main" val="3398966707"/>
                    </a:ext>
                  </a:extLst>
                </a:gridCol>
                <a:gridCol w="1291020">
                  <a:extLst>
                    <a:ext uri="{9D8B030D-6E8A-4147-A177-3AD203B41FA5}">
                      <a16:colId xmlns:a16="http://schemas.microsoft.com/office/drawing/2014/main" val="2451753297"/>
                    </a:ext>
                  </a:extLst>
                </a:gridCol>
                <a:gridCol w="1087822">
                  <a:extLst>
                    <a:ext uri="{9D8B030D-6E8A-4147-A177-3AD203B41FA5}">
                      <a16:colId xmlns:a16="http://schemas.microsoft.com/office/drawing/2014/main" val="3335838927"/>
                    </a:ext>
                  </a:extLst>
                </a:gridCol>
              </a:tblGrid>
              <a:tr h="203640">
                <a:tc>
                  <a:txBody>
                    <a:bodyPr/>
                    <a:lstStyle/>
                    <a:p>
                      <a:pPr algn="l"/>
                      <a:r>
                        <a:rPr lang="en-US" sz="1200" b="1" dirty="0" smtClean="0">
                          <a:solidFill>
                            <a:schemeClr val="tx2"/>
                          </a:solidFill>
                          <a:latin typeface="+mn-lt"/>
                        </a:rPr>
                        <a:t>AEs, n (%)</a:t>
                      </a:r>
                      <a:endParaRPr lang="en-US" sz="1200" b="1" dirty="0">
                        <a:solidFill>
                          <a:schemeClr val="tx2"/>
                        </a:solidFill>
                        <a:latin typeface="+mn-lt"/>
                      </a:endParaRPr>
                    </a:p>
                  </a:txBody>
                  <a:tcPr marT="36000" marB="36000" anchor="b">
                    <a:lnB w="12700" cap="flat" cmpd="sng" algn="ctr">
                      <a:no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algn="ctr"/>
                      <a:r>
                        <a:rPr lang="en-US" sz="1200" b="1" dirty="0" smtClean="0">
                          <a:solidFill>
                            <a:schemeClr val="tx2"/>
                          </a:solidFill>
                          <a:latin typeface="+mn-lt"/>
                        </a:rPr>
                        <a:t>Squamous</a:t>
                      </a:r>
                      <a:br>
                        <a:rPr lang="en-US" sz="1200" b="1" dirty="0" smtClean="0">
                          <a:solidFill>
                            <a:schemeClr val="tx2"/>
                          </a:solidFill>
                          <a:latin typeface="+mn-lt"/>
                        </a:rPr>
                      </a:br>
                      <a:r>
                        <a:rPr lang="en-US" sz="1200" b="1" dirty="0" smtClean="0">
                          <a:solidFill>
                            <a:schemeClr val="tx2"/>
                          </a:solidFill>
                          <a:latin typeface="+mn-lt"/>
                        </a:rPr>
                        <a:t>(n=25)</a:t>
                      </a:r>
                      <a:endParaRPr lang="en-US" sz="1200" b="1"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a:r>
                        <a:rPr lang="en-US" sz="1200" b="1" dirty="0" smtClean="0">
                          <a:solidFill>
                            <a:schemeClr val="tx2"/>
                          </a:solidFill>
                          <a:latin typeface="+mn-lt"/>
                        </a:rPr>
                        <a:t>Nonsquamous</a:t>
                      </a:r>
                      <a:r>
                        <a:rPr lang="en-US" sz="1200" b="1" baseline="0" dirty="0" smtClean="0">
                          <a:solidFill>
                            <a:schemeClr val="tx2"/>
                          </a:solidFill>
                          <a:latin typeface="+mn-lt"/>
                        </a:rPr>
                        <a:t> (n=58)</a:t>
                      </a:r>
                      <a:endParaRPr lang="en-US" sz="1200" b="1" dirty="0">
                        <a:solidFill>
                          <a:schemeClr val="tx2"/>
                        </a:solidFill>
                        <a:latin typeface="+mn-lt"/>
                      </a:endParaRPr>
                    </a:p>
                  </a:txBody>
                  <a:tcPr marT="36000" marB="36000" anchor="b">
                    <a:lnB w="12700" cap="flat" cmpd="sng" algn="ctr">
                      <a:noFill/>
                      <a:prstDash val="solid"/>
                      <a:round/>
                      <a:headEnd type="none" w="med" len="med"/>
                      <a:tailEnd type="none" w="med" len="med"/>
                    </a:lnB>
                    <a:solidFill>
                      <a:schemeClr val="accent1"/>
                    </a:solidFill>
                  </a:tcPr>
                </a:tc>
                <a:tc>
                  <a:txBody>
                    <a:bodyPr/>
                    <a:lstStyle/>
                    <a:p>
                      <a:pPr algn="ctr"/>
                      <a:r>
                        <a:rPr lang="en-US" sz="1200" b="1" dirty="0" smtClean="0">
                          <a:solidFill>
                            <a:schemeClr val="tx2"/>
                          </a:solidFill>
                          <a:latin typeface="+mn-lt"/>
                        </a:rPr>
                        <a:t>Overall</a:t>
                      </a:r>
                      <a:br>
                        <a:rPr lang="en-US" sz="1200" b="1" dirty="0" smtClean="0">
                          <a:solidFill>
                            <a:schemeClr val="tx2"/>
                          </a:solidFill>
                          <a:latin typeface="+mn-lt"/>
                        </a:rPr>
                      </a:br>
                      <a:r>
                        <a:rPr lang="en-US" sz="1200" b="1" dirty="0" smtClean="0">
                          <a:solidFill>
                            <a:schemeClr val="tx2"/>
                          </a:solidFill>
                          <a:latin typeface="+mn-lt"/>
                        </a:rPr>
                        <a:t>(n=83)</a:t>
                      </a:r>
                      <a:endParaRPr lang="en-US" sz="1200" b="1" dirty="0">
                        <a:solidFill>
                          <a:schemeClr val="tx2"/>
                        </a:solidFill>
                        <a:latin typeface="+mn-lt"/>
                      </a:endParaRPr>
                    </a:p>
                  </a:txBody>
                  <a:tcPr marT="36000" marB="36000" anchor="b">
                    <a:lnB w="12700" cap="flat" cmpd="sng" algn="ctr">
                      <a:noFill/>
                      <a:prstDash val="solid"/>
                      <a:round/>
                      <a:headEnd type="none" w="med" len="med"/>
                      <a:tailEnd type="none" w="med" len="med"/>
                    </a:lnB>
                  </a:tcPr>
                </a:tc>
                <a:extLst>
                  <a:ext uri="{0D108BD9-81ED-4DB2-BD59-A6C34878D82A}">
                    <a16:rowId xmlns:a16="http://schemas.microsoft.com/office/drawing/2014/main" val="3011744392"/>
                  </a:ext>
                </a:extLst>
              </a:tr>
              <a:tr h="149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Any</a:t>
                      </a:r>
                    </a:p>
                  </a:txBody>
                  <a:tcPr marT="36000" marB="36000">
                    <a:lnT w="12700" cap="flat" cmpd="sng" algn="ctr">
                      <a:noFill/>
                      <a:prstDash val="solid"/>
                      <a:round/>
                      <a:headEnd type="none" w="med" len="med"/>
                      <a:tailEnd type="none" w="med" len="med"/>
                    </a:lnT>
                  </a:tcPr>
                </a:tc>
                <a:tc>
                  <a:txBody>
                    <a:bodyPr/>
                    <a:lstStyle/>
                    <a:p>
                      <a:pPr algn="ctr"/>
                      <a:r>
                        <a:rPr lang="en-US" sz="1200" dirty="0" smtClean="0">
                          <a:solidFill>
                            <a:schemeClr val="tx1"/>
                          </a:solidFill>
                          <a:latin typeface="+mn-lt"/>
                        </a:rPr>
                        <a:t>20 (80.0)</a:t>
                      </a:r>
                      <a:endParaRPr lang="en-US" sz="1200" dirty="0">
                        <a:solidFill>
                          <a:schemeClr val="tx1"/>
                        </a:solidFill>
                        <a:latin typeface="+mn-lt"/>
                      </a:endParaRPr>
                    </a:p>
                  </a:txBody>
                  <a:tcPr marT="36000" marB="36000">
                    <a:lnT w="12700" cap="flat" cmpd="sng" algn="ctr">
                      <a:noFill/>
                      <a:prstDash val="solid"/>
                      <a:round/>
                      <a:headEnd type="none" w="med" len="med"/>
                      <a:tailEnd type="none" w="med" len="med"/>
                    </a:lnT>
                  </a:tcPr>
                </a:tc>
                <a:tc>
                  <a:txBody>
                    <a:bodyPr/>
                    <a:lstStyle/>
                    <a:p>
                      <a:pPr algn="ctr"/>
                      <a:r>
                        <a:rPr lang="en-US" sz="1200" dirty="0" smtClean="0">
                          <a:solidFill>
                            <a:schemeClr val="tx1"/>
                          </a:solidFill>
                          <a:latin typeface="+mn-lt"/>
                        </a:rPr>
                        <a:t>51 (87.9)</a:t>
                      </a:r>
                      <a:endParaRPr lang="en-US" sz="1200" dirty="0">
                        <a:solidFill>
                          <a:schemeClr val="tx1"/>
                        </a:solidFill>
                        <a:latin typeface="+mn-lt"/>
                      </a:endParaRPr>
                    </a:p>
                  </a:txBody>
                  <a:tcPr marT="36000" marB="36000">
                    <a:lnT w="12700" cap="flat" cmpd="sng" algn="ctr">
                      <a:noFill/>
                      <a:prstDash val="solid"/>
                      <a:round/>
                      <a:headEnd type="none" w="med" len="med"/>
                      <a:tailEnd type="none" w="med" len="med"/>
                    </a:lnT>
                  </a:tcPr>
                </a:tc>
                <a:tc>
                  <a:txBody>
                    <a:bodyPr/>
                    <a:lstStyle/>
                    <a:p>
                      <a:pPr algn="ctr"/>
                      <a:r>
                        <a:rPr lang="en-US" sz="1200" dirty="0" smtClean="0">
                          <a:solidFill>
                            <a:schemeClr val="tx1"/>
                          </a:solidFill>
                          <a:latin typeface="+mn-lt"/>
                        </a:rPr>
                        <a:t>71 (85.5)</a:t>
                      </a:r>
                      <a:endParaRPr lang="en-US" sz="1200" dirty="0">
                        <a:solidFill>
                          <a:schemeClr val="tx1"/>
                        </a:solidFill>
                        <a:latin typeface="+mn-lt"/>
                      </a:endParaRPr>
                    </a:p>
                  </a:txBody>
                  <a:tcPr marT="36000" marB="36000">
                    <a:lnT w="12700" cap="flat" cmpd="sng" algn="ctr">
                      <a:noFill/>
                      <a:prstDash val="solid"/>
                      <a:round/>
                      <a:headEnd type="none" w="med" len="med"/>
                      <a:tailEnd type="none" w="med" len="med"/>
                    </a:lnT>
                  </a:tcPr>
                </a:tc>
                <a:extLst>
                  <a:ext uri="{0D108BD9-81ED-4DB2-BD59-A6C34878D82A}">
                    <a16:rowId xmlns:a16="http://schemas.microsoft.com/office/drawing/2014/main" val="3005785457"/>
                  </a:ext>
                </a:extLst>
              </a:tr>
              <a:tr h="149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Grade 3–5 TRAE</a:t>
                      </a:r>
                    </a:p>
                  </a:txBody>
                  <a:tcPr marT="36000" marB="36000"/>
                </a:tc>
                <a:tc>
                  <a:txBody>
                    <a:bodyPr/>
                    <a:lstStyle/>
                    <a:p>
                      <a:pPr algn="ctr"/>
                      <a:r>
                        <a:rPr lang="en-US" sz="1200" dirty="0" smtClean="0">
                          <a:solidFill>
                            <a:schemeClr val="tx1"/>
                          </a:solidFill>
                          <a:latin typeface="+mn-lt"/>
                        </a:rPr>
                        <a:t>8</a:t>
                      </a:r>
                      <a:r>
                        <a:rPr lang="en-US" sz="1200" baseline="0" dirty="0" smtClean="0">
                          <a:solidFill>
                            <a:schemeClr val="tx1"/>
                          </a:solidFill>
                          <a:latin typeface="+mn-lt"/>
                        </a:rPr>
                        <a:t> </a:t>
                      </a:r>
                      <a:r>
                        <a:rPr lang="en-US" sz="1200" dirty="0" smtClean="0">
                          <a:solidFill>
                            <a:schemeClr val="tx1"/>
                          </a:solidFill>
                          <a:latin typeface="+mn-lt"/>
                        </a:rPr>
                        <a:t>(32.0)</a:t>
                      </a:r>
                      <a:endParaRPr lang="en-US" sz="1200" dirty="0">
                        <a:solidFill>
                          <a:schemeClr val="tx1"/>
                        </a:solidFill>
                        <a:latin typeface="+mn-lt"/>
                      </a:endParaRPr>
                    </a:p>
                  </a:txBody>
                  <a:tcPr marT="36000" marB="36000"/>
                </a:tc>
                <a:tc>
                  <a:txBody>
                    <a:bodyPr/>
                    <a:lstStyle/>
                    <a:p>
                      <a:pPr algn="ctr"/>
                      <a:r>
                        <a:rPr lang="en-US" sz="1200" dirty="0" smtClean="0">
                          <a:solidFill>
                            <a:schemeClr val="tx1"/>
                          </a:solidFill>
                          <a:latin typeface="+mn-lt"/>
                        </a:rPr>
                        <a:t>12</a:t>
                      </a:r>
                      <a:r>
                        <a:rPr lang="en-US" sz="1200" baseline="0" dirty="0" smtClean="0">
                          <a:solidFill>
                            <a:schemeClr val="tx1"/>
                          </a:solidFill>
                          <a:latin typeface="+mn-lt"/>
                        </a:rPr>
                        <a:t> </a:t>
                      </a:r>
                      <a:r>
                        <a:rPr lang="en-US" sz="1200" dirty="0" smtClean="0">
                          <a:solidFill>
                            <a:schemeClr val="tx1"/>
                          </a:solidFill>
                          <a:latin typeface="+mn-lt"/>
                        </a:rPr>
                        <a:t>(20.7)</a:t>
                      </a:r>
                      <a:endParaRPr lang="en-US" sz="1200" dirty="0">
                        <a:solidFill>
                          <a:schemeClr val="tx1"/>
                        </a:solidFill>
                        <a:latin typeface="+mn-lt"/>
                      </a:endParaRPr>
                    </a:p>
                  </a:txBody>
                  <a:tcPr marT="36000" marB="36000"/>
                </a:tc>
                <a:tc>
                  <a:txBody>
                    <a:bodyPr/>
                    <a:lstStyle/>
                    <a:p>
                      <a:pPr algn="ctr"/>
                      <a:r>
                        <a:rPr lang="en-US" sz="1200" dirty="0" smtClean="0">
                          <a:solidFill>
                            <a:schemeClr val="tx1"/>
                          </a:solidFill>
                          <a:latin typeface="+mn-lt"/>
                        </a:rPr>
                        <a:t>20 (24.1)</a:t>
                      </a:r>
                      <a:endParaRPr lang="en-US" sz="1200" dirty="0">
                        <a:solidFill>
                          <a:schemeClr val="tx1"/>
                        </a:solidFill>
                        <a:latin typeface="+mn-lt"/>
                      </a:endParaRPr>
                    </a:p>
                  </a:txBody>
                  <a:tcPr marT="36000" marB="36000"/>
                </a:tc>
                <a:extLst>
                  <a:ext uri="{0D108BD9-81ED-4DB2-BD59-A6C34878D82A}">
                    <a16:rowId xmlns:a16="http://schemas.microsoft.com/office/drawing/2014/main" val="2763956943"/>
                  </a:ext>
                </a:extLst>
              </a:tr>
              <a:tr h="149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Treatment-related SAE</a:t>
                      </a:r>
                    </a:p>
                  </a:txBody>
                  <a:tcPr marT="36000" marB="36000"/>
                </a:tc>
                <a:tc>
                  <a:txBody>
                    <a:bodyPr/>
                    <a:lstStyle/>
                    <a:p>
                      <a:pPr algn="ctr"/>
                      <a:r>
                        <a:rPr lang="en-US" sz="1200" dirty="0" smtClean="0">
                          <a:solidFill>
                            <a:schemeClr val="tx1"/>
                          </a:solidFill>
                          <a:latin typeface="+mn-lt"/>
                        </a:rPr>
                        <a:t>7 (28.0)</a:t>
                      </a:r>
                      <a:endParaRPr lang="en-US" sz="1200" dirty="0">
                        <a:solidFill>
                          <a:schemeClr val="tx1"/>
                        </a:solidFill>
                        <a:latin typeface="+mn-lt"/>
                      </a:endParaRPr>
                    </a:p>
                  </a:txBody>
                  <a:tcPr marT="36000" marB="36000"/>
                </a:tc>
                <a:tc>
                  <a:txBody>
                    <a:bodyPr/>
                    <a:lstStyle/>
                    <a:p>
                      <a:pPr algn="ctr"/>
                      <a:r>
                        <a:rPr lang="en-US" sz="1200" dirty="0" smtClean="0">
                          <a:solidFill>
                            <a:schemeClr val="tx1"/>
                          </a:solidFill>
                          <a:latin typeface="+mn-lt"/>
                        </a:rPr>
                        <a:t>8 (13.8)</a:t>
                      </a:r>
                      <a:endParaRPr lang="en-US" sz="1200" dirty="0">
                        <a:solidFill>
                          <a:schemeClr val="tx1"/>
                        </a:solidFill>
                        <a:latin typeface="+mn-lt"/>
                      </a:endParaRPr>
                    </a:p>
                  </a:txBody>
                  <a:tcPr marT="36000" marB="36000"/>
                </a:tc>
                <a:tc>
                  <a:txBody>
                    <a:bodyPr/>
                    <a:lstStyle/>
                    <a:p>
                      <a:pPr algn="ctr"/>
                      <a:r>
                        <a:rPr lang="en-US" sz="1200" dirty="0" smtClean="0">
                          <a:solidFill>
                            <a:schemeClr val="tx1"/>
                          </a:solidFill>
                          <a:latin typeface="+mn-lt"/>
                        </a:rPr>
                        <a:t>15 (18.1)</a:t>
                      </a:r>
                      <a:endParaRPr lang="en-US" sz="1200" dirty="0">
                        <a:solidFill>
                          <a:schemeClr val="tx1"/>
                        </a:solidFill>
                        <a:latin typeface="+mn-lt"/>
                      </a:endParaRPr>
                    </a:p>
                  </a:txBody>
                  <a:tcPr marT="36000" marB="36000"/>
                </a:tc>
                <a:extLst>
                  <a:ext uri="{0D108BD9-81ED-4DB2-BD59-A6C34878D82A}">
                    <a16:rowId xmlns:a16="http://schemas.microsoft.com/office/drawing/2014/main" val="57944102"/>
                  </a:ext>
                </a:extLst>
              </a:tr>
              <a:tr h="149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Led to discontinuation (AK112)</a:t>
                      </a:r>
                    </a:p>
                  </a:txBody>
                  <a:tcPr marT="36000" marB="36000"/>
                </a:tc>
                <a:tc>
                  <a:txBody>
                    <a:bodyPr/>
                    <a:lstStyle/>
                    <a:p>
                      <a:pPr algn="ctr"/>
                      <a:r>
                        <a:rPr lang="en-US" sz="1200" dirty="0" smtClean="0">
                          <a:solidFill>
                            <a:schemeClr val="tx1"/>
                          </a:solidFill>
                          <a:latin typeface="+mn-lt"/>
                        </a:rPr>
                        <a:t>0</a:t>
                      </a:r>
                      <a:endParaRPr lang="en-US" sz="1200" dirty="0">
                        <a:solidFill>
                          <a:schemeClr val="tx1"/>
                        </a:solidFill>
                        <a:latin typeface="+mn-lt"/>
                      </a:endParaRPr>
                    </a:p>
                  </a:txBody>
                  <a:tcPr marT="36000" marB="36000"/>
                </a:tc>
                <a:tc>
                  <a:txBody>
                    <a:bodyPr/>
                    <a:lstStyle/>
                    <a:p>
                      <a:pPr algn="ctr"/>
                      <a:r>
                        <a:rPr lang="en-US" sz="1200" dirty="0" smtClean="0">
                          <a:solidFill>
                            <a:schemeClr val="tx1"/>
                          </a:solidFill>
                          <a:latin typeface="+mn-lt"/>
                        </a:rPr>
                        <a:t>3 (5.2)</a:t>
                      </a:r>
                      <a:endParaRPr lang="en-US" sz="1200" dirty="0">
                        <a:solidFill>
                          <a:schemeClr val="tx1"/>
                        </a:solidFill>
                        <a:latin typeface="+mn-lt"/>
                      </a:endParaRPr>
                    </a:p>
                  </a:txBody>
                  <a:tcPr marT="36000" marB="36000"/>
                </a:tc>
                <a:tc>
                  <a:txBody>
                    <a:bodyPr/>
                    <a:lstStyle/>
                    <a:p>
                      <a:pPr algn="ctr"/>
                      <a:r>
                        <a:rPr lang="en-US" sz="1200" dirty="0" smtClean="0">
                          <a:solidFill>
                            <a:schemeClr val="tx1"/>
                          </a:solidFill>
                          <a:latin typeface="+mn-lt"/>
                        </a:rPr>
                        <a:t>3 (3.6)</a:t>
                      </a:r>
                      <a:endParaRPr lang="en-US" sz="1200" dirty="0">
                        <a:solidFill>
                          <a:schemeClr val="tx1"/>
                        </a:solidFill>
                        <a:latin typeface="+mn-lt"/>
                      </a:endParaRPr>
                    </a:p>
                  </a:txBody>
                  <a:tcPr marT="36000" marB="36000"/>
                </a:tc>
                <a:extLst>
                  <a:ext uri="{0D108BD9-81ED-4DB2-BD59-A6C34878D82A}">
                    <a16:rowId xmlns:a16="http://schemas.microsoft.com/office/drawing/2014/main" val="3687788380"/>
                  </a:ext>
                </a:extLst>
              </a:tr>
              <a:tr h="149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Led</a:t>
                      </a:r>
                      <a:r>
                        <a:rPr lang="en-US" sz="1200" b="0" kern="1200" baseline="0" dirty="0" smtClean="0">
                          <a:solidFill>
                            <a:schemeClr val="tx1"/>
                          </a:solidFill>
                          <a:latin typeface="+mn-lt"/>
                          <a:ea typeface="+mn-ea"/>
                          <a:cs typeface="+mn-cs"/>
                        </a:rPr>
                        <a:t> to death</a:t>
                      </a:r>
                      <a:endParaRPr lang="en-US" sz="1200" b="0" kern="1200" dirty="0" smtClean="0">
                        <a:solidFill>
                          <a:schemeClr val="tx1"/>
                        </a:solidFill>
                        <a:latin typeface="+mn-lt"/>
                        <a:ea typeface="+mn-ea"/>
                        <a:cs typeface="+mn-cs"/>
                      </a:endParaRPr>
                    </a:p>
                  </a:txBody>
                  <a:tcPr marT="36000" marB="36000"/>
                </a:tc>
                <a:tc>
                  <a:txBody>
                    <a:bodyPr/>
                    <a:lstStyle/>
                    <a:p>
                      <a:pPr algn="ctr"/>
                      <a:r>
                        <a:rPr lang="en-US" sz="1200" dirty="0" smtClean="0">
                          <a:solidFill>
                            <a:schemeClr val="tx1"/>
                          </a:solidFill>
                          <a:latin typeface="+mn-lt"/>
                        </a:rPr>
                        <a:t>0</a:t>
                      </a:r>
                      <a:endParaRPr lang="en-US" sz="1200" dirty="0">
                        <a:solidFill>
                          <a:schemeClr val="tx1"/>
                        </a:solidFill>
                        <a:latin typeface="+mn-lt"/>
                      </a:endParaRPr>
                    </a:p>
                  </a:txBody>
                  <a:tcPr marT="36000" marB="36000"/>
                </a:tc>
                <a:tc>
                  <a:txBody>
                    <a:bodyPr/>
                    <a:lstStyle/>
                    <a:p>
                      <a:pPr algn="ctr"/>
                      <a:r>
                        <a:rPr lang="en-US" sz="1200" dirty="0" smtClean="0">
                          <a:solidFill>
                            <a:schemeClr val="tx1"/>
                          </a:solidFill>
                          <a:latin typeface="+mn-lt"/>
                        </a:rPr>
                        <a:t>1 (1.7)</a:t>
                      </a:r>
                      <a:endParaRPr lang="en-US" sz="1200" dirty="0">
                        <a:solidFill>
                          <a:schemeClr val="tx1"/>
                        </a:solidFill>
                        <a:latin typeface="+mn-lt"/>
                      </a:endParaRPr>
                    </a:p>
                  </a:txBody>
                  <a:tcPr marT="36000" marB="36000"/>
                </a:tc>
                <a:tc>
                  <a:txBody>
                    <a:bodyPr/>
                    <a:lstStyle/>
                    <a:p>
                      <a:pPr algn="ctr"/>
                      <a:r>
                        <a:rPr lang="en-US" sz="1200" dirty="0" smtClean="0">
                          <a:solidFill>
                            <a:schemeClr val="tx1"/>
                          </a:solidFill>
                          <a:latin typeface="+mn-lt"/>
                        </a:rPr>
                        <a:t>1 (1.2)</a:t>
                      </a:r>
                      <a:endParaRPr lang="en-US" sz="1200" dirty="0">
                        <a:solidFill>
                          <a:schemeClr val="tx1"/>
                        </a:solidFill>
                        <a:latin typeface="+mn-lt"/>
                      </a:endParaRPr>
                    </a:p>
                  </a:txBody>
                  <a:tcPr marT="36000" marB="36000"/>
                </a:tc>
                <a:extLst>
                  <a:ext uri="{0D108BD9-81ED-4DB2-BD59-A6C34878D82A}">
                    <a16:rowId xmlns:a16="http://schemas.microsoft.com/office/drawing/2014/main" val="2419989758"/>
                  </a:ext>
                </a:extLst>
              </a:tr>
            </a:tbl>
          </a:graphicData>
        </a:graphic>
      </p:graphicFrame>
    </p:spTree>
    <p:extLst>
      <p:ext uri="{BB962C8B-B14F-4D97-AF65-F5344CB8AC3E}">
        <p14:creationId xmlns:p14="http://schemas.microsoft.com/office/powerpoint/2010/main" val="3327382374"/>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Other malignancies</a:t>
            </a:r>
            <a:endParaRPr lang="en-GB" dirty="0"/>
          </a:p>
        </p:txBody>
      </p:sp>
      <p:sp>
        <p:nvSpPr>
          <p:cNvPr id="3" name="Subtitle 2"/>
          <p:cNvSpPr>
            <a:spLocks noGrp="1"/>
          </p:cNvSpPr>
          <p:nvPr>
            <p:ph type="subTitle" idx="1"/>
          </p:nvPr>
        </p:nvSpPr>
        <p:spPr/>
        <p:txBody>
          <a:bodyPr/>
          <a:lstStyle/>
          <a:p>
            <a:r>
              <a:rPr lang="en-US" sz="2800" dirty="0"/>
              <a:t>SCLC, mesothelioma and thymic epithelial tumors </a:t>
            </a:r>
          </a:p>
        </p:txBody>
      </p:sp>
    </p:spTree>
    <p:extLst>
      <p:ext uri="{BB962C8B-B14F-4D97-AF65-F5344CB8AC3E}">
        <p14:creationId xmlns:p14="http://schemas.microsoft.com/office/powerpoint/2010/main" val="57796046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sz="1850" dirty="0" smtClean="0"/>
              <a:t>LBA8507: SKYSCRAPER-02: Primary results of a phase III, randomized, double-blind, placebo-controlled study of atezolizumab (</a:t>
            </a:r>
            <a:r>
              <a:rPr lang="en-GB" sz="1850" dirty="0" err="1" smtClean="0"/>
              <a:t>atezo</a:t>
            </a:r>
            <a:r>
              <a:rPr lang="en-GB" sz="1850" dirty="0" smtClean="0"/>
              <a:t>) + carboplatin + etoposide (CE) with or without tiragolumab (</a:t>
            </a:r>
            <a:r>
              <a:rPr lang="en-GB" sz="1850" dirty="0" err="1" smtClean="0"/>
              <a:t>tira</a:t>
            </a:r>
            <a:r>
              <a:rPr lang="en-GB" sz="1850" dirty="0" smtClean="0"/>
              <a:t>) in patients (pts) with untreated extensive-stage small cell lung cancer (ES-SCLC) – </a:t>
            </a:r>
            <a:r>
              <a:rPr lang="en-GB" sz="1850" dirty="0" err="1" smtClean="0"/>
              <a:t>Rudin</a:t>
            </a:r>
            <a:r>
              <a:rPr lang="en-GB" sz="1850" dirty="0" smtClean="0"/>
              <a:t> CM, et al</a:t>
            </a:r>
            <a:endParaRPr lang="en-GB" sz="1850" dirty="0"/>
          </a:p>
        </p:txBody>
      </p:sp>
      <p:sp>
        <p:nvSpPr>
          <p:cNvPr id="8" name="Content Placeholder 7"/>
          <p:cNvSpPr>
            <a:spLocks noGrp="1"/>
          </p:cNvSpPr>
          <p:nvPr>
            <p:ph idx="1"/>
          </p:nvPr>
        </p:nvSpPr>
        <p:spPr/>
        <p:txBody>
          <a:bodyPr/>
          <a:lstStyle/>
          <a:p>
            <a:r>
              <a:rPr lang="en-GB" b="1" dirty="0"/>
              <a:t>Study objective</a:t>
            </a:r>
          </a:p>
          <a:p>
            <a:pPr lvl="1"/>
            <a:r>
              <a:rPr lang="en-GB" dirty="0"/>
              <a:t>To </a:t>
            </a:r>
            <a:r>
              <a:rPr lang="en-GB" dirty="0" smtClean="0"/>
              <a:t>evaluate the efficacy and safety of atezolizumab + carboplatin + etoposide ± tiragolumab in treatment naïve patients with extensive-stage SCLC in the SKYSCRAPER-02 trial</a:t>
            </a:r>
            <a:endParaRPr lang="en-GB" dirty="0"/>
          </a:p>
        </p:txBody>
      </p:sp>
      <p:sp>
        <p:nvSpPr>
          <p:cNvPr id="9" name="Text Placeholder 8"/>
          <p:cNvSpPr>
            <a:spLocks noGrp="1"/>
          </p:cNvSpPr>
          <p:nvPr>
            <p:ph type="body" sz="quarter" idx="10"/>
          </p:nvPr>
        </p:nvSpPr>
        <p:spPr/>
        <p:txBody>
          <a:bodyPr/>
          <a:lstStyle/>
          <a:p>
            <a:r>
              <a:rPr lang="en-GB" dirty="0" smtClean="0"/>
              <a:t>Primary analysis set included all patients without brain metastases; </a:t>
            </a:r>
            <a:br>
              <a:rPr lang="en-GB" dirty="0" smtClean="0"/>
            </a:br>
            <a:r>
              <a:rPr lang="en-GB" dirty="0" smtClean="0"/>
              <a:t>full analysis set included all enrolled patients</a:t>
            </a:r>
            <a:endParaRPr lang="en-GB" dirty="0"/>
          </a:p>
        </p:txBody>
      </p:sp>
      <p:sp>
        <p:nvSpPr>
          <p:cNvPr id="5" name="Text Placeholder 4"/>
          <p:cNvSpPr>
            <a:spLocks noGrp="1"/>
          </p:cNvSpPr>
          <p:nvPr>
            <p:ph type="body" sz="quarter" idx="11"/>
          </p:nvPr>
        </p:nvSpPr>
        <p:spPr/>
        <p:txBody>
          <a:bodyPr/>
          <a:lstStyle/>
          <a:p>
            <a:r>
              <a:rPr lang="en-GB" dirty="0" err="1" smtClean="0"/>
              <a:t>Rudin</a:t>
            </a:r>
            <a:r>
              <a:rPr lang="en-GB" dirty="0" smtClean="0"/>
              <a:t> CM,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LBA8507</a:t>
            </a:r>
            <a:endParaRPr lang="en-GB" dirty="0"/>
          </a:p>
        </p:txBody>
      </p:sp>
      <p:sp>
        <p:nvSpPr>
          <p:cNvPr id="6" name="AutoShape 9"/>
          <p:cNvSpPr>
            <a:spLocks noChangeArrowheads="1"/>
          </p:cNvSpPr>
          <p:nvPr/>
        </p:nvSpPr>
        <p:spPr bwMode="auto">
          <a:xfrm>
            <a:off x="304800" y="2944660"/>
            <a:ext cx="2879629" cy="2030065"/>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smtClean="0">
                <a:ln>
                  <a:noFill/>
                </a:ln>
                <a:solidFill>
                  <a:srgbClr val="FFFFFF"/>
                </a:solidFill>
                <a:effectLst/>
                <a:uLnTx/>
                <a:uFillTx/>
                <a:ea typeface="SimSun" pitchFamily="2" charset="-122"/>
              </a:rPr>
              <a:t>Key patient inclusion criteria</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Extensive-stage SCLC</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No prior systemic therapy</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CNS metastases allowed</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ECOG PS 0–1</a:t>
            </a:r>
          </a:p>
          <a:p>
            <a:pPr lvl="0" defTabSz="892175" eaLnBrk="0" fontAlgn="base">
              <a:spcBef>
                <a:spcPct val="0"/>
              </a:spcBef>
              <a:spcAft>
                <a:spcPct val="30000"/>
              </a:spcAft>
              <a:defRPr/>
            </a:pPr>
            <a:r>
              <a:rPr lang="en-US" altLang="zh-CN" sz="1600" kern="1200" dirty="0" smtClean="0">
                <a:ea typeface="SimSun" pitchFamily="2" charset="-122"/>
              </a:rPr>
              <a:t>(n=490)</a:t>
            </a:r>
          </a:p>
        </p:txBody>
      </p:sp>
      <p:sp>
        <p:nvSpPr>
          <p:cNvPr id="7" name="AutoShape 12"/>
          <p:cNvSpPr>
            <a:spLocks noChangeArrowheads="1"/>
          </p:cNvSpPr>
          <p:nvPr/>
        </p:nvSpPr>
        <p:spPr bwMode="auto">
          <a:xfrm>
            <a:off x="3880702" y="4499739"/>
            <a:ext cx="4420067" cy="1139795"/>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fontAlgn="base">
              <a:spcBef>
                <a:spcPct val="0"/>
              </a:spcBef>
              <a:spcAft>
                <a:spcPct val="0"/>
              </a:spcAft>
              <a:defRPr/>
            </a:pPr>
            <a:r>
              <a:rPr lang="en-US" altLang="zh-CN" kern="1200" dirty="0" smtClean="0">
                <a:latin typeface="Arial" charset="0"/>
                <a:ea typeface="SimSun" pitchFamily="2" charset="-122"/>
                <a:cs typeface="Arial" charset="0"/>
              </a:rPr>
              <a:t>Placebo + </a:t>
            </a:r>
            <a:br>
              <a:rPr lang="en-US" altLang="zh-CN" kern="1200" dirty="0" smtClean="0">
                <a:latin typeface="Arial" charset="0"/>
                <a:ea typeface="SimSun" pitchFamily="2" charset="-122"/>
                <a:cs typeface="Arial" charset="0"/>
              </a:rPr>
            </a:br>
            <a:r>
              <a:rPr lang="en-US" altLang="zh-CN" kern="1200" dirty="0" smtClean="0">
                <a:latin typeface="Arial" charset="0"/>
                <a:ea typeface="SimSun" pitchFamily="2" charset="-122"/>
                <a:cs typeface="Arial" charset="0"/>
              </a:rPr>
              <a:t>atezolizumab 1200 mg IV q3w + </a:t>
            </a:r>
            <a:br>
              <a:rPr lang="en-US" altLang="zh-CN" kern="1200" dirty="0" smtClean="0">
                <a:latin typeface="Arial" charset="0"/>
                <a:ea typeface="SimSun" pitchFamily="2" charset="-122"/>
                <a:cs typeface="Arial" charset="0"/>
              </a:rPr>
            </a:br>
            <a:r>
              <a:rPr lang="en-US" altLang="zh-CN" kern="1200" dirty="0" smtClean="0">
                <a:latin typeface="Arial" charset="0"/>
                <a:ea typeface="SimSun" pitchFamily="2" charset="-122"/>
                <a:cs typeface="Arial" charset="0"/>
              </a:rPr>
              <a:t>carboplatin </a:t>
            </a:r>
            <a:r>
              <a:rPr lang="en-US" altLang="zh-CN" kern="1200" dirty="0">
                <a:latin typeface="Arial" charset="0"/>
                <a:ea typeface="SimSun" pitchFamily="2" charset="-122"/>
                <a:cs typeface="Arial" charset="0"/>
              </a:rPr>
              <a:t>+ etoposide</a:t>
            </a:r>
            <a:endParaRPr kumimoji="0" lang="en-US" altLang="zh-CN" b="0" i="0" strike="noStrike" kern="1200" cap="none" spc="0" normalizeH="0" baseline="0" noProof="0" dirty="0" smtClean="0">
              <a:ln>
                <a:noFill/>
              </a:ln>
              <a:solidFill>
                <a:srgbClr val="FFFFFF"/>
              </a:solidFill>
              <a:effectLst/>
              <a:uLnTx/>
              <a:uFillTx/>
              <a:ea typeface="SimSun" pitchFamily="2" charset="-122"/>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ea typeface="SimSun" pitchFamily="2" charset="-122"/>
              </a:rPr>
              <a:t>(n=247)</a:t>
            </a:r>
            <a:endParaRPr kumimoji="0" lang="en-US" altLang="zh-CN" b="0" i="0" u="none" strike="noStrike" kern="1200" cap="none" spc="0" normalizeH="0" baseline="0" noProof="0" dirty="0">
              <a:ln>
                <a:noFill/>
              </a:ln>
              <a:solidFill>
                <a:srgbClr val="FFFFFF"/>
              </a:solidFill>
              <a:effectLst/>
              <a:uLnTx/>
              <a:uFillTx/>
              <a:ea typeface="SimSun" pitchFamily="2" charset="-122"/>
            </a:endParaRPr>
          </a:p>
        </p:txBody>
      </p:sp>
      <p:sp>
        <p:nvSpPr>
          <p:cNvPr id="10" name="AutoShape 8"/>
          <p:cNvSpPr>
            <a:spLocks noChangeArrowheads="1"/>
          </p:cNvSpPr>
          <p:nvPr/>
        </p:nvSpPr>
        <p:spPr bwMode="auto">
          <a:xfrm>
            <a:off x="3880702" y="2306743"/>
            <a:ext cx="4420067" cy="1139795"/>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Tiragolumab 600 mg IV q3w + </a:t>
            </a:r>
            <a:b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b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atezolizumab 1200 mg IV q3w + </a:t>
            </a:r>
            <a:b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b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carboplatin + etoposide</a:t>
            </a: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(n=243)</a:t>
            </a:r>
            <a:endParaRPr kumimoji="0" lang="en-US"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13" name="Rectangle 9"/>
          <p:cNvSpPr txBox="1">
            <a:spLocks noChangeArrowheads="1"/>
          </p:cNvSpPr>
          <p:nvPr/>
        </p:nvSpPr>
        <p:spPr bwMode="auto">
          <a:xfrm>
            <a:off x="2114197" y="568795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Co-primary endpoints</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noProof="0" dirty="0" smtClean="0">
                <a:solidFill>
                  <a:srgbClr val="363636"/>
                </a:solidFill>
                <a:latin typeface="Arial"/>
                <a:cs typeface="Arial"/>
              </a:rPr>
              <a:t>OS, PFS (primary analysis set) </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4" name="Content Placeholder 26"/>
          <p:cNvSpPr txBox="1">
            <a:spLocks/>
          </p:cNvSpPr>
          <p:nvPr/>
        </p:nvSpPr>
        <p:spPr>
          <a:xfrm>
            <a:off x="6356902" y="5687958"/>
            <a:ext cx="4988132"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noProof="0" dirty="0" smtClean="0">
                <a:solidFill>
                  <a:srgbClr val="363636"/>
                </a:solidFill>
                <a:latin typeface="Arial"/>
                <a:cs typeface="Arial"/>
              </a:rPr>
              <a:t>OS, PFS (full analysis set) ORR, </a:t>
            </a:r>
            <a:r>
              <a:rPr lang="en-US" sz="1600" noProof="0" dirty="0" err="1" smtClean="0">
                <a:solidFill>
                  <a:srgbClr val="363636"/>
                </a:solidFill>
                <a:latin typeface="Arial"/>
                <a:cs typeface="Arial"/>
              </a:rPr>
              <a:t>DoR</a:t>
            </a:r>
            <a:r>
              <a:rPr lang="en-US" sz="1600" noProof="0" dirty="0" smtClean="0">
                <a:solidFill>
                  <a:srgbClr val="363636"/>
                </a:solidFill>
                <a:latin typeface="Arial"/>
                <a:cs typeface="Arial"/>
              </a:rPr>
              <a:t>, safety</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5" name="Oval 14"/>
          <p:cNvSpPr>
            <a:spLocks noChangeArrowheads="1"/>
          </p:cNvSpPr>
          <p:nvPr/>
        </p:nvSpPr>
        <p:spPr bwMode="auto">
          <a:xfrm>
            <a:off x="3285266" y="3667592"/>
            <a:ext cx="583595" cy="584200"/>
          </a:xfrm>
          <a:prstGeom prst="ellipse">
            <a:avLst/>
          </a:prstGeom>
          <a:noFill/>
          <a:ln w="38100">
            <a:solidFill>
              <a:schemeClr val="bg1"/>
            </a:solidFill>
            <a:round/>
            <a:headEnd/>
            <a:tailEnd/>
          </a:ln>
        </p:spPr>
        <p:txBody>
          <a:bodyPr wrap="none" anchor="ctr"/>
          <a:lstStyle/>
          <a:p>
            <a:pPr algn="ctr"/>
            <a:r>
              <a:rPr lang="en-US" altLang="zh-CN" sz="1600" b="1" dirty="0" smtClean="0">
                <a:solidFill>
                  <a:srgbClr val="002850"/>
                </a:solidFill>
                <a:ea typeface="SimSun" pitchFamily="2" charset="-122"/>
              </a:rPr>
              <a:t>R</a:t>
            </a:r>
            <a:br>
              <a:rPr lang="en-US" altLang="zh-CN" sz="1600" b="1" dirty="0" smtClean="0">
                <a:solidFill>
                  <a:srgbClr val="002850"/>
                </a:solidFill>
                <a:ea typeface="SimSun" pitchFamily="2" charset="-122"/>
              </a:rPr>
            </a:br>
            <a:r>
              <a:rPr lang="en-US" altLang="zh-CN" sz="1600" b="1" dirty="0" smtClean="0">
                <a:solidFill>
                  <a:srgbClr val="002850"/>
                </a:solidFill>
                <a:ea typeface="SimSun" pitchFamily="2" charset="-122"/>
              </a:rPr>
              <a:t>1:1</a:t>
            </a:r>
          </a:p>
        </p:txBody>
      </p:sp>
      <p:cxnSp>
        <p:nvCxnSpPr>
          <p:cNvPr id="16" name="AutoShape 15"/>
          <p:cNvCxnSpPr>
            <a:cxnSpLocks noChangeShapeType="1"/>
            <a:stCxn id="15" idx="0"/>
            <a:endCxn id="10" idx="1"/>
          </p:cNvCxnSpPr>
          <p:nvPr/>
        </p:nvCxnSpPr>
        <p:spPr bwMode="auto">
          <a:xfrm rot="5400000" flipH="1" flipV="1">
            <a:off x="3333408" y="3120298"/>
            <a:ext cx="790951" cy="303638"/>
          </a:xfrm>
          <a:prstGeom prst="bentConnector2">
            <a:avLst/>
          </a:prstGeom>
          <a:noFill/>
          <a:ln w="38100">
            <a:solidFill>
              <a:schemeClr val="bg1"/>
            </a:solidFill>
            <a:miter lim="800000"/>
            <a:headEnd/>
            <a:tailEnd type="triangle" w="med" len="med"/>
          </a:ln>
        </p:spPr>
      </p:cxnSp>
      <p:cxnSp>
        <p:nvCxnSpPr>
          <p:cNvPr id="17" name="AutoShape 16"/>
          <p:cNvCxnSpPr>
            <a:cxnSpLocks noChangeShapeType="1"/>
            <a:stCxn id="15" idx="4"/>
            <a:endCxn id="7" idx="1"/>
          </p:cNvCxnSpPr>
          <p:nvPr/>
        </p:nvCxnSpPr>
        <p:spPr bwMode="auto">
          <a:xfrm rot="16200000" flipH="1">
            <a:off x="3319961" y="4508895"/>
            <a:ext cx="817845" cy="303638"/>
          </a:xfrm>
          <a:prstGeom prst="bentConnector2">
            <a:avLst/>
          </a:prstGeom>
          <a:noFill/>
          <a:ln w="38100">
            <a:solidFill>
              <a:schemeClr val="bg1"/>
            </a:solidFill>
            <a:miter lim="800000"/>
            <a:headEnd/>
            <a:tailEnd type="triangle" w="med" len="med"/>
          </a:ln>
        </p:spPr>
      </p:cxnSp>
      <p:cxnSp>
        <p:nvCxnSpPr>
          <p:cNvPr id="18" name="AutoShape 19"/>
          <p:cNvCxnSpPr>
            <a:cxnSpLocks noChangeShapeType="1"/>
            <a:stCxn id="6" idx="3"/>
            <a:endCxn id="15" idx="2"/>
          </p:cNvCxnSpPr>
          <p:nvPr/>
        </p:nvCxnSpPr>
        <p:spPr bwMode="auto">
          <a:xfrm flipV="1">
            <a:off x="3184429" y="3959692"/>
            <a:ext cx="100837" cy="1"/>
          </a:xfrm>
          <a:prstGeom prst="straightConnector1">
            <a:avLst/>
          </a:prstGeom>
          <a:noFill/>
          <a:ln w="38100">
            <a:solidFill>
              <a:schemeClr val="bg1"/>
            </a:solidFill>
            <a:round/>
            <a:headEnd type="none" w="med" len="med"/>
            <a:tailEnd type="none" w="med" len="med"/>
          </a:ln>
        </p:spPr>
      </p:cxnSp>
      <p:sp>
        <p:nvSpPr>
          <p:cNvPr id="19" name="Content Placeholder 26"/>
          <p:cNvSpPr txBox="1">
            <a:spLocks/>
          </p:cNvSpPr>
          <p:nvPr/>
        </p:nvSpPr>
        <p:spPr bwMode="auto">
          <a:xfrm>
            <a:off x="4066473" y="3420580"/>
            <a:ext cx="4292333" cy="892175"/>
          </a:xfrm>
          <a:prstGeom prst="rect">
            <a:avLst/>
          </a:prstGeom>
          <a:noFill/>
          <a:ln w="9525">
            <a:noFill/>
            <a:miter lim="800000"/>
            <a:headEnd/>
            <a:tailEnd/>
          </a:ln>
        </p:spPr>
        <p:txBody>
          <a:bodyPr/>
          <a:lstStyle/>
          <a:p>
            <a:pPr marL="190500" indent="-190500">
              <a:spcBef>
                <a:spcPts val="0"/>
              </a:spcBef>
              <a:spcAft>
                <a:spcPts val="400"/>
              </a:spcAft>
              <a:defRPr/>
            </a:pPr>
            <a:r>
              <a:rPr lang="en-GB" sz="1400" b="1" dirty="0" smtClean="0">
                <a:solidFill>
                  <a:srgbClr val="363636"/>
                </a:solidFill>
                <a:latin typeface="Arial"/>
              </a:rPr>
              <a:t>Stratification</a:t>
            </a:r>
          </a:p>
          <a:p>
            <a:pPr marL="203200" indent="-203200">
              <a:spcAft>
                <a:spcPts val="400"/>
              </a:spcAft>
              <a:buFont typeface="Arial" pitchFamily="34" charset="0"/>
              <a:buChar char="•"/>
              <a:defRPr/>
            </a:pPr>
            <a:r>
              <a:rPr lang="en-GB" sz="1400" dirty="0" smtClean="0">
                <a:solidFill>
                  <a:srgbClr val="363636"/>
                </a:solidFill>
              </a:rPr>
              <a:t>ECOG PS (0 vs 1)</a:t>
            </a:r>
          </a:p>
          <a:p>
            <a:pPr marL="203200" indent="-203200">
              <a:spcAft>
                <a:spcPts val="400"/>
              </a:spcAft>
              <a:buFont typeface="Arial" pitchFamily="34" charset="0"/>
              <a:buChar char="•"/>
              <a:defRPr/>
            </a:pPr>
            <a:r>
              <a:rPr lang="en-GB" sz="1400" dirty="0" smtClean="0">
                <a:solidFill>
                  <a:srgbClr val="363636"/>
                </a:solidFill>
                <a:latin typeface="Arial"/>
              </a:rPr>
              <a:t>Brain metastases (yes vs no)</a:t>
            </a:r>
          </a:p>
          <a:p>
            <a:pPr marL="203200" indent="-203200">
              <a:spcAft>
                <a:spcPts val="400"/>
              </a:spcAft>
              <a:buFont typeface="Arial" pitchFamily="34" charset="0"/>
              <a:buChar char="•"/>
              <a:defRPr/>
            </a:pPr>
            <a:r>
              <a:rPr lang="en-GB" sz="1400" dirty="0" smtClean="0">
                <a:solidFill>
                  <a:srgbClr val="363636"/>
                </a:solidFill>
                <a:latin typeface="Arial"/>
              </a:rPr>
              <a:t>LDH (≤ULN vs &gt;ULN)</a:t>
            </a:r>
          </a:p>
        </p:txBody>
      </p:sp>
      <p:sp>
        <p:nvSpPr>
          <p:cNvPr id="20" name="AutoShape 12"/>
          <p:cNvSpPr>
            <a:spLocks noChangeArrowheads="1"/>
          </p:cNvSpPr>
          <p:nvPr/>
        </p:nvSpPr>
        <p:spPr bwMode="auto">
          <a:xfrm>
            <a:off x="10817533" y="2487352"/>
            <a:ext cx="1065657" cy="778577"/>
          </a:xfrm>
          <a:prstGeom prst="roundRect">
            <a:avLst>
              <a:gd name="adj" fmla="val 16667"/>
            </a:avLst>
          </a:prstGeom>
          <a:solidFill>
            <a:srgbClr val="000000"/>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en-GB" altLang="zh-CN" sz="1600" kern="1200" dirty="0" smtClean="0">
                <a:latin typeface="Arial" charset="0"/>
                <a:ea typeface="SimSun" pitchFamily="2" charset="-122"/>
                <a:cs typeface="Arial" charset="0"/>
              </a:rPr>
              <a:t>PD/ toxicity</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21" name="AutoShape 19"/>
          <p:cNvCxnSpPr>
            <a:cxnSpLocks noChangeShapeType="1"/>
            <a:stCxn id="10" idx="3"/>
            <a:endCxn id="46" idx="1"/>
          </p:cNvCxnSpPr>
          <p:nvPr/>
        </p:nvCxnSpPr>
        <p:spPr bwMode="auto">
          <a:xfrm>
            <a:off x="8300769" y="2876641"/>
            <a:ext cx="197612" cy="0"/>
          </a:xfrm>
          <a:prstGeom prst="straightConnector1">
            <a:avLst/>
          </a:prstGeom>
          <a:noFill/>
          <a:ln w="38100">
            <a:solidFill>
              <a:schemeClr val="bg1"/>
            </a:solidFill>
            <a:round/>
            <a:headEnd/>
            <a:tailEnd type="triangle" w="med" len="med"/>
          </a:ln>
        </p:spPr>
      </p:cxnSp>
      <p:sp>
        <p:nvSpPr>
          <p:cNvPr id="22" name="AutoShape 12"/>
          <p:cNvSpPr>
            <a:spLocks noChangeArrowheads="1"/>
          </p:cNvSpPr>
          <p:nvPr/>
        </p:nvSpPr>
        <p:spPr bwMode="auto">
          <a:xfrm>
            <a:off x="10817533" y="4680348"/>
            <a:ext cx="1065657" cy="778577"/>
          </a:xfrm>
          <a:prstGeom prst="roundRect">
            <a:avLst>
              <a:gd name="adj" fmla="val 16667"/>
            </a:avLst>
          </a:prstGeom>
          <a:solidFill>
            <a:srgbClr val="000000"/>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en-GB" altLang="zh-CN" sz="1600" kern="1200" dirty="0" smtClean="0">
                <a:latin typeface="Arial" charset="0"/>
                <a:ea typeface="SimSun" pitchFamily="2" charset="-122"/>
                <a:cs typeface="Arial" charset="0"/>
              </a:rPr>
              <a:t>PD/ toxicity</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23" name="AutoShape 19"/>
          <p:cNvCxnSpPr>
            <a:cxnSpLocks noChangeShapeType="1"/>
            <a:stCxn id="7" idx="3"/>
            <a:endCxn id="45" idx="1"/>
          </p:cNvCxnSpPr>
          <p:nvPr/>
        </p:nvCxnSpPr>
        <p:spPr bwMode="auto">
          <a:xfrm>
            <a:off x="8300769" y="5069637"/>
            <a:ext cx="197612" cy="0"/>
          </a:xfrm>
          <a:prstGeom prst="straightConnector1">
            <a:avLst/>
          </a:prstGeom>
          <a:noFill/>
          <a:ln w="38100">
            <a:solidFill>
              <a:schemeClr val="bg1"/>
            </a:solidFill>
            <a:round/>
            <a:headEnd/>
            <a:tailEnd type="triangle" w="med" len="med"/>
          </a:ln>
        </p:spPr>
      </p:cxnSp>
      <p:sp>
        <p:nvSpPr>
          <p:cNvPr id="45" name="AutoShape 12"/>
          <p:cNvSpPr>
            <a:spLocks noChangeArrowheads="1"/>
          </p:cNvSpPr>
          <p:nvPr/>
        </p:nvSpPr>
        <p:spPr bwMode="auto">
          <a:xfrm>
            <a:off x="8498381" y="4668123"/>
            <a:ext cx="2099820" cy="803027"/>
          </a:xfrm>
          <a:prstGeom prst="roundRect">
            <a:avLst>
              <a:gd name="adj" fmla="val 16667"/>
            </a:avLst>
          </a:prstGeom>
          <a:solidFill>
            <a:schemeClr val="accent2"/>
          </a:solidFill>
          <a:ln w="9525" algn="ctr">
            <a:noFill/>
            <a:round/>
            <a:headEnd/>
            <a:tailEnd/>
          </a:ln>
        </p:spPr>
        <p:txBody>
          <a:bodyPr lIns="90488" tIns="0" rIns="90488" bIns="0" anchor="ctr"/>
          <a:lstStyle/>
          <a:p>
            <a:pPr lvl="0" algn="ctr" defTabSz="892175" eaLnBrk="0" fontAlgn="base">
              <a:spcBef>
                <a:spcPct val="0"/>
              </a:spcBef>
              <a:spcAft>
                <a:spcPct val="0"/>
              </a:spcAft>
              <a:defRPr/>
            </a:pPr>
            <a:r>
              <a:rPr lang="en-US" altLang="zh-CN" kern="1200" dirty="0" smtClean="0">
                <a:latin typeface="Arial" charset="0"/>
                <a:ea typeface="SimSun" pitchFamily="2" charset="-122"/>
                <a:cs typeface="Arial" charset="0"/>
              </a:rPr>
              <a:t>Placebo + </a:t>
            </a:r>
            <a:br>
              <a:rPr lang="en-US" altLang="zh-CN" kern="1200" dirty="0" smtClean="0">
                <a:latin typeface="Arial" charset="0"/>
                <a:ea typeface="SimSun" pitchFamily="2" charset="-122"/>
                <a:cs typeface="Arial" charset="0"/>
              </a:rPr>
            </a:br>
            <a:r>
              <a:rPr lang="en-US" altLang="zh-CN" kern="1200" dirty="0" smtClean="0">
                <a:latin typeface="Arial" charset="0"/>
                <a:ea typeface="SimSun" pitchFamily="2" charset="-122"/>
                <a:cs typeface="Arial" charset="0"/>
              </a:rPr>
              <a:t>atezolizumab</a:t>
            </a:r>
            <a:endParaRPr kumimoji="0" lang="en-US" altLang="zh-CN" b="0" i="0" u="none" strike="noStrike" kern="1200" cap="none" spc="0" normalizeH="0" baseline="0" noProof="0" dirty="0">
              <a:ln>
                <a:noFill/>
              </a:ln>
              <a:solidFill>
                <a:srgbClr val="FFFFFF"/>
              </a:solidFill>
              <a:effectLst/>
              <a:uLnTx/>
              <a:uFillTx/>
              <a:ea typeface="SimSun" pitchFamily="2" charset="-122"/>
            </a:endParaRPr>
          </a:p>
        </p:txBody>
      </p:sp>
      <p:sp>
        <p:nvSpPr>
          <p:cNvPr id="46" name="AutoShape 8"/>
          <p:cNvSpPr>
            <a:spLocks noChangeArrowheads="1"/>
          </p:cNvSpPr>
          <p:nvPr/>
        </p:nvSpPr>
        <p:spPr bwMode="auto">
          <a:xfrm>
            <a:off x="8498381" y="2475127"/>
            <a:ext cx="2099820" cy="803027"/>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Tiragolumab + </a:t>
            </a:r>
            <a:b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b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atezolizumab</a:t>
            </a:r>
            <a:endParaRPr kumimoji="0" lang="en-US"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52" name="AutoShape 19"/>
          <p:cNvCxnSpPr>
            <a:cxnSpLocks noChangeShapeType="1"/>
            <a:stCxn id="46" idx="3"/>
            <a:endCxn id="20" idx="1"/>
          </p:cNvCxnSpPr>
          <p:nvPr/>
        </p:nvCxnSpPr>
        <p:spPr bwMode="auto">
          <a:xfrm>
            <a:off x="10598201" y="2876641"/>
            <a:ext cx="219332" cy="0"/>
          </a:xfrm>
          <a:prstGeom prst="straightConnector1">
            <a:avLst/>
          </a:prstGeom>
          <a:noFill/>
          <a:ln w="38100">
            <a:solidFill>
              <a:schemeClr val="bg1"/>
            </a:solidFill>
            <a:round/>
            <a:headEnd/>
            <a:tailEnd type="triangle" w="med" len="med"/>
          </a:ln>
        </p:spPr>
      </p:cxnSp>
      <p:cxnSp>
        <p:nvCxnSpPr>
          <p:cNvPr id="56" name="AutoShape 19"/>
          <p:cNvCxnSpPr>
            <a:cxnSpLocks noChangeShapeType="1"/>
            <a:stCxn id="45" idx="3"/>
            <a:endCxn id="22" idx="1"/>
          </p:cNvCxnSpPr>
          <p:nvPr/>
        </p:nvCxnSpPr>
        <p:spPr bwMode="auto">
          <a:xfrm>
            <a:off x="10598201" y="5069637"/>
            <a:ext cx="219332" cy="0"/>
          </a:xfrm>
          <a:prstGeom prst="straightConnector1">
            <a:avLst/>
          </a:prstGeom>
          <a:noFill/>
          <a:ln w="38100">
            <a:solidFill>
              <a:schemeClr val="bg1"/>
            </a:solidFill>
            <a:round/>
            <a:headEnd/>
            <a:tailEnd type="triangle" w="med" len="med"/>
          </a:ln>
        </p:spPr>
      </p:cxnSp>
    </p:spTree>
    <p:extLst>
      <p:ext uri="{BB962C8B-B14F-4D97-AF65-F5344CB8AC3E}">
        <p14:creationId xmlns:p14="http://schemas.microsoft.com/office/powerpoint/2010/main" val="44576297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sz="1850" dirty="0" smtClean="0"/>
              <a:t>LBA8507</a:t>
            </a:r>
            <a:r>
              <a:rPr lang="en-GB" sz="1850" dirty="0"/>
              <a:t>: SKYSCRAPER-02: Primary results of a phase III, randomized, double-blind, placebo-controlled study of atezolizumab (</a:t>
            </a:r>
            <a:r>
              <a:rPr lang="en-GB" sz="1850" dirty="0" err="1"/>
              <a:t>atezo</a:t>
            </a:r>
            <a:r>
              <a:rPr lang="en-GB" sz="1850" dirty="0"/>
              <a:t>) + carboplatin + etoposide (CE) with or without tiragolumab (</a:t>
            </a:r>
            <a:r>
              <a:rPr lang="en-GB" sz="1850" dirty="0" err="1"/>
              <a:t>tira</a:t>
            </a:r>
            <a:r>
              <a:rPr lang="en-GB" sz="1850" dirty="0"/>
              <a:t>) in patients (pts) with untreated extensive-stage small cell lung cancer (ES-SCLC</a:t>
            </a:r>
            <a:r>
              <a:rPr lang="en-GB" sz="1850" dirty="0" smtClean="0"/>
              <a:t>) – </a:t>
            </a:r>
            <a:r>
              <a:rPr lang="en-GB" sz="1850" dirty="0" err="1" smtClean="0"/>
              <a:t>Rudin</a:t>
            </a:r>
            <a:r>
              <a:rPr lang="en-GB" sz="1850" dirty="0" smtClean="0"/>
              <a:t> CM, et al</a:t>
            </a:r>
            <a:endParaRPr lang="en-GB" sz="1850" dirty="0"/>
          </a:p>
        </p:txBody>
      </p:sp>
      <p:sp>
        <p:nvSpPr>
          <p:cNvPr id="8" name="Content Placeholder 7"/>
          <p:cNvSpPr>
            <a:spLocks noGrp="1"/>
          </p:cNvSpPr>
          <p:nvPr>
            <p:ph idx="1"/>
          </p:nvPr>
        </p:nvSpPr>
        <p:spPr/>
        <p:txBody>
          <a:bodyPr/>
          <a:lstStyle/>
          <a:p>
            <a:r>
              <a:rPr lang="en-GB" b="1" dirty="0"/>
              <a:t>Key </a:t>
            </a:r>
            <a:r>
              <a:rPr lang="en-GB" b="1" dirty="0" smtClean="0"/>
              <a:t>results</a:t>
            </a:r>
            <a:endParaRPr lang="en-GB" b="1" dirty="0"/>
          </a:p>
        </p:txBody>
      </p:sp>
      <p:sp>
        <p:nvSpPr>
          <p:cNvPr id="9" name="Text Placeholder 8"/>
          <p:cNvSpPr>
            <a:spLocks noGrp="1"/>
          </p:cNvSpPr>
          <p:nvPr>
            <p:ph type="body" sz="quarter" idx="10"/>
          </p:nvPr>
        </p:nvSpPr>
        <p:spPr/>
        <p:txBody>
          <a:bodyPr/>
          <a:lstStyle/>
          <a:p>
            <a:r>
              <a:rPr lang="en-GB" baseline="30000" dirty="0" err="1" smtClean="0"/>
              <a:t>a</a:t>
            </a:r>
            <a:r>
              <a:rPr lang="en-GB" dirty="0" err="1" smtClean="0"/>
              <a:t>Stratified</a:t>
            </a:r>
            <a:r>
              <a:rPr lang="en-GB" dirty="0" smtClean="0"/>
              <a:t> according to ECOG PS, LDH</a:t>
            </a:r>
            <a:endParaRPr lang="en-GB" baseline="30000" dirty="0"/>
          </a:p>
        </p:txBody>
      </p:sp>
      <p:sp>
        <p:nvSpPr>
          <p:cNvPr id="5" name="Text Placeholder 4"/>
          <p:cNvSpPr>
            <a:spLocks noGrp="1"/>
          </p:cNvSpPr>
          <p:nvPr>
            <p:ph type="body" sz="quarter" idx="11"/>
          </p:nvPr>
        </p:nvSpPr>
        <p:spPr/>
        <p:txBody>
          <a:bodyPr/>
          <a:lstStyle/>
          <a:p>
            <a:r>
              <a:rPr lang="en-GB" dirty="0" err="1" smtClean="0"/>
              <a:t>Rudin</a:t>
            </a:r>
            <a:r>
              <a:rPr lang="en-GB" dirty="0" smtClean="0"/>
              <a:t> CM,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LBA8507</a:t>
            </a:r>
            <a:endParaRPr lang="en-GB" dirty="0"/>
          </a:p>
        </p:txBody>
      </p:sp>
      <p:sp>
        <p:nvSpPr>
          <p:cNvPr id="10" name="Rectangle 99">
            <a:extLst>
              <a:ext uri="{FF2B5EF4-FFF2-40B4-BE49-F238E27FC236}">
                <a16:creationId xmlns:a16="http://schemas.microsoft.com/office/drawing/2014/main" id="{55991DBC-80E8-0706-05A1-07F45F244FE3}"/>
              </a:ext>
            </a:extLst>
          </p:cNvPr>
          <p:cNvSpPr>
            <a:spLocks noChangeArrowheads="1"/>
          </p:cNvSpPr>
          <p:nvPr/>
        </p:nvSpPr>
        <p:spPr bwMode="auto">
          <a:xfrm>
            <a:off x="1527174" y="5223389"/>
            <a:ext cx="4595814" cy="15710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000" kern="0" dirty="0" smtClean="0">
                <a:latin typeface="+mn-lt"/>
                <a:sym typeface="Helvetica"/>
              </a:rPr>
              <a:t>Time</a:t>
            </a:r>
            <a:r>
              <a:rPr lang="en-US" altLang="en-US" sz="1000" dirty="0" smtClean="0">
                <a:latin typeface="+mn-lt"/>
              </a:rPr>
              <a:t>, months</a:t>
            </a:r>
            <a:endParaRPr kumimoji="0" lang="en-US" altLang="en-US" sz="1000" b="0" i="0" u="none" strike="noStrike" kern="0" cap="none" spc="0" normalizeH="0" baseline="0" noProof="0" dirty="0">
              <a:ln>
                <a:noFill/>
              </a:ln>
              <a:effectLst/>
              <a:uLnTx/>
              <a:uFillTx/>
              <a:latin typeface="+mn-lt"/>
              <a:sym typeface="Helvetica"/>
            </a:endParaRPr>
          </a:p>
        </p:txBody>
      </p:sp>
      <p:sp>
        <p:nvSpPr>
          <p:cNvPr id="11" name="TextBox 10">
            <a:extLst>
              <a:ext uri="{FF2B5EF4-FFF2-40B4-BE49-F238E27FC236}">
                <a16:creationId xmlns:a16="http://schemas.microsoft.com/office/drawing/2014/main" id="{01D57667-8BB2-AE62-A43A-08BAC551BA14}"/>
              </a:ext>
            </a:extLst>
          </p:cNvPr>
          <p:cNvSpPr txBox="1"/>
          <p:nvPr/>
        </p:nvSpPr>
        <p:spPr>
          <a:xfrm>
            <a:off x="1196975" y="3493977"/>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100</a:t>
            </a:r>
          </a:p>
        </p:txBody>
      </p:sp>
      <p:sp>
        <p:nvSpPr>
          <p:cNvPr id="12" name="TextBox 11">
            <a:extLst>
              <a:ext uri="{FF2B5EF4-FFF2-40B4-BE49-F238E27FC236}">
                <a16:creationId xmlns:a16="http://schemas.microsoft.com/office/drawing/2014/main" id="{D47B8C9C-DA70-960F-5887-479F83687AFB}"/>
              </a:ext>
            </a:extLst>
          </p:cNvPr>
          <p:cNvSpPr txBox="1"/>
          <p:nvPr/>
        </p:nvSpPr>
        <p:spPr>
          <a:xfrm rot="16200000">
            <a:off x="402926" y="4175854"/>
            <a:ext cx="1444441" cy="175414"/>
          </a:xfrm>
          <a:prstGeom prst="rect">
            <a:avLst/>
          </a:prstGeom>
          <a:noFill/>
        </p:spPr>
        <p:txBody>
          <a:bodyPr wrap="square" lIns="0" tIns="0" rIns="0" bIns="0" rtlCol="0">
            <a:no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ea typeface="+mn-ea"/>
                <a:cs typeface="Arial" panose="020B0604020202020204" pitchFamily="34" charset="0"/>
                <a:sym typeface="Helvetica"/>
              </a:rPr>
              <a:t>PFS</a:t>
            </a: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 %</a:t>
            </a:r>
          </a:p>
        </p:txBody>
      </p:sp>
      <p:sp>
        <p:nvSpPr>
          <p:cNvPr id="13" name="Line 6">
            <a:extLst>
              <a:ext uri="{FF2B5EF4-FFF2-40B4-BE49-F238E27FC236}">
                <a16:creationId xmlns:a16="http://schemas.microsoft.com/office/drawing/2014/main" id="{DD1A634B-6290-ABE4-D7C0-131AB8BCC2A7}"/>
              </a:ext>
            </a:extLst>
          </p:cNvPr>
          <p:cNvSpPr>
            <a:spLocks noChangeShapeType="1"/>
          </p:cNvSpPr>
          <p:nvPr/>
        </p:nvSpPr>
        <p:spPr bwMode="auto">
          <a:xfrm>
            <a:off x="1473317" y="3543071"/>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14" name="Line 7">
            <a:extLst>
              <a:ext uri="{FF2B5EF4-FFF2-40B4-BE49-F238E27FC236}">
                <a16:creationId xmlns:a16="http://schemas.microsoft.com/office/drawing/2014/main" id="{3B6D9ADB-71D3-9A8B-CDDE-2E711581AEFC}"/>
              </a:ext>
            </a:extLst>
          </p:cNvPr>
          <p:cNvSpPr>
            <a:spLocks noChangeShapeType="1"/>
          </p:cNvSpPr>
          <p:nvPr/>
        </p:nvSpPr>
        <p:spPr bwMode="auto">
          <a:xfrm>
            <a:off x="1473317" y="3830662"/>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15" name="Line 9">
            <a:extLst>
              <a:ext uri="{FF2B5EF4-FFF2-40B4-BE49-F238E27FC236}">
                <a16:creationId xmlns:a16="http://schemas.microsoft.com/office/drawing/2014/main" id="{6DF0ACC2-7599-E29C-FD36-9103F30CAB7D}"/>
              </a:ext>
            </a:extLst>
          </p:cNvPr>
          <p:cNvSpPr>
            <a:spLocks noChangeShapeType="1"/>
          </p:cNvSpPr>
          <p:nvPr/>
        </p:nvSpPr>
        <p:spPr bwMode="auto">
          <a:xfrm>
            <a:off x="1473317" y="4405844"/>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16" name="Line 10">
            <a:extLst>
              <a:ext uri="{FF2B5EF4-FFF2-40B4-BE49-F238E27FC236}">
                <a16:creationId xmlns:a16="http://schemas.microsoft.com/office/drawing/2014/main" id="{578165C0-8CDE-CA65-F0B2-530A276C9579}"/>
              </a:ext>
            </a:extLst>
          </p:cNvPr>
          <p:cNvSpPr>
            <a:spLocks noChangeShapeType="1"/>
          </p:cNvSpPr>
          <p:nvPr/>
        </p:nvSpPr>
        <p:spPr bwMode="auto">
          <a:xfrm>
            <a:off x="1473317" y="4693435"/>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17" name="Line 11">
            <a:extLst>
              <a:ext uri="{FF2B5EF4-FFF2-40B4-BE49-F238E27FC236}">
                <a16:creationId xmlns:a16="http://schemas.microsoft.com/office/drawing/2014/main" id="{B664B14B-C146-10CB-FF14-2719C17370EC}"/>
              </a:ext>
            </a:extLst>
          </p:cNvPr>
          <p:cNvSpPr>
            <a:spLocks noChangeShapeType="1"/>
          </p:cNvSpPr>
          <p:nvPr/>
        </p:nvSpPr>
        <p:spPr bwMode="auto">
          <a:xfrm>
            <a:off x="1473317" y="4981024"/>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18" name="TextBox 17">
            <a:extLst>
              <a:ext uri="{FF2B5EF4-FFF2-40B4-BE49-F238E27FC236}">
                <a16:creationId xmlns:a16="http://schemas.microsoft.com/office/drawing/2014/main" id="{11675D2C-1258-60E8-4662-0A77986B5CA9}"/>
              </a:ext>
            </a:extLst>
          </p:cNvPr>
          <p:cNvSpPr txBox="1"/>
          <p:nvPr/>
        </p:nvSpPr>
        <p:spPr>
          <a:xfrm>
            <a:off x="1196975" y="3781568"/>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80</a:t>
            </a:r>
          </a:p>
        </p:txBody>
      </p:sp>
      <p:sp>
        <p:nvSpPr>
          <p:cNvPr id="19" name="TextBox 18">
            <a:extLst>
              <a:ext uri="{FF2B5EF4-FFF2-40B4-BE49-F238E27FC236}">
                <a16:creationId xmlns:a16="http://schemas.microsoft.com/office/drawing/2014/main" id="{CFD82C37-1D37-84AB-3475-2A85D6AC1E13}"/>
              </a:ext>
            </a:extLst>
          </p:cNvPr>
          <p:cNvSpPr txBox="1"/>
          <p:nvPr/>
        </p:nvSpPr>
        <p:spPr>
          <a:xfrm>
            <a:off x="1196975" y="4069159"/>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60</a:t>
            </a:r>
          </a:p>
        </p:txBody>
      </p:sp>
      <p:sp>
        <p:nvSpPr>
          <p:cNvPr id="20" name="TextBox 19">
            <a:extLst>
              <a:ext uri="{FF2B5EF4-FFF2-40B4-BE49-F238E27FC236}">
                <a16:creationId xmlns:a16="http://schemas.microsoft.com/office/drawing/2014/main" id="{3FEB5C09-23DC-778A-D2E4-E7A80B04B7AE}"/>
              </a:ext>
            </a:extLst>
          </p:cNvPr>
          <p:cNvSpPr txBox="1"/>
          <p:nvPr/>
        </p:nvSpPr>
        <p:spPr>
          <a:xfrm>
            <a:off x="1196975" y="4931930"/>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0</a:t>
            </a:r>
          </a:p>
        </p:txBody>
      </p:sp>
      <p:sp>
        <p:nvSpPr>
          <p:cNvPr id="21" name="Freeform 20">
            <a:extLst>
              <a:ext uri="{FF2B5EF4-FFF2-40B4-BE49-F238E27FC236}">
                <a16:creationId xmlns:a16="http://schemas.microsoft.com/office/drawing/2014/main" id="{BCD573C0-F134-1DFB-BFCE-4F0C4B61FDA3}"/>
              </a:ext>
            </a:extLst>
          </p:cNvPr>
          <p:cNvSpPr>
            <a:spLocks/>
          </p:cNvSpPr>
          <p:nvPr/>
        </p:nvSpPr>
        <p:spPr bwMode="auto">
          <a:xfrm>
            <a:off x="1524000" y="3543939"/>
            <a:ext cx="4594952" cy="143708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22" name="TextBox 21">
            <a:extLst>
              <a:ext uri="{FF2B5EF4-FFF2-40B4-BE49-F238E27FC236}">
                <a16:creationId xmlns:a16="http://schemas.microsoft.com/office/drawing/2014/main" id="{9EF77CDF-1821-1670-C82C-EA29C54555D2}"/>
              </a:ext>
            </a:extLst>
          </p:cNvPr>
          <p:cNvSpPr txBox="1"/>
          <p:nvPr/>
        </p:nvSpPr>
        <p:spPr>
          <a:xfrm>
            <a:off x="1196975" y="4356750"/>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en-GB" sz="1000" kern="0" dirty="0">
                <a:solidFill>
                  <a:schemeClr val="tx1"/>
                </a:solidFill>
                <a:cs typeface="Arial" panose="020B0604020202020204" pitchFamily="34" charset="0"/>
                <a:sym typeface="Helvetica"/>
              </a:rPr>
              <a:t>40</a:t>
            </a:r>
            <a:endParaRPr kumimoji="0" lang="en-GB" sz="1000" b="0" i="0" u="none" strike="noStrike" kern="0" cap="none" spc="0" normalizeH="0" baseline="0" noProof="0" dirty="0">
              <a:ln>
                <a:noFill/>
              </a:ln>
              <a:solidFill>
                <a:schemeClr val="tx1"/>
              </a:solidFill>
              <a:effectLst/>
              <a:uLnTx/>
              <a:uFillTx/>
              <a:cs typeface="Arial" panose="020B0604020202020204" pitchFamily="34" charset="0"/>
              <a:sym typeface="Helvetica"/>
            </a:endParaRPr>
          </a:p>
        </p:txBody>
      </p:sp>
      <p:sp>
        <p:nvSpPr>
          <p:cNvPr id="23" name="TextBox 22">
            <a:extLst>
              <a:ext uri="{FF2B5EF4-FFF2-40B4-BE49-F238E27FC236}">
                <a16:creationId xmlns:a16="http://schemas.microsoft.com/office/drawing/2014/main" id="{4D2202B7-4C75-5325-32B4-3C68BCC017F5}"/>
              </a:ext>
            </a:extLst>
          </p:cNvPr>
          <p:cNvSpPr txBox="1"/>
          <p:nvPr/>
        </p:nvSpPr>
        <p:spPr>
          <a:xfrm>
            <a:off x="1424853"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0</a:t>
            </a:r>
          </a:p>
        </p:txBody>
      </p:sp>
      <p:sp>
        <p:nvSpPr>
          <p:cNvPr id="24" name="Line 11">
            <a:extLst>
              <a:ext uri="{FF2B5EF4-FFF2-40B4-BE49-F238E27FC236}">
                <a16:creationId xmlns:a16="http://schemas.microsoft.com/office/drawing/2014/main" id="{86D6F46F-970C-5249-D1C1-E5A73BCC310D}"/>
              </a:ext>
            </a:extLst>
          </p:cNvPr>
          <p:cNvSpPr>
            <a:spLocks noChangeShapeType="1"/>
          </p:cNvSpPr>
          <p:nvPr/>
        </p:nvSpPr>
        <p:spPr bwMode="auto">
          <a:xfrm>
            <a:off x="1525531"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25" name="Line 11">
            <a:extLst>
              <a:ext uri="{FF2B5EF4-FFF2-40B4-BE49-F238E27FC236}">
                <a16:creationId xmlns:a16="http://schemas.microsoft.com/office/drawing/2014/main" id="{7CEEE07A-EB4C-398E-E7B0-ECD51428DA6F}"/>
              </a:ext>
            </a:extLst>
          </p:cNvPr>
          <p:cNvSpPr>
            <a:spLocks noChangeShapeType="1"/>
          </p:cNvSpPr>
          <p:nvPr/>
        </p:nvSpPr>
        <p:spPr bwMode="auto">
          <a:xfrm>
            <a:off x="2360735" y="4983070"/>
            <a:ext cx="0" cy="4320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26" name="Line 11">
            <a:extLst>
              <a:ext uri="{FF2B5EF4-FFF2-40B4-BE49-F238E27FC236}">
                <a16:creationId xmlns:a16="http://schemas.microsoft.com/office/drawing/2014/main" id="{81D473E4-3819-377C-8E86-6BF19EB89E6D}"/>
              </a:ext>
            </a:extLst>
          </p:cNvPr>
          <p:cNvSpPr>
            <a:spLocks noChangeShapeType="1"/>
          </p:cNvSpPr>
          <p:nvPr/>
        </p:nvSpPr>
        <p:spPr bwMode="auto">
          <a:xfrm>
            <a:off x="3404740"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27" name="Line 11">
            <a:extLst>
              <a:ext uri="{FF2B5EF4-FFF2-40B4-BE49-F238E27FC236}">
                <a16:creationId xmlns:a16="http://schemas.microsoft.com/office/drawing/2014/main" id="{8612ACED-E279-0145-B8F8-AE7857692711}"/>
              </a:ext>
            </a:extLst>
          </p:cNvPr>
          <p:cNvSpPr>
            <a:spLocks noChangeShapeType="1"/>
          </p:cNvSpPr>
          <p:nvPr/>
        </p:nvSpPr>
        <p:spPr bwMode="auto">
          <a:xfrm>
            <a:off x="4239944"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28" name="Line 11">
            <a:extLst>
              <a:ext uri="{FF2B5EF4-FFF2-40B4-BE49-F238E27FC236}">
                <a16:creationId xmlns:a16="http://schemas.microsoft.com/office/drawing/2014/main" id="{DB9112AB-2733-E565-2969-AEDC275D4BCD}"/>
              </a:ext>
            </a:extLst>
          </p:cNvPr>
          <p:cNvSpPr>
            <a:spLocks noChangeShapeType="1"/>
          </p:cNvSpPr>
          <p:nvPr/>
        </p:nvSpPr>
        <p:spPr bwMode="auto">
          <a:xfrm>
            <a:off x="5283949"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29" name="Line 11">
            <a:extLst>
              <a:ext uri="{FF2B5EF4-FFF2-40B4-BE49-F238E27FC236}">
                <a16:creationId xmlns:a16="http://schemas.microsoft.com/office/drawing/2014/main" id="{95DD69F3-BD4C-0104-A4B9-7CC42367038A}"/>
              </a:ext>
            </a:extLst>
          </p:cNvPr>
          <p:cNvSpPr>
            <a:spLocks noChangeShapeType="1"/>
          </p:cNvSpPr>
          <p:nvPr/>
        </p:nvSpPr>
        <p:spPr bwMode="auto">
          <a:xfrm>
            <a:off x="6119147"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30" name="TextBox 29">
            <a:extLst>
              <a:ext uri="{FF2B5EF4-FFF2-40B4-BE49-F238E27FC236}">
                <a16:creationId xmlns:a16="http://schemas.microsoft.com/office/drawing/2014/main" id="{DB544265-8478-D6FE-9AE3-B66AB7526151}"/>
              </a:ext>
            </a:extLst>
          </p:cNvPr>
          <p:cNvSpPr txBox="1"/>
          <p:nvPr/>
        </p:nvSpPr>
        <p:spPr>
          <a:xfrm>
            <a:off x="2677659"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6</a:t>
            </a:r>
          </a:p>
        </p:txBody>
      </p:sp>
      <p:sp>
        <p:nvSpPr>
          <p:cNvPr id="31" name="TextBox 30">
            <a:extLst>
              <a:ext uri="{FF2B5EF4-FFF2-40B4-BE49-F238E27FC236}">
                <a16:creationId xmlns:a16="http://schemas.microsoft.com/office/drawing/2014/main" id="{33DB6FD2-0CDE-B0D8-3CC2-D95873C0CB44}"/>
              </a:ext>
            </a:extLst>
          </p:cNvPr>
          <p:cNvSpPr txBox="1"/>
          <p:nvPr/>
        </p:nvSpPr>
        <p:spPr>
          <a:xfrm>
            <a:off x="4765669"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16</a:t>
            </a:r>
          </a:p>
        </p:txBody>
      </p:sp>
      <p:sp>
        <p:nvSpPr>
          <p:cNvPr id="32" name="TextBox 31">
            <a:extLst>
              <a:ext uri="{FF2B5EF4-FFF2-40B4-BE49-F238E27FC236}">
                <a16:creationId xmlns:a16="http://schemas.microsoft.com/office/drawing/2014/main" id="{C5AECA8D-2591-BBCA-C948-CD100FD5C706}"/>
              </a:ext>
            </a:extLst>
          </p:cNvPr>
          <p:cNvSpPr txBox="1"/>
          <p:nvPr/>
        </p:nvSpPr>
        <p:spPr>
          <a:xfrm>
            <a:off x="5600873"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a:t>
            </a:r>
          </a:p>
        </p:txBody>
      </p:sp>
      <p:sp>
        <p:nvSpPr>
          <p:cNvPr id="33" name="TextBox 32">
            <a:extLst>
              <a:ext uri="{FF2B5EF4-FFF2-40B4-BE49-F238E27FC236}">
                <a16:creationId xmlns:a16="http://schemas.microsoft.com/office/drawing/2014/main" id="{BEA4060B-D270-3927-A495-7ADC924D220B}"/>
              </a:ext>
            </a:extLst>
          </p:cNvPr>
          <p:cNvSpPr txBox="1"/>
          <p:nvPr/>
        </p:nvSpPr>
        <p:spPr>
          <a:xfrm>
            <a:off x="6018469"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22</a:t>
            </a:r>
          </a:p>
        </p:txBody>
      </p:sp>
      <p:grpSp>
        <p:nvGrpSpPr>
          <p:cNvPr id="34" name="Group 33">
            <a:extLst>
              <a:ext uri="{FF2B5EF4-FFF2-40B4-BE49-F238E27FC236}">
                <a16:creationId xmlns:a16="http://schemas.microsoft.com/office/drawing/2014/main" id="{084771BA-8BB9-07F1-9540-3F790BFC4A66}"/>
              </a:ext>
            </a:extLst>
          </p:cNvPr>
          <p:cNvGrpSpPr/>
          <p:nvPr/>
        </p:nvGrpSpPr>
        <p:grpSpPr>
          <a:xfrm>
            <a:off x="5948438" y="4926918"/>
            <a:ext cx="36000" cy="36000"/>
            <a:chOff x="8382000" y="4121138"/>
            <a:chExt cx="54000" cy="54000"/>
          </a:xfrm>
        </p:grpSpPr>
        <p:cxnSp>
          <p:nvCxnSpPr>
            <p:cNvPr id="35" name="Straight Connector 34">
              <a:extLst>
                <a:ext uri="{FF2B5EF4-FFF2-40B4-BE49-F238E27FC236}">
                  <a16:creationId xmlns:a16="http://schemas.microsoft.com/office/drawing/2014/main" id="{53C89932-A599-0D72-9E02-E26BB50EB82F}"/>
                </a:ext>
              </a:extLst>
            </p:cNvPr>
            <p:cNvCxnSpPr/>
            <p:nvPr/>
          </p:nvCxnSpPr>
          <p:spPr>
            <a:xfrm>
              <a:off x="8382000" y="4148138"/>
              <a:ext cx="54000" cy="0"/>
            </a:xfrm>
            <a:prstGeom prst="line">
              <a:avLst/>
            </a:prstGeom>
            <a:ln w="6350"/>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5D49CEC-4827-CBB8-9A31-DB2D4930B93B}"/>
                </a:ext>
              </a:extLst>
            </p:cNvPr>
            <p:cNvCxnSpPr/>
            <p:nvPr/>
          </p:nvCxnSpPr>
          <p:spPr>
            <a:xfrm>
              <a:off x="8409000" y="4121138"/>
              <a:ext cx="0" cy="54000"/>
            </a:xfrm>
            <a:prstGeom prst="line">
              <a:avLst/>
            </a:prstGeom>
            <a:ln w="6350"/>
          </p:spPr>
          <p:style>
            <a:lnRef idx="1">
              <a:schemeClr val="accent1"/>
            </a:lnRef>
            <a:fillRef idx="0">
              <a:schemeClr val="accent1"/>
            </a:fillRef>
            <a:effectRef idx="0">
              <a:schemeClr val="accent1"/>
            </a:effectRef>
            <a:fontRef idx="minor">
              <a:schemeClr val="tx1"/>
            </a:fontRef>
          </p:style>
        </p:cxnSp>
      </p:grpSp>
      <p:sp>
        <p:nvSpPr>
          <p:cNvPr id="37" name="Line 9">
            <a:extLst>
              <a:ext uri="{FF2B5EF4-FFF2-40B4-BE49-F238E27FC236}">
                <a16:creationId xmlns:a16="http://schemas.microsoft.com/office/drawing/2014/main" id="{A34E3AF6-A718-EE3E-AEEB-52BB0702F95F}"/>
              </a:ext>
            </a:extLst>
          </p:cNvPr>
          <p:cNvSpPr>
            <a:spLocks noChangeShapeType="1"/>
          </p:cNvSpPr>
          <p:nvPr/>
        </p:nvSpPr>
        <p:spPr bwMode="auto">
          <a:xfrm>
            <a:off x="1473317" y="4118253"/>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38" name="TextBox 37">
            <a:extLst>
              <a:ext uri="{FF2B5EF4-FFF2-40B4-BE49-F238E27FC236}">
                <a16:creationId xmlns:a16="http://schemas.microsoft.com/office/drawing/2014/main" id="{3DB69244-5CD1-F18E-3665-4DCB6EE4406D}"/>
              </a:ext>
            </a:extLst>
          </p:cNvPr>
          <p:cNvSpPr txBox="1"/>
          <p:nvPr/>
        </p:nvSpPr>
        <p:spPr>
          <a:xfrm>
            <a:off x="1196975" y="4644341"/>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a:t>
            </a:r>
          </a:p>
        </p:txBody>
      </p:sp>
      <p:sp>
        <p:nvSpPr>
          <p:cNvPr id="39" name="TextBox 38">
            <a:extLst>
              <a:ext uri="{FF2B5EF4-FFF2-40B4-BE49-F238E27FC236}">
                <a16:creationId xmlns:a16="http://schemas.microsoft.com/office/drawing/2014/main" id="{CCCE9579-AA1A-3BAD-DD7A-1E2CE361D694}"/>
              </a:ext>
            </a:extLst>
          </p:cNvPr>
          <p:cNvSpPr txBox="1"/>
          <p:nvPr/>
        </p:nvSpPr>
        <p:spPr>
          <a:xfrm>
            <a:off x="3512863"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10</a:t>
            </a:r>
          </a:p>
        </p:txBody>
      </p:sp>
      <p:sp>
        <p:nvSpPr>
          <p:cNvPr id="40" name="TextBox 39">
            <a:extLst>
              <a:ext uri="{FF2B5EF4-FFF2-40B4-BE49-F238E27FC236}">
                <a16:creationId xmlns:a16="http://schemas.microsoft.com/office/drawing/2014/main" id="{CF0917F0-59DD-A7E5-C748-AD05A58727BD}"/>
              </a:ext>
            </a:extLst>
          </p:cNvPr>
          <p:cNvSpPr txBox="1"/>
          <p:nvPr/>
        </p:nvSpPr>
        <p:spPr>
          <a:xfrm>
            <a:off x="3930465"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12</a:t>
            </a:r>
          </a:p>
        </p:txBody>
      </p:sp>
      <p:sp>
        <p:nvSpPr>
          <p:cNvPr id="41" name="TextBox 40">
            <a:extLst>
              <a:ext uri="{FF2B5EF4-FFF2-40B4-BE49-F238E27FC236}">
                <a16:creationId xmlns:a16="http://schemas.microsoft.com/office/drawing/2014/main" id="{B966DD1E-CE7C-739B-5ECB-12369D8A3900}"/>
              </a:ext>
            </a:extLst>
          </p:cNvPr>
          <p:cNvSpPr txBox="1"/>
          <p:nvPr/>
        </p:nvSpPr>
        <p:spPr>
          <a:xfrm>
            <a:off x="4348067"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14</a:t>
            </a:r>
          </a:p>
        </p:txBody>
      </p:sp>
      <p:sp>
        <p:nvSpPr>
          <p:cNvPr id="42" name="TextBox 41">
            <a:extLst>
              <a:ext uri="{FF2B5EF4-FFF2-40B4-BE49-F238E27FC236}">
                <a16:creationId xmlns:a16="http://schemas.microsoft.com/office/drawing/2014/main" id="{A2501992-4E60-1D1D-3FE1-A8CB4B228027}"/>
              </a:ext>
            </a:extLst>
          </p:cNvPr>
          <p:cNvSpPr txBox="1"/>
          <p:nvPr/>
        </p:nvSpPr>
        <p:spPr>
          <a:xfrm>
            <a:off x="2260057"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4</a:t>
            </a:r>
          </a:p>
        </p:txBody>
      </p:sp>
      <p:sp>
        <p:nvSpPr>
          <p:cNvPr id="43" name="TextBox 42">
            <a:extLst>
              <a:ext uri="{FF2B5EF4-FFF2-40B4-BE49-F238E27FC236}">
                <a16:creationId xmlns:a16="http://schemas.microsoft.com/office/drawing/2014/main" id="{51FCCBAD-DB57-210C-123A-18F0ABBF34BB}"/>
              </a:ext>
            </a:extLst>
          </p:cNvPr>
          <p:cNvSpPr txBox="1"/>
          <p:nvPr/>
        </p:nvSpPr>
        <p:spPr>
          <a:xfrm>
            <a:off x="1842455"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a:t>
            </a:r>
          </a:p>
        </p:txBody>
      </p:sp>
      <p:sp>
        <p:nvSpPr>
          <p:cNvPr id="44" name="TextBox 43">
            <a:extLst>
              <a:ext uri="{FF2B5EF4-FFF2-40B4-BE49-F238E27FC236}">
                <a16:creationId xmlns:a16="http://schemas.microsoft.com/office/drawing/2014/main" id="{FF171855-4032-771B-D2CB-7B927339F581}"/>
              </a:ext>
            </a:extLst>
          </p:cNvPr>
          <p:cNvSpPr txBox="1"/>
          <p:nvPr/>
        </p:nvSpPr>
        <p:spPr>
          <a:xfrm>
            <a:off x="5183271"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18</a:t>
            </a:r>
          </a:p>
        </p:txBody>
      </p:sp>
      <p:sp>
        <p:nvSpPr>
          <p:cNvPr id="45" name="Line 11">
            <a:extLst>
              <a:ext uri="{FF2B5EF4-FFF2-40B4-BE49-F238E27FC236}">
                <a16:creationId xmlns:a16="http://schemas.microsoft.com/office/drawing/2014/main" id="{79C600F3-F203-3E1A-6C13-D94E1A7EC196}"/>
              </a:ext>
            </a:extLst>
          </p:cNvPr>
          <p:cNvSpPr>
            <a:spLocks noChangeShapeType="1"/>
          </p:cNvSpPr>
          <p:nvPr/>
        </p:nvSpPr>
        <p:spPr bwMode="auto">
          <a:xfrm>
            <a:off x="5701551"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46" name="Line 11">
            <a:extLst>
              <a:ext uri="{FF2B5EF4-FFF2-40B4-BE49-F238E27FC236}">
                <a16:creationId xmlns:a16="http://schemas.microsoft.com/office/drawing/2014/main" id="{EB8BAEE9-6811-5523-595E-BDDE0F85A4E6}"/>
              </a:ext>
            </a:extLst>
          </p:cNvPr>
          <p:cNvSpPr>
            <a:spLocks noChangeShapeType="1"/>
          </p:cNvSpPr>
          <p:nvPr/>
        </p:nvSpPr>
        <p:spPr bwMode="auto">
          <a:xfrm>
            <a:off x="1943133"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47" name="Line 11">
            <a:extLst>
              <a:ext uri="{FF2B5EF4-FFF2-40B4-BE49-F238E27FC236}">
                <a16:creationId xmlns:a16="http://schemas.microsoft.com/office/drawing/2014/main" id="{92FCE7BA-64C4-BC9B-2D24-47B1198DCBCC}"/>
              </a:ext>
            </a:extLst>
          </p:cNvPr>
          <p:cNvSpPr>
            <a:spLocks noChangeShapeType="1"/>
          </p:cNvSpPr>
          <p:nvPr/>
        </p:nvSpPr>
        <p:spPr bwMode="auto">
          <a:xfrm>
            <a:off x="2987138"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48" name="Line 11">
            <a:extLst>
              <a:ext uri="{FF2B5EF4-FFF2-40B4-BE49-F238E27FC236}">
                <a16:creationId xmlns:a16="http://schemas.microsoft.com/office/drawing/2014/main" id="{2C80611A-CC58-8B88-DDA9-DEDC38A169B6}"/>
              </a:ext>
            </a:extLst>
          </p:cNvPr>
          <p:cNvSpPr>
            <a:spLocks noChangeShapeType="1"/>
          </p:cNvSpPr>
          <p:nvPr/>
        </p:nvSpPr>
        <p:spPr bwMode="auto">
          <a:xfrm>
            <a:off x="3822342"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49" name="Line 11">
            <a:extLst>
              <a:ext uri="{FF2B5EF4-FFF2-40B4-BE49-F238E27FC236}">
                <a16:creationId xmlns:a16="http://schemas.microsoft.com/office/drawing/2014/main" id="{14C261A0-C929-E0AB-A162-FAC94D3DB07A}"/>
              </a:ext>
            </a:extLst>
          </p:cNvPr>
          <p:cNvSpPr>
            <a:spLocks noChangeShapeType="1"/>
          </p:cNvSpPr>
          <p:nvPr/>
        </p:nvSpPr>
        <p:spPr bwMode="auto">
          <a:xfrm>
            <a:off x="4657546"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50" name="Graphic 53">
            <a:extLst>
              <a:ext uri="{FF2B5EF4-FFF2-40B4-BE49-F238E27FC236}">
                <a16:creationId xmlns:a16="http://schemas.microsoft.com/office/drawing/2014/main" id="{4EB9E0C5-0068-1D5C-E8E8-9D99AA18BFA8}"/>
              </a:ext>
            </a:extLst>
          </p:cNvPr>
          <p:cNvSpPr/>
          <p:nvPr/>
        </p:nvSpPr>
        <p:spPr>
          <a:xfrm>
            <a:off x="1537493" y="3557494"/>
            <a:ext cx="4056363" cy="1412911"/>
          </a:xfrm>
          <a:custGeom>
            <a:avLst/>
            <a:gdLst>
              <a:gd name="connsiteX0" fmla="*/ 0 w 4056363"/>
              <a:gd name="connsiteY0" fmla="*/ 0 h 1412911"/>
              <a:gd name="connsiteX1" fmla="*/ 30794 w 4056363"/>
              <a:gd name="connsiteY1" fmla="*/ 0 h 1412911"/>
              <a:gd name="connsiteX2" fmla="*/ 30794 w 4056363"/>
              <a:gd name="connsiteY2" fmla="*/ 16081 h 1412911"/>
              <a:gd name="connsiteX3" fmla="*/ 39006 w 4056363"/>
              <a:gd name="connsiteY3" fmla="*/ 16081 h 1412911"/>
              <a:gd name="connsiteX4" fmla="*/ 39006 w 4056363"/>
              <a:gd name="connsiteY4" fmla="*/ 24225 h 1412911"/>
              <a:gd name="connsiteX5" fmla="*/ 154314 w 4056363"/>
              <a:gd name="connsiteY5" fmla="*/ 24225 h 1412911"/>
              <a:gd name="connsiteX6" fmla="*/ 154314 w 4056363"/>
              <a:gd name="connsiteY6" fmla="*/ 30110 h 1412911"/>
              <a:gd name="connsiteX7" fmla="*/ 201463 w 4056363"/>
              <a:gd name="connsiteY7" fmla="*/ 30110 h 1412911"/>
              <a:gd name="connsiteX8" fmla="*/ 201463 w 4056363"/>
              <a:gd name="connsiteY8" fmla="*/ 39964 h 1412911"/>
              <a:gd name="connsiteX9" fmla="*/ 290904 w 4056363"/>
              <a:gd name="connsiteY9" fmla="*/ 39964 h 1412911"/>
              <a:gd name="connsiteX10" fmla="*/ 290904 w 4056363"/>
              <a:gd name="connsiteY10" fmla="*/ 46534 h 1412911"/>
              <a:gd name="connsiteX11" fmla="*/ 296173 w 4056363"/>
              <a:gd name="connsiteY11" fmla="*/ 46534 h 1412911"/>
              <a:gd name="connsiteX12" fmla="*/ 296173 w 4056363"/>
              <a:gd name="connsiteY12" fmla="*/ 55019 h 1412911"/>
              <a:gd name="connsiteX13" fmla="*/ 306985 w 4056363"/>
              <a:gd name="connsiteY13" fmla="*/ 55019 h 1412911"/>
              <a:gd name="connsiteX14" fmla="*/ 306985 w 4056363"/>
              <a:gd name="connsiteY14" fmla="*/ 60631 h 1412911"/>
              <a:gd name="connsiteX15" fmla="*/ 316771 w 4056363"/>
              <a:gd name="connsiteY15" fmla="*/ 60631 h 1412911"/>
              <a:gd name="connsiteX16" fmla="*/ 316771 w 4056363"/>
              <a:gd name="connsiteY16" fmla="*/ 69116 h 1412911"/>
              <a:gd name="connsiteX17" fmla="*/ 414081 w 4056363"/>
              <a:gd name="connsiteY17" fmla="*/ 69116 h 1412911"/>
              <a:gd name="connsiteX18" fmla="*/ 414081 w 4056363"/>
              <a:gd name="connsiteY18" fmla="*/ 75686 h 1412911"/>
              <a:gd name="connsiteX19" fmla="*/ 518234 w 4056363"/>
              <a:gd name="connsiteY19" fmla="*/ 75686 h 1412911"/>
              <a:gd name="connsiteX20" fmla="*/ 518234 w 4056363"/>
              <a:gd name="connsiteY20" fmla="*/ 82871 h 1412911"/>
              <a:gd name="connsiteX21" fmla="*/ 548413 w 4056363"/>
              <a:gd name="connsiteY21" fmla="*/ 82871 h 1412911"/>
              <a:gd name="connsiteX22" fmla="*/ 548413 w 4056363"/>
              <a:gd name="connsiteY22" fmla="*/ 102511 h 1412911"/>
              <a:gd name="connsiteX23" fmla="*/ 556282 w 4056363"/>
              <a:gd name="connsiteY23" fmla="*/ 102511 h 1412911"/>
              <a:gd name="connsiteX24" fmla="*/ 556282 w 4056363"/>
              <a:gd name="connsiteY24" fmla="*/ 109080 h 1412911"/>
              <a:gd name="connsiteX25" fmla="*/ 560525 w 4056363"/>
              <a:gd name="connsiteY25" fmla="*/ 109080 h 1412911"/>
              <a:gd name="connsiteX26" fmla="*/ 560525 w 4056363"/>
              <a:gd name="connsiteY26" fmla="*/ 118934 h 1412911"/>
              <a:gd name="connsiteX27" fmla="*/ 566068 w 4056363"/>
              <a:gd name="connsiteY27" fmla="*/ 118934 h 1412911"/>
              <a:gd name="connsiteX28" fmla="*/ 566068 w 4056363"/>
              <a:gd name="connsiteY28" fmla="*/ 128720 h 1412911"/>
              <a:gd name="connsiteX29" fmla="*/ 573322 w 4056363"/>
              <a:gd name="connsiteY29" fmla="*/ 128720 h 1412911"/>
              <a:gd name="connsiteX30" fmla="*/ 573322 w 4056363"/>
              <a:gd name="connsiteY30" fmla="*/ 134674 h 1412911"/>
              <a:gd name="connsiteX31" fmla="*/ 576606 w 4056363"/>
              <a:gd name="connsiteY31" fmla="*/ 134674 h 1412911"/>
              <a:gd name="connsiteX32" fmla="*/ 576606 w 4056363"/>
              <a:gd name="connsiteY32" fmla="*/ 161499 h 1412911"/>
              <a:gd name="connsiteX33" fmla="*/ 592277 w 4056363"/>
              <a:gd name="connsiteY33" fmla="*/ 161499 h 1412911"/>
              <a:gd name="connsiteX34" fmla="*/ 592277 w 4056363"/>
              <a:gd name="connsiteY34" fmla="*/ 171695 h 1412911"/>
              <a:gd name="connsiteX35" fmla="*/ 639495 w 4056363"/>
              <a:gd name="connsiteY35" fmla="*/ 171695 h 1412911"/>
              <a:gd name="connsiteX36" fmla="*/ 639495 w 4056363"/>
              <a:gd name="connsiteY36" fmla="*/ 177581 h 1412911"/>
              <a:gd name="connsiteX37" fmla="*/ 668647 w 4056363"/>
              <a:gd name="connsiteY37" fmla="*/ 177581 h 1412911"/>
              <a:gd name="connsiteX38" fmla="*/ 668647 w 4056363"/>
              <a:gd name="connsiteY38" fmla="*/ 182439 h 1412911"/>
              <a:gd name="connsiteX39" fmla="*/ 674190 w 4056363"/>
              <a:gd name="connsiteY39" fmla="*/ 182439 h 1412911"/>
              <a:gd name="connsiteX40" fmla="*/ 674190 w 4056363"/>
              <a:gd name="connsiteY40" fmla="*/ 192978 h 1412911"/>
              <a:gd name="connsiteX41" fmla="*/ 748233 w 4056363"/>
              <a:gd name="connsiteY41" fmla="*/ 192978 h 1412911"/>
              <a:gd name="connsiteX42" fmla="*/ 748233 w 4056363"/>
              <a:gd name="connsiteY42" fmla="*/ 202763 h 1412911"/>
              <a:gd name="connsiteX43" fmla="*/ 753776 w 4056363"/>
              <a:gd name="connsiteY43" fmla="*/ 202763 h 1412911"/>
              <a:gd name="connsiteX44" fmla="*/ 753776 w 4056363"/>
              <a:gd name="connsiteY44" fmla="*/ 208375 h 1412911"/>
              <a:gd name="connsiteX45" fmla="*/ 779986 w 4056363"/>
              <a:gd name="connsiteY45" fmla="*/ 208375 h 1412911"/>
              <a:gd name="connsiteX46" fmla="*/ 779986 w 4056363"/>
              <a:gd name="connsiteY46" fmla="*/ 215560 h 1412911"/>
              <a:gd name="connsiteX47" fmla="*/ 787582 w 4056363"/>
              <a:gd name="connsiteY47" fmla="*/ 215560 h 1412911"/>
              <a:gd name="connsiteX48" fmla="*/ 787582 w 4056363"/>
              <a:gd name="connsiteY48" fmla="*/ 222130 h 1412911"/>
              <a:gd name="connsiteX49" fmla="*/ 821934 w 4056363"/>
              <a:gd name="connsiteY49" fmla="*/ 222130 h 1412911"/>
              <a:gd name="connsiteX50" fmla="*/ 821934 w 4056363"/>
              <a:gd name="connsiteY50" fmla="*/ 246012 h 1412911"/>
              <a:gd name="connsiteX51" fmla="*/ 825903 w 4056363"/>
              <a:gd name="connsiteY51" fmla="*/ 246012 h 1412911"/>
              <a:gd name="connsiteX52" fmla="*/ 832404 w 4056363"/>
              <a:gd name="connsiteY52" fmla="*/ 246012 h 1412911"/>
              <a:gd name="connsiteX53" fmla="*/ 832404 w 4056363"/>
              <a:gd name="connsiteY53" fmla="*/ 290219 h 1412911"/>
              <a:gd name="connsiteX54" fmla="*/ 839658 w 4056363"/>
              <a:gd name="connsiteY54" fmla="*/ 290219 h 1412911"/>
              <a:gd name="connsiteX55" fmla="*/ 839658 w 4056363"/>
              <a:gd name="connsiteY55" fmla="*/ 311570 h 1412911"/>
              <a:gd name="connsiteX56" fmla="*/ 861899 w 4056363"/>
              <a:gd name="connsiteY56" fmla="*/ 311570 h 1412911"/>
              <a:gd name="connsiteX57" fmla="*/ 861899 w 4056363"/>
              <a:gd name="connsiteY57" fmla="*/ 339080 h 1412911"/>
              <a:gd name="connsiteX58" fmla="*/ 870726 w 4056363"/>
              <a:gd name="connsiteY58" fmla="*/ 339080 h 1412911"/>
              <a:gd name="connsiteX59" fmla="*/ 870726 w 4056363"/>
              <a:gd name="connsiteY59" fmla="*/ 416407 h 1412911"/>
              <a:gd name="connsiteX60" fmla="*/ 879622 w 4056363"/>
              <a:gd name="connsiteY60" fmla="*/ 416407 h 1412911"/>
              <a:gd name="connsiteX61" fmla="*/ 879622 w 4056363"/>
              <a:gd name="connsiteY61" fmla="*/ 487782 h 1412911"/>
              <a:gd name="connsiteX62" fmla="*/ 888450 w 4056363"/>
              <a:gd name="connsiteY62" fmla="*/ 487782 h 1412911"/>
              <a:gd name="connsiteX63" fmla="*/ 888450 w 4056363"/>
              <a:gd name="connsiteY63" fmla="*/ 495994 h 1412911"/>
              <a:gd name="connsiteX64" fmla="*/ 893993 w 4056363"/>
              <a:gd name="connsiteY64" fmla="*/ 495994 h 1412911"/>
              <a:gd name="connsiteX65" fmla="*/ 893993 w 4056363"/>
              <a:gd name="connsiteY65" fmla="*/ 511733 h 1412911"/>
              <a:gd name="connsiteX66" fmla="*/ 906106 w 4056363"/>
              <a:gd name="connsiteY66" fmla="*/ 511733 h 1412911"/>
              <a:gd name="connsiteX67" fmla="*/ 917602 w 4056363"/>
              <a:gd name="connsiteY67" fmla="*/ 511733 h 1412911"/>
              <a:gd name="connsiteX68" fmla="*/ 917602 w 4056363"/>
              <a:gd name="connsiteY68" fmla="*/ 584134 h 1412911"/>
              <a:gd name="connsiteX69" fmla="*/ 954282 w 4056363"/>
              <a:gd name="connsiteY69" fmla="*/ 584134 h 1412911"/>
              <a:gd name="connsiteX70" fmla="*/ 954282 w 4056363"/>
              <a:gd name="connsiteY70" fmla="*/ 594946 h 1412911"/>
              <a:gd name="connsiteX71" fmla="*/ 970363 w 4056363"/>
              <a:gd name="connsiteY71" fmla="*/ 594946 h 1412911"/>
              <a:gd name="connsiteX72" fmla="*/ 970363 w 4056363"/>
              <a:gd name="connsiteY72" fmla="*/ 625740 h 1412911"/>
              <a:gd name="connsiteX73" fmla="*/ 1023740 w 4056363"/>
              <a:gd name="connsiteY73" fmla="*/ 625740 h 1412911"/>
              <a:gd name="connsiteX74" fmla="*/ 1023740 w 4056363"/>
              <a:gd name="connsiteY74" fmla="*/ 645380 h 1412911"/>
              <a:gd name="connsiteX75" fmla="*/ 1042422 w 4056363"/>
              <a:gd name="connsiteY75" fmla="*/ 645380 h 1412911"/>
              <a:gd name="connsiteX76" fmla="*/ 1042422 w 4056363"/>
              <a:gd name="connsiteY76" fmla="*/ 653592 h 1412911"/>
              <a:gd name="connsiteX77" fmla="*/ 1057135 w 4056363"/>
              <a:gd name="connsiteY77" fmla="*/ 653592 h 1412911"/>
              <a:gd name="connsiteX78" fmla="*/ 1057135 w 4056363"/>
              <a:gd name="connsiteY78" fmla="*/ 660435 h 1412911"/>
              <a:gd name="connsiteX79" fmla="*/ 1074516 w 4056363"/>
              <a:gd name="connsiteY79" fmla="*/ 660435 h 1412911"/>
              <a:gd name="connsiteX80" fmla="*/ 1074516 w 4056363"/>
              <a:gd name="connsiteY80" fmla="*/ 679117 h 1412911"/>
              <a:gd name="connsiteX81" fmla="*/ 1102710 w 4056363"/>
              <a:gd name="connsiteY81" fmla="*/ 679117 h 1412911"/>
              <a:gd name="connsiteX82" fmla="*/ 1102710 w 4056363"/>
              <a:gd name="connsiteY82" fmla="*/ 686645 h 1412911"/>
              <a:gd name="connsiteX83" fmla="*/ 1107911 w 4056363"/>
              <a:gd name="connsiteY83" fmla="*/ 686645 h 1412911"/>
              <a:gd name="connsiteX84" fmla="*/ 1107911 w 4056363"/>
              <a:gd name="connsiteY84" fmla="*/ 696499 h 1412911"/>
              <a:gd name="connsiteX85" fmla="*/ 1117081 w 4056363"/>
              <a:gd name="connsiteY85" fmla="*/ 696499 h 1412911"/>
              <a:gd name="connsiteX86" fmla="*/ 1117081 w 4056363"/>
              <a:gd name="connsiteY86" fmla="*/ 749533 h 1412911"/>
              <a:gd name="connsiteX87" fmla="*/ 1134120 w 4056363"/>
              <a:gd name="connsiteY87" fmla="*/ 749533 h 1412911"/>
              <a:gd name="connsiteX88" fmla="*/ 1134120 w 4056363"/>
              <a:gd name="connsiteY88" fmla="*/ 804279 h 1412911"/>
              <a:gd name="connsiteX89" fmla="*/ 1144659 w 4056363"/>
              <a:gd name="connsiteY89" fmla="*/ 804279 h 1412911"/>
              <a:gd name="connsiteX90" fmla="*/ 1144659 w 4056363"/>
              <a:gd name="connsiteY90" fmla="*/ 809822 h 1412911"/>
              <a:gd name="connsiteX91" fmla="*/ 1152460 w 4056363"/>
              <a:gd name="connsiteY91" fmla="*/ 809822 h 1412911"/>
              <a:gd name="connsiteX92" fmla="*/ 1152460 w 4056363"/>
              <a:gd name="connsiteY92" fmla="*/ 817007 h 1412911"/>
              <a:gd name="connsiteX93" fmla="*/ 1159029 w 4056363"/>
              <a:gd name="connsiteY93" fmla="*/ 817007 h 1412911"/>
              <a:gd name="connsiteX94" fmla="*/ 1159029 w 4056363"/>
              <a:gd name="connsiteY94" fmla="*/ 844859 h 1412911"/>
              <a:gd name="connsiteX95" fmla="*/ 1164915 w 4056363"/>
              <a:gd name="connsiteY95" fmla="*/ 844859 h 1412911"/>
              <a:gd name="connsiteX96" fmla="*/ 1164915 w 4056363"/>
              <a:gd name="connsiteY96" fmla="*/ 851770 h 1412911"/>
              <a:gd name="connsiteX97" fmla="*/ 1179354 w 4056363"/>
              <a:gd name="connsiteY97" fmla="*/ 851770 h 1412911"/>
              <a:gd name="connsiteX98" fmla="*/ 1179354 w 4056363"/>
              <a:gd name="connsiteY98" fmla="*/ 869152 h 1412911"/>
              <a:gd name="connsiteX99" fmla="*/ 1205905 w 4056363"/>
              <a:gd name="connsiteY99" fmla="*/ 869152 h 1412911"/>
              <a:gd name="connsiteX100" fmla="*/ 1205905 w 4056363"/>
              <a:gd name="connsiteY100" fmla="*/ 905489 h 1412911"/>
              <a:gd name="connsiteX101" fmla="*/ 1211790 w 4056363"/>
              <a:gd name="connsiteY101" fmla="*/ 905489 h 1412911"/>
              <a:gd name="connsiteX102" fmla="*/ 1211790 w 4056363"/>
              <a:gd name="connsiteY102" fmla="*/ 911717 h 1412911"/>
              <a:gd name="connsiteX103" fmla="*/ 1215075 w 4056363"/>
              <a:gd name="connsiteY103" fmla="*/ 911717 h 1412911"/>
              <a:gd name="connsiteX104" fmla="*/ 1215075 w 4056363"/>
              <a:gd name="connsiteY104" fmla="*/ 925472 h 1412911"/>
              <a:gd name="connsiteX105" fmla="*/ 1255039 w 4056363"/>
              <a:gd name="connsiteY105" fmla="*/ 925472 h 1412911"/>
              <a:gd name="connsiteX106" fmla="*/ 1255039 w 4056363"/>
              <a:gd name="connsiteY106" fmla="*/ 933957 h 1412911"/>
              <a:gd name="connsiteX107" fmla="*/ 1258666 w 4056363"/>
              <a:gd name="connsiteY107" fmla="*/ 933957 h 1412911"/>
              <a:gd name="connsiteX108" fmla="*/ 1258666 w 4056363"/>
              <a:gd name="connsiteY108" fmla="*/ 939226 h 1412911"/>
              <a:gd name="connsiteX109" fmla="*/ 1290419 w 4056363"/>
              <a:gd name="connsiteY109" fmla="*/ 939226 h 1412911"/>
              <a:gd name="connsiteX110" fmla="*/ 1290419 w 4056363"/>
              <a:gd name="connsiteY110" fmla="*/ 963109 h 1412911"/>
              <a:gd name="connsiteX111" fmla="*/ 1310401 w 4056363"/>
              <a:gd name="connsiteY111" fmla="*/ 963109 h 1412911"/>
              <a:gd name="connsiteX112" fmla="*/ 1310401 w 4056363"/>
              <a:gd name="connsiteY112" fmla="*/ 968378 h 1412911"/>
              <a:gd name="connsiteX113" fmla="*/ 1359877 w 4056363"/>
              <a:gd name="connsiteY113" fmla="*/ 968378 h 1412911"/>
              <a:gd name="connsiteX114" fmla="*/ 1359877 w 4056363"/>
              <a:gd name="connsiteY114" fmla="*/ 972005 h 1412911"/>
              <a:gd name="connsiteX115" fmla="*/ 1365078 w 4056363"/>
              <a:gd name="connsiteY115" fmla="*/ 972005 h 1412911"/>
              <a:gd name="connsiteX116" fmla="*/ 1365078 w 4056363"/>
              <a:gd name="connsiteY116" fmla="*/ 974948 h 1412911"/>
              <a:gd name="connsiteX117" fmla="*/ 1437821 w 4056363"/>
              <a:gd name="connsiteY117" fmla="*/ 974948 h 1412911"/>
              <a:gd name="connsiteX118" fmla="*/ 1437821 w 4056363"/>
              <a:gd name="connsiteY118" fmla="*/ 979533 h 1412911"/>
              <a:gd name="connsiteX119" fmla="*/ 1445690 w 4056363"/>
              <a:gd name="connsiteY119" fmla="*/ 979533 h 1412911"/>
              <a:gd name="connsiteX120" fmla="*/ 1445690 w 4056363"/>
              <a:gd name="connsiteY120" fmla="*/ 986718 h 1412911"/>
              <a:gd name="connsiteX121" fmla="*/ 1448975 w 4056363"/>
              <a:gd name="connsiteY121" fmla="*/ 986718 h 1412911"/>
              <a:gd name="connsiteX122" fmla="*/ 1448975 w 4056363"/>
              <a:gd name="connsiteY122" fmla="*/ 1008342 h 1412911"/>
              <a:gd name="connsiteX123" fmla="*/ 1465057 w 4056363"/>
              <a:gd name="connsiteY123" fmla="*/ 1008342 h 1412911"/>
              <a:gd name="connsiteX124" fmla="*/ 1465057 w 4056363"/>
              <a:gd name="connsiteY124" fmla="*/ 1034210 h 1412911"/>
              <a:gd name="connsiteX125" fmla="*/ 1471558 w 4056363"/>
              <a:gd name="connsiteY125" fmla="*/ 1034210 h 1412911"/>
              <a:gd name="connsiteX126" fmla="*/ 1471558 w 4056363"/>
              <a:gd name="connsiteY126" fmla="*/ 1038795 h 1412911"/>
              <a:gd name="connsiteX127" fmla="*/ 1488392 w 4056363"/>
              <a:gd name="connsiteY127" fmla="*/ 1038795 h 1412911"/>
              <a:gd name="connsiteX128" fmla="*/ 1488392 w 4056363"/>
              <a:gd name="connsiteY128" fmla="*/ 1089571 h 1412911"/>
              <a:gd name="connsiteX129" fmla="*/ 1540058 w 4056363"/>
              <a:gd name="connsiteY129" fmla="*/ 1089571 h 1412911"/>
              <a:gd name="connsiteX130" fmla="*/ 1540058 w 4056363"/>
              <a:gd name="connsiteY130" fmla="*/ 1096483 h 1412911"/>
              <a:gd name="connsiteX131" fmla="*/ 1562024 w 4056363"/>
              <a:gd name="connsiteY131" fmla="*/ 1096483 h 1412911"/>
              <a:gd name="connsiteX132" fmla="*/ 1562024 w 4056363"/>
              <a:gd name="connsiteY132" fmla="*/ 1101067 h 1412911"/>
              <a:gd name="connsiteX133" fmla="*/ 1606574 w 4056363"/>
              <a:gd name="connsiteY133" fmla="*/ 1101067 h 1412911"/>
              <a:gd name="connsiteX134" fmla="*/ 1606574 w 4056363"/>
              <a:gd name="connsiteY134" fmla="*/ 1108595 h 1412911"/>
              <a:gd name="connsiteX135" fmla="*/ 1612117 w 4056363"/>
              <a:gd name="connsiteY135" fmla="*/ 1108595 h 1412911"/>
              <a:gd name="connsiteX136" fmla="*/ 1612117 w 4056363"/>
              <a:gd name="connsiteY136" fmla="*/ 1112222 h 1412911"/>
              <a:gd name="connsiteX137" fmla="*/ 1681233 w 4056363"/>
              <a:gd name="connsiteY137" fmla="*/ 1112222 h 1412911"/>
              <a:gd name="connsiteX138" fmla="*/ 1681233 w 4056363"/>
              <a:gd name="connsiteY138" fmla="*/ 1119749 h 1412911"/>
              <a:gd name="connsiteX139" fmla="*/ 1705457 w 4056363"/>
              <a:gd name="connsiteY139" fmla="*/ 1119749 h 1412911"/>
              <a:gd name="connsiteX140" fmla="*/ 1705457 w 4056363"/>
              <a:gd name="connsiteY140" fmla="*/ 1124950 h 1412911"/>
              <a:gd name="connsiteX141" fmla="*/ 1711069 w 4056363"/>
              <a:gd name="connsiteY141" fmla="*/ 1124950 h 1412911"/>
              <a:gd name="connsiteX142" fmla="*/ 1711069 w 4056363"/>
              <a:gd name="connsiteY142" fmla="*/ 1128919 h 1412911"/>
              <a:gd name="connsiteX143" fmla="*/ 1777585 w 4056363"/>
              <a:gd name="connsiteY143" fmla="*/ 1128919 h 1412911"/>
              <a:gd name="connsiteX144" fmla="*/ 1777585 w 4056363"/>
              <a:gd name="connsiteY144" fmla="*/ 1134462 h 1412911"/>
              <a:gd name="connsiteX145" fmla="*/ 1795924 w 4056363"/>
              <a:gd name="connsiteY145" fmla="*/ 1134462 h 1412911"/>
              <a:gd name="connsiteX146" fmla="*/ 1795924 w 4056363"/>
              <a:gd name="connsiteY146" fmla="*/ 1141716 h 1412911"/>
              <a:gd name="connsiteX147" fmla="*/ 1988218 w 4056363"/>
              <a:gd name="connsiteY147" fmla="*/ 1141716 h 1412911"/>
              <a:gd name="connsiteX148" fmla="*/ 1988218 w 4056363"/>
              <a:gd name="connsiteY148" fmla="*/ 1166146 h 1412911"/>
              <a:gd name="connsiteX149" fmla="*/ 2053707 w 4056363"/>
              <a:gd name="connsiteY149" fmla="*/ 1166146 h 1412911"/>
              <a:gd name="connsiteX150" fmla="*/ 2053707 w 4056363"/>
              <a:gd name="connsiteY150" fmla="*/ 1173811 h 1412911"/>
              <a:gd name="connsiteX151" fmla="*/ 2141847 w 4056363"/>
              <a:gd name="connsiteY151" fmla="*/ 1173811 h 1412911"/>
              <a:gd name="connsiteX152" fmla="*/ 2141847 w 4056363"/>
              <a:gd name="connsiteY152" fmla="*/ 1182980 h 1412911"/>
              <a:gd name="connsiteX153" fmla="*/ 2243742 w 4056363"/>
              <a:gd name="connsiteY153" fmla="*/ 1182980 h 1412911"/>
              <a:gd name="connsiteX154" fmla="*/ 2243742 w 4056363"/>
              <a:gd name="connsiteY154" fmla="*/ 1200020 h 1412911"/>
              <a:gd name="connsiteX155" fmla="*/ 2285349 w 4056363"/>
              <a:gd name="connsiteY155" fmla="*/ 1200020 h 1412911"/>
              <a:gd name="connsiteX156" fmla="*/ 2285349 w 4056363"/>
              <a:gd name="connsiteY156" fmla="*/ 1209806 h 1412911"/>
              <a:gd name="connsiteX157" fmla="*/ 2313474 w 4056363"/>
              <a:gd name="connsiteY157" fmla="*/ 1209806 h 1412911"/>
              <a:gd name="connsiteX158" fmla="*/ 2313474 w 4056363"/>
              <a:gd name="connsiteY158" fmla="*/ 1217675 h 1412911"/>
              <a:gd name="connsiteX159" fmla="*/ 2319702 w 4056363"/>
              <a:gd name="connsiteY159" fmla="*/ 1217675 h 1412911"/>
              <a:gd name="connsiteX160" fmla="*/ 2319702 w 4056363"/>
              <a:gd name="connsiteY160" fmla="*/ 1230814 h 1412911"/>
              <a:gd name="connsiteX161" fmla="*/ 2693818 w 4056363"/>
              <a:gd name="connsiteY161" fmla="*/ 1230814 h 1412911"/>
              <a:gd name="connsiteX162" fmla="*/ 2693818 w 4056363"/>
              <a:gd name="connsiteY162" fmla="*/ 1236357 h 1412911"/>
              <a:gd name="connsiteX163" fmla="*/ 2697103 w 4056363"/>
              <a:gd name="connsiteY163" fmla="*/ 1236357 h 1412911"/>
              <a:gd name="connsiteX164" fmla="*/ 2697103 w 4056363"/>
              <a:gd name="connsiteY164" fmla="*/ 1247854 h 1412911"/>
              <a:gd name="connsiteX165" fmla="*/ 2735767 w 4056363"/>
              <a:gd name="connsiteY165" fmla="*/ 1247854 h 1412911"/>
              <a:gd name="connsiteX166" fmla="*/ 2735767 w 4056363"/>
              <a:gd name="connsiteY166" fmla="*/ 1255997 h 1412911"/>
              <a:gd name="connsiteX167" fmla="*/ 2942157 w 4056363"/>
              <a:gd name="connsiteY167" fmla="*/ 1255997 h 1412911"/>
              <a:gd name="connsiteX168" fmla="*/ 2942157 w 4056363"/>
              <a:gd name="connsiteY168" fmla="*/ 1272079 h 1412911"/>
              <a:gd name="connsiteX169" fmla="*/ 3117753 w 4056363"/>
              <a:gd name="connsiteY169" fmla="*/ 1272079 h 1412911"/>
              <a:gd name="connsiteX170" fmla="*/ 3117753 w 4056363"/>
              <a:gd name="connsiteY170" fmla="*/ 1291034 h 1412911"/>
              <a:gd name="connsiteX171" fmla="*/ 3633387 w 4056363"/>
              <a:gd name="connsiteY171" fmla="*/ 1291034 h 1412911"/>
              <a:gd name="connsiteX172" fmla="*/ 3633387 w 4056363"/>
              <a:gd name="connsiteY172" fmla="*/ 1325798 h 1412911"/>
              <a:gd name="connsiteX173" fmla="*/ 3818837 w 4056363"/>
              <a:gd name="connsiteY173" fmla="*/ 1325798 h 1412911"/>
              <a:gd name="connsiteX174" fmla="*/ 3818837 w 4056363"/>
              <a:gd name="connsiteY174" fmla="*/ 1363161 h 1412911"/>
              <a:gd name="connsiteX175" fmla="*/ 4042267 w 4056363"/>
              <a:gd name="connsiteY175" fmla="*/ 1363161 h 1412911"/>
              <a:gd name="connsiteX176" fmla="*/ 4042267 w 4056363"/>
              <a:gd name="connsiteY176" fmla="*/ 1371031 h 1412911"/>
              <a:gd name="connsiteX177" fmla="*/ 4047673 w 4056363"/>
              <a:gd name="connsiteY177" fmla="*/ 1371031 h 1412911"/>
              <a:gd name="connsiteX178" fmla="*/ 4047673 w 4056363"/>
              <a:gd name="connsiteY178" fmla="*/ 1376711 h 1412911"/>
              <a:gd name="connsiteX179" fmla="*/ 4056364 w 4056363"/>
              <a:gd name="connsiteY179" fmla="*/ 1376711 h 1412911"/>
              <a:gd name="connsiteX180" fmla="*/ 4056364 w 4056363"/>
              <a:gd name="connsiteY180" fmla="*/ 1412911 h 1412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4056363" h="1412911">
                <a:moveTo>
                  <a:pt x="0" y="0"/>
                </a:moveTo>
                <a:lnTo>
                  <a:pt x="30794" y="0"/>
                </a:lnTo>
                <a:lnTo>
                  <a:pt x="30794" y="16081"/>
                </a:lnTo>
                <a:lnTo>
                  <a:pt x="39006" y="16081"/>
                </a:lnTo>
                <a:lnTo>
                  <a:pt x="39006" y="24225"/>
                </a:lnTo>
                <a:lnTo>
                  <a:pt x="154314" y="24225"/>
                </a:lnTo>
                <a:lnTo>
                  <a:pt x="154314" y="30110"/>
                </a:lnTo>
                <a:lnTo>
                  <a:pt x="201463" y="30110"/>
                </a:lnTo>
                <a:lnTo>
                  <a:pt x="201463" y="39964"/>
                </a:lnTo>
                <a:lnTo>
                  <a:pt x="290904" y="39964"/>
                </a:lnTo>
                <a:lnTo>
                  <a:pt x="290904" y="46534"/>
                </a:lnTo>
                <a:lnTo>
                  <a:pt x="296173" y="46534"/>
                </a:lnTo>
                <a:lnTo>
                  <a:pt x="296173" y="55019"/>
                </a:lnTo>
                <a:lnTo>
                  <a:pt x="306985" y="55019"/>
                </a:lnTo>
                <a:lnTo>
                  <a:pt x="306985" y="60631"/>
                </a:lnTo>
                <a:lnTo>
                  <a:pt x="316771" y="60631"/>
                </a:lnTo>
                <a:lnTo>
                  <a:pt x="316771" y="69116"/>
                </a:lnTo>
                <a:lnTo>
                  <a:pt x="414081" y="69116"/>
                </a:lnTo>
                <a:lnTo>
                  <a:pt x="414081" y="75686"/>
                </a:lnTo>
                <a:lnTo>
                  <a:pt x="518234" y="75686"/>
                </a:lnTo>
                <a:lnTo>
                  <a:pt x="518234" y="82871"/>
                </a:lnTo>
                <a:lnTo>
                  <a:pt x="548413" y="82871"/>
                </a:lnTo>
                <a:lnTo>
                  <a:pt x="548413" y="102511"/>
                </a:lnTo>
                <a:lnTo>
                  <a:pt x="556282" y="102511"/>
                </a:lnTo>
                <a:lnTo>
                  <a:pt x="556282" y="109080"/>
                </a:lnTo>
                <a:lnTo>
                  <a:pt x="560525" y="109080"/>
                </a:lnTo>
                <a:lnTo>
                  <a:pt x="560525" y="118934"/>
                </a:lnTo>
                <a:lnTo>
                  <a:pt x="566068" y="118934"/>
                </a:lnTo>
                <a:lnTo>
                  <a:pt x="566068" y="128720"/>
                </a:lnTo>
                <a:lnTo>
                  <a:pt x="573322" y="128720"/>
                </a:lnTo>
                <a:lnTo>
                  <a:pt x="573322" y="134674"/>
                </a:lnTo>
                <a:lnTo>
                  <a:pt x="576606" y="134674"/>
                </a:lnTo>
                <a:lnTo>
                  <a:pt x="576606" y="161499"/>
                </a:lnTo>
                <a:lnTo>
                  <a:pt x="592277" y="161499"/>
                </a:lnTo>
                <a:lnTo>
                  <a:pt x="592277" y="171695"/>
                </a:lnTo>
                <a:lnTo>
                  <a:pt x="639495" y="171695"/>
                </a:lnTo>
                <a:lnTo>
                  <a:pt x="639495" y="177581"/>
                </a:lnTo>
                <a:lnTo>
                  <a:pt x="668647" y="177581"/>
                </a:lnTo>
                <a:lnTo>
                  <a:pt x="668647" y="182439"/>
                </a:lnTo>
                <a:lnTo>
                  <a:pt x="674190" y="182439"/>
                </a:lnTo>
                <a:lnTo>
                  <a:pt x="674190" y="192978"/>
                </a:lnTo>
                <a:lnTo>
                  <a:pt x="748233" y="192978"/>
                </a:lnTo>
                <a:lnTo>
                  <a:pt x="748233" y="202763"/>
                </a:lnTo>
                <a:lnTo>
                  <a:pt x="753776" y="202763"/>
                </a:lnTo>
                <a:lnTo>
                  <a:pt x="753776" y="208375"/>
                </a:lnTo>
                <a:lnTo>
                  <a:pt x="779986" y="208375"/>
                </a:lnTo>
                <a:lnTo>
                  <a:pt x="779986" y="215560"/>
                </a:lnTo>
                <a:lnTo>
                  <a:pt x="787582" y="215560"/>
                </a:lnTo>
                <a:lnTo>
                  <a:pt x="787582" y="222130"/>
                </a:lnTo>
                <a:lnTo>
                  <a:pt x="821934" y="222130"/>
                </a:lnTo>
                <a:lnTo>
                  <a:pt x="821934" y="246012"/>
                </a:lnTo>
                <a:lnTo>
                  <a:pt x="825903" y="246012"/>
                </a:lnTo>
                <a:lnTo>
                  <a:pt x="832404" y="246012"/>
                </a:lnTo>
                <a:lnTo>
                  <a:pt x="832404" y="290219"/>
                </a:lnTo>
                <a:lnTo>
                  <a:pt x="839658" y="290219"/>
                </a:lnTo>
                <a:lnTo>
                  <a:pt x="839658" y="311570"/>
                </a:lnTo>
                <a:lnTo>
                  <a:pt x="861899" y="311570"/>
                </a:lnTo>
                <a:lnTo>
                  <a:pt x="861899" y="339080"/>
                </a:lnTo>
                <a:lnTo>
                  <a:pt x="870726" y="339080"/>
                </a:lnTo>
                <a:lnTo>
                  <a:pt x="870726" y="416407"/>
                </a:lnTo>
                <a:lnTo>
                  <a:pt x="879622" y="416407"/>
                </a:lnTo>
                <a:lnTo>
                  <a:pt x="879622" y="487782"/>
                </a:lnTo>
                <a:lnTo>
                  <a:pt x="888450" y="487782"/>
                </a:lnTo>
                <a:lnTo>
                  <a:pt x="888450" y="495994"/>
                </a:lnTo>
                <a:lnTo>
                  <a:pt x="893993" y="495994"/>
                </a:lnTo>
                <a:lnTo>
                  <a:pt x="893993" y="511733"/>
                </a:lnTo>
                <a:lnTo>
                  <a:pt x="906106" y="511733"/>
                </a:lnTo>
                <a:lnTo>
                  <a:pt x="917602" y="511733"/>
                </a:lnTo>
                <a:lnTo>
                  <a:pt x="917602" y="584134"/>
                </a:lnTo>
                <a:lnTo>
                  <a:pt x="954282" y="584134"/>
                </a:lnTo>
                <a:lnTo>
                  <a:pt x="954282" y="594946"/>
                </a:lnTo>
                <a:lnTo>
                  <a:pt x="970363" y="594946"/>
                </a:lnTo>
                <a:lnTo>
                  <a:pt x="970363" y="625740"/>
                </a:lnTo>
                <a:lnTo>
                  <a:pt x="1023740" y="625740"/>
                </a:lnTo>
                <a:lnTo>
                  <a:pt x="1023740" y="645380"/>
                </a:lnTo>
                <a:lnTo>
                  <a:pt x="1042422" y="645380"/>
                </a:lnTo>
                <a:lnTo>
                  <a:pt x="1042422" y="653592"/>
                </a:lnTo>
                <a:lnTo>
                  <a:pt x="1057135" y="653592"/>
                </a:lnTo>
                <a:lnTo>
                  <a:pt x="1057135" y="660435"/>
                </a:lnTo>
                <a:lnTo>
                  <a:pt x="1074516" y="660435"/>
                </a:lnTo>
                <a:lnTo>
                  <a:pt x="1074516" y="679117"/>
                </a:lnTo>
                <a:lnTo>
                  <a:pt x="1102710" y="679117"/>
                </a:lnTo>
                <a:lnTo>
                  <a:pt x="1102710" y="686645"/>
                </a:lnTo>
                <a:lnTo>
                  <a:pt x="1107911" y="686645"/>
                </a:lnTo>
                <a:lnTo>
                  <a:pt x="1107911" y="696499"/>
                </a:lnTo>
                <a:lnTo>
                  <a:pt x="1117081" y="696499"/>
                </a:lnTo>
                <a:lnTo>
                  <a:pt x="1117081" y="749533"/>
                </a:lnTo>
                <a:lnTo>
                  <a:pt x="1134120" y="749533"/>
                </a:lnTo>
                <a:lnTo>
                  <a:pt x="1134120" y="804279"/>
                </a:lnTo>
                <a:lnTo>
                  <a:pt x="1144659" y="804279"/>
                </a:lnTo>
                <a:lnTo>
                  <a:pt x="1144659" y="809822"/>
                </a:lnTo>
                <a:lnTo>
                  <a:pt x="1152460" y="809822"/>
                </a:lnTo>
                <a:lnTo>
                  <a:pt x="1152460" y="817007"/>
                </a:lnTo>
                <a:lnTo>
                  <a:pt x="1159029" y="817007"/>
                </a:lnTo>
                <a:lnTo>
                  <a:pt x="1159029" y="844859"/>
                </a:lnTo>
                <a:lnTo>
                  <a:pt x="1164915" y="844859"/>
                </a:lnTo>
                <a:lnTo>
                  <a:pt x="1164915" y="851770"/>
                </a:lnTo>
                <a:lnTo>
                  <a:pt x="1179354" y="851770"/>
                </a:lnTo>
                <a:lnTo>
                  <a:pt x="1179354" y="869152"/>
                </a:lnTo>
                <a:lnTo>
                  <a:pt x="1205905" y="869152"/>
                </a:lnTo>
                <a:lnTo>
                  <a:pt x="1205905" y="905489"/>
                </a:lnTo>
                <a:lnTo>
                  <a:pt x="1211790" y="905489"/>
                </a:lnTo>
                <a:lnTo>
                  <a:pt x="1211790" y="911717"/>
                </a:lnTo>
                <a:lnTo>
                  <a:pt x="1215075" y="911717"/>
                </a:lnTo>
                <a:lnTo>
                  <a:pt x="1215075" y="925472"/>
                </a:lnTo>
                <a:lnTo>
                  <a:pt x="1255039" y="925472"/>
                </a:lnTo>
                <a:lnTo>
                  <a:pt x="1255039" y="933957"/>
                </a:lnTo>
                <a:lnTo>
                  <a:pt x="1258666" y="933957"/>
                </a:lnTo>
                <a:lnTo>
                  <a:pt x="1258666" y="939226"/>
                </a:lnTo>
                <a:lnTo>
                  <a:pt x="1290419" y="939226"/>
                </a:lnTo>
                <a:lnTo>
                  <a:pt x="1290419" y="963109"/>
                </a:lnTo>
                <a:lnTo>
                  <a:pt x="1310401" y="963109"/>
                </a:lnTo>
                <a:lnTo>
                  <a:pt x="1310401" y="968378"/>
                </a:lnTo>
                <a:lnTo>
                  <a:pt x="1359877" y="968378"/>
                </a:lnTo>
                <a:lnTo>
                  <a:pt x="1359877" y="972005"/>
                </a:lnTo>
                <a:lnTo>
                  <a:pt x="1365078" y="972005"/>
                </a:lnTo>
                <a:lnTo>
                  <a:pt x="1365078" y="974948"/>
                </a:lnTo>
                <a:lnTo>
                  <a:pt x="1437821" y="974948"/>
                </a:lnTo>
                <a:lnTo>
                  <a:pt x="1437821" y="979533"/>
                </a:lnTo>
                <a:lnTo>
                  <a:pt x="1445690" y="979533"/>
                </a:lnTo>
                <a:lnTo>
                  <a:pt x="1445690" y="986718"/>
                </a:lnTo>
                <a:lnTo>
                  <a:pt x="1448975" y="986718"/>
                </a:lnTo>
                <a:lnTo>
                  <a:pt x="1448975" y="1008342"/>
                </a:lnTo>
                <a:lnTo>
                  <a:pt x="1465057" y="1008342"/>
                </a:lnTo>
                <a:lnTo>
                  <a:pt x="1465057" y="1034210"/>
                </a:lnTo>
                <a:lnTo>
                  <a:pt x="1471558" y="1034210"/>
                </a:lnTo>
                <a:lnTo>
                  <a:pt x="1471558" y="1038795"/>
                </a:lnTo>
                <a:lnTo>
                  <a:pt x="1488392" y="1038795"/>
                </a:lnTo>
                <a:lnTo>
                  <a:pt x="1488392" y="1089571"/>
                </a:lnTo>
                <a:lnTo>
                  <a:pt x="1540058" y="1089571"/>
                </a:lnTo>
                <a:lnTo>
                  <a:pt x="1540058" y="1096483"/>
                </a:lnTo>
                <a:lnTo>
                  <a:pt x="1562024" y="1096483"/>
                </a:lnTo>
                <a:lnTo>
                  <a:pt x="1562024" y="1101067"/>
                </a:lnTo>
                <a:lnTo>
                  <a:pt x="1606574" y="1101067"/>
                </a:lnTo>
                <a:lnTo>
                  <a:pt x="1606574" y="1108595"/>
                </a:lnTo>
                <a:lnTo>
                  <a:pt x="1612117" y="1108595"/>
                </a:lnTo>
                <a:lnTo>
                  <a:pt x="1612117" y="1112222"/>
                </a:lnTo>
                <a:lnTo>
                  <a:pt x="1681233" y="1112222"/>
                </a:lnTo>
                <a:lnTo>
                  <a:pt x="1681233" y="1119749"/>
                </a:lnTo>
                <a:lnTo>
                  <a:pt x="1705457" y="1119749"/>
                </a:lnTo>
                <a:lnTo>
                  <a:pt x="1705457" y="1124950"/>
                </a:lnTo>
                <a:lnTo>
                  <a:pt x="1711069" y="1124950"/>
                </a:lnTo>
                <a:lnTo>
                  <a:pt x="1711069" y="1128919"/>
                </a:lnTo>
                <a:lnTo>
                  <a:pt x="1777585" y="1128919"/>
                </a:lnTo>
                <a:lnTo>
                  <a:pt x="1777585" y="1134462"/>
                </a:lnTo>
                <a:lnTo>
                  <a:pt x="1795924" y="1134462"/>
                </a:lnTo>
                <a:lnTo>
                  <a:pt x="1795924" y="1141716"/>
                </a:lnTo>
                <a:lnTo>
                  <a:pt x="1988218" y="1141716"/>
                </a:lnTo>
                <a:lnTo>
                  <a:pt x="1988218" y="1166146"/>
                </a:lnTo>
                <a:lnTo>
                  <a:pt x="2053707" y="1166146"/>
                </a:lnTo>
                <a:lnTo>
                  <a:pt x="2053707" y="1173811"/>
                </a:lnTo>
                <a:lnTo>
                  <a:pt x="2141847" y="1173811"/>
                </a:lnTo>
                <a:lnTo>
                  <a:pt x="2141847" y="1182980"/>
                </a:lnTo>
                <a:lnTo>
                  <a:pt x="2243742" y="1182980"/>
                </a:lnTo>
                <a:lnTo>
                  <a:pt x="2243742" y="1200020"/>
                </a:lnTo>
                <a:lnTo>
                  <a:pt x="2285349" y="1200020"/>
                </a:lnTo>
                <a:lnTo>
                  <a:pt x="2285349" y="1209806"/>
                </a:lnTo>
                <a:lnTo>
                  <a:pt x="2313474" y="1209806"/>
                </a:lnTo>
                <a:lnTo>
                  <a:pt x="2313474" y="1217675"/>
                </a:lnTo>
                <a:lnTo>
                  <a:pt x="2319702" y="1217675"/>
                </a:lnTo>
                <a:lnTo>
                  <a:pt x="2319702" y="1230814"/>
                </a:lnTo>
                <a:lnTo>
                  <a:pt x="2693818" y="1230814"/>
                </a:lnTo>
                <a:lnTo>
                  <a:pt x="2693818" y="1236357"/>
                </a:lnTo>
                <a:lnTo>
                  <a:pt x="2697103" y="1236357"/>
                </a:lnTo>
                <a:lnTo>
                  <a:pt x="2697103" y="1247854"/>
                </a:lnTo>
                <a:lnTo>
                  <a:pt x="2735767" y="1247854"/>
                </a:lnTo>
                <a:lnTo>
                  <a:pt x="2735767" y="1255997"/>
                </a:lnTo>
                <a:lnTo>
                  <a:pt x="2942157" y="1255997"/>
                </a:lnTo>
                <a:lnTo>
                  <a:pt x="2942157" y="1272079"/>
                </a:lnTo>
                <a:lnTo>
                  <a:pt x="3117753" y="1272079"/>
                </a:lnTo>
                <a:lnTo>
                  <a:pt x="3117753" y="1291034"/>
                </a:lnTo>
                <a:lnTo>
                  <a:pt x="3633387" y="1291034"/>
                </a:lnTo>
                <a:lnTo>
                  <a:pt x="3633387" y="1325798"/>
                </a:lnTo>
                <a:lnTo>
                  <a:pt x="3818837" y="1325798"/>
                </a:lnTo>
                <a:lnTo>
                  <a:pt x="3818837" y="1363161"/>
                </a:lnTo>
                <a:lnTo>
                  <a:pt x="4042267" y="1363161"/>
                </a:lnTo>
                <a:lnTo>
                  <a:pt x="4042267" y="1371031"/>
                </a:lnTo>
                <a:lnTo>
                  <a:pt x="4047673" y="1371031"/>
                </a:lnTo>
                <a:lnTo>
                  <a:pt x="4047673" y="1376711"/>
                </a:lnTo>
                <a:lnTo>
                  <a:pt x="4056364" y="1376711"/>
                </a:lnTo>
                <a:lnTo>
                  <a:pt x="4056364" y="1412911"/>
                </a:lnTo>
              </a:path>
            </a:pathLst>
          </a:custGeom>
          <a:noFill/>
          <a:ln w="12700" cap="flat">
            <a:solidFill>
              <a:schemeClr val="accent1"/>
            </a:solidFill>
            <a:prstDash val="solid"/>
            <a:miter/>
          </a:ln>
        </p:spPr>
        <p:txBody>
          <a:bodyPr rtlCol="0" anchor="ctr"/>
          <a:lstStyle/>
          <a:p>
            <a:endParaRPr lang="en-GB" sz="700">
              <a:solidFill>
                <a:schemeClr val="tx1"/>
              </a:solidFill>
            </a:endParaRPr>
          </a:p>
        </p:txBody>
      </p:sp>
      <p:sp>
        <p:nvSpPr>
          <p:cNvPr id="51" name="Graphic 51">
            <a:extLst>
              <a:ext uri="{FF2B5EF4-FFF2-40B4-BE49-F238E27FC236}">
                <a16:creationId xmlns:a16="http://schemas.microsoft.com/office/drawing/2014/main" id="{ACD97654-47F8-679F-0BAF-31175CFEEB22}"/>
              </a:ext>
            </a:extLst>
          </p:cNvPr>
          <p:cNvSpPr/>
          <p:nvPr/>
        </p:nvSpPr>
        <p:spPr>
          <a:xfrm>
            <a:off x="1537493" y="3554319"/>
            <a:ext cx="4423910" cy="1404767"/>
          </a:xfrm>
          <a:custGeom>
            <a:avLst/>
            <a:gdLst>
              <a:gd name="connsiteX0" fmla="*/ 0 w 4423910"/>
              <a:gd name="connsiteY0" fmla="*/ 0 h 1404767"/>
              <a:gd name="connsiteX1" fmla="*/ 72059 w 4423910"/>
              <a:gd name="connsiteY1" fmla="*/ 0 h 1404767"/>
              <a:gd name="connsiteX2" fmla="*/ 72059 w 4423910"/>
              <a:gd name="connsiteY2" fmla="*/ 9170 h 1404767"/>
              <a:gd name="connsiteX3" fmla="*/ 93888 w 4423910"/>
              <a:gd name="connsiteY3" fmla="*/ 9170 h 1404767"/>
              <a:gd name="connsiteX4" fmla="*/ 93888 w 4423910"/>
              <a:gd name="connsiteY4" fmla="*/ 19640 h 1404767"/>
              <a:gd name="connsiteX5" fmla="*/ 127967 w 4423910"/>
              <a:gd name="connsiteY5" fmla="*/ 19640 h 1404767"/>
              <a:gd name="connsiteX6" fmla="*/ 127967 w 4423910"/>
              <a:gd name="connsiteY6" fmla="*/ 30110 h 1404767"/>
              <a:gd name="connsiteX7" fmla="*/ 195236 w 4423910"/>
              <a:gd name="connsiteY7" fmla="*/ 30110 h 1404767"/>
              <a:gd name="connsiteX8" fmla="*/ 195236 w 4423910"/>
              <a:gd name="connsiteY8" fmla="*/ 44549 h 1404767"/>
              <a:gd name="connsiteX9" fmla="*/ 233284 w 4423910"/>
              <a:gd name="connsiteY9" fmla="*/ 44549 h 1404767"/>
              <a:gd name="connsiteX10" fmla="*/ 233284 w 4423910"/>
              <a:gd name="connsiteY10" fmla="*/ 53308 h 1404767"/>
              <a:gd name="connsiteX11" fmla="*/ 240264 w 4423910"/>
              <a:gd name="connsiteY11" fmla="*/ 53308 h 1404767"/>
              <a:gd name="connsiteX12" fmla="*/ 240264 w 4423910"/>
              <a:gd name="connsiteY12" fmla="*/ 62889 h 1404767"/>
              <a:gd name="connsiteX13" fmla="*/ 278244 w 4423910"/>
              <a:gd name="connsiteY13" fmla="*/ 62889 h 1404767"/>
              <a:gd name="connsiteX14" fmla="*/ 278244 w 4423910"/>
              <a:gd name="connsiteY14" fmla="*/ 67268 h 1404767"/>
              <a:gd name="connsiteX15" fmla="*/ 309722 w 4423910"/>
              <a:gd name="connsiteY15" fmla="*/ 67268 h 1404767"/>
              <a:gd name="connsiteX16" fmla="*/ 309722 w 4423910"/>
              <a:gd name="connsiteY16" fmla="*/ 73359 h 1404767"/>
              <a:gd name="connsiteX17" fmla="*/ 338532 w 4423910"/>
              <a:gd name="connsiteY17" fmla="*/ 73359 h 1404767"/>
              <a:gd name="connsiteX18" fmla="*/ 338532 w 4423910"/>
              <a:gd name="connsiteY18" fmla="*/ 88209 h 1404767"/>
              <a:gd name="connsiteX19" fmla="*/ 344623 w 4423910"/>
              <a:gd name="connsiteY19" fmla="*/ 88209 h 1404767"/>
              <a:gd name="connsiteX20" fmla="*/ 344623 w 4423910"/>
              <a:gd name="connsiteY20" fmla="*/ 94778 h 1404767"/>
              <a:gd name="connsiteX21" fmla="*/ 352082 w 4423910"/>
              <a:gd name="connsiteY21" fmla="*/ 94778 h 1404767"/>
              <a:gd name="connsiteX22" fmla="*/ 352082 w 4423910"/>
              <a:gd name="connsiteY22" fmla="*/ 101758 h 1404767"/>
              <a:gd name="connsiteX23" fmla="*/ 414081 w 4423910"/>
              <a:gd name="connsiteY23" fmla="*/ 101758 h 1404767"/>
              <a:gd name="connsiteX24" fmla="*/ 414081 w 4423910"/>
              <a:gd name="connsiteY24" fmla="*/ 108738 h 1404767"/>
              <a:gd name="connsiteX25" fmla="*/ 448160 w 4423910"/>
              <a:gd name="connsiteY25" fmla="*/ 108738 h 1404767"/>
              <a:gd name="connsiteX26" fmla="*/ 448160 w 4423910"/>
              <a:gd name="connsiteY26" fmla="*/ 117087 h 1404767"/>
              <a:gd name="connsiteX27" fmla="*/ 535547 w 4423910"/>
              <a:gd name="connsiteY27" fmla="*/ 117087 h 1404767"/>
              <a:gd name="connsiteX28" fmla="*/ 535547 w 4423910"/>
              <a:gd name="connsiteY28" fmla="*/ 124272 h 1404767"/>
              <a:gd name="connsiteX29" fmla="*/ 541843 w 4423910"/>
              <a:gd name="connsiteY29" fmla="*/ 124272 h 1404767"/>
              <a:gd name="connsiteX30" fmla="*/ 541843 w 4423910"/>
              <a:gd name="connsiteY30" fmla="*/ 129541 h 1404767"/>
              <a:gd name="connsiteX31" fmla="*/ 547523 w 4423910"/>
              <a:gd name="connsiteY31" fmla="*/ 129541 h 1404767"/>
              <a:gd name="connsiteX32" fmla="*/ 547523 w 4423910"/>
              <a:gd name="connsiteY32" fmla="*/ 136042 h 1404767"/>
              <a:gd name="connsiteX33" fmla="*/ 552792 w 4423910"/>
              <a:gd name="connsiteY33" fmla="*/ 136042 h 1404767"/>
              <a:gd name="connsiteX34" fmla="*/ 552792 w 4423910"/>
              <a:gd name="connsiteY34" fmla="*/ 145007 h 1404767"/>
              <a:gd name="connsiteX35" fmla="*/ 558198 w 4423910"/>
              <a:gd name="connsiteY35" fmla="*/ 145007 h 1404767"/>
              <a:gd name="connsiteX36" fmla="*/ 558198 w 4423910"/>
              <a:gd name="connsiteY36" fmla="*/ 150482 h 1404767"/>
              <a:gd name="connsiteX37" fmla="*/ 566342 w 4423910"/>
              <a:gd name="connsiteY37" fmla="*/ 150482 h 1404767"/>
              <a:gd name="connsiteX38" fmla="*/ 566342 w 4423910"/>
              <a:gd name="connsiteY38" fmla="*/ 156161 h 1404767"/>
              <a:gd name="connsiteX39" fmla="*/ 573322 w 4423910"/>
              <a:gd name="connsiteY39" fmla="*/ 156161 h 1404767"/>
              <a:gd name="connsiteX40" fmla="*/ 573322 w 4423910"/>
              <a:gd name="connsiteY40" fmla="*/ 162047 h 1404767"/>
              <a:gd name="connsiteX41" fmla="*/ 580712 w 4423910"/>
              <a:gd name="connsiteY41" fmla="*/ 162047 h 1404767"/>
              <a:gd name="connsiteX42" fmla="*/ 580712 w 4423910"/>
              <a:gd name="connsiteY42" fmla="*/ 166426 h 1404767"/>
              <a:gd name="connsiteX43" fmla="*/ 586871 w 4423910"/>
              <a:gd name="connsiteY43" fmla="*/ 166426 h 1404767"/>
              <a:gd name="connsiteX44" fmla="*/ 586871 w 4423910"/>
              <a:gd name="connsiteY44" fmla="*/ 172311 h 1404767"/>
              <a:gd name="connsiteX45" fmla="*/ 593578 w 4423910"/>
              <a:gd name="connsiteY45" fmla="*/ 172311 h 1404767"/>
              <a:gd name="connsiteX46" fmla="*/ 593578 w 4423910"/>
              <a:gd name="connsiteY46" fmla="*/ 178402 h 1404767"/>
              <a:gd name="connsiteX47" fmla="*/ 601447 w 4423910"/>
              <a:gd name="connsiteY47" fmla="*/ 178402 h 1404767"/>
              <a:gd name="connsiteX48" fmla="*/ 601447 w 4423910"/>
              <a:gd name="connsiteY48" fmla="*/ 186750 h 1404767"/>
              <a:gd name="connsiteX49" fmla="*/ 616776 w 4423910"/>
              <a:gd name="connsiteY49" fmla="*/ 186750 h 1404767"/>
              <a:gd name="connsiteX50" fmla="*/ 616776 w 4423910"/>
              <a:gd name="connsiteY50" fmla="*/ 199205 h 1404767"/>
              <a:gd name="connsiteX51" fmla="*/ 652771 w 4423910"/>
              <a:gd name="connsiteY51" fmla="*/ 199205 h 1404767"/>
              <a:gd name="connsiteX52" fmla="*/ 652771 w 4423910"/>
              <a:gd name="connsiteY52" fmla="*/ 207485 h 1404767"/>
              <a:gd name="connsiteX53" fmla="*/ 660435 w 4423910"/>
              <a:gd name="connsiteY53" fmla="*/ 207485 h 1404767"/>
              <a:gd name="connsiteX54" fmla="*/ 660435 w 4423910"/>
              <a:gd name="connsiteY54" fmla="*/ 216450 h 1404767"/>
              <a:gd name="connsiteX55" fmla="*/ 668305 w 4423910"/>
              <a:gd name="connsiteY55" fmla="*/ 216450 h 1404767"/>
              <a:gd name="connsiteX56" fmla="*/ 668305 w 4423910"/>
              <a:gd name="connsiteY56" fmla="*/ 221924 h 1404767"/>
              <a:gd name="connsiteX57" fmla="*/ 677064 w 4423910"/>
              <a:gd name="connsiteY57" fmla="*/ 221924 h 1404767"/>
              <a:gd name="connsiteX58" fmla="*/ 677064 w 4423910"/>
              <a:gd name="connsiteY58" fmla="*/ 227604 h 1404767"/>
              <a:gd name="connsiteX59" fmla="*/ 684660 w 4423910"/>
              <a:gd name="connsiteY59" fmla="*/ 227604 h 1404767"/>
              <a:gd name="connsiteX60" fmla="*/ 684660 w 4423910"/>
              <a:gd name="connsiteY60" fmla="*/ 233010 h 1404767"/>
              <a:gd name="connsiteX61" fmla="*/ 689724 w 4423910"/>
              <a:gd name="connsiteY61" fmla="*/ 233010 h 1404767"/>
              <a:gd name="connsiteX62" fmla="*/ 689724 w 4423910"/>
              <a:gd name="connsiteY62" fmla="*/ 240264 h 1404767"/>
              <a:gd name="connsiteX63" fmla="*/ 715455 w 4423910"/>
              <a:gd name="connsiteY63" fmla="*/ 240264 h 1404767"/>
              <a:gd name="connsiteX64" fmla="*/ 715455 w 4423910"/>
              <a:gd name="connsiteY64" fmla="*/ 246560 h 1404767"/>
              <a:gd name="connsiteX65" fmla="*/ 723530 w 4423910"/>
              <a:gd name="connsiteY65" fmla="*/ 246560 h 1404767"/>
              <a:gd name="connsiteX66" fmla="*/ 723530 w 4423910"/>
              <a:gd name="connsiteY66" fmla="*/ 253129 h 1404767"/>
              <a:gd name="connsiteX67" fmla="*/ 729483 w 4423910"/>
              <a:gd name="connsiteY67" fmla="*/ 253129 h 1404767"/>
              <a:gd name="connsiteX68" fmla="*/ 729483 w 4423910"/>
              <a:gd name="connsiteY68" fmla="*/ 257919 h 1404767"/>
              <a:gd name="connsiteX69" fmla="*/ 744333 w 4423910"/>
              <a:gd name="connsiteY69" fmla="*/ 257919 h 1404767"/>
              <a:gd name="connsiteX70" fmla="*/ 744333 w 4423910"/>
              <a:gd name="connsiteY70" fmla="*/ 263189 h 1404767"/>
              <a:gd name="connsiteX71" fmla="*/ 750834 w 4423910"/>
              <a:gd name="connsiteY71" fmla="*/ 263189 h 1404767"/>
              <a:gd name="connsiteX72" fmla="*/ 750834 w 4423910"/>
              <a:gd name="connsiteY72" fmla="*/ 270785 h 1404767"/>
              <a:gd name="connsiteX73" fmla="*/ 784913 w 4423910"/>
              <a:gd name="connsiteY73" fmla="*/ 270785 h 1404767"/>
              <a:gd name="connsiteX74" fmla="*/ 784913 w 4423910"/>
              <a:gd name="connsiteY74" fmla="*/ 278038 h 1404767"/>
              <a:gd name="connsiteX75" fmla="*/ 790593 w 4423910"/>
              <a:gd name="connsiteY75" fmla="*/ 278038 h 1404767"/>
              <a:gd name="connsiteX76" fmla="*/ 790593 w 4423910"/>
              <a:gd name="connsiteY76" fmla="*/ 284129 h 1404767"/>
              <a:gd name="connsiteX77" fmla="*/ 810712 w 4423910"/>
              <a:gd name="connsiteY77" fmla="*/ 284129 h 1404767"/>
              <a:gd name="connsiteX78" fmla="*/ 814407 w 4423910"/>
              <a:gd name="connsiteY78" fmla="*/ 284129 h 1404767"/>
              <a:gd name="connsiteX79" fmla="*/ 814407 w 4423910"/>
              <a:gd name="connsiteY79" fmla="*/ 292204 h 1404767"/>
              <a:gd name="connsiteX80" fmla="*/ 818787 w 4423910"/>
              <a:gd name="connsiteY80" fmla="*/ 292204 h 1404767"/>
              <a:gd name="connsiteX81" fmla="*/ 818787 w 4423910"/>
              <a:gd name="connsiteY81" fmla="*/ 319508 h 1404767"/>
              <a:gd name="connsiteX82" fmla="*/ 825082 w 4423910"/>
              <a:gd name="connsiteY82" fmla="*/ 319508 h 1404767"/>
              <a:gd name="connsiteX83" fmla="*/ 825082 w 4423910"/>
              <a:gd name="connsiteY83" fmla="*/ 330252 h 1404767"/>
              <a:gd name="connsiteX84" fmla="*/ 831241 w 4423910"/>
              <a:gd name="connsiteY84" fmla="*/ 330252 h 1404767"/>
              <a:gd name="connsiteX85" fmla="*/ 831241 w 4423910"/>
              <a:gd name="connsiteY85" fmla="*/ 355982 h 1404767"/>
              <a:gd name="connsiteX86" fmla="*/ 836716 w 4423910"/>
              <a:gd name="connsiteY86" fmla="*/ 355982 h 1404767"/>
              <a:gd name="connsiteX87" fmla="*/ 836716 w 4423910"/>
              <a:gd name="connsiteY87" fmla="*/ 376306 h 1404767"/>
              <a:gd name="connsiteX88" fmla="*/ 844312 w 4423910"/>
              <a:gd name="connsiteY88" fmla="*/ 376306 h 1404767"/>
              <a:gd name="connsiteX89" fmla="*/ 844312 w 4423910"/>
              <a:gd name="connsiteY89" fmla="*/ 392662 h 1404767"/>
              <a:gd name="connsiteX90" fmla="*/ 850881 w 4423910"/>
              <a:gd name="connsiteY90" fmla="*/ 392662 h 1404767"/>
              <a:gd name="connsiteX91" fmla="*/ 850881 w 4423910"/>
              <a:gd name="connsiteY91" fmla="*/ 398341 h 1404767"/>
              <a:gd name="connsiteX92" fmla="*/ 857861 w 4423910"/>
              <a:gd name="connsiteY92" fmla="*/ 398341 h 1404767"/>
              <a:gd name="connsiteX93" fmla="*/ 857861 w 4423910"/>
              <a:gd name="connsiteY93" fmla="*/ 423045 h 1404767"/>
              <a:gd name="connsiteX94" fmla="*/ 866415 w 4423910"/>
              <a:gd name="connsiteY94" fmla="*/ 423045 h 1404767"/>
              <a:gd name="connsiteX95" fmla="*/ 866415 w 4423910"/>
              <a:gd name="connsiteY95" fmla="*/ 451239 h 1404767"/>
              <a:gd name="connsiteX96" fmla="*/ 873395 w 4423910"/>
              <a:gd name="connsiteY96" fmla="*/ 451239 h 1404767"/>
              <a:gd name="connsiteX97" fmla="*/ 873395 w 4423910"/>
              <a:gd name="connsiteY97" fmla="*/ 490109 h 1404767"/>
              <a:gd name="connsiteX98" fmla="*/ 881470 w 4423910"/>
              <a:gd name="connsiteY98" fmla="*/ 490109 h 1404767"/>
              <a:gd name="connsiteX99" fmla="*/ 881470 w 4423910"/>
              <a:gd name="connsiteY99" fmla="*/ 496404 h 1404767"/>
              <a:gd name="connsiteX100" fmla="*/ 888040 w 4423910"/>
              <a:gd name="connsiteY100" fmla="*/ 496404 h 1404767"/>
              <a:gd name="connsiteX101" fmla="*/ 888040 w 4423910"/>
              <a:gd name="connsiteY101" fmla="*/ 515839 h 1404767"/>
              <a:gd name="connsiteX102" fmla="*/ 897620 w 4423910"/>
              <a:gd name="connsiteY102" fmla="*/ 515839 h 1404767"/>
              <a:gd name="connsiteX103" fmla="*/ 903300 w 4423910"/>
              <a:gd name="connsiteY103" fmla="*/ 515839 h 1404767"/>
              <a:gd name="connsiteX104" fmla="*/ 903300 w 4423910"/>
              <a:gd name="connsiteY104" fmla="*/ 540748 h 1404767"/>
              <a:gd name="connsiteX105" fmla="*/ 909869 w 4423910"/>
              <a:gd name="connsiteY105" fmla="*/ 540748 h 1404767"/>
              <a:gd name="connsiteX106" fmla="*/ 909869 w 4423910"/>
              <a:gd name="connsiteY106" fmla="*/ 545128 h 1404767"/>
              <a:gd name="connsiteX107" fmla="*/ 916165 w 4423910"/>
              <a:gd name="connsiteY107" fmla="*/ 545128 h 1404767"/>
              <a:gd name="connsiteX108" fmla="*/ 916165 w 4423910"/>
              <a:gd name="connsiteY108" fmla="*/ 568942 h 1404767"/>
              <a:gd name="connsiteX109" fmla="*/ 927525 w 4423910"/>
              <a:gd name="connsiteY109" fmla="*/ 568942 h 1404767"/>
              <a:gd name="connsiteX110" fmla="*/ 927525 w 4423910"/>
              <a:gd name="connsiteY110" fmla="*/ 589266 h 1404767"/>
              <a:gd name="connsiteX111" fmla="*/ 1012312 w 4423910"/>
              <a:gd name="connsiteY111" fmla="*/ 589266 h 1404767"/>
              <a:gd name="connsiteX112" fmla="*/ 1012312 w 4423910"/>
              <a:gd name="connsiteY112" fmla="*/ 599942 h 1404767"/>
              <a:gd name="connsiteX113" fmla="*/ 1044817 w 4423910"/>
              <a:gd name="connsiteY113" fmla="*/ 599942 h 1404767"/>
              <a:gd name="connsiteX114" fmla="*/ 1044817 w 4423910"/>
              <a:gd name="connsiteY114" fmla="*/ 604937 h 1404767"/>
              <a:gd name="connsiteX115" fmla="*/ 1051797 w 4423910"/>
              <a:gd name="connsiteY115" fmla="*/ 604937 h 1404767"/>
              <a:gd name="connsiteX116" fmla="*/ 1051797 w 4423910"/>
              <a:gd name="connsiteY116" fmla="*/ 610891 h 1404767"/>
              <a:gd name="connsiteX117" fmla="*/ 1106611 w 4423910"/>
              <a:gd name="connsiteY117" fmla="*/ 610891 h 1404767"/>
              <a:gd name="connsiteX118" fmla="*/ 1106611 w 4423910"/>
              <a:gd name="connsiteY118" fmla="*/ 617186 h 1404767"/>
              <a:gd name="connsiteX119" fmla="*/ 1113865 w 4423910"/>
              <a:gd name="connsiteY119" fmla="*/ 617186 h 1404767"/>
              <a:gd name="connsiteX120" fmla="*/ 1113865 w 4423910"/>
              <a:gd name="connsiteY120" fmla="*/ 633131 h 1404767"/>
              <a:gd name="connsiteX121" fmla="*/ 1119544 w 4423910"/>
              <a:gd name="connsiteY121" fmla="*/ 633131 h 1404767"/>
              <a:gd name="connsiteX122" fmla="*/ 1119544 w 4423910"/>
              <a:gd name="connsiteY122" fmla="*/ 642780 h 1404767"/>
              <a:gd name="connsiteX123" fmla="*/ 1130220 w 4423910"/>
              <a:gd name="connsiteY123" fmla="*/ 642780 h 1404767"/>
              <a:gd name="connsiteX124" fmla="*/ 1130220 w 4423910"/>
              <a:gd name="connsiteY124" fmla="*/ 649281 h 1404767"/>
              <a:gd name="connsiteX125" fmla="*/ 1135900 w 4423910"/>
              <a:gd name="connsiteY125" fmla="*/ 649281 h 1404767"/>
              <a:gd name="connsiteX126" fmla="*/ 1135900 w 4423910"/>
              <a:gd name="connsiteY126" fmla="*/ 668716 h 1404767"/>
              <a:gd name="connsiteX127" fmla="*/ 1143769 w 4423910"/>
              <a:gd name="connsiteY127" fmla="*/ 668716 h 1404767"/>
              <a:gd name="connsiteX128" fmla="*/ 1143769 w 4423910"/>
              <a:gd name="connsiteY128" fmla="*/ 679254 h 1404767"/>
              <a:gd name="connsiteX129" fmla="*/ 1148970 w 4423910"/>
              <a:gd name="connsiteY129" fmla="*/ 679254 h 1404767"/>
              <a:gd name="connsiteX130" fmla="*/ 1148970 w 4423910"/>
              <a:gd name="connsiteY130" fmla="*/ 722708 h 1404767"/>
              <a:gd name="connsiteX131" fmla="*/ 1156635 w 4423910"/>
              <a:gd name="connsiteY131" fmla="*/ 722708 h 1404767"/>
              <a:gd name="connsiteX132" fmla="*/ 1156635 w 4423910"/>
              <a:gd name="connsiteY132" fmla="*/ 728388 h 1404767"/>
              <a:gd name="connsiteX133" fmla="*/ 1171963 w 4423910"/>
              <a:gd name="connsiteY133" fmla="*/ 728388 h 1404767"/>
              <a:gd name="connsiteX134" fmla="*/ 1171963 w 4423910"/>
              <a:gd name="connsiteY134" fmla="*/ 754324 h 1404767"/>
              <a:gd name="connsiteX135" fmla="*/ 1188318 w 4423910"/>
              <a:gd name="connsiteY135" fmla="*/ 754324 h 1404767"/>
              <a:gd name="connsiteX136" fmla="*/ 1188318 w 4423910"/>
              <a:gd name="connsiteY136" fmla="*/ 765273 h 1404767"/>
              <a:gd name="connsiteX137" fmla="*/ 1194204 w 4423910"/>
              <a:gd name="connsiteY137" fmla="*/ 765273 h 1404767"/>
              <a:gd name="connsiteX138" fmla="*/ 1194204 w 4423910"/>
              <a:gd name="connsiteY138" fmla="*/ 790593 h 1404767"/>
              <a:gd name="connsiteX139" fmla="*/ 1200978 w 4423910"/>
              <a:gd name="connsiteY139" fmla="*/ 790593 h 1404767"/>
              <a:gd name="connsiteX140" fmla="*/ 1200978 w 4423910"/>
              <a:gd name="connsiteY140" fmla="*/ 808727 h 1404767"/>
              <a:gd name="connsiteX141" fmla="*/ 1212543 w 4423910"/>
              <a:gd name="connsiteY141" fmla="*/ 808727 h 1404767"/>
              <a:gd name="connsiteX142" fmla="*/ 1212543 w 4423910"/>
              <a:gd name="connsiteY142" fmla="*/ 816597 h 1404767"/>
              <a:gd name="connsiteX143" fmla="*/ 1225409 w 4423910"/>
              <a:gd name="connsiteY143" fmla="*/ 816597 h 1404767"/>
              <a:gd name="connsiteX144" fmla="*/ 1225409 w 4423910"/>
              <a:gd name="connsiteY144" fmla="*/ 822961 h 1404767"/>
              <a:gd name="connsiteX145" fmla="*/ 1231567 w 4423910"/>
              <a:gd name="connsiteY145" fmla="*/ 822961 h 1404767"/>
              <a:gd name="connsiteX146" fmla="*/ 1231567 w 4423910"/>
              <a:gd name="connsiteY146" fmla="*/ 828162 h 1404767"/>
              <a:gd name="connsiteX147" fmla="*/ 1252507 w 4423910"/>
              <a:gd name="connsiteY147" fmla="*/ 828162 h 1404767"/>
              <a:gd name="connsiteX148" fmla="*/ 1252507 w 4423910"/>
              <a:gd name="connsiteY148" fmla="*/ 838016 h 1404767"/>
              <a:gd name="connsiteX149" fmla="*/ 1258666 w 4423910"/>
              <a:gd name="connsiteY149" fmla="*/ 838016 h 1404767"/>
              <a:gd name="connsiteX150" fmla="*/ 1258666 w 4423910"/>
              <a:gd name="connsiteY150" fmla="*/ 842122 h 1404767"/>
              <a:gd name="connsiteX151" fmla="*/ 1291582 w 4423910"/>
              <a:gd name="connsiteY151" fmla="*/ 842122 h 1404767"/>
              <a:gd name="connsiteX152" fmla="*/ 1291582 w 4423910"/>
              <a:gd name="connsiteY152" fmla="*/ 848896 h 1404767"/>
              <a:gd name="connsiteX153" fmla="*/ 1298631 w 4423910"/>
              <a:gd name="connsiteY153" fmla="*/ 848896 h 1404767"/>
              <a:gd name="connsiteX154" fmla="*/ 1298631 w 4423910"/>
              <a:gd name="connsiteY154" fmla="*/ 857245 h 1404767"/>
              <a:gd name="connsiteX155" fmla="*/ 1370894 w 4423910"/>
              <a:gd name="connsiteY155" fmla="*/ 857245 h 1404767"/>
              <a:gd name="connsiteX156" fmla="*/ 1370894 w 4423910"/>
              <a:gd name="connsiteY156" fmla="*/ 862241 h 1404767"/>
              <a:gd name="connsiteX157" fmla="*/ 1394230 w 4423910"/>
              <a:gd name="connsiteY157" fmla="*/ 862241 h 1404767"/>
              <a:gd name="connsiteX158" fmla="*/ 1394230 w 4423910"/>
              <a:gd name="connsiteY158" fmla="*/ 869700 h 1404767"/>
              <a:gd name="connsiteX159" fmla="*/ 1399499 w 4423910"/>
              <a:gd name="connsiteY159" fmla="*/ 869700 h 1404767"/>
              <a:gd name="connsiteX160" fmla="*/ 1399499 w 4423910"/>
              <a:gd name="connsiteY160" fmla="*/ 881265 h 1404767"/>
              <a:gd name="connsiteX161" fmla="*/ 1399499 w 4423910"/>
              <a:gd name="connsiteY161" fmla="*/ 894130 h 1404767"/>
              <a:gd name="connsiteX162" fmla="*/ 1406958 w 4423910"/>
              <a:gd name="connsiteY162" fmla="*/ 894130 h 1404767"/>
              <a:gd name="connsiteX163" fmla="*/ 1406958 w 4423910"/>
              <a:gd name="connsiteY163" fmla="*/ 902205 h 1404767"/>
              <a:gd name="connsiteX164" fmla="*/ 1415033 w 4423910"/>
              <a:gd name="connsiteY164" fmla="*/ 902205 h 1404767"/>
              <a:gd name="connsiteX165" fmla="*/ 1415033 w 4423910"/>
              <a:gd name="connsiteY165" fmla="*/ 908774 h 1404767"/>
              <a:gd name="connsiteX166" fmla="*/ 1421808 w 4423910"/>
              <a:gd name="connsiteY166" fmla="*/ 908774 h 1404767"/>
              <a:gd name="connsiteX167" fmla="*/ 1421808 w 4423910"/>
              <a:gd name="connsiteY167" fmla="*/ 916370 h 1404767"/>
              <a:gd name="connsiteX168" fmla="*/ 1444253 w 4423910"/>
              <a:gd name="connsiteY168" fmla="*/ 916370 h 1404767"/>
              <a:gd name="connsiteX169" fmla="*/ 1444253 w 4423910"/>
              <a:gd name="connsiteY169" fmla="*/ 925608 h 1404767"/>
              <a:gd name="connsiteX170" fmla="*/ 1449933 w 4423910"/>
              <a:gd name="connsiteY170" fmla="*/ 925608 h 1404767"/>
              <a:gd name="connsiteX171" fmla="*/ 1449933 w 4423910"/>
              <a:gd name="connsiteY171" fmla="*/ 938268 h 1404767"/>
              <a:gd name="connsiteX172" fmla="*/ 1462867 w 4423910"/>
              <a:gd name="connsiteY172" fmla="*/ 938268 h 1404767"/>
              <a:gd name="connsiteX173" fmla="*/ 1462867 w 4423910"/>
              <a:gd name="connsiteY173" fmla="*/ 952639 h 1404767"/>
              <a:gd name="connsiteX174" fmla="*/ 1495851 w 4423910"/>
              <a:gd name="connsiteY174" fmla="*/ 952639 h 1404767"/>
              <a:gd name="connsiteX175" fmla="*/ 1495851 w 4423910"/>
              <a:gd name="connsiteY175" fmla="*/ 959893 h 1404767"/>
              <a:gd name="connsiteX176" fmla="*/ 1543890 w 4423910"/>
              <a:gd name="connsiteY176" fmla="*/ 959893 h 1404767"/>
              <a:gd name="connsiteX177" fmla="*/ 1543890 w 4423910"/>
              <a:gd name="connsiteY177" fmla="*/ 967284 h 1404767"/>
              <a:gd name="connsiteX178" fmla="*/ 1566130 w 4423910"/>
              <a:gd name="connsiteY178" fmla="*/ 967284 h 1404767"/>
              <a:gd name="connsiteX179" fmla="*/ 1566130 w 4423910"/>
              <a:gd name="connsiteY179" fmla="*/ 974058 h 1404767"/>
              <a:gd name="connsiteX180" fmla="*/ 1612664 w 4423910"/>
              <a:gd name="connsiteY180" fmla="*/ 974058 h 1404767"/>
              <a:gd name="connsiteX181" fmla="*/ 1612664 w 4423910"/>
              <a:gd name="connsiteY181" fmla="*/ 978643 h 1404767"/>
              <a:gd name="connsiteX182" fmla="*/ 1697177 w 4423910"/>
              <a:gd name="connsiteY182" fmla="*/ 978643 h 1404767"/>
              <a:gd name="connsiteX183" fmla="*/ 1701762 w 4423910"/>
              <a:gd name="connsiteY183" fmla="*/ 978643 h 1404767"/>
              <a:gd name="connsiteX184" fmla="*/ 1701762 w 4423910"/>
              <a:gd name="connsiteY184" fmla="*/ 989319 h 1404767"/>
              <a:gd name="connsiteX185" fmla="*/ 1708948 w 4423910"/>
              <a:gd name="connsiteY185" fmla="*/ 989319 h 1404767"/>
              <a:gd name="connsiteX186" fmla="*/ 1708948 w 4423910"/>
              <a:gd name="connsiteY186" fmla="*/ 995683 h 1404767"/>
              <a:gd name="connsiteX187" fmla="*/ 1729067 w 4423910"/>
              <a:gd name="connsiteY187" fmla="*/ 995683 h 1404767"/>
              <a:gd name="connsiteX188" fmla="*/ 1729067 w 4423910"/>
              <a:gd name="connsiteY188" fmla="*/ 1022987 h 1404767"/>
              <a:gd name="connsiteX189" fmla="*/ 1735841 w 4423910"/>
              <a:gd name="connsiteY189" fmla="*/ 1022987 h 1404767"/>
              <a:gd name="connsiteX190" fmla="*/ 1735841 w 4423910"/>
              <a:gd name="connsiteY190" fmla="*/ 1032567 h 1404767"/>
              <a:gd name="connsiteX191" fmla="*/ 1742821 w 4423910"/>
              <a:gd name="connsiteY191" fmla="*/ 1032567 h 1404767"/>
              <a:gd name="connsiteX192" fmla="*/ 1742821 w 4423910"/>
              <a:gd name="connsiteY192" fmla="*/ 1039821 h 1404767"/>
              <a:gd name="connsiteX193" fmla="*/ 1750691 w 4423910"/>
              <a:gd name="connsiteY193" fmla="*/ 1039821 h 1404767"/>
              <a:gd name="connsiteX194" fmla="*/ 1750691 w 4423910"/>
              <a:gd name="connsiteY194" fmla="*/ 1062062 h 1404767"/>
              <a:gd name="connsiteX195" fmla="*/ 1770126 w 4423910"/>
              <a:gd name="connsiteY195" fmla="*/ 1062062 h 1404767"/>
              <a:gd name="connsiteX196" fmla="*/ 1770126 w 4423910"/>
              <a:gd name="connsiteY196" fmla="*/ 1067947 h 1404767"/>
              <a:gd name="connsiteX197" fmla="*/ 1816659 w 4423910"/>
              <a:gd name="connsiteY197" fmla="*/ 1067947 h 1404767"/>
              <a:gd name="connsiteX198" fmla="*/ 1816659 w 4423910"/>
              <a:gd name="connsiteY198" fmla="*/ 1082386 h 1404767"/>
              <a:gd name="connsiteX199" fmla="*/ 1843485 w 4423910"/>
              <a:gd name="connsiteY199" fmla="*/ 1082386 h 1404767"/>
              <a:gd name="connsiteX200" fmla="*/ 1843485 w 4423910"/>
              <a:gd name="connsiteY200" fmla="*/ 1091145 h 1404767"/>
              <a:gd name="connsiteX201" fmla="*/ 1954207 w 4423910"/>
              <a:gd name="connsiteY201" fmla="*/ 1091145 h 1404767"/>
              <a:gd name="connsiteX202" fmla="*/ 1954207 w 4423910"/>
              <a:gd name="connsiteY202" fmla="*/ 1099220 h 1404767"/>
              <a:gd name="connsiteX203" fmla="*/ 1977200 w 4423910"/>
              <a:gd name="connsiteY203" fmla="*/ 1099220 h 1404767"/>
              <a:gd name="connsiteX204" fmla="*/ 1977200 w 4423910"/>
              <a:gd name="connsiteY204" fmla="*/ 1105516 h 1404767"/>
              <a:gd name="connsiteX205" fmla="*/ 1981306 w 4423910"/>
              <a:gd name="connsiteY205" fmla="*/ 1105516 h 1404767"/>
              <a:gd name="connsiteX206" fmla="*/ 1981306 w 4423910"/>
              <a:gd name="connsiteY206" fmla="*/ 1114070 h 1404767"/>
              <a:gd name="connsiteX207" fmla="*/ 2065614 w 4423910"/>
              <a:gd name="connsiteY207" fmla="*/ 1114070 h 1404767"/>
              <a:gd name="connsiteX208" fmla="*/ 2065614 w 4423910"/>
              <a:gd name="connsiteY208" fmla="*/ 1120639 h 1404767"/>
              <a:gd name="connsiteX209" fmla="*/ 2071294 w 4423910"/>
              <a:gd name="connsiteY209" fmla="*/ 1120639 h 1404767"/>
              <a:gd name="connsiteX210" fmla="*/ 2071294 w 4423910"/>
              <a:gd name="connsiteY210" fmla="*/ 1129809 h 1404767"/>
              <a:gd name="connsiteX211" fmla="*/ 2083543 w 4423910"/>
              <a:gd name="connsiteY211" fmla="*/ 1129809 h 1404767"/>
              <a:gd name="connsiteX212" fmla="*/ 2083543 w 4423910"/>
              <a:gd name="connsiteY212" fmla="*/ 1136310 h 1404767"/>
              <a:gd name="connsiteX213" fmla="*/ 2090318 w 4423910"/>
              <a:gd name="connsiteY213" fmla="*/ 1136310 h 1404767"/>
              <a:gd name="connsiteX214" fmla="*/ 2206721 w 4423910"/>
              <a:gd name="connsiteY214" fmla="*/ 1136310 h 1404767"/>
              <a:gd name="connsiteX215" fmla="*/ 2206721 w 4423910"/>
              <a:gd name="connsiteY215" fmla="*/ 1144180 h 1404767"/>
              <a:gd name="connsiteX216" fmla="*/ 2214590 w 4423910"/>
              <a:gd name="connsiteY216" fmla="*/ 1144180 h 1404767"/>
              <a:gd name="connsiteX217" fmla="*/ 2214590 w 4423910"/>
              <a:gd name="connsiteY217" fmla="*/ 1150544 h 1404767"/>
              <a:gd name="connsiteX218" fmla="*/ 2220476 w 4423910"/>
              <a:gd name="connsiteY218" fmla="*/ 1150544 h 1404767"/>
              <a:gd name="connsiteX219" fmla="*/ 2220476 w 4423910"/>
              <a:gd name="connsiteY219" fmla="*/ 1154444 h 1404767"/>
              <a:gd name="connsiteX220" fmla="*/ 2268104 w 4423910"/>
              <a:gd name="connsiteY220" fmla="*/ 1154444 h 1404767"/>
              <a:gd name="connsiteX221" fmla="*/ 2268104 w 4423910"/>
              <a:gd name="connsiteY221" fmla="*/ 1162314 h 1404767"/>
              <a:gd name="connsiteX222" fmla="*/ 2309779 w 4423910"/>
              <a:gd name="connsiteY222" fmla="*/ 1162314 h 1404767"/>
              <a:gd name="connsiteX223" fmla="*/ 2309779 w 4423910"/>
              <a:gd name="connsiteY223" fmla="*/ 1169294 h 1404767"/>
              <a:gd name="connsiteX224" fmla="*/ 2349948 w 4423910"/>
              <a:gd name="connsiteY224" fmla="*/ 1169294 h 1404767"/>
              <a:gd name="connsiteX225" fmla="*/ 2349948 w 4423910"/>
              <a:gd name="connsiteY225" fmla="*/ 1190508 h 1404767"/>
              <a:gd name="connsiteX226" fmla="*/ 2564003 w 4423910"/>
              <a:gd name="connsiteY226" fmla="*/ 1190508 h 1404767"/>
              <a:gd name="connsiteX227" fmla="*/ 2564003 w 4423910"/>
              <a:gd name="connsiteY227" fmla="*/ 1197899 h 1404767"/>
              <a:gd name="connsiteX228" fmla="*/ 2697856 w 4423910"/>
              <a:gd name="connsiteY228" fmla="*/ 1197899 h 1404767"/>
              <a:gd name="connsiteX229" fmla="*/ 2697856 w 4423910"/>
              <a:gd name="connsiteY229" fmla="*/ 1204879 h 1404767"/>
              <a:gd name="connsiteX230" fmla="*/ 2709215 w 4423910"/>
              <a:gd name="connsiteY230" fmla="*/ 1204879 h 1404767"/>
              <a:gd name="connsiteX231" fmla="*/ 2709215 w 4423910"/>
              <a:gd name="connsiteY231" fmla="*/ 1211243 h 1404767"/>
              <a:gd name="connsiteX232" fmla="*/ 2738709 w 4423910"/>
              <a:gd name="connsiteY232" fmla="*/ 1211243 h 1404767"/>
              <a:gd name="connsiteX233" fmla="*/ 2738709 w 4423910"/>
              <a:gd name="connsiteY233" fmla="*/ 1215622 h 1404767"/>
              <a:gd name="connsiteX234" fmla="*/ 2755749 w 4423910"/>
              <a:gd name="connsiteY234" fmla="*/ 1215622 h 1404767"/>
              <a:gd name="connsiteX235" fmla="*/ 2755749 w 4423910"/>
              <a:gd name="connsiteY235" fmla="*/ 1220413 h 1404767"/>
              <a:gd name="connsiteX236" fmla="*/ 2761634 w 4423910"/>
              <a:gd name="connsiteY236" fmla="*/ 1220413 h 1404767"/>
              <a:gd name="connsiteX237" fmla="*/ 2761634 w 4423910"/>
              <a:gd name="connsiteY237" fmla="*/ 1226298 h 1404767"/>
              <a:gd name="connsiteX238" fmla="*/ 3049048 w 4423910"/>
              <a:gd name="connsiteY238" fmla="*/ 1226298 h 1404767"/>
              <a:gd name="connsiteX239" fmla="*/ 3049048 w 4423910"/>
              <a:gd name="connsiteY239" fmla="*/ 1244227 h 1404767"/>
              <a:gd name="connsiteX240" fmla="*/ 3115016 w 4423910"/>
              <a:gd name="connsiteY240" fmla="*/ 1244227 h 1404767"/>
              <a:gd name="connsiteX241" fmla="*/ 3115016 w 4423910"/>
              <a:gd name="connsiteY241" fmla="*/ 1265646 h 1404767"/>
              <a:gd name="connsiteX242" fmla="*/ 3129250 w 4423910"/>
              <a:gd name="connsiteY242" fmla="*/ 1265646 h 1404767"/>
              <a:gd name="connsiteX243" fmla="*/ 3129250 w 4423910"/>
              <a:gd name="connsiteY243" fmla="*/ 1274132 h 1404767"/>
              <a:gd name="connsiteX244" fmla="*/ 3136025 w 4423910"/>
              <a:gd name="connsiteY244" fmla="*/ 1274132 h 1404767"/>
              <a:gd name="connsiteX245" fmla="*/ 3136025 w 4423910"/>
              <a:gd name="connsiteY245" fmla="*/ 1287476 h 1404767"/>
              <a:gd name="connsiteX246" fmla="*/ 3142320 w 4423910"/>
              <a:gd name="connsiteY246" fmla="*/ 1287476 h 1404767"/>
              <a:gd name="connsiteX247" fmla="*/ 3142320 w 4423910"/>
              <a:gd name="connsiteY247" fmla="*/ 1292061 h 1404767"/>
              <a:gd name="connsiteX248" fmla="*/ 3632429 w 4423910"/>
              <a:gd name="connsiteY248" fmla="*/ 1289392 h 1404767"/>
              <a:gd name="connsiteX249" fmla="*/ 3632429 w 4423910"/>
              <a:gd name="connsiteY249" fmla="*/ 1285491 h 1404767"/>
              <a:gd name="connsiteX250" fmla="*/ 4035835 w 4423910"/>
              <a:gd name="connsiteY250" fmla="*/ 1287271 h 1404767"/>
              <a:gd name="connsiteX251" fmla="*/ 4035835 w 4423910"/>
              <a:gd name="connsiteY251" fmla="*/ 1336815 h 1404767"/>
              <a:gd name="connsiteX252" fmla="*/ 4423911 w 4423910"/>
              <a:gd name="connsiteY252" fmla="*/ 1336815 h 1404767"/>
              <a:gd name="connsiteX253" fmla="*/ 4423911 w 4423910"/>
              <a:gd name="connsiteY253" fmla="*/ 1404768 h 1404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Lst>
            <a:rect l="l" t="t" r="r" b="b"/>
            <a:pathLst>
              <a:path w="4423910" h="1404767">
                <a:moveTo>
                  <a:pt x="0" y="0"/>
                </a:moveTo>
                <a:lnTo>
                  <a:pt x="72059" y="0"/>
                </a:lnTo>
                <a:lnTo>
                  <a:pt x="72059" y="9170"/>
                </a:lnTo>
                <a:lnTo>
                  <a:pt x="93888" y="9170"/>
                </a:lnTo>
                <a:lnTo>
                  <a:pt x="93888" y="19640"/>
                </a:lnTo>
                <a:lnTo>
                  <a:pt x="127967" y="19640"/>
                </a:lnTo>
                <a:lnTo>
                  <a:pt x="127967" y="30110"/>
                </a:lnTo>
                <a:lnTo>
                  <a:pt x="195236" y="30110"/>
                </a:lnTo>
                <a:lnTo>
                  <a:pt x="195236" y="44549"/>
                </a:lnTo>
                <a:lnTo>
                  <a:pt x="233284" y="44549"/>
                </a:lnTo>
                <a:lnTo>
                  <a:pt x="233284" y="53308"/>
                </a:lnTo>
                <a:lnTo>
                  <a:pt x="240264" y="53308"/>
                </a:lnTo>
                <a:lnTo>
                  <a:pt x="240264" y="62889"/>
                </a:lnTo>
                <a:lnTo>
                  <a:pt x="278244" y="62889"/>
                </a:lnTo>
                <a:lnTo>
                  <a:pt x="278244" y="67268"/>
                </a:lnTo>
                <a:lnTo>
                  <a:pt x="309722" y="67268"/>
                </a:lnTo>
                <a:lnTo>
                  <a:pt x="309722" y="73359"/>
                </a:lnTo>
                <a:lnTo>
                  <a:pt x="338532" y="73359"/>
                </a:lnTo>
                <a:lnTo>
                  <a:pt x="338532" y="88209"/>
                </a:lnTo>
                <a:lnTo>
                  <a:pt x="344623" y="88209"/>
                </a:lnTo>
                <a:lnTo>
                  <a:pt x="344623" y="94778"/>
                </a:lnTo>
                <a:lnTo>
                  <a:pt x="352082" y="94778"/>
                </a:lnTo>
                <a:lnTo>
                  <a:pt x="352082" y="101758"/>
                </a:lnTo>
                <a:lnTo>
                  <a:pt x="414081" y="101758"/>
                </a:lnTo>
                <a:lnTo>
                  <a:pt x="414081" y="108738"/>
                </a:lnTo>
                <a:lnTo>
                  <a:pt x="448160" y="108738"/>
                </a:lnTo>
                <a:lnTo>
                  <a:pt x="448160" y="117087"/>
                </a:lnTo>
                <a:lnTo>
                  <a:pt x="535547" y="117087"/>
                </a:lnTo>
                <a:lnTo>
                  <a:pt x="535547" y="124272"/>
                </a:lnTo>
                <a:lnTo>
                  <a:pt x="541843" y="124272"/>
                </a:lnTo>
                <a:lnTo>
                  <a:pt x="541843" y="129541"/>
                </a:lnTo>
                <a:lnTo>
                  <a:pt x="547523" y="129541"/>
                </a:lnTo>
                <a:lnTo>
                  <a:pt x="547523" y="136042"/>
                </a:lnTo>
                <a:lnTo>
                  <a:pt x="552792" y="136042"/>
                </a:lnTo>
                <a:lnTo>
                  <a:pt x="552792" y="145007"/>
                </a:lnTo>
                <a:lnTo>
                  <a:pt x="558198" y="145007"/>
                </a:lnTo>
                <a:lnTo>
                  <a:pt x="558198" y="150482"/>
                </a:lnTo>
                <a:lnTo>
                  <a:pt x="566342" y="150482"/>
                </a:lnTo>
                <a:lnTo>
                  <a:pt x="566342" y="156161"/>
                </a:lnTo>
                <a:lnTo>
                  <a:pt x="573322" y="156161"/>
                </a:lnTo>
                <a:lnTo>
                  <a:pt x="573322" y="162047"/>
                </a:lnTo>
                <a:lnTo>
                  <a:pt x="580712" y="162047"/>
                </a:lnTo>
                <a:lnTo>
                  <a:pt x="580712" y="166426"/>
                </a:lnTo>
                <a:lnTo>
                  <a:pt x="586871" y="166426"/>
                </a:lnTo>
                <a:lnTo>
                  <a:pt x="586871" y="172311"/>
                </a:lnTo>
                <a:lnTo>
                  <a:pt x="593578" y="172311"/>
                </a:lnTo>
                <a:lnTo>
                  <a:pt x="593578" y="178402"/>
                </a:lnTo>
                <a:lnTo>
                  <a:pt x="601447" y="178402"/>
                </a:lnTo>
                <a:lnTo>
                  <a:pt x="601447" y="186750"/>
                </a:lnTo>
                <a:lnTo>
                  <a:pt x="616776" y="186750"/>
                </a:lnTo>
                <a:lnTo>
                  <a:pt x="616776" y="199205"/>
                </a:lnTo>
                <a:lnTo>
                  <a:pt x="652771" y="199205"/>
                </a:lnTo>
                <a:lnTo>
                  <a:pt x="652771" y="207485"/>
                </a:lnTo>
                <a:lnTo>
                  <a:pt x="660435" y="207485"/>
                </a:lnTo>
                <a:lnTo>
                  <a:pt x="660435" y="216450"/>
                </a:lnTo>
                <a:lnTo>
                  <a:pt x="668305" y="216450"/>
                </a:lnTo>
                <a:lnTo>
                  <a:pt x="668305" y="221924"/>
                </a:lnTo>
                <a:lnTo>
                  <a:pt x="677064" y="221924"/>
                </a:lnTo>
                <a:lnTo>
                  <a:pt x="677064" y="227604"/>
                </a:lnTo>
                <a:lnTo>
                  <a:pt x="684660" y="227604"/>
                </a:lnTo>
                <a:lnTo>
                  <a:pt x="684660" y="233010"/>
                </a:lnTo>
                <a:lnTo>
                  <a:pt x="689724" y="233010"/>
                </a:lnTo>
                <a:lnTo>
                  <a:pt x="689724" y="240264"/>
                </a:lnTo>
                <a:lnTo>
                  <a:pt x="715455" y="240264"/>
                </a:lnTo>
                <a:lnTo>
                  <a:pt x="715455" y="246560"/>
                </a:lnTo>
                <a:lnTo>
                  <a:pt x="723530" y="246560"/>
                </a:lnTo>
                <a:lnTo>
                  <a:pt x="723530" y="253129"/>
                </a:lnTo>
                <a:lnTo>
                  <a:pt x="729483" y="253129"/>
                </a:lnTo>
                <a:lnTo>
                  <a:pt x="729483" y="257919"/>
                </a:lnTo>
                <a:lnTo>
                  <a:pt x="744333" y="257919"/>
                </a:lnTo>
                <a:lnTo>
                  <a:pt x="744333" y="263189"/>
                </a:lnTo>
                <a:lnTo>
                  <a:pt x="750834" y="263189"/>
                </a:lnTo>
                <a:lnTo>
                  <a:pt x="750834" y="270785"/>
                </a:lnTo>
                <a:lnTo>
                  <a:pt x="784913" y="270785"/>
                </a:lnTo>
                <a:lnTo>
                  <a:pt x="784913" y="278038"/>
                </a:lnTo>
                <a:lnTo>
                  <a:pt x="790593" y="278038"/>
                </a:lnTo>
                <a:lnTo>
                  <a:pt x="790593" y="284129"/>
                </a:lnTo>
                <a:lnTo>
                  <a:pt x="810712" y="284129"/>
                </a:lnTo>
                <a:lnTo>
                  <a:pt x="814407" y="284129"/>
                </a:lnTo>
                <a:lnTo>
                  <a:pt x="814407" y="292204"/>
                </a:lnTo>
                <a:lnTo>
                  <a:pt x="818787" y="292204"/>
                </a:lnTo>
                <a:lnTo>
                  <a:pt x="818787" y="319508"/>
                </a:lnTo>
                <a:lnTo>
                  <a:pt x="825082" y="319508"/>
                </a:lnTo>
                <a:lnTo>
                  <a:pt x="825082" y="330252"/>
                </a:lnTo>
                <a:lnTo>
                  <a:pt x="831241" y="330252"/>
                </a:lnTo>
                <a:lnTo>
                  <a:pt x="831241" y="355982"/>
                </a:lnTo>
                <a:lnTo>
                  <a:pt x="836716" y="355982"/>
                </a:lnTo>
                <a:lnTo>
                  <a:pt x="836716" y="376306"/>
                </a:lnTo>
                <a:lnTo>
                  <a:pt x="844312" y="376306"/>
                </a:lnTo>
                <a:lnTo>
                  <a:pt x="844312" y="392662"/>
                </a:lnTo>
                <a:lnTo>
                  <a:pt x="850881" y="392662"/>
                </a:lnTo>
                <a:lnTo>
                  <a:pt x="850881" y="398341"/>
                </a:lnTo>
                <a:lnTo>
                  <a:pt x="857861" y="398341"/>
                </a:lnTo>
                <a:lnTo>
                  <a:pt x="857861" y="423045"/>
                </a:lnTo>
                <a:lnTo>
                  <a:pt x="866415" y="423045"/>
                </a:lnTo>
                <a:lnTo>
                  <a:pt x="866415" y="451239"/>
                </a:lnTo>
                <a:lnTo>
                  <a:pt x="873395" y="451239"/>
                </a:lnTo>
                <a:lnTo>
                  <a:pt x="873395" y="490109"/>
                </a:lnTo>
                <a:lnTo>
                  <a:pt x="881470" y="490109"/>
                </a:lnTo>
                <a:lnTo>
                  <a:pt x="881470" y="496404"/>
                </a:lnTo>
                <a:lnTo>
                  <a:pt x="888040" y="496404"/>
                </a:lnTo>
                <a:lnTo>
                  <a:pt x="888040" y="515839"/>
                </a:lnTo>
                <a:lnTo>
                  <a:pt x="897620" y="515839"/>
                </a:lnTo>
                <a:lnTo>
                  <a:pt x="903300" y="515839"/>
                </a:lnTo>
                <a:lnTo>
                  <a:pt x="903300" y="540748"/>
                </a:lnTo>
                <a:lnTo>
                  <a:pt x="909869" y="540748"/>
                </a:lnTo>
                <a:lnTo>
                  <a:pt x="909869" y="545128"/>
                </a:lnTo>
                <a:lnTo>
                  <a:pt x="916165" y="545128"/>
                </a:lnTo>
                <a:lnTo>
                  <a:pt x="916165" y="568942"/>
                </a:lnTo>
                <a:lnTo>
                  <a:pt x="927525" y="568942"/>
                </a:lnTo>
                <a:lnTo>
                  <a:pt x="927525" y="589266"/>
                </a:lnTo>
                <a:lnTo>
                  <a:pt x="1012312" y="589266"/>
                </a:lnTo>
                <a:lnTo>
                  <a:pt x="1012312" y="599942"/>
                </a:lnTo>
                <a:lnTo>
                  <a:pt x="1044817" y="599942"/>
                </a:lnTo>
                <a:lnTo>
                  <a:pt x="1044817" y="604937"/>
                </a:lnTo>
                <a:lnTo>
                  <a:pt x="1051797" y="604937"/>
                </a:lnTo>
                <a:lnTo>
                  <a:pt x="1051797" y="610891"/>
                </a:lnTo>
                <a:lnTo>
                  <a:pt x="1106611" y="610891"/>
                </a:lnTo>
                <a:lnTo>
                  <a:pt x="1106611" y="617186"/>
                </a:lnTo>
                <a:lnTo>
                  <a:pt x="1113865" y="617186"/>
                </a:lnTo>
                <a:lnTo>
                  <a:pt x="1113865" y="633131"/>
                </a:lnTo>
                <a:lnTo>
                  <a:pt x="1119544" y="633131"/>
                </a:lnTo>
                <a:lnTo>
                  <a:pt x="1119544" y="642780"/>
                </a:lnTo>
                <a:lnTo>
                  <a:pt x="1130220" y="642780"/>
                </a:lnTo>
                <a:lnTo>
                  <a:pt x="1130220" y="649281"/>
                </a:lnTo>
                <a:lnTo>
                  <a:pt x="1135900" y="649281"/>
                </a:lnTo>
                <a:lnTo>
                  <a:pt x="1135900" y="668716"/>
                </a:lnTo>
                <a:lnTo>
                  <a:pt x="1143769" y="668716"/>
                </a:lnTo>
                <a:lnTo>
                  <a:pt x="1143769" y="679254"/>
                </a:lnTo>
                <a:lnTo>
                  <a:pt x="1148970" y="679254"/>
                </a:lnTo>
                <a:lnTo>
                  <a:pt x="1148970" y="722708"/>
                </a:lnTo>
                <a:lnTo>
                  <a:pt x="1156635" y="722708"/>
                </a:lnTo>
                <a:lnTo>
                  <a:pt x="1156635" y="728388"/>
                </a:lnTo>
                <a:lnTo>
                  <a:pt x="1171963" y="728388"/>
                </a:lnTo>
                <a:lnTo>
                  <a:pt x="1171963" y="754324"/>
                </a:lnTo>
                <a:lnTo>
                  <a:pt x="1188318" y="754324"/>
                </a:lnTo>
                <a:lnTo>
                  <a:pt x="1188318" y="765273"/>
                </a:lnTo>
                <a:lnTo>
                  <a:pt x="1194204" y="765273"/>
                </a:lnTo>
                <a:lnTo>
                  <a:pt x="1194204" y="790593"/>
                </a:lnTo>
                <a:lnTo>
                  <a:pt x="1200978" y="790593"/>
                </a:lnTo>
                <a:lnTo>
                  <a:pt x="1200978" y="808727"/>
                </a:lnTo>
                <a:lnTo>
                  <a:pt x="1212543" y="808727"/>
                </a:lnTo>
                <a:lnTo>
                  <a:pt x="1212543" y="816597"/>
                </a:lnTo>
                <a:lnTo>
                  <a:pt x="1225409" y="816597"/>
                </a:lnTo>
                <a:lnTo>
                  <a:pt x="1225409" y="822961"/>
                </a:lnTo>
                <a:lnTo>
                  <a:pt x="1231567" y="822961"/>
                </a:lnTo>
                <a:lnTo>
                  <a:pt x="1231567" y="828162"/>
                </a:lnTo>
                <a:lnTo>
                  <a:pt x="1252507" y="828162"/>
                </a:lnTo>
                <a:lnTo>
                  <a:pt x="1252507" y="838016"/>
                </a:lnTo>
                <a:lnTo>
                  <a:pt x="1258666" y="838016"/>
                </a:lnTo>
                <a:lnTo>
                  <a:pt x="1258666" y="842122"/>
                </a:lnTo>
                <a:lnTo>
                  <a:pt x="1291582" y="842122"/>
                </a:lnTo>
                <a:lnTo>
                  <a:pt x="1291582" y="848896"/>
                </a:lnTo>
                <a:lnTo>
                  <a:pt x="1298631" y="848896"/>
                </a:lnTo>
                <a:lnTo>
                  <a:pt x="1298631" y="857245"/>
                </a:lnTo>
                <a:lnTo>
                  <a:pt x="1370894" y="857245"/>
                </a:lnTo>
                <a:lnTo>
                  <a:pt x="1370894" y="862241"/>
                </a:lnTo>
                <a:lnTo>
                  <a:pt x="1394230" y="862241"/>
                </a:lnTo>
                <a:lnTo>
                  <a:pt x="1394230" y="869700"/>
                </a:lnTo>
                <a:lnTo>
                  <a:pt x="1399499" y="869700"/>
                </a:lnTo>
                <a:lnTo>
                  <a:pt x="1399499" y="881265"/>
                </a:lnTo>
                <a:lnTo>
                  <a:pt x="1399499" y="894130"/>
                </a:lnTo>
                <a:lnTo>
                  <a:pt x="1406958" y="894130"/>
                </a:lnTo>
                <a:lnTo>
                  <a:pt x="1406958" y="902205"/>
                </a:lnTo>
                <a:lnTo>
                  <a:pt x="1415033" y="902205"/>
                </a:lnTo>
                <a:lnTo>
                  <a:pt x="1415033" y="908774"/>
                </a:lnTo>
                <a:lnTo>
                  <a:pt x="1421808" y="908774"/>
                </a:lnTo>
                <a:lnTo>
                  <a:pt x="1421808" y="916370"/>
                </a:lnTo>
                <a:lnTo>
                  <a:pt x="1444253" y="916370"/>
                </a:lnTo>
                <a:lnTo>
                  <a:pt x="1444253" y="925608"/>
                </a:lnTo>
                <a:lnTo>
                  <a:pt x="1449933" y="925608"/>
                </a:lnTo>
                <a:lnTo>
                  <a:pt x="1449933" y="938268"/>
                </a:lnTo>
                <a:lnTo>
                  <a:pt x="1462867" y="938268"/>
                </a:lnTo>
                <a:lnTo>
                  <a:pt x="1462867" y="952639"/>
                </a:lnTo>
                <a:lnTo>
                  <a:pt x="1495851" y="952639"/>
                </a:lnTo>
                <a:lnTo>
                  <a:pt x="1495851" y="959893"/>
                </a:lnTo>
                <a:lnTo>
                  <a:pt x="1543890" y="959893"/>
                </a:lnTo>
                <a:lnTo>
                  <a:pt x="1543890" y="967284"/>
                </a:lnTo>
                <a:lnTo>
                  <a:pt x="1566130" y="967284"/>
                </a:lnTo>
                <a:lnTo>
                  <a:pt x="1566130" y="974058"/>
                </a:lnTo>
                <a:lnTo>
                  <a:pt x="1612664" y="974058"/>
                </a:lnTo>
                <a:lnTo>
                  <a:pt x="1612664" y="978643"/>
                </a:lnTo>
                <a:lnTo>
                  <a:pt x="1697177" y="978643"/>
                </a:lnTo>
                <a:lnTo>
                  <a:pt x="1701762" y="978643"/>
                </a:lnTo>
                <a:lnTo>
                  <a:pt x="1701762" y="989319"/>
                </a:lnTo>
                <a:lnTo>
                  <a:pt x="1708948" y="989319"/>
                </a:lnTo>
                <a:lnTo>
                  <a:pt x="1708948" y="995683"/>
                </a:lnTo>
                <a:lnTo>
                  <a:pt x="1729067" y="995683"/>
                </a:lnTo>
                <a:lnTo>
                  <a:pt x="1729067" y="1022987"/>
                </a:lnTo>
                <a:lnTo>
                  <a:pt x="1735841" y="1022987"/>
                </a:lnTo>
                <a:lnTo>
                  <a:pt x="1735841" y="1032567"/>
                </a:lnTo>
                <a:lnTo>
                  <a:pt x="1742821" y="1032567"/>
                </a:lnTo>
                <a:lnTo>
                  <a:pt x="1742821" y="1039821"/>
                </a:lnTo>
                <a:lnTo>
                  <a:pt x="1750691" y="1039821"/>
                </a:lnTo>
                <a:lnTo>
                  <a:pt x="1750691" y="1062062"/>
                </a:lnTo>
                <a:lnTo>
                  <a:pt x="1770126" y="1062062"/>
                </a:lnTo>
                <a:lnTo>
                  <a:pt x="1770126" y="1067947"/>
                </a:lnTo>
                <a:lnTo>
                  <a:pt x="1816659" y="1067947"/>
                </a:lnTo>
                <a:lnTo>
                  <a:pt x="1816659" y="1082386"/>
                </a:lnTo>
                <a:lnTo>
                  <a:pt x="1843485" y="1082386"/>
                </a:lnTo>
                <a:lnTo>
                  <a:pt x="1843485" y="1091145"/>
                </a:lnTo>
                <a:lnTo>
                  <a:pt x="1954207" y="1091145"/>
                </a:lnTo>
                <a:lnTo>
                  <a:pt x="1954207" y="1099220"/>
                </a:lnTo>
                <a:lnTo>
                  <a:pt x="1977200" y="1099220"/>
                </a:lnTo>
                <a:lnTo>
                  <a:pt x="1977200" y="1105516"/>
                </a:lnTo>
                <a:lnTo>
                  <a:pt x="1981306" y="1105516"/>
                </a:lnTo>
                <a:lnTo>
                  <a:pt x="1981306" y="1114070"/>
                </a:lnTo>
                <a:lnTo>
                  <a:pt x="2065614" y="1114070"/>
                </a:lnTo>
                <a:lnTo>
                  <a:pt x="2065614" y="1120639"/>
                </a:lnTo>
                <a:lnTo>
                  <a:pt x="2071294" y="1120639"/>
                </a:lnTo>
                <a:lnTo>
                  <a:pt x="2071294" y="1129809"/>
                </a:lnTo>
                <a:lnTo>
                  <a:pt x="2083543" y="1129809"/>
                </a:lnTo>
                <a:lnTo>
                  <a:pt x="2083543" y="1136310"/>
                </a:lnTo>
                <a:lnTo>
                  <a:pt x="2090318" y="1136310"/>
                </a:lnTo>
                <a:lnTo>
                  <a:pt x="2206721" y="1136310"/>
                </a:lnTo>
                <a:lnTo>
                  <a:pt x="2206721" y="1144180"/>
                </a:lnTo>
                <a:lnTo>
                  <a:pt x="2214590" y="1144180"/>
                </a:lnTo>
                <a:lnTo>
                  <a:pt x="2214590" y="1150544"/>
                </a:lnTo>
                <a:lnTo>
                  <a:pt x="2220476" y="1150544"/>
                </a:lnTo>
                <a:lnTo>
                  <a:pt x="2220476" y="1154444"/>
                </a:lnTo>
                <a:lnTo>
                  <a:pt x="2268104" y="1154444"/>
                </a:lnTo>
                <a:lnTo>
                  <a:pt x="2268104" y="1162314"/>
                </a:lnTo>
                <a:lnTo>
                  <a:pt x="2309779" y="1162314"/>
                </a:lnTo>
                <a:lnTo>
                  <a:pt x="2309779" y="1169294"/>
                </a:lnTo>
                <a:lnTo>
                  <a:pt x="2349948" y="1169294"/>
                </a:lnTo>
                <a:lnTo>
                  <a:pt x="2349948" y="1190508"/>
                </a:lnTo>
                <a:lnTo>
                  <a:pt x="2564003" y="1190508"/>
                </a:lnTo>
                <a:lnTo>
                  <a:pt x="2564003" y="1197899"/>
                </a:lnTo>
                <a:lnTo>
                  <a:pt x="2697856" y="1197899"/>
                </a:lnTo>
                <a:lnTo>
                  <a:pt x="2697856" y="1204879"/>
                </a:lnTo>
                <a:lnTo>
                  <a:pt x="2709215" y="1204879"/>
                </a:lnTo>
                <a:lnTo>
                  <a:pt x="2709215" y="1211243"/>
                </a:lnTo>
                <a:lnTo>
                  <a:pt x="2738709" y="1211243"/>
                </a:lnTo>
                <a:lnTo>
                  <a:pt x="2738709" y="1215622"/>
                </a:lnTo>
                <a:lnTo>
                  <a:pt x="2755749" y="1215622"/>
                </a:lnTo>
                <a:lnTo>
                  <a:pt x="2755749" y="1220413"/>
                </a:lnTo>
                <a:lnTo>
                  <a:pt x="2761634" y="1220413"/>
                </a:lnTo>
                <a:lnTo>
                  <a:pt x="2761634" y="1226298"/>
                </a:lnTo>
                <a:lnTo>
                  <a:pt x="3049048" y="1226298"/>
                </a:lnTo>
                <a:lnTo>
                  <a:pt x="3049048" y="1244227"/>
                </a:lnTo>
                <a:lnTo>
                  <a:pt x="3115016" y="1244227"/>
                </a:lnTo>
                <a:lnTo>
                  <a:pt x="3115016" y="1265646"/>
                </a:lnTo>
                <a:lnTo>
                  <a:pt x="3129250" y="1265646"/>
                </a:lnTo>
                <a:lnTo>
                  <a:pt x="3129250" y="1274132"/>
                </a:lnTo>
                <a:lnTo>
                  <a:pt x="3136025" y="1274132"/>
                </a:lnTo>
                <a:lnTo>
                  <a:pt x="3136025" y="1287476"/>
                </a:lnTo>
                <a:lnTo>
                  <a:pt x="3142320" y="1287476"/>
                </a:lnTo>
                <a:lnTo>
                  <a:pt x="3142320" y="1292061"/>
                </a:lnTo>
                <a:lnTo>
                  <a:pt x="3632429" y="1289392"/>
                </a:lnTo>
                <a:lnTo>
                  <a:pt x="3632429" y="1285491"/>
                </a:lnTo>
                <a:lnTo>
                  <a:pt x="4035835" y="1287271"/>
                </a:lnTo>
                <a:lnTo>
                  <a:pt x="4035835" y="1336815"/>
                </a:lnTo>
                <a:lnTo>
                  <a:pt x="4423911" y="1336815"/>
                </a:lnTo>
                <a:lnTo>
                  <a:pt x="4423911" y="1404768"/>
                </a:lnTo>
              </a:path>
            </a:pathLst>
          </a:custGeom>
          <a:noFill/>
          <a:ln w="12700" cap="flat">
            <a:solidFill>
              <a:schemeClr val="accent2"/>
            </a:solidFill>
            <a:prstDash val="solid"/>
            <a:miter/>
          </a:ln>
        </p:spPr>
        <p:txBody>
          <a:bodyPr rtlCol="0" anchor="ctr"/>
          <a:lstStyle/>
          <a:p>
            <a:endParaRPr lang="en-GB" sz="700">
              <a:solidFill>
                <a:schemeClr val="tx1"/>
              </a:solidFill>
            </a:endParaRPr>
          </a:p>
        </p:txBody>
      </p:sp>
      <p:grpSp>
        <p:nvGrpSpPr>
          <p:cNvPr id="52" name="Group 51">
            <a:extLst>
              <a:ext uri="{FF2B5EF4-FFF2-40B4-BE49-F238E27FC236}">
                <a16:creationId xmlns:a16="http://schemas.microsoft.com/office/drawing/2014/main" id="{B9444CBA-8CB3-DE14-0A59-60BEEB34D2F8}"/>
              </a:ext>
            </a:extLst>
          </p:cNvPr>
          <p:cNvGrpSpPr/>
          <p:nvPr/>
        </p:nvGrpSpPr>
        <p:grpSpPr>
          <a:xfrm>
            <a:off x="4725446" y="4825888"/>
            <a:ext cx="36000" cy="36000"/>
            <a:chOff x="8382000" y="4121138"/>
            <a:chExt cx="54000" cy="54000"/>
          </a:xfrm>
        </p:grpSpPr>
        <p:cxnSp>
          <p:nvCxnSpPr>
            <p:cNvPr id="53" name="Straight Connector 52">
              <a:extLst>
                <a:ext uri="{FF2B5EF4-FFF2-40B4-BE49-F238E27FC236}">
                  <a16:creationId xmlns:a16="http://schemas.microsoft.com/office/drawing/2014/main" id="{A240C8F4-D06C-5076-C012-83F6FEAFC3CD}"/>
                </a:ext>
              </a:extLst>
            </p:cNvPr>
            <p:cNvCxnSpPr/>
            <p:nvPr/>
          </p:nvCxnSpPr>
          <p:spPr>
            <a:xfrm>
              <a:off x="8382000" y="4148138"/>
              <a:ext cx="54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99AD1993-9A7C-576F-9717-E9F9F13FE1A7}"/>
                </a:ext>
              </a:extLst>
            </p:cNvPr>
            <p:cNvCxnSpPr/>
            <p:nvPr/>
          </p:nvCxnSpPr>
          <p:spPr>
            <a:xfrm>
              <a:off x="8409000" y="4121138"/>
              <a:ext cx="0" cy="5400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55" name="Group 54">
            <a:extLst>
              <a:ext uri="{FF2B5EF4-FFF2-40B4-BE49-F238E27FC236}">
                <a16:creationId xmlns:a16="http://schemas.microsoft.com/office/drawing/2014/main" id="{3C46266B-3512-4AE8-0762-C4EE93E98639}"/>
              </a:ext>
            </a:extLst>
          </p:cNvPr>
          <p:cNvGrpSpPr/>
          <p:nvPr/>
        </p:nvGrpSpPr>
        <p:grpSpPr>
          <a:xfrm>
            <a:off x="4650901" y="4807888"/>
            <a:ext cx="36000" cy="36000"/>
            <a:chOff x="8382000" y="4121138"/>
            <a:chExt cx="54000" cy="54000"/>
          </a:xfrm>
        </p:grpSpPr>
        <p:cxnSp>
          <p:nvCxnSpPr>
            <p:cNvPr id="56" name="Straight Connector 55">
              <a:extLst>
                <a:ext uri="{FF2B5EF4-FFF2-40B4-BE49-F238E27FC236}">
                  <a16:creationId xmlns:a16="http://schemas.microsoft.com/office/drawing/2014/main" id="{0848FA04-9CD6-CAE3-DB10-E9F0C7D60FBB}"/>
                </a:ext>
              </a:extLst>
            </p:cNvPr>
            <p:cNvCxnSpPr/>
            <p:nvPr/>
          </p:nvCxnSpPr>
          <p:spPr>
            <a:xfrm>
              <a:off x="8382000" y="4148138"/>
              <a:ext cx="54000" cy="0"/>
            </a:xfrm>
            <a:prstGeom prst="line">
              <a:avLst/>
            </a:prstGeom>
            <a:ln w="6350"/>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10AD7618-9B82-FC6F-A4ED-B85BC0BBCBA4}"/>
                </a:ext>
              </a:extLst>
            </p:cNvPr>
            <p:cNvCxnSpPr/>
            <p:nvPr/>
          </p:nvCxnSpPr>
          <p:spPr>
            <a:xfrm>
              <a:off x="8409000" y="4121138"/>
              <a:ext cx="0" cy="54000"/>
            </a:xfrm>
            <a:prstGeom prst="line">
              <a:avLst/>
            </a:prstGeom>
            <a:ln w="6350"/>
          </p:spPr>
          <p:style>
            <a:lnRef idx="1">
              <a:schemeClr val="accent1"/>
            </a:lnRef>
            <a:fillRef idx="0">
              <a:schemeClr val="accent1"/>
            </a:fillRef>
            <a:effectRef idx="0">
              <a:schemeClr val="accent1"/>
            </a:effectRef>
            <a:fontRef idx="minor">
              <a:schemeClr val="tx1"/>
            </a:fontRef>
          </p:style>
        </p:cxnSp>
      </p:grpSp>
      <p:grpSp>
        <p:nvGrpSpPr>
          <p:cNvPr id="58" name="Group 57">
            <a:extLst>
              <a:ext uri="{FF2B5EF4-FFF2-40B4-BE49-F238E27FC236}">
                <a16:creationId xmlns:a16="http://schemas.microsoft.com/office/drawing/2014/main" id="{44EBD56D-3151-642C-C15A-5E32A43B977A}"/>
              </a:ext>
            </a:extLst>
          </p:cNvPr>
          <p:cNvGrpSpPr/>
          <p:nvPr/>
        </p:nvGrpSpPr>
        <p:grpSpPr>
          <a:xfrm>
            <a:off x="4597051" y="4781412"/>
            <a:ext cx="36000" cy="36000"/>
            <a:chOff x="8382000" y="4121138"/>
            <a:chExt cx="54000" cy="54000"/>
          </a:xfrm>
        </p:grpSpPr>
        <p:cxnSp>
          <p:nvCxnSpPr>
            <p:cNvPr id="59" name="Straight Connector 58">
              <a:extLst>
                <a:ext uri="{FF2B5EF4-FFF2-40B4-BE49-F238E27FC236}">
                  <a16:creationId xmlns:a16="http://schemas.microsoft.com/office/drawing/2014/main" id="{85335082-1EBE-67D5-C97C-B81EF714AF19}"/>
                </a:ext>
              </a:extLst>
            </p:cNvPr>
            <p:cNvCxnSpPr/>
            <p:nvPr/>
          </p:nvCxnSpPr>
          <p:spPr>
            <a:xfrm>
              <a:off x="8382000" y="4148138"/>
              <a:ext cx="54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A39AE944-1A86-BF27-49E1-6F6D2DC1DA94}"/>
                </a:ext>
              </a:extLst>
            </p:cNvPr>
            <p:cNvCxnSpPr/>
            <p:nvPr/>
          </p:nvCxnSpPr>
          <p:spPr>
            <a:xfrm>
              <a:off x="8409000" y="4121138"/>
              <a:ext cx="0" cy="5400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61" name="Group 60">
            <a:extLst>
              <a:ext uri="{FF2B5EF4-FFF2-40B4-BE49-F238E27FC236}">
                <a16:creationId xmlns:a16="http://schemas.microsoft.com/office/drawing/2014/main" id="{0235B5A2-A351-5710-F7DE-D8719A7E8906}"/>
              </a:ext>
            </a:extLst>
          </p:cNvPr>
          <p:cNvGrpSpPr/>
          <p:nvPr/>
        </p:nvGrpSpPr>
        <p:grpSpPr>
          <a:xfrm>
            <a:off x="4313182" y="4763965"/>
            <a:ext cx="36000" cy="36000"/>
            <a:chOff x="8382000" y="4121138"/>
            <a:chExt cx="54000" cy="54000"/>
          </a:xfrm>
        </p:grpSpPr>
        <p:cxnSp>
          <p:nvCxnSpPr>
            <p:cNvPr id="62" name="Straight Connector 61">
              <a:extLst>
                <a:ext uri="{FF2B5EF4-FFF2-40B4-BE49-F238E27FC236}">
                  <a16:creationId xmlns:a16="http://schemas.microsoft.com/office/drawing/2014/main" id="{71AE5E97-423A-3993-AE31-20D129020723}"/>
                </a:ext>
              </a:extLst>
            </p:cNvPr>
            <p:cNvCxnSpPr/>
            <p:nvPr/>
          </p:nvCxnSpPr>
          <p:spPr>
            <a:xfrm>
              <a:off x="8382000" y="4148138"/>
              <a:ext cx="54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A0D84CD8-87D0-D512-B8F2-80752145E694}"/>
                </a:ext>
              </a:extLst>
            </p:cNvPr>
            <p:cNvCxnSpPr/>
            <p:nvPr/>
          </p:nvCxnSpPr>
          <p:spPr>
            <a:xfrm>
              <a:off x="8409000" y="4121138"/>
              <a:ext cx="0" cy="5400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64" name="Group 63">
            <a:extLst>
              <a:ext uri="{FF2B5EF4-FFF2-40B4-BE49-F238E27FC236}">
                <a16:creationId xmlns:a16="http://schemas.microsoft.com/office/drawing/2014/main" id="{F212D12F-B3A7-7BCE-A4D4-47D837E8926E}"/>
              </a:ext>
            </a:extLst>
          </p:cNvPr>
          <p:cNvGrpSpPr/>
          <p:nvPr/>
        </p:nvGrpSpPr>
        <p:grpSpPr>
          <a:xfrm>
            <a:off x="4289370" y="4763965"/>
            <a:ext cx="36000" cy="36000"/>
            <a:chOff x="8382000" y="4121138"/>
            <a:chExt cx="54000" cy="54000"/>
          </a:xfrm>
        </p:grpSpPr>
        <p:cxnSp>
          <p:nvCxnSpPr>
            <p:cNvPr id="65" name="Straight Connector 64">
              <a:extLst>
                <a:ext uri="{FF2B5EF4-FFF2-40B4-BE49-F238E27FC236}">
                  <a16:creationId xmlns:a16="http://schemas.microsoft.com/office/drawing/2014/main" id="{FC1358BC-4170-6C46-246E-026313D14799}"/>
                </a:ext>
              </a:extLst>
            </p:cNvPr>
            <p:cNvCxnSpPr/>
            <p:nvPr/>
          </p:nvCxnSpPr>
          <p:spPr>
            <a:xfrm>
              <a:off x="8382000" y="4148138"/>
              <a:ext cx="54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F9E40F37-D601-A054-73C1-5D2C2C322B93}"/>
                </a:ext>
              </a:extLst>
            </p:cNvPr>
            <p:cNvCxnSpPr/>
            <p:nvPr/>
          </p:nvCxnSpPr>
          <p:spPr>
            <a:xfrm>
              <a:off x="8409000" y="4121138"/>
              <a:ext cx="0" cy="5400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67" name="Group 66">
            <a:extLst>
              <a:ext uri="{FF2B5EF4-FFF2-40B4-BE49-F238E27FC236}">
                <a16:creationId xmlns:a16="http://schemas.microsoft.com/office/drawing/2014/main" id="{F249BBB3-2B2C-2EF6-24E3-0E4ED829DC0A}"/>
              </a:ext>
            </a:extLst>
          </p:cNvPr>
          <p:cNvGrpSpPr/>
          <p:nvPr/>
        </p:nvGrpSpPr>
        <p:grpSpPr>
          <a:xfrm>
            <a:off x="4256033" y="4747296"/>
            <a:ext cx="36000" cy="36000"/>
            <a:chOff x="8382000" y="4121138"/>
            <a:chExt cx="54000" cy="54000"/>
          </a:xfrm>
        </p:grpSpPr>
        <p:cxnSp>
          <p:nvCxnSpPr>
            <p:cNvPr id="68" name="Straight Connector 67">
              <a:extLst>
                <a:ext uri="{FF2B5EF4-FFF2-40B4-BE49-F238E27FC236}">
                  <a16:creationId xmlns:a16="http://schemas.microsoft.com/office/drawing/2014/main" id="{72CBA25C-4A5E-BDE2-476A-75EA1B907EE7}"/>
                </a:ext>
              </a:extLst>
            </p:cNvPr>
            <p:cNvCxnSpPr/>
            <p:nvPr/>
          </p:nvCxnSpPr>
          <p:spPr>
            <a:xfrm>
              <a:off x="8382000" y="4148138"/>
              <a:ext cx="54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B5CDBA14-5AD5-9499-7894-FD53460E9C5C}"/>
                </a:ext>
              </a:extLst>
            </p:cNvPr>
            <p:cNvCxnSpPr/>
            <p:nvPr/>
          </p:nvCxnSpPr>
          <p:spPr>
            <a:xfrm>
              <a:off x="8409000" y="4121138"/>
              <a:ext cx="0" cy="5400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70" name="Group 69">
            <a:extLst>
              <a:ext uri="{FF2B5EF4-FFF2-40B4-BE49-F238E27FC236}">
                <a16:creationId xmlns:a16="http://schemas.microsoft.com/office/drawing/2014/main" id="{D634E4CB-DF7E-1CE4-53B6-9D348AD84504}"/>
              </a:ext>
            </a:extLst>
          </p:cNvPr>
          <p:cNvGrpSpPr/>
          <p:nvPr/>
        </p:nvGrpSpPr>
        <p:grpSpPr>
          <a:xfrm>
            <a:off x="4213171" y="4733008"/>
            <a:ext cx="36000" cy="36000"/>
            <a:chOff x="8382000" y="4121138"/>
            <a:chExt cx="54000" cy="54000"/>
          </a:xfrm>
        </p:grpSpPr>
        <p:cxnSp>
          <p:nvCxnSpPr>
            <p:cNvPr id="71" name="Straight Connector 70">
              <a:extLst>
                <a:ext uri="{FF2B5EF4-FFF2-40B4-BE49-F238E27FC236}">
                  <a16:creationId xmlns:a16="http://schemas.microsoft.com/office/drawing/2014/main" id="{E5F4F052-C0D8-3EB9-01F2-F16261B2A791}"/>
                </a:ext>
              </a:extLst>
            </p:cNvPr>
            <p:cNvCxnSpPr/>
            <p:nvPr/>
          </p:nvCxnSpPr>
          <p:spPr>
            <a:xfrm>
              <a:off x="8382000" y="4148138"/>
              <a:ext cx="54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161417A-5445-23DF-55DC-04CFF3493033}"/>
                </a:ext>
              </a:extLst>
            </p:cNvPr>
            <p:cNvCxnSpPr/>
            <p:nvPr/>
          </p:nvCxnSpPr>
          <p:spPr>
            <a:xfrm>
              <a:off x="8409000" y="4121138"/>
              <a:ext cx="0" cy="5400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73" name="Group 72">
            <a:extLst>
              <a:ext uri="{FF2B5EF4-FFF2-40B4-BE49-F238E27FC236}">
                <a16:creationId xmlns:a16="http://schemas.microsoft.com/office/drawing/2014/main" id="{B095CE10-355A-BF1A-2DA6-367D9F30E2D0}"/>
              </a:ext>
            </a:extLst>
          </p:cNvPr>
          <p:cNvGrpSpPr/>
          <p:nvPr/>
        </p:nvGrpSpPr>
        <p:grpSpPr>
          <a:xfrm>
            <a:off x="4117921" y="4733008"/>
            <a:ext cx="36000" cy="36000"/>
            <a:chOff x="8382000" y="4121138"/>
            <a:chExt cx="54000" cy="54000"/>
          </a:xfrm>
        </p:grpSpPr>
        <p:cxnSp>
          <p:nvCxnSpPr>
            <p:cNvPr id="74" name="Straight Connector 73">
              <a:extLst>
                <a:ext uri="{FF2B5EF4-FFF2-40B4-BE49-F238E27FC236}">
                  <a16:creationId xmlns:a16="http://schemas.microsoft.com/office/drawing/2014/main" id="{06902D77-1566-24B7-8BE4-D883A03D8647}"/>
                </a:ext>
              </a:extLst>
            </p:cNvPr>
            <p:cNvCxnSpPr/>
            <p:nvPr/>
          </p:nvCxnSpPr>
          <p:spPr>
            <a:xfrm>
              <a:off x="8382000" y="4148138"/>
              <a:ext cx="54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E0D4486B-96CB-A331-4575-EA02C32F7AC9}"/>
                </a:ext>
              </a:extLst>
            </p:cNvPr>
            <p:cNvCxnSpPr/>
            <p:nvPr/>
          </p:nvCxnSpPr>
          <p:spPr>
            <a:xfrm>
              <a:off x="8409000" y="4121138"/>
              <a:ext cx="0" cy="5400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76" name="Group 75">
            <a:extLst>
              <a:ext uri="{FF2B5EF4-FFF2-40B4-BE49-F238E27FC236}">
                <a16:creationId xmlns:a16="http://schemas.microsoft.com/office/drawing/2014/main" id="{BDF32F68-1043-6595-9823-C002ECBB2626}"/>
              </a:ext>
            </a:extLst>
          </p:cNvPr>
          <p:cNvGrpSpPr/>
          <p:nvPr/>
        </p:nvGrpSpPr>
        <p:grpSpPr>
          <a:xfrm>
            <a:off x="3870271" y="4725865"/>
            <a:ext cx="36000" cy="36000"/>
            <a:chOff x="8382000" y="4121138"/>
            <a:chExt cx="54000" cy="54000"/>
          </a:xfrm>
        </p:grpSpPr>
        <p:cxnSp>
          <p:nvCxnSpPr>
            <p:cNvPr id="77" name="Straight Connector 76">
              <a:extLst>
                <a:ext uri="{FF2B5EF4-FFF2-40B4-BE49-F238E27FC236}">
                  <a16:creationId xmlns:a16="http://schemas.microsoft.com/office/drawing/2014/main" id="{2F5CB2FD-8050-2A25-0E64-ACD884C03515}"/>
                </a:ext>
              </a:extLst>
            </p:cNvPr>
            <p:cNvCxnSpPr/>
            <p:nvPr/>
          </p:nvCxnSpPr>
          <p:spPr>
            <a:xfrm>
              <a:off x="8382000" y="4148138"/>
              <a:ext cx="54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7BA718FF-C8C4-9E6A-BF40-D18B13580BA8}"/>
                </a:ext>
              </a:extLst>
            </p:cNvPr>
            <p:cNvCxnSpPr/>
            <p:nvPr/>
          </p:nvCxnSpPr>
          <p:spPr>
            <a:xfrm>
              <a:off x="8409000" y="4121138"/>
              <a:ext cx="0" cy="5400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79" name="Group 78">
            <a:extLst>
              <a:ext uri="{FF2B5EF4-FFF2-40B4-BE49-F238E27FC236}">
                <a16:creationId xmlns:a16="http://schemas.microsoft.com/office/drawing/2014/main" id="{24635CD4-EA06-2F34-296B-784892580807}"/>
              </a:ext>
            </a:extLst>
          </p:cNvPr>
          <p:cNvGrpSpPr/>
          <p:nvPr/>
        </p:nvGrpSpPr>
        <p:grpSpPr>
          <a:xfrm>
            <a:off x="3865509" y="4706815"/>
            <a:ext cx="36000" cy="36000"/>
            <a:chOff x="8382000" y="4121138"/>
            <a:chExt cx="54000" cy="54000"/>
          </a:xfrm>
        </p:grpSpPr>
        <p:cxnSp>
          <p:nvCxnSpPr>
            <p:cNvPr id="80" name="Straight Connector 79">
              <a:extLst>
                <a:ext uri="{FF2B5EF4-FFF2-40B4-BE49-F238E27FC236}">
                  <a16:creationId xmlns:a16="http://schemas.microsoft.com/office/drawing/2014/main" id="{9277766C-ACA4-AE82-3270-A375F5D73A19}"/>
                </a:ext>
              </a:extLst>
            </p:cNvPr>
            <p:cNvCxnSpPr/>
            <p:nvPr/>
          </p:nvCxnSpPr>
          <p:spPr>
            <a:xfrm>
              <a:off x="8382000" y="4148138"/>
              <a:ext cx="54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5F322D5A-71AD-33D6-BD56-58186F2D7421}"/>
                </a:ext>
              </a:extLst>
            </p:cNvPr>
            <p:cNvCxnSpPr/>
            <p:nvPr/>
          </p:nvCxnSpPr>
          <p:spPr>
            <a:xfrm>
              <a:off x="8409000" y="4121138"/>
              <a:ext cx="0" cy="5400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82" name="Group 81">
            <a:extLst>
              <a:ext uri="{FF2B5EF4-FFF2-40B4-BE49-F238E27FC236}">
                <a16:creationId xmlns:a16="http://schemas.microsoft.com/office/drawing/2014/main" id="{FDCBE487-2243-4D2B-73FF-88C90AD97368}"/>
              </a:ext>
            </a:extLst>
          </p:cNvPr>
          <p:cNvGrpSpPr/>
          <p:nvPr/>
        </p:nvGrpSpPr>
        <p:grpSpPr>
          <a:xfrm>
            <a:off x="3851222" y="4706815"/>
            <a:ext cx="36000" cy="36000"/>
            <a:chOff x="8382000" y="4121138"/>
            <a:chExt cx="54000" cy="54000"/>
          </a:xfrm>
        </p:grpSpPr>
        <p:cxnSp>
          <p:nvCxnSpPr>
            <p:cNvPr id="83" name="Straight Connector 82">
              <a:extLst>
                <a:ext uri="{FF2B5EF4-FFF2-40B4-BE49-F238E27FC236}">
                  <a16:creationId xmlns:a16="http://schemas.microsoft.com/office/drawing/2014/main" id="{F7DFA7C9-9812-5E72-615F-4E3C09FCFA43}"/>
                </a:ext>
              </a:extLst>
            </p:cNvPr>
            <p:cNvCxnSpPr/>
            <p:nvPr/>
          </p:nvCxnSpPr>
          <p:spPr>
            <a:xfrm>
              <a:off x="8382000" y="4148138"/>
              <a:ext cx="54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5FCF1431-7911-0F0E-DF59-2892B07C3894}"/>
                </a:ext>
              </a:extLst>
            </p:cNvPr>
            <p:cNvCxnSpPr/>
            <p:nvPr/>
          </p:nvCxnSpPr>
          <p:spPr>
            <a:xfrm>
              <a:off x="8409000" y="4121138"/>
              <a:ext cx="0" cy="5400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85" name="Group 84">
            <a:extLst>
              <a:ext uri="{FF2B5EF4-FFF2-40B4-BE49-F238E27FC236}">
                <a16:creationId xmlns:a16="http://schemas.microsoft.com/office/drawing/2014/main" id="{B86B6979-FEF1-73DE-5170-6AEF21115BDB}"/>
              </a:ext>
            </a:extLst>
          </p:cNvPr>
          <p:cNvGrpSpPr/>
          <p:nvPr/>
        </p:nvGrpSpPr>
        <p:grpSpPr>
          <a:xfrm>
            <a:off x="3829790" y="4706815"/>
            <a:ext cx="36000" cy="36000"/>
            <a:chOff x="8382000" y="4121138"/>
            <a:chExt cx="54000" cy="54000"/>
          </a:xfrm>
        </p:grpSpPr>
        <p:cxnSp>
          <p:nvCxnSpPr>
            <p:cNvPr id="86" name="Straight Connector 85">
              <a:extLst>
                <a:ext uri="{FF2B5EF4-FFF2-40B4-BE49-F238E27FC236}">
                  <a16:creationId xmlns:a16="http://schemas.microsoft.com/office/drawing/2014/main" id="{070C5B42-FD96-A641-5DC0-54E6DC56A3EB}"/>
                </a:ext>
              </a:extLst>
            </p:cNvPr>
            <p:cNvCxnSpPr/>
            <p:nvPr/>
          </p:nvCxnSpPr>
          <p:spPr>
            <a:xfrm>
              <a:off x="8382000" y="4148138"/>
              <a:ext cx="54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9007CCC0-0832-7C10-BA85-B3FE280519BD}"/>
                </a:ext>
              </a:extLst>
            </p:cNvPr>
            <p:cNvCxnSpPr/>
            <p:nvPr/>
          </p:nvCxnSpPr>
          <p:spPr>
            <a:xfrm>
              <a:off x="8409000" y="4121138"/>
              <a:ext cx="0" cy="5400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88" name="Group 87">
            <a:extLst>
              <a:ext uri="{FF2B5EF4-FFF2-40B4-BE49-F238E27FC236}">
                <a16:creationId xmlns:a16="http://schemas.microsoft.com/office/drawing/2014/main" id="{4A0BB5ED-2BA2-1159-1DF7-79C6FC5ECE4C}"/>
              </a:ext>
            </a:extLst>
          </p:cNvPr>
          <p:cNvGrpSpPr/>
          <p:nvPr/>
        </p:nvGrpSpPr>
        <p:grpSpPr>
          <a:xfrm>
            <a:off x="3775022" y="4687765"/>
            <a:ext cx="36000" cy="36000"/>
            <a:chOff x="8382000" y="4121138"/>
            <a:chExt cx="54000" cy="54000"/>
          </a:xfrm>
        </p:grpSpPr>
        <p:cxnSp>
          <p:nvCxnSpPr>
            <p:cNvPr id="89" name="Straight Connector 88">
              <a:extLst>
                <a:ext uri="{FF2B5EF4-FFF2-40B4-BE49-F238E27FC236}">
                  <a16:creationId xmlns:a16="http://schemas.microsoft.com/office/drawing/2014/main" id="{FD9DDBCE-C9B3-7671-0D36-BBF5EF9CBE74}"/>
                </a:ext>
              </a:extLst>
            </p:cNvPr>
            <p:cNvCxnSpPr/>
            <p:nvPr/>
          </p:nvCxnSpPr>
          <p:spPr>
            <a:xfrm>
              <a:off x="8382000" y="4148138"/>
              <a:ext cx="54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5ABA74B4-E8A7-3F63-E5CB-6C0818C69E3C}"/>
                </a:ext>
              </a:extLst>
            </p:cNvPr>
            <p:cNvCxnSpPr/>
            <p:nvPr/>
          </p:nvCxnSpPr>
          <p:spPr>
            <a:xfrm>
              <a:off x="8409000" y="4121138"/>
              <a:ext cx="0" cy="5400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91" name="Group 90">
            <a:extLst>
              <a:ext uri="{FF2B5EF4-FFF2-40B4-BE49-F238E27FC236}">
                <a16:creationId xmlns:a16="http://schemas.microsoft.com/office/drawing/2014/main" id="{6D4AFACD-F84D-2F05-E693-AC55C72F17C9}"/>
              </a:ext>
            </a:extLst>
          </p:cNvPr>
          <p:cNvGrpSpPr/>
          <p:nvPr/>
        </p:nvGrpSpPr>
        <p:grpSpPr>
          <a:xfrm>
            <a:off x="3553565" y="4647283"/>
            <a:ext cx="36000" cy="36000"/>
            <a:chOff x="8382000" y="4121138"/>
            <a:chExt cx="54000" cy="54000"/>
          </a:xfrm>
        </p:grpSpPr>
        <p:cxnSp>
          <p:nvCxnSpPr>
            <p:cNvPr id="92" name="Straight Connector 91">
              <a:extLst>
                <a:ext uri="{FF2B5EF4-FFF2-40B4-BE49-F238E27FC236}">
                  <a16:creationId xmlns:a16="http://schemas.microsoft.com/office/drawing/2014/main" id="{B055C847-71F7-7FD2-52ED-14BEDF2CC02C}"/>
                </a:ext>
              </a:extLst>
            </p:cNvPr>
            <p:cNvCxnSpPr/>
            <p:nvPr/>
          </p:nvCxnSpPr>
          <p:spPr>
            <a:xfrm>
              <a:off x="8382000" y="4148138"/>
              <a:ext cx="54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E929CD06-8181-C826-A427-F4DA091AB502}"/>
                </a:ext>
              </a:extLst>
            </p:cNvPr>
            <p:cNvCxnSpPr/>
            <p:nvPr/>
          </p:nvCxnSpPr>
          <p:spPr>
            <a:xfrm>
              <a:off x="8409000" y="4121138"/>
              <a:ext cx="0" cy="5400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94" name="Group 93">
            <a:extLst>
              <a:ext uri="{FF2B5EF4-FFF2-40B4-BE49-F238E27FC236}">
                <a16:creationId xmlns:a16="http://schemas.microsoft.com/office/drawing/2014/main" id="{FDE3A5CB-F0E7-8836-D0C6-10668CFC905B}"/>
              </a:ext>
            </a:extLst>
          </p:cNvPr>
          <p:cNvGrpSpPr/>
          <p:nvPr/>
        </p:nvGrpSpPr>
        <p:grpSpPr>
          <a:xfrm>
            <a:off x="3534515" y="4647283"/>
            <a:ext cx="36000" cy="36000"/>
            <a:chOff x="8382000" y="4121138"/>
            <a:chExt cx="54000" cy="54000"/>
          </a:xfrm>
        </p:grpSpPr>
        <p:cxnSp>
          <p:nvCxnSpPr>
            <p:cNvPr id="95" name="Straight Connector 94">
              <a:extLst>
                <a:ext uri="{FF2B5EF4-FFF2-40B4-BE49-F238E27FC236}">
                  <a16:creationId xmlns:a16="http://schemas.microsoft.com/office/drawing/2014/main" id="{D799953C-F242-76F3-F400-6F494BF3E9E3}"/>
                </a:ext>
              </a:extLst>
            </p:cNvPr>
            <p:cNvCxnSpPr/>
            <p:nvPr/>
          </p:nvCxnSpPr>
          <p:spPr>
            <a:xfrm>
              <a:off x="8382000" y="4148138"/>
              <a:ext cx="54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F014B5C3-80CC-CAEE-CC9A-94B3D5ACA4D5}"/>
                </a:ext>
              </a:extLst>
            </p:cNvPr>
            <p:cNvCxnSpPr/>
            <p:nvPr/>
          </p:nvCxnSpPr>
          <p:spPr>
            <a:xfrm>
              <a:off x="8409000" y="4121138"/>
              <a:ext cx="0" cy="5400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97" name="Group 96">
            <a:extLst>
              <a:ext uri="{FF2B5EF4-FFF2-40B4-BE49-F238E27FC236}">
                <a16:creationId xmlns:a16="http://schemas.microsoft.com/office/drawing/2014/main" id="{0194477A-6F64-7C8A-334E-5EB28A69D1D9}"/>
              </a:ext>
            </a:extLst>
          </p:cNvPr>
          <p:cNvGrpSpPr/>
          <p:nvPr/>
        </p:nvGrpSpPr>
        <p:grpSpPr>
          <a:xfrm>
            <a:off x="3270196" y="4590133"/>
            <a:ext cx="36000" cy="36000"/>
            <a:chOff x="8382000" y="4121138"/>
            <a:chExt cx="54000" cy="54000"/>
          </a:xfrm>
        </p:grpSpPr>
        <p:cxnSp>
          <p:nvCxnSpPr>
            <p:cNvPr id="98" name="Straight Connector 97">
              <a:extLst>
                <a:ext uri="{FF2B5EF4-FFF2-40B4-BE49-F238E27FC236}">
                  <a16:creationId xmlns:a16="http://schemas.microsoft.com/office/drawing/2014/main" id="{37D1C096-5A64-E34C-2EBC-C942833C9EF4}"/>
                </a:ext>
              </a:extLst>
            </p:cNvPr>
            <p:cNvCxnSpPr/>
            <p:nvPr/>
          </p:nvCxnSpPr>
          <p:spPr>
            <a:xfrm>
              <a:off x="8382000" y="4148138"/>
              <a:ext cx="54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16DB274C-170C-432F-D4AA-64993E493B05}"/>
                </a:ext>
              </a:extLst>
            </p:cNvPr>
            <p:cNvCxnSpPr/>
            <p:nvPr/>
          </p:nvCxnSpPr>
          <p:spPr>
            <a:xfrm>
              <a:off x="8409000" y="4121138"/>
              <a:ext cx="0" cy="5400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00" name="Group 99">
            <a:extLst>
              <a:ext uri="{FF2B5EF4-FFF2-40B4-BE49-F238E27FC236}">
                <a16:creationId xmlns:a16="http://schemas.microsoft.com/office/drawing/2014/main" id="{F4B7F0A8-52E7-E8A8-121C-FD498CA7C4BD}"/>
              </a:ext>
            </a:extLst>
          </p:cNvPr>
          <p:cNvGrpSpPr/>
          <p:nvPr/>
        </p:nvGrpSpPr>
        <p:grpSpPr>
          <a:xfrm>
            <a:off x="2670121" y="4380583"/>
            <a:ext cx="36000" cy="36000"/>
            <a:chOff x="8382000" y="4121138"/>
            <a:chExt cx="54000" cy="54000"/>
          </a:xfrm>
        </p:grpSpPr>
        <p:cxnSp>
          <p:nvCxnSpPr>
            <p:cNvPr id="101" name="Straight Connector 100">
              <a:extLst>
                <a:ext uri="{FF2B5EF4-FFF2-40B4-BE49-F238E27FC236}">
                  <a16:creationId xmlns:a16="http://schemas.microsoft.com/office/drawing/2014/main" id="{E77E7D91-DA97-3748-C07D-4F77FDD34867}"/>
                </a:ext>
              </a:extLst>
            </p:cNvPr>
            <p:cNvCxnSpPr/>
            <p:nvPr/>
          </p:nvCxnSpPr>
          <p:spPr>
            <a:xfrm>
              <a:off x="8382000" y="4148138"/>
              <a:ext cx="54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B7F662FC-BC48-C1DF-035C-DC96C6390F66}"/>
                </a:ext>
              </a:extLst>
            </p:cNvPr>
            <p:cNvCxnSpPr/>
            <p:nvPr/>
          </p:nvCxnSpPr>
          <p:spPr>
            <a:xfrm>
              <a:off x="8409000" y="4121138"/>
              <a:ext cx="0" cy="5400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03" name="Group 102">
            <a:extLst>
              <a:ext uri="{FF2B5EF4-FFF2-40B4-BE49-F238E27FC236}">
                <a16:creationId xmlns:a16="http://schemas.microsoft.com/office/drawing/2014/main" id="{3DD24F4A-64F9-D8B5-EBBE-3DC015D793FC}"/>
              </a:ext>
            </a:extLst>
          </p:cNvPr>
          <p:cNvGrpSpPr/>
          <p:nvPr/>
        </p:nvGrpSpPr>
        <p:grpSpPr>
          <a:xfrm>
            <a:off x="3005877" y="4625851"/>
            <a:ext cx="36000" cy="36000"/>
            <a:chOff x="8382000" y="4121138"/>
            <a:chExt cx="54000" cy="54000"/>
          </a:xfrm>
        </p:grpSpPr>
        <p:cxnSp>
          <p:nvCxnSpPr>
            <p:cNvPr id="104" name="Straight Connector 103">
              <a:extLst>
                <a:ext uri="{FF2B5EF4-FFF2-40B4-BE49-F238E27FC236}">
                  <a16:creationId xmlns:a16="http://schemas.microsoft.com/office/drawing/2014/main" id="{7DEF6D0F-87BD-C63F-71FA-206E0CEB86CC}"/>
                </a:ext>
              </a:extLst>
            </p:cNvPr>
            <p:cNvCxnSpPr/>
            <p:nvPr/>
          </p:nvCxnSpPr>
          <p:spPr>
            <a:xfrm>
              <a:off x="8382000" y="4148138"/>
              <a:ext cx="54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676F8B21-E5AD-FADC-F93D-9D398F9C96D9}"/>
                </a:ext>
              </a:extLst>
            </p:cNvPr>
            <p:cNvCxnSpPr/>
            <p:nvPr/>
          </p:nvCxnSpPr>
          <p:spPr>
            <a:xfrm>
              <a:off x="8409000" y="4121138"/>
              <a:ext cx="0" cy="5400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06" name="Group 105">
            <a:extLst>
              <a:ext uri="{FF2B5EF4-FFF2-40B4-BE49-F238E27FC236}">
                <a16:creationId xmlns:a16="http://schemas.microsoft.com/office/drawing/2014/main" id="{A68588E5-32FA-ABCE-B711-05178E366F82}"/>
              </a:ext>
            </a:extLst>
          </p:cNvPr>
          <p:cNvGrpSpPr/>
          <p:nvPr/>
        </p:nvGrpSpPr>
        <p:grpSpPr>
          <a:xfrm>
            <a:off x="3241621" y="4666332"/>
            <a:ext cx="36000" cy="36000"/>
            <a:chOff x="8382000" y="4121138"/>
            <a:chExt cx="54000" cy="54000"/>
          </a:xfrm>
        </p:grpSpPr>
        <p:cxnSp>
          <p:nvCxnSpPr>
            <p:cNvPr id="107" name="Straight Connector 106">
              <a:extLst>
                <a:ext uri="{FF2B5EF4-FFF2-40B4-BE49-F238E27FC236}">
                  <a16:creationId xmlns:a16="http://schemas.microsoft.com/office/drawing/2014/main" id="{0DF8D4C3-BB00-13AF-8248-AE4C3B23DF93}"/>
                </a:ext>
              </a:extLst>
            </p:cNvPr>
            <p:cNvCxnSpPr/>
            <p:nvPr/>
          </p:nvCxnSpPr>
          <p:spPr>
            <a:xfrm>
              <a:off x="8382000" y="4148138"/>
              <a:ext cx="54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1D011459-72DE-93DD-1335-6CA38C4210BA}"/>
                </a:ext>
              </a:extLst>
            </p:cNvPr>
            <p:cNvCxnSpPr/>
            <p:nvPr/>
          </p:nvCxnSpPr>
          <p:spPr>
            <a:xfrm>
              <a:off x="8409000" y="4121138"/>
              <a:ext cx="0" cy="5400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09" name="Group 108">
            <a:extLst>
              <a:ext uri="{FF2B5EF4-FFF2-40B4-BE49-F238E27FC236}">
                <a16:creationId xmlns:a16="http://schemas.microsoft.com/office/drawing/2014/main" id="{2C5386FD-D189-C894-269F-7899B4BFBD35}"/>
              </a:ext>
            </a:extLst>
          </p:cNvPr>
          <p:cNvGrpSpPr/>
          <p:nvPr/>
        </p:nvGrpSpPr>
        <p:grpSpPr>
          <a:xfrm>
            <a:off x="3613096" y="4711576"/>
            <a:ext cx="36000" cy="36000"/>
            <a:chOff x="8382000" y="4121138"/>
            <a:chExt cx="54000" cy="54000"/>
          </a:xfrm>
        </p:grpSpPr>
        <p:cxnSp>
          <p:nvCxnSpPr>
            <p:cNvPr id="110" name="Straight Connector 109">
              <a:extLst>
                <a:ext uri="{FF2B5EF4-FFF2-40B4-BE49-F238E27FC236}">
                  <a16:creationId xmlns:a16="http://schemas.microsoft.com/office/drawing/2014/main" id="{E5CEA13F-A76B-C1FE-122E-FF6404BC2079}"/>
                </a:ext>
              </a:extLst>
            </p:cNvPr>
            <p:cNvCxnSpPr/>
            <p:nvPr/>
          </p:nvCxnSpPr>
          <p:spPr>
            <a:xfrm>
              <a:off x="8382000" y="4148138"/>
              <a:ext cx="54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7C433CCC-970D-437E-1106-E49E0FCE6BB5}"/>
                </a:ext>
              </a:extLst>
            </p:cNvPr>
            <p:cNvCxnSpPr/>
            <p:nvPr/>
          </p:nvCxnSpPr>
          <p:spPr>
            <a:xfrm>
              <a:off x="8409000" y="4121138"/>
              <a:ext cx="0" cy="5400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12" name="Group 111">
            <a:extLst>
              <a:ext uri="{FF2B5EF4-FFF2-40B4-BE49-F238E27FC236}">
                <a16:creationId xmlns:a16="http://schemas.microsoft.com/office/drawing/2014/main" id="{2487A39D-7EE4-BB3E-BA3E-284440B11E32}"/>
              </a:ext>
            </a:extLst>
          </p:cNvPr>
          <p:cNvGrpSpPr/>
          <p:nvPr/>
        </p:nvGrpSpPr>
        <p:grpSpPr>
          <a:xfrm>
            <a:off x="3620239" y="4711576"/>
            <a:ext cx="36000" cy="36000"/>
            <a:chOff x="8382000" y="4121138"/>
            <a:chExt cx="54000" cy="54000"/>
          </a:xfrm>
        </p:grpSpPr>
        <p:cxnSp>
          <p:nvCxnSpPr>
            <p:cNvPr id="113" name="Straight Connector 112">
              <a:extLst>
                <a:ext uri="{FF2B5EF4-FFF2-40B4-BE49-F238E27FC236}">
                  <a16:creationId xmlns:a16="http://schemas.microsoft.com/office/drawing/2014/main" id="{1DB8918C-9FD5-094A-717D-4A1386509EF9}"/>
                </a:ext>
              </a:extLst>
            </p:cNvPr>
            <p:cNvCxnSpPr/>
            <p:nvPr/>
          </p:nvCxnSpPr>
          <p:spPr>
            <a:xfrm>
              <a:off x="8382000" y="4148138"/>
              <a:ext cx="54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24F801FA-1BB8-1EAC-B6D5-3D1D896AEE1D}"/>
                </a:ext>
              </a:extLst>
            </p:cNvPr>
            <p:cNvCxnSpPr/>
            <p:nvPr/>
          </p:nvCxnSpPr>
          <p:spPr>
            <a:xfrm>
              <a:off x="8409000" y="4121138"/>
              <a:ext cx="0" cy="5400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15" name="Group 114">
            <a:extLst>
              <a:ext uri="{FF2B5EF4-FFF2-40B4-BE49-F238E27FC236}">
                <a16:creationId xmlns:a16="http://schemas.microsoft.com/office/drawing/2014/main" id="{7FB7B7C5-FEE1-4B1A-D910-B01C0169614D}"/>
              </a:ext>
            </a:extLst>
          </p:cNvPr>
          <p:cNvGrpSpPr/>
          <p:nvPr/>
        </p:nvGrpSpPr>
        <p:grpSpPr>
          <a:xfrm>
            <a:off x="3625001" y="4711576"/>
            <a:ext cx="36000" cy="36000"/>
            <a:chOff x="8382000" y="4121138"/>
            <a:chExt cx="54000" cy="54000"/>
          </a:xfrm>
        </p:grpSpPr>
        <p:cxnSp>
          <p:nvCxnSpPr>
            <p:cNvPr id="116" name="Straight Connector 115">
              <a:extLst>
                <a:ext uri="{FF2B5EF4-FFF2-40B4-BE49-F238E27FC236}">
                  <a16:creationId xmlns:a16="http://schemas.microsoft.com/office/drawing/2014/main" id="{5125F103-8554-2046-BB4E-5C1BA9B0F975}"/>
                </a:ext>
              </a:extLst>
            </p:cNvPr>
            <p:cNvCxnSpPr/>
            <p:nvPr/>
          </p:nvCxnSpPr>
          <p:spPr>
            <a:xfrm>
              <a:off x="8382000" y="4148138"/>
              <a:ext cx="54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E4CBC565-70D9-AF9F-BECA-A86635E597DA}"/>
                </a:ext>
              </a:extLst>
            </p:cNvPr>
            <p:cNvCxnSpPr/>
            <p:nvPr/>
          </p:nvCxnSpPr>
          <p:spPr>
            <a:xfrm>
              <a:off x="8409000" y="4121138"/>
              <a:ext cx="0" cy="5400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18" name="Group 117">
            <a:extLst>
              <a:ext uri="{FF2B5EF4-FFF2-40B4-BE49-F238E27FC236}">
                <a16:creationId xmlns:a16="http://schemas.microsoft.com/office/drawing/2014/main" id="{2890ECEB-3118-8790-DAF2-504E888AF061}"/>
              </a:ext>
            </a:extLst>
          </p:cNvPr>
          <p:cNvGrpSpPr/>
          <p:nvPr/>
        </p:nvGrpSpPr>
        <p:grpSpPr>
          <a:xfrm>
            <a:off x="3627383" y="4711576"/>
            <a:ext cx="36000" cy="36000"/>
            <a:chOff x="8382000" y="4121138"/>
            <a:chExt cx="54000" cy="54000"/>
          </a:xfrm>
        </p:grpSpPr>
        <p:cxnSp>
          <p:nvCxnSpPr>
            <p:cNvPr id="119" name="Straight Connector 118">
              <a:extLst>
                <a:ext uri="{FF2B5EF4-FFF2-40B4-BE49-F238E27FC236}">
                  <a16:creationId xmlns:a16="http://schemas.microsoft.com/office/drawing/2014/main" id="{0C9CE93A-8F55-92E2-C2D8-CCB0B4D3F989}"/>
                </a:ext>
              </a:extLst>
            </p:cNvPr>
            <p:cNvCxnSpPr/>
            <p:nvPr/>
          </p:nvCxnSpPr>
          <p:spPr>
            <a:xfrm>
              <a:off x="8382000" y="4148138"/>
              <a:ext cx="54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FAE56744-123C-9749-A05C-76C3942A4ECB}"/>
                </a:ext>
              </a:extLst>
            </p:cNvPr>
            <p:cNvCxnSpPr/>
            <p:nvPr/>
          </p:nvCxnSpPr>
          <p:spPr>
            <a:xfrm>
              <a:off x="8409000" y="4121138"/>
              <a:ext cx="0" cy="5400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21" name="Group 120">
            <a:extLst>
              <a:ext uri="{FF2B5EF4-FFF2-40B4-BE49-F238E27FC236}">
                <a16:creationId xmlns:a16="http://schemas.microsoft.com/office/drawing/2014/main" id="{977963BA-A7E9-4778-8825-F7311A2BDBEC}"/>
              </a:ext>
            </a:extLst>
          </p:cNvPr>
          <p:cNvGrpSpPr/>
          <p:nvPr/>
        </p:nvGrpSpPr>
        <p:grpSpPr>
          <a:xfrm>
            <a:off x="3779783" y="4737769"/>
            <a:ext cx="36000" cy="36000"/>
            <a:chOff x="8382000" y="4121138"/>
            <a:chExt cx="54000" cy="54000"/>
          </a:xfrm>
        </p:grpSpPr>
        <p:cxnSp>
          <p:nvCxnSpPr>
            <p:cNvPr id="122" name="Straight Connector 121">
              <a:extLst>
                <a:ext uri="{FF2B5EF4-FFF2-40B4-BE49-F238E27FC236}">
                  <a16:creationId xmlns:a16="http://schemas.microsoft.com/office/drawing/2014/main" id="{DDA232AA-6412-9D75-F661-165CB3399E50}"/>
                </a:ext>
              </a:extLst>
            </p:cNvPr>
            <p:cNvCxnSpPr/>
            <p:nvPr/>
          </p:nvCxnSpPr>
          <p:spPr>
            <a:xfrm>
              <a:off x="8382000" y="4148138"/>
              <a:ext cx="54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438A8B85-1F81-3CF6-0DA1-BA7B209F0B9C}"/>
                </a:ext>
              </a:extLst>
            </p:cNvPr>
            <p:cNvCxnSpPr/>
            <p:nvPr/>
          </p:nvCxnSpPr>
          <p:spPr>
            <a:xfrm>
              <a:off x="8409000" y="4121138"/>
              <a:ext cx="0" cy="5400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24" name="Group 123">
            <a:extLst>
              <a:ext uri="{FF2B5EF4-FFF2-40B4-BE49-F238E27FC236}">
                <a16:creationId xmlns:a16="http://schemas.microsoft.com/office/drawing/2014/main" id="{E8B7C70C-EFC8-C035-4886-FC722028D7A1}"/>
              </a:ext>
            </a:extLst>
          </p:cNvPr>
          <p:cNvGrpSpPr/>
          <p:nvPr/>
        </p:nvGrpSpPr>
        <p:grpSpPr>
          <a:xfrm>
            <a:off x="3817883" y="4749675"/>
            <a:ext cx="36000" cy="36000"/>
            <a:chOff x="8382000" y="4121138"/>
            <a:chExt cx="54000" cy="54000"/>
          </a:xfrm>
        </p:grpSpPr>
        <p:cxnSp>
          <p:nvCxnSpPr>
            <p:cNvPr id="125" name="Straight Connector 124">
              <a:extLst>
                <a:ext uri="{FF2B5EF4-FFF2-40B4-BE49-F238E27FC236}">
                  <a16:creationId xmlns:a16="http://schemas.microsoft.com/office/drawing/2014/main" id="{D8D7BAB4-EC41-33C4-138C-108C0CC33524}"/>
                </a:ext>
              </a:extLst>
            </p:cNvPr>
            <p:cNvCxnSpPr/>
            <p:nvPr/>
          </p:nvCxnSpPr>
          <p:spPr>
            <a:xfrm>
              <a:off x="8382000" y="4148138"/>
              <a:ext cx="54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7939D320-2FB4-FF97-6E5C-3670FBC618F5}"/>
                </a:ext>
              </a:extLst>
            </p:cNvPr>
            <p:cNvCxnSpPr/>
            <p:nvPr/>
          </p:nvCxnSpPr>
          <p:spPr>
            <a:xfrm>
              <a:off x="8409000" y="4121138"/>
              <a:ext cx="0" cy="5400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27" name="Group 126">
            <a:extLst>
              <a:ext uri="{FF2B5EF4-FFF2-40B4-BE49-F238E27FC236}">
                <a16:creationId xmlns:a16="http://schemas.microsoft.com/office/drawing/2014/main" id="{1805A414-22DC-DF14-0534-99C1012DBF1D}"/>
              </a:ext>
            </a:extLst>
          </p:cNvPr>
          <p:cNvGrpSpPr/>
          <p:nvPr/>
        </p:nvGrpSpPr>
        <p:grpSpPr>
          <a:xfrm>
            <a:off x="3825027" y="4756819"/>
            <a:ext cx="36000" cy="36000"/>
            <a:chOff x="8382000" y="4121138"/>
            <a:chExt cx="54000" cy="54000"/>
          </a:xfrm>
        </p:grpSpPr>
        <p:cxnSp>
          <p:nvCxnSpPr>
            <p:cNvPr id="128" name="Straight Connector 127">
              <a:extLst>
                <a:ext uri="{FF2B5EF4-FFF2-40B4-BE49-F238E27FC236}">
                  <a16:creationId xmlns:a16="http://schemas.microsoft.com/office/drawing/2014/main" id="{150CFBF1-753C-80E9-3CC7-1796905F22E1}"/>
                </a:ext>
              </a:extLst>
            </p:cNvPr>
            <p:cNvCxnSpPr/>
            <p:nvPr/>
          </p:nvCxnSpPr>
          <p:spPr>
            <a:xfrm>
              <a:off x="8382000" y="4148138"/>
              <a:ext cx="54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D9344C60-004B-576F-2105-A9D680E2494B}"/>
                </a:ext>
              </a:extLst>
            </p:cNvPr>
            <p:cNvCxnSpPr/>
            <p:nvPr/>
          </p:nvCxnSpPr>
          <p:spPr>
            <a:xfrm>
              <a:off x="8409000" y="4121138"/>
              <a:ext cx="0" cy="5400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30" name="Group 129">
            <a:extLst>
              <a:ext uri="{FF2B5EF4-FFF2-40B4-BE49-F238E27FC236}">
                <a16:creationId xmlns:a16="http://schemas.microsoft.com/office/drawing/2014/main" id="{C31376BA-1EEE-1BE1-397C-E86C63244BE3}"/>
              </a:ext>
            </a:extLst>
          </p:cNvPr>
          <p:cNvGrpSpPr/>
          <p:nvPr/>
        </p:nvGrpSpPr>
        <p:grpSpPr>
          <a:xfrm>
            <a:off x="3841696" y="4768726"/>
            <a:ext cx="36000" cy="36000"/>
            <a:chOff x="8382000" y="4121138"/>
            <a:chExt cx="54000" cy="54000"/>
          </a:xfrm>
        </p:grpSpPr>
        <p:cxnSp>
          <p:nvCxnSpPr>
            <p:cNvPr id="131" name="Straight Connector 130">
              <a:extLst>
                <a:ext uri="{FF2B5EF4-FFF2-40B4-BE49-F238E27FC236}">
                  <a16:creationId xmlns:a16="http://schemas.microsoft.com/office/drawing/2014/main" id="{22202223-D84D-C57B-E887-9CF4625F7466}"/>
                </a:ext>
              </a:extLst>
            </p:cNvPr>
            <p:cNvCxnSpPr/>
            <p:nvPr/>
          </p:nvCxnSpPr>
          <p:spPr>
            <a:xfrm>
              <a:off x="8382000" y="4148138"/>
              <a:ext cx="54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FABB91DC-953F-4997-ED62-272E1B20B5C7}"/>
                </a:ext>
              </a:extLst>
            </p:cNvPr>
            <p:cNvCxnSpPr/>
            <p:nvPr/>
          </p:nvCxnSpPr>
          <p:spPr>
            <a:xfrm>
              <a:off x="8409000" y="4121138"/>
              <a:ext cx="0" cy="5400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33" name="Group 132">
            <a:extLst>
              <a:ext uri="{FF2B5EF4-FFF2-40B4-BE49-F238E27FC236}">
                <a16:creationId xmlns:a16="http://schemas.microsoft.com/office/drawing/2014/main" id="{98BF9B32-C9BA-09B2-51B5-85251C2C4F3C}"/>
              </a:ext>
            </a:extLst>
          </p:cNvPr>
          <p:cNvGrpSpPr/>
          <p:nvPr/>
        </p:nvGrpSpPr>
        <p:grpSpPr>
          <a:xfrm>
            <a:off x="3882177" y="4768726"/>
            <a:ext cx="36000" cy="36000"/>
            <a:chOff x="8382000" y="4121138"/>
            <a:chExt cx="54000" cy="54000"/>
          </a:xfrm>
        </p:grpSpPr>
        <p:cxnSp>
          <p:nvCxnSpPr>
            <p:cNvPr id="134" name="Straight Connector 133">
              <a:extLst>
                <a:ext uri="{FF2B5EF4-FFF2-40B4-BE49-F238E27FC236}">
                  <a16:creationId xmlns:a16="http://schemas.microsoft.com/office/drawing/2014/main" id="{B0D7A07A-EC06-A00F-DEE7-659C3F6CAC41}"/>
                </a:ext>
              </a:extLst>
            </p:cNvPr>
            <p:cNvCxnSpPr/>
            <p:nvPr/>
          </p:nvCxnSpPr>
          <p:spPr>
            <a:xfrm>
              <a:off x="8382000" y="4148138"/>
              <a:ext cx="54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BDD0D3DC-6E86-2D6A-BB2B-C05F8A9B12D6}"/>
                </a:ext>
              </a:extLst>
            </p:cNvPr>
            <p:cNvCxnSpPr/>
            <p:nvPr/>
          </p:nvCxnSpPr>
          <p:spPr>
            <a:xfrm>
              <a:off x="8409000" y="4121138"/>
              <a:ext cx="0" cy="5400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36" name="Group 135">
            <a:extLst>
              <a:ext uri="{FF2B5EF4-FFF2-40B4-BE49-F238E27FC236}">
                <a16:creationId xmlns:a16="http://schemas.microsoft.com/office/drawing/2014/main" id="{BC1FFE6E-0C8B-F080-F3FF-B282DFD3303F}"/>
              </a:ext>
            </a:extLst>
          </p:cNvPr>
          <p:cNvGrpSpPr/>
          <p:nvPr/>
        </p:nvGrpSpPr>
        <p:grpSpPr>
          <a:xfrm>
            <a:off x="4222696" y="4780632"/>
            <a:ext cx="36000" cy="36000"/>
            <a:chOff x="8382000" y="4121138"/>
            <a:chExt cx="54000" cy="54000"/>
          </a:xfrm>
        </p:grpSpPr>
        <p:cxnSp>
          <p:nvCxnSpPr>
            <p:cNvPr id="137" name="Straight Connector 136">
              <a:extLst>
                <a:ext uri="{FF2B5EF4-FFF2-40B4-BE49-F238E27FC236}">
                  <a16:creationId xmlns:a16="http://schemas.microsoft.com/office/drawing/2014/main" id="{FDB332F9-7145-4867-5E2E-D159108B9AEB}"/>
                </a:ext>
              </a:extLst>
            </p:cNvPr>
            <p:cNvCxnSpPr/>
            <p:nvPr/>
          </p:nvCxnSpPr>
          <p:spPr>
            <a:xfrm>
              <a:off x="8382000" y="4148138"/>
              <a:ext cx="54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85E78B2A-94BA-E768-4E29-01D3F1671AE9}"/>
                </a:ext>
              </a:extLst>
            </p:cNvPr>
            <p:cNvCxnSpPr/>
            <p:nvPr/>
          </p:nvCxnSpPr>
          <p:spPr>
            <a:xfrm>
              <a:off x="8409000" y="4121138"/>
              <a:ext cx="0" cy="5400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39" name="Group 138">
            <a:extLst>
              <a:ext uri="{FF2B5EF4-FFF2-40B4-BE49-F238E27FC236}">
                <a16:creationId xmlns:a16="http://schemas.microsoft.com/office/drawing/2014/main" id="{DE34893D-7AF2-72E5-25FD-2732F7A06E9E}"/>
              </a:ext>
            </a:extLst>
          </p:cNvPr>
          <p:cNvGrpSpPr/>
          <p:nvPr/>
        </p:nvGrpSpPr>
        <p:grpSpPr>
          <a:xfrm>
            <a:off x="4248890" y="4792538"/>
            <a:ext cx="36000" cy="36000"/>
            <a:chOff x="8382000" y="4121138"/>
            <a:chExt cx="54000" cy="54000"/>
          </a:xfrm>
        </p:grpSpPr>
        <p:cxnSp>
          <p:nvCxnSpPr>
            <p:cNvPr id="140" name="Straight Connector 139">
              <a:extLst>
                <a:ext uri="{FF2B5EF4-FFF2-40B4-BE49-F238E27FC236}">
                  <a16:creationId xmlns:a16="http://schemas.microsoft.com/office/drawing/2014/main" id="{5535A4A8-61C2-D89B-FFC6-82E97797C840}"/>
                </a:ext>
              </a:extLst>
            </p:cNvPr>
            <p:cNvCxnSpPr/>
            <p:nvPr/>
          </p:nvCxnSpPr>
          <p:spPr>
            <a:xfrm>
              <a:off x="8382000" y="4148138"/>
              <a:ext cx="54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6B0AD747-6AC5-9516-E692-55046898359E}"/>
                </a:ext>
              </a:extLst>
            </p:cNvPr>
            <p:cNvCxnSpPr/>
            <p:nvPr/>
          </p:nvCxnSpPr>
          <p:spPr>
            <a:xfrm>
              <a:off x="8409000" y="4121138"/>
              <a:ext cx="0" cy="5400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42" name="Group 141">
            <a:extLst>
              <a:ext uri="{FF2B5EF4-FFF2-40B4-BE49-F238E27FC236}">
                <a16:creationId xmlns:a16="http://schemas.microsoft.com/office/drawing/2014/main" id="{B98B5419-C1E3-1AA8-7253-031782687807}"/>
              </a:ext>
            </a:extLst>
          </p:cNvPr>
          <p:cNvGrpSpPr/>
          <p:nvPr/>
        </p:nvGrpSpPr>
        <p:grpSpPr>
          <a:xfrm>
            <a:off x="4344140" y="4792538"/>
            <a:ext cx="36000" cy="36000"/>
            <a:chOff x="8382000" y="4121138"/>
            <a:chExt cx="54000" cy="54000"/>
          </a:xfrm>
        </p:grpSpPr>
        <p:cxnSp>
          <p:nvCxnSpPr>
            <p:cNvPr id="143" name="Straight Connector 142">
              <a:extLst>
                <a:ext uri="{FF2B5EF4-FFF2-40B4-BE49-F238E27FC236}">
                  <a16:creationId xmlns:a16="http://schemas.microsoft.com/office/drawing/2014/main" id="{E5F595E7-6B2D-3121-F47C-D125DA8B7170}"/>
                </a:ext>
              </a:extLst>
            </p:cNvPr>
            <p:cNvCxnSpPr/>
            <p:nvPr/>
          </p:nvCxnSpPr>
          <p:spPr>
            <a:xfrm>
              <a:off x="8382000" y="4148138"/>
              <a:ext cx="54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9D87C595-332E-4BC9-9A98-775100C5FAD8}"/>
                </a:ext>
              </a:extLst>
            </p:cNvPr>
            <p:cNvCxnSpPr/>
            <p:nvPr/>
          </p:nvCxnSpPr>
          <p:spPr>
            <a:xfrm>
              <a:off x="8409000" y="4121138"/>
              <a:ext cx="0" cy="5400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45" name="Group 144">
            <a:extLst>
              <a:ext uri="{FF2B5EF4-FFF2-40B4-BE49-F238E27FC236}">
                <a16:creationId xmlns:a16="http://schemas.microsoft.com/office/drawing/2014/main" id="{C471BE65-A4A4-8C96-6DB5-ECD84D7698FC}"/>
              </a:ext>
            </a:extLst>
          </p:cNvPr>
          <p:cNvGrpSpPr/>
          <p:nvPr/>
        </p:nvGrpSpPr>
        <p:grpSpPr>
          <a:xfrm>
            <a:off x="4548927" y="4809207"/>
            <a:ext cx="36000" cy="36000"/>
            <a:chOff x="8382000" y="4121138"/>
            <a:chExt cx="54000" cy="54000"/>
          </a:xfrm>
        </p:grpSpPr>
        <p:cxnSp>
          <p:nvCxnSpPr>
            <p:cNvPr id="146" name="Straight Connector 145">
              <a:extLst>
                <a:ext uri="{FF2B5EF4-FFF2-40B4-BE49-F238E27FC236}">
                  <a16:creationId xmlns:a16="http://schemas.microsoft.com/office/drawing/2014/main" id="{69A670B7-0EA5-8589-7160-61E1F02185DA}"/>
                </a:ext>
              </a:extLst>
            </p:cNvPr>
            <p:cNvCxnSpPr/>
            <p:nvPr/>
          </p:nvCxnSpPr>
          <p:spPr>
            <a:xfrm>
              <a:off x="8382000" y="4148138"/>
              <a:ext cx="54000"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F59C7B55-EF24-CF51-C0B7-C632F44E5866}"/>
                </a:ext>
              </a:extLst>
            </p:cNvPr>
            <p:cNvCxnSpPr/>
            <p:nvPr/>
          </p:nvCxnSpPr>
          <p:spPr>
            <a:xfrm>
              <a:off x="8409000" y="4121138"/>
              <a:ext cx="0" cy="5400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148" name="Group 147">
            <a:extLst>
              <a:ext uri="{FF2B5EF4-FFF2-40B4-BE49-F238E27FC236}">
                <a16:creationId xmlns:a16="http://schemas.microsoft.com/office/drawing/2014/main" id="{3B5B21CE-BB80-B27C-7416-52EA8A562E71}"/>
              </a:ext>
            </a:extLst>
          </p:cNvPr>
          <p:cNvGrpSpPr/>
          <p:nvPr/>
        </p:nvGrpSpPr>
        <p:grpSpPr>
          <a:xfrm>
            <a:off x="4665608" y="4823494"/>
            <a:ext cx="36000" cy="36000"/>
            <a:chOff x="8382000" y="4121138"/>
            <a:chExt cx="54000" cy="54000"/>
          </a:xfrm>
        </p:grpSpPr>
        <p:cxnSp>
          <p:nvCxnSpPr>
            <p:cNvPr id="149" name="Straight Connector 148">
              <a:extLst>
                <a:ext uri="{FF2B5EF4-FFF2-40B4-BE49-F238E27FC236}">
                  <a16:creationId xmlns:a16="http://schemas.microsoft.com/office/drawing/2014/main" id="{D98E8D70-F1AC-9C5C-13E3-508AB528B059}"/>
                </a:ext>
              </a:extLst>
            </p:cNvPr>
            <p:cNvCxnSpPr/>
            <p:nvPr/>
          </p:nvCxnSpPr>
          <p:spPr>
            <a:xfrm>
              <a:off x="8382000" y="4148138"/>
              <a:ext cx="54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3D2FA2EF-9EE2-84D1-E1E1-CA82CEE03572}"/>
                </a:ext>
              </a:extLst>
            </p:cNvPr>
            <p:cNvCxnSpPr/>
            <p:nvPr/>
          </p:nvCxnSpPr>
          <p:spPr>
            <a:xfrm>
              <a:off x="8409000" y="4121138"/>
              <a:ext cx="0" cy="5400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51" name="Group 150">
            <a:extLst>
              <a:ext uri="{FF2B5EF4-FFF2-40B4-BE49-F238E27FC236}">
                <a16:creationId xmlns:a16="http://schemas.microsoft.com/office/drawing/2014/main" id="{50900723-8F97-B6A3-7D38-706124EC83B5}"/>
              </a:ext>
            </a:extLst>
          </p:cNvPr>
          <p:cNvGrpSpPr/>
          <p:nvPr/>
        </p:nvGrpSpPr>
        <p:grpSpPr>
          <a:xfrm>
            <a:off x="4689421" y="4823494"/>
            <a:ext cx="36000" cy="36000"/>
            <a:chOff x="8382000" y="4121138"/>
            <a:chExt cx="54000" cy="54000"/>
          </a:xfrm>
        </p:grpSpPr>
        <p:cxnSp>
          <p:nvCxnSpPr>
            <p:cNvPr id="152" name="Straight Connector 151">
              <a:extLst>
                <a:ext uri="{FF2B5EF4-FFF2-40B4-BE49-F238E27FC236}">
                  <a16:creationId xmlns:a16="http://schemas.microsoft.com/office/drawing/2014/main" id="{AE444290-094E-85A8-BCBD-D1993947C5FA}"/>
                </a:ext>
              </a:extLst>
            </p:cNvPr>
            <p:cNvCxnSpPr/>
            <p:nvPr/>
          </p:nvCxnSpPr>
          <p:spPr>
            <a:xfrm>
              <a:off x="8382000" y="4148138"/>
              <a:ext cx="54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2A3B8C59-47C9-026D-7DA5-44531B3F7681}"/>
                </a:ext>
              </a:extLst>
            </p:cNvPr>
            <p:cNvCxnSpPr/>
            <p:nvPr/>
          </p:nvCxnSpPr>
          <p:spPr>
            <a:xfrm>
              <a:off x="8409000" y="4121138"/>
              <a:ext cx="0" cy="5400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54" name="Group 153">
            <a:extLst>
              <a:ext uri="{FF2B5EF4-FFF2-40B4-BE49-F238E27FC236}">
                <a16:creationId xmlns:a16="http://schemas.microsoft.com/office/drawing/2014/main" id="{11C24A57-C97A-83D1-2ED7-3DFB9037CFC2}"/>
              </a:ext>
            </a:extLst>
          </p:cNvPr>
          <p:cNvGrpSpPr/>
          <p:nvPr/>
        </p:nvGrpSpPr>
        <p:grpSpPr>
          <a:xfrm>
            <a:off x="4822771" y="4823494"/>
            <a:ext cx="36000" cy="36000"/>
            <a:chOff x="8382000" y="4121138"/>
            <a:chExt cx="54000" cy="54000"/>
          </a:xfrm>
        </p:grpSpPr>
        <p:cxnSp>
          <p:nvCxnSpPr>
            <p:cNvPr id="155" name="Straight Connector 154">
              <a:extLst>
                <a:ext uri="{FF2B5EF4-FFF2-40B4-BE49-F238E27FC236}">
                  <a16:creationId xmlns:a16="http://schemas.microsoft.com/office/drawing/2014/main" id="{9FE94BD5-9561-8F64-3234-DE6300301E66}"/>
                </a:ext>
              </a:extLst>
            </p:cNvPr>
            <p:cNvCxnSpPr/>
            <p:nvPr/>
          </p:nvCxnSpPr>
          <p:spPr>
            <a:xfrm>
              <a:off x="8382000" y="4148138"/>
              <a:ext cx="54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BEF18A25-03FB-5D49-9EFC-40B8707A5B6E}"/>
                </a:ext>
              </a:extLst>
            </p:cNvPr>
            <p:cNvCxnSpPr/>
            <p:nvPr/>
          </p:nvCxnSpPr>
          <p:spPr>
            <a:xfrm>
              <a:off x="8409000" y="4121138"/>
              <a:ext cx="0" cy="5400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57" name="Group 156">
            <a:extLst>
              <a:ext uri="{FF2B5EF4-FFF2-40B4-BE49-F238E27FC236}">
                <a16:creationId xmlns:a16="http://schemas.microsoft.com/office/drawing/2014/main" id="{979812C8-3399-A86E-702F-DE699098BC66}"/>
              </a:ext>
            </a:extLst>
          </p:cNvPr>
          <p:cNvGrpSpPr/>
          <p:nvPr/>
        </p:nvGrpSpPr>
        <p:grpSpPr>
          <a:xfrm>
            <a:off x="5118046" y="4825875"/>
            <a:ext cx="36000" cy="36000"/>
            <a:chOff x="8382000" y="4121138"/>
            <a:chExt cx="54000" cy="54000"/>
          </a:xfrm>
        </p:grpSpPr>
        <p:cxnSp>
          <p:nvCxnSpPr>
            <p:cNvPr id="158" name="Straight Connector 157">
              <a:extLst>
                <a:ext uri="{FF2B5EF4-FFF2-40B4-BE49-F238E27FC236}">
                  <a16:creationId xmlns:a16="http://schemas.microsoft.com/office/drawing/2014/main" id="{18AB3C1F-49A9-6388-C4DD-B2EE3389E977}"/>
                </a:ext>
              </a:extLst>
            </p:cNvPr>
            <p:cNvCxnSpPr/>
            <p:nvPr/>
          </p:nvCxnSpPr>
          <p:spPr>
            <a:xfrm>
              <a:off x="8382000" y="4148138"/>
              <a:ext cx="54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998BBCC7-90DE-5445-ABD7-DA756B650BE9}"/>
                </a:ext>
              </a:extLst>
            </p:cNvPr>
            <p:cNvCxnSpPr/>
            <p:nvPr/>
          </p:nvCxnSpPr>
          <p:spPr>
            <a:xfrm>
              <a:off x="8409000" y="4121138"/>
              <a:ext cx="0" cy="5400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60" name="Group 159">
            <a:extLst>
              <a:ext uri="{FF2B5EF4-FFF2-40B4-BE49-F238E27FC236}">
                <a16:creationId xmlns:a16="http://schemas.microsoft.com/office/drawing/2014/main" id="{5ACA520A-1FD6-E4EF-2C65-AF21847638FC}"/>
              </a:ext>
            </a:extLst>
          </p:cNvPr>
          <p:cNvGrpSpPr/>
          <p:nvPr/>
        </p:nvGrpSpPr>
        <p:grpSpPr>
          <a:xfrm>
            <a:off x="5575246" y="4940176"/>
            <a:ext cx="36000" cy="36000"/>
            <a:chOff x="8382000" y="4121138"/>
            <a:chExt cx="54000" cy="54000"/>
          </a:xfrm>
        </p:grpSpPr>
        <p:cxnSp>
          <p:nvCxnSpPr>
            <p:cNvPr id="161" name="Straight Connector 160">
              <a:extLst>
                <a:ext uri="{FF2B5EF4-FFF2-40B4-BE49-F238E27FC236}">
                  <a16:creationId xmlns:a16="http://schemas.microsoft.com/office/drawing/2014/main" id="{B6733E68-23E7-B837-BABD-33A5E9125993}"/>
                </a:ext>
              </a:extLst>
            </p:cNvPr>
            <p:cNvCxnSpPr/>
            <p:nvPr/>
          </p:nvCxnSpPr>
          <p:spPr>
            <a:xfrm>
              <a:off x="8382000" y="4148138"/>
              <a:ext cx="54000" cy="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DBAAF752-96C6-8792-5DE4-0854EAE7F702}"/>
                </a:ext>
              </a:extLst>
            </p:cNvPr>
            <p:cNvCxnSpPr/>
            <p:nvPr/>
          </p:nvCxnSpPr>
          <p:spPr>
            <a:xfrm>
              <a:off x="8409000" y="4121138"/>
              <a:ext cx="0" cy="54000"/>
            </a:xfrm>
            <a:prstGeom prst="line">
              <a:avLst/>
            </a:prstGeom>
            <a:ln w="6350">
              <a:solidFill>
                <a:schemeClr val="accent2"/>
              </a:solidFill>
            </a:ln>
          </p:spPr>
          <p:style>
            <a:lnRef idx="1">
              <a:schemeClr val="accent1"/>
            </a:lnRef>
            <a:fillRef idx="0">
              <a:schemeClr val="accent1"/>
            </a:fillRef>
            <a:effectRef idx="0">
              <a:schemeClr val="accent1"/>
            </a:effectRef>
            <a:fontRef idx="minor">
              <a:schemeClr val="tx1"/>
            </a:fontRef>
          </p:style>
        </p:cxnSp>
      </p:grpSp>
      <p:graphicFrame>
        <p:nvGraphicFramePr>
          <p:cNvPr id="163" name="Table 54">
            <a:extLst>
              <a:ext uri="{FF2B5EF4-FFF2-40B4-BE49-F238E27FC236}">
                <a16:creationId xmlns:a16="http://schemas.microsoft.com/office/drawing/2014/main" id="{9CEF4895-9DE4-E5FB-0987-3C6C02539ACA}"/>
              </a:ext>
            </a:extLst>
          </p:cNvPr>
          <p:cNvGraphicFramePr>
            <a:graphicFrameLocks noGrp="1"/>
          </p:cNvGraphicFramePr>
          <p:nvPr>
            <p:extLst>
              <p:ext uri="{D42A27DB-BD31-4B8C-83A1-F6EECF244321}">
                <p14:modId xmlns:p14="http://schemas.microsoft.com/office/powerpoint/2010/main" val="3353098640"/>
              </p:ext>
            </p:extLst>
          </p:nvPr>
        </p:nvGraphicFramePr>
        <p:xfrm>
          <a:off x="158750" y="5435600"/>
          <a:ext cx="6073958" cy="318934"/>
        </p:xfrm>
        <a:graphic>
          <a:graphicData uri="http://schemas.openxmlformats.org/drawingml/2006/table">
            <a:tbl>
              <a:tblPr firstRow="1" bandRow="1">
                <a:tableStyleId>{5C22544A-7EE6-4342-B048-85BDC9FD1C3A}</a:tableStyleId>
              </a:tblPr>
              <a:tblGrid>
                <a:gridCol w="1253457">
                  <a:extLst>
                    <a:ext uri="{9D8B030D-6E8A-4147-A177-3AD203B41FA5}">
                      <a16:colId xmlns:a16="http://schemas.microsoft.com/office/drawing/2014/main" val="1678684394"/>
                    </a:ext>
                  </a:extLst>
                </a:gridCol>
                <a:gridCol w="209587">
                  <a:extLst>
                    <a:ext uri="{9D8B030D-6E8A-4147-A177-3AD203B41FA5}">
                      <a16:colId xmlns:a16="http://schemas.microsoft.com/office/drawing/2014/main" val="2270519381"/>
                    </a:ext>
                  </a:extLst>
                </a:gridCol>
                <a:gridCol w="209587">
                  <a:extLst>
                    <a:ext uri="{9D8B030D-6E8A-4147-A177-3AD203B41FA5}">
                      <a16:colId xmlns:a16="http://schemas.microsoft.com/office/drawing/2014/main" val="2939477831"/>
                    </a:ext>
                  </a:extLst>
                </a:gridCol>
                <a:gridCol w="209587">
                  <a:extLst>
                    <a:ext uri="{9D8B030D-6E8A-4147-A177-3AD203B41FA5}">
                      <a16:colId xmlns:a16="http://schemas.microsoft.com/office/drawing/2014/main" val="2063057466"/>
                    </a:ext>
                  </a:extLst>
                </a:gridCol>
                <a:gridCol w="209587">
                  <a:extLst>
                    <a:ext uri="{9D8B030D-6E8A-4147-A177-3AD203B41FA5}">
                      <a16:colId xmlns:a16="http://schemas.microsoft.com/office/drawing/2014/main" val="4083347315"/>
                    </a:ext>
                  </a:extLst>
                </a:gridCol>
                <a:gridCol w="209587">
                  <a:extLst>
                    <a:ext uri="{9D8B030D-6E8A-4147-A177-3AD203B41FA5}">
                      <a16:colId xmlns:a16="http://schemas.microsoft.com/office/drawing/2014/main" val="2983163452"/>
                    </a:ext>
                  </a:extLst>
                </a:gridCol>
                <a:gridCol w="209587">
                  <a:extLst>
                    <a:ext uri="{9D8B030D-6E8A-4147-A177-3AD203B41FA5}">
                      <a16:colId xmlns:a16="http://schemas.microsoft.com/office/drawing/2014/main" val="877734686"/>
                    </a:ext>
                  </a:extLst>
                </a:gridCol>
                <a:gridCol w="209587">
                  <a:extLst>
                    <a:ext uri="{9D8B030D-6E8A-4147-A177-3AD203B41FA5}">
                      <a16:colId xmlns:a16="http://schemas.microsoft.com/office/drawing/2014/main" val="2230112813"/>
                    </a:ext>
                  </a:extLst>
                </a:gridCol>
                <a:gridCol w="209587">
                  <a:extLst>
                    <a:ext uri="{9D8B030D-6E8A-4147-A177-3AD203B41FA5}">
                      <a16:colId xmlns:a16="http://schemas.microsoft.com/office/drawing/2014/main" val="3849467418"/>
                    </a:ext>
                  </a:extLst>
                </a:gridCol>
                <a:gridCol w="209587">
                  <a:extLst>
                    <a:ext uri="{9D8B030D-6E8A-4147-A177-3AD203B41FA5}">
                      <a16:colId xmlns:a16="http://schemas.microsoft.com/office/drawing/2014/main" val="2070849842"/>
                    </a:ext>
                  </a:extLst>
                </a:gridCol>
                <a:gridCol w="209587">
                  <a:extLst>
                    <a:ext uri="{9D8B030D-6E8A-4147-A177-3AD203B41FA5}">
                      <a16:colId xmlns:a16="http://schemas.microsoft.com/office/drawing/2014/main" val="2456474533"/>
                    </a:ext>
                  </a:extLst>
                </a:gridCol>
                <a:gridCol w="209587">
                  <a:extLst>
                    <a:ext uri="{9D8B030D-6E8A-4147-A177-3AD203B41FA5}">
                      <a16:colId xmlns:a16="http://schemas.microsoft.com/office/drawing/2014/main" val="1041679171"/>
                    </a:ext>
                  </a:extLst>
                </a:gridCol>
                <a:gridCol w="209587">
                  <a:extLst>
                    <a:ext uri="{9D8B030D-6E8A-4147-A177-3AD203B41FA5}">
                      <a16:colId xmlns:a16="http://schemas.microsoft.com/office/drawing/2014/main" val="547150339"/>
                    </a:ext>
                  </a:extLst>
                </a:gridCol>
                <a:gridCol w="209587">
                  <a:extLst>
                    <a:ext uri="{9D8B030D-6E8A-4147-A177-3AD203B41FA5}">
                      <a16:colId xmlns:a16="http://schemas.microsoft.com/office/drawing/2014/main" val="2950149946"/>
                    </a:ext>
                  </a:extLst>
                </a:gridCol>
                <a:gridCol w="209587">
                  <a:extLst>
                    <a:ext uri="{9D8B030D-6E8A-4147-A177-3AD203B41FA5}">
                      <a16:colId xmlns:a16="http://schemas.microsoft.com/office/drawing/2014/main" val="523462066"/>
                    </a:ext>
                  </a:extLst>
                </a:gridCol>
                <a:gridCol w="209587">
                  <a:extLst>
                    <a:ext uri="{9D8B030D-6E8A-4147-A177-3AD203B41FA5}">
                      <a16:colId xmlns:a16="http://schemas.microsoft.com/office/drawing/2014/main" val="545027039"/>
                    </a:ext>
                  </a:extLst>
                </a:gridCol>
                <a:gridCol w="209587">
                  <a:extLst>
                    <a:ext uri="{9D8B030D-6E8A-4147-A177-3AD203B41FA5}">
                      <a16:colId xmlns:a16="http://schemas.microsoft.com/office/drawing/2014/main" val="3835249691"/>
                    </a:ext>
                  </a:extLst>
                </a:gridCol>
                <a:gridCol w="209587">
                  <a:extLst>
                    <a:ext uri="{9D8B030D-6E8A-4147-A177-3AD203B41FA5}">
                      <a16:colId xmlns:a16="http://schemas.microsoft.com/office/drawing/2014/main" val="3988498304"/>
                    </a:ext>
                  </a:extLst>
                </a:gridCol>
                <a:gridCol w="209587">
                  <a:extLst>
                    <a:ext uri="{9D8B030D-6E8A-4147-A177-3AD203B41FA5}">
                      <a16:colId xmlns:a16="http://schemas.microsoft.com/office/drawing/2014/main" val="1044259407"/>
                    </a:ext>
                  </a:extLst>
                </a:gridCol>
                <a:gridCol w="209587">
                  <a:extLst>
                    <a:ext uri="{9D8B030D-6E8A-4147-A177-3AD203B41FA5}">
                      <a16:colId xmlns:a16="http://schemas.microsoft.com/office/drawing/2014/main" val="785281579"/>
                    </a:ext>
                  </a:extLst>
                </a:gridCol>
                <a:gridCol w="209587">
                  <a:extLst>
                    <a:ext uri="{9D8B030D-6E8A-4147-A177-3AD203B41FA5}">
                      <a16:colId xmlns:a16="http://schemas.microsoft.com/office/drawing/2014/main" val="928636670"/>
                    </a:ext>
                  </a:extLst>
                </a:gridCol>
                <a:gridCol w="209587">
                  <a:extLst>
                    <a:ext uri="{9D8B030D-6E8A-4147-A177-3AD203B41FA5}">
                      <a16:colId xmlns:a16="http://schemas.microsoft.com/office/drawing/2014/main" val="1157221452"/>
                    </a:ext>
                  </a:extLst>
                </a:gridCol>
                <a:gridCol w="209587">
                  <a:extLst>
                    <a:ext uri="{9D8B030D-6E8A-4147-A177-3AD203B41FA5}">
                      <a16:colId xmlns:a16="http://schemas.microsoft.com/office/drawing/2014/main" val="4070384723"/>
                    </a:ext>
                  </a:extLst>
                </a:gridCol>
                <a:gridCol w="209587">
                  <a:extLst>
                    <a:ext uri="{9D8B030D-6E8A-4147-A177-3AD203B41FA5}">
                      <a16:colId xmlns:a16="http://schemas.microsoft.com/office/drawing/2014/main" val="2787346125"/>
                    </a:ext>
                  </a:extLst>
                </a:gridCol>
              </a:tblGrid>
              <a:tr h="159467">
                <a:tc>
                  <a:txBody>
                    <a:bodyPr/>
                    <a:lstStyle/>
                    <a:p>
                      <a:pPr algn="r"/>
                      <a:r>
                        <a:rPr lang="en-GB" sz="800" b="0" dirty="0">
                          <a:solidFill>
                            <a:schemeClr val="accent2"/>
                          </a:solidFill>
                          <a:latin typeface="+mn-lt"/>
                          <a:cs typeface="Open Sans" panose="020B0606030504020204" pitchFamily="34" charset="0"/>
                        </a:rPr>
                        <a:t>Placebo + </a:t>
                      </a:r>
                      <a:r>
                        <a:rPr lang="en-GB" sz="800" b="0" dirty="0" err="1">
                          <a:solidFill>
                            <a:schemeClr val="accent2"/>
                          </a:solidFill>
                          <a:latin typeface="+mn-lt"/>
                          <a:cs typeface="Open Sans" panose="020B0606030504020204" pitchFamily="34" charset="0"/>
                        </a:rPr>
                        <a:t>atezo</a:t>
                      </a:r>
                      <a:r>
                        <a:rPr lang="en-GB" sz="800" b="0" dirty="0">
                          <a:solidFill>
                            <a:schemeClr val="accent2"/>
                          </a:solidFill>
                          <a:latin typeface="+mn-lt"/>
                          <a:cs typeface="Open Sans" panose="020B0606030504020204" pitchFamily="34" charset="0"/>
                        </a:rPr>
                        <a:t> + CE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2"/>
                          </a:solidFill>
                          <a:latin typeface="+mn-lt"/>
                          <a:cs typeface="Open Sans" panose="020B0606030504020204" pitchFamily="34" charset="0"/>
                        </a:rPr>
                        <a:t>201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2"/>
                          </a:solidFill>
                          <a:latin typeface="+mn-lt"/>
                          <a:cs typeface="Open Sans" panose="020B0606030504020204" pitchFamily="34" charset="0"/>
                        </a:rPr>
                        <a:t>192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2"/>
                          </a:solidFill>
                          <a:latin typeface="+mn-lt"/>
                          <a:cs typeface="Open Sans" panose="020B0606030504020204" pitchFamily="34" charset="0"/>
                        </a:rPr>
                        <a:t>184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2"/>
                          </a:solidFill>
                          <a:latin typeface="+mn-lt"/>
                          <a:cs typeface="Open Sans" panose="020B0606030504020204" pitchFamily="34" charset="0"/>
                        </a:rPr>
                        <a:t>171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2"/>
                          </a:solidFill>
                          <a:latin typeface="+mn-lt"/>
                          <a:cs typeface="Open Sans" panose="020B0606030504020204" pitchFamily="34" charset="0"/>
                        </a:rPr>
                        <a:t>152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115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84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68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62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46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39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34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26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20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NE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28577773"/>
                  </a:ext>
                </a:extLst>
              </a:tr>
              <a:tr h="159467">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800" b="0" dirty="0">
                          <a:solidFill>
                            <a:schemeClr val="accent1"/>
                          </a:solidFill>
                          <a:latin typeface="+mn-lt"/>
                          <a:cs typeface="Open Sans" panose="020B0606030504020204" pitchFamily="34" charset="0"/>
                        </a:rPr>
                        <a:t>Tiragolumab + </a:t>
                      </a:r>
                      <a:r>
                        <a:rPr lang="en-GB" sz="800" b="0" dirty="0" err="1">
                          <a:solidFill>
                            <a:schemeClr val="accent1"/>
                          </a:solidFill>
                          <a:latin typeface="+mn-lt"/>
                          <a:cs typeface="Open Sans" panose="020B0606030504020204" pitchFamily="34" charset="0"/>
                        </a:rPr>
                        <a:t>atezo</a:t>
                      </a:r>
                      <a:r>
                        <a:rPr lang="en-GB" sz="800" b="0" dirty="0">
                          <a:solidFill>
                            <a:schemeClr val="accent1"/>
                          </a:solidFill>
                          <a:latin typeface="+mn-lt"/>
                          <a:cs typeface="Open Sans" panose="020B0606030504020204" pitchFamily="34" charset="0"/>
                        </a:rPr>
                        <a:t> + CE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1"/>
                          </a:solidFill>
                          <a:latin typeface="+mn-lt"/>
                          <a:cs typeface="Open Sans" panose="020B0606030504020204" pitchFamily="34" charset="0"/>
                        </a:rPr>
                        <a:t>196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1"/>
                          </a:solidFill>
                          <a:latin typeface="+mn-lt"/>
                          <a:cs typeface="Open Sans" panose="020B0606030504020204" pitchFamily="34" charset="0"/>
                        </a:rPr>
                        <a:t>189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1"/>
                          </a:solidFill>
                          <a:latin typeface="+mn-lt"/>
                          <a:cs typeface="Open Sans" panose="020B0606030504020204" pitchFamily="34" charset="0"/>
                        </a:rPr>
                        <a:t>183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1"/>
                          </a:solidFill>
                          <a:latin typeface="+mn-lt"/>
                          <a:cs typeface="Open Sans" panose="020B0606030504020204" pitchFamily="34" charset="0"/>
                        </a:rPr>
                        <a:t>170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1"/>
                          </a:solidFill>
                          <a:latin typeface="+mn-lt"/>
                          <a:cs typeface="Open Sans" panose="020B0606030504020204" pitchFamily="34" charset="0"/>
                        </a:rPr>
                        <a:t>154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105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67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54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41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37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33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25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NE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NE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NE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26903791"/>
                  </a:ext>
                </a:extLst>
              </a:tr>
            </a:tbl>
          </a:graphicData>
        </a:graphic>
      </p:graphicFrame>
      <p:sp>
        <p:nvSpPr>
          <p:cNvPr id="164" name="Content Placeholder 26">
            <a:extLst>
              <a:ext uri="{FF2B5EF4-FFF2-40B4-BE49-F238E27FC236}">
                <a16:creationId xmlns:a16="http://schemas.microsoft.com/office/drawing/2014/main" id="{921D4B57-C497-4310-F2DC-C8D7AE406299}"/>
              </a:ext>
            </a:extLst>
          </p:cNvPr>
          <p:cNvSpPr txBox="1">
            <a:spLocks/>
          </p:cNvSpPr>
          <p:nvPr/>
        </p:nvSpPr>
        <p:spPr bwMode="auto">
          <a:xfrm>
            <a:off x="738037" y="1643208"/>
            <a:ext cx="5455280" cy="273187"/>
          </a:xfrm>
          <a:prstGeom prst="rect">
            <a:avLst/>
          </a:prstGeom>
          <a:noFill/>
          <a:ln w="9525">
            <a:noFill/>
            <a:miter lim="800000"/>
            <a:headEnd/>
            <a:tailEnd/>
          </a:ln>
        </p:spPr>
        <p:txBody>
          <a:bodyPr lIns="0" tIns="0" rIns="0" bIns="0"/>
          <a:lstStyle/>
          <a:p>
            <a:pPr algn="ctr">
              <a:spcBef>
                <a:spcPts val="0"/>
              </a:spcBef>
              <a:defRPr/>
            </a:pPr>
            <a:r>
              <a:rPr lang="en-GB" sz="1600" b="1" dirty="0" smtClean="0">
                <a:solidFill>
                  <a:srgbClr val="363636"/>
                </a:solidFill>
                <a:latin typeface="Arial"/>
              </a:rPr>
              <a:t>PFS (primary </a:t>
            </a:r>
            <a:r>
              <a:rPr lang="en-GB" sz="1600" b="1" dirty="0">
                <a:solidFill>
                  <a:srgbClr val="363636"/>
                </a:solidFill>
                <a:latin typeface="Arial"/>
              </a:rPr>
              <a:t>analysis </a:t>
            </a:r>
            <a:r>
              <a:rPr lang="en-GB" sz="1600" b="1" dirty="0" smtClean="0">
                <a:solidFill>
                  <a:srgbClr val="363636"/>
                </a:solidFill>
                <a:latin typeface="Arial"/>
              </a:rPr>
              <a:t>set)</a:t>
            </a:r>
            <a:endParaRPr lang="en-GB" sz="1600" b="1" dirty="0">
              <a:solidFill>
                <a:srgbClr val="363636"/>
              </a:solidFill>
              <a:latin typeface="Arial"/>
            </a:endParaRPr>
          </a:p>
        </p:txBody>
      </p:sp>
      <p:sp>
        <p:nvSpPr>
          <p:cNvPr id="165" name="TextBox 164">
            <a:extLst>
              <a:ext uri="{FF2B5EF4-FFF2-40B4-BE49-F238E27FC236}">
                <a16:creationId xmlns:a16="http://schemas.microsoft.com/office/drawing/2014/main" id="{29AEA365-0DD3-1278-72A1-81CD0DE6ACDA}"/>
              </a:ext>
            </a:extLst>
          </p:cNvPr>
          <p:cNvSpPr txBox="1"/>
          <p:nvPr/>
        </p:nvSpPr>
        <p:spPr>
          <a:xfrm>
            <a:off x="1633654"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a:t>
            </a:r>
          </a:p>
        </p:txBody>
      </p:sp>
      <p:sp>
        <p:nvSpPr>
          <p:cNvPr id="166" name="TextBox 165">
            <a:extLst>
              <a:ext uri="{FF2B5EF4-FFF2-40B4-BE49-F238E27FC236}">
                <a16:creationId xmlns:a16="http://schemas.microsoft.com/office/drawing/2014/main" id="{31290AC0-B7BE-AABF-CCB2-C174B7EA0D2F}"/>
              </a:ext>
            </a:extLst>
          </p:cNvPr>
          <p:cNvSpPr txBox="1"/>
          <p:nvPr/>
        </p:nvSpPr>
        <p:spPr>
          <a:xfrm>
            <a:off x="2051256"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3</a:t>
            </a:r>
          </a:p>
        </p:txBody>
      </p:sp>
      <p:sp>
        <p:nvSpPr>
          <p:cNvPr id="167" name="TextBox 166">
            <a:extLst>
              <a:ext uri="{FF2B5EF4-FFF2-40B4-BE49-F238E27FC236}">
                <a16:creationId xmlns:a16="http://schemas.microsoft.com/office/drawing/2014/main" id="{396C5ED5-FDA7-D579-CBCE-73084EFCDC0E}"/>
              </a:ext>
            </a:extLst>
          </p:cNvPr>
          <p:cNvSpPr txBox="1"/>
          <p:nvPr/>
        </p:nvSpPr>
        <p:spPr>
          <a:xfrm>
            <a:off x="2468858"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5</a:t>
            </a:r>
          </a:p>
        </p:txBody>
      </p:sp>
      <p:sp>
        <p:nvSpPr>
          <p:cNvPr id="168" name="TextBox 167">
            <a:extLst>
              <a:ext uri="{FF2B5EF4-FFF2-40B4-BE49-F238E27FC236}">
                <a16:creationId xmlns:a16="http://schemas.microsoft.com/office/drawing/2014/main" id="{BDBE8B44-FD7F-2F6E-E663-85ADFA51F6CA}"/>
              </a:ext>
            </a:extLst>
          </p:cNvPr>
          <p:cNvSpPr txBox="1"/>
          <p:nvPr/>
        </p:nvSpPr>
        <p:spPr>
          <a:xfrm>
            <a:off x="3304062"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9</a:t>
            </a:r>
          </a:p>
        </p:txBody>
      </p:sp>
      <p:sp>
        <p:nvSpPr>
          <p:cNvPr id="169" name="TextBox 168">
            <a:extLst>
              <a:ext uri="{FF2B5EF4-FFF2-40B4-BE49-F238E27FC236}">
                <a16:creationId xmlns:a16="http://schemas.microsoft.com/office/drawing/2014/main" id="{FD35AFFB-BB60-2704-4F2F-ED9A7DCB582B}"/>
              </a:ext>
            </a:extLst>
          </p:cNvPr>
          <p:cNvSpPr txBox="1"/>
          <p:nvPr/>
        </p:nvSpPr>
        <p:spPr>
          <a:xfrm>
            <a:off x="3721664"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11</a:t>
            </a:r>
          </a:p>
        </p:txBody>
      </p:sp>
      <p:sp>
        <p:nvSpPr>
          <p:cNvPr id="170" name="TextBox 169">
            <a:extLst>
              <a:ext uri="{FF2B5EF4-FFF2-40B4-BE49-F238E27FC236}">
                <a16:creationId xmlns:a16="http://schemas.microsoft.com/office/drawing/2014/main" id="{07A37F32-433D-BD38-4568-1CCD1A6BB303}"/>
              </a:ext>
            </a:extLst>
          </p:cNvPr>
          <p:cNvSpPr txBox="1"/>
          <p:nvPr/>
        </p:nvSpPr>
        <p:spPr>
          <a:xfrm>
            <a:off x="4139266"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13</a:t>
            </a:r>
          </a:p>
        </p:txBody>
      </p:sp>
      <p:sp>
        <p:nvSpPr>
          <p:cNvPr id="171" name="TextBox 170">
            <a:extLst>
              <a:ext uri="{FF2B5EF4-FFF2-40B4-BE49-F238E27FC236}">
                <a16:creationId xmlns:a16="http://schemas.microsoft.com/office/drawing/2014/main" id="{55E4B8D1-183F-0581-9CA1-92B2E7CE8F13}"/>
              </a:ext>
            </a:extLst>
          </p:cNvPr>
          <p:cNvSpPr txBox="1"/>
          <p:nvPr/>
        </p:nvSpPr>
        <p:spPr>
          <a:xfrm>
            <a:off x="4556868"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15</a:t>
            </a:r>
          </a:p>
        </p:txBody>
      </p:sp>
      <p:sp>
        <p:nvSpPr>
          <p:cNvPr id="172" name="TextBox 171">
            <a:extLst>
              <a:ext uri="{FF2B5EF4-FFF2-40B4-BE49-F238E27FC236}">
                <a16:creationId xmlns:a16="http://schemas.microsoft.com/office/drawing/2014/main" id="{81668D86-EB5A-17E3-1109-55900CF55F87}"/>
              </a:ext>
            </a:extLst>
          </p:cNvPr>
          <p:cNvSpPr txBox="1"/>
          <p:nvPr/>
        </p:nvSpPr>
        <p:spPr>
          <a:xfrm>
            <a:off x="4974470"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17</a:t>
            </a:r>
          </a:p>
        </p:txBody>
      </p:sp>
      <p:sp>
        <p:nvSpPr>
          <p:cNvPr id="173" name="TextBox 172">
            <a:extLst>
              <a:ext uri="{FF2B5EF4-FFF2-40B4-BE49-F238E27FC236}">
                <a16:creationId xmlns:a16="http://schemas.microsoft.com/office/drawing/2014/main" id="{FD8C4680-33A2-51C1-E034-4A896B6A2B08}"/>
              </a:ext>
            </a:extLst>
          </p:cNvPr>
          <p:cNvSpPr txBox="1"/>
          <p:nvPr/>
        </p:nvSpPr>
        <p:spPr>
          <a:xfrm>
            <a:off x="5392072"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19</a:t>
            </a:r>
          </a:p>
        </p:txBody>
      </p:sp>
      <p:sp>
        <p:nvSpPr>
          <p:cNvPr id="174" name="TextBox 173">
            <a:extLst>
              <a:ext uri="{FF2B5EF4-FFF2-40B4-BE49-F238E27FC236}">
                <a16:creationId xmlns:a16="http://schemas.microsoft.com/office/drawing/2014/main" id="{D18A9023-7EC8-FBB8-2619-657C88BE9C96}"/>
              </a:ext>
            </a:extLst>
          </p:cNvPr>
          <p:cNvSpPr txBox="1"/>
          <p:nvPr/>
        </p:nvSpPr>
        <p:spPr>
          <a:xfrm>
            <a:off x="5809674"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21</a:t>
            </a:r>
          </a:p>
        </p:txBody>
      </p:sp>
      <p:sp>
        <p:nvSpPr>
          <p:cNvPr id="175" name="TextBox 174">
            <a:extLst>
              <a:ext uri="{FF2B5EF4-FFF2-40B4-BE49-F238E27FC236}">
                <a16:creationId xmlns:a16="http://schemas.microsoft.com/office/drawing/2014/main" id="{A8D490BE-8963-EFF5-23EE-C0B5A378416B}"/>
              </a:ext>
            </a:extLst>
          </p:cNvPr>
          <p:cNvSpPr txBox="1"/>
          <p:nvPr/>
        </p:nvSpPr>
        <p:spPr>
          <a:xfrm>
            <a:off x="3095261"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8</a:t>
            </a:r>
          </a:p>
        </p:txBody>
      </p:sp>
      <p:sp>
        <p:nvSpPr>
          <p:cNvPr id="176" name="TextBox 175">
            <a:extLst>
              <a:ext uri="{FF2B5EF4-FFF2-40B4-BE49-F238E27FC236}">
                <a16:creationId xmlns:a16="http://schemas.microsoft.com/office/drawing/2014/main" id="{F4A4E41E-C68A-AAF7-C485-5443ADA72F83}"/>
              </a:ext>
            </a:extLst>
          </p:cNvPr>
          <p:cNvSpPr txBox="1"/>
          <p:nvPr/>
        </p:nvSpPr>
        <p:spPr>
          <a:xfrm>
            <a:off x="2886460"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7</a:t>
            </a:r>
          </a:p>
        </p:txBody>
      </p:sp>
      <p:sp>
        <p:nvSpPr>
          <p:cNvPr id="177" name="Line 11">
            <a:extLst>
              <a:ext uri="{FF2B5EF4-FFF2-40B4-BE49-F238E27FC236}">
                <a16:creationId xmlns:a16="http://schemas.microsoft.com/office/drawing/2014/main" id="{B497E21D-3188-6C35-AD04-765D5F49695D}"/>
              </a:ext>
            </a:extLst>
          </p:cNvPr>
          <p:cNvSpPr>
            <a:spLocks noChangeShapeType="1"/>
          </p:cNvSpPr>
          <p:nvPr/>
        </p:nvSpPr>
        <p:spPr bwMode="auto">
          <a:xfrm>
            <a:off x="5910352"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178" name="Line 11">
            <a:extLst>
              <a:ext uri="{FF2B5EF4-FFF2-40B4-BE49-F238E27FC236}">
                <a16:creationId xmlns:a16="http://schemas.microsoft.com/office/drawing/2014/main" id="{BF824C2D-4361-ED46-FB8C-B9F2F333598D}"/>
              </a:ext>
            </a:extLst>
          </p:cNvPr>
          <p:cNvSpPr>
            <a:spLocks noChangeShapeType="1"/>
          </p:cNvSpPr>
          <p:nvPr/>
        </p:nvSpPr>
        <p:spPr bwMode="auto">
          <a:xfrm>
            <a:off x="5492750"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179" name="Line 11">
            <a:extLst>
              <a:ext uri="{FF2B5EF4-FFF2-40B4-BE49-F238E27FC236}">
                <a16:creationId xmlns:a16="http://schemas.microsoft.com/office/drawing/2014/main" id="{C0D4EF73-F9F5-CC0F-D2C7-81FC85B8A4F2}"/>
              </a:ext>
            </a:extLst>
          </p:cNvPr>
          <p:cNvSpPr>
            <a:spLocks noChangeShapeType="1"/>
          </p:cNvSpPr>
          <p:nvPr/>
        </p:nvSpPr>
        <p:spPr bwMode="auto">
          <a:xfrm>
            <a:off x="5075148"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180" name="Line 11">
            <a:extLst>
              <a:ext uri="{FF2B5EF4-FFF2-40B4-BE49-F238E27FC236}">
                <a16:creationId xmlns:a16="http://schemas.microsoft.com/office/drawing/2014/main" id="{BB8EDC10-E5D7-BA74-1225-93FA13F33590}"/>
              </a:ext>
            </a:extLst>
          </p:cNvPr>
          <p:cNvSpPr>
            <a:spLocks noChangeShapeType="1"/>
          </p:cNvSpPr>
          <p:nvPr/>
        </p:nvSpPr>
        <p:spPr bwMode="auto">
          <a:xfrm>
            <a:off x="4866347"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181" name="Line 11">
            <a:extLst>
              <a:ext uri="{FF2B5EF4-FFF2-40B4-BE49-F238E27FC236}">
                <a16:creationId xmlns:a16="http://schemas.microsoft.com/office/drawing/2014/main" id="{B1E8A9C3-7A85-8A13-D391-A4D9F571094B}"/>
              </a:ext>
            </a:extLst>
          </p:cNvPr>
          <p:cNvSpPr>
            <a:spLocks noChangeShapeType="1"/>
          </p:cNvSpPr>
          <p:nvPr/>
        </p:nvSpPr>
        <p:spPr bwMode="auto">
          <a:xfrm>
            <a:off x="4448745"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182" name="Line 11">
            <a:extLst>
              <a:ext uri="{FF2B5EF4-FFF2-40B4-BE49-F238E27FC236}">
                <a16:creationId xmlns:a16="http://schemas.microsoft.com/office/drawing/2014/main" id="{1B0274F8-9452-DDE1-273B-9A87638AA54A}"/>
              </a:ext>
            </a:extLst>
          </p:cNvPr>
          <p:cNvSpPr>
            <a:spLocks noChangeShapeType="1"/>
          </p:cNvSpPr>
          <p:nvPr/>
        </p:nvSpPr>
        <p:spPr bwMode="auto">
          <a:xfrm>
            <a:off x="4031143"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183" name="Line 11">
            <a:extLst>
              <a:ext uri="{FF2B5EF4-FFF2-40B4-BE49-F238E27FC236}">
                <a16:creationId xmlns:a16="http://schemas.microsoft.com/office/drawing/2014/main" id="{7B0DB353-5D7A-28CB-C309-742A4EB69932}"/>
              </a:ext>
            </a:extLst>
          </p:cNvPr>
          <p:cNvSpPr>
            <a:spLocks noChangeShapeType="1"/>
          </p:cNvSpPr>
          <p:nvPr/>
        </p:nvSpPr>
        <p:spPr bwMode="auto">
          <a:xfrm>
            <a:off x="3613541"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184" name="Line 11">
            <a:extLst>
              <a:ext uri="{FF2B5EF4-FFF2-40B4-BE49-F238E27FC236}">
                <a16:creationId xmlns:a16="http://schemas.microsoft.com/office/drawing/2014/main" id="{446EE90D-D50E-BD51-62D8-320A1D0697DC}"/>
              </a:ext>
            </a:extLst>
          </p:cNvPr>
          <p:cNvSpPr>
            <a:spLocks noChangeShapeType="1"/>
          </p:cNvSpPr>
          <p:nvPr/>
        </p:nvSpPr>
        <p:spPr bwMode="auto">
          <a:xfrm>
            <a:off x="3195939"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185" name="Line 11">
            <a:extLst>
              <a:ext uri="{FF2B5EF4-FFF2-40B4-BE49-F238E27FC236}">
                <a16:creationId xmlns:a16="http://schemas.microsoft.com/office/drawing/2014/main" id="{B17922F2-C801-E944-ECE9-31F72DE634CA}"/>
              </a:ext>
            </a:extLst>
          </p:cNvPr>
          <p:cNvSpPr>
            <a:spLocks noChangeShapeType="1"/>
          </p:cNvSpPr>
          <p:nvPr/>
        </p:nvSpPr>
        <p:spPr bwMode="auto">
          <a:xfrm>
            <a:off x="2778337"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186" name="Line 11">
            <a:extLst>
              <a:ext uri="{FF2B5EF4-FFF2-40B4-BE49-F238E27FC236}">
                <a16:creationId xmlns:a16="http://schemas.microsoft.com/office/drawing/2014/main" id="{3EE9A9A3-2F0E-675C-F9F3-382EAC33EB07}"/>
              </a:ext>
            </a:extLst>
          </p:cNvPr>
          <p:cNvSpPr>
            <a:spLocks noChangeShapeType="1"/>
          </p:cNvSpPr>
          <p:nvPr/>
        </p:nvSpPr>
        <p:spPr bwMode="auto">
          <a:xfrm>
            <a:off x="2569536"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187" name="Line 11">
            <a:extLst>
              <a:ext uri="{FF2B5EF4-FFF2-40B4-BE49-F238E27FC236}">
                <a16:creationId xmlns:a16="http://schemas.microsoft.com/office/drawing/2014/main" id="{6BB161D9-E3CA-B6CB-50C0-139BD4703C36}"/>
              </a:ext>
            </a:extLst>
          </p:cNvPr>
          <p:cNvSpPr>
            <a:spLocks noChangeShapeType="1"/>
          </p:cNvSpPr>
          <p:nvPr/>
        </p:nvSpPr>
        <p:spPr bwMode="auto">
          <a:xfrm>
            <a:off x="2151934"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188" name="Line 11">
            <a:extLst>
              <a:ext uri="{FF2B5EF4-FFF2-40B4-BE49-F238E27FC236}">
                <a16:creationId xmlns:a16="http://schemas.microsoft.com/office/drawing/2014/main" id="{371CEE63-AAAF-E1F5-E413-982A0AEC58CE}"/>
              </a:ext>
            </a:extLst>
          </p:cNvPr>
          <p:cNvSpPr>
            <a:spLocks noChangeShapeType="1"/>
          </p:cNvSpPr>
          <p:nvPr/>
        </p:nvSpPr>
        <p:spPr bwMode="auto">
          <a:xfrm>
            <a:off x="1734332"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700" b="0" i="0" u="none" strike="noStrike" kern="0" cap="none" spc="0" normalizeH="0" baseline="0" noProof="0">
              <a:ln>
                <a:noFill/>
              </a:ln>
              <a:solidFill>
                <a:schemeClr val="tx1"/>
              </a:solidFill>
              <a:effectLst/>
              <a:uLnTx/>
              <a:uFillTx/>
              <a:ea typeface="+mn-ea"/>
              <a:cs typeface="+mn-cs"/>
              <a:sym typeface="Helvetica"/>
            </a:endParaRPr>
          </a:p>
        </p:txBody>
      </p:sp>
      <p:sp>
        <p:nvSpPr>
          <p:cNvPr id="189" name="Rectangle 99">
            <a:extLst>
              <a:ext uri="{FF2B5EF4-FFF2-40B4-BE49-F238E27FC236}">
                <a16:creationId xmlns:a16="http://schemas.microsoft.com/office/drawing/2014/main" id="{CF5FC865-7B16-EC40-CD35-9BAA0639DD64}"/>
              </a:ext>
            </a:extLst>
          </p:cNvPr>
          <p:cNvSpPr>
            <a:spLocks noChangeArrowheads="1"/>
          </p:cNvSpPr>
          <p:nvPr/>
        </p:nvSpPr>
        <p:spPr bwMode="auto">
          <a:xfrm>
            <a:off x="6784973" y="5223389"/>
            <a:ext cx="5011739" cy="15710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000" kern="0" dirty="0" smtClean="0">
                <a:latin typeface="+mn-lt"/>
                <a:sym typeface="Helvetica"/>
              </a:rPr>
              <a:t>Time, months</a:t>
            </a:r>
            <a:endParaRPr kumimoji="0" lang="en-US" altLang="en-US" sz="1000" b="0" i="0" u="none" strike="noStrike" kern="0" cap="none" spc="0" normalizeH="0" baseline="0" noProof="0" dirty="0">
              <a:ln>
                <a:noFill/>
              </a:ln>
              <a:effectLst/>
              <a:uLnTx/>
              <a:uFillTx/>
              <a:latin typeface="+mn-lt"/>
              <a:sym typeface="Helvetica"/>
            </a:endParaRPr>
          </a:p>
        </p:txBody>
      </p:sp>
      <p:sp>
        <p:nvSpPr>
          <p:cNvPr id="190" name="TextBox 189">
            <a:extLst>
              <a:ext uri="{FF2B5EF4-FFF2-40B4-BE49-F238E27FC236}">
                <a16:creationId xmlns:a16="http://schemas.microsoft.com/office/drawing/2014/main" id="{D112A4B2-FAA2-AD8C-3AD8-9C88E3269DB1}"/>
              </a:ext>
            </a:extLst>
          </p:cNvPr>
          <p:cNvSpPr txBox="1"/>
          <p:nvPr/>
        </p:nvSpPr>
        <p:spPr>
          <a:xfrm>
            <a:off x="6454775" y="3493977"/>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100</a:t>
            </a:r>
          </a:p>
        </p:txBody>
      </p:sp>
      <p:sp>
        <p:nvSpPr>
          <p:cNvPr id="191" name="TextBox 190">
            <a:extLst>
              <a:ext uri="{FF2B5EF4-FFF2-40B4-BE49-F238E27FC236}">
                <a16:creationId xmlns:a16="http://schemas.microsoft.com/office/drawing/2014/main" id="{21AB4001-2C95-AF5F-EADB-1EEF0123FE5B}"/>
              </a:ext>
            </a:extLst>
          </p:cNvPr>
          <p:cNvSpPr txBox="1"/>
          <p:nvPr/>
        </p:nvSpPr>
        <p:spPr>
          <a:xfrm rot="16200000">
            <a:off x="5660726" y="4175854"/>
            <a:ext cx="1444441" cy="175414"/>
          </a:xfrm>
          <a:prstGeom prst="rect">
            <a:avLst/>
          </a:prstGeom>
          <a:noFill/>
        </p:spPr>
        <p:txBody>
          <a:bodyPr wrap="square" lIns="0" tIns="0" rIns="0" bIns="0" rtlCol="0">
            <a:no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kumimoji="0" lang="en-GB" sz="1000" b="0" i="0" u="none" strike="noStrike" kern="0" cap="none" spc="0" normalizeH="0" baseline="0" noProof="0" dirty="0" smtClean="0">
                <a:ln>
                  <a:noFill/>
                </a:ln>
                <a:solidFill>
                  <a:schemeClr val="tx1"/>
                </a:solidFill>
                <a:effectLst/>
                <a:uLnTx/>
                <a:uFillTx/>
                <a:ea typeface="+mn-ea"/>
                <a:cs typeface="Arial" panose="020B0604020202020204" pitchFamily="34" charset="0"/>
                <a:sym typeface="Helvetica"/>
              </a:rPr>
              <a:t>OS</a:t>
            </a: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 %</a:t>
            </a:r>
          </a:p>
        </p:txBody>
      </p:sp>
      <p:sp>
        <p:nvSpPr>
          <p:cNvPr id="192" name="Line 6">
            <a:extLst>
              <a:ext uri="{FF2B5EF4-FFF2-40B4-BE49-F238E27FC236}">
                <a16:creationId xmlns:a16="http://schemas.microsoft.com/office/drawing/2014/main" id="{06317BB9-0082-8AAB-4367-DB974CE3A42D}"/>
              </a:ext>
            </a:extLst>
          </p:cNvPr>
          <p:cNvSpPr>
            <a:spLocks noChangeShapeType="1"/>
          </p:cNvSpPr>
          <p:nvPr/>
        </p:nvSpPr>
        <p:spPr bwMode="auto">
          <a:xfrm>
            <a:off x="6731117" y="3543071"/>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193" name="Line 7">
            <a:extLst>
              <a:ext uri="{FF2B5EF4-FFF2-40B4-BE49-F238E27FC236}">
                <a16:creationId xmlns:a16="http://schemas.microsoft.com/office/drawing/2014/main" id="{6117B33F-81A2-FF92-7694-51CB953FE273}"/>
              </a:ext>
            </a:extLst>
          </p:cNvPr>
          <p:cNvSpPr>
            <a:spLocks noChangeShapeType="1"/>
          </p:cNvSpPr>
          <p:nvPr/>
        </p:nvSpPr>
        <p:spPr bwMode="auto">
          <a:xfrm>
            <a:off x="6731117" y="3830662"/>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194" name="Line 9">
            <a:extLst>
              <a:ext uri="{FF2B5EF4-FFF2-40B4-BE49-F238E27FC236}">
                <a16:creationId xmlns:a16="http://schemas.microsoft.com/office/drawing/2014/main" id="{9F9AC11E-5E35-8E0B-609F-49FCC9C2494B}"/>
              </a:ext>
            </a:extLst>
          </p:cNvPr>
          <p:cNvSpPr>
            <a:spLocks noChangeShapeType="1"/>
          </p:cNvSpPr>
          <p:nvPr/>
        </p:nvSpPr>
        <p:spPr bwMode="auto">
          <a:xfrm>
            <a:off x="6731117" y="4405844"/>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195" name="Line 10">
            <a:extLst>
              <a:ext uri="{FF2B5EF4-FFF2-40B4-BE49-F238E27FC236}">
                <a16:creationId xmlns:a16="http://schemas.microsoft.com/office/drawing/2014/main" id="{E1E30682-2FC5-AAA1-B7E3-25B102C55314}"/>
              </a:ext>
            </a:extLst>
          </p:cNvPr>
          <p:cNvSpPr>
            <a:spLocks noChangeShapeType="1"/>
          </p:cNvSpPr>
          <p:nvPr/>
        </p:nvSpPr>
        <p:spPr bwMode="auto">
          <a:xfrm>
            <a:off x="6731117" y="4693435"/>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196" name="Line 11">
            <a:extLst>
              <a:ext uri="{FF2B5EF4-FFF2-40B4-BE49-F238E27FC236}">
                <a16:creationId xmlns:a16="http://schemas.microsoft.com/office/drawing/2014/main" id="{2074A6E6-B91C-179C-8EAC-C92BEE9A005B}"/>
              </a:ext>
            </a:extLst>
          </p:cNvPr>
          <p:cNvSpPr>
            <a:spLocks noChangeShapeType="1"/>
          </p:cNvSpPr>
          <p:nvPr/>
        </p:nvSpPr>
        <p:spPr bwMode="auto">
          <a:xfrm>
            <a:off x="6731117" y="4981024"/>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197" name="TextBox 196">
            <a:extLst>
              <a:ext uri="{FF2B5EF4-FFF2-40B4-BE49-F238E27FC236}">
                <a16:creationId xmlns:a16="http://schemas.microsoft.com/office/drawing/2014/main" id="{FEB719F1-25EF-E51C-EF1B-1547697BE011}"/>
              </a:ext>
            </a:extLst>
          </p:cNvPr>
          <p:cNvSpPr txBox="1"/>
          <p:nvPr/>
        </p:nvSpPr>
        <p:spPr>
          <a:xfrm>
            <a:off x="6454775" y="3781568"/>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80</a:t>
            </a:r>
          </a:p>
        </p:txBody>
      </p:sp>
      <p:sp>
        <p:nvSpPr>
          <p:cNvPr id="198" name="TextBox 197">
            <a:extLst>
              <a:ext uri="{FF2B5EF4-FFF2-40B4-BE49-F238E27FC236}">
                <a16:creationId xmlns:a16="http://schemas.microsoft.com/office/drawing/2014/main" id="{7FABD56B-E834-07F5-516B-D82B52FB5874}"/>
              </a:ext>
            </a:extLst>
          </p:cNvPr>
          <p:cNvSpPr txBox="1"/>
          <p:nvPr/>
        </p:nvSpPr>
        <p:spPr>
          <a:xfrm>
            <a:off x="6454775" y="4069159"/>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60</a:t>
            </a:r>
          </a:p>
        </p:txBody>
      </p:sp>
      <p:sp>
        <p:nvSpPr>
          <p:cNvPr id="199" name="TextBox 198">
            <a:extLst>
              <a:ext uri="{FF2B5EF4-FFF2-40B4-BE49-F238E27FC236}">
                <a16:creationId xmlns:a16="http://schemas.microsoft.com/office/drawing/2014/main" id="{B4EF19AA-6917-3172-B053-4C4B7F369BB4}"/>
              </a:ext>
            </a:extLst>
          </p:cNvPr>
          <p:cNvSpPr txBox="1"/>
          <p:nvPr/>
        </p:nvSpPr>
        <p:spPr>
          <a:xfrm>
            <a:off x="6454775" y="4931930"/>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0</a:t>
            </a:r>
          </a:p>
        </p:txBody>
      </p:sp>
      <p:sp>
        <p:nvSpPr>
          <p:cNvPr id="200" name="Freeform 21">
            <a:extLst>
              <a:ext uri="{FF2B5EF4-FFF2-40B4-BE49-F238E27FC236}">
                <a16:creationId xmlns:a16="http://schemas.microsoft.com/office/drawing/2014/main" id="{BF42916B-9BD6-1B22-621F-19DDE89AB8AD}"/>
              </a:ext>
            </a:extLst>
          </p:cNvPr>
          <p:cNvSpPr>
            <a:spLocks/>
          </p:cNvSpPr>
          <p:nvPr/>
        </p:nvSpPr>
        <p:spPr bwMode="auto">
          <a:xfrm>
            <a:off x="6781799" y="3543939"/>
            <a:ext cx="5000625" cy="143708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01" name="TextBox 200">
            <a:extLst>
              <a:ext uri="{FF2B5EF4-FFF2-40B4-BE49-F238E27FC236}">
                <a16:creationId xmlns:a16="http://schemas.microsoft.com/office/drawing/2014/main" id="{BF3830A3-1E5D-F436-F144-C7C60441063A}"/>
              </a:ext>
            </a:extLst>
          </p:cNvPr>
          <p:cNvSpPr txBox="1"/>
          <p:nvPr/>
        </p:nvSpPr>
        <p:spPr>
          <a:xfrm>
            <a:off x="6454775" y="4356750"/>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en-GB" sz="1000" kern="0" dirty="0">
                <a:solidFill>
                  <a:schemeClr val="tx1"/>
                </a:solidFill>
                <a:cs typeface="Arial" panose="020B0604020202020204" pitchFamily="34" charset="0"/>
                <a:sym typeface="Helvetica"/>
              </a:rPr>
              <a:t>40</a:t>
            </a:r>
            <a:endParaRPr kumimoji="0" lang="en-GB" sz="1000" b="0" i="0" u="none" strike="noStrike" kern="0" cap="none" spc="0" normalizeH="0" baseline="0" noProof="0" dirty="0">
              <a:ln>
                <a:noFill/>
              </a:ln>
              <a:solidFill>
                <a:schemeClr val="tx1"/>
              </a:solidFill>
              <a:effectLst/>
              <a:uLnTx/>
              <a:uFillTx/>
              <a:cs typeface="Arial" panose="020B0604020202020204" pitchFamily="34" charset="0"/>
              <a:sym typeface="Helvetica"/>
            </a:endParaRPr>
          </a:p>
        </p:txBody>
      </p:sp>
      <p:sp>
        <p:nvSpPr>
          <p:cNvPr id="202" name="TextBox 201">
            <a:extLst>
              <a:ext uri="{FF2B5EF4-FFF2-40B4-BE49-F238E27FC236}">
                <a16:creationId xmlns:a16="http://schemas.microsoft.com/office/drawing/2014/main" id="{1A1960E2-890D-5A90-D3EF-2797A9E02A3C}"/>
              </a:ext>
            </a:extLst>
          </p:cNvPr>
          <p:cNvSpPr txBox="1"/>
          <p:nvPr/>
        </p:nvSpPr>
        <p:spPr>
          <a:xfrm>
            <a:off x="6682653"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0</a:t>
            </a:r>
          </a:p>
        </p:txBody>
      </p:sp>
      <p:sp>
        <p:nvSpPr>
          <p:cNvPr id="203" name="Line 11">
            <a:extLst>
              <a:ext uri="{FF2B5EF4-FFF2-40B4-BE49-F238E27FC236}">
                <a16:creationId xmlns:a16="http://schemas.microsoft.com/office/drawing/2014/main" id="{17C40A0E-0D8E-FA99-94CD-96784DC4CAF8}"/>
              </a:ext>
            </a:extLst>
          </p:cNvPr>
          <p:cNvSpPr>
            <a:spLocks noChangeShapeType="1"/>
          </p:cNvSpPr>
          <p:nvPr/>
        </p:nvSpPr>
        <p:spPr bwMode="auto">
          <a:xfrm>
            <a:off x="6783331"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04" name="Line 11">
            <a:extLst>
              <a:ext uri="{FF2B5EF4-FFF2-40B4-BE49-F238E27FC236}">
                <a16:creationId xmlns:a16="http://schemas.microsoft.com/office/drawing/2014/main" id="{746FAE53-A143-01D7-9076-5EB32153456F}"/>
              </a:ext>
            </a:extLst>
          </p:cNvPr>
          <p:cNvSpPr>
            <a:spLocks noChangeShapeType="1"/>
          </p:cNvSpPr>
          <p:nvPr/>
        </p:nvSpPr>
        <p:spPr bwMode="auto">
          <a:xfrm>
            <a:off x="7618535" y="4983070"/>
            <a:ext cx="0" cy="4320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05" name="Line 11">
            <a:extLst>
              <a:ext uri="{FF2B5EF4-FFF2-40B4-BE49-F238E27FC236}">
                <a16:creationId xmlns:a16="http://schemas.microsoft.com/office/drawing/2014/main" id="{F311C8E1-D31D-D943-FFE2-95D16E94487A}"/>
              </a:ext>
            </a:extLst>
          </p:cNvPr>
          <p:cNvSpPr>
            <a:spLocks noChangeShapeType="1"/>
          </p:cNvSpPr>
          <p:nvPr/>
        </p:nvSpPr>
        <p:spPr bwMode="auto">
          <a:xfrm>
            <a:off x="8662540"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06" name="Line 11">
            <a:extLst>
              <a:ext uri="{FF2B5EF4-FFF2-40B4-BE49-F238E27FC236}">
                <a16:creationId xmlns:a16="http://schemas.microsoft.com/office/drawing/2014/main" id="{D6BBF52E-7265-7911-7BEE-6B443C328F4D}"/>
              </a:ext>
            </a:extLst>
          </p:cNvPr>
          <p:cNvSpPr>
            <a:spLocks noChangeShapeType="1"/>
          </p:cNvSpPr>
          <p:nvPr/>
        </p:nvSpPr>
        <p:spPr bwMode="auto">
          <a:xfrm>
            <a:off x="9497744"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07" name="Line 11">
            <a:extLst>
              <a:ext uri="{FF2B5EF4-FFF2-40B4-BE49-F238E27FC236}">
                <a16:creationId xmlns:a16="http://schemas.microsoft.com/office/drawing/2014/main" id="{6A48582E-7A6B-0D3E-1557-577E54F16C82}"/>
              </a:ext>
            </a:extLst>
          </p:cNvPr>
          <p:cNvSpPr>
            <a:spLocks noChangeShapeType="1"/>
          </p:cNvSpPr>
          <p:nvPr/>
        </p:nvSpPr>
        <p:spPr bwMode="auto">
          <a:xfrm>
            <a:off x="10541749"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08" name="Line 11">
            <a:extLst>
              <a:ext uri="{FF2B5EF4-FFF2-40B4-BE49-F238E27FC236}">
                <a16:creationId xmlns:a16="http://schemas.microsoft.com/office/drawing/2014/main" id="{EFD6D15B-E410-0465-449A-D915EBD8B64C}"/>
              </a:ext>
            </a:extLst>
          </p:cNvPr>
          <p:cNvSpPr>
            <a:spLocks noChangeShapeType="1"/>
          </p:cNvSpPr>
          <p:nvPr/>
        </p:nvSpPr>
        <p:spPr bwMode="auto">
          <a:xfrm>
            <a:off x="11376947"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09" name="TextBox 208">
            <a:extLst>
              <a:ext uri="{FF2B5EF4-FFF2-40B4-BE49-F238E27FC236}">
                <a16:creationId xmlns:a16="http://schemas.microsoft.com/office/drawing/2014/main" id="{626B62D0-DC5F-A953-6959-65475A0CAF85}"/>
              </a:ext>
            </a:extLst>
          </p:cNvPr>
          <p:cNvSpPr txBox="1"/>
          <p:nvPr/>
        </p:nvSpPr>
        <p:spPr>
          <a:xfrm>
            <a:off x="7935459"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6</a:t>
            </a:r>
          </a:p>
        </p:txBody>
      </p:sp>
      <p:sp>
        <p:nvSpPr>
          <p:cNvPr id="210" name="TextBox 209">
            <a:extLst>
              <a:ext uri="{FF2B5EF4-FFF2-40B4-BE49-F238E27FC236}">
                <a16:creationId xmlns:a16="http://schemas.microsoft.com/office/drawing/2014/main" id="{7168455B-69E9-1DA1-1D31-FC3E8993F2F8}"/>
              </a:ext>
            </a:extLst>
          </p:cNvPr>
          <p:cNvSpPr txBox="1"/>
          <p:nvPr/>
        </p:nvSpPr>
        <p:spPr>
          <a:xfrm>
            <a:off x="10023469"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16</a:t>
            </a:r>
          </a:p>
        </p:txBody>
      </p:sp>
      <p:sp>
        <p:nvSpPr>
          <p:cNvPr id="211" name="TextBox 210">
            <a:extLst>
              <a:ext uri="{FF2B5EF4-FFF2-40B4-BE49-F238E27FC236}">
                <a16:creationId xmlns:a16="http://schemas.microsoft.com/office/drawing/2014/main" id="{2D4E5032-7F7F-06EC-1D19-BFB31DDF5AD8}"/>
              </a:ext>
            </a:extLst>
          </p:cNvPr>
          <p:cNvSpPr txBox="1"/>
          <p:nvPr/>
        </p:nvSpPr>
        <p:spPr>
          <a:xfrm>
            <a:off x="10858673"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a:t>
            </a:r>
          </a:p>
        </p:txBody>
      </p:sp>
      <p:sp>
        <p:nvSpPr>
          <p:cNvPr id="212" name="TextBox 211">
            <a:extLst>
              <a:ext uri="{FF2B5EF4-FFF2-40B4-BE49-F238E27FC236}">
                <a16:creationId xmlns:a16="http://schemas.microsoft.com/office/drawing/2014/main" id="{EB65EDD6-32BD-887D-776F-E1C1D925E8CA}"/>
              </a:ext>
            </a:extLst>
          </p:cNvPr>
          <p:cNvSpPr txBox="1"/>
          <p:nvPr/>
        </p:nvSpPr>
        <p:spPr>
          <a:xfrm>
            <a:off x="11276269"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22</a:t>
            </a:r>
          </a:p>
        </p:txBody>
      </p:sp>
      <p:sp>
        <p:nvSpPr>
          <p:cNvPr id="213" name="Line 9">
            <a:extLst>
              <a:ext uri="{FF2B5EF4-FFF2-40B4-BE49-F238E27FC236}">
                <a16:creationId xmlns:a16="http://schemas.microsoft.com/office/drawing/2014/main" id="{1197EF2A-3EC7-9B42-40A4-224FDC5E91FA}"/>
              </a:ext>
            </a:extLst>
          </p:cNvPr>
          <p:cNvSpPr>
            <a:spLocks noChangeShapeType="1"/>
          </p:cNvSpPr>
          <p:nvPr/>
        </p:nvSpPr>
        <p:spPr bwMode="auto">
          <a:xfrm>
            <a:off x="6731117" y="4118253"/>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14" name="TextBox 213">
            <a:extLst>
              <a:ext uri="{FF2B5EF4-FFF2-40B4-BE49-F238E27FC236}">
                <a16:creationId xmlns:a16="http://schemas.microsoft.com/office/drawing/2014/main" id="{0C485EF6-DA39-CE5D-A744-6A2E144AC6DC}"/>
              </a:ext>
            </a:extLst>
          </p:cNvPr>
          <p:cNvSpPr txBox="1"/>
          <p:nvPr/>
        </p:nvSpPr>
        <p:spPr>
          <a:xfrm>
            <a:off x="6454775" y="4644341"/>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a:t>
            </a:r>
          </a:p>
        </p:txBody>
      </p:sp>
      <p:sp>
        <p:nvSpPr>
          <p:cNvPr id="215" name="TextBox 214">
            <a:extLst>
              <a:ext uri="{FF2B5EF4-FFF2-40B4-BE49-F238E27FC236}">
                <a16:creationId xmlns:a16="http://schemas.microsoft.com/office/drawing/2014/main" id="{4DC79342-6A25-96FB-005C-24DEF7DDD0DC}"/>
              </a:ext>
            </a:extLst>
          </p:cNvPr>
          <p:cNvSpPr txBox="1"/>
          <p:nvPr/>
        </p:nvSpPr>
        <p:spPr>
          <a:xfrm>
            <a:off x="8770663"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10</a:t>
            </a:r>
          </a:p>
        </p:txBody>
      </p:sp>
      <p:sp>
        <p:nvSpPr>
          <p:cNvPr id="216" name="TextBox 215">
            <a:extLst>
              <a:ext uri="{FF2B5EF4-FFF2-40B4-BE49-F238E27FC236}">
                <a16:creationId xmlns:a16="http://schemas.microsoft.com/office/drawing/2014/main" id="{7124F996-2829-D353-04A7-991368E3FC53}"/>
              </a:ext>
            </a:extLst>
          </p:cNvPr>
          <p:cNvSpPr txBox="1"/>
          <p:nvPr/>
        </p:nvSpPr>
        <p:spPr>
          <a:xfrm>
            <a:off x="9188265"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12</a:t>
            </a:r>
          </a:p>
        </p:txBody>
      </p:sp>
      <p:sp>
        <p:nvSpPr>
          <p:cNvPr id="217" name="TextBox 216">
            <a:extLst>
              <a:ext uri="{FF2B5EF4-FFF2-40B4-BE49-F238E27FC236}">
                <a16:creationId xmlns:a16="http://schemas.microsoft.com/office/drawing/2014/main" id="{137183C0-E2B0-2A2D-AEC1-632EAEA0118D}"/>
              </a:ext>
            </a:extLst>
          </p:cNvPr>
          <p:cNvSpPr txBox="1"/>
          <p:nvPr/>
        </p:nvSpPr>
        <p:spPr>
          <a:xfrm>
            <a:off x="9605867"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14</a:t>
            </a:r>
          </a:p>
        </p:txBody>
      </p:sp>
      <p:sp>
        <p:nvSpPr>
          <p:cNvPr id="218" name="TextBox 217">
            <a:extLst>
              <a:ext uri="{FF2B5EF4-FFF2-40B4-BE49-F238E27FC236}">
                <a16:creationId xmlns:a16="http://schemas.microsoft.com/office/drawing/2014/main" id="{92296B4D-CAA3-0B71-6A19-C068B17E16CD}"/>
              </a:ext>
            </a:extLst>
          </p:cNvPr>
          <p:cNvSpPr txBox="1"/>
          <p:nvPr/>
        </p:nvSpPr>
        <p:spPr>
          <a:xfrm>
            <a:off x="7517857"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4</a:t>
            </a:r>
          </a:p>
        </p:txBody>
      </p:sp>
      <p:sp>
        <p:nvSpPr>
          <p:cNvPr id="219" name="TextBox 218">
            <a:extLst>
              <a:ext uri="{FF2B5EF4-FFF2-40B4-BE49-F238E27FC236}">
                <a16:creationId xmlns:a16="http://schemas.microsoft.com/office/drawing/2014/main" id="{222FF993-5952-6751-789B-9F76148C1785}"/>
              </a:ext>
            </a:extLst>
          </p:cNvPr>
          <p:cNvSpPr txBox="1"/>
          <p:nvPr/>
        </p:nvSpPr>
        <p:spPr>
          <a:xfrm>
            <a:off x="7100255"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a:t>
            </a:r>
          </a:p>
        </p:txBody>
      </p:sp>
      <p:sp>
        <p:nvSpPr>
          <p:cNvPr id="220" name="TextBox 219">
            <a:extLst>
              <a:ext uri="{FF2B5EF4-FFF2-40B4-BE49-F238E27FC236}">
                <a16:creationId xmlns:a16="http://schemas.microsoft.com/office/drawing/2014/main" id="{4C52CCAB-624C-F9BC-F936-DAC177B252EE}"/>
              </a:ext>
            </a:extLst>
          </p:cNvPr>
          <p:cNvSpPr txBox="1"/>
          <p:nvPr/>
        </p:nvSpPr>
        <p:spPr>
          <a:xfrm>
            <a:off x="10441071"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18</a:t>
            </a:r>
          </a:p>
        </p:txBody>
      </p:sp>
      <p:sp>
        <p:nvSpPr>
          <p:cNvPr id="221" name="Line 11">
            <a:extLst>
              <a:ext uri="{FF2B5EF4-FFF2-40B4-BE49-F238E27FC236}">
                <a16:creationId xmlns:a16="http://schemas.microsoft.com/office/drawing/2014/main" id="{35A318EE-B4CA-A6CE-2E9E-F1343B764AB7}"/>
              </a:ext>
            </a:extLst>
          </p:cNvPr>
          <p:cNvSpPr>
            <a:spLocks noChangeShapeType="1"/>
          </p:cNvSpPr>
          <p:nvPr/>
        </p:nvSpPr>
        <p:spPr bwMode="auto">
          <a:xfrm>
            <a:off x="10959351"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22" name="Line 11">
            <a:extLst>
              <a:ext uri="{FF2B5EF4-FFF2-40B4-BE49-F238E27FC236}">
                <a16:creationId xmlns:a16="http://schemas.microsoft.com/office/drawing/2014/main" id="{012D8FEB-65EA-DD6B-16C4-8D00337945F8}"/>
              </a:ext>
            </a:extLst>
          </p:cNvPr>
          <p:cNvSpPr>
            <a:spLocks noChangeShapeType="1"/>
          </p:cNvSpPr>
          <p:nvPr/>
        </p:nvSpPr>
        <p:spPr bwMode="auto">
          <a:xfrm>
            <a:off x="7200933"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23" name="Line 11">
            <a:extLst>
              <a:ext uri="{FF2B5EF4-FFF2-40B4-BE49-F238E27FC236}">
                <a16:creationId xmlns:a16="http://schemas.microsoft.com/office/drawing/2014/main" id="{FF9DD4FE-DD9E-69E0-4377-B160331F6C81}"/>
              </a:ext>
            </a:extLst>
          </p:cNvPr>
          <p:cNvSpPr>
            <a:spLocks noChangeShapeType="1"/>
          </p:cNvSpPr>
          <p:nvPr/>
        </p:nvSpPr>
        <p:spPr bwMode="auto">
          <a:xfrm>
            <a:off x="8244938"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24" name="Line 11">
            <a:extLst>
              <a:ext uri="{FF2B5EF4-FFF2-40B4-BE49-F238E27FC236}">
                <a16:creationId xmlns:a16="http://schemas.microsoft.com/office/drawing/2014/main" id="{CBDC1ADE-1E35-B603-4AB2-4AED1A2A2AC5}"/>
              </a:ext>
            </a:extLst>
          </p:cNvPr>
          <p:cNvSpPr>
            <a:spLocks noChangeShapeType="1"/>
          </p:cNvSpPr>
          <p:nvPr/>
        </p:nvSpPr>
        <p:spPr bwMode="auto">
          <a:xfrm>
            <a:off x="9080142"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25" name="Line 11">
            <a:extLst>
              <a:ext uri="{FF2B5EF4-FFF2-40B4-BE49-F238E27FC236}">
                <a16:creationId xmlns:a16="http://schemas.microsoft.com/office/drawing/2014/main" id="{1F4A7920-4FB9-ACAA-23AB-1EFEEFD32C0D}"/>
              </a:ext>
            </a:extLst>
          </p:cNvPr>
          <p:cNvSpPr>
            <a:spLocks noChangeShapeType="1"/>
          </p:cNvSpPr>
          <p:nvPr/>
        </p:nvSpPr>
        <p:spPr bwMode="auto">
          <a:xfrm>
            <a:off x="9915346"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graphicFrame>
        <p:nvGraphicFramePr>
          <p:cNvPr id="226" name="Table 54">
            <a:extLst>
              <a:ext uri="{FF2B5EF4-FFF2-40B4-BE49-F238E27FC236}">
                <a16:creationId xmlns:a16="http://schemas.microsoft.com/office/drawing/2014/main" id="{81A0CFD5-82AA-AAA3-2A50-623BD09D5DBA}"/>
              </a:ext>
            </a:extLst>
          </p:cNvPr>
          <p:cNvGraphicFramePr>
            <a:graphicFrameLocks noGrp="1"/>
          </p:cNvGraphicFramePr>
          <p:nvPr>
            <p:extLst>
              <p:ext uri="{D42A27DB-BD31-4B8C-83A1-F6EECF244321}">
                <p14:modId xmlns:p14="http://schemas.microsoft.com/office/powerpoint/2010/main" val="794569709"/>
              </p:ext>
            </p:extLst>
          </p:nvPr>
        </p:nvGraphicFramePr>
        <p:xfrm>
          <a:off x="6661446" y="5411741"/>
          <a:ext cx="5220000" cy="318934"/>
        </p:xfrm>
        <a:graphic>
          <a:graphicData uri="http://schemas.openxmlformats.org/drawingml/2006/table">
            <a:tbl>
              <a:tblPr firstRow="1" bandRow="1">
                <a:tableStyleId>{5C22544A-7EE6-4342-B048-85BDC9FD1C3A}</a:tableStyleId>
              </a:tblPr>
              <a:tblGrid>
                <a:gridCol w="208800">
                  <a:extLst>
                    <a:ext uri="{9D8B030D-6E8A-4147-A177-3AD203B41FA5}">
                      <a16:colId xmlns:a16="http://schemas.microsoft.com/office/drawing/2014/main" val="2270519381"/>
                    </a:ext>
                  </a:extLst>
                </a:gridCol>
                <a:gridCol w="208800">
                  <a:extLst>
                    <a:ext uri="{9D8B030D-6E8A-4147-A177-3AD203B41FA5}">
                      <a16:colId xmlns:a16="http://schemas.microsoft.com/office/drawing/2014/main" val="2939477831"/>
                    </a:ext>
                  </a:extLst>
                </a:gridCol>
                <a:gridCol w="208800">
                  <a:extLst>
                    <a:ext uri="{9D8B030D-6E8A-4147-A177-3AD203B41FA5}">
                      <a16:colId xmlns:a16="http://schemas.microsoft.com/office/drawing/2014/main" val="2063057466"/>
                    </a:ext>
                  </a:extLst>
                </a:gridCol>
                <a:gridCol w="208800">
                  <a:extLst>
                    <a:ext uri="{9D8B030D-6E8A-4147-A177-3AD203B41FA5}">
                      <a16:colId xmlns:a16="http://schemas.microsoft.com/office/drawing/2014/main" val="4083347315"/>
                    </a:ext>
                  </a:extLst>
                </a:gridCol>
                <a:gridCol w="208800">
                  <a:extLst>
                    <a:ext uri="{9D8B030D-6E8A-4147-A177-3AD203B41FA5}">
                      <a16:colId xmlns:a16="http://schemas.microsoft.com/office/drawing/2014/main" val="2983163452"/>
                    </a:ext>
                  </a:extLst>
                </a:gridCol>
                <a:gridCol w="208800">
                  <a:extLst>
                    <a:ext uri="{9D8B030D-6E8A-4147-A177-3AD203B41FA5}">
                      <a16:colId xmlns:a16="http://schemas.microsoft.com/office/drawing/2014/main" val="877734686"/>
                    </a:ext>
                  </a:extLst>
                </a:gridCol>
                <a:gridCol w="208800">
                  <a:extLst>
                    <a:ext uri="{9D8B030D-6E8A-4147-A177-3AD203B41FA5}">
                      <a16:colId xmlns:a16="http://schemas.microsoft.com/office/drawing/2014/main" val="2230112813"/>
                    </a:ext>
                  </a:extLst>
                </a:gridCol>
                <a:gridCol w="208800">
                  <a:extLst>
                    <a:ext uri="{9D8B030D-6E8A-4147-A177-3AD203B41FA5}">
                      <a16:colId xmlns:a16="http://schemas.microsoft.com/office/drawing/2014/main" val="3849467418"/>
                    </a:ext>
                  </a:extLst>
                </a:gridCol>
                <a:gridCol w="208800">
                  <a:extLst>
                    <a:ext uri="{9D8B030D-6E8A-4147-A177-3AD203B41FA5}">
                      <a16:colId xmlns:a16="http://schemas.microsoft.com/office/drawing/2014/main" val="2070849842"/>
                    </a:ext>
                  </a:extLst>
                </a:gridCol>
                <a:gridCol w="208800">
                  <a:extLst>
                    <a:ext uri="{9D8B030D-6E8A-4147-A177-3AD203B41FA5}">
                      <a16:colId xmlns:a16="http://schemas.microsoft.com/office/drawing/2014/main" val="2456474533"/>
                    </a:ext>
                  </a:extLst>
                </a:gridCol>
                <a:gridCol w="208800">
                  <a:extLst>
                    <a:ext uri="{9D8B030D-6E8A-4147-A177-3AD203B41FA5}">
                      <a16:colId xmlns:a16="http://schemas.microsoft.com/office/drawing/2014/main" val="1041679171"/>
                    </a:ext>
                  </a:extLst>
                </a:gridCol>
                <a:gridCol w="208800">
                  <a:extLst>
                    <a:ext uri="{9D8B030D-6E8A-4147-A177-3AD203B41FA5}">
                      <a16:colId xmlns:a16="http://schemas.microsoft.com/office/drawing/2014/main" val="547150339"/>
                    </a:ext>
                  </a:extLst>
                </a:gridCol>
                <a:gridCol w="208800">
                  <a:extLst>
                    <a:ext uri="{9D8B030D-6E8A-4147-A177-3AD203B41FA5}">
                      <a16:colId xmlns:a16="http://schemas.microsoft.com/office/drawing/2014/main" val="2950149946"/>
                    </a:ext>
                  </a:extLst>
                </a:gridCol>
                <a:gridCol w="208800">
                  <a:extLst>
                    <a:ext uri="{9D8B030D-6E8A-4147-A177-3AD203B41FA5}">
                      <a16:colId xmlns:a16="http://schemas.microsoft.com/office/drawing/2014/main" val="523462066"/>
                    </a:ext>
                  </a:extLst>
                </a:gridCol>
                <a:gridCol w="208800">
                  <a:extLst>
                    <a:ext uri="{9D8B030D-6E8A-4147-A177-3AD203B41FA5}">
                      <a16:colId xmlns:a16="http://schemas.microsoft.com/office/drawing/2014/main" val="545027039"/>
                    </a:ext>
                  </a:extLst>
                </a:gridCol>
                <a:gridCol w="208800">
                  <a:extLst>
                    <a:ext uri="{9D8B030D-6E8A-4147-A177-3AD203B41FA5}">
                      <a16:colId xmlns:a16="http://schemas.microsoft.com/office/drawing/2014/main" val="3835249691"/>
                    </a:ext>
                  </a:extLst>
                </a:gridCol>
                <a:gridCol w="208800">
                  <a:extLst>
                    <a:ext uri="{9D8B030D-6E8A-4147-A177-3AD203B41FA5}">
                      <a16:colId xmlns:a16="http://schemas.microsoft.com/office/drawing/2014/main" val="3988498304"/>
                    </a:ext>
                  </a:extLst>
                </a:gridCol>
                <a:gridCol w="208800">
                  <a:extLst>
                    <a:ext uri="{9D8B030D-6E8A-4147-A177-3AD203B41FA5}">
                      <a16:colId xmlns:a16="http://schemas.microsoft.com/office/drawing/2014/main" val="1044259407"/>
                    </a:ext>
                  </a:extLst>
                </a:gridCol>
                <a:gridCol w="208800">
                  <a:extLst>
                    <a:ext uri="{9D8B030D-6E8A-4147-A177-3AD203B41FA5}">
                      <a16:colId xmlns:a16="http://schemas.microsoft.com/office/drawing/2014/main" val="785281579"/>
                    </a:ext>
                  </a:extLst>
                </a:gridCol>
                <a:gridCol w="208800">
                  <a:extLst>
                    <a:ext uri="{9D8B030D-6E8A-4147-A177-3AD203B41FA5}">
                      <a16:colId xmlns:a16="http://schemas.microsoft.com/office/drawing/2014/main" val="928636670"/>
                    </a:ext>
                  </a:extLst>
                </a:gridCol>
                <a:gridCol w="208800">
                  <a:extLst>
                    <a:ext uri="{9D8B030D-6E8A-4147-A177-3AD203B41FA5}">
                      <a16:colId xmlns:a16="http://schemas.microsoft.com/office/drawing/2014/main" val="1157221452"/>
                    </a:ext>
                  </a:extLst>
                </a:gridCol>
                <a:gridCol w="208800">
                  <a:extLst>
                    <a:ext uri="{9D8B030D-6E8A-4147-A177-3AD203B41FA5}">
                      <a16:colId xmlns:a16="http://schemas.microsoft.com/office/drawing/2014/main" val="4070384723"/>
                    </a:ext>
                  </a:extLst>
                </a:gridCol>
                <a:gridCol w="208800">
                  <a:extLst>
                    <a:ext uri="{9D8B030D-6E8A-4147-A177-3AD203B41FA5}">
                      <a16:colId xmlns:a16="http://schemas.microsoft.com/office/drawing/2014/main" val="2787346125"/>
                    </a:ext>
                  </a:extLst>
                </a:gridCol>
                <a:gridCol w="208800">
                  <a:extLst>
                    <a:ext uri="{9D8B030D-6E8A-4147-A177-3AD203B41FA5}">
                      <a16:colId xmlns:a16="http://schemas.microsoft.com/office/drawing/2014/main" val="2106362258"/>
                    </a:ext>
                  </a:extLst>
                </a:gridCol>
                <a:gridCol w="208800">
                  <a:extLst>
                    <a:ext uri="{9D8B030D-6E8A-4147-A177-3AD203B41FA5}">
                      <a16:colId xmlns:a16="http://schemas.microsoft.com/office/drawing/2014/main" val="3689358363"/>
                    </a:ext>
                  </a:extLst>
                </a:gridCol>
              </a:tblGrid>
              <a:tr h="159467">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2"/>
                          </a:solidFill>
                          <a:latin typeface="+mn-lt"/>
                          <a:cs typeface="Open Sans" panose="020B0606030504020204" pitchFamily="34" charset="0"/>
                        </a:rPr>
                        <a:t>201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2"/>
                          </a:solidFill>
                          <a:latin typeface="+mn-lt"/>
                          <a:cs typeface="Open Sans" panose="020B0606030504020204" pitchFamily="34" charset="0"/>
                        </a:rPr>
                        <a:t>195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2"/>
                          </a:solidFill>
                          <a:latin typeface="+mn-lt"/>
                          <a:cs typeface="Open Sans" panose="020B0606030504020204" pitchFamily="34" charset="0"/>
                        </a:rPr>
                        <a:t>188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2"/>
                          </a:solidFill>
                          <a:latin typeface="+mn-lt"/>
                          <a:cs typeface="Open Sans" panose="020B0606030504020204" pitchFamily="34" charset="0"/>
                        </a:rPr>
                        <a:t>183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2"/>
                          </a:solidFill>
                          <a:latin typeface="+mn-lt"/>
                          <a:cs typeface="Open Sans" panose="020B0606030504020204" pitchFamily="34" charset="0"/>
                        </a:rPr>
                        <a:t>175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168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164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156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144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134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125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115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97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70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47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36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26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NE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NE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28577773"/>
                  </a:ext>
                </a:extLst>
              </a:tr>
              <a:tr h="159467">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1"/>
                          </a:solidFill>
                          <a:latin typeface="+mn-lt"/>
                          <a:cs typeface="Open Sans" panose="020B0606030504020204" pitchFamily="34" charset="0"/>
                        </a:rPr>
                        <a:t>196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1"/>
                          </a:solidFill>
                          <a:latin typeface="+mn-lt"/>
                          <a:cs typeface="Open Sans" panose="020B0606030504020204" pitchFamily="34" charset="0"/>
                        </a:rPr>
                        <a:t>191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1"/>
                          </a:solidFill>
                          <a:latin typeface="+mn-lt"/>
                          <a:cs typeface="Open Sans" panose="020B0606030504020204" pitchFamily="34" charset="0"/>
                        </a:rPr>
                        <a:t>186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1"/>
                          </a:solidFill>
                          <a:latin typeface="+mn-lt"/>
                          <a:cs typeface="Open Sans" panose="020B0606030504020204" pitchFamily="34" charset="0"/>
                        </a:rPr>
                        <a:t>184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1"/>
                          </a:solidFill>
                          <a:latin typeface="+mn-lt"/>
                          <a:cs typeface="Open Sans" panose="020B0606030504020204" pitchFamily="34" charset="0"/>
                        </a:rPr>
                        <a:t>177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172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162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154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146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133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116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93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80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62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51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32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21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NE</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26903791"/>
                  </a:ext>
                </a:extLst>
              </a:tr>
            </a:tbl>
          </a:graphicData>
        </a:graphic>
      </p:graphicFrame>
      <p:sp>
        <p:nvSpPr>
          <p:cNvPr id="227" name="TextBox 226">
            <a:extLst>
              <a:ext uri="{FF2B5EF4-FFF2-40B4-BE49-F238E27FC236}">
                <a16:creationId xmlns:a16="http://schemas.microsoft.com/office/drawing/2014/main" id="{AA6D0567-F3D0-8EAF-63A6-5C7776BF1584}"/>
              </a:ext>
            </a:extLst>
          </p:cNvPr>
          <p:cNvSpPr txBox="1"/>
          <p:nvPr/>
        </p:nvSpPr>
        <p:spPr>
          <a:xfrm>
            <a:off x="6891454"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a:t>
            </a:r>
          </a:p>
        </p:txBody>
      </p:sp>
      <p:sp>
        <p:nvSpPr>
          <p:cNvPr id="228" name="TextBox 227">
            <a:extLst>
              <a:ext uri="{FF2B5EF4-FFF2-40B4-BE49-F238E27FC236}">
                <a16:creationId xmlns:a16="http://schemas.microsoft.com/office/drawing/2014/main" id="{BF5701EC-15D2-4A04-FA27-85AEC7EA5FD1}"/>
              </a:ext>
            </a:extLst>
          </p:cNvPr>
          <p:cNvSpPr txBox="1"/>
          <p:nvPr/>
        </p:nvSpPr>
        <p:spPr>
          <a:xfrm>
            <a:off x="7309056"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3</a:t>
            </a:r>
          </a:p>
        </p:txBody>
      </p:sp>
      <p:sp>
        <p:nvSpPr>
          <p:cNvPr id="229" name="TextBox 228">
            <a:extLst>
              <a:ext uri="{FF2B5EF4-FFF2-40B4-BE49-F238E27FC236}">
                <a16:creationId xmlns:a16="http://schemas.microsoft.com/office/drawing/2014/main" id="{0F648621-9E23-DB67-0A38-67635EF3D9E1}"/>
              </a:ext>
            </a:extLst>
          </p:cNvPr>
          <p:cNvSpPr txBox="1"/>
          <p:nvPr/>
        </p:nvSpPr>
        <p:spPr>
          <a:xfrm>
            <a:off x="7726658"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5</a:t>
            </a:r>
          </a:p>
        </p:txBody>
      </p:sp>
      <p:sp>
        <p:nvSpPr>
          <p:cNvPr id="230" name="TextBox 229">
            <a:extLst>
              <a:ext uri="{FF2B5EF4-FFF2-40B4-BE49-F238E27FC236}">
                <a16:creationId xmlns:a16="http://schemas.microsoft.com/office/drawing/2014/main" id="{83F199F9-CED5-4D3D-2D7F-9FBAC3A3148D}"/>
              </a:ext>
            </a:extLst>
          </p:cNvPr>
          <p:cNvSpPr txBox="1"/>
          <p:nvPr/>
        </p:nvSpPr>
        <p:spPr>
          <a:xfrm>
            <a:off x="8561862"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9</a:t>
            </a:r>
          </a:p>
        </p:txBody>
      </p:sp>
      <p:sp>
        <p:nvSpPr>
          <p:cNvPr id="231" name="TextBox 230">
            <a:extLst>
              <a:ext uri="{FF2B5EF4-FFF2-40B4-BE49-F238E27FC236}">
                <a16:creationId xmlns:a16="http://schemas.microsoft.com/office/drawing/2014/main" id="{A2C5DDE2-1656-0B3D-20AB-4F614D08A4DC}"/>
              </a:ext>
            </a:extLst>
          </p:cNvPr>
          <p:cNvSpPr txBox="1"/>
          <p:nvPr/>
        </p:nvSpPr>
        <p:spPr>
          <a:xfrm>
            <a:off x="8979464"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11</a:t>
            </a:r>
          </a:p>
        </p:txBody>
      </p:sp>
      <p:sp>
        <p:nvSpPr>
          <p:cNvPr id="232" name="TextBox 231">
            <a:extLst>
              <a:ext uri="{FF2B5EF4-FFF2-40B4-BE49-F238E27FC236}">
                <a16:creationId xmlns:a16="http://schemas.microsoft.com/office/drawing/2014/main" id="{651B9AE0-0B1E-3D67-383C-477C2D7F3692}"/>
              </a:ext>
            </a:extLst>
          </p:cNvPr>
          <p:cNvSpPr txBox="1"/>
          <p:nvPr/>
        </p:nvSpPr>
        <p:spPr>
          <a:xfrm>
            <a:off x="9397066"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13</a:t>
            </a:r>
          </a:p>
        </p:txBody>
      </p:sp>
      <p:sp>
        <p:nvSpPr>
          <p:cNvPr id="233" name="TextBox 232">
            <a:extLst>
              <a:ext uri="{FF2B5EF4-FFF2-40B4-BE49-F238E27FC236}">
                <a16:creationId xmlns:a16="http://schemas.microsoft.com/office/drawing/2014/main" id="{DEAF25A0-0703-05AC-008C-85CB49F22833}"/>
              </a:ext>
            </a:extLst>
          </p:cNvPr>
          <p:cNvSpPr txBox="1"/>
          <p:nvPr/>
        </p:nvSpPr>
        <p:spPr>
          <a:xfrm>
            <a:off x="9814668"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15</a:t>
            </a:r>
          </a:p>
        </p:txBody>
      </p:sp>
      <p:sp>
        <p:nvSpPr>
          <p:cNvPr id="234" name="TextBox 233">
            <a:extLst>
              <a:ext uri="{FF2B5EF4-FFF2-40B4-BE49-F238E27FC236}">
                <a16:creationId xmlns:a16="http://schemas.microsoft.com/office/drawing/2014/main" id="{FB1B1DF4-23BC-35F7-6412-1441EAF2F8D3}"/>
              </a:ext>
            </a:extLst>
          </p:cNvPr>
          <p:cNvSpPr txBox="1"/>
          <p:nvPr/>
        </p:nvSpPr>
        <p:spPr>
          <a:xfrm>
            <a:off x="10232270"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17</a:t>
            </a:r>
          </a:p>
        </p:txBody>
      </p:sp>
      <p:sp>
        <p:nvSpPr>
          <p:cNvPr id="235" name="TextBox 234">
            <a:extLst>
              <a:ext uri="{FF2B5EF4-FFF2-40B4-BE49-F238E27FC236}">
                <a16:creationId xmlns:a16="http://schemas.microsoft.com/office/drawing/2014/main" id="{A2588FD0-08E3-B98A-C5BA-A68C1DB8B9B8}"/>
              </a:ext>
            </a:extLst>
          </p:cNvPr>
          <p:cNvSpPr txBox="1"/>
          <p:nvPr/>
        </p:nvSpPr>
        <p:spPr>
          <a:xfrm>
            <a:off x="10649872"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19</a:t>
            </a:r>
          </a:p>
        </p:txBody>
      </p:sp>
      <p:sp>
        <p:nvSpPr>
          <p:cNvPr id="236" name="TextBox 235">
            <a:extLst>
              <a:ext uri="{FF2B5EF4-FFF2-40B4-BE49-F238E27FC236}">
                <a16:creationId xmlns:a16="http://schemas.microsoft.com/office/drawing/2014/main" id="{A8711E00-9E95-6597-3F06-FFAD1FDC8606}"/>
              </a:ext>
            </a:extLst>
          </p:cNvPr>
          <p:cNvSpPr txBox="1"/>
          <p:nvPr/>
        </p:nvSpPr>
        <p:spPr>
          <a:xfrm>
            <a:off x="11067474"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21</a:t>
            </a:r>
          </a:p>
        </p:txBody>
      </p:sp>
      <p:sp>
        <p:nvSpPr>
          <p:cNvPr id="237" name="TextBox 236">
            <a:extLst>
              <a:ext uri="{FF2B5EF4-FFF2-40B4-BE49-F238E27FC236}">
                <a16:creationId xmlns:a16="http://schemas.microsoft.com/office/drawing/2014/main" id="{A2D1D872-7594-3357-AD83-582A7D8A0C41}"/>
              </a:ext>
            </a:extLst>
          </p:cNvPr>
          <p:cNvSpPr txBox="1"/>
          <p:nvPr/>
        </p:nvSpPr>
        <p:spPr>
          <a:xfrm>
            <a:off x="8353061"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8</a:t>
            </a:r>
          </a:p>
        </p:txBody>
      </p:sp>
      <p:sp>
        <p:nvSpPr>
          <p:cNvPr id="238" name="TextBox 237">
            <a:extLst>
              <a:ext uri="{FF2B5EF4-FFF2-40B4-BE49-F238E27FC236}">
                <a16:creationId xmlns:a16="http://schemas.microsoft.com/office/drawing/2014/main" id="{F762818A-8981-6E29-9A3D-0747B6CC5B97}"/>
              </a:ext>
            </a:extLst>
          </p:cNvPr>
          <p:cNvSpPr txBox="1"/>
          <p:nvPr/>
        </p:nvSpPr>
        <p:spPr>
          <a:xfrm>
            <a:off x="8144260"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7</a:t>
            </a:r>
          </a:p>
        </p:txBody>
      </p:sp>
      <p:sp>
        <p:nvSpPr>
          <p:cNvPr id="239" name="Line 11">
            <a:extLst>
              <a:ext uri="{FF2B5EF4-FFF2-40B4-BE49-F238E27FC236}">
                <a16:creationId xmlns:a16="http://schemas.microsoft.com/office/drawing/2014/main" id="{215B8215-AECA-A476-CFF0-DA2C7A58799B}"/>
              </a:ext>
            </a:extLst>
          </p:cNvPr>
          <p:cNvSpPr>
            <a:spLocks noChangeShapeType="1"/>
          </p:cNvSpPr>
          <p:nvPr/>
        </p:nvSpPr>
        <p:spPr bwMode="auto">
          <a:xfrm>
            <a:off x="11168152"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40" name="Line 11">
            <a:extLst>
              <a:ext uri="{FF2B5EF4-FFF2-40B4-BE49-F238E27FC236}">
                <a16:creationId xmlns:a16="http://schemas.microsoft.com/office/drawing/2014/main" id="{64DF6E12-4BEC-F7BD-172D-4046DE74699A}"/>
              </a:ext>
            </a:extLst>
          </p:cNvPr>
          <p:cNvSpPr>
            <a:spLocks noChangeShapeType="1"/>
          </p:cNvSpPr>
          <p:nvPr/>
        </p:nvSpPr>
        <p:spPr bwMode="auto">
          <a:xfrm>
            <a:off x="10750550"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41" name="Line 11">
            <a:extLst>
              <a:ext uri="{FF2B5EF4-FFF2-40B4-BE49-F238E27FC236}">
                <a16:creationId xmlns:a16="http://schemas.microsoft.com/office/drawing/2014/main" id="{82EFA8B8-C63E-1A38-968B-97AFED7432B9}"/>
              </a:ext>
            </a:extLst>
          </p:cNvPr>
          <p:cNvSpPr>
            <a:spLocks noChangeShapeType="1"/>
          </p:cNvSpPr>
          <p:nvPr/>
        </p:nvSpPr>
        <p:spPr bwMode="auto">
          <a:xfrm>
            <a:off x="10332948"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42" name="Line 11">
            <a:extLst>
              <a:ext uri="{FF2B5EF4-FFF2-40B4-BE49-F238E27FC236}">
                <a16:creationId xmlns:a16="http://schemas.microsoft.com/office/drawing/2014/main" id="{78ECD867-3159-ED29-07BD-36D0A2622C60}"/>
              </a:ext>
            </a:extLst>
          </p:cNvPr>
          <p:cNvSpPr>
            <a:spLocks noChangeShapeType="1"/>
          </p:cNvSpPr>
          <p:nvPr/>
        </p:nvSpPr>
        <p:spPr bwMode="auto">
          <a:xfrm>
            <a:off x="10124147"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43" name="Line 11">
            <a:extLst>
              <a:ext uri="{FF2B5EF4-FFF2-40B4-BE49-F238E27FC236}">
                <a16:creationId xmlns:a16="http://schemas.microsoft.com/office/drawing/2014/main" id="{A27E46C2-40EE-B5D5-28C6-63886F3F343D}"/>
              </a:ext>
            </a:extLst>
          </p:cNvPr>
          <p:cNvSpPr>
            <a:spLocks noChangeShapeType="1"/>
          </p:cNvSpPr>
          <p:nvPr/>
        </p:nvSpPr>
        <p:spPr bwMode="auto">
          <a:xfrm>
            <a:off x="9706545"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44" name="Line 11">
            <a:extLst>
              <a:ext uri="{FF2B5EF4-FFF2-40B4-BE49-F238E27FC236}">
                <a16:creationId xmlns:a16="http://schemas.microsoft.com/office/drawing/2014/main" id="{E085F4A8-84CE-96F5-EDC6-D03C102AE904}"/>
              </a:ext>
            </a:extLst>
          </p:cNvPr>
          <p:cNvSpPr>
            <a:spLocks noChangeShapeType="1"/>
          </p:cNvSpPr>
          <p:nvPr/>
        </p:nvSpPr>
        <p:spPr bwMode="auto">
          <a:xfrm>
            <a:off x="9288943"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45" name="Line 11">
            <a:extLst>
              <a:ext uri="{FF2B5EF4-FFF2-40B4-BE49-F238E27FC236}">
                <a16:creationId xmlns:a16="http://schemas.microsoft.com/office/drawing/2014/main" id="{EE1ACAAE-B667-FCD5-F28A-B930DA67131C}"/>
              </a:ext>
            </a:extLst>
          </p:cNvPr>
          <p:cNvSpPr>
            <a:spLocks noChangeShapeType="1"/>
          </p:cNvSpPr>
          <p:nvPr/>
        </p:nvSpPr>
        <p:spPr bwMode="auto">
          <a:xfrm>
            <a:off x="8871341"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46" name="Line 11">
            <a:extLst>
              <a:ext uri="{FF2B5EF4-FFF2-40B4-BE49-F238E27FC236}">
                <a16:creationId xmlns:a16="http://schemas.microsoft.com/office/drawing/2014/main" id="{C431B031-B39C-8295-5E13-E91116C51843}"/>
              </a:ext>
            </a:extLst>
          </p:cNvPr>
          <p:cNvSpPr>
            <a:spLocks noChangeShapeType="1"/>
          </p:cNvSpPr>
          <p:nvPr/>
        </p:nvSpPr>
        <p:spPr bwMode="auto">
          <a:xfrm>
            <a:off x="8453739"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47" name="Line 11">
            <a:extLst>
              <a:ext uri="{FF2B5EF4-FFF2-40B4-BE49-F238E27FC236}">
                <a16:creationId xmlns:a16="http://schemas.microsoft.com/office/drawing/2014/main" id="{DA20419C-B638-06A9-77C2-F373EC069F40}"/>
              </a:ext>
            </a:extLst>
          </p:cNvPr>
          <p:cNvSpPr>
            <a:spLocks noChangeShapeType="1"/>
          </p:cNvSpPr>
          <p:nvPr/>
        </p:nvSpPr>
        <p:spPr bwMode="auto">
          <a:xfrm>
            <a:off x="8036137"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48" name="Line 11">
            <a:extLst>
              <a:ext uri="{FF2B5EF4-FFF2-40B4-BE49-F238E27FC236}">
                <a16:creationId xmlns:a16="http://schemas.microsoft.com/office/drawing/2014/main" id="{4D37B7A7-CCE6-A176-93E2-89945CADAE20}"/>
              </a:ext>
            </a:extLst>
          </p:cNvPr>
          <p:cNvSpPr>
            <a:spLocks noChangeShapeType="1"/>
          </p:cNvSpPr>
          <p:nvPr/>
        </p:nvSpPr>
        <p:spPr bwMode="auto">
          <a:xfrm>
            <a:off x="7827336"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49" name="Line 11">
            <a:extLst>
              <a:ext uri="{FF2B5EF4-FFF2-40B4-BE49-F238E27FC236}">
                <a16:creationId xmlns:a16="http://schemas.microsoft.com/office/drawing/2014/main" id="{19E08DC8-60F6-849D-02F8-F02115C0314D}"/>
              </a:ext>
            </a:extLst>
          </p:cNvPr>
          <p:cNvSpPr>
            <a:spLocks noChangeShapeType="1"/>
          </p:cNvSpPr>
          <p:nvPr/>
        </p:nvSpPr>
        <p:spPr bwMode="auto">
          <a:xfrm>
            <a:off x="7409734"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50" name="Line 11">
            <a:extLst>
              <a:ext uri="{FF2B5EF4-FFF2-40B4-BE49-F238E27FC236}">
                <a16:creationId xmlns:a16="http://schemas.microsoft.com/office/drawing/2014/main" id="{2686221F-B9AD-5D15-271E-9DBFA043014A}"/>
              </a:ext>
            </a:extLst>
          </p:cNvPr>
          <p:cNvSpPr>
            <a:spLocks noChangeShapeType="1"/>
          </p:cNvSpPr>
          <p:nvPr/>
        </p:nvSpPr>
        <p:spPr bwMode="auto">
          <a:xfrm>
            <a:off x="6992132"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51" name="TextBox 250">
            <a:extLst>
              <a:ext uri="{FF2B5EF4-FFF2-40B4-BE49-F238E27FC236}">
                <a16:creationId xmlns:a16="http://schemas.microsoft.com/office/drawing/2014/main" id="{85BFA30B-F3E1-AF7B-5AEE-8ED5FFCD1A2C}"/>
              </a:ext>
            </a:extLst>
          </p:cNvPr>
          <p:cNvSpPr txBox="1"/>
          <p:nvPr/>
        </p:nvSpPr>
        <p:spPr>
          <a:xfrm>
            <a:off x="11476293"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23</a:t>
            </a:r>
          </a:p>
        </p:txBody>
      </p:sp>
      <p:sp>
        <p:nvSpPr>
          <p:cNvPr id="252" name="TextBox 251">
            <a:extLst>
              <a:ext uri="{FF2B5EF4-FFF2-40B4-BE49-F238E27FC236}">
                <a16:creationId xmlns:a16="http://schemas.microsoft.com/office/drawing/2014/main" id="{93FBAE4E-A304-112A-6E8A-28AD0A5BC102}"/>
              </a:ext>
            </a:extLst>
          </p:cNvPr>
          <p:cNvSpPr txBox="1"/>
          <p:nvPr/>
        </p:nvSpPr>
        <p:spPr>
          <a:xfrm>
            <a:off x="11688225" y="5066619"/>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0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24</a:t>
            </a:r>
          </a:p>
        </p:txBody>
      </p:sp>
      <p:sp>
        <p:nvSpPr>
          <p:cNvPr id="253" name="Line 11">
            <a:extLst>
              <a:ext uri="{FF2B5EF4-FFF2-40B4-BE49-F238E27FC236}">
                <a16:creationId xmlns:a16="http://schemas.microsoft.com/office/drawing/2014/main" id="{B805DBD9-484C-05BD-CB5B-A16965311BF8}"/>
              </a:ext>
            </a:extLst>
          </p:cNvPr>
          <p:cNvSpPr>
            <a:spLocks noChangeShapeType="1"/>
          </p:cNvSpPr>
          <p:nvPr/>
        </p:nvSpPr>
        <p:spPr bwMode="auto">
          <a:xfrm>
            <a:off x="11576971"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sp>
        <p:nvSpPr>
          <p:cNvPr id="254" name="Line 11">
            <a:extLst>
              <a:ext uri="{FF2B5EF4-FFF2-40B4-BE49-F238E27FC236}">
                <a16:creationId xmlns:a16="http://schemas.microsoft.com/office/drawing/2014/main" id="{EA15AABD-F3B2-CA97-ED87-1027184129EA}"/>
              </a:ext>
            </a:extLst>
          </p:cNvPr>
          <p:cNvSpPr>
            <a:spLocks noChangeShapeType="1"/>
          </p:cNvSpPr>
          <p:nvPr/>
        </p:nvSpPr>
        <p:spPr bwMode="auto">
          <a:xfrm>
            <a:off x="11788904" y="4983070"/>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000" b="0" i="0" u="none" strike="noStrike" kern="0" cap="none" spc="0" normalizeH="0" baseline="0" noProof="0">
              <a:ln>
                <a:noFill/>
              </a:ln>
              <a:solidFill>
                <a:schemeClr val="tx1"/>
              </a:solidFill>
              <a:effectLst/>
              <a:uLnTx/>
              <a:uFillTx/>
              <a:ea typeface="+mn-ea"/>
              <a:cs typeface="+mn-cs"/>
              <a:sym typeface="Helvetica"/>
            </a:endParaRPr>
          </a:p>
        </p:txBody>
      </p:sp>
      <p:grpSp>
        <p:nvGrpSpPr>
          <p:cNvPr id="255" name="Graphic 9">
            <a:extLst>
              <a:ext uri="{FF2B5EF4-FFF2-40B4-BE49-F238E27FC236}">
                <a16:creationId xmlns:a16="http://schemas.microsoft.com/office/drawing/2014/main" id="{67EBFC09-EAAE-D6E7-C178-135D32F3B058}"/>
              </a:ext>
            </a:extLst>
          </p:cNvPr>
          <p:cNvGrpSpPr/>
          <p:nvPr/>
        </p:nvGrpSpPr>
        <p:grpSpPr>
          <a:xfrm>
            <a:off x="6900512" y="3564816"/>
            <a:ext cx="29891" cy="27193"/>
            <a:chOff x="3864006" y="-936659"/>
            <a:chExt cx="38100" cy="38100"/>
          </a:xfrm>
        </p:grpSpPr>
        <p:sp>
          <p:nvSpPr>
            <p:cNvPr id="256" name="Freeform: Shape 645">
              <a:extLst>
                <a:ext uri="{FF2B5EF4-FFF2-40B4-BE49-F238E27FC236}">
                  <a16:creationId xmlns:a16="http://schemas.microsoft.com/office/drawing/2014/main" id="{51424859-58E9-DA92-3DAA-5BED09EB0476}"/>
                </a:ext>
              </a:extLst>
            </p:cNvPr>
            <p:cNvSpPr/>
            <p:nvPr/>
          </p:nvSpPr>
          <p:spPr>
            <a:xfrm>
              <a:off x="3883056" y="-936659"/>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257" name="Freeform: Shape 646">
              <a:extLst>
                <a:ext uri="{FF2B5EF4-FFF2-40B4-BE49-F238E27FC236}">
                  <a16:creationId xmlns:a16="http://schemas.microsoft.com/office/drawing/2014/main" id="{84E82D11-C373-952F-69EE-B586D8FF7D9A}"/>
                </a:ext>
              </a:extLst>
            </p:cNvPr>
            <p:cNvSpPr/>
            <p:nvPr/>
          </p:nvSpPr>
          <p:spPr>
            <a:xfrm>
              <a:off x="3864006" y="-917609"/>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58" name="Graphic 9">
            <a:extLst>
              <a:ext uri="{FF2B5EF4-FFF2-40B4-BE49-F238E27FC236}">
                <a16:creationId xmlns:a16="http://schemas.microsoft.com/office/drawing/2014/main" id="{B2E01035-1F36-20B9-B007-3426BAAC89FB}"/>
              </a:ext>
            </a:extLst>
          </p:cNvPr>
          <p:cNvGrpSpPr/>
          <p:nvPr/>
        </p:nvGrpSpPr>
        <p:grpSpPr>
          <a:xfrm>
            <a:off x="6774598" y="3539458"/>
            <a:ext cx="29891" cy="27193"/>
            <a:chOff x="3703510" y="-972188"/>
            <a:chExt cx="38100" cy="38100"/>
          </a:xfrm>
        </p:grpSpPr>
        <p:sp>
          <p:nvSpPr>
            <p:cNvPr id="259" name="Freeform: Shape 643">
              <a:extLst>
                <a:ext uri="{FF2B5EF4-FFF2-40B4-BE49-F238E27FC236}">
                  <a16:creationId xmlns:a16="http://schemas.microsoft.com/office/drawing/2014/main" id="{2645DD45-E11B-E080-E449-AD03FDB3ADC2}"/>
                </a:ext>
              </a:extLst>
            </p:cNvPr>
            <p:cNvSpPr/>
            <p:nvPr/>
          </p:nvSpPr>
          <p:spPr>
            <a:xfrm>
              <a:off x="3722560" y="-972188"/>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260" name="Freeform: Shape 644">
              <a:extLst>
                <a:ext uri="{FF2B5EF4-FFF2-40B4-BE49-F238E27FC236}">
                  <a16:creationId xmlns:a16="http://schemas.microsoft.com/office/drawing/2014/main" id="{79C62889-9366-850F-AD63-B1A7E79588FB}"/>
                </a:ext>
              </a:extLst>
            </p:cNvPr>
            <p:cNvSpPr/>
            <p:nvPr/>
          </p:nvSpPr>
          <p:spPr>
            <a:xfrm>
              <a:off x="3703510" y="-953138"/>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 name="Group 2"/>
          <p:cNvGrpSpPr/>
          <p:nvPr/>
        </p:nvGrpSpPr>
        <p:grpSpPr>
          <a:xfrm>
            <a:off x="6776969" y="3535376"/>
            <a:ext cx="4787269" cy="1009691"/>
            <a:chOff x="6776969" y="3351226"/>
            <a:chExt cx="4787269" cy="1009691"/>
          </a:xfrm>
        </p:grpSpPr>
        <p:sp>
          <p:nvSpPr>
            <p:cNvPr id="440" name="Graphic 13">
              <a:extLst>
                <a:ext uri="{FF2B5EF4-FFF2-40B4-BE49-F238E27FC236}">
                  <a16:creationId xmlns:a16="http://schemas.microsoft.com/office/drawing/2014/main" id="{DC6130CE-C1BB-69C1-302C-C3ED732DA8DB}"/>
                </a:ext>
              </a:extLst>
            </p:cNvPr>
            <p:cNvSpPr/>
            <p:nvPr/>
          </p:nvSpPr>
          <p:spPr>
            <a:xfrm>
              <a:off x="6788898" y="3365442"/>
              <a:ext cx="4770797" cy="979399"/>
            </a:xfrm>
            <a:custGeom>
              <a:avLst/>
              <a:gdLst>
                <a:gd name="connsiteX0" fmla="*/ 0 w 6091904"/>
                <a:gd name="connsiteY0" fmla="*/ 0 h 1374648"/>
                <a:gd name="connsiteX1" fmla="*/ 99727 w 6091904"/>
                <a:gd name="connsiteY1" fmla="*/ 0 h 1374648"/>
                <a:gd name="connsiteX2" fmla="*/ 99727 w 6091904"/>
                <a:gd name="connsiteY2" fmla="*/ 12192 h 1374648"/>
                <a:gd name="connsiteX3" fmla="*/ 114300 w 6091904"/>
                <a:gd name="connsiteY3" fmla="*/ 12192 h 1374648"/>
                <a:gd name="connsiteX4" fmla="*/ 114300 w 6091904"/>
                <a:gd name="connsiteY4" fmla="*/ 28004 h 1374648"/>
                <a:gd name="connsiteX5" fmla="*/ 174498 w 6091904"/>
                <a:gd name="connsiteY5" fmla="*/ 28004 h 1374648"/>
                <a:gd name="connsiteX6" fmla="*/ 174498 w 6091904"/>
                <a:gd name="connsiteY6" fmla="*/ 38481 h 1374648"/>
                <a:gd name="connsiteX7" fmla="*/ 272987 w 6091904"/>
                <a:gd name="connsiteY7" fmla="*/ 38481 h 1374648"/>
                <a:gd name="connsiteX8" fmla="*/ 272987 w 6091904"/>
                <a:gd name="connsiteY8" fmla="*/ 56198 h 1374648"/>
                <a:gd name="connsiteX9" fmla="*/ 307181 w 6091904"/>
                <a:gd name="connsiteY9" fmla="*/ 56198 h 1374648"/>
                <a:gd name="connsiteX10" fmla="*/ 307181 w 6091904"/>
                <a:gd name="connsiteY10" fmla="*/ 67151 h 1374648"/>
                <a:gd name="connsiteX11" fmla="*/ 321278 w 6091904"/>
                <a:gd name="connsiteY11" fmla="*/ 67151 h 1374648"/>
                <a:gd name="connsiteX12" fmla="*/ 321278 w 6091904"/>
                <a:gd name="connsiteY12" fmla="*/ 75343 h 1374648"/>
                <a:gd name="connsiteX13" fmla="*/ 334042 w 6091904"/>
                <a:gd name="connsiteY13" fmla="*/ 75343 h 1374648"/>
                <a:gd name="connsiteX14" fmla="*/ 334042 w 6091904"/>
                <a:gd name="connsiteY14" fmla="*/ 89059 h 1374648"/>
                <a:gd name="connsiteX15" fmla="*/ 445770 w 6091904"/>
                <a:gd name="connsiteY15" fmla="*/ 89059 h 1374648"/>
                <a:gd name="connsiteX16" fmla="*/ 445770 w 6091904"/>
                <a:gd name="connsiteY16" fmla="*/ 102299 h 1374648"/>
                <a:gd name="connsiteX17" fmla="*/ 544735 w 6091904"/>
                <a:gd name="connsiteY17" fmla="*/ 102299 h 1374648"/>
                <a:gd name="connsiteX18" fmla="*/ 544735 w 6091904"/>
                <a:gd name="connsiteY18" fmla="*/ 111443 h 1374648"/>
                <a:gd name="connsiteX19" fmla="*/ 582549 w 6091904"/>
                <a:gd name="connsiteY19" fmla="*/ 111443 h 1374648"/>
                <a:gd name="connsiteX20" fmla="*/ 582549 w 6091904"/>
                <a:gd name="connsiteY20" fmla="*/ 120968 h 1374648"/>
                <a:gd name="connsiteX21" fmla="*/ 707708 w 6091904"/>
                <a:gd name="connsiteY21" fmla="*/ 120968 h 1374648"/>
                <a:gd name="connsiteX22" fmla="*/ 707708 w 6091904"/>
                <a:gd name="connsiteY22" fmla="*/ 130112 h 1374648"/>
                <a:gd name="connsiteX23" fmla="*/ 744188 w 6091904"/>
                <a:gd name="connsiteY23" fmla="*/ 130112 h 1374648"/>
                <a:gd name="connsiteX24" fmla="*/ 744188 w 6091904"/>
                <a:gd name="connsiteY24" fmla="*/ 139256 h 1374648"/>
                <a:gd name="connsiteX25" fmla="*/ 765429 w 6091904"/>
                <a:gd name="connsiteY25" fmla="*/ 139256 h 1374648"/>
                <a:gd name="connsiteX26" fmla="*/ 765429 w 6091904"/>
                <a:gd name="connsiteY26" fmla="*/ 145923 h 1374648"/>
                <a:gd name="connsiteX27" fmla="*/ 844487 w 6091904"/>
                <a:gd name="connsiteY27" fmla="*/ 145923 h 1374648"/>
                <a:gd name="connsiteX28" fmla="*/ 844487 w 6091904"/>
                <a:gd name="connsiteY28" fmla="*/ 156877 h 1374648"/>
                <a:gd name="connsiteX29" fmla="*/ 851821 w 6091904"/>
                <a:gd name="connsiteY29" fmla="*/ 156877 h 1374648"/>
                <a:gd name="connsiteX30" fmla="*/ 851821 w 6091904"/>
                <a:gd name="connsiteY30" fmla="*/ 164116 h 1374648"/>
                <a:gd name="connsiteX31" fmla="*/ 875443 w 6091904"/>
                <a:gd name="connsiteY31" fmla="*/ 164116 h 1374648"/>
                <a:gd name="connsiteX32" fmla="*/ 875443 w 6091904"/>
                <a:gd name="connsiteY32" fmla="*/ 173260 h 1374648"/>
                <a:gd name="connsiteX33" fmla="*/ 887635 w 6091904"/>
                <a:gd name="connsiteY33" fmla="*/ 173260 h 1374648"/>
                <a:gd name="connsiteX34" fmla="*/ 887635 w 6091904"/>
                <a:gd name="connsiteY34" fmla="*/ 183642 h 1374648"/>
                <a:gd name="connsiteX35" fmla="*/ 917448 w 6091904"/>
                <a:gd name="connsiteY35" fmla="*/ 183642 h 1374648"/>
                <a:gd name="connsiteX36" fmla="*/ 917448 w 6091904"/>
                <a:gd name="connsiteY36" fmla="*/ 194596 h 1374648"/>
                <a:gd name="connsiteX37" fmla="*/ 977646 w 6091904"/>
                <a:gd name="connsiteY37" fmla="*/ 194596 h 1374648"/>
                <a:gd name="connsiteX38" fmla="*/ 977646 w 6091904"/>
                <a:gd name="connsiteY38" fmla="*/ 203073 h 1374648"/>
                <a:gd name="connsiteX39" fmla="*/ 1017746 w 6091904"/>
                <a:gd name="connsiteY39" fmla="*/ 203073 h 1374648"/>
                <a:gd name="connsiteX40" fmla="*/ 1017746 w 6091904"/>
                <a:gd name="connsiteY40" fmla="*/ 210979 h 1374648"/>
                <a:gd name="connsiteX41" fmla="*/ 1038415 w 6091904"/>
                <a:gd name="connsiteY41" fmla="*/ 210979 h 1374648"/>
                <a:gd name="connsiteX42" fmla="*/ 1038415 w 6091904"/>
                <a:gd name="connsiteY42" fmla="*/ 218218 h 1374648"/>
                <a:gd name="connsiteX43" fmla="*/ 1048798 w 6091904"/>
                <a:gd name="connsiteY43" fmla="*/ 218218 h 1374648"/>
                <a:gd name="connsiteX44" fmla="*/ 1048798 w 6091904"/>
                <a:gd name="connsiteY44" fmla="*/ 229838 h 1374648"/>
                <a:gd name="connsiteX45" fmla="*/ 1079754 w 6091904"/>
                <a:gd name="connsiteY45" fmla="*/ 229838 h 1374648"/>
                <a:gd name="connsiteX46" fmla="*/ 1079754 w 6091904"/>
                <a:gd name="connsiteY46" fmla="*/ 236506 h 1374648"/>
                <a:gd name="connsiteX47" fmla="*/ 1093756 w 6091904"/>
                <a:gd name="connsiteY47" fmla="*/ 236506 h 1374648"/>
                <a:gd name="connsiteX48" fmla="*/ 1093756 w 6091904"/>
                <a:gd name="connsiteY48" fmla="*/ 242602 h 1374648"/>
                <a:gd name="connsiteX49" fmla="*/ 1105948 w 6091904"/>
                <a:gd name="connsiteY49" fmla="*/ 242602 h 1374648"/>
                <a:gd name="connsiteX50" fmla="*/ 1105948 w 6091904"/>
                <a:gd name="connsiteY50" fmla="*/ 252317 h 1374648"/>
                <a:gd name="connsiteX51" fmla="*/ 1117473 w 6091904"/>
                <a:gd name="connsiteY51" fmla="*/ 252317 h 1374648"/>
                <a:gd name="connsiteX52" fmla="*/ 1117473 w 6091904"/>
                <a:gd name="connsiteY52" fmla="*/ 258413 h 1374648"/>
                <a:gd name="connsiteX53" fmla="*/ 1152144 w 6091904"/>
                <a:gd name="connsiteY53" fmla="*/ 258413 h 1374648"/>
                <a:gd name="connsiteX54" fmla="*/ 1152144 w 6091904"/>
                <a:gd name="connsiteY54" fmla="*/ 265652 h 1374648"/>
                <a:gd name="connsiteX55" fmla="*/ 1158240 w 6091904"/>
                <a:gd name="connsiteY55" fmla="*/ 265652 h 1374648"/>
                <a:gd name="connsiteX56" fmla="*/ 1158240 w 6091904"/>
                <a:gd name="connsiteY56" fmla="*/ 273558 h 1374648"/>
                <a:gd name="connsiteX57" fmla="*/ 1221391 w 6091904"/>
                <a:gd name="connsiteY57" fmla="*/ 273558 h 1374648"/>
                <a:gd name="connsiteX58" fmla="*/ 1221391 w 6091904"/>
                <a:gd name="connsiteY58" fmla="*/ 294227 h 1374648"/>
                <a:gd name="connsiteX59" fmla="*/ 1347311 w 6091904"/>
                <a:gd name="connsiteY59" fmla="*/ 294227 h 1374648"/>
                <a:gd name="connsiteX60" fmla="*/ 1347311 w 6091904"/>
                <a:gd name="connsiteY60" fmla="*/ 306419 h 1374648"/>
                <a:gd name="connsiteX61" fmla="*/ 1352741 w 6091904"/>
                <a:gd name="connsiteY61" fmla="*/ 306419 h 1374648"/>
                <a:gd name="connsiteX62" fmla="*/ 1352741 w 6091904"/>
                <a:gd name="connsiteY62" fmla="*/ 314325 h 1374648"/>
                <a:gd name="connsiteX63" fmla="*/ 1495044 w 6091904"/>
                <a:gd name="connsiteY63" fmla="*/ 314325 h 1374648"/>
                <a:gd name="connsiteX64" fmla="*/ 1527810 w 6091904"/>
                <a:gd name="connsiteY64" fmla="*/ 314325 h 1374648"/>
                <a:gd name="connsiteX65" fmla="*/ 1527810 w 6091904"/>
                <a:gd name="connsiteY65" fmla="*/ 325850 h 1374648"/>
                <a:gd name="connsiteX66" fmla="*/ 1608106 w 6091904"/>
                <a:gd name="connsiteY66" fmla="*/ 325850 h 1374648"/>
                <a:gd name="connsiteX67" fmla="*/ 1608106 w 6091904"/>
                <a:gd name="connsiteY67" fmla="*/ 339281 h 1374648"/>
                <a:gd name="connsiteX68" fmla="*/ 1617250 w 6091904"/>
                <a:gd name="connsiteY68" fmla="*/ 339281 h 1374648"/>
                <a:gd name="connsiteX69" fmla="*/ 1617250 w 6091904"/>
                <a:gd name="connsiteY69" fmla="*/ 345948 h 1374648"/>
                <a:gd name="connsiteX70" fmla="*/ 1682306 w 6091904"/>
                <a:gd name="connsiteY70" fmla="*/ 345948 h 1374648"/>
                <a:gd name="connsiteX71" fmla="*/ 1682306 w 6091904"/>
                <a:gd name="connsiteY71" fmla="*/ 366046 h 1374648"/>
                <a:gd name="connsiteX72" fmla="*/ 1747361 w 6091904"/>
                <a:gd name="connsiteY72" fmla="*/ 366046 h 1374648"/>
                <a:gd name="connsiteX73" fmla="*/ 1747361 w 6091904"/>
                <a:gd name="connsiteY73" fmla="*/ 393954 h 1374648"/>
                <a:gd name="connsiteX74" fmla="*/ 1835468 w 6091904"/>
                <a:gd name="connsiteY74" fmla="*/ 393954 h 1374648"/>
                <a:gd name="connsiteX75" fmla="*/ 1835468 w 6091904"/>
                <a:gd name="connsiteY75" fmla="*/ 401288 h 1374648"/>
                <a:gd name="connsiteX76" fmla="*/ 1863471 w 6091904"/>
                <a:gd name="connsiteY76" fmla="*/ 401288 h 1374648"/>
                <a:gd name="connsiteX77" fmla="*/ 1863471 w 6091904"/>
                <a:gd name="connsiteY77" fmla="*/ 408527 h 1374648"/>
                <a:gd name="connsiteX78" fmla="*/ 1919954 w 6091904"/>
                <a:gd name="connsiteY78" fmla="*/ 408527 h 1374648"/>
                <a:gd name="connsiteX79" fmla="*/ 1919954 w 6091904"/>
                <a:gd name="connsiteY79" fmla="*/ 417671 h 1374648"/>
                <a:gd name="connsiteX80" fmla="*/ 1939481 w 6091904"/>
                <a:gd name="connsiteY80" fmla="*/ 417671 h 1374648"/>
                <a:gd name="connsiteX81" fmla="*/ 1943672 w 6091904"/>
                <a:gd name="connsiteY81" fmla="*/ 417671 h 1374648"/>
                <a:gd name="connsiteX82" fmla="*/ 1943672 w 6091904"/>
                <a:gd name="connsiteY82" fmla="*/ 435293 h 1374648"/>
                <a:gd name="connsiteX83" fmla="*/ 1954054 w 6091904"/>
                <a:gd name="connsiteY83" fmla="*/ 435293 h 1374648"/>
                <a:gd name="connsiteX84" fmla="*/ 1954054 w 6091904"/>
                <a:gd name="connsiteY84" fmla="*/ 443865 h 1374648"/>
                <a:gd name="connsiteX85" fmla="*/ 1966817 w 6091904"/>
                <a:gd name="connsiteY85" fmla="*/ 443865 h 1374648"/>
                <a:gd name="connsiteX86" fmla="*/ 1966817 w 6091904"/>
                <a:gd name="connsiteY86" fmla="*/ 453581 h 1374648"/>
                <a:gd name="connsiteX87" fmla="*/ 1985677 w 6091904"/>
                <a:gd name="connsiteY87" fmla="*/ 453581 h 1374648"/>
                <a:gd name="connsiteX88" fmla="*/ 1985677 w 6091904"/>
                <a:gd name="connsiteY88" fmla="*/ 476060 h 1374648"/>
                <a:gd name="connsiteX89" fmla="*/ 1999012 w 6091904"/>
                <a:gd name="connsiteY89" fmla="*/ 476060 h 1374648"/>
                <a:gd name="connsiteX90" fmla="*/ 1999012 w 6091904"/>
                <a:gd name="connsiteY90" fmla="*/ 486347 h 1374648"/>
                <a:gd name="connsiteX91" fmla="*/ 2007584 w 6091904"/>
                <a:gd name="connsiteY91" fmla="*/ 486347 h 1374648"/>
                <a:gd name="connsiteX92" fmla="*/ 2007584 w 6091904"/>
                <a:gd name="connsiteY92" fmla="*/ 494252 h 1374648"/>
                <a:gd name="connsiteX93" fmla="*/ 2055590 w 6091904"/>
                <a:gd name="connsiteY93" fmla="*/ 494252 h 1374648"/>
                <a:gd name="connsiteX94" fmla="*/ 2055590 w 6091904"/>
                <a:gd name="connsiteY94" fmla="*/ 505873 h 1374648"/>
                <a:gd name="connsiteX95" fmla="*/ 2062258 w 6091904"/>
                <a:gd name="connsiteY95" fmla="*/ 505873 h 1374648"/>
                <a:gd name="connsiteX96" fmla="*/ 2062258 w 6091904"/>
                <a:gd name="connsiteY96" fmla="*/ 513112 h 1374648"/>
                <a:gd name="connsiteX97" fmla="*/ 2070735 w 6091904"/>
                <a:gd name="connsiteY97" fmla="*/ 513112 h 1374648"/>
                <a:gd name="connsiteX98" fmla="*/ 2105406 w 6091904"/>
                <a:gd name="connsiteY98" fmla="*/ 513112 h 1374648"/>
                <a:gd name="connsiteX99" fmla="*/ 2105406 w 6091904"/>
                <a:gd name="connsiteY99" fmla="*/ 524732 h 1374648"/>
                <a:gd name="connsiteX100" fmla="*/ 2139506 w 6091904"/>
                <a:gd name="connsiteY100" fmla="*/ 524732 h 1374648"/>
                <a:gd name="connsiteX101" fmla="*/ 2139506 w 6091904"/>
                <a:gd name="connsiteY101" fmla="*/ 534448 h 1374648"/>
                <a:gd name="connsiteX102" fmla="*/ 2144935 w 6091904"/>
                <a:gd name="connsiteY102" fmla="*/ 534448 h 1374648"/>
                <a:gd name="connsiteX103" fmla="*/ 2144935 w 6091904"/>
                <a:gd name="connsiteY103" fmla="*/ 561118 h 1374648"/>
                <a:gd name="connsiteX104" fmla="*/ 2180177 w 6091904"/>
                <a:gd name="connsiteY104" fmla="*/ 561118 h 1374648"/>
                <a:gd name="connsiteX105" fmla="*/ 2180177 w 6091904"/>
                <a:gd name="connsiteY105" fmla="*/ 572072 h 1374648"/>
                <a:gd name="connsiteX106" fmla="*/ 2189893 w 6091904"/>
                <a:gd name="connsiteY106" fmla="*/ 572072 h 1374648"/>
                <a:gd name="connsiteX107" fmla="*/ 2189893 w 6091904"/>
                <a:gd name="connsiteY107" fmla="*/ 581216 h 1374648"/>
                <a:gd name="connsiteX108" fmla="*/ 2203323 w 6091904"/>
                <a:gd name="connsiteY108" fmla="*/ 581216 h 1374648"/>
                <a:gd name="connsiteX109" fmla="*/ 2203323 w 6091904"/>
                <a:gd name="connsiteY109" fmla="*/ 589121 h 1374648"/>
                <a:gd name="connsiteX110" fmla="*/ 2257425 w 6091904"/>
                <a:gd name="connsiteY110" fmla="*/ 589121 h 1374648"/>
                <a:gd name="connsiteX111" fmla="*/ 2257425 w 6091904"/>
                <a:gd name="connsiteY111" fmla="*/ 599504 h 1374648"/>
                <a:gd name="connsiteX112" fmla="*/ 2306098 w 6091904"/>
                <a:gd name="connsiteY112" fmla="*/ 599504 h 1374648"/>
                <a:gd name="connsiteX113" fmla="*/ 2306098 w 6091904"/>
                <a:gd name="connsiteY113" fmla="*/ 606171 h 1374648"/>
                <a:gd name="connsiteX114" fmla="*/ 2372963 w 6091904"/>
                <a:gd name="connsiteY114" fmla="*/ 606171 h 1374648"/>
                <a:gd name="connsiteX115" fmla="*/ 2372963 w 6091904"/>
                <a:gd name="connsiteY115" fmla="*/ 617125 h 1374648"/>
                <a:gd name="connsiteX116" fmla="*/ 2380869 w 6091904"/>
                <a:gd name="connsiteY116" fmla="*/ 617125 h 1374648"/>
                <a:gd name="connsiteX117" fmla="*/ 2380869 w 6091904"/>
                <a:gd name="connsiteY117" fmla="*/ 623792 h 1374648"/>
                <a:gd name="connsiteX118" fmla="*/ 2395442 w 6091904"/>
                <a:gd name="connsiteY118" fmla="*/ 623792 h 1374648"/>
                <a:gd name="connsiteX119" fmla="*/ 2395442 w 6091904"/>
                <a:gd name="connsiteY119" fmla="*/ 629888 h 1374648"/>
                <a:gd name="connsiteX120" fmla="*/ 2402110 w 6091904"/>
                <a:gd name="connsiteY120" fmla="*/ 629888 h 1374648"/>
                <a:gd name="connsiteX121" fmla="*/ 2402110 w 6091904"/>
                <a:gd name="connsiteY121" fmla="*/ 639032 h 1374648"/>
                <a:gd name="connsiteX122" fmla="*/ 2409444 w 6091904"/>
                <a:gd name="connsiteY122" fmla="*/ 639032 h 1374648"/>
                <a:gd name="connsiteX123" fmla="*/ 2409444 w 6091904"/>
                <a:gd name="connsiteY123" fmla="*/ 643223 h 1374648"/>
                <a:gd name="connsiteX124" fmla="*/ 2442877 w 6091904"/>
                <a:gd name="connsiteY124" fmla="*/ 643223 h 1374648"/>
                <a:gd name="connsiteX125" fmla="*/ 2459260 w 6091904"/>
                <a:gd name="connsiteY125" fmla="*/ 643223 h 1374648"/>
                <a:gd name="connsiteX126" fmla="*/ 2459260 w 6091904"/>
                <a:gd name="connsiteY126" fmla="*/ 661511 h 1374648"/>
                <a:gd name="connsiteX127" fmla="*/ 2504885 w 6091904"/>
                <a:gd name="connsiteY127" fmla="*/ 661511 h 1374648"/>
                <a:gd name="connsiteX128" fmla="*/ 2504885 w 6091904"/>
                <a:gd name="connsiteY128" fmla="*/ 669417 h 1374648"/>
                <a:gd name="connsiteX129" fmla="*/ 2514029 w 6091904"/>
                <a:gd name="connsiteY129" fmla="*/ 669417 h 1374648"/>
                <a:gd name="connsiteX130" fmla="*/ 2514029 w 6091904"/>
                <a:gd name="connsiteY130" fmla="*/ 682181 h 1374648"/>
                <a:gd name="connsiteX131" fmla="*/ 2527935 w 6091904"/>
                <a:gd name="connsiteY131" fmla="*/ 682181 h 1374648"/>
                <a:gd name="connsiteX132" fmla="*/ 2527935 w 6091904"/>
                <a:gd name="connsiteY132" fmla="*/ 691896 h 1374648"/>
                <a:gd name="connsiteX133" fmla="*/ 2544413 w 6091904"/>
                <a:gd name="connsiteY133" fmla="*/ 691896 h 1374648"/>
                <a:gd name="connsiteX134" fmla="*/ 2544413 w 6091904"/>
                <a:gd name="connsiteY134" fmla="*/ 703421 h 1374648"/>
                <a:gd name="connsiteX135" fmla="*/ 2616137 w 6091904"/>
                <a:gd name="connsiteY135" fmla="*/ 703421 h 1374648"/>
                <a:gd name="connsiteX136" fmla="*/ 2616137 w 6091904"/>
                <a:gd name="connsiteY136" fmla="*/ 711899 h 1374648"/>
                <a:gd name="connsiteX137" fmla="*/ 2631377 w 6091904"/>
                <a:gd name="connsiteY137" fmla="*/ 711899 h 1374648"/>
                <a:gd name="connsiteX138" fmla="*/ 2631377 w 6091904"/>
                <a:gd name="connsiteY138" fmla="*/ 721043 h 1374648"/>
                <a:gd name="connsiteX139" fmla="*/ 2650808 w 6091904"/>
                <a:gd name="connsiteY139" fmla="*/ 721043 h 1374648"/>
                <a:gd name="connsiteX140" fmla="*/ 2650808 w 6091904"/>
                <a:gd name="connsiteY140" fmla="*/ 733235 h 1374648"/>
                <a:gd name="connsiteX141" fmla="*/ 2743772 w 6091904"/>
                <a:gd name="connsiteY141" fmla="*/ 733235 h 1374648"/>
                <a:gd name="connsiteX142" fmla="*/ 2743772 w 6091904"/>
                <a:gd name="connsiteY142" fmla="*/ 741712 h 1374648"/>
                <a:gd name="connsiteX143" fmla="*/ 2891504 w 6091904"/>
                <a:gd name="connsiteY143" fmla="*/ 741712 h 1374648"/>
                <a:gd name="connsiteX144" fmla="*/ 2891504 w 6091904"/>
                <a:gd name="connsiteY144" fmla="*/ 754475 h 1374648"/>
                <a:gd name="connsiteX145" fmla="*/ 2946273 w 6091904"/>
                <a:gd name="connsiteY145" fmla="*/ 754475 h 1374648"/>
                <a:gd name="connsiteX146" fmla="*/ 2946273 w 6091904"/>
                <a:gd name="connsiteY146" fmla="*/ 763619 h 1374648"/>
                <a:gd name="connsiteX147" fmla="*/ 3001613 w 6091904"/>
                <a:gd name="connsiteY147" fmla="*/ 763619 h 1374648"/>
                <a:gd name="connsiteX148" fmla="*/ 3001613 w 6091904"/>
                <a:gd name="connsiteY148" fmla="*/ 784860 h 1374648"/>
                <a:gd name="connsiteX149" fmla="*/ 3070860 w 6091904"/>
                <a:gd name="connsiteY149" fmla="*/ 784860 h 1374648"/>
                <a:gd name="connsiteX150" fmla="*/ 3070860 w 6091904"/>
                <a:gd name="connsiteY150" fmla="*/ 795814 h 1374648"/>
                <a:gd name="connsiteX151" fmla="*/ 3083624 w 6091904"/>
                <a:gd name="connsiteY151" fmla="*/ 795814 h 1374648"/>
                <a:gd name="connsiteX152" fmla="*/ 3083624 w 6091904"/>
                <a:gd name="connsiteY152" fmla="*/ 807434 h 1374648"/>
                <a:gd name="connsiteX153" fmla="*/ 3184589 w 6091904"/>
                <a:gd name="connsiteY153" fmla="*/ 807434 h 1374648"/>
                <a:gd name="connsiteX154" fmla="*/ 3184589 w 6091904"/>
                <a:gd name="connsiteY154" fmla="*/ 822579 h 1374648"/>
                <a:gd name="connsiteX155" fmla="*/ 3217450 w 6091904"/>
                <a:gd name="connsiteY155" fmla="*/ 822579 h 1374648"/>
                <a:gd name="connsiteX156" fmla="*/ 3217450 w 6091904"/>
                <a:gd name="connsiteY156" fmla="*/ 835343 h 1374648"/>
                <a:gd name="connsiteX157" fmla="*/ 3233261 w 6091904"/>
                <a:gd name="connsiteY157" fmla="*/ 835343 h 1374648"/>
                <a:gd name="connsiteX158" fmla="*/ 3233261 w 6091904"/>
                <a:gd name="connsiteY158" fmla="*/ 849916 h 1374648"/>
                <a:gd name="connsiteX159" fmla="*/ 3269742 w 6091904"/>
                <a:gd name="connsiteY159" fmla="*/ 849916 h 1374648"/>
                <a:gd name="connsiteX160" fmla="*/ 3269742 w 6091904"/>
                <a:gd name="connsiteY160" fmla="*/ 874871 h 1374648"/>
                <a:gd name="connsiteX161" fmla="*/ 3277648 w 6091904"/>
                <a:gd name="connsiteY161" fmla="*/ 874871 h 1374648"/>
                <a:gd name="connsiteX162" fmla="*/ 3277648 w 6091904"/>
                <a:gd name="connsiteY162" fmla="*/ 886397 h 1374648"/>
                <a:gd name="connsiteX163" fmla="*/ 3290983 w 6091904"/>
                <a:gd name="connsiteY163" fmla="*/ 886397 h 1374648"/>
                <a:gd name="connsiteX164" fmla="*/ 3290983 w 6091904"/>
                <a:gd name="connsiteY164" fmla="*/ 905256 h 1374648"/>
                <a:gd name="connsiteX165" fmla="*/ 3361468 w 6091904"/>
                <a:gd name="connsiteY165" fmla="*/ 905256 h 1374648"/>
                <a:gd name="connsiteX166" fmla="*/ 3361468 w 6091904"/>
                <a:gd name="connsiteY166" fmla="*/ 919829 h 1374648"/>
                <a:gd name="connsiteX167" fmla="*/ 3372422 w 6091904"/>
                <a:gd name="connsiteY167" fmla="*/ 919829 h 1374648"/>
                <a:gd name="connsiteX168" fmla="*/ 3372422 w 6091904"/>
                <a:gd name="connsiteY168" fmla="*/ 936879 h 1374648"/>
                <a:gd name="connsiteX169" fmla="*/ 3414998 w 6091904"/>
                <a:gd name="connsiteY169" fmla="*/ 936879 h 1374648"/>
                <a:gd name="connsiteX170" fmla="*/ 3414998 w 6091904"/>
                <a:gd name="connsiteY170" fmla="*/ 950881 h 1374648"/>
                <a:gd name="connsiteX171" fmla="*/ 3432048 w 6091904"/>
                <a:gd name="connsiteY171" fmla="*/ 950881 h 1374648"/>
                <a:gd name="connsiteX172" fmla="*/ 3432048 w 6091904"/>
                <a:gd name="connsiteY172" fmla="*/ 961835 h 1374648"/>
                <a:gd name="connsiteX173" fmla="*/ 3440525 w 6091904"/>
                <a:gd name="connsiteY173" fmla="*/ 961835 h 1374648"/>
                <a:gd name="connsiteX174" fmla="*/ 3440525 w 6091904"/>
                <a:gd name="connsiteY174" fmla="*/ 977646 h 1374648"/>
                <a:gd name="connsiteX175" fmla="*/ 3452717 w 6091904"/>
                <a:gd name="connsiteY175" fmla="*/ 977646 h 1374648"/>
                <a:gd name="connsiteX176" fmla="*/ 3452717 w 6091904"/>
                <a:gd name="connsiteY176" fmla="*/ 989743 h 1374648"/>
                <a:gd name="connsiteX177" fmla="*/ 3604736 w 6091904"/>
                <a:gd name="connsiteY177" fmla="*/ 989743 h 1374648"/>
                <a:gd name="connsiteX178" fmla="*/ 3604736 w 6091904"/>
                <a:gd name="connsiteY178" fmla="*/ 1005554 h 1374648"/>
                <a:gd name="connsiteX179" fmla="*/ 3625977 w 6091904"/>
                <a:gd name="connsiteY179" fmla="*/ 1005554 h 1374648"/>
                <a:gd name="connsiteX180" fmla="*/ 3625977 w 6091904"/>
                <a:gd name="connsiteY180" fmla="*/ 1014127 h 1374648"/>
                <a:gd name="connsiteX181" fmla="*/ 3677698 w 6091904"/>
                <a:gd name="connsiteY181" fmla="*/ 1014127 h 1374648"/>
                <a:gd name="connsiteX182" fmla="*/ 3677698 w 6091904"/>
                <a:gd name="connsiteY182" fmla="*/ 1035368 h 1374648"/>
                <a:gd name="connsiteX183" fmla="*/ 3709892 w 6091904"/>
                <a:gd name="connsiteY183" fmla="*/ 1035368 h 1374648"/>
                <a:gd name="connsiteX184" fmla="*/ 3709892 w 6091904"/>
                <a:gd name="connsiteY184" fmla="*/ 1065181 h 1374648"/>
                <a:gd name="connsiteX185" fmla="*/ 3810857 w 6091904"/>
                <a:gd name="connsiteY185" fmla="*/ 1065181 h 1374648"/>
                <a:gd name="connsiteX186" fmla="*/ 3810857 w 6091904"/>
                <a:gd name="connsiteY186" fmla="*/ 1076706 h 1374648"/>
                <a:gd name="connsiteX187" fmla="*/ 3824764 w 6091904"/>
                <a:gd name="connsiteY187" fmla="*/ 1076706 h 1374648"/>
                <a:gd name="connsiteX188" fmla="*/ 3824764 w 6091904"/>
                <a:gd name="connsiteY188" fmla="*/ 1091946 h 1374648"/>
                <a:gd name="connsiteX189" fmla="*/ 3832670 w 6091904"/>
                <a:gd name="connsiteY189" fmla="*/ 1091946 h 1374648"/>
                <a:gd name="connsiteX190" fmla="*/ 3832670 w 6091904"/>
                <a:gd name="connsiteY190" fmla="*/ 1105281 h 1374648"/>
                <a:gd name="connsiteX191" fmla="*/ 3876485 w 6091904"/>
                <a:gd name="connsiteY191" fmla="*/ 1105281 h 1374648"/>
                <a:gd name="connsiteX192" fmla="*/ 3876485 w 6091904"/>
                <a:gd name="connsiteY192" fmla="*/ 1132618 h 1374648"/>
                <a:gd name="connsiteX193" fmla="*/ 3890486 w 6091904"/>
                <a:gd name="connsiteY193" fmla="*/ 1132618 h 1374648"/>
                <a:gd name="connsiteX194" fmla="*/ 3890486 w 6091904"/>
                <a:gd name="connsiteY194" fmla="*/ 1147286 h 1374648"/>
                <a:gd name="connsiteX195" fmla="*/ 4044887 w 6091904"/>
                <a:gd name="connsiteY195" fmla="*/ 1147286 h 1374648"/>
                <a:gd name="connsiteX196" fmla="*/ 4044887 w 6091904"/>
                <a:gd name="connsiteY196" fmla="*/ 1160621 h 1374648"/>
                <a:gd name="connsiteX197" fmla="*/ 4056412 w 6091904"/>
                <a:gd name="connsiteY197" fmla="*/ 1160621 h 1374648"/>
                <a:gd name="connsiteX198" fmla="*/ 4056412 w 6091904"/>
                <a:gd name="connsiteY198" fmla="*/ 1176433 h 1374648"/>
                <a:gd name="connsiteX199" fmla="*/ 4105656 w 6091904"/>
                <a:gd name="connsiteY199" fmla="*/ 1176433 h 1374648"/>
                <a:gd name="connsiteX200" fmla="*/ 4105656 w 6091904"/>
                <a:gd name="connsiteY200" fmla="*/ 1200722 h 1374648"/>
                <a:gd name="connsiteX201" fmla="*/ 5164169 w 6091904"/>
                <a:gd name="connsiteY201" fmla="*/ 1200722 h 1374648"/>
                <a:gd name="connsiteX202" fmla="*/ 5164169 w 6091904"/>
                <a:gd name="connsiteY202" fmla="*/ 1286447 h 1374648"/>
                <a:gd name="connsiteX203" fmla="*/ 5293043 w 6091904"/>
                <a:gd name="connsiteY203" fmla="*/ 1286447 h 1374648"/>
                <a:gd name="connsiteX204" fmla="*/ 5293043 w 6091904"/>
                <a:gd name="connsiteY204" fmla="*/ 1374648 h 1374648"/>
                <a:gd name="connsiteX205" fmla="*/ 6091905 w 6091904"/>
                <a:gd name="connsiteY205" fmla="*/ 1374648 h 1374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Lst>
              <a:rect l="l" t="t" r="r" b="b"/>
              <a:pathLst>
                <a:path w="6091904" h="1374648">
                  <a:moveTo>
                    <a:pt x="0" y="0"/>
                  </a:moveTo>
                  <a:lnTo>
                    <a:pt x="99727" y="0"/>
                  </a:lnTo>
                  <a:lnTo>
                    <a:pt x="99727" y="12192"/>
                  </a:lnTo>
                  <a:lnTo>
                    <a:pt x="114300" y="12192"/>
                  </a:lnTo>
                  <a:lnTo>
                    <a:pt x="114300" y="28004"/>
                  </a:lnTo>
                  <a:lnTo>
                    <a:pt x="174498" y="28004"/>
                  </a:lnTo>
                  <a:lnTo>
                    <a:pt x="174498" y="38481"/>
                  </a:lnTo>
                  <a:lnTo>
                    <a:pt x="272987" y="38481"/>
                  </a:lnTo>
                  <a:lnTo>
                    <a:pt x="272987" y="56198"/>
                  </a:lnTo>
                  <a:lnTo>
                    <a:pt x="307181" y="56198"/>
                  </a:lnTo>
                  <a:lnTo>
                    <a:pt x="307181" y="67151"/>
                  </a:lnTo>
                  <a:lnTo>
                    <a:pt x="321278" y="67151"/>
                  </a:lnTo>
                  <a:lnTo>
                    <a:pt x="321278" y="75343"/>
                  </a:lnTo>
                  <a:lnTo>
                    <a:pt x="334042" y="75343"/>
                  </a:lnTo>
                  <a:lnTo>
                    <a:pt x="334042" y="89059"/>
                  </a:lnTo>
                  <a:lnTo>
                    <a:pt x="445770" y="89059"/>
                  </a:lnTo>
                  <a:lnTo>
                    <a:pt x="445770" y="102299"/>
                  </a:lnTo>
                  <a:lnTo>
                    <a:pt x="544735" y="102299"/>
                  </a:lnTo>
                  <a:lnTo>
                    <a:pt x="544735" y="111443"/>
                  </a:lnTo>
                  <a:lnTo>
                    <a:pt x="582549" y="111443"/>
                  </a:lnTo>
                  <a:lnTo>
                    <a:pt x="582549" y="120968"/>
                  </a:lnTo>
                  <a:lnTo>
                    <a:pt x="707708" y="120968"/>
                  </a:lnTo>
                  <a:lnTo>
                    <a:pt x="707708" y="130112"/>
                  </a:lnTo>
                  <a:lnTo>
                    <a:pt x="744188" y="130112"/>
                  </a:lnTo>
                  <a:lnTo>
                    <a:pt x="744188" y="139256"/>
                  </a:lnTo>
                  <a:lnTo>
                    <a:pt x="765429" y="139256"/>
                  </a:lnTo>
                  <a:lnTo>
                    <a:pt x="765429" y="145923"/>
                  </a:lnTo>
                  <a:lnTo>
                    <a:pt x="844487" y="145923"/>
                  </a:lnTo>
                  <a:lnTo>
                    <a:pt x="844487" y="156877"/>
                  </a:lnTo>
                  <a:lnTo>
                    <a:pt x="851821" y="156877"/>
                  </a:lnTo>
                  <a:lnTo>
                    <a:pt x="851821" y="164116"/>
                  </a:lnTo>
                  <a:lnTo>
                    <a:pt x="875443" y="164116"/>
                  </a:lnTo>
                  <a:lnTo>
                    <a:pt x="875443" y="173260"/>
                  </a:lnTo>
                  <a:lnTo>
                    <a:pt x="887635" y="173260"/>
                  </a:lnTo>
                  <a:lnTo>
                    <a:pt x="887635" y="183642"/>
                  </a:lnTo>
                  <a:lnTo>
                    <a:pt x="917448" y="183642"/>
                  </a:lnTo>
                  <a:lnTo>
                    <a:pt x="917448" y="194596"/>
                  </a:lnTo>
                  <a:lnTo>
                    <a:pt x="977646" y="194596"/>
                  </a:lnTo>
                  <a:lnTo>
                    <a:pt x="977646" y="203073"/>
                  </a:lnTo>
                  <a:lnTo>
                    <a:pt x="1017746" y="203073"/>
                  </a:lnTo>
                  <a:lnTo>
                    <a:pt x="1017746" y="210979"/>
                  </a:lnTo>
                  <a:lnTo>
                    <a:pt x="1038415" y="210979"/>
                  </a:lnTo>
                  <a:lnTo>
                    <a:pt x="1038415" y="218218"/>
                  </a:lnTo>
                  <a:lnTo>
                    <a:pt x="1048798" y="218218"/>
                  </a:lnTo>
                  <a:lnTo>
                    <a:pt x="1048798" y="229838"/>
                  </a:lnTo>
                  <a:lnTo>
                    <a:pt x="1079754" y="229838"/>
                  </a:lnTo>
                  <a:lnTo>
                    <a:pt x="1079754" y="236506"/>
                  </a:lnTo>
                  <a:lnTo>
                    <a:pt x="1093756" y="236506"/>
                  </a:lnTo>
                  <a:lnTo>
                    <a:pt x="1093756" y="242602"/>
                  </a:lnTo>
                  <a:lnTo>
                    <a:pt x="1105948" y="242602"/>
                  </a:lnTo>
                  <a:lnTo>
                    <a:pt x="1105948" y="252317"/>
                  </a:lnTo>
                  <a:lnTo>
                    <a:pt x="1117473" y="252317"/>
                  </a:lnTo>
                  <a:lnTo>
                    <a:pt x="1117473" y="258413"/>
                  </a:lnTo>
                  <a:lnTo>
                    <a:pt x="1152144" y="258413"/>
                  </a:lnTo>
                  <a:lnTo>
                    <a:pt x="1152144" y="265652"/>
                  </a:lnTo>
                  <a:lnTo>
                    <a:pt x="1158240" y="265652"/>
                  </a:lnTo>
                  <a:lnTo>
                    <a:pt x="1158240" y="273558"/>
                  </a:lnTo>
                  <a:lnTo>
                    <a:pt x="1221391" y="273558"/>
                  </a:lnTo>
                  <a:lnTo>
                    <a:pt x="1221391" y="294227"/>
                  </a:lnTo>
                  <a:lnTo>
                    <a:pt x="1347311" y="294227"/>
                  </a:lnTo>
                  <a:lnTo>
                    <a:pt x="1347311" y="306419"/>
                  </a:lnTo>
                  <a:lnTo>
                    <a:pt x="1352741" y="306419"/>
                  </a:lnTo>
                  <a:lnTo>
                    <a:pt x="1352741" y="314325"/>
                  </a:lnTo>
                  <a:lnTo>
                    <a:pt x="1495044" y="314325"/>
                  </a:lnTo>
                  <a:lnTo>
                    <a:pt x="1527810" y="314325"/>
                  </a:lnTo>
                  <a:lnTo>
                    <a:pt x="1527810" y="325850"/>
                  </a:lnTo>
                  <a:lnTo>
                    <a:pt x="1608106" y="325850"/>
                  </a:lnTo>
                  <a:lnTo>
                    <a:pt x="1608106" y="339281"/>
                  </a:lnTo>
                  <a:lnTo>
                    <a:pt x="1617250" y="339281"/>
                  </a:lnTo>
                  <a:lnTo>
                    <a:pt x="1617250" y="345948"/>
                  </a:lnTo>
                  <a:lnTo>
                    <a:pt x="1682306" y="345948"/>
                  </a:lnTo>
                  <a:lnTo>
                    <a:pt x="1682306" y="366046"/>
                  </a:lnTo>
                  <a:lnTo>
                    <a:pt x="1747361" y="366046"/>
                  </a:lnTo>
                  <a:lnTo>
                    <a:pt x="1747361" y="393954"/>
                  </a:lnTo>
                  <a:lnTo>
                    <a:pt x="1835468" y="393954"/>
                  </a:lnTo>
                  <a:lnTo>
                    <a:pt x="1835468" y="401288"/>
                  </a:lnTo>
                  <a:lnTo>
                    <a:pt x="1863471" y="401288"/>
                  </a:lnTo>
                  <a:lnTo>
                    <a:pt x="1863471" y="408527"/>
                  </a:lnTo>
                  <a:lnTo>
                    <a:pt x="1919954" y="408527"/>
                  </a:lnTo>
                  <a:lnTo>
                    <a:pt x="1919954" y="417671"/>
                  </a:lnTo>
                  <a:lnTo>
                    <a:pt x="1939481" y="417671"/>
                  </a:lnTo>
                  <a:lnTo>
                    <a:pt x="1943672" y="417671"/>
                  </a:lnTo>
                  <a:lnTo>
                    <a:pt x="1943672" y="435293"/>
                  </a:lnTo>
                  <a:lnTo>
                    <a:pt x="1954054" y="435293"/>
                  </a:lnTo>
                  <a:lnTo>
                    <a:pt x="1954054" y="443865"/>
                  </a:lnTo>
                  <a:lnTo>
                    <a:pt x="1966817" y="443865"/>
                  </a:lnTo>
                  <a:lnTo>
                    <a:pt x="1966817" y="453581"/>
                  </a:lnTo>
                  <a:lnTo>
                    <a:pt x="1985677" y="453581"/>
                  </a:lnTo>
                  <a:lnTo>
                    <a:pt x="1985677" y="476060"/>
                  </a:lnTo>
                  <a:lnTo>
                    <a:pt x="1999012" y="476060"/>
                  </a:lnTo>
                  <a:lnTo>
                    <a:pt x="1999012" y="486347"/>
                  </a:lnTo>
                  <a:lnTo>
                    <a:pt x="2007584" y="486347"/>
                  </a:lnTo>
                  <a:lnTo>
                    <a:pt x="2007584" y="494252"/>
                  </a:lnTo>
                  <a:lnTo>
                    <a:pt x="2055590" y="494252"/>
                  </a:lnTo>
                  <a:lnTo>
                    <a:pt x="2055590" y="505873"/>
                  </a:lnTo>
                  <a:lnTo>
                    <a:pt x="2062258" y="505873"/>
                  </a:lnTo>
                  <a:lnTo>
                    <a:pt x="2062258" y="513112"/>
                  </a:lnTo>
                  <a:lnTo>
                    <a:pt x="2070735" y="513112"/>
                  </a:lnTo>
                  <a:lnTo>
                    <a:pt x="2105406" y="513112"/>
                  </a:lnTo>
                  <a:lnTo>
                    <a:pt x="2105406" y="524732"/>
                  </a:lnTo>
                  <a:lnTo>
                    <a:pt x="2139506" y="524732"/>
                  </a:lnTo>
                  <a:lnTo>
                    <a:pt x="2139506" y="534448"/>
                  </a:lnTo>
                  <a:lnTo>
                    <a:pt x="2144935" y="534448"/>
                  </a:lnTo>
                  <a:lnTo>
                    <a:pt x="2144935" y="561118"/>
                  </a:lnTo>
                  <a:lnTo>
                    <a:pt x="2180177" y="561118"/>
                  </a:lnTo>
                  <a:lnTo>
                    <a:pt x="2180177" y="572072"/>
                  </a:lnTo>
                  <a:lnTo>
                    <a:pt x="2189893" y="572072"/>
                  </a:lnTo>
                  <a:lnTo>
                    <a:pt x="2189893" y="581216"/>
                  </a:lnTo>
                  <a:lnTo>
                    <a:pt x="2203323" y="581216"/>
                  </a:lnTo>
                  <a:lnTo>
                    <a:pt x="2203323" y="589121"/>
                  </a:lnTo>
                  <a:lnTo>
                    <a:pt x="2257425" y="589121"/>
                  </a:lnTo>
                  <a:lnTo>
                    <a:pt x="2257425" y="599504"/>
                  </a:lnTo>
                  <a:lnTo>
                    <a:pt x="2306098" y="599504"/>
                  </a:lnTo>
                  <a:lnTo>
                    <a:pt x="2306098" y="606171"/>
                  </a:lnTo>
                  <a:lnTo>
                    <a:pt x="2372963" y="606171"/>
                  </a:lnTo>
                  <a:lnTo>
                    <a:pt x="2372963" y="617125"/>
                  </a:lnTo>
                  <a:lnTo>
                    <a:pt x="2380869" y="617125"/>
                  </a:lnTo>
                  <a:lnTo>
                    <a:pt x="2380869" y="623792"/>
                  </a:lnTo>
                  <a:lnTo>
                    <a:pt x="2395442" y="623792"/>
                  </a:lnTo>
                  <a:lnTo>
                    <a:pt x="2395442" y="629888"/>
                  </a:lnTo>
                  <a:lnTo>
                    <a:pt x="2402110" y="629888"/>
                  </a:lnTo>
                  <a:lnTo>
                    <a:pt x="2402110" y="639032"/>
                  </a:lnTo>
                  <a:lnTo>
                    <a:pt x="2409444" y="639032"/>
                  </a:lnTo>
                  <a:lnTo>
                    <a:pt x="2409444" y="643223"/>
                  </a:lnTo>
                  <a:lnTo>
                    <a:pt x="2442877" y="643223"/>
                  </a:lnTo>
                  <a:lnTo>
                    <a:pt x="2459260" y="643223"/>
                  </a:lnTo>
                  <a:lnTo>
                    <a:pt x="2459260" y="661511"/>
                  </a:lnTo>
                  <a:lnTo>
                    <a:pt x="2504885" y="661511"/>
                  </a:lnTo>
                  <a:lnTo>
                    <a:pt x="2504885" y="669417"/>
                  </a:lnTo>
                  <a:lnTo>
                    <a:pt x="2514029" y="669417"/>
                  </a:lnTo>
                  <a:lnTo>
                    <a:pt x="2514029" y="682181"/>
                  </a:lnTo>
                  <a:lnTo>
                    <a:pt x="2527935" y="682181"/>
                  </a:lnTo>
                  <a:lnTo>
                    <a:pt x="2527935" y="691896"/>
                  </a:lnTo>
                  <a:lnTo>
                    <a:pt x="2544413" y="691896"/>
                  </a:lnTo>
                  <a:lnTo>
                    <a:pt x="2544413" y="703421"/>
                  </a:lnTo>
                  <a:lnTo>
                    <a:pt x="2616137" y="703421"/>
                  </a:lnTo>
                  <a:lnTo>
                    <a:pt x="2616137" y="711899"/>
                  </a:lnTo>
                  <a:lnTo>
                    <a:pt x="2631377" y="711899"/>
                  </a:lnTo>
                  <a:lnTo>
                    <a:pt x="2631377" y="721043"/>
                  </a:lnTo>
                  <a:lnTo>
                    <a:pt x="2650808" y="721043"/>
                  </a:lnTo>
                  <a:lnTo>
                    <a:pt x="2650808" y="733235"/>
                  </a:lnTo>
                  <a:lnTo>
                    <a:pt x="2743772" y="733235"/>
                  </a:lnTo>
                  <a:lnTo>
                    <a:pt x="2743772" y="741712"/>
                  </a:lnTo>
                  <a:lnTo>
                    <a:pt x="2891504" y="741712"/>
                  </a:lnTo>
                  <a:lnTo>
                    <a:pt x="2891504" y="754475"/>
                  </a:lnTo>
                  <a:lnTo>
                    <a:pt x="2946273" y="754475"/>
                  </a:lnTo>
                  <a:lnTo>
                    <a:pt x="2946273" y="763619"/>
                  </a:lnTo>
                  <a:lnTo>
                    <a:pt x="3001613" y="763619"/>
                  </a:lnTo>
                  <a:lnTo>
                    <a:pt x="3001613" y="784860"/>
                  </a:lnTo>
                  <a:lnTo>
                    <a:pt x="3070860" y="784860"/>
                  </a:lnTo>
                  <a:lnTo>
                    <a:pt x="3070860" y="795814"/>
                  </a:lnTo>
                  <a:lnTo>
                    <a:pt x="3083624" y="795814"/>
                  </a:lnTo>
                  <a:lnTo>
                    <a:pt x="3083624" y="807434"/>
                  </a:lnTo>
                  <a:lnTo>
                    <a:pt x="3184589" y="807434"/>
                  </a:lnTo>
                  <a:lnTo>
                    <a:pt x="3184589" y="822579"/>
                  </a:lnTo>
                  <a:lnTo>
                    <a:pt x="3217450" y="822579"/>
                  </a:lnTo>
                  <a:lnTo>
                    <a:pt x="3217450" y="835343"/>
                  </a:lnTo>
                  <a:lnTo>
                    <a:pt x="3233261" y="835343"/>
                  </a:lnTo>
                  <a:lnTo>
                    <a:pt x="3233261" y="849916"/>
                  </a:lnTo>
                  <a:lnTo>
                    <a:pt x="3269742" y="849916"/>
                  </a:lnTo>
                  <a:lnTo>
                    <a:pt x="3269742" y="874871"/>
                  </a:lnTo>
                  <a:lnTo>
                    <a:pt x="3277648" y="874871"/>
                  </a:lnTo>
                  <a:lnTo>
                    <a:pt x="3277648" y="886397"/>
                  </a:lnTo>
                  <a:lnTo>
                    <a:pt x="3290983" y="886397"/>
                  </a:lnTo>
                  <a:lnTo>
                    <a:pt x="3290983" y="905256"/>
                  </a:lnTo>
                  <a:lnTo>
                    <a:pt x="3361468" y="905256"/>
                  </a:lnTo>
                  <a:lnTo>
                    <a:pt x="3361468" y="919829"/>
                  </a:lnTo>
                  <a:lnTo>
                    <a:pt x="3372422" y="919829"/>
                  </a:lnTo>
                  <a:lnTo>
                    <a:pt x="3372422" y="936879"/>
                  </a:lnTo>
                  <a:lnTo>
                    <a:pt x="3414998" y="936879"/>
                  </a:lnTo>
                  <a:lnTo>
                    <a:pt x="3414998" y="950881"/>
                  </a:lnTo>
                  <a:lnTo>
                    <a:pt x="3432048" y="950881"/>
                  </a:lnTo>
                  <a:lnTo>
                    <a:pt x="3432048" y="961835"/>
                  </a:lnTo>
                  <a:lnTo>
                    <a:pt x="3440525" y="961835"/>
                  </a:lnTo>
                  <a:lnTo>
                    <a:pt x="3440525" y="977646"/>
                  </a:lnTo>
                  <a:lnTo>
                    <a:pt x="3452717" y="977646"/>
                  </a:lnTo>
                  <a:lnTo>
                    <a:pt x="3452717" y="989743"/>
                  </a:lnTo>
                  <a:lnTo>
                    <a:pt x="3604736" y="989743"/>
                  </a:lnTo>
                  <a:lnTo>
                    <a:pt x="3604736" y="1005554"/>
                  </a:lnTo>
                  <a:lnTo>
                    <a:pt x="3625977" y="1005554"/>
                  </a:lnTo>
                  <a:lnTo>
                    <a:pt x="3625977" y="1014127"/>
                  </a:lnTo>
                  <a:lnTo>
                    <a:pt x="3677698" y="1014127"/>
                  </a:lnTo>
                  <a:lnTo>
                    <a:pt x="3677698" y="1035368"/>
                  </a:lnTo>
                  <a:lnTo>
                    <a:pt x="3709892" y="1035368"/>
                  </a:lnTo>
                  <a:lnTo>
                    <a:pt x="3709892" y="1065181"/>
                  </a:lnTo>
                  <a:lnTo>
                    <a:pt x="3810857" y="1065181"/>
                  </a:lnTo>
                  <a:lnTo>
                    <a:pt x="3810857" y="1076706"/>
                  </a:lnTo>
                  <a:lnTo>
                    <a:pt x="3824764" y="1076706"/>
                  </a:lnTo>
                  <a:lnTo>
                    <a:pt x="3824764" y="1091946"/>
                  </a:lnTo>
                  <a:lnTo>
                    <a:pt x="3832670" y="1091946"/>
                  </a:lnTo>
                  <a:lnTo>
                    <a:pt x="3832670" y="1105281"/>
                  </a:lnTo>
                  <a:lnTo>
                    <a:pt x="3876485" y="1105281"/>
                  </a:lnTo>
                  <a:lnTo>
                    <a:pt x="3876485" y="1132618"/>
                  </a:lnTo>
                  <a:lnTo>
                    <a:pt x="3890486" y="1132618"/>
                  </a:lnTo>
                  <a:lnTo>
                    <a:pt x="3890486" y="1147286"/>
                  </a:lnTo>
                  <a:lnTo>
                    <a:pt x="4044887" y="1147286"/>
                  </a:lnTo>
                  <a:lnTo>
                    <a:pt x="4044887" y="1160621"/>
                  </a:lnTo>
                  <a:lnTo>
                    <a:pt x="4056412" y="1160621"/>
                  </a:lnTo>
                  <a:lnTo>
                    <a:pt x="4056412" y="1176433"/>
                  </a:lnTo>
                  <a:lnTo>
                    <a:pt x="4105656" y="1176433"/>
                  </a:lnTo>
                  <a:lnTo>
                    <a:pt x="4105656" y="1200722"/>
                  </a:lnTo>
                  <a:lnTo>
                    <a:pt x="5164169" y="1200722"/>
                  </a:lnTo>
                  <a:lnTo>
                    <a:pt x="5164169" y="1286447"/>
                  </a:lnTo>
                  <a:lnTo>
                    <a:pt x="5293043" y="1286447"/>
                  </a:lnTo>
                  <a:lnTo>
                    <a:pt x="5293043" y="1374648"/>
                  </a:lnTo>
                  <a:lnTo>
                    <a:pt x="6091905" y="1374648"/>
                  </a:lnTo>
                </a:path>
              </a:pathLst>
            </a:custGeom>
            <a:noFill/>
            <a:ln w="12700" cap="flat">
              <a:solidFill>
                <a:schemeClr val="accent2"/>
              </a:solidFill>
              <a:prstDash val="solid"/>
              <a:miter/>
            </a:ln>
          </p:spPr>
          <p:txBody>
            <a:bodyPr rtlCol="0" anchor="ctr"/>
            <a:lstStyle/>
            <a:p>
              <a:endParaRPr lang="en-GB" sz="1000">
                <a:solidFill>
                  <a:schemeClr val="tx1"/>
                </a:solidFill>
              </a:endParaRPr>
            </a:p>
          </p:txBody>
        </p:sp>
        <p:grpSp>
          <p:nvGrpSpPr>
            <p:cNvPr id="262" name="Graphic 9">
              <a:extLst>
                <a:ext uri="{FF2B5EF4-FFF2-40B4-BE49-F238E27FC236}">
                  <a16:creationId xmlns:a16="http://schemas.microsoft.com/office/drawing/2014/main" id="{F250E907-D997-AC93-75D6-615437D84330}"/>
                </a:ext>
              </a:extLst>
            </p:cNvPr>
            <p:cNvGrpSpPr/>
            <p:nvPr/>
          </p:nvGrpSpPr>
          <p:grpSpPr>
            <a:xfrm>
              <a:off x="11534347" y="4333724"/>
              <a:ext cx="29891" cy="27193"/>
              <a:chOff x="9764458" y="405317"/>
              <a:chExt cx="38100" cy="38100"/>
            </a:xfrm>
          </p:grpSpPr>
          <p:sp>
            <p:nvSpPr>
              <p:cNvPr id="437" name="Freeform: Shape 581">
                <a:extLst>
                  <a:ext uri="{FF2B5EF4-FFF2-40B4-BE49-F238E27FC236}">
                    <a16:creationId xmlns:a16="http://schemas.microsoft.com/office/drawing/2014/main" id="{0C911FD7-C890-6398-F6A4-D113ACCC675A}"/>
                  </a:ext>
                </a:extLst>
              </p:cNvPr>
              <p:cNvSpPr/>
              <p:nvPr/>
            </p:nvSpPr>
            <p:spPr>
              <a:xfrm>
                <a:off x="9783508" y="405317"/>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438" name="Freeform: Shape 582">
                <a:extLst>
                  <a:ext uri="{FF2B5EF4-FFF2-40B4-BE49-F238E27FC236}">
                    <a16:creationId xmlns:a16="http://schemas.microsoft.com/office/drawing/2014/main" id="{74CE98D9-D0D9-FC17-1182-B7C39EDD4A5E}"/>
                  </a:ext>
                </a:extLst>
              </p:cNvPr>
              <p:cNvSpPr/>
              <p:nvPr/>
            </p:nvSpPr>
            <p:spPr>
              <a:xfrm>
                <a:off x="9764458" y="424367"/>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63" name="Graphic 9">
              <a:extLst>
                <a:ext uri="{FF2B5EF4-FFF2-40B4-BE49-F238E27FC236}">
                  <a16:creationId xmlns:a16="http://schemas.microsoft.com/office/drawing/2014/main" id="{1948C0C2-89D9-C424-A265-CBCF7765F219}"/>
                </a:ext>
              </a:extLst>
            </p:cNvPr>
            <p:cNvGrpSpPr/>
            <p:nvPr/>
          </p:nvGrpSpPr>
          <p:grpSpPr>
            <a:xfrm>
              <a:off x="11488988" y="4333724"/>
              <a:ext cx="29891" cy="27193"/>
              <a:chOff x="9706641" y="405317"/>
              <a:chExt cx="38100" cy="38100"/>
            </a:xfrm>
          </p:grpSpPr>
          <p:sp>
            <p:nvSpPr>
              <p:cNvPr id="435" name="Freeform: Shape 579">
                <a:extLst>
                  <a:ext uri="{FF2B5EF4-FFF2-40B4-BE49-F238E27FC236}">
                    <a16:creationId xmlns:a16="http://schemas.microsoft.com/office/drawing/2014/main" id="{D70D5B34-40A3-56E3-0126-E3AE079C847B}"/>
                  </a:ext>
                </a:extLst>
              </p:cNvPr>
              <p:cNvSpPr/>
              <p:nvPr/>
            </p:nvSpPr>
            <p:spPr>
              <a:xfrm>
                <a:off x="9725691" y="405317"/>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436" name="Freeform: Shape 580">
                <a:extLst>
                  <a:ext uri="{FF2B5EF4-FFF2-40B4-BE49-F238E27FC236}">
                    <a16:creationId xmlns:a16="http://schemas.microsoft.com/office/drawing/2014/main" id="{1657BC56-AE8A-FD15-5263-4AA953337760}"/>
                  </a:ext>
                </a:extLst>
              </p:cNvPr>
              <p:cNvSpPr/>
              <p:nvPr/>
            </p:nvSpPr>
            <p:spPr>
              <a:xfrm>
                <a:off x="9706641" y="424367"/>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64" name="Graphic 9">
              <a:extLst>
                <a:ext uri="{FF2B5EF4-FFF2-40B4-BE49-F238E27FC236}">
                  <a16:creationId xmlns:a16="http://schemas.microsoft.com/office/drawing/2014/main" id="{AE7066CB-2620-1237-8C7B-992DBDC42488}"/>
                </a:ext>
              </a:extLst>
            </p:cNvPr>
            <p:cNvGrpSpPr/>
            <p:nvPr/>
          </p:nvGrpSpPr>
          <p:grpSpPr>
            <a:xfrm>
              <a:off x="11392218" y="4333724"/>
              <a:ext cx="29891" cy="27193"/>
              <a:chOff x="9583292" y="405317"/>
              <a:chExt cx="38100" cy="38100"/>
            </a:xfrm>
          </p:grpSpPr>
          <p:sp>
            <p:nvSpPr>
              <p:cNvPr id="433" name="Freeform: Shape 577">
                <a:extLst>
                  <a:ext uri="{FF2B5EF4-FFF2-40B4-BE49-F238E27FC236}">
                    <a16:creationId xmlns:a16="http://schemas.microsoft.com/office/drawing/2014/main" id="{D203256F-90BE-B136-565A-010086F75849}"/>
                  </a:ext>
                </a:extLst>
              </p:cNvPr>
              <p:cNvSpPr/>
              <p:nvPr/>
            </p:nvSpPr>
            <p:spPr>
              <a:xfrm>
                <a:off x="9602342" y="405317"/>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434" name="Freeform: Shape 578">
                <a:extLst>
                  <a:ext uri="{FF2B5EF4-FFF2-40B4-BE49-F238E27FC236}">
                    <a16:creationId xmlns:a16="http://schemas.microsoft.com/office/drawing/2014/main" id="{76126808-9750-28CE-283D-9F33025FA7DE}"/>
                  </a:ext>
                </a:extLst>
              </p:cNvPr>
              <p:cNvSpPr/>
              <p:nvPr/>
            </p:nvSpPr>
            <p:spPr>
              <a:xfrm>
                <a:off x="9583292" y="424367"/>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65" name="Graphic 9">
              <a:extLst>
                <a:ext uri="{FF2B5EF4-FFF2-40B4-BE49-F238E27FC236}">
                  <a16:creationId xmlns:a16="http://schemas.microsoft.com/office/drawing/2014/main" id="{4AFAC068-C344-AC95-BBDD-488FAA16B116}"/>
                </a:ext>
              </a:extLst>
            </p:cNvPr>
            <p:cNvGrpSpPr/>
            <p:nvPr/>
          </p:nvGrpSpPr>
          <p:grpSpPr>
            <a:xfrm>
              <a:off x="11190905" y="4333724"/>
              <a:ext cx="29891" cy="27193"/>
              <a:chOff x="9326689" y="405317"/>
              <a:chExt cx="38100" cy="38100"/>
            </a:xfrm>
          </p:grpSpPr>
          <p:sp>
            <p:nvSpPr>
              <p:cNvPr id="431" name="Freeform: Shape 575">
                <a:extLst>
                  <a:ext uri="{FF2B5EF4-FFF2-40B4-BE49-F238E27FC236}">
                    <a16:creationId xmlns:a16="http://schemas.microsoft.com/office/drawing/2014/main" id="{E5C0C978-9DA4-B7C7-7DF5-91D2417FE355}"/>
                  </a:ext>
                </a:extLst>
              </p:cNvPr>
              <p:cNvSpPr/>
              <p:nvPr/>
            </p:nvSpPr>
            <p:spPr>
              <a:xfrm>
                <a:off x="9345739" y="405317"/>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432" name="Freeform: Shape 576">
                <a:extLst>
                  <a:ext uri="{FF2B5EF4-FFF2-40B4-BE49-F238E27FC236}">
                    <a16:creationId xmlns:a16="http://schemas.microsoft.com/office/drawing/2014/main" id="{FC39C27C-9A0A-8FAC-47E0-710ECACC94EC}"/>
                  </a:ext>
                </a:extLst>
              </p:cNvPr>
              <p:cNvSpPr/>
              <p:nvPr/>
            </p:nvSpPr>
            <p:spPr>
              <a:xfrm>
                <a:off x="9326689" y="424367"/>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66" name="Graphic 9">
              <a:extLst>
                <a:ext uri="{FF2B5EF4-FFF2-40B4-BE49-F238E27FC236}">
                  <a16:creationId xmlns:a16="http://schemas.microsoft.com/office/drawing/2014/main" id="{1448E845-5FD8-667C-7783-F742966E671B}"/>
                </a:ext>
              </a:extLst>
            </p:cNvPr>
            <p:cNvGrpSpPr/>
            <p:nvPr/>
          </p:nvGrpSpPr>
          <p:grpSpPr>
            <a:xfrm>
              <a:off x="11052586" y="4333724"/>
              <a:ext cx="29891" cy="27193"/>
              <a:chOff x="9150381" y="405317"/>
              <a:chExt cx="38100" cy="38100"/>
            </a:xfrm>
          </p:grpSpPr>
          <p:sp>
            <p:nvSpPr>
              <p:cNvPr id="429" name="Freeform: Shape 573">
                <a:extLst>
                  <a:ext uri="{FF2B5EF4-FFF2-40B4-BE49-F238E27FC236}">
                    <a16:creationId xmlns:a16="http://schemas.microsoft.com/office/drawing/2014/main" id="{1EB86070-753D-8D95-EA5F-7156D254CA75}"/>
                  </a:ext>
                </a:extLst>
              </p:cNvPr>
              <p:cNvSpPr/>
              <p:nvPr/>
            </p:nvSpPr>
            <p:spPr>
              <a:xfrm>
                <a:off x="9169431" y="405317"/>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430" name="Freeform: Shape 574">
                <a:extLst>
                  <a:ext uri="{FF2B5EF4-FFF2-40B4-BE49-F238E27FC236}">
                    <a16:creationId xmlns:a16="http://schemas.microsoft.com/office/drawing/2014/main" id="{93DFB869-259C-3120-B875-122D0672217C}"/>
                  </a:ext>
                </a:extLst>
              </p:cNvPr>
              <p:cNvSpPr/>
              <p:nvPr/>
            </p:nvSpPr>
            <p:spPr>
              <a:xfrm>
                <a:off x="9150381" y="424367"/>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67" name="Graphic 9">
              <a:extLst>
                <a:ext uri="{FF2B5EF4-FFF2-40B4-BE49-F238E27FC236}">
                  <a16:creationId xmlns:a16="http://schemas.microsoft.com/office/drawing/2014/main" id="{7B68C006-189E-609A-B46D-A0445E77516D}"/>
                </a:ext>
              </a:extLst>
            </p:cNvPr>
            <p:cNvGrpSpPr/>
            <p:nvPr/>
          </p:nvGrpSpPr>
          <p:grpSpPr>
            <a:xfrm>
              <a:off x="11030991" y="4333724"/>
              <a:ext cx="29891" cy="27193"/>
              <a:chOff x="9122854" y="405317"/>
              <a:chExt cx="38100" cy="38100"/>
            </a:xfrm>
          </p:grpSpPr>
          <p:sp>
            <p:nvSpPr>
              <p:cNvPr id="427" name="Freeform: Shape 571">
                <a:extLst>
                  <a:ext uri="{FF2B5EF4-FFF2-40B4-BE49-F238E27FC236}">
                    <a16:creationId xmlns:a16="http://schemas.microsoft.com/office/drawing/2014/main" id="{DFD49B9E-7D6A-FC8D-4B78-7DAB437C75DB}"/>
                  </a:ext>
                </a:extLst>
              </p:cNvPr>
              <p:cNvSpPr/>
              <p:nvPr/>
            </p:nvSpPr>
            <p:spPr>
              <a:xfrm>
                <a:off x="9141904" y="405317"/>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428" name="Freeform: Shape 572">
                <a:extLst>
                  <a:ext uri="{FF2B5EF4-FFF2-40B4-BE49-F238E27FC236}">
                    <a16:creationId xmlns:a16="http://schemas.microsoft.com/office/drawing/2014/main" id="{98C97B99-1E17-644A-14A7-48A0EFF20C6B}"/>
                  </a:ext>
                </a:extLst>
              </p:cNvPr>
              <p:cNvSpPr/>
              <p:nvPr/>
            </p:nvSpPr>
            <p:spPr>
              <a:xfrm>
                <a:off x="9122854" y="424367"/>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68" name="Graphic 9">
              <a:extLst>
                <a:ext uri="{FF2B5EF4-FFF2-40B4-BE49-F238E27FC236}">
                  <a16:creationId xmlns:a16="http://schemas.microsoft.com/office/drawing/2014/main" id="{9DC2E1CF-DF54-C735-4D27-E2C6CD7DD34E}"/>
                </a:ext>
              </a:extLst>
            </p:cNvPr>
            <p:cNvGrpSpPr/>
            <p:nvPr/>
          </p:nvGrpSpPr>
          <p:grpSpPr>
            <a:xfrm>
              <a:off x="10600866" y="4205643"/>
              <a:ext cx="29891" cy="27193"/>
              <a:chOff x="8574595" y="225866"/>
              <a:chExt cx="38100" cy="38100"/>
            </a:xfrm>
          </p:grpSpPr>
          <p:sp>
            <p:nvSpPr>
              <p:cNvPr id="425" name="Freeform: Shape 569">
                <a:extLst>
                  <a:ext uri="{FF2B5EF4-FFF2-40B4-BE49-F238E27FC236}">
                    <a16:creationId xmlns:a16="http://schemas.microsoft.com/office/drawing/2014/main" id="{93A68FC6-9CC2-5219-7868-67138E0DA8A3}"/>
                  </a:ext>
                </a:extLst>
              </p:cNvPr>
              <p:cNvSpPr/>
              <p:nvPr/>
            </p:nvSpPr>
            <p:spPr>
              <a:xfrm>
                <a:off x="8593645" y="22586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426" name="Freeform: Shape 570">
                <a:extLst>
                  <a:ext uri="{FF2B5EF4-FFF2-40B4-BE49-F238E27FC236}">
                    <a16:creationId xmlns:a16="http://schemas.microsoft.com/office/drawing/2014/main" id="{E13D4056-9B69-62C2-252D-BFBC3CC4370A}"/>
                  </a:ext>
                </a:extLst>
              </p:cNvPr>
              <p:cNvSpPr/>
              <p:nvPr/>
            </p:nvSpPr>
            <p:spPr>
              <a:xfrm>
                <a:off x="8574595" y="24491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69" name="Graphic 9">
              <a:extLst>
                <a:ext uri="{FF2B5EF4-FFF2-40B4-BE49-F238E27FC236}">
                  <a16:creationId xmlns:a16="http://schemas.microsoft.com/office/drawing/2014/main" id="{989AB16A-CBE8-72F6-AA19-F990359916A2}"/>
                </a:ext>
              </a:extLst>
            </p:cNvPr>
            <p:cNvGrpSpPr/>
            <p:nvPr/>
          </p:nvGrpSpPr>
          <p:grpSpPr>
            <a:xfrm>
              <a:off x="10542728" y="4205643"/>
              <a:ext cx="29891" cy="27193"/>
              <a:chOff x="8500490" y="225866"/>
              <a:chExt cx="38100" cy="38100"/>
            </a:xfrm>
          </p:grpSpPr>
          <p:sp>
            <p:nvSpPr>
              <p:cNvPr id="423" name="Freeform: Shape 567">
                <a:extLst>
                  <a:ext uri="{FF2B5EF4-FFF2-40B4-BE49-F238E27FC236}">
                    <a16:creationId xmlns:a16="http://schemas.microsoft.com/office/drawing/2014/main" id="{0D10B9D6-0DDF-780D-A59E-16DC7DB7AD9C}"/>
                  </a:ext>
                </a:extLst>
              </p:cNvPr>
              <p:cNvSpPr/>
              <p:nvPr/>
            </p:nvSpPr>
            <p:spPr>
              <a:xfrm>
                <a:off x="8519540" y="22586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424" name="Freeform: Shape 568">
                <a:extLst>
                  <a:ext uri="{FF2B5EF4-FFF2-40B4-BE49-F238E27FC236}">
                    <a16:creationId xmlns:a16="http://schemas.microsoft.com/office/drawing/2014/main" id="{F524EF77-E850-4174-1690-478675B3E7A5}"/>
                  </a:ext>
                </a:extLst>
              </p:cNvPr>
              <p:cNvSpPr/>
              <p:nvPr/>
            </p:nvSpPr>
            <p:spPr>
              <a:xfrm>
                <a:off x="8500490" y="24491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70" name="Graphic 9">
              <a:extLst>
                <a:ext uri="{FF2B5EF4-FFF2-40B4-BE49-F238E27FC236}">
                  <a16:creationId xmlns:a16="http://schemas.microsoft.com/office/drawing/2014/main" id="{D4CF4D31-DC83-8C57-7BC7-A2A1EBD3558B}"/>
                </a:ext>
              </a:extLst>
            </p:cNvPr>
            <p:cNvGrpSpPr/>
            <p:nvPr/>
          </p:nvGrpSpPr>
          <p:grpSpPr>
            <a:xfrm>
              <a:off x="10520759" y="4205643"/>
              <a:ext cx="29891" cy="27193"/>
              <a:chOff x="8472487" y="225866"/>
              <a:chExt cx="38100" cy="38100"/>
            </a:xfrm>
          </p:grpSpPr>
          <p:sp>
            <p:nvSpPr>
              <p:cNvPr id="421" name="Freeform: Shape 565">
                <a:extLst>
                  <a:ext uri="{FF2B5EF4-FFF2-40B4-BE49-F238E27FC236}">
                    <a16:creationId xmlns:a16="http://schemas.microsoft.com/office/drawing/2014/main" id="{389B52E5-7622-7BF6-C42F-610133D5BC21}"/>
                  </a:ext>
                </a:extLst>
              </p:cNvPr>
              <p:cNvSpPr/>
              <p:nvPr/>
            </p:nvSpPr>
            <p:spPr>
              <a:xfrm>
                <a:off x="8491537" y="22586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422" name="Freeform: Shape 566">
                <a:extLst>
                  <a:ext uri="{FF2B5EF4-FFF2-40B4-BE49-F238E27FC236}">
                    <a16:creationId xmlns:a16="http://schemas.microsoft.com/office/drawing/2014/main" id="{A313C8B6-E648-8834-B65F-0D6774757C01}"/>
                  </a:ext>
                </a:extLst>
              </p:cNvPr>
              <p:cNvSpPr/>
              <p:nvPr/>
            </p:nvSpPr>
            <p:spPr>
              <a:xfrm>
                <a:off x="8472487" y="24491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71" name="Graphic 9">
              <a:extLst>
                <a:ext uri="{FF2B5EF4-FFF2-40B4-BE49-F238E27FC236}">
                  <a16:creationId xmlns:a16="http://schemas.microsoft.com/office/drawing/2014/main" id="{4919D450-CC1A-15ED-7B49-3FE033A7CAC7}"/>
                </a:ext>
              </a:extLst>
            </p:cNvPr>
            <p:cNvGrpSpPr/>
            <p:nvPr/>
          </p:nvGrpSpPr>
          <p:grpSpPr>
            <a:xfrm>
              <a:off x="10493708" y="4205643"/>
              <a:ext cx="29891" cy="27193"/>
              <a:chOff x="8438006" y="225866"/>
              <a:chExt cx="38100" cy="38100"/>
            </a:xfrm>
          </p:grpSpPr>
          <p:sp>
            <p:nvSpPr>
              <p:cNvPr id="419" name="Freeform: Shape 563">
                <a:extLst>
                  <a:ext uri="{FF2B5EF4-FFF2-40B4-BE49-F238E27FC236}">
                    <a16:creationId xmlns:a16="http://schemas.microsoft.com/office/drawing/2014/main" id="{2F0C7F85-A38F-CA97-4A0C-7CB385CC393A}"/>
                  </a:ext>
                </a:extLst>
              </p:cNvPr>
              <p:cNvSpPr/>
              <p:nvPr/>
            </p:nvSpPr>
            <p:spPr>
              <a:xfrm>
                <a:off x="8457056" y="22586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420" name="Freeform: Shape 564">
                <a:extLst>
                  <a:ext uri="{FF2B5EF4-FFF2-40B4-BE49-F238E27FC236}">
                    <a16:creationId xmlns:a16="http://schemas.microsoft.com/office/drawing/2014/main" id="{216D7CC8-9C5F-9FC1-4BED-1CE956852176}"/>
                  </a:ext>
                </a:extLst>
              </p:cNvPr>
              <p:cNvSpPr/>
              <p:nvPr/>
            </p:nvSpPr>
            <p:spPr>
              <a:xfrm>
                <a:off x="8438006" y="24491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72" name="Graphic 9">
              <a:extLst>
                <a:ext uri="{FF2B5EF4-FFF2-40B4-BE49-F238E27FC236}">
                  <a16:creationId xmlns:a16="http://schemas.microsoft.com/office/drawing/2014/main" id="{EA40E849-E761-69BC-5897-704C1FEAA9D0}"/>
                </a:ext>
              </a:extLst>
            </p:cNvPr>
            <p:cNvGrpSpPr/>
            <p:nvPr/>
          </p:nvGrpSpPr>
          <p:grpSpPr>
            <a:xfrm>
              <a:off x="10471290" y="4205643"/>
              <a:ext cx="29891" cy="27193"/>
              <a:chOff x="8409431" y="225866"/>
              <a:chExt cx="38100" cy="38100"/>
            </a:xfrm>
          </p:grpSpPr>
          <p:sp>
            <p:nvSpPr>
              <p:cNvPr id="417" name="Freeform: Shape 561">
                <a:extLst>
                  <a:ext uri="{FF2B5EF4-FFF2-40B4-BE49-F238E27FC236}">
                    <a16:creationId xmlns:a16="http://schemas.microsoft.com/office/drawing/2014/main" id="{614CE917-A983-377E-673F-593FE022FACB}"/>
                  </a:ext>
                </a:extLst>
              </p:cNvPr>
              <p:cNvSpPr/>
              <p:nvPr/>
            </p:nvSpPr>
            <p:spPr>
              <a:xfrm>
                <a:off x="8428481" y="22586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418" name="Freeform: Shape 562">
                <a:extLst>
                  <a:ext uri="{FF2B5EF4-FFF2-40B4-BE49-F238E27FC236}">
                    <a16:creationId xmlns:a16="http://schemas.microsoft.com/office/drawing/2014/main" id="{1881BD06-0D51-9F7D-D8CB-FC435E3763B2}"/>
                  </a:ext>
                </a:extLst>
              </p:cNvPr>
              <p:cNvSpPr/>
              <p:nvPr/>
            </p:nvSpPr>
            <p:spPr>
              <a:xfrm>
                <a:off x="8409431" y="24491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73" name="Graphic 9">
              <a:extLst>
                <a:ext uri="{FF2B5EF4-FFF2-40B4-BE49-F238E27FC236}">
                  <a16:creationId xmlns:a16="http://schemas.microsoft.com/office/drawing/2014/main" id="{AF05663A-BA6A-92EE-E7AE-36DF15A23013}"/>
                </a:ext>
              </a:extLst>
            </p:cNvPr>
            <p:cNvGrpSpPr/>
            <p:nvPr/>
          </p:nvGrpSpPr>
          <p:grpSpPr>
            <a:xfrm>
              <a:off x="10404036" y="4205643"/>
              <a:ext cx="29891" cy="27193"/>
              <a:chOff x="8323706" y="225866"/>
              <a:chExt cx="38100" cy="38100"/>
            </a:xfrm>
          </p:grpSpPr>
          <p:sp>
            <p:nvSpPr>
              <p:cNvPr id="415" name="Freeform: Shape 559">
                <a:extLst>
                  <a:ext uri="{FF2B5EF4-FFF2-40B4-BE49-F238E27FC236}">
                    <a16:creationId xmlns:a16="http://schemas.microsoft.com/office/drawing/2014/main" id="{DD363E06-AF32-9502-7964-11154E89F2B7}"/>
                  </a:ext>
                </a:extLst>
              </p:cNvPr>
              <p:cNvSpPr/>
              <p:nvPr/>
            </p:nvSpPr>
            <p:spPr>
              <a:xfrm>
                <a:off x="8342756" y="22586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416" name="Freeform: Shape 560">
                <a:extLst>
                  <a:ext uri="{FF2B5EF4-FFF2-40B4-BE49-F238E27FC236}">
                    <a16:creationId xmlns:a16="http://schemas.microsoft.com/office/drawing/2014/main" id="{D6BE455D-B9F1-A7AF-0383-B2F3480BA704}"/>
                  </a:ext>
                </a:extLst>
              </p:cNvPr>
              <p:cNvSpPr/>
              <p:nvPr/>
            </p:nvSpPr>
            <p:spPr>
              <a:xfrm>
                <a:off x="8323706" y="24491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74" name="Graphic 9">
              <a:extLst>
                <a:ext uri="{FF2B5EF4-FFF2-40B4-BE49-F238E27FC236}">
                  <a16:creationId xmlns:a16="http://schemas.microsoft.com/office/drawing/2014/main" id="{A49009F2-36C0-747E-A34E-90E3B159625D}"/>
                </a:ext>
              </a:extLst>
            </p:cNvPr>
            <p:cNvGrpSpPr/>
            <p:nvPr/>
          </p:nvGrpSpPr>
          <p:grpSpPr>
            <a:xfrm>
              <a:off x="10350607" y="4205643"/>
              <a:ext cx="29891" cy="27193"/>
              <a:chOff x="8255602" y="225866"/>
              <a:chExt cx="38100" cy="38100"/>
            </a:xfrm>
          </p:grpSpPr>
          <p:sp>
            <p:nvSpPr>
              <p:cNvPr id="413" name="Freeform: Shape 557">
                <a:extLst>
                  <a:ext uri="{FF2B5EF4-FFF2-40B4-BE49-F238E27FC236}">
                    <a16:creationId xmlns:a16="http://schemas.microsoft.com/office/drawing/2014/main" id="{2D1E8F02-24FD-EB8C-1042-69709169D751}"/>
                  </a:ext>
                </a:extLst>
              </p:cNvPr>
              <p:cNvSpPr/>
              <p:nvPr/>
            </p:nvSpPr>
            <p:spPr>
              <a:xfrm>
                <a:off x="8274652" y="22586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414" name="Freeform: Shape 558">
                <a:extLst>
                  <a:ext uri="{FF2B5EF4-FFF2-40B4-BE49-F238E27FC236}">
                    <a16:creationId xmlns:a16="http://schemas.microsoft.com/office/drawing/2014/main" id="{2F308773-788A-1046-556B-4A46E466D944}"/>
                  </a:ext>
                </a:extLst>
              </p:cNvPr>
              <p:cNvSpPr/>
              <p:nvPr/>
            </p:nvSpPr>
            <p:spPr>
              <a:xfrm>
                <a:off x="8255602" y="24491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75" name="Graphic 9">
              <a:extLst>
                <a:ext uri="{FF2B5EF4-FFF2-40B4-BE49-F238E27FC236}">
                  <a16:creationId xmlns:a16="http://schemas.microsoft.com/office/drawing/2014/main" id="{5B795FEC-51E3-6909-C4BE-BA121548E630}"/>
                </a:ext>
              </a:extLst>
            </p:cNvPr>
            <p:cNvGrpSpPr/>
            <p:nvPr/>
          </p:nvGrpSpPr>
          <p:grpSpPr>
            <a:xfrm>
              <a:off x="10278123" y="4205643"/>
              <a:ext cx="29891" cy="27193"/>
              <a:chOff x="8163210" y="225866"/>
              <a:chExt cx="38100" cy="38100"/>
            </a:xfrm>
          </p:grpSpPr>
          <p:sp>
            <p:nvSpPr>
              <p:cNvPr id="411" name="Freeform: Shape 555">
                <a:extLst>
                  <a:ext uri="{FF2B5EF4-FFF2-40B4-BE49-F238E27FC236}">
                    <a16:creationId xmlns:a16="http://schemas.microsoft.com/office/drawing/2014/main" id="{0B132D6D-9568-0246-ACA2-69361AFB73CE}"/>
                  </a:ext>
                </a:extLst>
              </p:cNvPr>
              <p:cNvSpPr/>
              <p:nvPr/>
            </p:nvSpPr>
            <p:spPr>
              <a:xfrm>
                <a:off x="8182260" y="22586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412" name="Freeform: Shape 556">
                <a:extLst>
                  <a:ext uri="{FF2B5EF4-FFF2-40B4-BE49-F238E27FC236}">
                    <a16:creationId xmlns:a16="http://schemas.microsoft.com/office/drawing/2014/main" id="{0298DE99-DA72-6D9A-155A-02E510A3C450}"/>
                  </a:ext>
                </a:extLst>
              </p:cNvPr>
              <p:cNvSpPr/>
              <p:nvPr/>
            </p:nvSpPr>
            <p:spPr>
              <a:xfrm>
                <a:off x="8163210" y="24491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76" name="Graphic 9">
              <a:extLst>
                <a:ext uri="{FF2B5EF4-FFF2-40B4-BE49-F238E27FC236}">
                  <a16:creationId xmlns:a16="http://schemas.microsoft.com/office/drawing/2014/main" id="{F65FF12D-A7DB-3AA1-9E15-16576819DDA5}"/>
                </a:ext>
              </a:extLst>
            </p:cNvPr>
            <p:cNvGrpSpPr/>
            <p:nvPr/>
          </p:nvGrpSpPr>
          <p:grpSpPr>
            <a:xfrm>
              <a:off x="10249502" y="4205643"/>
              <a:ext cx="29891" cy="27193"/>
              <a:chOff x="8126729" y="225866"/>
              <a:chExt cx="38100" cy="38100"/>
            </a:xfrm>
          </p:grpSpPr>
          <p:sp>
            <p:nvSpPr>
              <p:cNvPr id="409" name="Freeform: Shape 553">
                <a:extLst>
                  <a:ext uri="{FF2B5EF4-FFF2-40B4-BE49-F238E27FC236}">
                    <a16:creationId xmlns:a16="http://schemas.microsoft.com/office/drawing/2014/main" id="{839E140B-3A8A-159B-00A2-1CD45996BB01}"/>
                  </a:ext>
                </a:extLst>
              </p:cNvPr>
              <p:cNvSpPr/>
              <p:nvPr/>
            </p:nvSpPr>
            <p:spPr>
              <a:xfrm>
                <a:off x="8145779" y="22586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410" name="Freeform: Shape 554">
                <a:extLst>
                  <a:ext uri="{FF2B5EF4-FFF2-40B4-BE49-F238E27FC236}">
                    <a16:creationId xmlns:a16="http://schemas.microsoft.com/office/drawing/2014/main" id="{B40947D1-ACC8-AC17-5578-501FC79C1CD1}"/>
                  </a:ext>
                </a:extLst>
              </p:cNvPr>
              <p:cNvSpPr/>
              <p:nvPr/>
            </p:nvSpPr>
            <p:spPr>
              <a:xfrm>
                <a:off x="8126729" y="24491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77" name="Graphic 9">
              <a:extLst>
                <a:ext uri="{FF2B5EF4-FFF2-40B4-BE49-F238E27FC236}">
                  <a16:creationId xmlns:a16="http://schemas.microsoft.com/office/drawing/2014/main" id="{7B31DCAB-3D32-A1E9-D17A-0B530573B8EF}"/>
                </a:ext>
              </a:extLst>
            </p:cNvPr>
            <p:cNvGrpSpPr/>
            <p:nvPr/>
          </p:nvGrpSpPr>
          <p:grpSpPr>
            <a:xfrm>
              <a:off x="10177466" y="4205643"/>
              <a:ext cx="29891" cy="27193"/>
              <a:chOff x="8034908" y="225866"/>
              <a:chExt cx="38100" cy="38100"/>
            </a:xfrm>
          </p:grpSpPr>
          <p:sp>
            <p:nvSpPr>
              <p:cNvPr id="407" name="Freeform: Shape 551">
                <a:extLst>
                  <a:ext uri="{FF2B5EF4-FFF2-40B4-BE49-F238E27FC236}">
                    <a16:creationId xmlns:a16="http://schemas.microsoft.com/office/drawing/2014/main" id="{C9670612-7225-055D-64F7-B3B685497320}"/>
                  </a:ext>
                </a:extLst>
              </p:cNvPr>
              <p:cNvSpPr/>
              <p:nvPr/>
            </p:nvSpPr>
            <p:spPr>
              <a:xfrm>
                <a:off x="8053958" y="22586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408" name="Freeform: Shape 552">
                <a:extLst>
                  <a:ext uri="{FF2B5EF4-FFF2-40B4-BE49-F238E27FC236}">
                    <a16:creationId xmlns:a16="http://schemas.microsoft.com/office/drawing/2014/main" id="{6D89AE04-3B7F-E2CC-7797-F3B3480865B8}"/>
                  </a:ext>
                </a:extLst>
              </p:cNvPr>
              <p:cNvSpPr/>
              <p:nvPr/>
            </p:nvSpPr>
            <p:spPr>
              <a:xfrm>
                <a:off x="8034908" y="24491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78" name="Graphic 9">
              <a:extLst>
                <a:ext uri="{FF2B5EF4-FFF2-40B4-BE49-F238E27FC236}">
                  <a16:creationId xmlns:a16="http://schemas.microsoft.com/office/drawing/2014/main" id="{4EA7988D-7F68-205D-16A4-5B591EF5282A}"/>
                </a:ext>
              </a:extLst>
            </p:cNvPr>
            <p:cNvGrpSpPr/>
            <p:nvPr/>
          </p:nvGrpSpPr>
          <p:grpSpPr>
            <a:xfrm>
              <a:off x="10150340" y="4205643"/>
              <a:ext cx="29891" cy="27193"/>
              <a:chOff x="8000332" y="225866"/>
              <a:chExt cx="38100" cy="38100"/>
            </a:xfrm>
          </p:grpSpPr>
          <p:sp>
            <p:nvSpPr>
              <p:cNvPr id="405" name="Freeform: Shape 549">
                <a:extLst>
                  <a:ext uri="{FF2B5EF4-FFF2-40B4-BE49-F238E27FC236}">
                    <a16:creationId xmlns:a16="http://schemas.microsoft.com/office/drawing/2014/main" id="{692B587A-9BB0-00AA-54FE-A4773657897C}"/>
                  </a:ext>
                </a:extLst>
              </p:cNvPr>
              <p:cNvSpPr/>
              <p:nvPr/>
            </p:nvSpPr>
            <p:spPr>
              <a:xfrm>
                <a:off x="8019382" y="22586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406" name="Freeform: Shape 550">
                <a:extLst>
                  <a:ext uri="{FF2B5EF4-FFF2-40B4-BE49-F238E27FC236}">
                    <a16:creationId xmlns:a16="http://schemas.microsoft.com/office/drawing/2014/main" id="{0016409D-BBF9-B346-10D7-207746202263}"/>
                  </a:ext>
                </a:extLst>
              </p:cNvPr>
              <p:cNvSpPr/>
              <p:nvPr/>
            </p:nvSpPr>
            <p:spPr>
              <a:xfrm>
                <a:off x="8000332" y="24491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79" name="Graphic 9">
              <a:extLst>
                <a:ext uri="{FF2B5EF4-FFF2-40B4-BE49-F238E27FC236}">
                  <a16:creationId xmlns:a16="http://schemas.microsoft.com/office/drawing/2014/main" id="{8DAF4D2B-9966-D80E-5477-49AF4051ADB6}"/>
                </a:ext>
              </a:extLst>
            </p:cNvPr>
            <p:cNvGrpSpPr/>
            <p:nvPr/>
          </p:nvGrpSpPr>
          <p:grpSpPr>
            <a:xfrm>
              <a:off x="10110212" y="4205643"/>
              <a:ext cx="29891" cy="27193"/>
              <a:chOff x="7949183" y="225866"/>
              <a:chExt cx="38100" cy="38100"/>
            </a:xfrm>
          </p:grpSpPr>
          <p:sp>
            <p:nvSpPr>
              <p:cNvPr id="403" name="Freeform: Shape 547">
                <a:extLst>
                  <a:ext uri="{FF2B5EF4-FFF2-40B4-BE49-F238E27FC236}">
                    <a16:creationId xmlns:a16="http://schemas.microsoft.com/office/drawing/2014/main" id="{748D85AC-363B-6736-1DC6-C56F44AE6A10}"/>
                  </a:ext>
                </a:extLst>
              </p:cNvPr>
              <p:cNvSpPr/>
              <p:nvPr/>
            </p:nvSpPr>
            <p:spPr>
              <a:xfrm>
                <a:off x="7968233" y="22586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404" name="Freeform: Shape 548">
                <a:extLst>
                  <a:ext uri="{FF2B5EF4-FFF2-40B4-BE49-F238E27FC236}">
                    <a16:creationId xmlns:a16="http://schemas.microsoft.com/office/drawing/2014/main" id="{3AA01891-C1DA-A885-996A-8657291422D2}"/>
                  </a:ext>
                </a:extLst>
              </p:cNvPr>
              <p:cNvSpPr/>
              <p:nvPr/>
            </p:nvSpPr>
            <p:spPr>
              <a:xfrm>
                <a:off x="7949183" y="24491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80" name="Graphic 9">
              <a:extLst>
                <a:ext uri="{FF2B5EF4-FFF2-40B4-BE49-F238E27FC236}">
                  <a16:creationId xmlns:a16="http://schemas.microsoft.com/office/drawing/2014/main" id="{CCD2E2BC-753E-47D5-2A38-7788F7707C26}"/>
                </a:ext>
              </a:extLst>
            </p:cNvPr>
            <p:cNvGrpSpPr/>
            <p:nvPr/>
          </p:nvGrpSpPr>
          <p:grpSpPr>
            <a:xfrm>
              <a:off x="10103113" y="4205643"/>
              <a:ext cx="29891" cy="27193"/>
              <a:chOff x="7940134" y="225866"/>
              <a:chExt cx="38100" cy="38100"/>
            </a:xfrm>
          </p:grpSpPr>
          <p:sp>
            <p:nvSpPr>
              <p:cNvPr id="401" name="Freeform: Shape 545">
                <a:extLst>
                  <a:ext uri="{FF2B5EF4-FFF2-40B4-BE49-F238E27FC236}">
                    <a16:creationId xmlns:a16="http://schemas.microsoft.com/office/drawing/2014/main" id="{F39BB59B-2EB5-D3D6-6446-0C7F4751C582}"/>
                  </a:ext>
                </a:extLst>
              </p:cNvPr>
              <p:cNvSpPr/>
              <p:nvPr/>
            </p:nvSpPr>
            <p:spPr>
              <a:xfrm>
                <a:off x="7959184" y="22586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402" name="Freeform: Shape 546">
                <a:extLst>
                  <a:ext uri="{FF2B5EF4-FFF2-40B4-BE49-F238E27FC236}">
                    <a16:creationId xmlns:a16="http://schemas.microsoft.com/office/drawing/2014/main" id="{5A6E1FD4-EA25-41B0-634C-5920E9CE5A66}"/>
                  </a:ext>
                </a:extLst>
              </p:cNvPr>
              <p:cNvSpPr/>
              <p:nvPr/>
            </p:nvSpPr>
            <p:spPr>
              <a:xfrm>
                <a:off x="7940134" y="24491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81" name="Graphic 9">
              <a:extLst>
                <a:ext uri="{FF2B5EF4-FFF2-40B4-BE49-F238E27FC236}">
                  <a16:creationId xmlns:a16="http://schemas.microsoft.com/office/drawing/2014/main" id="{184AB7AE-077E-1278-6021-090AE89E5622}"/>
                </a:ext>
              </a:extLst>
            </p:cNvPr>
            <p:cNvGrpSpPr/>
            <p:nvPr/>
          </p:nvGrpSpPr>
          <p:grpSpPr>
            <a:xfrm>
              <a:off x="10076885" y="4205643"/>
              <a:ext cx="29891" cy="27193"/>
              <a:chOff x="7906702" y="225866"/>
              <a:chExt cx="38100" cy="38100"/>
            </a:xfrm>
          </p:grpSpPr>
          <p:sp>
            <p:nvSpPr>
              <p:cNvPr id="399" name="Freeform: Shape 543">
                <a:extLst>
                  <a:ext uri="{FF2B5EF4-FFF2-40B4-BE49-F238E27FC236}">
                    <a16:creationId xmlns:a16="http://schemas.microsoft.com/office/drawing/2014/main" id="{61A8702B-2466-F032-7EF4-6ECE9C6464FF}"/>
                  </a:ext>
                </a:extLst>
              </p:cNvPr>
              <p:cNvSpPr/>
              <p:nvPr/>
            </p:nvSpPr>
            <p:spPr>
              <a:xfrm>
                <a:off x="7925752" y="22586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400" name="Freeform: Shape 544">
                <a:extLst>
                  <a:ext uri="{FF2B5EF4-FFF2-40B4-BE49-F238E27FC236}">
                    <a16:creationId xmlns:a16="http://schemas.microsoft.com/office/drawing/2014/main" id="{A4357545-44EB-904D-B480-2CD7833055D1}"/>
                  </a:ext>
                </a:extLst>
              </p:cNvPr>
              <p:cNvSpPr/>
              <p:nvPr/>
            </p:nvSpPr>
            <p:spPr>
              <a:xfrm>
                <a:off x="7906702" y="24491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82" name="Graphic 9">
              <a:extLst>
                <a:ext uri="{FF2B5EF4-FFF2-40B4-BE49-F238E27FC236}">
                  <a16:creationId xmlns:a16="http://schemas.microsoft.com/office/drawing/2014/main" id="{9C885B54-95A8-6F10-C859-41517D10C113}"/>
                </a:ext>
              </a:extLst>
            </p:cNvPr>
            <p:cNvGrpSpPr/>
            <p:nvPr/>
          </p:nvGrpSpPr>
          <p:grpSpPr>
            <a:xfrm>
              <a:off x="9970026" y="4188715"/>
              <a:ext cx="29891" cy="27193"/>
              <a:chOff x="7770494" y="202149"/>
              <a:chExt cx="38100" cy="38100"/>
            </a:xfrm>
          </p:grpSpPr>
          <p:sp>
            <p:nvSpPr>
              <p:cNvPr id="397" name="Freeform: Shape 541">
                <a:extLst>
                  <a:ext uri="{FF2B5EF4-FFF2-40B4-BE49-F238E27FC236}">
                    <a16:creationId xmlns:a16="http://schemas.microsoft.com/office/drawing/2014/main" id="{104FB94F-6A6A-A144-A445-0C9EA636C8E2}"/>
                  </a:ext>
                </a:extLst>
              </p:cNvPr>
              <p:cNvSpPr/>
              <p:nvPr/>
            </p:nvSpPr>
            <p:spPr>
              <a:xfrm>
                <a:off x="7789544" y="202149"/>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98" name="Freeform: Shape 542">
                <a:extLst>
                  <a:ext uri="{FF2B5EF4-FFF2-40B4-BE49-F238E27FC236}">
                    <a16:creationId xmlns:a16="http://schemas.microsoft.com/office/drawing/2014/main" id="{2019AA94-0BCC-1B71-92D6-9D8CD74E018B}"/>
                  </a:ext>
                </a:extLst>
              </p:cNvPr>
              <p:cNvSpPr/>
              <p:nvPr/>
            </p:nvSpPr>
            <p:spPr>
              <a:xfrm>
                <a:off x="7770494" y="221199"/>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83" name="Graphic 9">
              <a:extLst>
                <a:ext uri="{FF2B5EF4-FFF2-40B4-BE49-F238E27FC236}">
                  <a16:creationId xmlns:a16="http://schemas.microsoft.com/office/drawing/2014/main" id="{D2F59FAC-D13A-D52B-2CD3-6BE782B15A36}"/>
                </a:ext>
              </a:extLst>
            </p:cNvPr>
            <p:cNvGrpSpPr/>
            <p:nvPr/>
          </p:nvGrpSpPr>
          <p:grpSpPr>
            <a:xfrm>
              <a:off x="9809738" y="4163085"/>
              <a:ext cx="29891" cy="27193"/>
              <a:chOff x="7566183" y="166240"/>
              <a:chExt cx="38100" cy="38100"/>
            </a:xfrm>
          </p:grpSpPr>
          <p:sp>
            <p:nvSpPr>
              <p:cNvPr id="395" name="Freeform: Shape 539">
                <a:extLst>
                  <a:ext uri="{FF2B5EF4-FFF2-40B4-BE49-F238E27FC236}">
                    <a16:creationId xmlns:a16="http://schemas.microsoft.com/office/drawing/2014/main" id="{DE2A5C3E-EA88-89C9-23FD-7B23F5D872EF}"/>
                  </a:ext>
                </a:extLst>
              </p:cNvPr>
              <p:cNvSpPr/>
              <p:nvPr/>
            </p:nvSpPr>
            <p:spPr>
              <a:xfrm>
                <a:off x="7585233" y="166240"/>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96" name="Freeform: Shape 540">
                <a:extLst>
                  <a:ext uri="{FF2B5EF4-FFF2-40B4-BE49-F238E27FC236}">
                    <a16:creationId xmlns:a16="http://schemas.microsoft.com/office/drawing/2014/main" id="{54C75AF0-472C-ADB6-97CC-2BF0552D8F45}"/>
                  </a:ext>
                </a:extLst>
              </p:cNvPr>
              <p:cNvSpPr/>
              <p:nvPr/>
            </p:nvSpPr>
            <p:spPr>
              <a:xfrm>
                <a:off x="7566183" y="185290"/>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84" name="Graphic 9">
              <a:extLst>
                <a:ext uri="{FF2B5EF4-FFF2-40B4-BE49-F238E27FC236}">
                  <a16:creationId xmlns:a16="http://schemas.microsoft.com/office/drawing/2014/main" id="{396D9830-EC4F-DAE2-532D-39472035946A}"/>
                </a:ext>
              </a:extLst>
            </p:cNvPr>
            <p:cNvGrpSpPr/>
            <p:nvPr/>
          </p:nvGrpSpPr>
          <p:grpSpPr>
            <a:xfrm>
              <a:off x="9939986" y="4170495"/>
              <a:ext cx="29891" cy="27193"/>
              <a:chOff x="7732204" y="176622"/>
              <a:chExt cx="38100" cy="38100"/>
            </a:xfrm>
          </p:grpSpPr>
          <p:sp>
            <p:nvSpPr>
              <p:cNvPr id="393" name="Freeform: Shape 537">
                <a:extLst>
                  <a:ext uri="{FF2B5EF4-FFF2-40B4-BE49-F238E27FC236}">
                    <a16:creationId xmlns:a16="http://schemas.microsoft.com/office/drawing/2014/main" id="{DB10D5F8-C4C2-19CE-DB94-44DC1C70FA64}"/>
                  </a:ext>
                </a:extLst>
              </p:cNvPr>
              <p:cNvSpPr/>
              <p:nvPr/>
            </p:nvSpPr>
            <p:spPr>
              <a:xfrm>
                <a:off x="7751254" y="176622"/>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94" name="Freeform: Shape 538">
                <a:extLst>
                  <a:ext uri="{FF2B5EF4-FFF2-40B4-BE49-F238E27FC236}">
                    <a16:creationId xmlns:a16="http://schemas.microsoft.com/office/drawing/2014/main" id="{BBCD8B77-A744-F620-C9B0-E9A2B73A855D}"/>
                  </a:ext>
                </a:extLst>
              </p:cNvPr>
              <p:cNvSpPr/>
              <p:nvPr/>
            </p:nvSpPr>
            <p:spPr>
              <a:xfrm>
                <a:off x="7732204" y="195672"/>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85" name="Graphic 9">
              <a:extLst>
                <a:ext uri="{FF2B5EF4-FFF2-40B4-BE49-F238E27FC236}">
                  <a16:creationId xmlns:a16="http://schemas.microsoft.com/office/drawing/2014/main" id="{47059DDA-0CC5-4625-C26C-F47E93967575}"/>
                </a:ext>
              </a:extLst>
            </p:cNvPr>
            <p:cNvGrpSpPr/>
            <p:nvPr/>
          </p:nvGrpSpPr>
          <p:grpSpPr>
            <a:xfrm>
              <a:off x="9919959" y="4170495"/>
              <a:ext cx="29891" cy="27193"/>
              <a:chOff x="7706677" y="176622"/>
              <a:chExt cx="38100" cy="38100"/>
            </a:xfrm>
          </p:grpSpPr>
          <p:sp>
            <p:nvSpPr>
              <p:cNvPr id="391" name="Freeform: Shape 535">
                <a:extLst>
                  <a:ext uri="{FF2B5EF4-FFF2-40B4-BE49-F238E27FC236}">
                    <a16:creationId xmlns:a16="http://schemas.microsoft.com/office/drawing/2014/main" id="{31CC96D5-2C84-3B9B-091A-C3B1661F08D4}"/>
                  </a:ext>
                </a:extLst>
              </p:cNvPr>
              <p:cNvSpPr/>
              <p:nvPr/>
            </p:nvSpPr>
            <p:spPr>
              <a:xfrm>
                <a:off x="7725727" y="176622"/>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92" name="Freeform: Shape 536">
                <a:extLst>
                  <a:ext uri="{FF2B5EF4-FFF2-40B4-BE49-F238E27FC236}">
                    <a16:creationId xmlns:a16="http://schemas.microsoft.com/office/drawing/2014/main" id="{17D9F291-F0AC-0F72-72F5-578B7EF13625}"/>
                  </a:ext>
                </a:extLst>
              </p:cNvPr>
              <p:cNvSpPr/>
              <p:nvPr/>
            </p:nvSpPr>
            <p:spPr>
              <a:xfrm>
                <a:off x="7706677" y="195672"/>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86" name="Graphic 9">
              <a:extLst>
                <a:ext uri="{FF2B5EF4-FFF2-40B4-BE49-F238E27FC236}">
                  <a16:creationId xmlns:a16="http://schemas.microsoft.com/office/drawing/2014/main" id="{E9E770FC-D72F-9345-05D9-0F6DA181D001}"/>
                </a:ext>
              </a:extLst>
            </p:cNvPr>
            <p:cNvGrpSpPr/>
            <p:nvPr/>
          </p:nvGrpSpPr>
          <p:grpSpPr>
            <a:xfrm>
              <a:off x="9872209" y="4170495"/>
              <a:ext cx="29891" cy="27193"/>
              <a:chOff x="7645812" y="176622"/>
              <a:chExt cx="38100" cy="38100"/>
            </a:xfrm>
          </p:grpSpPr>
          <p:sp>
            <p:nvSpPr>
              <p:cNvPr id="389" name="Freeform: Shape 533">
                <a:extLst>
                  <a:ext uri="{FF2B5EF4-FFF2-40B4-BE49-F238E27FC236}">
                    <a16:creationId xmlns:a16="http://schemas.microsoft.com/office/drawing/2014/main" id="{391693DD-D3EC-69FF-D290-C6F76615A2D7}"/>
                  </a:ext>
                </a:extLst>
              </p:cNvPr>
              <p:cNvSpPr/>
              <p:nvPr/>
            </p:nvSpPr>
            <p:spPr>
              <a:xfrm>
                <a:off x="7664862" y="176622"/>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90" name="Freeform: Shape 534">
                <a:extLst>
                  <a:ext uri="{FF2B5EF4-FFF2-40B4-BE49-F238E27FC236}">
                    <a16:creationId xmlns:a16="http://schemas.microsoft.com/office/drawing/2014/main" id="{48075193-63DE-AA88-ECC6-AAC280EBEC94}"/>
                  </a:ext>
                </a:extLst>
              </p:cNvPr>
              <p:cNvSpPr/>
              <p:nvPr/>
            </p:nvSpPr>
            <p:spPr>
              <a:xfrm>
                <a:off x="7645812" y="195672"/>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87" name="Graphic 9">
              <a:extLst>
                <a:ext uri="{FF2B5EF4-FFF2-40B4-BE49-F238E27FC236}">
                  <a16:creationId xmlns:a16="http://schemas.microsoft.com/office/drawing/2014/main" id="{A6E599A1-997B-C681-C44E-75849522DC8C}"/>
                </a:ext>
              </a:extLst>
            </p:cNvPr>
            <p:cNvGrpSpPr/>
            <p:nvPr/>
          </p:nvGrpSpPr>
          <p:grpSpPr>
            <a:xfrm>
              <a:off x="9820274" y="4170495"/>
              <a:ext cx="29891" cy="27193"/>
              <a:chOff x="7579613" y="176622"/>
              <a:chExt cx="38100" cy="38100"/>
            </a:xfrm>
          </p:grpSpPr>
          <p:sp>
            <p:nvSpPr>
              <p:cNvPr id="387" name="Freeform: Shape 531">
                <a:extLst>
                  <a:ext uri="{FF2B5EF4-FFF2-40B4-BE49-F238E27FC236}">
                    <a16:creationId xmlns:a16="http://schemas.microsoft.com/office/drawing/2014/main" id="{3928E9DC-0FAD-08E9-5213-2009A37A4218}"/>
                  </a:ext>
                </a:extLst>
              </p:cNvPr>
              <p:cNvSpPr/>
              <p:nvPr/>
            </p:nvSpPr>
            <p:spPr>
              <a:xfrm>
                <a:off x="7598663" y="176622"/>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88" name="Freeform: Shape 532">
                <a:extLst>
                  <a:ext uri="{FF2B5EF4-FFF2-40B4-BE49-F238E27FC236}">
                    <a16:creationId xmlns:a16="http://schemas.microsoft.com/office/drawing/2014/main" id="{32ED6D51-9A74-A31E-108C-3AA109C5C9AA}"/>
                  </a:ext>
                </a:extLst>
              </p:cNvPr>
              <p:cNvSpPr/>
              <p:nvPr/>
            </p:nvSpPr>
            <p:spPr>
              <a:xfrm>
                <a:off x="7579613" y="195672"/>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88" name="Graphic 9">
              <a:extLst>
                <a:ext uri="{FF2B5EF4-FFF2-40B4-BE49-F238E27FC236}">
                  <a16:creationId xmlns:a16="http://schemas.microsoft.com/office/drawing/2014/main" id="{CB85E087-3D69-5F47-723E-FC0080CF54F8}"/>
                </a:ext>
              </a:extLst>
            </p:cNvPr>
            <p:cNvGrpSpPr/>
            <p:nvPr/>
          </p:nvGrpSpPr>
          <p:grpSpPr>
            <a:xfrm>
              <a:off x="9806898" y="4143166"/>
              <a:ext cx="29891" cy="27193"/>
              <a:chOff x="7562563" y="138331"/>
              <a:chExt cx="38100" cy="38100"/>
            </a:xfrm>
          </p:grpSpPr>
          <p:sp>
            <p:nvSpPr>
              <p:cNvPr id="385" name="Freeform: Shape 529">
                <a:extLst>
                  <a:ext uri="{FF2B5EF4-FFF2-40B4-BE49-F238E27FC236}">
                    <a16:creationId xmlns:a16="http://schemas.microsoft.com/office/drawing/2014/main" id="{65DD0AB7-48BD-54F0-D964-E254F06C28F5}"/>
                  </a:ext>
                </a:extLst>
              </p:cNvPr>
              <p:cNvSpPr/>
              <p:nvPr/>
            </p:nvSpPr>
            <p:spPr>
              <a:xfrm>
                <a:off x="7581613" y="138331"/>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86" name="Freeform: Shape 530">
                <a:extLst>
                  <a:ext uri="{FF2B5EF4-FFF2-40B4-BE49-F238E27FC236}">
                    <a16:creationId xmlns:a16="http://schemas.microsoft.com/office/drawing/2014/main" id="{E6BAC6BB-8BA6-7908-7FB6-962CD7BA8B2E}"/>
                  </a:ext>
                </a:extLst>
              </p:cNvPr>
              <p:cNvSpPr/>
              <p:nvPr/>
            </p:nvSpPr>
            <p:spPr>
              <a:xfrm>
                <a:off x="7562563" y="157381"/>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89" name="Graphic 9">
              <a:extLst>
                <a:ext uri="{FF2B5EF4-FFF2-40B4-BE49-F238E27FC236}">
                  <a16:creationId xmlns:a16="http://schemas.microsoft.com/office/drawing/2014/main" id="{E17A51E9-309C-E584-F040-06138EAA7B3A}"/>
                </a:ext>
              </a:extLst>
            </p:cNvPr>
            <p:cNvGrpSpPr/>
            <p:nvPr/>
          </p:nvGrpSpPr>
          <p:grpSpPr>
            <a:xfrm>
              <a:off x="9702431" y="4114069"/>
              <a:ext cx="29891" cy="27193"/>
              <a:chOff x="7429404" y="97564"/>
              <a:chExt cx="38100" cy="38100"/>
            </a:xfrm>
          </p:grpSpPr>
          <p:sp>
            <p:nvSpPr>
              <p:cNvPr id="383" name="Freeform: Shape 527">
                <a:extLst>
                  <a:ext uri="{FF2B5EF4-FFF2-40B4-BE49-F238E27FC236}">
                    <a16:creationId xmlns:a16="http://schemas.microsoft.com/office/drawing/2014/main" id="{956A6578-5B0B-803D-7C96-BD6817D3769F}"/>
                  </a:ext>
                </a:extLst>
              </p:cNvPr>
              <p:cNvSpPr/>
              <p:nvPr/>
            </p:nvSpPr>
            <p:spPr>
              <a:xfrm>
                <a:off x="7448454" y="97564"/>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84" name="Freeform: Shape 528">
                <a:extLst>
                  <a:ext uri="{FF2B5EF4-FFF2-40B4-BE49-F238E27FC236}">
                    <a16:creationId xmlns:a16="http://schemas.microsoft.com/office/drawing/2014/main" id="{BD799B65-6F41-6E64-9A2E-C6F7B079CD43}"/>
                  </a:ext>
                </a:extLst>
              </p:cNvPr>
              <p:cNvSpPr/>
              <p:nvPr/>
            </p:nvSpPr>
            <p:spPr>
              <a:xfrm>
                <a:off x="7429404" y="116614"/>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90" name="Graphic 9">
              <a:extLst>
                <a:ext uri="{FF2B5EF4-FFF2-40B4-BE49-F238E27FC236}">
                  <a16:creationId xmlns:a16="http://schemas.microsoft.com/office/drawing/2014/main" id="{ABCFC92E-2E4F-A09D-6BFF-A92DC5097F0B}"/>
                </a:ext>
              </a:extLst>
            </p:cNvPr>
            <p:cNvGrpSpPr/>
            <p:nvPr/>
          </p:nvGrpSpPr>
          <p:grpSpPr>
            <a:xfrm>
              <a:off x="9680013" y="4114069"/>
              <a:ext cx="29891" cy="27193"/>
              <a:chOff x="7400829" y="97564"/>
              <a:chExt cx="38100" cy="38100"/>
            </a:xfrm>
          </p:grpSpPr>
          <p:sp>
            <p:nvSpPr>
              <p:cNvPr id="381" name="Freeform: Shape 525">
                <a:extLst>
                  <a:ext uri="{FF2B5EF4-FFF2-40B4-BE49-F238E27FC236}">
                    <a16:creationId xmlns:a16="http://schemas.microsoft.com/office/drawing/2014/main" id="{E5113784-0E3F-6E8F-7369-4E0497A627C4}"/>
                  </a:ext>
                </a:extLst>
              </p:cNvPr>
              <p:cNvSpPr/>
              <p:nvPr/>
            </p:nvSpPr>
            <p:spPr>
              <a:xfrm>
                <a:off x="7419879" y="97564"/>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82" name="Freeform: Shape 526">
                <a:extLst>
                  <a:ext uri="{FF2B5EF4-FFF2-40B4-BE49-F238E27FC236}">
                    <a16:creationId xmlns:a16="http://schemas.microsoft.com/office/drawing/2014/main" id="{79F1FBB9-3E1E-45B5-50C0-BB2B5CE04FD1}"/>
                  </a:ext>
                </a:extLst>
              </p:cNvPr>
              <p:cNvSpPr/>
              <p:nvPr/>
            </p:nvSpPr>
            <p:spPr>
              <a:xfrm>
                <a:off x="7400829" y="116614"/>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91" name="Graphic 9">
              <a:extLst>
                <a:ext uri="{FF2B5EF4-FFF2-40B4-BE49-F238E27FC236}">
                  <a16:creationId xmlns:a16="http://schemas.microsoft.com/office/drawing/2014/main" id="{F74D65BB-8E20-23B7-0B65-A99CFAF7B080}"/>
                </a:ext>
              </a:extLst>
            </p:cNvPr>
            <p:cNvGrpSpPr/>
            <p:nvPr/>
          </p:nvGrpSpPr>
          <p:grpSpPr>
            <a:xfrm>
              <a:off x="9614179" y="4071987"/>
              <a:ext cx="29891" cy="27193"/>
              <a:chOff x="7316914" y="38605"/>
              <a:chExt cx="38100" cy="38100"/>
            </a:xfrm>
          </p:grpSpPr>
          <p:sp>
            <p:nvSpPr>
              <p:cNvPr id="379" name="Freeform: Shape 523">
                <a:extLst>
                  <a:ext uri="{FF2B5EF4-FFF2-40B4-BE49-F238E27FC236}">
                    <a16:creationId xmlns:a16="http://schemas.microsoft.com/office/drawing/2014/main" id="{CE15A418-6892-10F6-F70A-DF673E063522}"/>
                  </a:ext>
                </a:extLst>
              </p:cNvPr>
              <p:cNvSpPr/>
              <p:nvPr/>
            </p:nvSpPr>
            <p:spPr>
              <a:xfrm>
                <a:off x="7335964" y="38605"/>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80" name="Freeform: Shape 524">
                <a:extLst>
                  <a:ext uri="{FF2B5EF4-FFF2-40B4-BE49-F238E27FC236}">
                    <a16:creationId xmlns:a16="http://schemas.microsoft.com/office/drawing/2014/main" id="{74E1C63C-7FB7-BD77-AFD2-BF8AF26EE3A6}"/>
                  </a:ext>
                </a:extLst>
              </p:cNvPr>
              <p:cNvSpPr/>
              <p:nvPr/>
            </p:nvSpPr>
            <p:spPr>
              <a:xfrm>
                <a:off x="7316914" y="57655"/>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92" name="Graphic 9">
              <a:extLst>
                <a:ext uri="{FF2B5EF4-FFF2-40B4-BE49-F238E27FC236}">
                  <a16:creationId xmlns:a16="http://schemas.microsoft.com/office/drawing/2014/main" id="{0FD47C8E-DD98-8213-FC18-BB20FA7542E1}"/>
                </a:ext>
              </a:extLst>
            </p:cNvPr>
            <p:cNvGrpSpPr/>
            <p:nvPr/>
          </p:nvGrpSpPr>
          <p:grpSpPr>
            <a:xfrm>
              <a:off x="9542665" y="4058935"/>
              <a:ext cx="29891" cy="27193"/>
              <a:chOff x="7225759" y="20317"/>
              <a:chExt cx="38100" cy="38100"/>
            </a:xfrm>
          </p:grpSpPr>
          <p:sp>
            <p:nvSpPr>
              <p:cNvPr id="377" name="Freeform: Shape 521">
                <a:extLst>
                  <a:ext uri="{FF2B5EF4-FFF2-40B4-BE49-F238E27FC236}">
                    <a16:creationId xmlns:a16="http://schemas.microsoft.com/office/drawing/2014/main" id="{B694A6A3-F8C5-D86E-CF02-90815FD79E29}"/>
                  </a:ext>
                </a:extLst>
              </p:cNvPr>
              <p:cNvSpPr/>
              <p:nvPr/>
            </p:nvSpPr>
            <p:spPr>
              <a:xfrm>
                <a:off x="7244809" y="20317"/>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78" name="Freeform: Shape 522">
                <a:extLst>
                  <a:ext uri="{FF2B5EF4-FFF2-40B4-BE49-F238E27FC236}">
                    <a16:creationId xmlns:a16="http://schemas.microsoft.com/office/drawing/2014/main" id="{30016A55-49F7-13B8-F17D-36879D1C4DE2}"/>
                  </a:ext>
                </a:extLst>
              </p:cNvPr>
              <p:cNvSpPr/>
              <p:nvPr/>
            </p:nvSpPr>
            <p:spPr>
              <a:xfrm>
                <a:off x="7225759" y="39367"/>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93" name="Graphic 9">
              <a:extLst>
                <a:ext uri="{FF2B5EF4-FFF2-40B4-BE49-F238E27FC236}">
                  <a16:creationId xmlns:a16="http://schemas.microsoft.com/office/drawing/2014/main" id="{F82E6390-E44B-B520-39CB-00398EE48FE2}"/>
                </a:ext>
              </a:extLst>
            </p:cNvPr>
            <p:cNvGrpSpPr/>
            <p:nvPr/>
          </p:nvGrpSpPr>
          <p:grpSpPr>
            <a:xfrm>
              <a:off x="9441486" y="4018144"/>
              <a:ext cx="29891" cy="27193"/>
              <a:chOff x="7096791" y="-36833"/>
              <a:chExt cx="38100" cy="38100"/>
            </a:xfrm>
          </p:grpSpPr>
          <p:sp>
            <p:nvSpPr>
              <p:cNvPr id="375" name="Freeform: Shape 519">
                <a:extLst>
                  <a:ext uri="{FF2B5EF4-FFF2-40B4-BE49-F238E27FC236}">
                    <a16:creationId xmlns:a16="http://schemas.microsoft.com/office/drawing/2014/main" id="{C1B6DB72-2413-F63A-638A-35B18C6ED42E}"/>
                  </a:ext>
                </a:extLst>
              </p:cNvPr>
              <p:cNvSpPr/>
              <p:nvPr/>
            </p:nvSpPr>
            <p:spPr>
              <a:xfrm>
                <a:off x="7115841" y="-36833"/>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76" name="Freeform: Shape 520">
                <a:extLst>
                  <a:ext uri="{FF2B5EF4-FFF2-40B4-BE49-F238E27FC236}">
                    <a16:creationId xmlns:a16="http://schemas.microsoft.com/office/drawing/2014/main" id="{D5A13AB7-8AE4-F38B-63F1-69B2A5D4AC5E}"/>
                  </a:ext>
                </a:extLst>
              </p:cNvPr>
              <p:cNvSpPr/>
              <p:nvPr/>
            </p:nvSpPr>
            <p:spPr>
              <a:xfrm>
                <a:off x="7096791" y="-17783"/>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94" name="Graphic 9">
              <a:extLst>
                <a:ext uri="{FF2B5EF4-FFF2-40B4-BE49-F238E27FC236}">
                  <a16:creationId xmlns:a16="http://schemas.microsoft.com/office/drawing/2014/main" id="{624AC502-0CE1-02C0-25E9-FC42A86D28CF}"/>
                </a:ext>
              </a:extLst>
            </p:cNvPr>
            <p:cNvGrpSpPr/>
            <p:nvPr/>
          </p:nvGrpSpPr>
          <p:grpSpPr>
            <a:xfrm>
              <a:off x="9390448" y="4001217"/>
              <a:ext cx="29891" cy="27193"/>
              <a:chOff x="7031735" y="-60550"/>
              <a:chExt cx="38100" cy="38100"/>
            </a:xfrm>
          </p:grpSpPr>
          <p:sp>
            <p:nvSpPr>
              <p:cNvPr id="373" name="Freeform: Shape 517">
                <a:extLst>
                  <a:ext uri="{FF2B5EF4-FFF2-40B4-BE49-F238E27FC236}">
                    <a16:creationId xmlns:a16="http://schemas.microsoft.com/office/drawing/2014/main" id="{EF70647C-84EB-DB46-E7E1-365D55E385D8}"/>
                  </a:ext>
                </a:extLst>
              </p:cNvPr>
              <p:cNvSpPr/>
              <p:nvPr/>
            </p:nvSpPr>
            <p:spPr>
              <a:xfrm>
                <a:off x="7050785" y="-60550"/>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74" name="Freeform: Shape 518">
                <a:extLst>
                  <a:ext uri="{FF2B5EF4-FFF2-40B4-BE49-F238E27FC236}">
                    <a16:creationId xmlns:a16="http://schemas.microsoft.com/office/drawing/2014/main" id="{F3EE2D68-AC94-F320-2F23-7F9F58933ECA}"/>
                  </a:ext>
                </a:extLst>
              </p:cNvPr>
              <p:cNvSpPr/>
              <p:nvPr/>
            </p:nvSpPr>
            <p:spPr>
              <a:xfrm>
                <a:off x="7031735" y="-41500"/>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95" name="Graphic 9">
              <a:extLst>
                <a:ext uri="{FF2B5EF4-FFF2-40B4-BE49-F238E27FC236}">
                  <a16:creationId xmlns:a16="http://schemas.microsoft.com/office/drawing/2014/main" id="{6FCDDF99-7489-EAD4-4154-DE37E409BE08}"/>
                </a:ext>
              </a:extLst>
            </p:cNvPr>
            <p:cNvGrpSpPr/>
            <p:nvPr/>
          </p:nvGrpSpPr>
          <p:grpSpPr>
            <a:xfrm>
              <a:off x="9367582" y="4001217"/>
              <a:ext cx="29891" cy="27193"/>
              <a:chOff x="7002589" y="-60550"/>
              <a:chExt cx="38100" cy="38100"/>
            </a:xfrm>
          </p:grpSpPr>
          <p:sp>
            <p:nvSpPr>
              <p:cNvPr id="371" name="Freeform: Shape 515">
                <a:extLst>
                  <a:ext uri="{FF2B5EF4-FFF2-40B4-BE49-F238E27FC236}">
                    <a16:creationId xmlns:a16="http://schemas.microsoft.com/office/drawing/2014/main" id="{D0C42D93-FCD2-4154-D32E-7E60C19E5231}"/>
                  </a:ext>
                </a:extLst>
              </p:cNvPr>
              <p:cNvSpPr/>
              <p:nvPr/>
            </p:nvSpPr>
            <p:spPr>
              <a:xfrm>
                <a:off x="7021639" y="-60550"/>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72" name="Freeform: Shape 516">
                <a:extLst>
                  <a:ext uri="{FF2B5EF4-FFF2-40B4-BE49-F238E27FC236}">
                    <a16:creationId xmlns:a16="http://schemas.microsoft.com/office/drawing/2014/main" id="{48A45A7E-5EC9-A622-26AE-9BE7B4268F42}"/>
                  </a:ext>
                </a:extLst>
              </p:cNvPr>
              <p:cNvSpPr/>
              <p:nvPr/>
            </p:nvSpPr>
            <p:spPr>
              <a:xfrm>
                <a:off x="7002589" y="-41500"/>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96" name="Graphic 9">
              <a:extLst>
                <a:ext uri="{FF2B5EF4-FFF2-40B4-BE49-F238E27FC236}">
                  <a16:creationId xmlns:a16="http://schemas.microsoft.com/office/drawing/2014/main" id="{73645317-5EB7-C73A-9293-EB4B68460D33}"/>
                </a:ext>
              </a:extLst>
            </p:cNvPr>
            <p:cNvGrpSpPr/>
            <p:nvPr/>
          </p:nvGrpSpPr>
          <p:grpSpPr>
            <a:xfrm>
              <a:off x="9306082" y="3956076"/>
              <a:ext cx="29891" cy="27193"/>
              <a:chOff x="6924198" y="-123796"/>
              <a:chExt cx="38100" cy="38100"/>
            </a:xfrm>
          </p:grpSpPr>
          <p:sp>
            <p:nvSpPr>
              <p:cNvPr id="369" name="Freeform: Shape 513">
                <a:extLst>
                  <a:ext uri="{FF2B5EF4-FFF2-40B4-BE49-F238E27FC236}">
                    <a16:creationId xmlns:a16="http://schemas.microsoft.com/office/drawing/2014/main" id="{6D60E7CE-42B8-CC85-58E4-A0F86AF47E46}"/>
                  </a:ext>
                </a:extLst>
              </p:cNvPr>
              <p:cNvSpPr/>
              <p:nvPr/>
            </p:nvSpPr>
            <p:spPr>
              <a:xfrm>
                <a:off x="6943248" y="-12379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70" name="Freeform: Shape 514">
                <a:extLst>
                  <a:ext uri="{FF2B5EF4-FFF2-40B4-BE49-F238E27FC236}">
                    <a16:creationId xmlns:a16="http://schemas.microsoft.com/office/drawing/2014/main" id="{593009DC-CF18-5983-2AEF-8C57351A76C1}"/>
                  </a:ext>
                </a:extLst>
              </p:cNvPr>
              <p:cNvSpPr/>
              <p:nvPr/>
            </p:nvSpPr>
            <p:spPr>
              <a:xfrm>
                <a:off x="6924198" y="-10474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97" name="Graphic 9">
              <a:extLst>
                <a:ext uri="{FF2B5EF4-FFF2-40B4-BE49-F238E27FC236}">
                  <a16:creationId xmlns:a16="http://schemas.microsoft.com/office/drawing/2014/main" id="{70A09319-A1A1-5801-951C-55E9D188C1B9}"/>
                </a:ext>
              </a:extLst>
            </p:cNvPr>
            <p:cNvGrpSpPr/>
            <p:nvPr/>
          </p:nvGrpSpPr>
          <p:grpSpPr>
            <a:xfrm>
              <a:off x="9335151" y="3976063"/>
              <a:ext cx="29891" cy="27193"/>
              <a:chOff x="6961250" y="-95792"/>
              <a:chExt cx="38100" cy="38100"/>
            </a:xfrm>
          </p:grpSpPr>
          <p:sp>
            <p:nvSpPr>
              <p:cNvPr id="367" name="Freeform: Shape 511">
                <a:extLst>
                  <a:ext uri="{FF2B5EF4-FFF2-40B4-BE49-F238E27FC236}">
                    <a16:creationId xmlns:a16="http://schemas.microsoft.com/office/drawing/2014/main" id="{8E7BD514-352A-05E6-BF05-F8194E7AF8D2}"/>
                  </a:ext>
                </a:extLst>
              </p:cNvPr>
              <p:cNvSpPr/>
              <p:nvPr/>
            </p:nvSpPr>
            <p:spPr>
              <a:xfrm>
                <a:off x="6980300" y="-95792"/>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68" name="Freeform: Shape 512">
                <a:extLst>
                  <a:ext uri="{FF2B5EF4-FFF2-40B4-BE49-F238E27FC236}">
                    <a16:creationId xmlns:a16="http://schemas.microsoft.com/office/drawing/2014/main" id="{284F8B2F-227D-1697-1BA0-516E5D4A52C7}"/>
                  </a:ext>
                </a:extLst>
              </p:cNvPr>
              <p:cNvSpPr/>
              <p:nvPr/>
            </p:nvSpPr>
            <p:spPr>
              <a:xfrm>
                <a:off x="6961250" y="-76742"/>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98" name="Graphic 9">
              <a:extLst>
                <a:ext uri="{FF2B5EF4-FFF2-40B4-BE49-F238E27FC236}">
                  <a16:creationId xmlns:a16="http://schemas.microsoft.com/office/drawing/2014/main" id="{5C764EF1-5931-A426-9E8F-B91D77F248C7}"/>
                </a:ext>
              </a:extLst>
            </p:cNvPr>
            <p:cNvGrpSpPr/>
            <p:nvPr/>
          </p:nvGrpSpPr>
          <p:grpSpPr>
            <a:xfrm>
              <a:off x="9270288" y="3936564"/>
              <a:ext cx="29891" cy="27193"/>
              <a:chOff x="6878573" y="-151133"/>
              <a:chExt cx="38100" cy="38100"/>
            </a:xfrm>
          </p:grpSpPr>
          <p:sp>
            <p:nvSpPr>
              <p:cNvPr id="365" name="Freeform: Shape 509">
                <a:extLst>
                  <a:ext uri="{FF2B5EF4-FFF2-40B4-BE49-F238E27FC236}">
                    <a16:creationId xmlns:a16="http://schemas.microsoft.com/office/drawing/2014/main" id="{C37CA3DC-C6D0-589D-B743-7D2CDAE3738B}"/>
                  </a:ext>
                </a:extLst>
              </p:cNvPr>
              <p:cNvSpPr/>
              <p:nvPr/>
            </p:nvSpPr>
            <p:spPr>
              <a:xfrm>
                <a:off x="6897623" y="-151133"/>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66" name="Freeform: Shape 510">
                <a:extLst>
                  <a:ext uri="{FF2B5EF4-FFF2-40B4-BE49-F238E27FC236}">
                    <a16:creationId xmlns:a16="http://schemas.microsoft.com/office/drawing/2014/main" id="{B511B05C-2EE9-C90C-5098-9620B824107D}"/>
                  </a:ext>
                </a:extLst>
              </p:cNvPr>
              <p:cNvSpPr/>
              <p:nvPr/>
            </p:nvSpPr>
            <p:spPr>
              <a:xfrm>
                <a:off x="6878573" y="-132083"/>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299" name="Graphic 9">
              <a:extLst>
                <a:ext uri="{FF2B5EF4-FFF2-40B4-BE49-F238E27FC236}">
                  <a16:creationId xmlns:a16="http://schemas.microsoft.com/office/drawing/2014/main" id="{85BA17F6-E14C-B822-514D-572AC3ECA968}"/>
                </a:ext>
              </a:extLst>
            </p:cNvPr>
            <p:cNvGrpSpPr/>
            <p:nvPr/>
          </p:nvGrpSpPr>
          <p:grpSpPr>
            <a:xfrm>
              <a:off x="9255941" y="3926163"/>
              <a:ext cx="29891" cy="27193"/>
              <a:chOff x="6860285" y="-165706"/>
              <a:chExt cx="38100" cy="38100"/>
            </a:xfrm>
          </p:grpSpPr>
          <p:sp>
            <p:nvSpPr>
              <p:cNvPr id="363" name="Freeform: Shape 507">
                <a:extLst>
                  <a:ext uri="{FF2B5EF4-FFF2-40B4-BE49-F238E27FC236}">
                    <a16:creationId xmlns:a16="http://schemas.microsoft.com/office/drawing/2014/main" id="{BBF9388B-7FF4-76BA-C4C4-FEFA53109C16}"/>
                  </a:ext>
                </a:extLst>
              </p:cNvPr>
              <p:cNvSpPr/>
              <p:nvPr/>
            </p:nvSpPr>
            <p:spPr>
              <a:xfrm>
                <a:off x="6879335" y="-16570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64" name="Freeform: Shape 508">
                <a:extLst>
                  <a:ext uri="{FF2B5EF4-FFF2-40B4-BE49-F238E27FC236}">
                    <a16:creationId xmlns:a16="http://schemas.microsoft.com/office/drawing/2014/main" id="{629D3B01-C77A-F4C0-5725-ABD945EAF826}"/>
                  </a:ext>
                </a:extLst>
              </p:cNvPr>
              <p:cNvSpPr/>
              <p:nvPr/>
            </p:nvSpPr>
            <p:spPr>
              <a:xfrm>
                <a:off x="6860285" y="-14665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00" name="Graphic 9">
              <a:extLst>
                <a:ext uri="{FF2B5EF4-FFF2-40B4-BE49-F238E27FC236}">
                  <a16:creationId xmlns:a16="http://schemas.microsoft.com/office/drawing/2014/main" id="{CE55DE11-FECE-DE6B-B82A-097124E00BC9}"/>
                </a:ext>
              </a:extLst>
            </p:cNvPr>
            <p:cNvGrpSpPr/>
            <p:nvPr/>
          </p:nvGrpSpPr>
          <p:grpSpPr>
            <a:xfrm>
              <a:off x="9174863" y="3911818"/>
              <a:ext cx="29891" cy="27193"/>
              <a:chOff x="6756939" y="-185804"/>
              <a:chExt cx="38100" cy="38100"/>
            </a:xfrm>
          </p:grpSpPr>
          <p:sp>
            <p:nvSpPr>
              <p:cNvPr id="361" name="Freeform: Shape 505">
                <a:extLst>
                  <a:ext uri="{FF2B5EF4-FFF2-40B4-BE49-F238E27FC236}">
                    <a16:creationId xmlns:a16="http://schemas.microsoft.com/office/drawing/2014/main" id="{7D13DCC8-9F1C-DA8E-3A50-E79A5D7CE7BF}"/>
                  </a:ext>
                </a:extLst>
              </p:cNvPr>
              <p:cNvSpPr/>
              <p:nvPr/>
            </p:nvSpPr>
            <p:spPr>
              <a:xfrm>
                <a:off x="6775989" y="-185804"/>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62" name="Freeform: Shape 506">
                <a:extLst>
                  <a:ext uri="{FF2B5EF4-FFF2-40B4-BE49-F238E27FC236}">
                    <a16:creationId xmlns:a16="http://schemas.microsoft.com/office/drawing/2014/main" id="{816B1984-58CC-9DE4-DB3F-939837F26D1B}"/>
                  </a:ext>
                </a:extLst>
              </p:cNvPr>
              <p:cNvSpPr/>
              <p:nvPr/>
            </p:nvSpPr>
            <p:spPr>
              <a:xfrm>
                <a:off x="6756939" y="-166754"/>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01" name="Graphic 9">
              <a:extLst>
                <a:ext uri="{FF2B5EF4-FFF2-40B4-BE49-F238E27FC236}">
                  <a16:creationId xmlns:a16="http://schemas.microsoft.com/office/drawing/2014/main" id="{DE2F5684-4B64-3A9E-AAB8-7E27BAE60F10}"/>
                </a:ext>
              </a:extLst>
            </p:cNvPr>
            <p:cNvGrpSpPr/>
            <p:nvPr/>
          </p:nvGrpSpPr>
          <p:grpSpPr>
            <a:xfrm>
              <a:off x="9149157" y="3911818"/>
              <a:ext cx="29891" cy="27193"/>
              <a:chOff x="6724173" y="-185804"/>
              <a:chExt cx="38100" cy="38100"/>
            </a:xfrm>
          </p:grpSpPr>
          <p:sp>
            <p:nvSpPr>
              <p:cNvPr id="359" name="Freeform: Shape 503">
                <a:extLst>
                  <a:ext uri="{FF2B5EF4-FFF2-40B4-BE49-F238E27FC236}">
                    <a16:creationId xmlns:a16="http://schemas.microsoft.com/office/drawing/2014/main" id="{97D70EA2-0529-DC91-A862-78D7411761DF}"/>
                  </a:ext>
                </a:extLst>
              </p:cNvPr>
              <p:cNvSpPr/>
              <p:nvPr/>
            </p:nvSpPr>
            <p:spPr>
              <a:xfrm>
                <a:off x="6743223" y="-185804"/>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60" name="Freeform: Shape 504">
                <a:extLst>
                  <a:ext uri="{FF2B5EF4-FFF2-40B4-BE49-F238E27FC236}">
                    <a16:creationId xmlns:a16="http://schemas.microsoft.com/office/drawing/2014/main" id="{D6859EC5-E518-7135-3E70-9835370039C9}"/>
                  </a:ext>
                </a:extLst>
              </p:cNvPr>
              <p:cNvSpPr/>
              <p:nvPr/>
            </p:nvSpPr>
            <p:spPr>
              <a:xfrm>
                <a:off x="6724173" y="-166754"/>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02" name="Graphic 9">
              <a:extLst>
                <a:ext uri="{FF2B5EF4-FFF2-40B4-BE49-F238E27FC236}">
                  <a16:creationId xmlns:a16="http://schemas.microsoft.com/office/drawing/2014/main" id="{A6278C9A-09E6-17DF-1AF2-E597ECFD9C38}"/>
                </a:ext>
              </a:extLst>
            </p:cNvPr>
            <p:cNvGrpSpPr/>
            <p:nvPr/>
          </p:nvGrpSpPr>
          <p:grpSpPr>
            <a:xfrm>
              <a:off x="9124348" y="3911818"/>
              <a:ext cx="29891" cy="27193"/>
              <a:chOff x="6692550" y="-185804"/>
              <a:chExt cx="38100" cy="38100"/>
            </a:xfrm>
          </p:grpSpPr>
          <p:sp>
            <p:nvSpPr>
              <p:cNvPr id="357" name="Freeform: Shape 501">
                <a:extLst>
                  <a:ext uri="{FF2B5EF4-FFF2-40B4-BE49-F238E27FC236}">
                    <a16:creationId xmlns:a16="http://schemas.microsoft.com/office/drawing/2014/main" id="{405DDBB5-5F06-AC3C-C86C-ABDA5BC2604E}"/>
                  </a:ext>
                </a:extLst>
              </p:cNvPr>
              <p:cNvSpPr/>
              <p:nvPr/>
            </p:nvSpPr>
            <p:spPr>
              <a:xfrm>
                <a:off x="6711600" y="-185804"/>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58" name="Freeform: Shape 502">
                <a:extLst>
                  <a:ext uri="{FF2B5EF4-FFF2-40B4-BE49-F238E27FC236}">
                    <a16:creationId xmlns:a16="http://schemas.microsoft.com/office/drawing/2014/main" id="{41CD59E9-9533-0578-B5AB-4ED4C9A24F1D}"/>
                  </a:ext>
                </a:extLst>
              </p:cNvPr>
              <p:cNvSpPr/>
              <p:nvPr/>
            </p:nvSpPr>
            <p:spPr>
              <a:xfrm>
                <a:off x="6692550" y="-166754"/>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03" name="Graphic 9">
              <a:extLst>
                <a:ext uri="{FF2B5EF4-FFF2-40B4-BE49-F238E27FC236}">
                  <a16:creationId xmlns:a16="http://schemas.microsoft.com/office/drawing/2014/main" id="{CE182238-B563-6EBE-578C-7EAD655FA4C8}"/>
                </a:ext>
              </a:extLst>
            </p:cNvPr>
            <p:cNvGrpSpPr/>
            <p:nvPr/>
          </p:nvGrpSpPr>
          <p:grpSpPr>
            <a:xfrm>
              <a:off x="9069498" y="3889248"/>
              <a:ext cx="29891" cy="27193"/>
              <a:chOff x="6622636" y="-217427"/>
              <a:chExt cx="38100" cy="38100"/>
            </a:xfrm>
          </p:grpSpPr>
          <p:sp>
            <p:nvSpPr>
              <p:cNvPr id="355" name="Freeform: Shape 499">
                <a:extLst>
                  <a:ext uri="{FF2B5EF4-FFF2-40B4-BE49-F238E27FC236}">
                    <a16:creationId xmlns:a16="http://schemas.microsoft.com/office/drawing/2014/main" id="{DB0B796E-5918-43FD-DFFB-32A957016261}"/>
                  </a:ext>
                </a:extLst>
              </p:cNvPr>
              <p:cNvSpPr/>
              <p:nvPr/>
            </p:nvSpPr>
            <p:spPr>
              <a:xfrm>
                <a:off x="6641686" y="-217427"/>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56" name="Freeform: Shape 500">
                <a:extLst>
                  <a:ext uri="{FF2B5EF4-FFF2-40B4-BE49-F238E27FC236}">
                    <a16:creationId xmlns:a16="http://schemas.microsoft.com/office/drawing/2014/main" id="{629B00B7-FB31-045B-AD99-F6329639E47C}"/>
                  </a:ext>
                </a:extLst>
              </p:cNvPr>
              <p:cNvSpPr/>
              <p:nvPr/>
            </p:nvSpPr>
            <p:spPr>
              <a:xfrm>
                <a:off x="6622636" y="-198377"/>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04" name="Graphic 9">
              <a:extLst>
                <a:ext uri="{FF2B5EF4-FFF2-40B4-BE49-F238E27FC236}">
                  <a16:creationId xmlns:a16="http://schemas.microsoft.com/office/drawing/2014/main" id="{9407C533-0C24-9AD6-E214-0C1B97418948}"/>
                </a:ext>
              </a:extLst>
            </p:cNvPr>
            <p:cNvGrpSpPr/>
            <p:nvPr/>
          </p:nvGrpSpPr>
          <p:grpSpPr>
            <a:xfrm>
              <a:off x="9047080" y="3889248"/>
              <a:ext cx="29891" cy="27193"/>
              <a:chOff x="6594061" y="-217427"/>
              <a:chExt cx="38100" cy="38100"/>
            </a:xfrm>
          </p:grpSpPr>
          <p:sp>
            <p:nvSpPr>
              <p:cNvPr id="353" name="Freeform: Shape 497">
                <a:extLst>
                  <a:ext uri="{FF2B5EF4-FFF2-40B4-BE49-F238E27FC236}">
                    <a16:creationId xmlns:a16="http://schemas.microsoft.com/office/drawing/2014/main" id="{02529AAE-617E-F347-0B3B-B43630ED425C}"/>
                  </a:ext>
                </a:extLst>
              </p:cNvPr>
              <p:cNvSpPr/>
              <p:nvPr/>
            </p:nvSpPr>
            <p:spPr>
              <a:xfrm>
                <a:off x="6613111" y="-217427"/>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54" name="Freeform: Shape 498">
                <a:extLst>
                  <a:ext uri="{FF2B5EF4-FFF2-40B4-BE49-F238E27FC236}">
                    <a16:creationId xmlns:a16="http://schemas.microsoft.com/office/drawing/2014/main" id="{C6C0741A-DB27-BC91-8C23-9D0AD96BD931}"/>
                  </a:ext>
                </a:extLst>
              </p:cNvPr>
              <p:cNvSpPr/>
              <p:nvPr/>
            </p:nvSpPr>
            <p:spPr>
              <a:xfrm>
                <a:off x="6594061" y="-198377"/>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05" name="Graphic 9">
              <a:extLst>
                <a:ext uri="{FF2B5EF4-FFF2-40B4-BE49-F238E27FC236}">
                  <a16:creationId xmlns:a16="http://schemas.microsoft.com/office/drawing/2014/main" id="{1E5E588A-83C2-85AD-30F4-2D3EBD66A3A5}"/>
                </a:ext>
              </a:extLst>
            </p:cNvPr>
            <p:cNvGrpSpPr/>
            <p:nvPr/>
          </p:nvGrpSpPr>
          <p:grpSpPr>
            <a:xfrm>
              <a:off x="9013678" y="3880614"/>
              <a:ext cx="29891" cy="27193"/>
              <a:chOff x="6551485" y="-229523"/>
              <a:chExt cx="38100" cy="38100"/>
            </a:xfrm>
          </p:grpSpPr>
          <p:sp>
            <p:nvSpPr>
              <p:cNvPr id="351" name="Freeform: Shape 495">
                <a:extLst>
                  <a:ext uri="{FF2B5EF4-FFF2-40B4-BE49-F238E27FC236}">
                    <a16:creationId xmlns:a16="http://schemas.microsoft.com/office/drawing/2014/main" id="{29DE2C28-8817-866B-1557-FBA6A67A5201}"/>
                  </a:ext>
                </a:extLst>
              </p:cNvPr>
              <p:cNvSpPr/>
              <p:nvPr/>
            </p:nvSpPr>
            <p:spPr>
              <a:xfrm>
                <a:off x="6570535" y="-229523"/>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52" name="Freeform: Shape 496">
                <a:extLst>
                  <a:ext uri="{FF2B5EF4-FFF2-40B4-BE49-F238E27FC236}">
                    <a16:creationId xmlns:a16="http://schemas.microsoft.com/office/drawing/2014/main" id="{52A963F8-EA58-3AEB-275D-51C46E354332}"/>
                  </a:ext>
                </a:extLst>
              </p:cNvPr>
              <p:cNvSpPr/>
              <p:nvPr/>
            </p:nvSpPr>
            <p:spPr>
              <a:xfrm>
                <a:off x="6551485" y="-210473"/>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06" name="Graphic 9">
              <a:extLst>
                <a:ext uri="{FF2B5EF4-FFF2-40B4-BE49-F238E27FC236}">
                  <a16:creationId xmlns:a16="http://schemas.microsoft.com/office/drawing/2014/main" id="{51AEB07C-8879-A8EA-F218-D3D1FD65A8A3}"/>
                </a:ext>
              </a:extLst>
            </p:cNvPr>
            <p:cNvGrpSpPr/>
            <p:nvPr/>
          </p:nvGrpSpPr>
          <p:grpSpPr>
            <a:xfrm>
              <a:off x="8990288" y="3880614"/>
              <a:ext cx="29891" cy="27193"/>
              <a:chOff x="6521671" y="-229523"/>
              <a:chExt cx="38100" cy="38100"/>
            </a:xfrm>
          </p:grpSpPr>
          <p:sp>
            <p:nvSpPr>
              <p:cNvPr id="349" name="Freeform: Shape 493">
                <a:extLst>
                  <a:ext uri="{FF2B5EF4-FFF2-40B4-BE49-F238E27FC236}">
                    <a16:creationId xmlns:a16="http://schemas.microsoft.com/office/drawing/2014/main" id="{72B9FD5D-E791-04CF-DB17-DA5190F7AC1F}"/>
                  </a:ext>
                </a:extLst>
              </p:cNvPr>
              <p:cNvSpPr/>
              <p:nvPr/>
            </p:nvSpPr>
            <p:spPr>
              <a:xfrm>
                <a:off x="6540721" y="-229523"/>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50" name="Freeform: Shape 494">
                <a:extLst>
                  <a:ext uri="{FF2B5EF4-FFF2-40B4-BE49-F238E27FC236}">
                    <a16:creationId xmlns:a16="http://schemas.microsoft.com/office/drawing/2014/main" id="{7A47A9AE-4687-3BFE-1178-0F0953A3897A}"/>
                  </a:ext>
                </a:extLst>
              </p:cNvPr>
              <p:cNvSpPr/>
              <p:nvPr/>
            </p:nvSpPr>
            <p:spPr>
              <a:xfrm>
                <a:off x="6521671" y="-210473"/>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07" name="Graphic 9">
              <a:extLst>
                <a:ext uri="{FF2B5EF4-FFF2-40B4-BE49-F238E27FC236}">
                  <a16:creationId xmlns:a16="http://schemas.microsoft.com/office/drawing/2014/main" id="{6C7D9AF0-2225-E00F-A97A-E7062DDD7DE4}"/>
                </a:ext>
              </a:extLst>
            </p:cNvPr>
            <p:cNvGrpSpPr/>
            <p:nvPr/>
          </p:nvGrpSpPr>
          <p:grpSpPr>
            <a:xfrm>
              <a:off x="8967422" y="3880614"/>
              <a:ext cx="29891" cy="27193"/>
              <a:chOff x="6492525" y="-229523"/>
              <a:chExt cx="38100" cy="38100"/>
            </a:xfrm>
          </p:grpSpPr>
          <p:sp>
            <p:nvSpPr>
              <p:cNvPr id="347" name="Freeform: Shape 491">
                <a:extLst>
                  <a:ext uri="{FF2B5EF4-FFF2-40B4-BE49-F238E27FC236}">
                    <a16:creationId xmlns:a16="http://schemas.microsoft.com/office/drawing/2014/main" id="{3527FDC5-0EBA-E491-F34D-7D33FC75BFD9}"/>
                  </a:ext>
                </a:extLst>
              </p:cNvPr>
              <p:cNvSpPr/>
              <p:nvPr/>
            </p:nvSpPr>
            <p:spPr>
              <a:xfrm>
                <a:off x="6511575" y="-229523"/>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48" name="Freeform: Shape 492">
                <a:extLst>
                  <a:ext uri="{FF2B5EF4-FFF2-40B4-BE49-F238E27FC236}">
                    <a16:creationId xmlns:a16="http://schemas.microsoft.com/office/drawing/2014/main" id="{1B7127F8-C7DF-28F2-DF52-99ACF9EC3DDB}"/>
                  </a:ext>
                </a:extLst>
              </p:cNvPr>
              <p:cNvSpPr/>
              <p:nvPr/>
            </p:nvSpPr>
            <p:spPr>
              <a:xfrm>
                <a:off x="6492525" y="-210473"/>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08" name="Graphic 9">
              <a:extLst>
                <a:ext uri="{FF2B5EF4-FFF2-40B4-BE49-F238E27FC236}">
                  <a16:creationId xmlns:a16="http://schemas.microsoft.com/office/drawing/2014/main" id="{1ECFC874-533E-E540-3BA7-D56ADB03BBA7}"/>
                </a:ext>
              </a:extLst>
            </p:cNvPr>
            <p:cNvGrpSpPr/>
            <p:nvPr/>
          </p:nvGrpSpPr>
          <p:grpSpPr>
            <a:xfrm>
              <a:off x="8944481" y="3880614"/>
              <a:ext cx="29891" cy="27193"/>
              <a:chOff x="6463283" y="-229523"/>
              <a:chExt cx="38100" cy="38100"/>
            </a:xfrm>
          </p:grpSpPr>
          <p:sp>
            <p:nvSpPr>
              <p:cNvPr id="345" name="Freeform: Shape 489">
                <a:extLst>
                  <a:ext uri="{FF2B5EF4-FFF2-40B4-BE49-F238E27FC236}">
                    <a16:creationId xmlns:a16="http://schemas.microsoft.com/office/drawing/2014/main" id="{D91AAA7F-94BC-B317-7716-4F41E584EEBC}"/>
                  </a:ext>
                </a:extLst>
              </p:cNvPr>
              <p:cNvSpPr/>
              <p:nvPr/>
            </p:nvSpPr>
            <p:spPr>
              <a:xfrm>
                <a:off x="6482333" y="-229523"/>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46" name="Freeform: Shape 490">
                <a:extLst>
                  <a:ext uri="{FF2B5EF4-FFF2-40B4-BE49-F238E27FC236}">
                    <a16:creationId xmlns:a16="http://schemas.microsoft.com/office/drawing/2014/main" id="{18E88F6A-C095-4635-EA1F-6F75D5AD2FA1}"/>
                  </a:ext>
                </a:extLst>
              </p:cNvPr>
              <p:cNvSpPr/>
              <p:nvPr/>
            </p:nvSpPr>
            <p:spPr>
              <a:xfrm>
                <a:off x="6463283" y="-210473"/>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09" name="Graphic 9">
              <a:extLst>
                <a:ext uri="{FF2B5EF4-FFF2-40B4-BE49-F238E27FC236}">
                  <a16:creationId xmlns:a16="http://schemas.microsoft.com/office/drawing/2014/main" id="{96D7A0D6-B0F5-4FA0-9A51-07A46859716F}"/>
                </a:ext>
              </a:extLst>
            </p:cNvPr>
            <p:cNvGrpSpPr/>
            <p:nvPr/>
          </p:nvGrpSpPr>
          <p:grpSpPr>
            <a:xfrm>
              <a:off x="8901140" y="3871504"/>
              <a:ext cx="29891" cy="27193"/>
              <a:chOff x="6408038" y="-242287"/>
              <a:chExt cx="38100" cy="38100"/>
            </a:xfrm>
          </p:grpSpPr>
          <p:sp>
            <p:nvSpPr>
              <p:cNvPr id="343" name="Freeform: Shape 487">
                <a:extLst>
                  <a:ext uri="{FF2B5EF4-FFF2-40B4-BE49-F238E27FC236}">
                    <a16:creationId xmlns:a16="http://schemas.microsoft.com/office/drawing/2014/main" id="{7F8EE550-AB36-C5E8-74D5-EED2A46A9580}"/>
                  </a:ext>
                </a:extLst>
              </p:cNvPr>
              <p:cNvSpPr/>
              <p:nvPr/>
            </p:nvSpPr>
            <p:spPr>
              <a:xfrm>
                <a:off x="6427088" y="-242287"/>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44" name="Freeform: Shape 488">
                <a:extLst>
                  <a:ext uri="{FF2B5EF4-FFF2-40B4-BE49-F238E27FC236}">
                    <a16:creationId xmlns:a16="http://schemas.microsoft.com/office/drawing/2014/main" id="{9502BBB9-0230-16FD-D87F-6B7CF4932E4D}"/>
                  </a:ext>
                </a:extLst>
              </p:cNvPr>
              <p:cNvSpPr/>
              <p:nvPr/>
            </p:nvSpPr>
            <p:spPr>
              <a:xfrm>
                <a:off x="6408038" y="-223237"/>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10" name="Graphic 9">
              <a:extLst>
                <a:ext uri="{FF2B5EF4-FFF2-40B4-BE49-F238E27FC236}">
                  <a16:creationId xmlns:a16="http://schemas.microsoft.com/office/drawing/2014/main" id="{2C90D2EC-7ADF-C8D7-006A-8A1F74701F58}"/>
                </a:ext>
              </a:extLst>
            </p:cNvPr>
            <p:cNvGrpSpPr/>
            <p:nvPr/>
          </p:nvGrpSpPr>
          <p:grpSpPr>
            <a:xfrm>
              <a:off x="8275755" y="3644779"/>
              <a:ext cx="29891" cy="27193"/>
              <a:chOff x="5610891" y="-559946"/>
              <a:chExt cx="38100" cy="38100"/>
            </a:xfrm>
          </p:grpSpPr>
          <p:sp>
            <p:nvSpPr>
              <p:cNvPr id="341" name="Freeform: Shape 485">
                <a:extLst>
                  <a:ext uri="{FF2B5EF4-FFF2-40B4-BE49-F238E27FC236}">
                    <a16:creationId xmlns:a16="http://schemas.microsoft.com/office/drawing/2014/main" id="{3B43C6C3-0FBE-7606-5508-686F8BF4F9F8}"/>
                  </a:ext>
                </a:extLst>
              </p:cNvPr>
              <p:cNvSpPr/>
              <p:nvPr/>
            </p:nvSpPr>
            <p:spPr>
              <a:xfrm>
                <a:off x="5629941" y="-55994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42" name="Freeform: Shape 486">
                <a:extLst>
                  <a:ext uri="{FF2B5EF4-FFF2-40B4-BE49-F238E27FC236}">
                    <a16:creationId xmlns:a16="http://schemas.microsoft.com/office/drawing/2014/main" id="{4E3C463E-8159-6D59-3330-7A71F26516D6}"/>
                  </a:ext>
                </a:extLst>
              </p:cNvPr>
              <p:cNvSpPr/>
              <p:nvPr/>
            </p:nvSpPr>
            <p:spPr>
              <a:xfrm>
                <a:off x="5610891" y="-54089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11" name="Graphic 9">
              <a:extLst>
                <a:ext uri="{FF2B5EF4-FFF2-40B4-BE49-F238E27FC236}">
                  <a16:creationId xmlns:a16="http://schemas.microsoft.com/office/drawing/2014/main" id="{CE4E2B0F-C872-16C2-6F59-75C81FDA79D4}"/>
                </a:ext>
              </a:extLst>
            </p:cNvPr>
            <p:cNvGrpSpPr/>
            <p:nvPr/>
          </p:nvGrpSpPr>
          <p:grpSpPr>
            <a:xfrm>
              <a:off x="7925662" y="3573396"/>
              <a:ext cx="29891" cy="27193"/>
              <a:chOff x="5164645" y="-659958"/>
              <a:chExt cx="38100" cy="38100"/>
            </a:xfrm>
          </p:grpSpPr>
          <p:sp>
            <p:nvSpPr>
              <p:cNvPr id="339" name="Freeform: Shape 483">
                <a:extLst>
                  <a:ext uri="{FF2B5EF4-FFF2-40B4-BE49-F238E27FC236}">
                    <a16:creationId xmlns:a16="http://schemas.microsoft.com/office/drawing/2014/main" id="{5CBF36DD-8649-2E50-AFB1-BE870721A464}"/>
                  </a:ext>
                </a:extLst>
              </p:cNvPr>
              <p:cNvSpPr/>
              <p:nvPr/>
            </p:nvSpPr>
            <p:spPr>
              <a:xfrm>
                <a:off x="5183695" y="-659958"/>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40" name="Freeform: Shape 484">
                <a:extLst>
                  <a:ext uri="{FF2B5EF4-FFF2-40B4-BE49-F238E27FC236}">
                    <a16:creationId xmlns:a16="http://schemas.microsoft.com/office/drawing/2014/main" id="{05343FBA-25DD-3109-8A42-55DE9C039E80}"/>
                  </a:ext>
                </a:extLst>
              </p:cNvPr>
              <p:cNvSpPr/>
              <p:nvPr/>
            </p:nvSpPr>
            <p:spPr>
              <a:xfrm>
                <a:off x="5164645" y="-640908"/>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12" name="Graphic 9">
              <a:extLst>
                <a:ext uri="{FF2B5EF4-FFF2-40B4-BE49-F238E27FC236}">
                  <a16:creationId xmlns:a16="http://schemas.microsoft.com/office/drawing/2014/main" id="{EDBC3806-D450-5AD9-7234-8F67D95ED025}"/>
                </a:ext>
              </a:extLst>
            </p:cNvPr>
            <p:cNvGrpSpPr/>
            <p:nvPr/>
          </p:nvGrpSpPr>
          <p:grpSpPr>
            <a:xfrm>
              <a:off x="7725695" y="3550826"/>
              <a:ext cx="29891" cy="27193"/>
              <a:chOff x="4909756" y="-691581"/>
              <a:chExt cx="38100" cy="38100"/>
            </a:xfrm>
          </p:grpSpPr>
          <p:sp>
            <p:nvSpPr>
              <p:cNvPr id="337" name="Freeform: Shape 481">
                <a:extLst>
                  <a:ext uri="{FF2B5EF4-FFF2-40B4-BE49-F238E27FC236}">
                    <a16:creationId xmlns:a16="http://schemas.microsoft.com/office/drawing/2014/main" id="{139C623B-B81C-C9C8-AE45-DC215A69DD5F}"/>
                  </a:ext>
                </a:extLst>
              </p:cNvPr>
              <p:cNvSpPr/>
              <p:nvPr/>
            </p:nvSpPr>
            <p:spPr>
              <a:xfrm>
                <a:off x="4928806" y="-691581"/>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38" name="Freeform: Shape 482">
                <a:extLst>
                  <a:ext uri="{FF2B5EF4-FFF2-40B4-BE49-F238E27FC236}">
                    <a16:creationId xmlns:a16="http://schemas.microsoft.com/office/drawing/2014/main" id="{2C11E8B4-173A-0650-6A25-C4949EE0CB23}"/>
                  </a:ext>
                </a:extLst>
              </p:cNvPr>
              <p:cNvSpPr/>
              <p:nvPr/>
            </p:nvSpPr>
            <p:spPr>
              <a:xfrm>
                <a:off x="4909756" y="-672531"/>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13" name="Graphic 9">
              <a:extLst>
                <a:ext uri="{FF2B5EF4-FFF2-40B4-BE49-F238E27FC236}">
                  <a16:creationId xmlns:a16="http://schemas.microsoft.com/office/drawing/2014/main" id="{1230EF0E-8249-2EA2-E940-3A18C628DF0A}"/>
                </a:ext>
              </a:extLst>
            </p:cNvPr>
            <p:cNvGrpSpPr/>
            <p:nvPr/>
          </p:nvGrpSpPr>
          <p:grpSpPr>
            <a:xfrm>
              <a:off x="6982093" y="3388957"/>
              <a:ext cx="29891" cy="27193"/>
              <a:chOff x="3961923" y="-918371"/>
              <a:chExt cx="38100" cy="38100"/>
            </a:xfrm>
          </p:grpSpPr>
          <p:sp>
            <p:nvSpPr>
              <p:cNvPr id="335" name="Freeform: Shape 479">
                <a:extLst>
                  <a:ext uri="{FF2B5EF4-FFF2-40B4-BE49-F238E27FC236}">
                    <a16:creationId xmlns:a16="http://schemas.microsoft.com/office/drawing/2014/main" id="{D5D8CDF6-DA74-F5A6-AF64-A76D96425B40}"/>
                  </a:ext>
                </a:extLst>
              </p:cNvPr>
              <p:cNvSpPr/>
              <p:nvPr/>
            </p:nvSpPr>
            <p:spPr>
              <a:xfrm>
                <a:off x="3980973" y="-918371"/>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36" name="Freeform: Shape 480">
                <a:extLst>
                  <a:ext uri="{FF2B5EF4-FFF2-40B4-BE49-F238E27FC236}">
                    <a16:creationId xmlns:a16="http://schemas.microsoft.com/office/drawing/2014/main" id="{51A02087-F73E-DE06-429F-ED9B57B79BD3}"/>
                  </a:ext>
                </a:extLst>
              </p:cNvPr>
              <p:cNvSpPr/>
              <p:nvPr/>
            </p:nvSpPr>
            <p:spPr>
              <a:xfrm>
                <a:off x="3961923" y="-899321"/>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14" name="Graphic 9">
              <a:extLst>
                <a:ext uri="{FF2B5EF4-FFF2-40B4-BE49-F238E27FC236}">
                  <a16:creationId xmlns:a16="http://schemas.microsoft.com/office/drawing/2014/main" id="{0E32B21A-67EC-B751-2D78-C79BF9789722}"/>
                </a:ext>
              </a:extLst>
            </p:cNvPr>
            <p:cNvGrpSpPr/>
            <p:nvPr/>
          </p:nvGrpSpPr>
          <p:grpSpPr>
            <a:xfrm>
              <a:off x="6901015" y="3372029"/>
              <a:ext cx="29891" cy="27193"/>
              <a:chOff x="3858577" y="-942089"/>
              <a:chExt cx="38100" cy="38100"/>
            </a:xfrm>
          </p:grpSpPr>
          <p:sp>
            <p:nvSpPr>
              <p:cNvPr id="333" name="Freeform: Shape 477">
                <a:extLst>
                  <a:ext uri="{FF2B5EF4-FFF2-40B4-BE49-F238E27FC236}">
                    <a16:creationId xmlns:a16="http://schemas.microsoft.com/office/drawing/2014/main" id="{544FB8DD-1520-2E92-11D8-235BF501B451}"/>
                  </a:ext>
                </a:extLst>
              </p:cNvPr>
              <p:cNvSpPr/>
              <p:nvPr/>
            </p:nvSpPr>
            <p:spPr>
              <a:xfrm>
                <a:off x="3877627" y="-942089"/>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34" name="Freeform: Shape 478">
                <a:extLst>
                  <a:ext uri="{FF2B5EF4-FFF2-40B4-BE49-F238E27FC236}">
                    <a16:creationId xmlns:a16="http://schemas.microsoft.com/office/drawing/2014/main" id="{3B09C2B7-B942-F7EB-CB46-808D91CC6E7A}"/>
                  </a:ext>
                </a:extLst>
              </p:cNvPr>
              <p:cNvSpPr/>
              <p:nvPr/>
            </p:nvSpPr>
            <p:spPr>
              <a:xfrm>
                <a:off x="3858577" y="-923039"/>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15" name="Graphic 9">
              <a:extLst>
                <a:ext uri="{FF2B5EF4-FFF2-40B4-BE49-F238E27FC236}">
                  <a16:creationId xmlns:a16="http://schemas.microsoft.com/office/drawing/2014/main" id="{72F7FD1A-27D7-5CD9-E4E9-46AFABC950BC}"/>
                </a:ext>
              </a:extLst>
            </p:cNvPr>
            <p:cNvGrpSpPr/>
            <p:nvPr/>
          </p:nvGrpSpPr>
          <p:grpSpPr>
            <a:xfrm>
              <a:off x="6776969" y="3351226"/>
              <a:ext cx="29891" cy="27193"/>
              <a:chOff x="3700462" y="-971235"/>
              <a:chExt cx="38100" cy="38099"/>
            </a:xfrm>
          </p:grpSpPr>
          <p:sp>
            <p:nvSpPr>
              <p:cNvPr id="331" name="Freeform: Shape 475">
                <a:extLst>
                  <a:ext uri="{FF2B5EF4-FFF2-40B4-BE49-F238E27FC236}">
                    <a16:creationId xmlns:a16="http://schemas.microsoft.com/office/drawing/2014/main" id="{3AD4A5E4-885C-3F51-6D08-28E16B9750FF}"/>
                  </a:ext>
                </a:extLst>
              </p:cNvPr>
              <p:cNvSpPr/>
              <p:nvPr/>
            </p:nvSpPr>
            <p:spPr>
              <a:xfrm>
                <a:off x="3719512" y="-971235"/>
                <a:ext cx="9525" cy="38099"/>
              </a:xfrm>
              <a:custGeom>
                <a:avLst/>
                <a:gdLst>
                  <a:gd name="connsiteX0" fmla="*/ 0 w 9525"/>
                  <a:gd name="connsiteY0" fmla="*/ 0 h 38099"/>
                  <a:gd name="connsiteX1" fmla="*/ 0 w 9525"/>
                  <a:gd name="connsiteY1" fmla="*/ 38100 h 38099"/>
                </a:gdLst>
                <a:ahLst/>
                <a:cxnLst>
                  <a:cxn ang="0">
                    <a:pos x="connsiteX0" y="connsiteY0"/>
                  </a:cxn>
                  <a:cxn ang="0">
                    <a:pos x="connsiteX1" y="connsiteY1"/>
                  </a:cxn>
                </a:cxnLst>
                <a:rect l="l" t="t" r="r" b="b"/>
                <a:pathLst>
                  <a:path w="9525" h="38099">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32" name="Freeform: Shape 476">
                <a:extLst>
                  <a:ext uri="{FF2B5EF4-FFF2-40B4-BE49-F238E27FC236}">
                    <a16:creationId xmlns:a16="http://schemas.microsoft.com/office/drawing/2014/main" id="{6B7CC250-01C3-AB61-A26E-045C27DAC810}"/>
                  </a:ext>
                </a:extLst>
              </p:cNvPr>
              <p:cNvSpPr/>
              <p:nvPr/>
            </p:nvSpPr>
            <p:spPr>
              <a:xfrm>
                <a:off x="3700462" y="-952185"/>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16" name="Graphic 9">
              <a:extLst>
                <a:ext uri="{FF2B5EF4-FFF2-40B4-BE49-F238E27FC236}">
                  <a16:creationId xmlns:a16="http://schemas.microsoft.com/office/drawing/2014/main" id="{A928A822-14C1-3375-9928-52927E646FFC}"/>
                </a:ext>
              </a:extLst>
            </p:cNvPr>
            <p:cNvGrpSpPr/>
            <p:nvPr/>
          </p:nvGrpSpPr>
          <p:grpSpPr>
            <a:xfrm>
              <a:off x="7154262" y="3422813"/>
              <a:ext cx="29891" cy="27193"/>
              <a:chOff x="4181379" y="-870937"/>
              <a:chExt cx="38100" cy="38100"/>
            </a:xfrm>
          </p:grpSpPr>
          <p:sp>
            <p:nvSpPr>
              <p:cNvPr id="329" name="Freeform: Shape 473">
                <a:extLst>
                  <a:ext uri="{FF2B5EF4-FFF2-40B4-BE49-F238E27FC236}">
                    <a16:creationId xmlns:a16="http://schemas.microsoft.com/office/drawing/2014/main" id="{C4149EB3-240F-BE2D-2908-B7327091FD22}"/>
                  </a:ext>
                </a:extLst>
              </p:cNvPr>
              <p:cNvSpPr/>
              <p:nvPr/>
            </p:nvSpPr>
            <p:spPr>
              <a:xfrm>
                <a:off x="4200429" y="-870937"/>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30" name="Freeform: Shape 474">
                <a:extLst>
                  <a:ext uri="{FF2B5EF4-FFF2-40B4-BE49-F238E27FC236}">
                    <a16:creationId xmlns:a16="http://schemas.microsoft.com/office/drawing/2014/main" id="{719BADDF-2902-DF22-62EC-7438E2504285}"/>
                  </a:ext>
                </a:extLst>
              </p:cNvPr>
              <p:cNvSpPr/>
              <p:nvPr/>
            </p:nvSpPr>
            <p:spPr>
              <a:xfrm>
                <a:off x="4181379" y="-851887"/>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17" name="Graphic 9">
              <a:extLst>
                <a:ext uri="{FF2B5EF4-FFF2-40B4-BE49-F238E27FC236}">
                  <a16:creationId xmlns:a16="http://schemas.microsoft.com/office/drawing/2014/main" id="{FB03AD0F-0170-9DA4-DD2C-E0E263263F8E}"/>
                </a:ext>
              </a:extLst>
            </p:cNvPr>
            <p:cNvGrpSpPr/>
            <p:nvPr/>
          </p:nvGrpSpPr>
          <p:grpSpPr>
            <a:xfrm>
              <a:off x="9992444" y="4205643"/>
              <a:ext cx="29891" cy="27193"/>
              <a:chOff x="7799069" y="225866"/>
              <a:chExt cx="38100" cy="38100"/>
            </a:xfrm>
          </p:grpSpPr>
          <p:sp>
            <p:nvSpPr>
              <p:cNvPr id="327" name="Freeform: Shape 471">
                <a:extLst>
                  <a:ext uri="{FF2B5EF4-FFF2-40B4-BE49-F238E27FC236}">
                    <a16:creationId xmlns:a16="http://schemas.microsoft.com/office/drawing/2014/main" id="{F1BCABC3-5821-95BA-3BBE-55423D54663E}"/>
                  </a:ext>
                </a:extLst>
              </p:cNvPr>
              <p:cNvSpPr/>
              <p:nvPr/>
            </p:nvSpPr>
            <p:spPr>
              <a:xfrm>
                <a:off x="7818119" y="22586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28" name="Freeform: Shape 472">
                <a:extLst>
                  <a:ext uri="{FF2B5EF4-FFF2-40B4-BE49-F238E27FC236}">
                    <a16:creationId xmlns:a16="http://schemas.microsoft.com/office/drawing/2014/main" id="{88B188BD-B958-127A-4411-42B1B23E34C7}"/>
                  </a:ext>
                </a:extLst>
              </p:cNvPr>
              <p:cNvSpPr/>
              <p:nvPr/>
            </p:nvSpPr>
            <p:spPr>
              <a:xfrm>
                <a:off x="7799069" y="24491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18" name="Graphic 9">
              <a:extLst>
                <a:ext uri="{FF2B5EF4-FFF2-40B4-BE49-F238E27FC236}">
                  <a16:creationId xmlns:a16="http://schemas.microsoft.com/office/drawing/2014/main" id="{47FBAE1C-7D89-C927-32FB-3045CC9AC0C0}"/>
                </a:ext>
              </a:extLst>
            </p:cNvPr>
            <p:cNvGrpSpPr/>
            <p:nvPr/>
          </p:nvGrpSpPr>
          <p:grpSpPr>
            <a:xfrm>
              <a:off x="10031077" y="4205643"/>
              <a:ext cx="29891" cy="27193"/>
              <a:chOff x="7848313" y="225866"/>
              <a:chExt cx="38100" cy="38100"/>
            </a:xfrm>
          </p:grpSpPr>
          <p:sp>
            <p:nvSpPr>
              <p:cNvPr id="325" name="Freeform: Shape 469">
                <a:extLst>
                  <a:ext uri="{FF2B5EF4-FFF2-40B4-BE49-F238E27FC236}">
                    <a16:creationId xmlns:a16="http://schemas.microsoft.com/office/drawing/2014/main" id="{58742EAF-82C8-AAB6-44FD-AADA554397A9}"/>
                  </a:ext>
                </a:extLst>
              </p:cNvPr>
              <p:cNvSpPr/>
              <p:nvPr/>
            </p:nvSpPr>
            <p:spPr>
              <a:xfrm>
                <a:off x="7867363" y="22586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26" name="Freeform: Shape 470">
                <a:extLst>
                  <a:ext uri="{FF2B5EF4-FFF2-40B4-BE49-F238E27FC236}">
                    <a16:creationId xmlns:a16="http://schemas.microsoft.com/office/drawing/2014/main" id="{0342D763-FC1A-040E-0748-35A96FFD1FC9}"/>
                  </a:ext>
                </a:extLst>
              </p:cNvPr>
              <p:cNvSpPr/>
              <p:nvPr/>
            </p:nvSpPr>
            <p:spPr>
              <a:xfrm>
                <a:off x="7848313" y="24491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19" name="Graphic 9">
              <a:extLst>
                <a:ext uri="{FF2B5EF4-FFF2-40B4-BE49-F238E27FC236}">
                  <a16:creationId xmlns:a16="http://schemas.microsoft.com/office/drawing/2014/main" id="{83A6F51E-49A1-7C9C-D95D-C0CE79E561A1}"/>
                </a:ext>
              </a:extLst>
            </p:cNvPr>
            <p:cNvGrpSpPr/>
            <p:nvPr/>
          </p:nvGrpSpPr>
          <p:grpSpPr>
            <a:xfrm>
              <a:off x="11434513" y="4333724"/>
              <a:ext cx="29891" cy="27193"/>
              <a:chOff x="9637204" y="405317"/>
              <a:chExt cx="38100" cy="38100"/>
            </a:xfrm>
          </p:grpSpPr>
          <p:sp>
            <p:nvSpPr>
              <p:cNvPr id="323" name="Freeform: Shape 467">
                <a:extLst>
                  <a:ext uri="{FF2B5EF4-FFF2-40B4-BE49-F238E27FC236}">
                    <a16:creationId xmlns:a16="http://schemas.microsoft.com/office/drawing/2014/main" id="{F9CC9604-7154-E4B5-0D1E-2E65D0905DCA}"/>
                  </a:ext>
                </a:extLst>
              </p:cNvPr>
              <p:cNvSpPr/>
              <p:nvPr/>
            </p:nvSpPr>
            <p:spPr>
              <a:xfrm>
                <a:off x="9656254" y="405317"/>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24" name="Freeform: Shape 468">
                <a:extLst>
                  <a:ext uri="{FF2B5EF4-FFF2-40B4-BE49-F238E27FC236}">
                    <a16:creationId xmlns:a16="http://schemas.microsoft.com/office/drawing/2014/main" id="{180E5655-8F4F-72CD-2D79-A4ED7E703048}"/>
                  </a:ext>
                </a:extLst>
              </p:cNvPr>
              <p:cNvSpPr/>
              <p:nvPr/>
            </p:nvSpPr>
            <p:spPr>
              <a:xfrm>
                <a:off x="9637204" y="424367"/>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nvGrpSpPr>
            <p:cNvPr id="320" name="Graphic 9">
              <a:extLst>
                <a:ext uri="{FF2B5EF4-FFF2-40B4-BE49-F238E27FC236}">
                  <a16:creationId xmlns:a16="http://schemas.microsoft.com/office/drawing/2014/main" id="{967667CD-C16B-FDB1-734B-78C992C4852A}"/>
                </a:ext>
              </a:extLst>
            </p:cNvPr>
            <p:cNvGrpSpPr/>
            <p:nvPr/>
          </p:nvGrpSpPr>
          <p:grpSpPr>
            <a:xfrm>
              <a:off x="11427040" y="4333724"/>
              <a:ext cx="29891" cy="27193"/>
              <a:chOff x="9627679" y="405317"/>
              <a:chExt cx="38100" cy="38100"/>
            </a:xfrm>
          </p:grpSpPr>
          <p:sp>
            <p:nvSpPr>
              <p:cNvPr id="321" name="Freeform: Shape 465">
                <a:extLst>
                  <a:ext uri="{FF2B5EF4-FFF2-40B4-BE49-F238E27FC236}">
                    <a16:creationId xmlns:a16="http://schemas.microsoft.com/office/drawing/2014/main" id="{F4A4CF44-22F0-3B8A-21C9-4A8C3FAD4046}"/>
                  </a:ext>
                </a:extLst>
              </p:cNvPr>
              <p:cNvSpPr/>
              <p:nvPr/>
            </p:nvSpPr>
            <p:spPr>
              <a:xfrm>
                <a:off x="9646729" y="405317"/>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2"/>
                </a:solidFill>
                <a:prstDash val="solid"/>
                <a:miter/>
              </a:ln>
            </p:spPr>
            <p:txBody>
              <a:bodyPr rtlCol="0" anchor="ctr"/>
              <a:lstStyle/>
              <a:p>
                <a:endParaRPr lang="en-GB" sz="1000">
                  <a:solidFill>
                    <a:schemeClr val="tx1"/>
                  </a:solidFill>
                </a:endParaRPr>
              </a:p>
            </p:txBody>
          </p:sp>
          <p:sp>
            <p:nvSpPr>
              <p:cNvPr id="322" name="Freeform: Shape 466">
                <a:extLst>
                  <a:ext uri="{FF2B5EF4-FFF2-40B4-BE49-F238E27FC236}">
                    <a16:creationId xmlns:a16="http://schemas.microsoft.com/office/drawing/2014/main" id="{3B39D96C-F4FB-27B1-ED1B-D9DCA393AC56}"/>
                  </a:ext>
                </a:extLst>
              </p:cNvPr>
              <p:cNvSpPr/>
              <p:nvPr/>
            </p:nvSpPr>
            <p:spPr>
              <a:xfrm>
                <a:off x="9627679" y="424367"/>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2"/>
                </a:solidFill>
                <a:prstDash val="solid"/>
                <a:miter/>
              </a:ln>
            </p:spPr>
            <p:txBody>
              <a:bodyPr rtlCol="0" anchor="ctr"/>
              <a:lstStyle/>
              <a:p>
                <a:endParaRPr lang="en-GB" sz="1000">
                  <a:solidFill>
                    <a:schemeClr val="tx1"/>
                  </a:solidFill>
                </a:endParaRPr>
              </a:p>
            </p:txBody>
          </p:sp>
        </p:grpSp>
      </p:grpSp>
      <p:sp>
        <p:nvSpPr>
          <p:cNvPr id="439" name="Graphic 11">
            <a:extLst>
              <a:ext uri="{FF2B5EF4-FFF2-40B4-BE49-F238E27FC236}">
                <a16:creationId xmlns:a16="http://schemas.microsoft.com/office/drawing/2014/main" id="{CFA09D8A-D394-9387-4553-343C0B444826}"/>
              </a:ext>
            </a:extLst>
          </p:cNvPr>
          <p:cNvSpPr/>
          <p:nvPr/>
        </p:nvSpPr>
        <p:spPr>
          <a:xfrm>
            <a:off x="6784697" y="3549592"/>
            <a:ext cx="4926996" cy="1021813"/>
          </a:xfrm>
          <a:custGeom>
            <a:avLst/>
            <a:gdLst>
              <a:gd name="connsiteX0" fmla="*/ 0 w 6291357"/>
              <a:gd name="connsiteY0" fmla="*/ 0 h 1434179"/>
              <a:gd name="connsiteX1" fmla="*/ 41910 w 6291357"/>
              <a:gd name="connsiteY1" fmla="*/ 0 h 1434179"/>
              <a:gd name="connsiteX2" fmla="*/ 41910 w 6291357"/>
              <a:gd name="connsiteY2" fmla="*/ 30385 h 1434179"/>
              <a:gd name="connsiteX3" fmla="*/ 201263 w 6291357"/>
              <a:gd name="connsiteY3" fmla="*/ 30385 h 1434179"/>
              <a:gd name="connsiteX4" fmla="*/ 201263 w 6291357"/>
              <a:gd name="connsiteY4" fmla="*/ 41910 h 1434179"/>
              <a:gd name="connsiteX5" fmla="*/ 335566 w 6291357"/>
              <a:gd name="connsiteY5" fmla="*/ 41910 h 1434179"/>
              <a:gd name="connsiteX6" fmla="*/ 335566 w 6291357"/>
              <a:gd name="connsiteY6" fmla="*/ 60770 h 1434179"/>
              <a:gd name="connsiteX7" fmla="*/ 392144 w 6291357"/>
              <a:gd name="connsiteY7" fmla="*/ 60770 h 1434179"/>
              <a:gd name="connsiteX8" fmla="*/ 392144 w 6291357"/>
              <a:gd name="connsiteY8" fmla="*/ 78391 h 1434179"/>
              <a:gd name="connsiteX9" fmla="*/ 536829 w 6291357"/>
              <a:gd name="connsiteY9" fmla="*/ 78391 h 1434179"/>
              <a:gd name="connsiteX10" fmla="*/ 536829 w 6291357"/>
              <a:gd name="connsiteY10" fmla="*/ 91821 h 1434179"/>
              <a:gd name="connsiteX11" fmla="*/ 631698 w 6291357"/>
              <a:gd name="connsiteY11" fmla="*/ 91821 h 1434179"/>
              <a:gd name="connsiteX12" fmla="*/ 631698 w 6291357"/>
              <a:gd name="connsiteY12" fmla="*/ 100298 h 1434179"/>
              <a:gd name="connsiteX13" fmla="*/ 721043 w 6291357"/>
              <a:gd name="connsiteY13" fmla="*/ 100298 h 1434179"/>
              <a:gd name="connsiteX14" fmla="*/ 721043 w 6291357"/>
              <a:gd name="connsiteY14" fmla="*/ 110681 h 1434179"/>
              <a:gd name="connsiteX15" fmla="*/ 861536 w 6291357"/>
              <a:gd name="connsiteY15" fmla="*/ 110681 h 1434179"/>
              <a:gd name="connsiteX16" fmla="*/ 861536 w 6291357"/>
              <a:gd name="connsiteY16" fmla="*/ 130683 h 1434179"/>
              <a:gd name="connsiteX17" fmla="*/ 902875 w 6291357"/>
              <a:gd name="connsiteY17" fmla="*/ 130683 h 1434179"/>
              <a:gd name="connsiteX18" fmla="*/ 902875 w 6291357"/>
              <a:gd name="connsiteY18" fmla="*/ 149543 h 1434179"/>
              <a:gd name="connsiteX19" fmla="*/ 980027 w 6291357"/>
              <a:gd name="connsiteY19" fmla="*/ 149543 h 1434179"/>
              <a:gd name="connsiteX20" fmla="*/ 980027 w 6291357"/>
              <a:gd name="connsiteY20" fmla="*/ 158115 h 1434179"/>
              <a:gd name="connsiteX21" fmla="*/ 1020223 w 6291357"/>
              <a:gd name="connsiteY21" fmla="*/ 158115 h 1434179"/>
              <a:gd name="connsiteX22" fmla="*/ 1020223 w 6291357"/>
              <a:gd name="connsiteY22" fmla="*/ 169640 h 1434179"/>
              <a:gd name="connsiteX23" fmla="*/ 1027462 w 6291357"/>
              <a:gd name="connsiteY23" fmla="*/ 169640 h 1434179"/>
              <a:gd name="connsiteX24" fmla="*/ 1027462 w 6291357"/>
              <a:gd name="connsiteY24" fmla="*/ 181832 h 1434179"/>
              <a:gd name="connsiteX25" fmla="*/ 1108329 w 6291357"/>
              <a:gd name="connsiteY25" fmla="*/ 181832 h 1434179"/>
              <a:gd name="connsiteX26" fmla="*/ 1108329 w 6291357"/>
              <a:gd name="connsiteY26" fmla="*/ 196406 h 1434179"/>
              <a:gd name="connsiteX27" fmla="*/ 1142429 w 6291357"/>
              <a:gd name="connsiteY27" fmla="*/ 196406 h 1434179"/>
              <a:gd name="connsiteX28" fmla="*/ 1142429 w 6291357"/>
              <a:gd name="connsiteY28" fmla="*/ 214027 h 1434179"/>
              <a:gd name="connsiteX29" fmla="*/ 1291304 w 6291357"/>
              <a:gd name="connsiteY29" fmla="*/ 214027 h 1434179"/>
              <a:gd name="connsiteX30" fmla="*/ 1291304 w 6291357"/>
              <a:gd name="connsiteY30" fmla="*/ 223171 h 1434179"/>
              <a:gd name="connsiteX31" fmla="*/ 1352741 w 6291357"/>
              <a:gd name="connsiteY31" fmla="*/ 223171 h 1434179"/>
              <a:gd name="connsiteX32" fmla="*/ 1352741 w 6291357"/>
              <a:gd name="connsiteY32" fmla="*/ 248031 h 1434179"/>
              <a:gd name="connsiteX33" fmla="*/ 1366171 w 6291357"/>
              <a:gd name="connsiteY33" fmla="*/ 248031 h 1434179"/>
              <a:gd name="connsiteX34" fmla="*/ 1366171 w 6291357"/>
              <a:gd name="connsiteY34" fmla="*/ 257747 h 1434179"/>
              <a:gd name="connsiteX35" fmla="*/ 1374648 w 6291357"/>
              <a:gd name="connsiteY35" fmla="*/ 257747 h 1434179"/>
              <a:gd name="connsiteX36" fmla="*/ 1374648 w 6291357"/>
              <a:gd name="connsiteY36" fmla="*/ 274796 h 1434179"/>
              <a:gd name="connsiteX37" fmla="*/ 1424464 w 6291357"/>
              <a:gd name="connsiteY37" fmla="*/ 274796 h 1434179"/>
              <a:gd name="connsiteX38" fmla="*/ 1424464 w 6291357"/>
              <a:gd name="connsiteY38" fmla="*/ 308896 h 1434179"/>
              <a:gd name="connsiteX39" fmla="*/ 1490186 w 6291357"/>
              <a:gd name="connsiteY39" fmla="*/ 308896 h 1434179"/>
              <a:gd name="connsiteX40" fmla="*/ 1502283 w 6291357"/>
              <a:gd name="connsiteY40" fmla="*/ 308896 h 1434179"/>
              <a:gd name="connsiteX41" fmla="*/ 1502283 w 6291357"/>
              <a:gd name="connsiteY41" fmla="*/ 320421 h 1434179"/>
              <a:gd name="connsiteX42" fmla="*/ 1535144 w 6291357"/>
              <a:gd name="connsiteY42" fmla="*/ 320421 h 1434179"/>
              <a:gd name="connsiteX43" fmla="*/ 1535144 w 6291357"/>
              <a:gd name="connsiteY43" fmla="*/ 328898 h 1434179"/>
              <a:gd name="connsiteX44" fmla="*/ 1619631 w 6291357"/>
              <a:gd name="connsiteY44" fmla="*/ 328898 h 1434179"/>
              <a:gd name="connsiteX45" fmla="*/ 1619631 w 6291357"/>
              <a:gd name="connsiteY45" fmla="*/ 339852 h 1434179"/>
              <a:gd name="connsiteX46" fmla="*/ 1634204 w 6291357"/>
              <a:gd name="connsiteY46" fmla="*/ 339852 h 1434179"/>
              <a:gd name="connsiteX47" fmla="*/ 1634204 w 6291357"/>
              <a:gd name="connsiteY47" fmla="*/ 350234 h 1434179"/>
              <a:gd name="connsiteX48" fmla="*/ 1742504 w 6291357"/>
              <a:gd name="connsiteY48" fmla="*/ 350234 h 1434179"/>
              <a:gd name="connsiteX49" fmla="*/ 1742504 w 6291357"/>
              <a:gd name="connsiteY49" fmla="*/ 358712 h 1434179"/>
              <a:gd name="connsiteX50" fmla="*/ 1809369 w 6291357"/>
              <a:gd name="connsiteY50" fmla="*/ 358712 h 1434179"/>
              <a:gd name="connsiteX51" fmla="*/ 1809369 w 6291357"/>
              <a:gd name="connsiteY51" fmla="*/ 380619 h 1434179"/>
              <a:gd name="connsiteX52" fmla="*/ 1859852 w 6291357"/>
              <a:gd name="connsiteY52" fmla="*/ 380619 h 1434179"/>
              <a:gd name="connsiteX53" fmla="*/ 1859852 w 6291357"/>
              <a:gd name="connsiteY53" fmla="*/ 396431 h 1434179"/>
              <a:gd name="connsiteX54" fmla="*/ 1868329 w 6291357"/>
              <a:gd name="connsiteY54" fmla="*/ 396431 h 1434179"/>
              <a:gd name="connsiteX55" fmla="*/ 1868329 w 6291357"/>
              <a:gd name="connsiteY55" fmla="*/ 409194 h 1434179"/>
              <a:gd name="connsiteX56" fmla="*/ 1951006 w 6291357"/>
              <a:gd name="connsiteY56" fmla="*/ 409194 h 1434179"/>
              <a:gd name="connsiteX57" fmla="*/ 1951006 w 6291357"/>
              <a:gd name="connsiteY57" fmla="*/ 423196 h 1434179"/>
              <a:gd name="connsiteX58" fmla="*/ 2040350 w 6291357"/>
              <a:gd name="connsiteY58" fmla="*/ 423196 h 1434179"/>
              <a:gd name="connsiteX59" fmla="*/ 2040350 w 6291357"/>
              <a:gd name="connsiteY59" fmla="*/ 435959 h 1434179"/>
              <a:gd name="connsiteX60" fmla="*/ 2075021 w 6291357"/>
              <a:gd name="connsiteY60" fmla="*/ 435959 h 1434179"/>
              <a:gd name="connsiteX61" fmla="*/ 2075021 w 6291357"/>
              <a:gd name="connsiteY61" fmla="*/ 449866 h 1434179"/>
              <a:gd name="connsiteX62" fmla="*/ 2098167 w 6291357"/>
              <a:gd name="connsiteY62" fmla="*/ 449866 h 1434179"/>
              <a:gd name="connsiteX63" fmla="*/ 2098167 w 6291357"/>
              <a:gd name="connsiteY63" fmla="*/ 459010 h 1434179"/>
              <a:gd name="connsiteX64" fmla="*/ 2135791 w 6291357"/>
              <a:gd name="connsiteY64" fmla="*/ 459010 h 1434179"/>
              <a:gd name="connsiteX65" fmla="*/ 2135791 w 6291357"/>
              <a:gd name="connsiteY65" fmla="*/ 487013 h 1434179"/>
              <a:gd name="connsiteX66" fmla="*/ 2165604 w 6291357"/>
              <a:gd name="connsiteY66" fmla="*/ 487013 h 1434179"/>
              <a:gd name="connsiteX67" fmla="*/ 2165604 w 6291357"/>
              <a:gd name="connsiteY67" fmla="*/ 523494 h 1434179"/>
              <a:gd name="connsiteX68" fmla="*/ 2181416 w 6291357"/>
              <a:gd name="connsiteY68" fmla="*/ 523494 h 1434179"/>
              <a:gd name="connsiteX69" fmla="*/ 2181416 w 6291357"/>
              <a:gd name="connsiteY69" fmla="*/ 535591 h 1434179"/>
              <a:gd name="connsiteX70" fmla="*/ 2216658 w 6291357"/>
              <a:gd name="connsiteY70" fmla="*/ 535591 h 1434179"/>
              <a:gd name="connsiteX71" fmla="*/ 2216658 w 6291357"/>
              <a:gd name="connsiteY71" fmla="*/ 547783 h 1434179"/>
              <a:gd name="connsiteX72" fmla="*/ 2265331 w 6291357"/>
              <a:gd name="connsiteY72" fmla="*/ 547783 h 1434179"/>
              <a:gd name="connsiteX73" fmla="*/ 2265331 w 6291357"/>
              <a:gd name="connsiteY73" fmla="*/ 570262 h 1434179"/>
              <a:gd name="connsiteX74" fmla="*/ 2319433 w 6291357"/>
              <a:gd name="connsiteY74" fmla="*/ 570262 h 1434179"/>
              <a:gd name="connsiteX75" fmla="*/ 2319433 w 6291357"/>
              <a:gd name="connsiteY75" fmla="*/ 579406 h 1434179"/>
              <a:gd name="connsiteX76" fmla="*/ 2352294 w 6291357"/>
              <a:gd name="connsiteY76" fmla="*/ 579406 h 1434179"/>
              <a:gd name="connsiteX77" fmla="*/ 2352294 w 6291357"/>
              <a:gd name="connsiteY77" fmla="*/ 590931 h 1434179"/>
              <a:gd name="connsiteX78" fmla="*/ 2383250 w 6291357"/>
              <a:gd name="connsiteY78" fmla="*/ 590931 h 1434179"/>
              <a:gd name="connsiteX79" fmla="*/ 2383250 w 6291357"/>
              <a:gd name="connsiteY79" fmla="*/ 602552 h 1434179"/>
              <a:gd name="connsiteX80" fmla="*/ 2432495 w 6291357"/>
              <a:gd name="connsiteY80" fmla="*/ 602552 h 1434179"/>
              <a:gd name="connsiteX81" fmla="*/ 2432495 w 6291357"/>
              <a:gd name="connsiteY81" fmla="*/ 637127 h 1434179"/>
              <a:gd name="connsiteX82" fmla="*/ 2522506 w 6291357"/>
              <a:gd name="connsiteY82" fmla="*/ 637127 h 1434179"/>
              <a:gd name="connsiteX83" fmla="*/ 2522506 w 6291357"/>
              <a:gd name="connsiteY83" fmla="*/ 646271 h 1434179"/>
              <a:gd name="connsiteX84" fmla="*/ 2536508 w 6291357"/>
              <a:gd name="connsiteY84" fmla="*/ 646271 h 1434179"/>
              <a:gd name="connsiteX85" fmla="*/ 2536508 w 6291357"/>
              <a:gd name="connsiteY85" fmla="*/ 652939 h 1434179"/>
              <a:gd name="connsiteX86" fmla="*/ 2547461 w 6291357"/>
              <a:gd name="connsiteY86" fmla="*/ 652939 h 1434179"/>
              <a:gd name="connsiteX87" fmla="*/ 2547461 w 6291357"/>
              <a:gd name="connsiteY87" fmla="*/ 703993 h 1434179"/>
              <a:gd name="connsiteX88" fmla="*/ 2636234 w 6291357"/>
              <a:gd name="connsiteY88" fmla="*/ 703993 h 1434179"/>
              <a:gd name="connsiteX89" fmla="*/ 2636234 w 6291357"/>
              <a:gd name="connsiteY89" fmla="*/ 718661 h 1434179"/>
              <a:gd name="connsiteX90" fmla="*/ 2651379 w 6291357"/>
              <a:gd name="connsiteY90" fmla="*/ 718661 h 1434179"/>
              <a:gd name="connsiteX91" fmla="*/ 2651379 w 6291357"/>
              <a:gd name="connsiteY91" fmla="*/ 731996 h 1434179"/>
              <a:gd name="connsiteX92" fmla="*/ 2669000 w 6291357"/>
              <a:gd name="connsiteY92" fmla="*/ 731996 h 1434179"/>
              <a:gd name="connsiteX93" fmla="*/ 2669000 w 6291357"/>
              <a:gd name="connsiteY93" fmla="*/ 744760 h 1434179"/>
              <a:gd name="connsiteX94" fmla="*/ 2710339 w 6291357"/>
              <a:gd name="connsiteY94" fmla="*/ 744760 h 1434179"/>
              <a:gd name="connsiteX95" fmla="*/ 2710339 w 6291357"/>
              <a:gd name="connsiteY95" fmla="*/ 775811 h 1434179"/>
              <a:gd name="connsiteX96" fmla="*/ 2757202 w 6291357"/>
              <a:gd name="connsiteY96" fmla="*/ 775811 h 1434179"/>
              <a:gd name="connsiteX97" fmla="*/ 2757202 w 6291357"/>
              <a:gd name="connsiteY97" fmla="*/ 787337 h 1434179"/>
              <a:gd name="connsiteX98" fmla="*/ 2770537 w 6291357"/>
              <a:gd name="connsiteY98" fmla="*/ 787337 h 1434179"/>
              <a:gd name="connsiteX99" fmla="*/ 2770537 w 6291357"/>
              <a:gd name="connsiteY99" fmla="*/ 802577 h 1434179"/>
              <a:gd name="connsiteX100" fmla="*/ 2789396 w 6291357"/>
              <a:gd name="connsiteY100" fmla="*/ 802577 h 1434179"/>
              <a:gd name="connsiteX101" fmla="*/ 2789396 w 6291357"/>
              <a:gd name="connsiteY101" fmla="*/ 822008 h 1434179"/>
              <a:gd name="connsiteX102" fmla="*/ 2814352 w 6291357"/>
              <a:gd name="connsiteY102" fmla="*/ 822008 h 1434179"/>
              <a:gd name="connsiteX103" fmla="*/ 2814352 w 6291357"/>
              <a:gd name="connsiteY103" fmla="*/ 831152 h 1434179"/>
              <a:gd name="connsiteX104" fmla="*/ 2859310 w 6291357"/>
              <a:gd name="connsiteY104" fmla="*/ 831152 h 1434179"/>
              <a:gd name="connsiteX105" fmla="*/ 2859310 w 6291357"/>
              <a:gd name="connsiteY105" fmla="*/ 851821 h 1434179"/>
              <a:gd name="connsiteX106" fmla="*/ 2887885 w 6291357"/>
              <a:gd name="connsiteY106" fmla="*/ 851821 h 1434179"/>
              <a:gd name="connsiteX107" fmla="*/ 2887885 w 6291357"/>
              <a:gd name="connsiteY107" fmla="*/ 860870 h 1434179"/>
              <a:gd name="connsiteX108" fmla="*/ 2906173 w 6291357"/>
              <a:gd name="connsiteY108" fmla="*/ 860870 h 1434179"/>
              <a:gd name="connsiteX109" fmla="*/ 2906173 w 6291357"/>
              <a:gd name="connsiteY109" fmla="*/ 871252 h 1434179"/>
              <a:gd name="connsiteX110" fmla="*/ 2918270 w 6291357"/>
              <a:gd name="connsiteY110" fmla="*/ 871252 h 1434179"/>
              <a:gd name="connsiteX111" fmla="*/ 2918270 w 6291357"/>
              <a:gd name="connsiteY111" fmla="*/ 883349 h 1434179"/>
              <a:gd name="connsiteX112" fmla="*/ 2977229 w 6291357"/>
              <a:gd name="connsiteY112" fmla="*/ 883349 h 1434179"/>
              <a:gd name="connsiteX113" fmla="*/ 2977229 w 6291357"/>
              <a:gd name="connsiteY113" fmla="*/ 891921 h 1434179"/>
              <a:gd name="connsiteX114" fmla="*/ 3196114 w 6291357"/>
              <a:gd name="connsiteY114" fmla="*/ 891921 h 1434179"/>
              <a:gd name="connsiteX115" fmla="*/ 3196114 w 6291357"/>
              <a:gd name="connsiteY115" fmla="*/ 906494 h 1434179"/>
              <a:gd name="connsiteX116" fmla="*/ 3236309 w 6291357"/>
              <a:gd name="connsiteY116" fmla="*/ 906494 h 1434179"/>
              <a:gd name="connsiteX117" fmla="*/ 3236309 w 6291357"/>
              <a:gd name="connsiteY117" fmla="*/ 922306 h 1434179"/>
              <a:gd name="connsiteX118" fmla="*/ 3272790 w 6291357"/>
              <a:gd name="connsiteY118" fmla="*/ 922306 h 1434179"/>
              <a:gd name="connsiteX119" fmla="*/ 3272790 w 6291357"/>
              <a:gd name="connsiteY119" fmla="*/ 946595 h 1434179"/>
              <a:gd name="connsiteX120" fmla="*/ 3353657 w 6291357"/>
              <a:gd name="connsiteY120" fmla="*/ 946595 h 1434179"/>
              <a:gd name="connsiteX121" fmla="*/ 3353657 w 6291357"/>
              <a:gd name="connsiteY121" fmla="*/ 963644 h 1434179"/>
              <a:gd name="connsiteX122" fmla="*/ 3481864 w 6291357"/>
              <a:gd name="connsiteY122" fmla="*/ 963644 h 1434179"/>
              <a:gd name="connsiteX123" fmla="*/ 3481864 w 6291357"/>
              <a:gd name="connsiteY123" fmla="*/ 989743 h 1434179"/>
              <a:gd name="connsiteX124" fmla="*/ 3608928 w 6291357"/>
              <a:gd name="connsiteY124" fmla="*/ 989743 h 1434179"/>
              <a:gd name="connsiteX125" fmla="*/ 3608928 w 6291357"/>
              <a:gd name="connsiteY125" fmla="*/ 1009840 h 1434179"/>
              <a:gd name="connsiteX126" fmla="*/ 3681889 w 6291357"/>
              <a:gd name="connsiteY126" fmla="*/ 1009840 h 1434179"/>
              <a:gd name="connsiteX127" fmla="*/ 3681889 w 6291357"/>
              <a:gd name="connsiteY127" fmla="*/ 1031177 h 1434179"/>
              <a:gd name="connsiteX128" fmla="*/ 3720846 w 6291357"/>
              <a:gd name="connsiteY128" fmla="*/ 1031177 h 1434179"/>
              <a:gd name="connsiteX129" fmla="*/ 3720846 w 6291357"/>
              <a:gd name="connsiteY129" fmla="*/ 1056704 h 1434179"/>
              <a:gd name="connsiteX130" fmla="*/ 3749993 w 6291357"/>
              <a:gd name="connsiteY130" fmla="*/ 1056704 h 1434179"/>
              <a:gd name="connsiteX131" fmla="*/ 3749993 w 6291357"/>
              <a:gd name="connsiteY131" fmla="*/ 1064609 h 1434179"/>
              <a:gd name="connsiteX132" fmla="*/ 3818668 w 6291357"/>
              <a:gd name="connsiteY132" fmla="*/ 1064609 h 1434179"/>
              <a:gd name="connsiteX133" fmla="*/ 3818668 w 6291357"/>
              <a:gd name="connsiteY133" fmla="*/ 1085850 h 1434179"/>
              <a:gd name="connsiteX134" fmla="*/ 3833908 w 6291357"/>
              <a:gd name="connsiteY134" fmla="*/ 1085850 h 1434179"/>
              <a:gd name="connsiteX135" fmla="*/ 3833908 w 6291357"/>
              <a:gd name="connsiteY135" fmla="*/ 1105281 h 1434179"/>
              <a:gd name="connsiteX136" fmla="*/ 3902583 w 6291357"/>
              <a:gd name="connsiteY136" fmla="*/ 1105281 h 1434179"/>
              <a:gd name="connsiteX137" fmla="*/ 3902583 w 6291357"/>
              <a:gd name="connsiteY137" fmla="*/ 1132046 h 1434179"/>
              <a:gd name="connsiteX138" fmla="*/ 3926300 w 6291357"/>
              <a:gd name="connsiteY138" fmla="*/ 1132046 h 1434179"/>
              <a:gd name="connsiteX139" fmla="*/ 3926300 w 6291357"/>
              <a:gd name="connsiteY139" fmla="*/ 1148429 h 1434179"/>
              <a:gd name="connsiteX140" fmla="*/ 3941540 w 6291357"/>
              <a:gd name="connsiteY140" fmla="*/ 1148429 h 1434179"/>
              <a:gd name="connsiteX141" fmla="*/ 3941540 w 6291357"/>
              <a:gd name="connsiteY141" fmla="*/ 1162431 h 1434179"/>
              <a:gd name="connsiteX142" fmla="*/ 3957923 w 6291357"/>
              <a:gd name="connsiteY142" fmla="*/ 1162431 h 1434179"/>
              <a:gd name="connsiteX143" fmla="*/ 3957923 w 6291357"/>
              <a:gd name="connsiteY143" fmla="*/ 1181291 h 1434179"/>
              <a:gd name="connsiteX144" fmla="*/ 4027265 w 6291357"/>
              <a:gd name="connsiteY144" fmla="*/ 1181291 h 1434179"/>
              <a:gd name="connsiteX145" fmla="*/ 4027265 w 6291357"/>
              <a:gd name="connsiteY145" fmla="*/ 1205008 h 1434179"/>
              <a:gd name="connsiteX146" fmla="*/ 4204145 w 6291357"/>
              <a:gd name="connsiteY146" fmla="*/ 1205008 h 1434179"/>
              <a:gd name="connsiteX147" fmla="*/ 4204145 w 6291357"/>
              <a:gd name="connsiteY147" fmla="*/ 1233583 h 1434179"/>
              <a:gd name="connsiteX148" fmla="*/ 4244912 w 6291357"/>
              <a:gd name="connsiteY148" fmla="*/ 1233583 h 1434179"/>
              <a:gd name="connsiteX149" fmla="*/ 4244912 w 6291357"/>
              <a:gd name="connsiteY149" fmla="*/ 1267682 h 1434179"/>
              <a:gd name="connsiteX150" fmla="*/ 4295394 w 6291357"/>
              <a:gd name="connsiteY150" fmla="*/ 1267682 h 1434179"/>
              <a:gd name="connsiteX151" fmla="*/ 4295394 w 6291357"/>
              <a:gd name="connsiteY151" fmla="*/ 1299877 h 1434179"/>
              <a:gd name="connsiteX152" fmla="*/ 4473512 w 6291357"/>
              <a:gd name="connsiteY152" fmla="*/ 1299877 h 1434179"/>
              <a:gd name="connsiteX153" fmla="*/ 4473512 w 6291357"/>
              <a:gd name="connsiteY153" fmla="*/ 1338739 h 1434179"/>
              <a:gd name="connsiteX154" fmla="*/ 5344764 w 6291357"/>
              <a:gd name="connsiteY154" fmla="*/ 1338739 h 1434179"/>
              <a:gd name="connsiteX155" fmla="*/ 5344764 w 6291357"/>
              <a:gd name="connsiteY155" fmla="*/ 1434179 h 1434179"/>
              <a:gd name="connsiteX156" fmla="*/ 6291358 w 6291357"/>
              <a:gd name="connsiteY156" fmla="*/ 1434179 h 1434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Lst>
            <a:rect l="l" t="t" r="r" b="b"/>
            <a:pathLst>
              <a:path w="6291357" h="1434179">
                <a:moveTo>
                  <a:pt x="0" y="0"/>
                </a:moveTo>
                <a:lnTo>
                  <a:pt x="41910" y="0"/>
                </a:lnTo>
                <a:lnTo>
                  <a:pt x="41910" y="30385"/>
                </a:lnTo>
                <a:lnTo>
                  <a:pt x="201263" y="30385"/>
                </a:lnTo>
                <a:lnTo>
                  <a:pt x="201263" y="41910"/>
                </a:lnTo>
                <a:lnTo>
                  <a:pt x="335566" y="41910"/>
                </a:lnTo>
                <a:lnTo>
                  <a:pt x="335566" y="60770"/>
                </a:lnTo>
                <a:lnTo>
                  <a:pt x="392144" y="60770"/>
                </a:lnTo>
                <a:lnTo>
                  <a:pt x="392144" y="78391"/>
                </a:lnTo>
                <a:lnTo>
                  <a:pt x="536829" y="78391"/>
                </a:lnTo>
                <a:lnTo>
                  <a:pt x="536829" y="91821"/>
                </a:lnTo>
                <a:lnTo>
                  <a:pt x="631698" y="91821"/>
                </a:lnTo>
                <a:lnTo>
                  <a:pt x="631698" y="100298"/>
                </a:lnTo>
                <a:lnTo>
                  <a:pt x="721043" y="100298"/>
                </a:lnTo>
                <a:lnTo>
                  <a:pt x="721043" y="110681"/>
                </a:lnTo>
                <a:lnTo>
                  <a:pt x="861536" y="110681"/>
                </a:lnTo>
                <a:lnTo>
                  <a:pt x="861536" y="130683"/>
                </a:lnTo>
                <a:lnTo>
                  <a:pt x="902875" y="130683"/>
                </a:lnTo>
                <a:lnTo>
                  <a:pt x="902875" y="149543"/>
                </a:lnTo>
                <a:lnTo>
                  <a:pt x="980027" y="149543"/>
                </a:lnTo>
                <a:lnTo>
                  <a:pt x="980027" y="158115"/>
                </a:lnTo>
                <a:lnTo>
                  <a:pt x="1020223" y="158115"/>
                </a:lnTo>
                <a:lnTo>
                  <a:pt x="1020223" y="169640"/>
                </a:lnTo>
                <a:lnTo>
                  <a:pt x="1027462" y="169640"/>
                </a:lnTo>
                <a:lnTo>
                  <a:pt x="1027462" y="181832"/>
                </a:lnTo>
                <a:lnTo>
                  <a:pt x="1108329" y="181832"/>
                </a:lnTo>
                <a:lnTo>
                  <a:pt x="1108329" y="196406"/>
                </a:lnTo>
                <a:lnTo>
                  <a:pt x="1142429" y="196406"/>
                </a:lnTo>
                <a:lnTo>
                  <a:pt x="1142429" y="214027"/>
                </a:lnTo>
                <a:lnTo>
                  <a:pt x="1291304" y="214027"/>
                </a:lnTo>
                <a:lnTo>
                  <a:pt x="1291304" y="223171"/>
                </a:lnTo>
                <a:lnTo>
                  <a:pt x="1352741" y="223171"/>
                </a:lnTo>
                <a:lnTo>
                  <a:pt x="1352741" y="248031"/>
                </a:lnTo>
                <a:lnTo>
                  <a:pt x="1366171" y="248031"/>
                </a:lnTo>
                <a:lnTo>
                  <a:pt x="1366171" y="257747"/>
                </a:lnTo>
                <a:lnTo>
                  <a:pt x="1374648" y="257747"/>
                </a:lnTo>
                <a:lnTo>
                  <a:pt x="1374648" y="274796"/>
                </a:lnTo>
                <a:lnTo>
                  <a:pt x="1424464" y="274796"/>
                </a:lnTo>
                <a:lnTo>
                  <a:pt x="1424464" y="308896"/>
                </a:lnTo>
                <a:lnTo>
                  <a:pt x="1490186" y="308896"/>
                </a:lnTo>
                <a:lnTo>
                  <a:pt x="1502283" y="308896"/>
                </a:lnTo>
                <a:lnTo>
                  <a:pt x="1502283" y="320421"/>
                </a:lnTo>
                <a:lnTo>
                  <a:pt x="1535144" y="320421"/>
                </a:lnTo>
                <a:lnTo>
                  <a:pt x="1535144" y="328898"/>
                </a:lnTo>
                <a:lnTo>
                  <a:pt x="1619631" y="328898"/>
                </a:lnTo>
                <a:lnTo>
                  <a:pt x="1619631" y="339852"/>
                </a:lnTo>
                <a:lnTo>
                  <a:pt x="1634204" y="339852"/>
                </a:lnTo>
                <a:lnTo>
                  <a:pt x="1634204" y="350234"/>
                </a:lnTo>
                <a:lnTo>
                  <a:pt x="1742504" y="350234"/>
                </a:lnTo>
                <a:lnTo>
                  <a:pt x="1742504" y="358712"/>
                </a:lnTo>
                <a:lnTo>
                  <a:pt x="1809369" y="358712"/>
                </a:lnTo>
                <a:lnTo>
                  <a:pt x="1809369" y="380619"/>
                </a:lnTo>
                <a:lnTo>
                  <a:pt x="1859852" y="380619"/>
                </a:lnTo>
                <a:lnTo>
                  <a:pt x="1859852" y="396431"/>
                </a:lnTo>
                <a:lnTo>
                  <a:pt x="1868329" y="396431"/>
                </a:lnTo>
                <a:lnTo>
                  <a:pt x="1868329" y="409194"/>
                </a:lnTo>
                <a:lnTo>
                  <a:pt x="1951006" y="409194"/>
                </a:lnTo>
                <a:lnTo>
                  <a:pt x="1951006" y="423196"/>
                </a:lnTo>
                <a:lnTo>
                  <a:pt x="2040350" y="423196"/>
                </a:lnTo>
                <a:lnTo>
                  <a:pt x="2040350" y="435959"/>
                </a:lnTo>
                <a:lnTo>
                  <a:pt x="2075021" y="435959"/>
                </a:lnTo>
                <a:lnTo>
                  <a:pt x="2075021" y="449866"/>
                </a:lnTo>
                <a:lnTo>
                  <a:pt x="2098167" y="449866"/>
                </a:lnTo>
                <a:lnTo>
                  <a:pt x="2098167" y="459010"/>
                </a:lnTo>
                <a:lnTo>
                  <a:pt x="2135791" y="459010"/>
                </a:lnTo>
                <a:lnTo>
                  <a:pt x="2135791" y="487013"/>
                </a:lnTo>
                <a:lnTo>
                  <a:pt x="2165604" y="487013"/>
                </a:lnTo>
                <a:lnTo>
                  <a:pt x="2165604" y="523494"/>
                </a:lnTo>
                <a:lnTo>
                  <a:pt x="2181416" y="523494"/>
                </a:lnTo>
                <a:lnTo>
                  <a:pt x="2181416" y="535591"/>
                </a:lnTo>
                <a:lnTo>
                  <a:pt x="2216658" y="535591"/>
                </a:lnTo>
                <a:lnTo>
                  <a:pt x="2216658" y="547783"/>
                </a:lnTo>
                <a:lnTo>
                  <a:pt x="2265331" y="547783"/>
                </a:lnTo>
                <a:lnTo>
                  <a:pt x="2265331" y="570262"/>
                </a:lnTo>
                <a:lnTo>
                  <a:pt x="2319433" y="570262"/>
                </a:lnTo>
                <a:lnTo>
                  <a:pt x="2319433" y="579406"/>
                </a:lnTo>
                <a:lnTo>
                  <a:pt x="2352294" y="579406"/>
                </a:lnTo>
                <a:lnTo>
                  <a:pt x="2352294" y="590931"/>
                </a:lnTo>
                <a:lnTo>
                  <a:pt x="2383250" y="590931"/>
                </a:lnTo>
                <a:lnTo>
                  <a:pt x="2383250" y="602552"/>
                </a:lnTo>
                <a:lnTo>
                  <a:pt x="2432495" y="602552"/>
                </a:lnTo>
                <a:lnTo>
                  <a:pt x="2432495" y="637127"/>
                </a:lnTo>
                <a:lnTo>
                  <a:pt x="2522506" y="637127"/>
                </a:lnTo>
                <a:lnTo>
                  <a:pt x="2522506" y="646271"/>
                </a:lnTo>
                <a:lnTo>
                  <a:pt x="2536508" y="646271"/>
                </a:lnTo>
                <a:lnTo>
                  <a:pt x="2536508" y="652939"/>
                </a:lnTo>
                <a:lnTo>
                  <a:pt x="2547461" y="652939"/>
                </a:lnTo>
                <a:lnTo>
                  <a:pt x="2547461" y="703993"/>
                </a:lnTo>
                <a:lnTo>
                  <a:pt x="2636234" y="703993"/>
                </a:lnTo>
                <a:lnTo>
                  <a:pt x="2636234" y="718661"/>
                </a:lnTo>
                <a:lnTo>
                  <a:pt x="2651379" y="718661"/>
                </a:lnTo>
                <a:lnTo>
                  <a:pt x="2651379" y="731996"/>
                </a:lnTo>
                <a:lnTo>
                  <a:pt x="2669000" y="731996"/>
                </a:lnTo>
                <a:lnTo>
                  <a:pt x="2669000" y="744760"/>
                </a:lnTo>
                <a:lnTo>
                  <a:pt x="2710339" y="744760"/>
                </a:lnTo>
                <a:lnTo>
                  <a:pt x="2710339" y="775811"/>
                </a:lnTo>
                <a:lnTo>
                  <a:pt x="2757202" y="775811"/>
                </a:lnTo>
                <a:lnTo>
                  <a:pt x="2757202" y="787337"/>
                </a:lnTo>
                <a:lnTo>
                  <a:pt x="2770537" y="787337"/>
                </a:lnTo>
                <a:lnTo>
                  <a:pt x="2770537" y="802577"/>
                </a:lnTo>
                <a:lnTo>
                  <a:pt x="2789396" y="802577"/>
                </a:lnTo>
                <a:lnTo>
                  <a:pt x="2789396" y="822008"/>
                </a:lnTo>
                <a:lnTo>
                  <a:pt x="2814352" y="822008"/>
                </a:lnTo>
                <a:lnTo>
                  <a:pt x="2814352" y="831152"/>
                </a:lnTo>
                <a:lnTo>
                  <a:pt x="2859310" y="831152"/>
                </a:lnTo>
                <a:lnTo>
                  <a:pt x="2859310" y="851821"/>
                </a:lnTo>
                <a:lnTo>
                  <a:pt x="2887885" y="851821"/>
                </a:lnTo>
                <a:lnTo>
                  <a:pt x="2887885" y="860870"/>
                </a:lnTo>
                <a:lnTo>
                  <a:pt x="2906173" y="860870"/>
                </a:lnTo>
                <a:lnTo>
                  <a:pt x="2906173" y="871252"/>
                </a:lnTo>
                <a:lnTo>
                  <a:pt x="2918270" y="871252"/>
                </a:lnTo>
                <a:lnTo>
                  <a:pt x="2918270" y="883349"/>
                </a:lnTo>
                <a:lnTo>
                  <a:pt x="2977229" y="883349"/>
                </a:lnTo>
                <a:lnTo>
                  <a:pt x="2977229" y="891921"/>
                </a:lnTo>
                <a:lnTo>
                  <a:pt x="3196114" y="891921"/>
                </a:lnTo>
                <a:lnTo>
                  <a:pt x="3196114" y="906494"/>
                </a:lnTo>
                <a:lnTo>
                  <a:pt x="3236309" y="906494"/>
                </a:lnTo>
                <a:lnTo>
                  <a:pt x="3236309" y="922306"/>
                </a:lnTo>
                <a:lnTo>
                  <a:pt x="3272790" y="922306"/>
                </a:lnTo>
                <a:lnTo>
                  <a:pt x="3272790" y="946595"/>
                </a:lnTo>
                <a:lnTo>
                  <a:pt x="3353657" y="946595"/>
                </a:lnTo>
                <a:lnTo>
                  <a:pt x="3353657" y="963644"/>
                </a:lnTo>
                <a:lnTo>
                  <a:pt x="3481864" y="963644"/>
                </a:lnTo>
                <a:lnTo>
                  <a:pt x="3481864" y="989743"/>
                </a:lnTo>
                <a:lnTo>
                  <a:pt x="3608928" y="989743"/>
                </a:lnTo>
                <a:lnTo>
                  <a:pt x="3608928" y="1009840"/>
                </a:lnTo>
                <a:lnTo>
                  <a:pt x="3681889" y="1009840"/>
                </a:lnTo>
                <a:lnTo>
                  <a:pt x="3681889" y="1031177"/>
                </a:lnTo>
                <a:lnTo>
                  <a:pt x="3720846" y="1031177"/>
                </a:lnTo>
                <a:lnTo>
                  <a:pt x="3720846" y="1056704"/>
                </a:lnTo>
                <a:lnTo>
                  <a:pt x="3749993" y="1056704"/>
                </a:lnTo>
                <a:lnTo>
                  <a:pt x="3749993" y="1064609"/>
                </a:lnTo>
                <a:lnTo>
                  <a:pt x="3818668" y="1064609"/>
                </a:lnTo>
                <a:lnTo>
                  <a:pt x="3818668" y="1085850"/>
                </a:lnTo>
                <a:lnTo>
                  <a:pt x="3833908" y="1085850"/>
                </a:lnTo>
                <a:lnTo>
                  <a:pt x="3833908" y="1105281"/>
                </a:lnTo>
                <a:lnTo>
                  <a:pt x="3902583" y="1105281"/>
                </a:lnTo>
                <a:lnTo>
                  <a:pt x="3902583" y="1132046"/>
                </a:lnTo>
                <a:lnTo>
                  <a:pt x="3926300" y="1132046"/>
                </a:lnTo>
                <a:lnTo>
                  <a:pt x="3926300" y="1148429"/>
                </a:lnTo>
                <a:lnTo>
                  <a:pt x="3941540" y="1148429"/>
                </a:lnTo>
                <a:lnTo>
                  <a:pt x="3941540" y="1162431"/>
                </a:lnTo>
                <a:lnTo>
                  <a:pt x="3957923" y="1162431"/>
                </a:lnTo>
                <a:lnTo>
                  <a:pt x="3957923" y="1181291"/>
                </a:lnTo>
                <a:lnTo>
                  <a:pt x="4027265" y="1181291"/>
                </a:lnTo>
                <a:lnTo>
                  <a:pt x="4027265" y="1205008"/>
                </a:lnTo>
                <a:lnTo>
                  <a:pt x="4204145" y="1205008"/>
                </a:lnTo>
                <a:lnTo>
                  <a:pt x="4204145" y="1233583"/>
                </a:lnTo>
                <a:lnTo>
                  <a:pt x="4244912" y="1233583"/>
                </a:lnTo>
                <a:lnTo>
                  <a:pt x="4244912" y="1267682"/>
                </a:lnTo>
                <a:lnTo>
                  <a:pt x="4295394" y="1267682"/>
                </a:lnTo>
                <a:lnTo>
                  <a:pt x="4295394" y="1299877"/>
                </a:lnTo>
                <a:lnTo>
                  <a:pt x="4473512" y="1299877"/>
                </a:lnTo>
                <a:lnTo>
                  <a:pt x="4473512" y="1338739"/>
                </a:lnTo>
                <a:lnTo>
                  <a:pt x="5344764" y="1338739"/>
                </a:lnTo>
                <a:lnTo>
                  <a:pt x="5344764" y="1434179"/>
                </a:lnTo>
                <a:lnTo>
                  <a:pt x="6291358" y="1434179"/>
                </a:lnTo>
              </a:path>
            </a:pathLst>
          </a:custGeom>
          <a:noFill/>
          <a:ln w="12700" cap="flat">
            <a:solidFill>
              <a:schemeClr val="accent1"/>
            </a:solidFill>
            <a:prstDash val="solid"/>
            <a:miter/>
          </a:ln>
        </p:spPr>
        <p:txBody>
          <a:bodyPr rtlCol="0" anchor="ctr"/>
          <a:lstStyle/>
          <a:p>
            <a:endParaRPr lang="en-GB" sz="1000">
              <a:solidFill>
                <a:schemeClr val="tx1"/>
              </a:solidFill>
            </a:endParaRPr>
          </a:p>
        </p:txBody>
      </p:sp>
      <p:grpSp>
        <p:nvGrpSpPr>
          <p:cNvPr id="441" name="Group 440">
            <a:extLst>
              <a:ext uri="{FF2B5EF4-FFF2-40B4-BE49-F238E27FC236}">
                <a16:creationId xmlns:a16="http://schemas.microsoft.com/office/drawing/2014/main" id="{F975FE3A-DBC4-7915-F6E1-9897B2539E41}"/>
              </a:ext>
            </a:extLst>
          </p:cNvPr>
          <p:cNvGrpSpPr/>
          <p:nvPr/>
        </p:nvGrpSpPr>
        <p:grpSpPr>
          <a:xfrm>
            <a:off x="7926654" y="3762513"/>
            <a:ext cx="3800209" cy="828990"/>
            <a:chOff x="7926654" y="3419160"/>
            <a:chExt cx="3800209" cy="828990"/>
          </a:xfrm>
        </p:grpSpPr>
        <p:grpSp>
          <p:nvGrpSpPr>
            <p:cNvPr id="442" name="Graphic 9">
              <a:extLst>
                <a:ext uri="{FF2B5EF4-FFF2-40B4-BE49-F238E27FC236}">
                  <a16:creationId xmlns:a16="http://schemas.microsoft.com/office/drawing/2014/main" id="{59794441-D64A-3FAE-43B5-F3BBF92D57E5}"/>
                </a:ext>
              </a:extLst>
            </p:cNvPr>
            <p:cNvGrpSpPr/>
            <p:nvPr/>
          </p:nvGrpSpPr>
          <p:grpSpPr>
            <a:xfrm>
              <a:off x="11696972" y="4220957"/>
              <a:ext cx="29891" cy="27193"/>
              <a:chOff x="9977818" y="463705"/>
              <a:chExt cx="38100" cy="38100"/>
            </a:xfrm>
          </p:grpSpPr>
          <p:sp>
            <p:nvSpPr>
              <p:cNvPr id="602" name="Freeform: Shape 737">
                <a:extLst>
                  <a:ext uri="{FF2B5EF4-FFF2-40B4-BE49-F238E27FC236}">
                    <a16:creationId xmlns:a16="http://schemas.microsoft.com/office/drawing/2014/main" id="{8525F20F-D704-D856-F18B-550914F8E1B5}"/>
                  </a:ext>
                </a:extLst>
              </p:cNvPr>
              <p:cNvSpPr/>
              <p:nvPr/>
            </p:nvSpPr>
            <p:spPr>
              <a:xfrm>
                <a:off x="9996868" y="463705"/>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603" name="Freeform: Shape 738">
                <a:extLst>
                  <a:ext uri="{FF2B5EF4-FFF2-40B4-BE49-F238E27FC236}">
                    <a16:creationId xmlns:a16="http://schemas.microsoft.com/office/drawing/2014/main" id="{F9DDE8FC-B3EB-1622-330A-7A3212CDA2B3}"/>
                  </a:ext>
                </a:extLst>
              </p:cNvPr>
              <p:cNvSpPr/>
              <p:nvPr/>
            </p:nvSpPr>
            <p:spPr>
              <a:xfrm>
                <a:off x="9977818" y="482755"/>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43" name="Graphic 9">
              <a:extLst>
                <a:ext uri="{FF2B5EF4-FFF2-40B4-BE49-F238E27FC236}">
                  <a16:creationId xmlns:a16="http://schemas.microsoft.com/office/drawing/2014/main" id="{55483236-EA6D-4611-235B-96676247151C}"/>
                </a:ext>
              </a:extLst>
            </p:cNvPr>
            <p:cNvGrpSpPr/>
            <p:nvPr/>
          </p:nvGrpSpPr>
          <p:grpSpPr>
            <a:xfrm>
              <a:off x="11387530" y="4220957"/>
              <a:ext cx="29891" cy="27193"/>
              <a:chOff x="9583387" y="463705"/>
              <a:chExt cx="38100" cy="38100"/>
            </a:xfrm>
          </p:grpSpPr>
          <p:sp>
            <p:nvSpPr>
              <p:cNvPr id="600" name="Freeform: Shape 735">
                <a:extLst>
                  <a:ext uri="{FF2B5EF4-FFF2-40B4-BE49-F238E27FC236}">
                    <a16:creationId xmlns:a16="http://schemas.microsoft.com/office/drawing/2014/main" id="{16BA64A3-6F19-C898-D1B0-75DF7EC26416}"/>
                  </a:ext>
                </a:extLst>
              </p:cNvPr>
              <p:cNvSpPr/>
              <p:nvPr/>
            </p:nvSpPr>
            <p:spPr>
              <a:xfrm>
                <a:off x="9602437" y="463705"/>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601" name="Freeform: Shape 736">
                <a:extLst>
                  <a:ext uri="{FF2B5EF4-FFF2-40B4-BE49-F238E27FC236}">
                    <a16:creationId xmlns:a16="http://schemas.microsoft.com/office/drawing/2014/main" id="{E1B1743C-059F-D097-FC1F-D4DD4177CEB7}"/>
                  </a:ext>
                </a:extLst>
              </p:cNvPr>
              <p:cNvSpPr/>
              <p:nvPr/>
            </p:nvSpPr>
            <p:spPr>
              <a:xfrm>
                <a:off x="9583387" y="482755"/>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44" name="Graphic 9">
              <a:extLst>
                <a:ext uri="{FF2B5EF4-FFF2-40B4-BE49-F238E27FC236}">
                  <a16:creationId xmlns:a16="http://schemas.microsoft.com/office/drawing/2014/main" id="{DC16B09F-A593-D0B7-D733-4E4BA8D2B4B1}"/>
                </a:ext>
              </a:extLst>
            </p:cNvPr>
            <p:cNvGrpSpPr/>
            <p:nvPr/>
          </p:nvGrpSpPr>
          <p:grpSpPr>
            <a:xfrm>
              <a:off x="11280223" y="4220957"/>
              <a:ext cx="29891" cy="27193"/>
              <a:chOff x="9446608" y="463705"/>
              <a:chExt cx="38100" cy="38100"/>
            </a:xfrm>
          </p:grpSpPr>
          <p:sp>
            <p:nvSpPr>
              <p:cNvPr id="598" name="Freeform: Shape 733">
                <a:extLst>
                  <a:ext uri="{FF2B5EF4-FFF2-40B4-BE49-F238E27FC236}">
                    <a16:creationId xmlns:a16="http://schemas.microsoft.com/office/drawing/2014/main" id="{0E81BECE-F75F-6295-3C7A-DC4C39EE3169}"/>
                  </a:ext>
                </a:extLst>
              </p:cNvPr>
              <p:cNvSpPr/>
              <p:nvPr/>
            </p:nvSpPr>
            <p:spPr>
              <a:xfrm>
                <a:off x="9465658" y="463705"/>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99" name="Freeform: Shape 734">
                <a:extLst>
                  <a:ext uri="{FF2B5EF4-FFF2-40B4-BE49-F238E27FC236}">
                    <a16:creationId xmlns:a16="http://schemas.microsoft.com/office/drawing/2014/main" id="{670938BF-8E9D-56F0-FF11-E9F5ED1D2187}"/>
                  </a:ext>
                </a:extLst>
              </p:cNvPr>
              <p:cNvSpPr/>
              <p:nvPr/>
            </p:nvSpPr>
            <p:spPr>
              <a:xfrm>
                <a:off x="9446608" y="482755"/>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45" name="Graphic 9">
              <a:extLst>
                <a:ext uri="{FF2B5EF4-FFF2-40B4-BE49-F238E27FC236}">
                  <a16:creationId xmlns:a16="http://schemas.microsoft.com/office/drawing/2014/main" id="{92DDDE89-A80D-5EBB-BD58-67DC08B4E0A4}"/>
                </a:ext>
              </a:extLst>
            </p:cNvPr>
            <p:cNvGrpSpPr/>
            <p:nvPr/>
          </p:nvGrpSpPr>
          <p:grpSpPr>
            <a:xfrm>
              <a:off x="11261616" y="4220957"/>
              <a:ext cx="29891" cy="27193"/>
              <a:chOff x="9422891" y="463705"/>
              <a:chExt cx="38100" cy="38100"/>
            </a:xfrm>
          </p:grpSpPr>
          <p:sp>
            <p:nvSpPr>
              <p:cNvPr id="596" name="Freeform: Shape 731">
                <a:extLst>
                  <a:ext uri="{FF2B5EF4-FFF2-40B4-BE49-F238E27FC236}">
                    <a16:creationId xmlns:a16="http://schemas.microsoft.com/office/drawing/2014/main" id="{02F4709C-B0F2-F1F9-E4BF-A91587D6F669}"/>
                  </a:ext>
                </a:extLst>
              </p:cNvPr>
              <p:cNvSpPr/>
              <p:nvPr/>
            </p:nvSpPr>
            <p:spPr>
              <a:xfrm>
                <a:off x="9441941" y="463705"/>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97" name="Freeform: Shape 732">
                <a:extLst>
                  <a:ext uri="{FF2B5EF4-FFF2-40B4-BE49-F238E27FC236}">
                    <a16:creationId xmlns:a16="http://schemas.microsoft.com/office/drawing/2014/main" id="{54A689A0-9BE0-18DF-E696-33CBB01D41D6}"/>
                  </a:ext>
                </a:extLst>
              </p:cNvPr>
              <p:cNvSpPr/>
              <p:nvPr/>
            </p:nvSpPr>
            <p:spPr>
              <a:xfrm>
                <a:off x="9422891" y="482755"/>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46" name="Graphic 9">
              <a:extLst>
                <a:ext uri="{FF2B5EF4-FFF2-40B4-BE49-F238E27FC236}">
                  <a16:creationId xmlns:a16="http://schemas.microsoft.com/office/drawing/2014/main" id="{C65908D8-5960-D83F-CA6C-BC0712A6C14A}"/>
                </a:ext>
              </a:extLst>
            </p:cNvPr>
            <p:cNvGrpSpPr/>
            <p:nvPr/>
          </p:nvGrpSpPr>
          <p:grpSpPr>
            <a:xfrm>
              <a:off x="11166041" y="4220957"/>
              <a:ext cx="29891" cy="27193"/>
              <a:chOff x="9301066" y="463705"/>
              <a:chExt cx="38100" cy="38100"/>
            </a:xfrm>
          </p:grpSpPr>
          <p:sp>
            <p:nvSpPr>
              <p:cNvPr id="594" name="Freeform: Shape 729">
                <a:extLst>
                  <a:ext uri="{FF2B5EF4-FFF2-40B4-BE49-F238E27FC236}">
                    <a16:creationId xmlns:a16="http://schemas.microsoft.com/office/drawing/2014/main" id="{60205A3C-020F-1F94-4B3D-B6223F83A18D}"/>
                  </a:ext>
                </a:extLst>
              </p:cNvPr>
              <p:cNvSpPr/>
              <p:nvPr/>
            </p:nvSpPr>
            <p:spPr>
              <a:xfrm>
                <a:off x="9320116" y="463705"/>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95" name="Freeform: Shape 730">
                <a:extLst>
                  <a:ext uri="{FF2B5EF4-FFF2-40B4-BE49-F238E27FC236}">
                    <a16:creationId xmlns:a16="http://schemas.microsoft.com/office/drawing/2014/main" id="{40E9455E-413C-4DB5-0DA3-1CA4982A9E4E}"/>
                  </a:ext>
                </a:extLst>
              </p:cNvPr>
              <p:cNvSpPr/>
              <p:nvPr/>
            </p:nvSpPr>
            <p:spPr>
              <a:xfrm>
                <a:off x="9301066" y="482755"/>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47" name="Graphic 9">
              <a:extLst>
                <a:ext uri="{FF2B5EF4-FFF2-40B4-BE49-F238E27FC236}">
                  <a16:creationId xmlns:a16="http://schemas.microsoft.com/office/drawing/2014/main" id="{E05F4344-0F4B-AEDB-6999-D7A298DC63AD}"/>
                </a:ext>
              </a:extLst>
            </p:cNvPr>
            <p:cNvGrpSpPr/>
            <p:nvPr/>
          </p:nvGrpSpPr>
          <p:grpSpPr>
            <a:xfrm>
              <a:off x="11121355" y="4220957"/>
              <a:ext cx="29891" cy="27193"/>
              <a:chOff x="9244107" y="463705"/>
              <a:chExt cx="38100" cy="38100"/>
            </a:xfrm>
          </p:grpSpPr>
          <p:sp>
            <p:nvSpPr>
              <p:cNvPr id="592" name="Freeform: Shape 727">
                <a:extLst>
                  <a:ext uri="{FF2B5EF4-FFF2-40B4-BE49-F238E27FC236}">
                    <a16:creationId xmlns:a16="http://schemas.microsoft.com/office/drawing/2014/main" id="{F4ABD7A2-4B09-23B7-DFBA-0F5275BD0228}"/>
                  </a:ext>
                </a:extLst>
              </p:cNvPr>
              <p:cNvSpPr/>
              <p:nvPr/>
            </p:nvSpPr>
            <p:spPr>
              <a:xfrm>
                <a:off x="9263157" y="463705"/>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93" name="Freeform: Shape 728">
                <a:extLst>
                  <a:ext uri="{FF2B5EF4-FFF2-40B4-BE49-F238E27FC236}">
                    <a16:creationId xmlns:a16="http://schemas.microsoft.com/office/drawing/2014/main" id="{231D6A51-A864-3E71-A10F-728F5F9E609A}"/>
                  </a:ext>
                </a:extLst>
              </p:cNvPr>
              <p:cNvSpPr/>
              <p:nvPr/>
            </p:nvSpPr>
            <p:spPr>
              <a:xfrm>
                <a:off x="9244107" y="482755"/>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48" name="Graphic 9">
              <a:extLst>
                <a:ext uri="{FF2B5EF4-FFF2-40B4-BE49-F238E27FC236}">
                  <a16:creationId xmlns:a16="http://schemas.microsoft.com/office/drawing/2014/main" id="{59C7F322-4956-58D1-EE86-675A7E6E1D2B}"/>
                </a:ext>
              </a:extLst>
            </p:cNvPr>
            <p:cNvGrpSpPr/>
            <p:nvPr/>
          </p:nvGrpSpPr>
          <p:grpSpPr>
            <a:xfrm>
              <a:off x="10567259" y="4154537"/>
              <a:ext cx="29891" cy="27193"/>
              <a:chOff x="8537828" y="370646"/>
              <a:chExt cx="38100" cy="38100"/>
            </a:xfrm>
          </p:grpSpPr>
          <p:sp>
            <p:nvSpPr>
              <p:cNvPr id="590" name="Freeform: Shape 725">
                <a:extLst>
                  <a:ext uri="{FF2B5EF4-FFF2-40B4-BE49-F238E27FC236}">
                    <a16:creationId xmlns:a16="http://schemas.microsoft.com/office/drawing/2014/main" id="{36F40261-A8C3-708A-FBC7-2679D5577238}"/>
                  </a:ext>
                </a:extLst>
              </p:cNvPr>
              <p:cNvSpPr/>
              <p:nvPr/>
            </p:nvSpPr>
            <p:spPr>
              <a:xfrm>
                <a:off x="8556878" y="37064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91" name="Freeform: Shape 726">
                <a:extLst>
                  <a:ext uri="{FF2B5EF4-FFF2-40B4-BE49-F238E27FC236}">
                    <a16:creationId xmlns:a16="http://schemas.microsoft.com/office/drawing/2014/main" id="{23D55855-2314-1706-D031-62987F27EBCA}"/>
                  </a:ext>
                </a:extLst>
              </p:cNvPr>
              <p:cNvSpPr/>
              <p:nvPr/>
            </p:nvSpPr>
            <p:spPr>
              <a:xfrm>
                <a:off x="8537828" y="38969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49" name="Graphic 9">
              <a:extLst>
                <a:ext uri="{FF2B5EF4-FFF2-40B4-BE49-F238E27FC236}">
                  <a16:creationId xmlns:a16="http://schemas.microsoft.com/office/drawing/2014/main" id="{FC422129-DC30-C75E-7864-46C3601EA77F}"/>
                </a:ext>
              </a:extLst>
            </p:cNvPr>
            <p:cNvGrpSpPr/>
            <p:nvPr/>
          </p:nvGrpSpPr>
          <p:grpSpPr>
            <a:xfrm>
              <a:off x="10514652" y="4154537"/>
              <a:ext cx="29891" cy="27193"/>
              <a:chOff x="8470772" y="370646"/>
              <a:chExt cx="38100" cy="38100"/>
            </a:xfrm>
          </p:grpSpPr>
          <p:sp>
            <p:nvSpPr>
              <p:cNvPr id="588" name="Freeform: Shape 723">
                <a:extLst>
                  <a:ext uri="{FF2B5EF4-FFF2-40B4-BE49-F238E27FC236}">
                    <a16:creationId xmlns:a16="http://schemas.microsoft.com/office/drawing/2014/main" id="{7E6B14F2-DC1E-D387-8B8F-19DB10A38379}"/>
                  </a:ext>
                </a:extLst>
              </p:cNvPr>
              <p:cNvSpPr/>
              <p:nvPr/>
            </p:nvSpPr>
            <p:spPr>
              <a:xfrm>
                <a:off x="8489822" y="37064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89" name="Freeform: Shape 724">
                <a:extLst>
                  <a:ext uri="{FF2B5EF4-FFF2-40B4-BE49-F238E27FC236}">
                    <a16:creationId xmlns:a16="http://schemas.microsoft.com/office/drawing/2014/main" id="{309B11D1-DB66-4990-D068-BDE8B52E7FB5}"/>
                  </a:ext>
                </a:extLst>
              </p:cNvPr>
              <p:cNvSpPr/>
              <p:nvPr/>
            </p:nvSpPr>
            <p:spPr>
              <a:xfrm>
                <a:off x="8470772" y="38969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50" name="Graphic 9">
              <a:extLst>
                <a:ext uri="{FF2B5EF4-FFF2-40B4-BE49-F238E27FC236}">
                  <a16:creationId xmlns:a16="http://schemas.microsoft.com/office/drawing/2014/main" id="{286B541A-EA1C-2792-886F-67BCFC89AA2C}"/>
                </a:ext>
              </a:extLst>
            </p:cNvPr>
            <p:cNvGrpSpPr/>
            <p:nvPr/>
          </p:nvGrpSpPr>
          <p:grpSpPr>
            <a:xfrm>
              <a:off x="10420198" y="4154537"/>
              <a:ext cx="29891" cy="27193"/>
              <a:chOff x="8350376" y="370646"/>
              <a:chExt cx="38100" cy="38100"/>
            </a:xfrm>
          </p:grpSpPr>
          <p:sp>
            <p:nvSpPr>
              <p:cNvPr id="586" name="Freeform: Shape 721">
                <a:extLst>
                  <a:ext uri="{FF2B5EF4-FFF2-40B4-BE49-F238E27FC236}">
                    <a16:creationId xmlns:a16="http://schemas.microsoft.com/office/drawing/2014/main" id="{F16B3245-DDC2-9B04-6565-6081BBE4D5C3}"/>
                  </a:ext>
                </a:extLst>
              </p:cNvPr>
              <p:cNvSpPr/>
              <p:nvPr/>
            </p:nvSpPr>
            <p:spPr>
              <a:xfrm>
                <a:off x="8369426" y="37064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87" name="Freeform: Shape 722">
                <a:extLst>
                  <a:ext uri="{FF2B5EF4-FFF2-40B4-BE49-F238E27FC236}">
                    <a16:creationId xmlns:a16="http://schemas.microsoft.com/office/drawing/2014/main" id="{21C93CF1-D22F-6CD0-23C0-667367AFAA6C}"/>
                  </a:ext>
                </a:extLst>
              </p:cNvPr>
              <p:cNvSpPr/>
              <p:nvPr/>
            </p:nvSpPr>
            <p:spPr>
              <a:xfrm>
                <a:off x="8350376" y="38969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51" name="Graphic 9">
              <a:extLst>
                <a:ext uri="{FF2B5EF4-FFF2-40B4-BE49-F238E27FC236}">
                  <a16:creationId xmlns:a16="http://schemas.microsoft.com/office/drawing/2014/main" id="{7AB3C861-4453-0CD5-3E6E-BA4917156C92}"/>
                </a:ext>
              </a:extLst>
            </p:cNvPr>
            <p:cNvGrpSpPr/>
            <p:nvPr/>
          </p:nvGrpSpPr>
          <p:grpSpPr>
            <a:xfrm>
              <a:off x="10390830" y="4154537"/>
              <a:ext cx="29891" cy="27193"/>
              <a:chOff x="8312943" y="370646"/>
              <a:chExt cx="38100" cy="38100"/>
            </a:xfrm>
          </p:grpSpPr>
          <p:sp>
            <p:nvSpPr>
              <p:cNvPr id="584" name="Freeform: Shape 719">
                <a:extLst>
                  <a:ext uri="{FF2B5EF4-FFF2-40B4-BE49-F238E27FC236}">
                    <a16:creationId xmlns:a16="http://schemas.microsoft.com/office/drawing/2014/main" id="{7A63BC33-96D3-30AC-6EFD-6B5D075BC268}"/>
                  </a:ext>
                </a:extLst>
              </p:cNvPr>
              <p:cNvSpPr/>
              <p:nvPr/>
            </p:nvSpPr>
            <p:spPr>
              <a:xfrm>
                <a:off x="8331993" y="37064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85" name="Freeform: Shape 720">
                <a:extLst>
                  <a:ext uri="{FF2B5EF4-FFF2-40B4-BE49-F238E27FC236}">
                    <a16:creationId xmlns:a16="http://schemas.microsoft.com/office/drawing/2014/main" id="{2A929521-632B-7024-4BD2-B27C2C982598}"/>
                  </a:ext>
                </a:extLst>
              </p:cNvPr>
              <p:cNvSpPr/>
              <p:nvPr/>
            </p:nvSpPr>
            <p:spPr>
              <a:xfrm>
                <a:off x="8312943" y="38969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52" name="Graphic 9">
              <a:extLst>
                <a:ext uri="{FF2B5EF4-FFF2-40B4-BE49-F238E27FC236}">
                  <a16:creationId xmlns:a16="http://schemas.microsoft.com/office/drawing/2014/main" id="{6F1E1D67-191D-14AB-9D20-CD1FFE4DED9A}"/>
                </a:ext>
              </a:extLst>
            </p:cNvPr>
            <p:cNvGrpSpPr/>
            <p:nvPr/>
          </p:nvGrpSpPr>
          <p:grpSpPr>
            <a:xfrm>
              <a:off x="10375512" y="4154537"/>
              <a:ext cx="29891" cy="27193"/>
              <a:chOff x="8293417" y="370646"/>
              <a:chExt cx="38100" cy="38100"/>
            </a:xfrm>
          </p:grpSpPr>
          <p:sp>
            <p:nvSpPr>
              <p:cNvPr id="582" name="Freeform: Shape 717">
                <a:extLst>
                  <a:ext uri="{FF2B5EF4-FFF2-40B4-BE49-F238E27FC236}">
                    <a16:creationId xmlns:a16="http://schemas.microsoft.com/office/drawing/2014/main" id="{249FA828-E838-6CBC-FFFC-7920E614EDA3}"/>
                  </a:ext>
                </a:extLst>
              </p:cNvPr>
              <p:cNvSpPr/>
              <p:nvPr/>
            </p:nvSpPr>
            <p:spPr>
              <a:xfrm>
                <a:off x="8312467" y="37064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83" name="Freeform: Shape 718">
                <a:extLst>
                  <a:ext uri="{FF2B5EF4-FFF2-40B4-BE49-F238E27FC236}">
                    <a16:creationId xmlns:a16="http://schemas.microsoft.com/office/drawing/2014/main" id="{ADF9523D-14A5-1D21-A2DE-880D66F24D9B}"/>
                  </a:ext>
                </a:extLst>
              </p:cNvPr>
              <p:cNvSpPr/>
              <p:nvPr/>
            </p:nvSpPr>
            <p:spPr>
              <a:xfrm>
                <a:off x="8293417" y="38969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53" name="Graphic 9">
              <a:extLst>
                <a:ext uri="{FF2B5EF4-FFF2-40B4-BE49-F238E27FC236}">
                  <a16:creationId xmlns:a16="http://schemas.microsoft.com/office/drawing/2014/main" id="{5B99C2BA-1711-1417-5642-BD7C9E9AAAB3}"/>
                </a:ext>
              </a:extLst>
            </p:cNvPr>
            <p:cNvGrpSpPr/>
            <p:nvPr/>
          </p:nvGrpSpPr>
          <p:grpSpPr>
            <a:xfrm>
              <a:off x="10303550" y="4154537"/>
              <a:ext cx="29891" cy="27193"/>
              <a:chOff x="8201691" y="370646"/>
              <a:chExt cx="38100" cy="38100"/>
            </a:xfrm>
          </p:grpSpPr>
          <p:sp>
            <p:nvSpPr>
              <p:cNvPr id="580" name="Freeform: Shape 715">
                <a:extLst>
                  <a:ext uri="{FF2B5EF4-FFF2-40B4-BE49-F238E27FC236}">
                    <a16:creationId xmlns:a16="http://schemas.microsoft.com/office/drawing/2014/main" id="{B171CF26-9175-A75D-60E8-E2F4D6C91782}"/>
                  </a:ext>
                </a:extLst>
              </p:cNvPr>
              <p:cNvSpPr/>
              <p:nvPr/>
            </p:nvSpPr>
            <p:spPr>
              <a:xfrm>
                <a:off x="8220741" y="37064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81" name="Freeform: Shape 716">
                <a:extLst>
                  <a:ext uri="{FF2B5EF4-FFF2-40B4-BE49-F238E27FC236}">
                    <a16:creationId xmlns:a16="http://schemas.microsoft.com/office/drawing/2014/main" id="{06F440EE-A43C-5986-D329-7727C409DAF7}"/>
                  </a:ext>
                </a:extLst>
              </p:cNvPr>
              <p:cNvSpPr/>
              <p:nvPr/>
            </p:nvSpPr>
            <p:spPr>
              <a:xfrm>
                <a:off x="8201691" y="38969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54" name="Graphic 9">
              <a:extLst>
                <a:ext uri="{FF2B5EF4-FFF2-40B4-BE49-F238E27FC236}">
                  <a16:creationId xmlns:a16="http://schemas.microsoft.com/office/drawing/2014/main" id="{4221238B-5A78-A0B6-C51A-8E7452667837}"/>
                </a:ext>
              </a:extLst>
            </p:cNvPr>
            <p:cNvGrpSpPr/>
            <p:nvPr/>
          </p:nvGrpSpPr>
          <p:grpSpPr>
            <a:xfrm>
              <a:off x="10296750" y="4154537"/>
              <a:ext cx="29891" cy="27193"/>
              <a:chOff x="8193023" y="370646"/>
              <a:chExt cx="38100" cy="38100"/>
            </a:xfrm>
          </p:grpSpPr>
          <p:sp>
            <p:nvSpPr>
              <p:cNvPr id="578" name="Freeform: Shape 713">
                <a:extLst>
                  <a:ext uri="{FF2B5EF4-FFF2-40B4-BE49-F238E27FC236}">
                    <a16:creationId xmlns:a16="http://schemas.microsoft.com/office/drawing/2014/main" id="{4590D406-EDFE-6077-11D0-FADD6748B5B2}"/>
                  </a:ext>
                </a:extLst>
              </p:cNvPr>
              <p:cNvSpPr/>
              <p:nvPr/>
            </p:nvSpPr>
            <p:spPr>
              <a:xfrm>
                <a:off x="8212073" y="37064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79" name="Freeform: Shape 714">
                <a:extLst>
                  <a:ext uri="{FF2B5EF4-FFF2-40B4-BE49-F238E27FC236}">
                    <a16:creationId xmlns:a16="http://schemas.microsoft.com/office/drawing/2014/main" id="{5C330564-CF79-2A4E-6C53-214F6DF5AF12}"/>
                  </a:ext>
                </a:extLst>
              </p:cNvPr>
              <p:cNvSpPr/>
              <p:nvPr/>
            </p:nvSpPr>
            <p:spPr>
              <a:xfrm>
                <a:off x="8193023" y="38969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55" name="Graphic 9">
              <a:extLst>
                <a:ext uri="{FF2B5EF4-FFF2-40B4-BE49-F238E27FC236}">
                  <a16:creationId xmlns:a16="http://schemas.microsoft.com/office/drawing/2014/main" id="{D449CE21-5C62-655D-DF28-0325E074A9EF}"/>
                </a:ext>
              </a:extLst>
            </p:cNvPr>
            <p:cNvGrpSpPr/>
            <p:nvPr/>
          </p:nvGrpSpPr>
          <p:grpSpPr>
            <a:xfrm>
              <a:off x="10290025" y="4154537"/>
              <a:ext cx="29891" cy="27193"/>
              <a:chOff x="8184451" y="370646"/>
              <a:chExt cx="38100" cy="38100"/>
            </a:xfrm>
          </p:grpSpPr>
          <p:sp>
            <p:nvSpPr>
              <p:cNvPr id="576" name="Freeform: Shape 711">
                <a:extLst>
                  <a:ext uri="{FF2B5EF4-FFF2-40B4-BE49-F238E27FC236}">
                    <a16:creationId xmlns:a16="http://schemas.microsoft.com/office/drawing/2014/main" id="{9264FF8E-81B7-D0FE-9667-092485B08835}"/>
                  </a:ext>
                </a:extLst>
              </p:cNvPr>
              <p:cNvSpPr/>
              <p:nvPr/>
            </p:nvSpPr>
            <p:spPr>
              <a:xfrm>
                <a:off x="8203501" y="37064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77" name="Freeform: Shape 712">
                <a:extLst>
                  <a:ext uri="{FF2B5EF4-FFF2-40B4-BE49-F238E27FC236}">
                    <a16:creationId xmlns:a16="http://schemas.microsoft.com/office/drawing/2014/main" id="{48DA410A-7649-536A-9EA0-05AF2D778786}"/>
                  </a:ext>
                </a:extLst>
              </p:cNvPr>
              <p:cNvSpPr/>
              <p:nvPr/>
            </p:nvSpPr>
            <p:spPr>
              <a:xfrm>
                <a:off x="8184451" y="38969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56" name="Graphic 9">
              <a:extLst>
                <a:ext uri="{FF2B5EF4-FFF2-40B4-BE49-F238E27FC236}">
                  <a16:creationId xmlns:a16="http://schemas.microsoft.com/office/drawing/2014/main" id="{14FBC1D5-F831-B902-6272-4FE1544F5BD3}"/>
                </a:ext>
              </a:extLst>
            </p:cNvPr>
            <p:cNvGrpSpPr/>
            <p:nvPr/>
          </p:nvGrpSpPr>
          <p:grpSpPr>
            <a:xfrm>
              <a:off x="10241004" y="4127548"/>
              <a:ext cx="29891" cy="27193"/>
              <a:chOff x="8121967" y="332832"/>
              <a:chExt cx="38100" cy="38100"/>
            </a:xfrm>
          </p:grpSpPr>
          <p:sp>
            <p:nvSpPr>
              <p:cNvPr id="574" name="Freeform: Shape 709">
                <a:extLst>
                  <a:ext uri="{FF2B5EF4-FFF2-40B4-BE49-F238E27FC236}">
                    <a16:creationId xmlns:a16="http://schemas.microsoft.com/office/drawing/2014/main" id="{FE1B3BC4-B515-9B23-5D8F-D8D8E0BBE2CD}"/>
                  </a:ext>
                </a:extLst>
              </p:cNvPr>
              <p:cNvSpPr/>
              <p:nvPr/>
            </p:nvSpPr>
            <p:spPr>
              <a:xfrm>
                <a:off x="8141017" y="332832"/>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75" name="Freeform: Shape 710">
                <a:extLst>
                  <a:ext uri="{FF2B5EF4-FFF2-40B4-BE49-F238E27FC236}">
                    <a16:creationId xmlns:a16="http://schemas.microsoft.com/office/drawing/2014/main" id="{D5BC5E22-EBE5-4E76-4294-65B4311CDB94}"/>
                  </a:ext>
                </a:extLst>
              </p:cNvPr>
              <p:cNvSpPr/>
              <p:nvPr/>
            </p:nvSpPr>
            <p:spPr>
              <a:xfrm>
                <a:off x="8121967" y="351882"/>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57" name="Graphic 9">
              <a:extLst>
                <a:ext uri="{FF2B5EF4-FFF2-40B4-BE49-F238E27FC236}">
                  <a16:creationId xmlns:a16="http://schemas.microsoft.com/office/drawing/2014/main" id="{50EF3BDB-162A-E0DC-B57B-DE5F470D89D7}"/>
                </a:ext>
              </a:extLst>
            </p:cNvPr>
            <p:cNvGrpSpPr/>
            <p:nvPr/>
          </p:nvGrpSpPr>
          <p:grpSpPr>
            <a:xfrm>
              <a:off x="10198484" y="4127548"/>
              <a:ext cx="29891" cy="27193"/>
              <a:chOff x="8067769" y="332832"/>
              <a:chExt cx="38100" cy="38100"/>
            </a:xfrm>
          </p:grpSpPr>
          <p:sp>
            <p:nvSpPr>
              <p:cNvPr id="572" name="Freeform: Shape 707">
                <a:extLst>
                  <a:ext uri="{FF2B5EF4-FFF2-40B4-BE49-F238E27FC236}">
                    <a16:creationId xmlns:a16="http://schemas.microsoft.com/office/drawing/2014/main" id="{922FF0E3-0EF6-9E1A-4ED0-70649287C981}"/>
                  </a:ext>
                </a:extLst>
              </p:cNvPr>
              <p:cNvSpPr/>
              <p:nvPr/>
            </p:nvSpPr>
            <p:spPr>
              <a:xfrm>
                <a:off x="8086819" y="332832"/>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73" name="Freeform: Shape 708">
                <a:extLst>
                  <a:ext uri="{FF2B5EF4-FFF2-40B4-BE49-F238E27FC236}">
                    <a16:creationId xmlns:a16="http://schemas.microsoft.com/office/drawing/2014/main" id="{515B1EF1-58F6-E454-769E-68D5F528ACE6}"/>
                  </a:ext>
                </a:extLst>
              </p:cNvPr>
              <p:cNvSpPr/>
              <p:nvPr/>
            </p:nvSpPr>
            <p:spPr>
              <a:xfrm>
                <a:off x="8067769" y="351882"/>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58" name="Graphic 9">
              <a:extLst>
                <a:ext uri="{FF2B5EF4-FFF2-40B4-BE49-F238E27FC236}">
                  <a16:creationId xmlns:a16="http://schemas.microsoft.com/office/drawing/2014/main" id="{B413FCCE-8532-5C90-96A0-26B611A7B42B}"/>
                </a:ext>
              </a:extLst>
            </p:cNvPr>
            <p:cNvGrpSpPr/>
            <p:nvPr/>
          </p:nvGrpSpPr>
          <p:grpSpPr>
            <a:xfrm>
              <a:off x="10092224" y="4103821"/>
              <a:ext cx="29891" cy="27193"/>
              <a:chOff x="7932324" y="299590"/>
              <a:chExt cx="38100" cy="38100"/>
            </a:xfrm>
          </p:grpSpPr>
          <p:sp>
            <p:nvSpPr>
              <p:cNvPr id="570" name="Freeform: Shape 705">
                <a:extLst>
                  <a:ext uri="{FF2B5EF4-FFF2-40B4-BE49-F238E27FC236}">
                    <a16:creationId xmlns:a16="http://schemas.microsoft.com/office/drawing/2014/main" id="{B7937EEF-1D4C-5377-45F5-D09386554127}"/>
                  </a:ext>
                </a:extLst>
              </p:cNvPr>
              <p:cNvSpPr/>
              <p:nvPr/>
            </p:nvSpPr>
            <p:spPr>
              <a:xfrm>
                <a:off x="7951374" y="299590"/>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71" name="Freeform: Shape 706">
                <a:extLst>
                  <a:ext uri="{FF2B5EF4-FFF2-40B4-BE49-F238E27FC236}">
                    <a16:creationId xmlns:a16="http://schemas.microsoft.com/office/drawing/2014/main" id="{009D8440-2D39-EE29-4A21-ADBEAEFA9BB7}"/>
                  </a:ext>
                </a:extLst>
              </p:cNvPr>
              <p:cNvSpPr/>
              <p:nvPr/>
            </p:nvSpPr>
            <p:spPr>
              <a:xfrm>
                <a:off x="7932324" y="318640"/>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59" name="Graphic 9">
              <a:extLst>
                <a:ext uri="{FF2B5EF4-FFF2-40B4-BE49-F238E27FC236}">
                  <a16:creationId xmlns:a16="http://schemas.microsoft.com/office/drawing/2014/main" id="{6D118C64-A02E-4E7B-D6D9-9F72B4C430A2}"/>
                </a:ext>
              </a:extLst>
            </p:cNvPr>
            <p:cNvGrpSpPr/>
            <p:nvPr/>
          </p:nvGrpSpPr>
          <p:grpSpPr>
            <a:xfrm>
              <a:off x="10025642" y="4052698"/>
              <a:ext cx="29891" cy="27193"/>
              <a:chOff x="7847456" y="227962"/>
              <a:chExt cx="38100" cy="38100"/>
            </a:xfrm>
          </p:grpSpPr>
          <p:sp>
            <p:nvSpPr>
              <p:cNvPr id="568" name="Freeform: Shape 703">
                <a:extLst>
                  <a:ext uri="{FF2B5EF4-FFF2-40B4-BE49-F238E27FC236}">
                    <a16:creationId xmlns:a16="http://schemas.microsoft.com/office/drawing/2014/main" id="{6C4B879B-C386-CC25-93A9-9DE8B6B0C498}"/>
                  </a:ext>
                </a:extLst>
              </p:cNvPr>
              <p:cNvSpPr/>
              <p:nvPr/>
            </p:nvSpPr>
            <p:spPr>
              <a:xfrm>
                <a:off x="7866506" y="227962"/>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69" name="Freeform: Shape 704">
                <a:extLst>
                  <a:ext uri="{FF2B5EF4-FFF2-40B4-BE49-F238E27FC236}">
                    <a16:creationId xmlns:a16="http://schemas.microsoft.com/office/drawing/2014/main" id="{46FABC6B-749E-BDE7-A7D6-CAAB69EE1E05}"/>
                  </a:ext>
                </a:extLst>
              </p:cNvPr>
              <p:cNvSpPr/>
              <p:nvPr/>
            </p:nvSpPr>
            <p:spPr>
              <a:xfrm>
                <a:off x="7847456" y="247012"/>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60" name="Graphic 9">
              <a:extLst>
                <a:ext uri="{FF2B5EF4-FFF2-40B4-BE49-F238E27FC236}">
                  <a16:creationId xmlns:a16="http://schemas.microsoft.com/office/drawing/2014/main" id="{A6A6776B-3735-7E33-3482-A6F6E28265F5}"/>
                </a:ext>
              </a:extLst>
            </p:cNvPr>
            <p:cNvGrpSpPr/>
            <p:nvPr/>
          </p:nvGrpSpPr>
          <p:grpSpPr>
            <a:xfrm>
              <a:off x="9976323" y="4057252"/>
              <a:ext cx="29891" cy="27193"/>
              <a:chOff x="7784591" y="234343"/>
              <a:chExt cx="38100" cy="38099"/>
            </a:xfrm>
          </p:grpSpPr>
          <p:sp>
            <p:nvSpPr>
              <p:cNvPr id="566" name="Freeform: Shape 701">
                <a:extLst>
                  <a:ext uri="{FF2B5EF4-FFF2-40B4-BE49-F238E27FC236}">
                    <a16:creationId xmlns:a16="http://schemas.microsoft.com/office/drawing/2014/main" id="{31E0ED71-4739-C8AD-0F58-CA6BA4635E6F}"/>
                  </a:ext>
                </a:extLst>
              </p:cNvPr>
              <p:cNvSpPr/>
              <p:nvPr/>
            </p:nvSpPr>
            <p:spPr>
              <a:xfrm>
                <a:off x="7803641" y="234343"/>
                <a:ext cx="9525" cy="38099"/>
              </a:xfrm>
              <a:custGeom>
                <a:avLst/>
                <a:gdLst>
                  <a:gd name="connsiteX0" fmla="*/ 0 w 9525"/>
                  <a:gd name="connsiteY0" fmla="*/ 0 h 38099"/>
                  <a:gd name="connsiteX1" fmla="*/ 0 w 9525"/>
                  <a:gd name="connsiteY1" fmla="*/ 38100 h 38099"/>
                </a:gdLst>
                <a:ahLst/>
                <a:cxnLst>
                  <a:cxn ang="0">
                    <a:pos x="connsiteX0" y="connsiteY0"/>
                  </a:cxn>
                  <a:cxn ang="0">
                    <a:pos x="connsiteX1" y="connsiteY1"/>
                  </a:cxn>
                </a:cxnLst>
                <a:rect l="l" t="t" r="r" b="b"/>
                <a:pathLst>
                  <a:path w="9525" h="38099">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67" name="Freeform: Shape 702">
                <a:extLst>
                  <a:ext uri="{FF2B5EF4-FFF2-40B4-BE49-F238E27FC236}">
                    <a16:creationId xmlns:a16="http://schemas.microsoft.com/office/drawing/2014/main" id="{5A49F3DA-DAAA-3768-F880-D6F02547571C}"/>
                  </a:ext>
                </a:extLst>
              </p:cNvPr>
              <p:cNvSpPr/>
              <p:nvPr/>
            </p:nvSpPr>
            <p:spPr>
              <a:xfrm>
                <a:off x="7784591" y="253393"/>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61" name="Graphic 9">
              <a:extLst>
                <a:ext uri="{FF2B5EF4-FFF2-40B4-BE49-F238E27FC236}">
                  <a16:creationId xmlns:a16="http://schemas.microsoft.com/office/drawing/2014/main" id="{4236E61A-3F16-90DF-C801-469454E832D4}"/>
                </a:ext>
              </a:extLst>
            </p:cNvPr>
            <p:cNvGrpSpPr/>
            <p:nvPr/>
          </p:nvGrpSpPr>
          <p:grpSpPr>
            <a:xfrm>
              <a:off x="9943369" y="4057252"/>
              <a:ext cx="29891" cy="27193"/>
              <a:chOff x="7742586" y="234343"/>
              <a:chExt cx="38100" cy="38099"/>
            </a:xfrm>
          </p:grpSpPr>
          <p:sp>
            <p:nvSpPr>
              <p:cNvPr id="564" name="Freeform: Shape 699">
                <a:extLst>
                  <a:ext uri="{FF2B5EF4-FFF2-40B4-BE49-F238E27FC236}">
                    <a16:creationId xmlns:a16="http://schemas.microsoft.com/office/drawing/2014/main" id="{C96818F4-8687-B81E-B4AB-0204C78D1B8F}"/>
                  </a:ext>
                </a:extLst>
              </p:cNvPr>
              <p:cNvSpPr/>
              <p:nvPr/>
            </p:nvSpPr>
            <p:spPr>
              <a:xfrm>
                <a:off x="7761636" y="234343"/>
                <a:ext cx="9525" cy="38099"/>
              </a:xfrm>
              <a:custGeom>
                <a:avLst/>
                <a:gdLst>
                  <a:gd name="connsiteX0" fmla="*/ 0 w 9525"/>
                  <a:gd name="connsiteY0" fmla="*/ 0 h 38099"/>
                  <a:gd name="connsiteX1" fmla="*/ 0 w 9525"/>
                  <a:gd name="connsiteY1" fmla="*/ 38100 h 38099"/>
                </a:gdLst>
                <a:ahLst/>
                <a:cxnLst>
                  <a:cxn ang="0">
                    <a:pos x="connsiteX0" y="connsiteY0"/>
                  </a:cxn>
                  <a:cxn ang="0">
                    <a:pos x="connsiteX1" y="connsiteY1"/>
                  </a:cxn>
                </a:cxnLst>
                <a:rect l="l" t="t" r="r" b="b"/>
                <a:pathLst>
                  <a:path w="9525" h="38099">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65" name="Freeform: Shape 700">
                <a:extLst>
                  <a:ext uri="{FF2B5EF4-FFF2-40B4-BE49-F238E27FC236}">
                    <a16:creationId xmlns:a16="http://schemas.microsoft.com/office/drawing/2014/main" id="{8EA10B0F-839C-B0D4-8B52-57C3AB84624D}"/>
                  </a:ext>
                </a:extLst>
              </p:cNvPr>
              <p:cNvSpPr/>
              <p:nvPr/>
            </p:nvSpPr>
            <p:spPr>
              <a:xfrm>
                <a:off x="7742586" y="253393"/>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62" name="Graphic 9">
              <a:extLst>
                <a:ext uri="{FF2B5EF4-FFF2-40B4-BE49-F238E27FC236}">
                  <a16:creationId xmlns:a16="http://schemas.microsoft.com/office/drawing/2014/main" id="{938E7D90-D1F5-2EB8-AFAC-3540A4DE50EF}"/>
                </a:ext>
              </a:extLst>
            </p:cNvPr>
            <p:cNvGrpSpPr/>
            <p:nvPr/>
          </p:nvGrpSpPr>
          <p:grpSpPr>
            <a:xfrm>
              <a:off x="9804228" y="3989201"/>
              <a:ext cx="29891" cy="27193"/>
              <a:chOff x="7565230" y="138998"/>
              <a:chExt cx="38100" cy="38100"/>
            </a:xfrm>
          </p:grpSpPr>
          <p:sp>
            <p:nvSpPr>
              <p:cNvPr id="562" name="Freeform: Shape 697">
                <a:extLst>
                  <a:ext uri="{FF2B5EF4-FFF2-40B4-BE49-F238E27FC236}">
                    <a16:creationId xmlns:a16="http://schemas.microsoft.com/office/drawing/2014/main" id="{7ED4AB5A-E3CA-B6DF-7117-F7670596E824}"/>
                  </a:ext>
                </a:extLst>
              </p:cNvPr>
              <p:cNvSpPr/>
              <p:nvPr/>
            </p:nvSpPr>
            <p:spPr>
              <a:xfrm>
                <a:off x="7584280" y="138998"/>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63" name="Freeform: Shape 698">
                <a:extLst>
                  <a:ext uri="{FF2B5EF4-FFF2-40B4-BE49-F238E27FC236}">
                    <a16:creationId xmlns:a16="http://schemas.microsoft.com/office/drawing/2014/main" id="{8470DCFF-659B-6DF7-6E91-A62B04550CC1}"/>
                  </a:ext>
                </a:extLst>
              </p:cNvPr>
              <p:cNvSpPr/>
              <p:nvPr/>
            </p:nvSpPr>
            <p:spPr>
              <a:xfrm>
                <a:off x="7565230" y="158048"/>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63" name="Graphic 9">
              <a:extLst>
                <a:ext uri="{FF2B5EF4-FFF2-40B4-BE49-F238E27FC236}">
                  <a16:creationId xmlns:a16="http://schemas.microsoft.com/office/drawing/2014/main" id="{D8962490-B8F0-5508-6B6E-168223DC1D01}"/>
                </a:ext>
              </a:extLst>
            </p:cNvPr>
            <p:cNvGrpSpPr/>
            <p:nvPr/>
          </p:nvGrpSpPr>
          <p:grpSpPr>
            <a:xfrm>
              <a:off x="9703348" y="3950518"/>
              <a:ext cx="29891" cy="27193"/>
              <a:chOff x="7436643" y="84801"/>
              <a:chExt cx="38100" cy="38100"/>
            </a:xfrm>
          </p:grpSpPr>
          <p:sp>
            <p:nvSpPr>
              <p:cNvPr id="560" name="Freeform: Shape 695">
                <a:extLst>
                  <a:ext uri="{FF2B5EF4-FFF2-40B4-BE49-F238E27FC236}">
                    <a16:creationId xmlns:a16="http://schemas.microsoft.com/office/drawing/2014/main" id="{510B3FFC-2768-F785-07CA-3F14C35DE168}"/>
                  </a:ext>
                </a:extLst>
              </p:cNvPr>
              <p:cNvSpPr/>
              <p:nvPr/>
            </p:nvSpPr>
            <p:spPr>
              <a:xfrm>
                <a:off x="7455693" y="84801"/>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61" name="Freeform: Shape 696">
                <a:extLst>
                  <a:ext uri="{FF2B5EF4-FFF2-40B4-BE49-F238E27FC236}">
                    <a16:creationId xmlns:a16="http://schemas.microsoft.com/office/drawing/2014/main" id="{1D9154D4-C07E-E16B-F615-E0BB7A778E40}"/>
                  </a:ext>
                </a:extLst>
              </p:cNvPr>
              <p:cNvSpPr/>
              <p:nvPr/>
            </p:nvSpPr>
            <p:spPr>
              <a:xfrm>
                <a:off x="7436643" y="103851"/>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64" name="Graphic 9">
              <a:extLst>
                <a:ext uri="{FF2B5EF4-FFF2-40B4-BE49-F238E27FC236}">
                  <a16:creationId xmlns:a16="http://schemas.microsoft.com/office/drawing/2014/main" id="{B55C5F64-A227-D884-01D9-B3C6A6E66BBE}"/>
                </a:ext>
              </a:extLst>
            </p:cNvPr>
            <p:cNvGrpSpPr/>
            <p:nvPr/>
          </p:nvGrpSpPr>
          <p:grpSpPr>
            <a:xfrm>
              <a:off x="9647527" y="3932638"/>
              <a:ext cx="29891" cy="27193"/>
              <a:chOff x="7365491" y="59750"/>
              <a:chExt cx="38100" cy="38100"/>
            </a:xfrm>
          </p:grpSpPr>
          <p:sp>
            <p:nvSpPr>
              <p:cNvPr id="558" name="Freeform: Shape 693">
                <a:extLst>
                  <a:ext uri="{FF2B5EF4-FFF2-40B4-BE49-F238E27FC236}">
                    <a16:creationId xmlns:a16="http://schemas.microsoft.com/office/drawing/2014/main" id="{97252962-E383-650E-B8B7-6BAB8AE977A7}"/>
                  </a:ext>
                </a:extLst>
              </p:cNvPr>
              <p:cNvSpPr/>
              <p:nvPr/>
            </p:nvSpPr>
            <p:spPr>
              <a:xfrm>
                <a:off x="7384541" y="59750"/>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59" name="Freeform: Shape 694">
                <a:extLst>
                  <a:ext uri="{FF2B5EF4-FFF2-40B4-BE49-F238E27FC236}">
                    <a16:creationId xmlns:a16="http://schemas.microsoft.com/office/drawing/2014/main" id="{E693C6BD-EF8C-77E4-B4D8-0E96C04BA2ED}"/>
                  </a:ext>
                </a:extLst>
              </p:cNvPr>
              <p:cNvSpPr/>
              <p:nvPr/>
            </p:nvSpPr>
            <p:spPr>
              <a:xfrm>
                <a:off x="7365491" y="78800"/>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65" name="Graphic 9">
              <a:extLst>
                <a:ext uri="{FF2B5EF4-FFF2-40B4-BE49-F238E27FC236}">
                  <a16:creationId xmlns:a16="http://schemas.microsoft.com/office/drawing/2014/main" id="{C1845A29-4A72-CEC6-77A8-AD30B3D2BE16}"/>
                </a:ext>
              </a:extLst>
            </p:cNvPr>
            <p:cNvGrpSpPr/>
            <p:nvPr/>
          </p:nvGrpSpPr>
          <p:grpSpPr>
            <a:xfrm>
              <a:off x="9566299" y="3906601"/>
              <a:ext cx="29891" cy="27193"/>
              <a:chOff x="7261954" y="23269"/>
              <a:chExt cx="38100" cy="38100"/>
            </a:xfrm>
          </p:grpSpPr>
          <p:sp>
            <p:nvSpPr>
              <p:cNvPr id="556" name="Freeform: Shape 691">
                <a:extLst>
                  <a:ext uri="{FF2B5EF4-FFF2-40B4-BE49-F238E27FC236}">
                    <a16:creationId xmlns:a16="http://schemas.microsoft.com/office/drawing/2014/main" id="{2A5CB206-5616-0723-1CEC-9D37581DA43E}"/>
                  </a:ext>
                </a:extLst>
              </p:cNvPr>
              <p:cNvSpPr/>
              <p:nvPr/>
            </p:nvSpPr>
            <p:spPr>
              <a:xfrm>
                <a:off x="7281004" y="23269"/>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57" name="Freeform: Shape 692">
                <a:extLst>
                  <a:ext uri="{FF2B5EF4-FFF2-40B4-BE49-F238E27FC236}">
                    <a16:creationId xmlns:a16="http://schemas.microsoft.com/office/drawing/2014/main" id="{4F744356-D39C-A5AB-70D6-BF6ABEB269A9}"/>
                  </a:ext>
                </a:extLst>
              </p:cNvPr>
              <p:cNvSpPr/>
              <p:nvPr/>
            </p:nvSpPr>
            <p:spPr>
              <a:xfrm>
                <a:off x="7261954" y="42319"/>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66" name="Graphic 9">
              <a:extLst>
                <a:ext uri="{FF2B5EF4-FFF2-40B4-BE49-F238E27FC236}">
                  <a16:creationId xmlns:a16="http://schemas.microsoft.com/office/drawing/2014/main" id="{2A6145A4-788A-06CE-5716-1E36AAE83CAD}"/>
                </a:ext>
              </a:extLst>
            </p:cNvPr>
            <p:cNvGrpSpPr/>
            <p:nvPr/>
          </p:nvGrpSpPr>
          <p:grpSpPr>
            <a:xfrm>
              <a:off x="9378512" y="3876621"/>
              <a:ext cx="29891" cy="27193"/>
              <a:chOff x="7022591" y="-18735"/>
              <a:chExt cx="38100" cy="38100"/>
            </a:xfrm>
          </p:grpSpPr>
          <p:sp>
            <p:nvSpPr>
              <p:cNvPr id="554" name="Freeform: Shape 689">
                <a:extLst>
                  <a:ext uri="{FF2B5EF4-FFF2-40B4-BE49-F238E27FC236}">
                    <a16:creationId xmlns:a16="http://schemas.microsoft.com/office/drawing/2014/main" id="{FC280AF0-4848-C6C6-1A99-D5CE21C3D3F9}"/>
                  </a:ext>
                </a:extLst>
              </p:cNvPr>
              <p:cNvSpPr/>
              <p:nvPr/>
            </p:nvSpPr>
            <p:spPr>
              <a:xfrm>
                <a:off x="7041641" y="-18735"/>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55" name="Freeform: Shape 690">
                <a:extLst>
                  <a:ext uri="{FF2B5EF4-FFF2-40B4-BE49-F238E27FC236}">
                    <a16:creationId xmlns:a16="http://schemas.microsoft.com/office/drawing/2014/main" id="{2CF6906E-8F8A-98EA-05A7-F172D6575064}"/>
                  </a:ext>
                </a:extLst>
              </p:cNvPr>
              <p:cNvSpPr/>
              <p:nvPr/>
            </p:nvSpPr>
            <p:spPr>
              <a:xfrm>
                <a:off x="7022591" y="314"/>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67" name="Graphic 9">
              <a:extLst>
                <a:ext uri="{FF2B5EF4-FFF2-40B4-BE49-F238E27FC236}">
                  <a16:creationId xmlns:a16="http://schemas.microsoft.com/office/drawing/2014/main" id="{76B59E84-4EC2-C629-E010-623CBBE713B2}"/>
                </a:ext>
              </a:extLst>
            </p:cNvPr>
            <p:cNvGrpSpPr/>
            <p:nvPr/>
          </p:nvGrpSpPr>
          <p:grpSpPr>
            <a:xfrm>
              <a:off x="9355272" y="3876621"/>
              <a:ext cx="29891" cy="27193"/>
              <a:chOff x="6992968" y="-18735"/>
              <a:chExt cx="38100" cy="38100"/>
            </a:xfrm>
          </p:grpSpPr>
          <p:sp>
            <p:nvSpPr>
              <p:cNvPr id="552" name="Freeform: Shape 687">
                <a:extLst>
                  <a:ext uri="{FF2B5EF4-FFF2-40B4-BE49-F238E27FC236}">
                    <a16:creationId xmlns:a16="http://schemas.microsoft.com/office/drawing/2014/main" id="{AE7C7559-93AE-1C69-5BEB-24D4434130D5}"/>
                  </a:ext>
                </a:extLst>
              </p:cNvPr>
              <p:cNvSpPr/>
              <p:nvPr/>
            </p:nvSpPr>
            <p:spPr>
              <a:xfrm>
                <a:off x="7012018" y="-18735"/>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53" name="Freeform: Shape 688">
                <a:extLst>
                  <a:ext uri="{FF2B5EF4-FFF2-40B4-BE49-F238E27FC236}">
                    <a16:creationId xmlns:a16="http://schemas.microsoft.com/office/drawing/2014/main" id="{C6BA1380-10E8-E8DA-1D14-8E87F67842C1}"/>
                  </a:ext>
                </a:extLst>
              </p:cNvPr>
              <p:cNvSpPr/>
              <p:nvPr/>
            </p:nvSpPr>
            <p:spPr>
              <a:xfrm>
                <a:off x="6992968" y="314"/>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68" name="Graphic 9">
              <a:extLst>
                <a:ext uri="{FF2B5EF4-FFF2-40B4-BE49-F238E27FC236}">
                  <a16:creationId xmlns:a16="http://schemas.microsoft.com/office/drawing/2014/main" id="{E147BFE9-04C0-9337-6BDA-4A4B6438F724}"/>
                </a:ext>
              </a:extLst>
            </p:cNvPr>
            <p:cNvGrpSpPr/>
            <p:nvPr/>
          </p:nvGrpSpPr>
          <p:grpSpPr>
            <a:xfrm>
              <a:off x="9349145" y="3876621"/>
              <a:ext cx="29891" cy="27193"/>
              <a:chOff x="6985158" y="-18735"/>
              <a:chExt cx="38100" cy="38100"/>
            </a:xfrm>
          </p:grpSpPr>
          <p:sp>
            <p:nvSpPr>
              <p:cNvPr id="550" name="Freeform: Shape 685">
                <a:extLst>
                  <a:ext uri="{FF2B5EF4-FFF2-40B4-BE49-F238E27FC236}">
                    <a16:creationId xmlns:a16="http://schemas.microsoft.com/office/drawing/2014/main" id="{71AF3FC1-A677-A172-774E-997ED83CB838}"/>
                  </a:ext>
                </a:extLst>
              </p:cNvPr>
              <p:cNvSpPr/>
              <p:nvPr/>
            </p:nvSpPr>
            <p:spPr>
              <a:xfrm>
                <a:off x="7004208" y="-18735"/>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51" name="Freeform: Shape 686">
                <a:extLst>
                  <a:ext uri="{FF2B5EF4-FFF2-40B4-BE49-F238E27FC236}">
                    <a16:creationId xmlns:a16="http://schemas.microsoft.com/office/drawing/2014/main" id="{B3F2C69F-E2BD-3FEA-72D1-1ACC5BAB70BC}"/>
                  </a:ext>
                </a:extLst>
              </p:cNvPr>
              <p:cNvSpPr/>
              <p:nvPr/>
            </p:nvSpPr>
            <p:spPr>
              <a:xfrm>
                <a:off x="6985158" y="314"/>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69" name="Graphic 9">
              <a:extLst>
                <a:ext uri="{FF2B5EF4-FFF2-40B4-BE49-F238E27FC236}">
                  <a16:creationId xmlns:a16="http://schemas.microsoft.com/office/drawing/2014/main" id="{2A8B7298-D9F0-AF2E-A3B5-B1D23DB2DC4B}"/>
                </a:ext>
              </a:extLst>
            </p:cNvPr>
            <p:cNvGrpSpPr/>
            <p:nvPr/>
          </p:nvGrpSpPr>
          <p:grpSpPr>
            <a:xfrm>
              <a:off x="9326577" y="3876621"/>
              <a:ext cx="29891" cy="27193"/>
              <a:chOff x="6956392" y="-18735"/>
              <a:chExt cx="38100" cy="38100"/>
            </a:xfrm>
          </p:grpSpPr>
          <p:sp>
            <p:nvSpPr>
              <p:cNvPr id="548" name="Freeform: Shape 683">
                <a:extLst>
                  <a:ext uri="{FF2B5EF4-FFF2-40B4-BE49-F238E27FC236}">
                    <a16:creationId xmlns:a16="http://schemas.microsoft.com/office/drawing/2014/main" id="{C1E6B14F-7C3B-E836-684E-3CC235AE97D4}"/>
                  </a:ext>
                </a:extLst>
              </p:cNvPr>
              <p:cNvSpPr/>
              <p:nvPr/>
            </p:nvSpPr>
            <p:spPr>
              <a:xfrm>
                <a:off x="6975442" y="-18735"/>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49" name="Freeform: Shape 684">
                <a:extLst>
                  <a:ext uri="{FF2B5EF4-FFF2-40B4-BE49-F238E27FC236}">
                    <a16:creationId xmlns:a16="http://schemas.microsoft.com/office/drawing/2014/main" id="{2A16511E-796E-B05C-720C-5B95378D9CFD}"/>
                  </a:ext>
                </a:extLst>
              </p:cNvPr>
              <p:cNvSpPr/>
              <p:nvPr/>
            </p:nvSpPr>
            <p:spPr>
              <a:xfrm>
                <a:off x="6956392" y="314"/>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70" name="Graphic 9">
              <a:extLst>
                <a:ext uri="{FF2B5EF4-FFF2-40B4-BE49-F238E27FC236}">
                  <a16:creationId xmlns:a16="http://schemas.microsoft.com/office/drawing/2014/main" id="{FE16C4E3-C1F2-3E2B-A5C7-5FBCB5E8515F}"/>
                </a:ext>
              </a:extLst>
            </p:cNvPr>
            <p:cNvGrpSpPr/>
            <p:nvPr/>
          </p:nvGrpSpPr>
          <p:grpSpPr>
            <a:xfrm>
              <a:off x="9299377" y="3853846"/>
              <a:ext cx="29891" cy="27193"/>
              <a:chOff x="6921721" y="-50644"/>
              <a:chExt cx="38100" cy="38100"/>
            </a:xfrm>
          </p:grpSpPr>
          <p:sp>
            <p:nvSpPr>
              <p:cNvPr id="546" name="Freeform: Shape 681">
                <a:extLst>
                  <a:ext uri="{FF2B5EF4-FFF2-40B4-BE49-F238E27FC236}">
                    <a16:creationId xmlns:a16="http://schemas.microsoft.com/office/drawing/2014/main" id="{248A52EC-2934-FE2A-8C04-66556D345BF2}"/>
                  </a:ext>
                </a:extLst>
              </p:cNvPr>
              <p:cNvSpPr/>
              <p:nvPr/>
            </p:nvSpPr>
            <p:spPr>
              <a:xfrm>
                <a:off x="6940771" y="-50644"/>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47" name="Freeform: Shape 682">
                <a:extLst>
                  <a:ext uri="{FF2B5EF4-FFF2-40B4-BE49-F238E27FC236}">
                    <a16:creationId xmlns:a16="http://schemas.microsoft.com/office/drawing/2014/main" id="{1A43CA03-5090-3F73-9FEE-BD1D5D4853AA}"/>
                  </a:ext>
                </a:extLst>
              </p:cNvPr>
              <p:cNvSpPr/>
              <p:nvPr/>
            </p:nvSpPr>
            <p:spPr>
              <a:xfrm>
                <a:off x="6921721" y="-31594"/>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71" name="Graphic 9">
              <a:extLst>
                <a:ext uri="{FF2B5EF4-FFF2-40B4-BE49-F238E27FC236}">
                  <a16:creationId xmlns:a16="http://schemas.microsoft.com/office/drawing/2014/main" id="{DD714E3F-5AE0-61F0-0509-E79DAFFE0E09}"/>
                </a:ext>
              </a:extLst>
            </p:cNvPr>
            <p:cNvGrpSpPr/>
            <p:nvPr/>
          </p:nvGrpSpPr>
          <p:grpSpPr>
            <a:xfrm>
              <a:off x="9267170" y="3844737"/>
              <a:ext cx="29891" cy="27193"/>
              <a:chOff x="6880669" y="-63407"/>
              <a:chExt cx="38100" cy="38100"/>
            </a:xfrm>
          </p:grpSpPr>
          <p:sp>
            <p:nvSpPr>
              <p:cNvPr id="544" name="Freeform: Shape 679">
                <a:extLst>
                  <a:ext uri="{FF2B5EF4-FFF2-40B4-BE49-F238E27FC236}">
                    <a16:creationId xmlns:a16="http://schemas.microsoft.com/office/drawing/2014/main" id="{99F0E679-FC9D-A81A-2F58-D8FABF59B5DC}"/>
                  </a:ext>
                </a:extLst>
              </p:cNvPr>
              <p:cNvSpPr/>
              <p:nvPr/>
            </p:nvSpPr>
            <p:spPr>
              <a:xfrm>
                <a:off x="6899719" y="-63407"/>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45" name="Freeform: Shape 680">
                <a:extLst>
                  <a:ext uri="{FF2B5EF4-FFF2-40B4-BE49-F238E27FC236}">
                    <a16:creationId xmlns:a16="http://schemas.microsoft.com/office/drawing/2014/main" id="{E5022AE1-5DB8-EAB8-465B-E16A26626273}"/>
                  </a:ext>
                </a:extLst>
              </p:cNvPr>
              <p:cNvSpPr/>
              <p:nvPr/>
            </p:nvSpPr>
            <p:spPr>
              <a:xfrm>
                <a:off x="6880669" y="-44357"/>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72" name="Graphic 9">
              <a:extLst>
                <a:ext uri="{FF2B5EF4-FFF2-40B4-BE49-F238E27FC236}">
                  <a16:creationId xmlns:a16="http://schemas.microsoft.com/office/drawing/2014/main" id="{9656A3C0-718A-6195-ABD0-83FE8F9D4903}"/>
                </a:ext>
              </a:extLst>
            </p:cNvPr>
            <p:cNvGrpSpPr/>
            <p:nvPr/>
          </p:nvGrpSpPr>
          <p:grpSpPr>
            <a:xfrm>
              <a:off x="9215310" y="3835626"/>
              <a:ext cx="29891" cy="27193"/>
              <a:chOff x="6814565" y="-76171"/>
              <a:chExt cx="38100" cy="38100"/>
            </a:xfrm>
          </p:grpSpPr>
          <p:sp>
            <p:nvSpPr>
              <p:cNvPr id="542" name="Freeform: Shape 677">
                <a:extLst>
                  <a:ext uri="{FF2B5EF4-FFF2-40B4-BE49-F238E27FC236}">
                    <a16:creationId xmlns:a16="http://schemas.microsoft.com/office/drawing/2014/main" id="{9FC2DE60-0A85-9863-590E-A68C963811B0}"/>
                  </a:ext>
                </a:extLst>
              </p:cNvPr>
              <p:cNvSpPr/>
              <p:nvPr/>
            </p:nvSpPr>
            <p:spPr>
              <a:xfrm>
                <a:off x="6833615" y="-76171"/>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43" name="Freeform: Shape 678">
                <a:extLst>
                  <a:ext uri="{FF2B5EF4-FFF2-40B4-BE49-F238E27FC236}">
                    <a16:creationId xmlns:a16="http://schemas.microsoft.com/office/drawing/2014/main" id="{FC2533B8-E418-1A41-776A-3448FDB845D7}"/>
                  </a:ext>
                </a:extLst>
              </p:cNvPr>
              <p:cNvSpPr/>
              <p:nvPr/>
            </p:nvSpPr>
            <p:spPr>
              <a:xfrm>
                <a:off x="6814565" y="-57121"/>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73" name="Graphic 9">
              <a:extLst>
                <a:ext uri="{FF2B5EF4-FFF2-40B4-BE49-F238E27FC236}">
                  <a16:creationId xmlns:a16="http://schemas.microsoft.com/office/drawing/2014/main" id="{CCC43106-CC55-95BE-CF74-AC4AD7C2B46B}"/>
                </a:ext>
              </a:extLst>
            </p:cNvPr>
            <p:cNvGrpSpPr/>
            <p:nvPr/>
          </p:nvGrpSpPr>
          <p:grpSpPr>
            <a:xfrm>
              <a:off x="9172417" y="3835626"/>
              <a:ext cx="29891" cy="27193"/>
              <a:chOff x="6759892" y="-76171"/>
              <a:chExt cx="38100" cy="38100"/>
            </a:xfrm>
          </p:grpSpPr>
          <p:sp>
            <p:nvSpPr>
              <p:cNvPr id="540" name="Freeform: Shape 675">
                <a:extLst>
                  <a:ext uri="{FF2B5EF4-FFF2-40B4-BE49-F238E27FC236}">
                    <a16:creationId xmlns:a16="http://schemas.microsoft.com/office/drawing/2014/main" id="{8324C614-6A38-531E-14D2-4FE3B0720D71}"/>
                  </a:ext>
                </a:extLst>
              </p:cNvPr>
              <p:cNvSpPr/>
              <p:nvPr/>
            </p:nvSpPr>
            <p:spPr>
              <a:xfrm>
                <a:off x="6778942" y="-76171"/>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41" name="Freeform: Shape 676">
                <a:extLst>
                  <a:ext uri="{FF2B5EF4-FFF2-40B4-BE49-F238E27FC236}">
                    <a16:creationId xmlns:a16="http://schemas.microsoft.com/office/drawing/2014/main" id="{C0CD6B6E-F7B2-F729-52C5-3048B436D68D}"/>
                  </a:ext>
                </a:extLst>
              </p:cNvPr>
              <p:cNvSpPr/>
              <p:nvPr/>
            </p:nvSpPr>
            <p:spPr>
              <a:xfrm>
                <a:off x="6759892" y="-57121"/>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74" name="Graphic 9">
              <a:extLst>
                <a:ext uri="{FF2B5EF4-FFF2-40B4-BE49-F238E27FC236}">
                  <a16:creationId xmlns:a16="http://schemas.microsoft.com/office/drawing/2014/main" id="{01EF7A90-834F-3A3F-00DC-8A430378709D}"/>
                </a:ext>
              </a:extLst>
            </p:cNvPr>
            <p:cNvGrpSpPr/>
            <p:nvPr/>
          </p:nvGrpSpPr>
          <p:grpSpPr>
            <a:xfrm>
              <a:off x="9157696" y="3835626"/>
              <a:ext cx="29891" cy="27193"/>
              <a:chOff x="6741127" y="-76171"/>
              <a:chExt cx="38100" cy="38100"/>
            </a:xfrm>
          </p:grpSpPr>
          <p:sp>
            <p:nvSpPr>
              <p:cNvPr id="538" name="Freeform: Shape 673">
                <a:extLst>
                  <a:ext uri="{FF2B5EF4-FFF2-40B4-BE49-F238E27FC236}">
                    <a16:creationId xmlns:a16="http://schemas.microsoft.com/office/drawing/2014/main" id="{98584AE5-03DF-DB8D-0721-76F885B96AC7}"/>
                  </a:ext>
                </a:extLst>
              </p:cNvPr>
              <p:cNvSpPr/>
              <p:nvPr/>
            </p:nvSpPr>
            <p:spPr>
              <a:xfrm>
                <a:off x="6760177" y="-76171"/>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39" name="Freeform: Shape 674">
                <a:extLst>
                  <a:ext uri="{FF2B5EF4-FFF2-40B4-BE49-F238E27FC236}">
                    <a16:creationId xmlns:a16="http://schemas.microsoft.com/office/drawing/2014/main" id="{59FAD12C-7EE7-AB3B-D8F4-E7742152B493}"/>
                  </a:ext>
                </a:extLst>
              </p:cNvPr>
              <p:cNvSpPr/>
              <p:nvPr/>
            </p:nvSpPr>
            <p:spPr>
              <a:xfrm>
                <a:off x="6741127" y="-57121"/>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75" name="Graphic 9">
              <a:extLst>
                <a:ext uri="{FF2B5EF4-FFF2-40B4-BE49-F238E27FC236}">
                  <a16:creationId xmlns:a16="http://schemas.microsoft.com/office/drawing/2014/main" id="{D234FDEF-6D00-4C0D-1AC4-3B5334D87B1E}"/>
                </a:ext>
              </a:extLst>
            </p:cNvPr>
            <p:cNvGrpSpPr/>
            <p:nvPr/>
          </p:nvGrpSpPr>
          <p:grpSpPr>
            <a:xfrm>
              <a:off x="9130869" y="3835626"/>
              <a:ext cx="29891" cy="27193"/>
              <a:chOff x="6706933" y="-76171"/>
              <a:chExt cx="38100" cy="38100"/>
            </a:xfrm>
          </p:grpSpPr>
          <p:sp>
            <p:nvSpPr>
              <p:cNvPr id="536" name="Freeform: Shape 671">
                <a:extLst>
                  <a:ext uri="{FF2B5EF4-FFF2-40B4-BE49-F238E27FC236}">
                    <a16:creationId xmlns:a16="http://schemas.microsoft.com/office/drawing/2014/main" id="{E22888FC-DCEB-6198-6102-7BEBE5E720C5}"/>
                  </a:ext>
                </a:extLst>
              </p:cNvPr>
              <p:cNvSpPr/>
              <p:nvPr/>
            </p:nvSpPr>
            <p:spPr>
              <a:xfrm>
                <a:off x="6725983" y="-76171"/>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37" name="Freeform: Shape 672">
                <a:extLst>
                  <a:ext uri="{FF2B5EF4-FFF2-40B4-BE49-F238E27FC236}">
                    <a16:creationId xmlns:a16="http://schemas.microsoft.com/office/drawing/2014/main" id="{D8C01492-2FC1-0FAE-05FA-BF312543A3AD}"/>
                  </a:ext>
                </a:extLst>
              </p:cNvPr>
              <p:cNvSpPr/>
              <p:nvPr/>
            </p:nvSpPr>
            <p:spPr>
              <a:xfrm>
                <a:off x="6706933" y="-57121"/>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76" name="Graphic 9">
              <a:extLst>
                <a:ext uri="{FF2B5EF4-FFF2-40B4-BE49-F238E27FC236}">
                  <a16:creationId xmlns:a16="http://schemas.microsoft.com/office/drawing/2014/main" id="{AF91423F-E9A3-5AAD-8368-527904B65DA4}"/>
                </a:ext>
              </a:extLst>
            </p:cNvPr>
            <p:cNvGrpSpPr/>
            <p:nvPr/>
          </p:nvGrpSpPr>
          <p:grpSpPr>
            <a:xfrm>
              <a:off x="9102996" y="3835626"/>
              <a:ext cx="29891" cy="27193"/>
              <a:chOff x="6671404" y="-76171"/>
              <a:chExt cx="38100" cy="38100"/>
            </a:xfrm>
          </p:grpSpPr>
          <p:sp>
            <p:nvSpPr>
              <p:cNvPr id="534" name="Freeform: Shape 669">
                <a:extLst>
                  <a:ext uri="{FF2B5EF4-FFF2-40B4-BE49-F238E27FC236}">
                    <a16:creationId xmlns:a16="http://schemas.microsoft.com/office/drawing/2014/main" id="{362B4BD9-0311-FF11-D311-B2527F350C6B}"/>
                  </a:ext>
                </a:extLst>
              </p:cNvPr>
              <p:cNvSpPr/>
              <p:nvPr/>
            </p:nvSpPr>
            <p:spPr>
              <a:xfrm>
                <a:off x="6690454" y="-76171"/>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35" name="Freeform: Shape 670">
                <a:extLst>
                  <a:ext uri="{FF2B5EF4-FFF2-40B4-BE49-F238E27FC236}">
                    <a16:creationId xmlns:a16="http://schemas.microsoft.com/office/drawing/2014/main" id="{168085DE-1833-6475-03FA-D753940D52D4}"/>
                  </a:ext>
                </a:extLst>
              </p:cNvPr>
              <p:cNvSpPr/>
              <p:nvPr/>
            </p:nvSpPr>
            <p:spPr>
              <a:xfrm>
                <a:off x="6671404" y="-57121"/>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77" name="Graphic 9">
              <a:extLst>
                <a:ext uri="{FF2B5EF4-FFF2-40B4-BE49-F238E27FC236}">
                  <a16:creationId xmlns:a16="http://schemas.microsoft.com/office/drawing/2014/main" id="{3965B617-FB91-3BF7-2DCF-07FFB6CC2D49}"/>
                </a:ext>
              </a:extLst>
            </p:cNvPr>
            <p:cNvGrpSpPr/>
            <p:nvPr/>
          </p:nvGrpSpPr>
          <p:grpSpPr>
            <a:xfrm>
              <a:off x="9024982" y="3812512"/>
              <a:ext cx="29891" cy="27193"/>
              <a:chOff x="6571963" y="-108556"/>
              <a:chExt cx="38100" cy="38100"/>
            </a:xfrm>
          </p:grpSpPr>
          <p:sp>
            <p:nvSpPr>
              <p:cNvPr id="532" name="Freeform: Shape 667">
                <a:extLst>
                  <a:ext uri="{FF2B5EF4-FFF2-40B4-BE49-F238E27FC236}">
                    <a16:creationId xmlns:a16="http://schemas.microsoft.com/office/drawing/2014/main" id="{6097D6B1-65C2-32C0-3F7D-6903ED9BE23B}"/>
                  </a:ext>
                </a:extLst>
              </p:cNvPr>
              <p:cNvSpPr/>
              <p:nvPr/>
            </p:nvSpPr>
            <p:spPr>
              <a:xfrm>
                <a:off x="6591013" y="-10855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33" name="Freeform: Shape 668">
                <a:extLst>
                  <a:ext uri="{FF2B5EF4-FFF2-40B4-BE49-F238E27FC236}">
                    <a16:creationId xmlns:a16="http://schemas.microsoft.com/office/drawing/2014/main" id="{D69BE6A7-1FB4-0408-29D4-1B8C4C6A677F}"/>
                  </a:ext>
                </a:extLst>
              </p:cNvPr>
              <p:cNvSpPr/>
              <p:nvPr/>
            </p:nvSpPr>
            <p:spPr>
              <a:xfrm>
                <a:off x="6571963" y="-8950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78" name="Graphic 9">
              <a:extLst>
                <a:ext uri="{FF2B5EF4-FFF2-40B4-BE49-F238E27FC236}">
                  <a16:creationId xmlns:a16="http://schemas.microsoft.com/office/drawing/2014/main" id="{2D66CDA6-C96A-0C5D-4ACD-80945D729AF7}"/>
                </a:ext>
              </a:extLst>
            </p:cNvPr>
            <p:cNvGrpSpPr/>
            <p:nvPr/>
          </p:nvGrpSpPr>
          <p:grpSpPr>
            <a:xfrm>
              <a:off x="8982761" y="3792321"/>
              <a:ext cx="29891" cy="27193"/>
              <a:chOff x="6518147" y="-136845"/>
              <a:chExt cx="38100" cy="38100"/>
            </a:xfrm>
          </p:grpSpPr>
          <p:sp>
            <p:nvSpPr>
              <p:cNvPr id="530" name="Freeform: Shape 665">
                <a:extLst>
                  <a:ext uri="{FF2B5EF4-FFF2-40B4-BE49-F238E27FC236}">
                    <a16:creationId xmlns:a16="http://schemas.microsoft.com/office/drawing/2014/main" id="{A26B4201-D5D7-8FAE-636A-6D10A1293293}"/>
                  </a:ext>
                </a:extLst>
              </p:cNvPr>
              <p:cNvSpPr/>
              <p:nvPr/>
            </p:nvSpPr>
            <p:spPr>
              <a:xfrm>
                <a:off x="6537197" y="-136845"/>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31" name="Freeform: Shape 666">
                <a:extLst>
                  <a:ext uri="{FF2B5EF4-FFF2-40B4-BE49-F238E27FC236}">
                    <a16:creationId xmlns:a16="http://schemas.microsoft.com/office/drawing/2014/main" id="{0B2AABAD-F207-C8B4-9FE0-46CAD56F9B4C}"/>
                  </a:ext>
                </a:extLst>
              </p:cNvPr>
              <p:cNvSpPr/>
              <p:nvPr/>
            </p:nvSpPr>
            <p:spPr>
              <a:xfrm>
                <a:off x="6518147" y="-117795"/>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79" name="Graphic 9">
              <a:extLst>
                <a:ext uri="{FF2B5EF4-FFF2-40B4-BE49-F238E27FC236}">
                  <a16:creationId xmlns:a16="http://schemas.microsoft.com/office/drawing/2014/main" id="{AAEB729E-E68C-2D22-4E26-4B4E507E1596}"/>
                </a:ext>
              </a:extLst>
            </p:cNvPr>
            <p:cNvGrpSpPr/>
            <p:nvPr/>
          </p:nvGrpSpPr>
          <p:grpSpPr>
            <a:xfrm>
              <a:off x="8946668" y="3786474"/>
              <a:ext cx="29891" cy="27193"/>
              <a:chOff x="6472141" y="-145037"/>
              <a:chExt cx="38100" cy="38100"/>
            </a:xfrm>
          </p:grpSpPr>
          <p:sp>
            <p:nvSpPr>
              <p:cNvPr id="528" name="Freeform: Shape 663">
                <a:extLst>
                  <a:ext uri="{FF2B5EF4-FFF2-40B4-BE49-F238E27FC236}">
                    <a16:creationId xmlns:a16="http://schemas.microsoft.com/office/drawing/2014/main" id="{2002D0B1-F434-01D2-1201-55AA38AE787F}"/>
                  </a:ext>
                </a:extLst>
              </p:cNvPr>
              <p:cNvSpPr/>
              <p:nvPr/>
            </p:nvSpPr>
            <p:spPr>
              <a:xfrm>
                <a:off x="6491191" y="-145037"/>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29" name="Freeform: Shape 664">
                <a:extLst>
                  <a:ext uri="{FF2B5EF4-FFF2-40B4-BE49-F238E27FC236}">
                    <a16:creationId xmlns:a16="http://schemas.microsoft.com/office/drawing/2014/main" id="{9C7365F6-AD70-FC7E-356E-3163245A840F}"/>
                  </a:ext>
                </a:extLst>
              </p:cNvPr>
              <p:cNvSpPr/>
              <p:nvPr/>
            </p:nvSpPr>
            <p:spPr>
              <a:xfrm>
                <a:off x="6472141" y="-125987"/>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80" name="Graphic 9">
              <a:extLst>
                <a:ext uri="{FF2B5EF4-FFF2-40B4-BE49-F238E27FC236}">
                  <a16:creationId xmlns:a16="http://schemas.microsoft.com/office/drawing/2014/main" id="{439891D3-9741-5111-BFB1-768756EBBC44}"/>
                </a:ext>
              </a:extLst>
            </p:cNvPr>
            <p:cNvGrpSpPr/>
            <p:nvPr/>
          </p:nvGrpSpPr>
          <p:grpSpPr>
            <a:xfrm>
              <a:off x="8901982" y="3755882"/>
              <a:ext cx="29891" cy="27193"/>
              <a:chOff x="6415182" y="-187899"/>
              <a:chExt cx="38100" cy="38100"/>
            </a:xfrm>
          </p:grpSpPr>
          <p:sp>
            <p:nvSpPr>
              <p:cNvPr id="526" name="Freeform: Shape 661">
                <a:extLst>
                  <a:ext uri="{FF2B5EF4-FFF2-40B4-BE49-F238E27FC236}">
                    <a16:creationId xmlns:a16="http://schemas.microsoft.com/office/drawing/2014/main" id="{B566B030-C5E3-3E52-8651-2984894298E5}"/>
                  </a:ext>
                </a:extLst>
              </p:cNvPr>
              <p:cNvSpPr/>
              <p:nvPr/>
            </p:nvSpPr>
            <p:spPr>
              <a:xfrm>
                <a:off x="6434232" y="-187899"/>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27" name="Freeform: Shape 662">
                <a:extLst>
                  <a:ext uri="{FF2B5EF4-FFF2-40B4-BE49-F238E27FC236}">
                    <a16:creationId xmlns:a16="http://schemas.microsoft.com/office/drawing/2014/main" id="{401677B6-0B47-A4BA-45B7-223473D75276}"/>
                  </a:ext>
                </a:extLst>
              </p:cNvPr>
              <p:cNvSpPr/>
              <p:nvPr/>
            </p:nvSpPr>
            <p:spPr>
              <a:xfrm>
                <a:off x="6415182" y="-168849"/>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81" name="Graphic 9">
              <a:extLst>
                <a:ext uri="{FF2B5EF4-FFF2-40B4-BE49-F238E27FC236}">
                  <a16:creationId xmlns:a16="http://schemas.microsoft.com/office/drawing/2014/main" id="{DF1B50A9-31F2-1B6E-C3E3-35CAD5E4AA52}"/>
                </a:ext>
              </a:extLst>
            </p:cNvPr>
            <p:cNvGrpSpPr/>
            <p:nvPr/>
          </p:nvGrpSpPr>
          <p:grpSpPr>
            <a:xfrm>
              <a:off x="8883376" y="3755882"/>
              <a:ext cx="29891" cy="27193"/>
              <a:chOff x="6391465" y="-187899"/>
              <a:chExt cx="38100" cy="38100"/>
            </a:xfrm>
          </p:grpSpPr>
          <p:sp>
            <p:nvSpPr>
              <p:cNvPr id="524" name="Freeform: Shape 659">
                <a:extLst>
                  <a:ext uri="{FF2B5EF4-FFF2-40B4-BE49-F238E27FC236}">
                    <a16:creationId xmlns:a16="http://schemas.microsoft.com/office/drawing/2014/main" id="{4EFA9325-97D5-42E0-F0B1-18F13AE719AB}"/>
                  </a:ext>
                </a:extLst>
              </p:cNvPr>
              <p:cNvSpPr/>
              <p:nvPr/>
            </p:nvSpPr>
            <p:spPr>
              <a:xfrm>
                <a:off x="6410515" y="-187899"/>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25" name="Freeform: Shape 660">
                <a:extLst>
                  <a:ext uri="{FF2B5EF4-FFF2-40B4-BE49-F238E27FC236}">
                    <a16:creationId xmlns:a16="http://schemas.microsoft.com/office/drawing/2014/main" id="{E9634DCC-65EA-114C-B114-5D29992CAE91}"/>
                  </a:ext>
                </a:extLst>
              </p:cNvPr>
              <p:cNvSpPr/>
              <p:nvPr/>
            </p:nvSpPr>
            <p:spPr>
              <a:xfrm>
                <a:off x="6391465" y="-168849"/>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82" name="Graphic 9">
              <a:extLst>
                <a:ext uri="{FF2B5EF4-FFF2-40B4-BE49-F238E27FC236}">
                  <a16:creationId xmlns:a16="http://schemas.microsoft.com/office/drawing/2014/main" id="{F3918285-02FE-EACC-8825-E768BCE83AEA}"/>
                </a:ext>
              </a:extLst>
            </p:cNvPr>
            <p:cNvGrpSpPr/>
            <p:nvPr/>
          </p:nvGrpSpPr>
          <p:grpSpPr>
            <a:xfrm>
              <a:off x="8787128" y="3699931"/>
              <a:ext cx="29891" cy="27193"/>
              <a:chOff x="6268783" y="-266290"/>
              <a:chExt cx="38100" cy="38100"/>
            </a:xfrm>
          </p:grpSpPr>
          <p:sp>
            <p:nvSpPr>
              <p:cNvPr id="522" name="Freeform: Shape 657">
                <a:extLst>
                  <a:ext uri="{FF2B5EF4-FFF2-40B4-BE49-F238E27FC236}">
                    <a16:creationId xmlns:a16="http://schemas.microsoft.com/office/drawing/2014/main" id="{C2429381-BDEB-DD7A-27E7-09514651F68E}"/>
                  </a:ext>
                </a:extLst>
              </p:cNvPr>
              <p:cNvSpPr/>
              <p:nvPr/>
            </p:nvSpPr>
            <p:spPr>
              <a:xfrm>
                <a:off x="6287833" y="-266290"/>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23" name="Freeform: Shape 658">
                <a:extLst>
                  <a:ext uri="{FF2B5EF4-FFF2-40B4-BE49-F238E27FC236}">
                    <a16:creationId xmlns:a16="http://schemas.microsoft.com/office/drawing/2014/main" id="{7E3ADB4E-F16D-656E-A5B7-9DB8A615F921}"/>
                  </a:ext>
                </a:extLst>
              </p:cNvPr>
              <p:cNvSpPr/>
              <p:nvPr/>
            </p:nvSpPr>
            <p:spPr>
              <a:xfrm>
                <a:off x="6268783" y="-247240"/>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83" name="Graphic 9">
              <a:extLst>
                <a:ext uri="{FF2B5EF4-FFF2-40B4-BE49-F238E27FC236}">
                  <a16:creationId xmlns:a16="http://schemas.microsoft.com/office/drawing/2014/main" id="{71222C1F-591D-A182-167E-914468A9F24C}"/>
                </a:ext>
              </a:extLst>
            </p:cNvPr>
            <p:cNvGrpSpPr/>
            <p:nvPr/>
          </p:nvGrpSpPr>
          <p:grpSpPr>
            <a:xfrm>
              <a:off x="8717034" y="3653023"/>
              <a:ext cx="29891" cy="27193"/>
              <a:chOff x="6179438" y="-332012"/>
              <a:chExt cx="38100" cy="38100"/>
            </a:xfrm>
          </p:grpSpPr>
          <p:sp>
            <p:nvSpPr>
              <p:cNvPr id="520" name="Freeform: Shape 655">
                <a:extLst>
                  <a:ext uri="{FF2B5EF4-FFF2-40B4-BE49-F238E27FC236}">
                    <a16:creationId xmlns:a16="http://schemas.microsoft.com/office/drawing/2014/main" id="{11FB544F-3D65-FF74-BC9C-77A0F224E513}"/>
                  </a:ext>
                </a:extLst>
              </p:cNvPr>
              <p:cNvSpPr/>
              <p:nvPr/>
            </p:nvSpPr>
            <p:spPr>
              <a:xfrm>
                <a:off x="6198488" y="-332012"/>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21" name="Freeform: Shape 656">
                <a:extLst>
                  <a:ext uri="{FF2B5EF4-FFF2-40B4-BE49-F238E27FC236}">
                    <a16:creationId xmlns:a16="http://schemas.microsoft.com/office/drawing/2014/main" id="{75A13F2B-173C-96AF-A5A0-28436AF0AAA5}"/>
                  </a:ext>
                </a:extLst>
              </p:cNvPr>
              <p:cNvSpPr/>
              <p:nvPr/>
            </p:nvSpPr>
            <p:spPr>
              <a:xfrm>
                <a:off x="6179438" y="-312962"/>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84" name="Graphic 9">
              <a:extLst>
                <a:ext uri="{FF2B5EF4-FFF2-40B4-BE49-F238E27FC236}">
                  <a16:creationId xmlns:a16="http://schemas.microsoft.com/office/drawing/2014/main" id="{041A407E-4E71-4C56-CA7D-5058F8541873}"/>
                </a:ext>
              </a:extLst>
            </p:cNvPr>
            <p:cNvGrpSpPr/>
            <p:nvPr/>
          </p:nvGrpSpPr>
          <p:grpSpPr>
            <a:xfrm>
              <a:off x="8498087" y="3588575"/>
              <a:ext cx="29891" cy="27193"/>
              <a:chOff x="5900356" y="-422309"/>
              <a:chExt cx="38100" cy="38100"/>
            </a:xfrm>
          </p:grpSpPr>
          <p:sp>
            <p:nvSpPr>
              <p:cNvPr id="518" name="Freeform: Shape 653">
                <a:extLst>
                  <a:ext uri="{FF2B5EF4-FFF2-40B4-BE49-F238E27FC236}">
                    <a16:creationId xmlns:a16="http://schemas.microsoft.com/office/drawing/2014/main" id="{BF126A5A-024D-CF06-4BA8-4AAC6A233627}"/>
                  </a:ext>
                </a:extLst>
              </p:cNvPr>
              <p:cNvSpPr/>
              <p:nvPr/>
            </p:nvSpPr>
            <p:spPr>
              <a:xfrm>
                <a:off x="5919406" y="-422309"/>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19" name="Freeform: Shape 654">
                <a:extLst>
                  <a:ext uri="{FF2B5EF4-FFF2-40B4-BE49-F238E27FC236}">
                    <a16:creationId xmlns:a16="http://schemas.microsoft.com/office/drawing/2014/main" id="{AF3B4E4D-4352-3119-5AA2-32FDBC4BE1D4}"/>
                  </a:ext>
                </a:extLst>
              </p:cNvPr>
              <p:cNvSpPr/>
              <p:nvPr/>
            </p:nvSpPr>
            <p:spPr>
              <a:xfrm>
                <a:off x="5900356" y="-403259"/>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85" name="Graphic 9">
              <a:extLst>
                <a:ext uri="{FF2B5EF4-FFF2-40B4-BE49-F238E27FC236}">
                  <a16:creationId xmlns:a16="http://schemas.microsoft.com/office/drawing/2014/main" id="{18A65C9F-D1B8-D79D-D6E3-1FD982A8FC02}"/>
                </a:ext>
              </a:extLst>
            </p:cNvPr>
            <p:cNvGrpSpPr/>
            <p:nvPr/>
          </p:nvGrpSpPr>
          <p:grpSpPr>
            <a:xfrm>
              <a:off x="8272712" y="3490338"/>
              <a:ext cx="29891" cy="27193"/>
              <a:chOff x="5613082" y="-559946"/>
              <a:chExt cx="38100" cy="38100"/>
            </a:xfrm>
          </p:grpSpPr>
          <p:sp>
            <p:nvSpPr>
              <p:cNvPr id="516" name="Freeform: Shape 651">
                <a:extLst>
                  <a:ext uri="{FF2B5EF4-FFF2-40B4-BE49-F238E27FC236}">
                    <a16:creationId xmlns:a16="http://schemas.microsoft.com/office/drawing/2014/main" id="{DAAD0B9E-A457-A4A1-1D79-CC5C577A8E6C}"/>
                  </a:ext>
                </a:extLst>
              </p:cNvPr>
              <p:cNvSpPr/>
              <p:nvPr/>
            </p:nvSpPr>
            <p:spPr>
              <a:xfrm>
                <a:off x="5632132" y="-559946"/>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17" name="Freeform: Shape 652">
                <a:extLst>
                  <a:ext uri="{FF2B5EF4-FFF2-40B4-BE49-F238E27FC236}">
                    <a16:creationId xmlns:a16="http://schemas.microsoft.com/office/drawing/2014/main" id="{446DAF1B-8091-08A4-2721-6E7E4F98A179}"/>
                  </a:ext>
                </a:extLst>
              </p:cNvPr>
              <p:cNvSpPr/>
              <p:nvPr/>
            </p:nvSpPr>
            <p:spPr>
              <a:xfrm>
                <a:off x="5613082" y="-540896"/>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86" name="Graphic 9">
              <a:extLst>
                <a:ext uri="{FF2B5EF4-FFF2-40B4-BE49-F238E27FC236}">
                  <a16:creationId xmlns:a16="http://schemas.microsoft.com/office/drawing/2014/main" id="{8D9E3787-D140-7A77-9C00-46D98DD7E2A3}"/>
                </a:ext>
              </a:extLst>
            </p:cNvPr>
            <p:cNvGrpSpPr/>
            <p:nvPr/>
          </p:nvGrpSpPr>
          <p:grpSpPr>
            <a:xfrm>
              <a:off x="8075957" y="3444721"/>
              <a:ext cx="29891" cy="27193"/>
              <a:chOff x="5362288" y="-623858"/>
              <a:chExt cx="38100" cy="38100"/>
            </a:xfrm>
          </p:grpSpPr>
          <p:sp>
            <p:nvSpPr>
              <p:cNvPr id="514" name="Freeform: Shape 649">
                <a:extLst>
                  <a:ext uri="{FF2B5EF4-FFF2-40B4-BE49-F238E27FC236}">
                    <a16:creationId xmlns:a16="http://schemas.microsoft.com/office/drawing/2014/main" id="{C16B31D1-1A38-D941-CF00-049FF8311E16}"/>
                  </a:ext>
                </a:extLst>
              </p:cNvPr>
              <p:cNvSpPr/>
              <p:nvPr/>
            </p:nvSpPr>
            <p:spPr>
              <a:xfrm>
                <a:off x="5381338" y="-623858"/>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15" name="Freeform: Shape 650">
                <a:extLst>
                  <a:ext uri="{FF2B5EF4-FFF2-40B4-BE49-F238E27FC236}">
                    <a16:creationId xmlns:a16="http://schemas.microsoft.com/office/drawing/2014/main" id="{9A3373EA-8A6E-7C58-45A6-0194AE101498}"/>
                  </a:ext>
                </a:extLst>
              </p:cNvPr>
              <p:cNvSpPr/>
              <p:nvPr/>
            </p:nvSpPr>
            <p:spPr>
              <a:xfrm>
                <a:off x="5362288" y="-604808"/>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87" name="Graphic 9">
              <a:extLst>
                <a:ext uri="{FF2B5EF4-FFF2-40B4-BE49-F238E27FC236}">
                  <a16:creationId xmlns:a16="http://schemas.microsoft.com/office/drawing/2014/main" id="{D7B99E7A-2F6A-CF19-CA38-7F187BF00403}"/>
                </a:ext>
              </a:extLst>
            </p:cNvPr>
            <p:cNvGrpSpPr/>
            <p:nvPr/>
          </p:nvGrpSpPr>
          <p:grpSpPr>
            <a:xfrm>
              <a:off x="7926654" y="3419160"/>
              <a:ext cx="29891" cy="27193"/>
              <a:chOff x="5171979" y="-659672"/>
              <a:chExt cx="38100" cy="38100"/>
            </a:xfrm>
          </p:grpSpPr>
          <p:sp>
            <p:nvSpPr>
              <p:cNvPr id="512" name="Freeform: Shape 647">
                <a:extLst>
                  <a:ext uri="{FF2B5EF4-FFF2-40B4-BE49-F238E27FC236}">
                    <a16:creationId xmlns:a16="http://schemas.microsoft.com/office/drawing/2014/main" id="{AB59BDA1-B4F8-E6C0-26BC-80554A719791}"/>
                  </a:ext>
                </a:extLst>
              </p:cNvPr>
              <p:cNvSpPr/>
              <p:nvPr/>
            </p:nvSpPr>
            <p:spPr>
              <a:xfrm>
                <a:off x="5191029" y="-659672"/>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13" name="Freeform: Shape 648">
                <a:extLst>
                  <a:ext uri="{FF2B5EF4-FFF2-40B4-BE49-F238E27FC236}">
                    <a16:creationId xmlns:a16="http://schemas.microsoft.com/office/drawing/2014/main" id="{6145F914-D5F2-8FF1-390B-8383955D8C0B}"/>
                  </a:ext>
                </a:extLst>
              </p:cNvPr>
              <p:cNvSpPr/>
              <p:nvPr/>
            </p:nvSpPr>
            <p:spPr>
              <a:xfrm>
                <a:off x="5171979" y="-640622"/>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88" name="Graphic 9">
              <a:extLst>
                <a:ext uri="{FF2B5EF4-FFF2-40B4-BE49-F238E27FC236}">
                  <a16:creationId xmlns:a16="http://schemas.microsoft.com/office/drawing/2014/main" id="{F7B18A67-A206-6FD7-98B1-500CDEFA8306}"/>
                </a:ext>
              </a:extLst>
            </p:cNvPr>
            <p:cNvGrpSpPr/>
            <p:nvPr/>
          </p:nvGrpSpPr>
          <p:grpSpPr>
            <a:xfrm>
              <a:off x="8070951" y="3444721"/>
              <a:ext cx="29891" cy="27193"/>
              <a:chOff x="5355907" y="-623858"/>
              <a:chExt cx="38100" cy="38100"/>
            </a:xfrm>
          </p:grpSpPr>
          <p:sp>
            <p:nvSpPr>
              <p:cNvPr id="510" name="Freeform: Shape 641">
                <a:extLst>
                  <a:ext uri="{FF2B5EF4-FFF2-40B4-BE49-F238E27FC236}">
                    <a16:creationId xmlns:a16="http://schemas.microsoft.com/office/drawing/2014/main" id="{58BC808B-ABA9-8587-09A9-7D82A50EE7DE}"/>
                  </a:ext>
                </a:extLst>
              </p:cNvPr>
              <p:cNvSpPr/>
              <p:nvPr/>
            </p:nvSpPr>
            <p:spPr>
              <a:xfrm>
                <a:off x="5374957" y="-623858"/>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11" name="Freeform: Shape 642">
                <a:extLst>
                  <a:ext uri="{FF2B5EF4-FFF2-40B4-BE49-F238E27FC236}">
                    <a16:creationId xmlns:a16="http://schemas.microsoft.com/office/drawing/2014/main" id="{69C3D8B1-B4C6-E5A3-30A7-FD5A52A909BE}"/>
                  </a:ext>
                </a:extLst>
              </p:cNvPr>
              <p:cNvSpPr/>
              <p:nvPr/>
            </p:nvSpPr>
            <p:spPr>
              <a:xfrm>
                <a:off x="5355907" y="-604808"/>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89" name="Graphic 9">
              <a:extLst>
                <a:ext uri="{FF2B5EF4-FFF2-40B4-BE49-F238E27FC236}">
                  <a16:creationId xmlns:a16="http://schemas.microsoft.com/office/drawing/2014/main" id="{49D8634F-B051-7241-77FD-26195130202D}"/>
                </a:ext>
              </a:extLst>
            </p:cNvPr>
            <p:cNvGrpSpPr/>
            <p:nvPr/>
          </p:nvGrpSpPr>
          <p:grpSpPr>
            <a:xfrm>
              <a:off x="9423273" y="3884099"/>
              <a:ext cx="29891" cy="27193"/>
              <a:chOff x="7079646" y="-8258"/>
              <a:chExt cx="38100" cy="38100"/>
            </a:xfrm>
          </p:grpSpPr>
          <p:sp>
            <p:nvSpPr>
              <p:cNvPr id="508" name="Freeform: Shape 639">
                <a:extLst>
                  <a:ext uri="{FF2B5EF4-FFF2-40B4-BE49-F238E27FC236}">
                    <a16:creationId xmlns:a16="http://schemas.microsoft.com/office/drawing/2014/main" id="{DBCB0E3A-795C-25E9-5E00-8CA6372491AC}"/>
                  </a:ext>
                </a:extLst>
              </p:cNvPr>
              <p:cNvSpPr/>
              <p:nvPr/>
            </p:nvSpPr>
            <p:spPr>
              <a:xfrm>
                <a:off x="7098696" y="-8258"/>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09" name="Freeform: Shape 640">
                <a:extLst>
                  <a:ext uri="{FF2B5EF4-FFF2-40B4-BE49-F238E27FC236}">
                    <a16:creationId xmlns:a16="http://schemas.microsoft.com/office/drawing/2014/main" id="{DD545574-7AC2-9339-FE69-A8D3EA92FA33}"/>
                  </a:ext>
                </a:extLst>
              </p:cNvPr>
              <p:cNvSpPr/>
              <p:nvPr/>
            </p:nvSpPr>
            <p:spPr>
              <a:xfrm>
                <a:off x="7079646" y="10792"/>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90" name="Graphic 9">
              <a:extLst>
                <a:ext uri="{FF2B5EF4-FFF2-40B4-BE49-F238E27FC236}">
                  <a16:creationId xmlns:a16="http://schemas.microsoft.com/office/drawing/2014/main" id="{9B2F580D-F859-6387-46B6-F7C6AD92AE03}"/>
                </a:ext>
              </a:extLst>
            </p:cNvPr>
            <p:cNvGrpSpPr/>
            <p:nvPr/>
          </p:nvGrpSpPr>
          <p:grpSpPr>
            <a:xfrm>
              <a:off x="9428280" y="3884099"/>
              <a:ext cx="29891" cy="27193"/>
              <a:chOff x="7086028" y="-8258"/>
              <a:chExt cx="38100" cy="38100"/>
            </a:xfrm>
          </p:grpSpPr>
          <p:sp>
            <p:nvSpPr>
              <p:cNvPr id="506" name="Freeform: Shape 637">
                <a:extLst>
                  <a:ext uri="{FF2B5EF4-FFF2-40B4-BE49-F238E27FC236}">
                    <a16:creationId xmlns:a16="http://schemas.microsoft.com/office/drawing/2014/main" id="{1E8201A0-8A2A-0F89-E335-03098D14EDD8}"/>
                  </a:ext>
                </a:extLst>
              </p:cNvPr>
              <p:cNvSpPr/>
              <p:nvPr/>
            </p:nvSpPr>
            <p:spPr>
              <a:xfrm>
                <a:off x="7105078" y="-8258"/>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07" name="Freeform: Shape 638">
                <a:extLst>
                  <a:ext uri="{FF2B5EF4-FFF2-40B4-BE49-F238E27FC236}">
                    <a16:creationId xmlns:a16="http://schemas.microsoft.com/office/drawing/2014/main" id="{DC18E708-4021-982B-9C59-264A0F96BE46}"/>
                  </a:ext>
                </a:extLst>
              </p:cNvPr>
              <p:cNvSpPr/>
              <p:nvPr/>
            </p:nvSpPr>
            <p:spPr>
              <a:xfrm>
                <a:off x="7086028" y="10792"/>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91" name="Graphic 9">
              <a:extLst>
                <a:ext uri="{FF2B5EF4-FFF2-40B4-BE49-F238E27FC236}">
                  <a16:creationId xmlns:a16="http://schemas.microsoft.com/office/drawing/2014/main" id="{2BF2C5E6-41C7-CC82-A39F-3D880322E564}"/>
                </a:ext>
              </a:extLst>
            </p:cNvPr>
            <p:cNvGrpSpPr/>
            <p:nvPr/>
          </p:nvGrpSpPr>
          <p:grpSpPr>
            <a:xfrm>
              <a:off x="9500839" y="3905241"/>
              <a:ext cx="29891" cy="27193"/>
              <a:chOff x="7178515" y="21364"/>
              <a:chExt cx="38100" cy="38100"/>
            </a:xfrm>
          </p:grpSpPr>
          <p:sp>
            <p:nvSpPr>
              <p:cNvPr id="504" name="Freeform: Shape 635">
                <a:extLst>
                  <a:ext uri="{FF2B5EF4-FFF2-40B4-BE49-F238E27FC236}">
                    <a16:creationId xmlns:a16="http://schemas.microsoft.com/office/drawing/2014/main" id="{4B0787D6-5AC0-66D7-89F0-D7A8AABF42F4}"/>
                  </a:ext>
                </a:extLst>
              </p:cNvPr>
              <p:cNvSpPr/>
              <p:nvPr/>
            </p:nvSpPr>
            <p:spPr>
              <a:xfrm>
                <a:off x="7197565" y="21364"/>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05" name="Freeform: Shape 636">
                <a:extLst>
                  <a:ext uri="{FF2B5EF4-FFF2-40B4-BE49-F238E27FC236}">
                    <a16:creationId xmlns:a16="http://schemas.microsoft.com/office/drawing/2014/main" id="{2BD43F99-EC9A-BCE8-A405-073C3E8D5D0C}"/>
                  </a:ext>
                </a:extLst>
              </p:cNvPr>
              <p:cNvSpPr/>
              <p:nvPr/>
            </p:nvSpPr>
            <p:spPr>
              <a:xfrm>
                <a:off x="7178515" y="40414"/>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92" name="Graphic 9">
              <a:extLst>
                <a:ext uri="{FF2B5EF4-FFF2-40B4-BE49-F238E27FC236}">
                  <a16:creationId xmlns:a16="http://schemas.microsoft.com/office/drawing/2014/main" id="{50DC9821-3487-C797-21FA-D7C7BAF79F15}"/>
                </a:ext>
              </a:extLst>
            </p:cNvPr>
            <p:cNvGrpSpPr/>
            <p:nvPr/>
          </p:nvGrpSpPr>
          <p:grpSpPr>
            <a:xfrm>
              <a:off x="9069658" y="3828483"/>
              <a:ext cx="29891" cy="27193"/>
              <a:chOff x="6671404" y="-76171"/>
              <a:chExt cx="38100" cy="38100"/>
            </a:xfrm>
          </p:grpSpPr>
          <p:sp>
            <p:nvSpPr>
              <p:cNvPr id="502" name="Freeform: Shape 1055">
                <a:extLst>
                  <a:ext uri="{FF2B5EF4-FFF2-40B4-BE49-F238E27FC236}">
                    <a16:creationId xmlns:a16="http://schemas.microsoft.com/office/drawing/2014/main" id="{082A6495-4919-CC43-FFA0-A565923E5F71}"/>
                  </a:ext>
                </a:extLst>
              </p:cNvPr>
              <p:cNvSpPr/>
              <p:nvPr/>
            </p:nvSpPr>
            <p:spPr>
              <a:xfrm>
                <a:off x="6690454" y="-76171"/>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03" name="Freeform: Shape 1056">
                <a:extLst>
                  <a:ext uri="{FF2B5EF4-FFF2-40B4-BE49-F238E27FC236}">
                    <a16:creationId xmlns:a16="http://schemas.microsoft.com/office/drawing/2014/main" id="{8D4DB554-B0E4-8DDB-D07D-AAA5B2387047}"/>
                  </a:ext>
                </a:extLst>
              </p:cNvPr>
              <p:cNvSpPr/>
              <p:nvPr/>
            </p:nvSpPr>
            <p:spPr>
              <a:xfrm>
                <a:off x="6671404" y="-57121"/>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93" name="Graphic 9">
              <a:extLst>
                <a:ext uri="{FF2B5EF4-FFF2-40B4-BE49-F238E27FC236}">
                  <a16:creationId xmlns:a16="http://schemas.microsoft.com/office/drawing/2014/main" id="{B69B8D87-A341-E95B-6CBF-2D1A27CD4FA5}"/>
                </a:ext>
              </a:extLst>
            </p:cNvPr>
            <p:cNvGrpSpPr/>
            <p:nvPr/>
          </p:nvGrpSpPr>
          <p:grpSpPr>
            <a:xfrm>
              <a:off x="9076801" y="3828483"/>
              <a:ext cx="29891" cy="27193"/>
              <a:chOff x="6671404" y="-76171"/>
              <a:chExt cx="38100" cy="38100"/>
            </a:xfrm>
          </p:grpSpPr>
          <p:sp>
            <p:nvSpPr>
              <p:cNvPr id="500" name="Freeform: Shape 1058">
                <a:extLst>
                  <a:ext uri="{FF2B5EF4-FFF2-40B4-BE49-F238E27FC236}">
                    <a16:creationId xmlns:a16="http://schemas.microsoft.com/office/drawing/2014/main" id="{0FF2DD25-5818-3E27-12C5-95149784E376}"/>
                  </a:ext>
                </a:extLst>
              </p:cNvPr>
              <p:cNvSpPr/>
              <p:nvPr/>
            </p:nvSpPr>
            <p:spPr>
              <a:xfrm>
                <a:off x="6690454" y="-76171"/>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501" name="Freeform: Shape 1059">
                <a:extLst>
                  <a:ext uri="{FF2B5EF4-FFF2-40B4-BE49-F238E27FC236}">
                    <a16:creationId xmlns:a16="http://schemas.microsoft.com/office/drawing/2014/main" id="{A05D6758-9CFB-A406-FD2F-178D317278B1}"/>
                  </a:ext>
                </a:extLst>
              </p:cNvPr>
              <p:cNvSpPr/>
              <p:nvPr/>
            </p:nvSpPr>
            <p:spPr>
              <a:xfrm>
                <a:off x="6671404" y="-57121"/>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94" name="Graphic 9">
              <a:extLst>
                <a:ext uri="{FF2B5EF4-FFF2-40B4-BE49-F238E27FC236}">
                  <a16:creationId xmlns:a16="http://schemas.microsoft.com/office/drawing/2014/main" id="{B1B4D9D1-DF4C-222C-82FF-AE3F219D2C6C}"/>
                </a:ext>
              </a:extLst>
            </p:cNvPr>
            <p:cNvGrpSpPr/>
            <p:nvPr/>
          </p:nvGrpSpPr>
          <p:grpSpPr>
            <a:xfrm>
              <a:off x="9083944" y="3828483"/>
              <a:ext cx="29891" cy="27193"/>
              <a:chOff x="6671404" y="-76171"/>
              <a:chExt cx="38100" cy="38100"/>
            </a:xfrm>
          </p:grpSpPr>
          <p:sp>
            <p:nvSpPr>
              <p:cNvPr id="498" name="Freeform: Shape 1061">
                <a:extLst>
                  <a:ext uri="{FF2B5EF4-FFF2-40B4-BE49-F238E27FC236}">
                    <a16:creationId xmlns:a16="http://schemas.microsoft.com/office/drawing/2014/main" id="{D0A310C3-9165-9D6C-0B19-8200D3D86726}"/>
                  </a:ext>
                </a:extLst>
              </p:cNvPr>
              <p:cNvSpPr/>
              <p:nvPr/>
            </p:nvSpPr>
            <p:spPr>
              <a:xfrm>
                <a:off x="6690454" y="-76171"/>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499" name="Freeform: Shape 1062">
                <a:extLst>
                  <a:ext uri="{FF2B5EF4-FFF2-40B4-BE49-F238E27FC236}">
                    <a16:creationId xmlns:a16="http://schemas.microsoft.com/office/drawing/2014/main" id="{A818BE0B-9EF2-5C44-E45F-A87C1698F867}"/>
                  </a:ext>
                </a:extLst>
              </p:cNvPr>
              <p:cNvSpPr/>
              <p:nvPr/>
            </p:nvSpPr>
            <p:spPr>
              <a:xfrm>
                <a:off x="6671404" y="-57121"/>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nvGrpSpPr>
            <p:cNvPr id="495" name="Graphic 9">
              <a:extLst>
                <a:ext uri="{FF2B5EF4-FFF2-40B4-BE49-F238E27FC236}">
                  <a16:creationId xmlns:a16="http://schemas.microsoft.com/office/drawing/2014/main" id="{0DC0FB56-C41C-F898-8D58-3EA3A5E39588}"/>
                </a:ext>
              </a:extLst>
            </p:cNvPr>
            <p:cNvGrpSpPr/>
            <p:nvPr/>
          </p:nvGrpSpPr>
          <p:grpSpPr>
            <a:xfrm>
              <a:off x="10276950" y="4157096"/>
              <a:ext cx="29891" cy="27193"/>
              <a:chOff x="6671404" y="-76171"/>
              <a:chExt cx="38100" cy="38100"/>
            </a:xfrm>
          </p:grpSpPr>
          <p:sp>
            <p:nvSpPr>
              <p:cNvPr id="496" name="Freeform: Shape 1064">
                <a:extLst>
                  <a:ext uri="{FF2B5EF4-FFF2-40B4-BE49-F238E27FC236}">
                    <a16:creationId xmlns:a16="http://schemas.microsoft.com/office/drawing/2014/main" id="{8FC82BA5-3BED-E4CC-AE47-7315F60F161F}"/>
                  </a:ext>
                </a:extLst>
              </p:cNvPr>
              <p:cNvSpPr/>
              <p:nvPr/>
            </p:nvSpPr>
            <p:spPr>
              <a:xfrm>
                <a:off x="6690454" y="-76171"/>
                <a:ext cx="9525" cy="38100"/>
              </a:xfrm>
              <a:custGeom>
                <a:avLst/>
                <a:gdLst>
                  <a:gd name="connsiteX0" fmla="*/ 0 w 9525"/>
                  <a:gd name="connsiteY0" fmla="*/ 0 h 38100"/>
                  <a:gd name="connsiteX1" fmla="*/ 0 w 9525"/>
                  <a:gd name="connsiteY1" fmla="*/ 38100 h 38100"/>
                </a:gdLst>
                <a:ahLst/>
                <a:cxnLst>
                  <a:cxn ang="0">
                    <a:pos x="connsiteX0" y="connsiteY0"/>
                  </a:cxn>
                  <a:cxn ang="0">
                    <a:pos x="connsiteX1" y="connsiteY1"/>
                  </a:cxn>
                </a:cxnLst>
                <a:rect l="l" t="t" r="r" b="b"/>
                <a:pathLst>
                  <a:path w="9525" h="38100">
                    <a:moveTo>
                      <a:pt x="0" y="0"/>
                    </a:moveTo>
                    <a:lnTo>
                      <a:pt x="0" y="38100"/>
                    </a:lnTo>
                  </a:path>
                </a:pathLst>
              </a:custGeom>
              <a:ln w="9525" cap="flat">
                <a:solidFill>
                  <a:schemeClr val="accent1"/>
                </a:solidFill>
                <a:prstDash val="solid"/>
                <a:miter/>
              </a:ln>
            </p:spPr>
            <p:txBody>
              <a:bodyPr rtlCol="0" anchor="ctr"/>
              <a:lstStyle/>
              <a:p>
                <a:endParaRPr lang="en-GB" sz="1000">
                  <a:solidFill>
                    <a:schemeClr val="tx1"/>
                  </a:solidFill>
                </a:endParaRPr>
              </a:p>
            </p:txBody>
          </p:sp>
          <p:sp>
            <p:nvSpPr>
              <p:cNvPr id="497" name="Freeform: Shape 1065">
                <a:extLst>
                  <a:ext uri="{FF2B5EF4-FFF2-40B4-BE49-F238E27FC236}">
                    <a16:creationId xmlns:a16="http://schemas.microsoft.com/office/drawing/2014/main" id="{4F2EF582-E0E9-FB5E-A802-1CD53BC07114}"/>
                  </a:ext>
                </a:extLst>
              </p:cNvPr>
              <p:cNvSpPr/>
              <p:nvPr/>
            </p:nvSpPr>
            <p:spPr>
              <a:xfrm>
                <a:off x="6671404" y="-57121"/>
                <a:ext cx="38100" cy="9525"/>
              </a:xfrm>
              <a:custGeom>
                <a:avLst/>
                <a:gdLst>
                  <a:gd name="connsiteX0" fmla="*/ 38100 w 38100"/>
                  <a:gd name="connsiteY0" fmla="*/ 0 h 9525"/>
                  <a:gd name="connsiteX1" fmla="*/ 0 w 38100"/>
                  <a:gd name="connsiteY1" fmla="*/ 0 h 9525"/>
                </a:gdLst>
                <a:ahLst/>
                <a:cxnLst>
                  <a:cxn ang="0">
                    <a:pos x="connsiteX0" y="connsiteY0"/>
                  </a:cxn>
                  <a:cxn ang="0">
                    <a:pos x="connsiteX1" y="connsiteY1"/>
                  </a:cxn>
                </a:cxnLst>
                <a:rect l="l" t="t" r="r" b="b"/>
                <a:pathLst>
                  <a:path w="38100" h="9525">
                    <a:moveTo>
                      <a:pt x="38100" y="0"/>
                    </a:moveTo>
                    <a:lnTo>
                      <a:pt x="0" y="0"/>
                    </a:lnTo>
                  </a:path>
                </a:pathLst>
              </a:custGeom>
              <a:ln w="9525" cap="flat">
                <a:solidFill>
                  <a:schemeClr val="accent1"/>
                </a:solidFill>
                <a:prstDash val="solid"/>
                <a:miter/>
              </a:ln>
            </p:spPr>
            <p:txBody>
              <a:bodyPr rtlCol="0" anchor="ctr"/>
              <a:lstStyle/>
              <a:p>
                <a:endParaRPr lang="en-GB" sz="1000">
                  <a:solidFill>
                    <a:schemeClr val="tx1"/>
                  </a:solidFill>
                </a:endParaRPr>
              </a:p>
            </p:txBody>
          </p:sp>
        </p:grpSp>
      </p:grpSp>
      <p:sp>
        <p:nvSpPr>
          <p:cNvPr id="604" name="Content Placeholder 26">
            <a:extLst>
              <a:ext uri="{FF2B5EF4-FFF2-40B4-BE49-F238E27FC236}">
                <a16:creationId xmlns:a16="http://schemas.microsoft.com/office/drawing/2014/main" id="{4F9CB3DD-EA67-70BA-765A-8C324156C127}"/>
              </a:ext>
            </a:extLst>
          </p:cNvPr>
          <p:cNvSpPr txBox="1">
            <a:spLocks/>
          </p:cNvSpPr>
          <p:nvPr/>
        </p:nvSpPr>
        <p:spPr bwMode="auto">
          <a:xfrm>
            <a:off x="6315959" y="1643208"/>
            <a:ext cx="5250648" cy="273187"/>
          </a:xfrm>
          <a:prstGeom prst="rect">
            <a:avLst/>
          </a:prstGeom>
          <a:noFill/>
          <a:ln w="9525">
            <a:noFill/>
            <a:miter lim="800000"/>
            <a:headEnd/>
            <a:tailEnd/>
          </a:ln>
        </p:spPr>
        <p:txBody>
          <a:bodyPr lIns="0" tIns="0" rIns="0" bIns="0"/>
          <a:lstStyle/>
          <a:p>
            <a:pPr algn="ctr">
              <a:spcBef>
                <a:spcPts val="0"/>
              </a:spcBef>
              <a:defRPr/>
            </a:pPr>
            <a:r>
              <a:rPr lang="en-GB" sz="1600" b="1" dirty="0">
                <a:solidFill>
                  <a:srgbClr val="363636"/>
                </a:solidFill>
                <a:latin typeface="Arial"/>
              </a:rPr>
              <a:t>Interim </a:t>
            </a:r>
            <a:r>
              <a:rPr lang="en-GB" sz="1600" b="1" dirty="0" smtClean="0">
                <a:solidFill>
                  <a:srgbClr val="363636"/>
                </a:solidFill>
                <a:latin typeface="Arial"/>
              </a:rPr>
              <a:t>OS (primary </a:t>
            </a:r>
            <a:r>
              <a:rPr lang="en-GB" sz="1600" b="1" dirty="0">
                <a:solidFill>
                  <a:srgbClr val="363636"/>
                </a:solidFill>
                <a:latin typeface="Arial"/>
              </a:rPr>
              <a:t>analysis s</a:t>
            </a:r>
            <a:r>
              <a:rPr lang="en-GB" sz="1600" b="1" dirty="0" smtClean="0">
                <a:solidFill>
                  <a:srgbClr val="363636"/>
                </a:solidFill>
                <a:latin typeface="Arial"/>
              </a:rPr>
              <a:t>et)</a:t>
            </a:r>
            <a:endParaRPr lang="en-GB" sz="1600" b="1" dirty="0">
              <a:solidFill>
                <a:srgbClr val="363636"/>
              </a:solidFill>
              <a:latin typeface="Arial"/>
            </a:endParaRPr>
          </a:p>
        </p:txBody>
      </p:sp>
      <p:graphicFrame>
        <p:nvGraphicFramePr>
          <p:cNvPr id="614" name="Table 54">
            <a:extLst>
              <a:ext uri="{FF2B5EF4-FFF2-40B4-BE49-F238E27FC236}">
                <a16:creationId xmlns:a16="http://schemas.microsoft.com/office/drawing/2014/main" id="{6A4EDDE9-33BF-7BE8-CBF9-623723944C35}"/>
              </a:ext>
            </a:extLst>
          </p:cNvPr>
          <p:cNvGraphicFramePr>
            <a:graphicFrameLocks noGrp="1"/>
          </p:cNvGraphicFramePr>
          <p:nvPr>
            <p:extLst>
              <p:ext uri="{D42A27DB-BD31-4B8C-83A1-F6EECF244321}">
                <p14:modId xmlns:p14="http://schemas.microsoft.com/office/powerpoint/2010/main" val="3372935564"/>
              </p:ext>
            </p:extLst>
          </p:nvPr>
        </p:nvGraphicFramePr>
        <p:xfrm>
          <a:off x="952500" y="1974211"/>
          <a:ext cx="4984750" cy="1385280"/>
        </p:xfrm>
        <a:graphic>
          <a:graphicData uri="http://schemas.openxmlformats.org/drawingml/2006/table">
            <a:tbl>
              <a:tblPr firstRow="1" bandRow="1">
                <a:tableStyleId>{69012ECD-51FC-41F1-AA8D-1B2483CD663E}</a:tableStyleId>
              </a:tblPr>
              <a:tblGrid>
                <a:gridCol w="1685243">
                  <a:extLst>
                    <a:ext uri="{9D8B030D-6E8A-4147-A177-3AD203B41FA5}">
                      <a16:colId xmlns:a16="http://schemas.microsoft.com/office/drawing/2014/main" val="877734686"/>
                    </a:ext>
                  </a:extLst>
                </a:gridCol>
                <a:gridCol w="1673907">
                  <a:extLst>
                    <a:ext uri="{9D8B030D-6E8A-4147-A177-3AD203B41FA5}">
                      <a16:colId xmlns:a16="http://schemas.microsoft.com/office/drawing/2014/main" val="2230112813"/>
                    </a:ext>
                  </a:extLst>
                </a:gridCol>
                <a:gridCol w="1625600">
                  <a:extLst>
                    <a:ext uri="{9D8B030D-6E8A-4147-A177-3AD203B41FA5}">
                      <a16:colId xmlns:a16="http://schemas.microsoft.com/office/drawing/2014/main" val="3849467418"/>
                    </a:ext>
                  </a:extLst>
                </a:gridCol>
              </a:tblGrid>
              <a:tr h="489589">
                <a:tc>
                  <a:txBody>
                    <a:bodyPr/>
                    <a:lstStyle/>
                    <a:p>
                      <a:pPr algn="l"/>
                      <a:endParaRPr lang="en-GB" sz="1200" b="0" dirty="0">
                        <a:solidFill>
                          <a:schemeClr val="tx2"/>
                        </a:solidFill>
                      </a:endParaRPr>
                    </a:p>
                  </a:txBody>
                  <a:tcPr marL="72000" marR="72000" marT="36000" marB="36000" anchor="ctr"/>
                </a:tc>
                <a:tc>
                  <a:txBody>
                    <a:bodyPr/>
                    <a:lstStyle/>
                    <a:p>
                      <a:pPr algn="ctr"/>
                      <a:r>
                        <a:rPr lang="en-GB" sz="1200" dirty="0">
                          <a:solidFill>
                            <a:schemeClr val="tx2"/>
                          </a:solidFill>
                        </a:rPr>
                        <a:t>Tiragolumab </a:t>
                      </a:r>
                      <a:r>
                        <a:rPr lang="en-GB" sz="1200" dirty="0" smtClean="0">
                          <a:solidFill>
                            <a:schemeClr val="tx2"/>
                          </a:solidFill>
                        </a:rPr>
                        <a:t>+</a:t>
                      </a:r>
                      <a:br>
                        <a:rPr lang="en-GB" sz="1200" dirty="0" smtClean="0">
                          <a:solidFill>
                            <a:schemeClr val="tx2"/>
                          </a:solidFill>
                        </a:rPr>
                      </a:br>
                      <a:r>
                        <a:rPr lang="en-GB" sz="1200" dirty="0" smtClean="0">
                          <a:solidFill>
                            <a:schemeClr val="tx2"/>
                          </a:solidFill>
                        </a:rPr>
                        <a:t>atezolizumab + CE</a:t>
                      </a:r>
                      <a:br>
                        <a:rPr lang="en-GB" sz="1200" dirty="0" smtClean="0">
                          <a:solidFill>
                            <a:schemeClr val="tx2"/>
                          </a:solidFill>
                        </a:rPr>
                      </a:br>
                      <a:r>
                        <a:rPr lang="en-GB" sz="1200" dirty="0" smtClean="0">
                          <a:solidFill>
                            <a:schemeClr val="tx2"/>
                          </a:solidFill>
                        </a:rPr>
                        <a:t>(</a:t>
                      </a:r>
                      <a:r>
                        <a:rPr lang="en-GB" sz="1200" dirty="0">
                          <a:solidFill>
                            <a:schemeClr val="tx2"/>
                          </a:solidFill>
                        </a:rPr>
                        <a:t>n=196)</a:t>
                      </a:r>
                      <a:endParaRPr lang="en-GB" sz="1200" b="1" dirty="0">
                        <a:solidFill>
                          <a:schemeClr val="tx2"/>
                        </a:solidFill>
                      </a:endParaRPr>
                    </a:p>
                  </a:txBody>
                  <a:tcPr marL="72000" marR="72000" marT="36000" marB="36000" anchor="ctr"/>
                </a:tc>
                <a:tc>
                  <a:txBody>
                    <a:bodyPr/>
                    <a:lstStyle/>
                    <a:p>
                      <a:pPr algn="ctr"/>
                      <a:r>
                        <a:rPr lang="en-GB" sz="1200" dirty="0">
                          <a:solidFill>
                            <a:schemeClr val="tx2"/>
                          </a:solidFill>
                        </a:rPr>
                        <a:t>Placebo +</a:t>
                      </a:r>
                      <a:br>
                        <a:rPr lang="en-GB" sz="1200" dirty="0">
                          <a:solidFill>
                            <a:schemeClr val="tx2"/>
                          </a:solidFill>
                        </a:rPr>
                      </a:br>
                      <a:r>
                        <a:rPr lang="en-GB" sz="1200" dirty="0">
                          <a:solidFill>
                            <a:schemeClr val="tx2"/>
                          </a:solidFill>
                        </a:rPr>
                        <a:t>atezolizumab + CE</a:t>
                      </a:r>
                      <a:br>
                        <a:rPr lang="en-GB" sz="1200" dirty="0">
                          <a:solidFill>
                            <a:schemeClr val="tx2"/>
                          </a:solidFill>
                        </a:rPr>
                      </a:br>
                      <a:r>
                        <a:rPr lang="en-GB" sz="1200" dirty="0">
                          <a:solidFill>
                            <a:schemeClr val="tx2"/>
                          </a:solidFill>
                        </a:rPr>
                        <a:t>(n=201) </a:t>
                      </a:r>
                      <a:endParaRPr lang="en-GB" sz="1200" b="1" dirty="0">
                        <a:solidFill>
                          <a:schemeClr val="tx2"/>
                        </a:solidFill>
                      </a:endParaRPr>
                    </a:p>
                  </a:txBody>
                  <a:tcPr marL="72000" marR="72000" marT="36000" marB="36000" anchor="ctr"/>
                </a:tc>
                <a:extLst>
                  <a:ext uri="{0D108BD9-81ED-4DB2-BD59-A6C34878D82A}">
                    <a16:rowId xmlns:a16="http://schemas.microsoft.com/office/drawing/2014/main" val="3314864962"/>
                  </a:ext>
                </a:extLst>
              </a:tr>
              <a:tr h="150674">
                <a:tc>
                  <a:txBody>
                    <a:bodyPr/>
                    <a:lstStyle/>
                    <a:p>
                      <a:pPr algn="l"/>
                      <a:r>
                        <a:rPr lang="en-GB" sz="1200" dirty="0" smtClean="0"/>
                        <a:t>Events, n (%)</a:t>
                      </a:r>
                      <a:endParaRPr lang="en-GB" sz="1200" b="0" dirty="0">
                        <a:solidFill>
                          <a:schemeClr val="tx1"/>
                        </a:solidFill>
                        <a:latin typeface="+mn-lt"/>
                        <a:cs typeface="Open Sans" panose="020B0606030504020204" pitchFamily="34" charset="0"/>
                      </a:endParaRPr>
                    </a:p>
                  </a:txBody>
                  <a:tcPr marL="72000" marR="72000" marT="36000" marB="36000" anchor="ctr"/>
                </a:tc>
                <a:tc>
                  <a:txBody>
                    <a:bodyPr/>
                    <a:lstStyle/>
                    <a:p>
                      <a:pPr algn="ctr"/>
                      <a:r>
                        <a:rPr lang="en-GB" sz="1200" dirty="0"/>
                        <a:t>170 (</a:t>
                      </a:r>
                      <a:r>
                        <a:rPr lang="en-GB" sz="1200" dirty="0" smtClean="0"/>
                        <a:t>86.7)</a:t>
                      </a:r>
                      <a:endParaRPr lang="en-GB" sz="1200" b="0" dirty="0">
                        <a:solidFill>
                          <a:schemeClr val="tx1"/>
                        </a:solidFill>
                        <a:latin typeface="+mn-lt"/>
                        <a:cs typeface="Open Sans" panose="020B0606030504020204" pitchFamily="34" charset="0"/>
                      </a:endParaRPr>
                    </a:p>
                  </a:txBody>
                  <a:tcPr marL="72000" marR="72000" marT="36000" marB="36000" anchor="ctr"/>
                </a:tc>
                <a:tc>
                  <a:txBody>
                    <a:bodyPr/>
                    <a:lstStyle/>
                    <a:p>
                      <a:pPr algn="ctr"/>
                      <a:r>
                        <a:rPr lang="en-GB" sz="1200" dirty="0"/>
                        <a:t>170 (</a:t>
                      </a:r>
                      <a:r>
                        <a:rPr lang="en-GB" sz="1200" dirty="0" smtClean="0"/>
                        <a:t>84.6)</a:t>
                      </a:r>
                      <a:endParaRPr lang="en-GB" sz="1200" b="0" dirty="0">
                        <a:solidFill>
                          <a:schemeClr val="tx1"/>
                        </a:solidFill>
                        <a:latin typeface="+mn-lt"/>
                        <a:cs typeface="Open Sans" panose="020B0606030504020204" pitchFamily="34" charset="0"/>
                      </a:endParaRPr>
                    </a:p>
                  </a:txBody>
                  <a:tcPr marL="72000" marR="72000" marT="36000" marB="36000" anchor="ctr"/>
                </a:tc>
                <a:extLst>
                  <a:ext uri="{0D108BD9-81ED-4DB2-BD59-A6C34878D82A}">
                    <a16:rowId xmlns:a16="http://schemas.microsoft.com/office/drawing/2014/main" val="2528577773"/>
                  </a:ext>
                </a:extLst>
              </a:tr>
              <a:tr h="150674">
                <a:tc>
                  <a:txBody>
                    <a:bodyPr/>
                    <a:lstStyle/>
                    <a:p>
                      <a:pPr algn="l"/>
                      <a:r>
                        <a:rPr lang="en-GB" sz="1200" dirty="0" smtClean="0"/>
                        <a:t>mPFS,</a:t>
                      </a:r>
                      <a:r>
                        <a:rPr lang="en-GB" sz="1200" baseline="0" dirty="0" smtClean="0"/>
                        <a:t> </a:t>
                      </a:r>
                      <a:r>
                        <a:rPr lang="en-GB" sz="1200" baseline="0" dirty="0" err="1" smtClean="0"/>
                        <a:t>mo</a:t>
                      </a:r>
                      <a:r>
                        <a:rPr lang="en-GB" sz="1200" dirty="0" smtClean="0"/>
                        <a:t> (95%CI</a:t>
                      </a:r>
                      <a:r>
                        <a:rPr lang="en-GB" sz="1200" dirty="0"/>
                        <a:t>)</a:t>
                      </a:r>
                      <a:endParaRPr lang="en-GB" sz="1200" b="0" dirty="0">
                        <a:solidFill>
                          <a:schemeClr val="tx1"/>
                        </a:solidFill>
                        <a:latin typeface="+mn-lt"/>
                        <a:cs typeface="Open Sans" panose="020B0606030504020204" pitchFamily="34" charset="0"/>
                      </a:endParaRPr>
                    </a:p>
                  </a:txBody>
                  <a:tcPr marL="72000" marR="72000" marT="36000" marB="36000" anchor="ctr"/>
                </a:tc>
                <a:tc>
                  <a:txBody>
                    <a:bodyPr/>
                    <a:lstStyle/>
                    <a:p>
                      <a:pPr algn="ctr"/>
                      <a:r>
                        <a:rPr lang="en-GB" sz="1200" dirty="0"/>
                        <a:t>5.4 (4.7, 5.5)</a:t>
                      </a:r>
                      <a:endParaRPr lang="en-GB" sz="1200" b="0" dirty="0">
                        <a:solidFill>
                          <a:schemeClr val="tx1"/>
                        </a:solidFill>
                        <a:latin typeface="+mn-lt"/>
                        <a:cs typeface="Open Sans" panose="020B0606030504020204" pitchFamily="34" charset="0"/>
                      </a:endParaRPr>
                    </a:p>
                  </a:txBody>
                  <a:tcPr marL="72000" marR="72000" marT="36000" marB="36000" anchor="ctr"/>
                </a:tc>
                <a:tc>
                  <a:txBody>
                    <a:bodyPr/>
                    <a:lstStyle/>
                    <a:p>
                      <a:pPr algn="ctr"/>
                      <a:r>
                        <a:rPr lang="en-GB" sz="1200" dirty="0"/>
                        <a:t>5.6 (5.4, 5.9)</a:t>
                      </a:r>
                      <a:endParaRPr lang="en-GB" sz="1200" b="0" dirty="0">
                        <a:solidFill>
                          <a:schemeClr val="tx1"/>
                        </a:solidFill>
                        <a:latin typeface="+mn-lt"/>
                        <a:cs typeface="Open Sans" panose="020B0606030504020204" pitchFamily="34" charset="0"/>
                      </a:endParaRPr>
                    </a:p>
                  </a:txBody>
                  <a:tcPr marL="72000" marR="72000" marT="36000" marB="36000" anchor="ctr"/>
                </a:tc>
                <a:extLst>
                  <a:ext uri="{0D108BD9-81ED-4DB2-BD59-A6C34878D82A}">
                    <a16:rowId xmlns:a16="http://schemas.microsoft.com/office/drawing/2014/main" val="3126903791"/>
                  </a:ext>
                </a:extLst>
              </a:tr>
              <a:tr h="150674">
                <a:tc>
                  <a:txBody>
                    <a:bodyPr/>
                    <a:lstStyle/>
                    <a:p>
                      <a:pPr algn="l"/>
                      <a:r>
                        <a:rPr lang="en-GB" sz="1200" kern="1200" dirty="0" err="1" smtClean="0"/>
                        <a:t>HR</a:t>
                      </a:r>
                      <a:r>
                        <a:rPr lang="en-GB" sz="1200" kern="1200" baseline="30000" dirty="0" err="1" smtClean="0"/>
                        <a:t>a</a:t>
                      </a:r>
                      <a:r>
                        <a:rPr lang="en-GB" sz="1200" kern="1200" dirty="0" smtClean="0"/>
                        <a:t> (95%CI</a:t>
                      </a:r>
                      <a:r>
                        <a:rPr lang="en-GB" sz="1200" dirty="0" smtClean="0"/>
                        <a:t>); p-value</a:t>
                      </a:r>
                      <a:endParaRPr lang="en-GB" sz="1200" b="0" dirty="0">
                        <a:solidFill>
                          <a:schemeClr val="tx1"/>
                        </a:solidFill>
                        <a:latin typeface="+mn-lt"/>
                        <a:cs typeface="Open Sans" panose="020B0606030504020204" pitchFamily="34" charset="0"/>
                      </a:endParaRPr>
                    </a:p>
                  </a:txBody>
                  <a:tcPr marL="72000" marR="72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t>1.11 (0.89, 1.38</a:t>
                      </a:r>
                      <a:r>
                        <a:rPr lang="en-GB" sz="1200" dirty="0" smtClean="0"/>
                        <a:t>) 0.3504</a:t>
                      </a:r>
                      <a:endParaRPr lang="en-GB" sz="1200" kern="1200" dirty="0" smtClean="0"/>
                    </a:p>
                  </a:txBody>
                  <a:tcPr marL="72000" marR="72000" marT="36000" marB="36000" anchor="ctr"/>
                </a:tc>
                <a:tc hMerge="1">
                  <a:txBody>
                    <a:bodyPr/>
                    <a:lstStyle/>
                    <a:p>
                      <a:pPr algn="ctr"/>
                      <a:endParaRPr lang="en-GB" sz="700" b="0" dirty="0">
                        <a:solidFill>
                          <a:schemeClr val="tx1"/>
                        </a:solidFill>
                        <a:latin typeface="+mn-lt"/>
                        <a:cs typeface="Open Sans" panose="020B0606030504020204" pitchFamily="34" charset="0"/>
                      </a:endParaRPr>
                    </a:p>
                  </a:txBody>
                  <a:tcPr marL="0" marR="0" marT="0" marB="0" anchor="ct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342322826"/>
                  </a:ext>
                </a:extLst>
              </a:tr>
            </a:tbl>
          </a:graphicData>
        </a:graphic>
      </p:graphicFrame>
      <p:cxnSp>
        <p:nvCxnSpPr>
          <p:cNvPr id="616" name="Straight Connector 615">
            <a:extLst>
              <a:ext uri="{FF2B5EF4-FFF2-40B4-BE49-F238E27FC236}">
                <a16:creationId xmlns:a16="http://schemas.microsoft.com/office/drawing/2014/main" id="{64E7C026-697A-F530-27B8-05FFEB9865A6}"/>
              </a:ext>
            </a:extLst>
          </p:cNvPr>
          <p:cNvCxnSpPr>
            <a:cxnSpLocks/>
          </p:cNvCxnSpPr>
          <p:nvPr/>
        </p:nvCxnSpPr>
        <p:spPr>
          <a:xfrm>
            <a:off x="1572204" y="4814382"/>
            <a:ext cx="225846" cy="0"/>
          </a:xfrm>
          <a:prstGeom prst="line">
            <a:avLst/>
          </a:prstGeom>
          <a:noFill/>
          <a:ln w="9525" cap="flat">
            <a:solidFill>
              <a:schemeClr val="tx1"/>
            </a:solidFill>
            <a:prstDash val="solid"/>
            <a:miter/>
          </a:ln>
        </p:spPr>
      </p:cxnSp>
      <p:cxnSp>
        <p:nvCxnSpPr>
          <p:cNvPr id="617" name="Straight Connector 616">
            <a:extLst>
              <a:ext uri="{FF2B5EF4-FFF2-40B4-BE49-F238E27FC236}">
                <a16:creationId xmlns:a16="http://schemas.microsoft.com/office/drawing/2014/main" id="{D251FB6B-8438-8EAD-B64F-EB84DA156624}"/>
              </a:ext>
            </a:extLst>
          </p:cNvPr>
          <p:cNvCxnSpPr>
            <a:cxnSpLocks/>
          </p:cNvCxnSpPr>
          <p:nvPr/>
        </p:nvCxnSpPr>
        <p:spPr>
          <a:xfrm rot="5400000">
            <a:off x="1636573" y="4814382"/>
            <a:ext cx="97108" cy="0"/>
          </a:xfrm>
          <a:prstGeom prst="line">
            <a:avLst/>
          </a:prstGeom>
          <a:noFill/>
          <a:ln w="9525" cap="flat">
            <a:solidFill>
              <a:schemeClr val="tx1"/>
            </a:solidFill>
            <a:prstDash val="solid"/>
            <a:miter/>
          </a:ln>
        </p:spPr>
      </p:cxnSp>
      <p:sp>
        <p:nvSpPr>
          <p:cNvPr id="618" name="TextBox 617">
            <a:extLst>
              <a:ext uri="{FF2B5EF4-FFF2-40B4-BE49-F238E27FC236}">
                <a16:creationId xmlns:a16="http://schemas.microsoft.com/office/drawing/2014/main" id="{41D34414-87FF-3D35-558C-FE0991B0426A}"/>
              </a:ext>
            </a:extLst>
          </p:cNvPr>
          <p:cNvSpPr txBox="1"/>
          <p:nvPr/>
        </p:nvSpPr>
        <p:spPr>
          <a:xfrm>
            <a:off x="1717399" y="4699384"/>
            <a:ext cx="737702" cy="246221"/>
          </a:xfrm>
          <a:prstGeom prst="rect">
            <a:avLst/>
          </a:prstGeom>
          <a:noFill/>
        </p:spPr>
        <p:txBody>
          <a:bodyPr wrap="none" rtlCol="0">
            <a:spAutoFit/>
          </a:bodyPr>
          <a:lstStyle/>
          <a:p>
            <a:pPr algn="ctr" fontAlgn="base">
              <a:spcBef>
                <a:spcPct val="0"/>
              </a:spcBef>
              <a:spcAft>
                <a:spcPct val="0"/>
              </a:spcAft>
            </a:pPr>
            <a:r>
              <a:rPr lang="en-GB" sz="1000" dirty="0" smtClean="0">
                <a:solidFill>
                  <a:srgbClr val="363636"/>
                </a:solidFill>
                <a:latin typeface="Arial" panose="020B0604020202020204" pitchFamily="34" charset="0"/>
                <a:cs typeface="Arial" panose="020B0604020202020204" pitchFamily="34" charset="0"/>
              </a:rPr>
              <a:t>Censored</a:t>
            </a:r>
            <a:endParaRPr lang="en-GB" sz="1000" dirty="0">
              <a:solidFill>
                <a:srgbClr val="363636"/>
              </a:solidFill>
              <a:latin typeface="Arial" panose="020B0604020202020204" pitchFamily="34" charset="0"/>
              <a:cs typeface="Arial" panose="020B0604020202020204" pitchFamily="34" charset="0"/>
            </a:endParaRPr>
          </a:p>
        </p:txBody>
      </p:sp>
      <p:cxnSp>
        <p:nvCxnSpPr>
          <p:cNvPr id="619" name="Straight Connector 618">
            <a:extLst>
              <a:ext uri="{FF2B5EF4-FFF2-40B4-BE49-F238E27FC236}">
                <a16:creationId xmlns:a16="http://schemas.microsoft.com/office/drawing/2014/main" id="{64E7C026-697A-F530-27B8-05FFEB9865A6}"/>
              </a:ext>
            </a:extLst>
          </p:cNvPr>
          <p:cNvCxnSpPr>
            <a:cxnSpLocks/>
          </p:cNvCxnSpPr>
          <p:nvPr/>
        </p:nvCxnSpPr>
        <p:spPr>
          <a:xfrm>
            <a:off x="6850573" y="4805128"/>
            <a:ext cx="225846" cy="0"/>
          </a:xfrm>
          <a:prstGeom prst="line">
            <a:avLst/>
          </a:prstGeom>
          <a:noFill/>
          <a:ln w="9525" cap="flat">
            <a:solidFill>
              <a:schemeClr val="tx1"/>
            </a:solidFill>
            <a:prstDash val="solid"/>
            <a:miter/>
          </a:ln>
        </p:spPr>
      </p:cxnSp>
      <p:cxnSp>
        <p:nvCxnSpPr>
          <p:cNvPr id="620" name="Straight Connector 619">
            <a:extLst>
              <a:ext uri="{FF2B5EF4-FFF2-40B4-BE49-F238E27FC236}">
                <a16:creationId xmlns:a16="http://schemas.microsoft.com/office/drawing/2014/main" id="{D251FB6B-8438-8EAD-B64F-EB84DA156624}"/>
              </a:ext>
            </a:extLst>
          </p:cNvPr>
          <p:cNvCxnSpPr>
            <a:cxnSpLocks/>
          </p:cNvCxnSpPr>
          <p:nvPr/>
        </p:nvCxnSpPr>
        <p:spPr>
          <a:xfrm rot="5400000">
            <a:off x="6914942" y="4805128"/>
            <a:ext cx="97108" cy="0"/>
          </a:xfrm>
          <a:prstGeom prst="line">
            <a:avLst/>
          </a:prstGeom>
          <a:noFill/>
          <a:ln w="9525" cap="flat">
            <a:solidFill>
              <a:schemeClr val="tx1"/>
            </a:solidFill>
            <a:prstDash val="solid"/>
            <a:miter/>
          </a:ln>
        </p:spPr>
      </p:cxnSp>
      <p:sp>
        <p:nvSpPr>
          <p:cNvPr id="621" name="TextBox 620">
            <a:extLst>
              <a:ext uri="{FF2B5EF4-FFF2-40B4-BE49-F238E27FC236}">
                <a16:creationId xmlns:a16="http://schemas.microsoft.com/office/drawing/2014/main" id="{41D34414-87FF-3D35-558C-FE0991B0426A}"/>
              </a:ext>
            </a:extLst>
          </p:cNvPr>
          <p:cNvSpPr txBox="1"/>
          <p:nvPr/>
        </p:nvSpPr>
        <p:spPr>
          <a:xfrm>
            <a:off x="6995768" y="4690130"/>
            <a:ext cx="737702" cy="246221"/>
          </a:xfrm>
          <a:prstGeom prst="rect">
            <a:avLst/>
          </a:prstGeom>
          <a:noFill/>
        </p:spPr>
        <p:txBody>
          <a:bodyPr wrap="none" rtlCol="0">
            <a:spAutoFit/>
          </a:bodyPr>
          <a:lstStyle/>
          <a:p>
            <a:pPr algn="ctr" fontAlgn="base">
              <a:spcBef>
                <a:spcPct val="0"/>
              </a:spcBef>
              <a:spcAft>
                <a:spcPct val="0"/>
              </a:spcAft>
            </a:pPr>
            <a:r>
              <a:rPr lang="en-GB" sz="1000" dirty="0" smtClean="0">
                <a:solidFill>
                  <a:srgbClr val="363636"/>
                </a:solidFill>
                <a:cs typeface="Arial" panose="020B0604020202020204" pitchFamily="34" charset="0"/>
              </a:rPr>
              <a:t>Censored</a:t>
            </a:r>
            <a:endParaRPr lang="en-GB" sz="1000" dirty="0">
              <a:solidFill>
                <a:srgbClr val="363636"/>
              </a:solidFill>
              <a:cs typeface="Arial" panose="020B0604020202020204" pitchFamily="34" charset="0"/>
            </a:endParaRPr>
          </a:p>
        </p:txBody>
      </p:sp>
      <p:graphicFrame>
        <p:nvGraphicFramePr>
          <p:cNvPr id="609" name="Table 54">
            <a:extLst>
              <a:ext uri="{FF2B5EF4-FFF2-40B4-BE49-F238E27FC236}">
                <a16:creationId xmlns:a16="http://schemas.microsoft.com/office/drawing/2014/main" id="{6A4EDDE9-33BF-7BE8-CBF9-623723944C35}"/>
              </a:ext>
            </a:extLst>
          </p:cNvPr>
          <p:cNvGraphicFramePr>
            <a:graphicFrameLocks noGrp="1"/>
          </p:cNvGraphicFramePr>
          <p:nvPr>
            <p:extLst>
              <p:ext uri="{D42A27DB-BD31-4B8C-83A1-F6EECF244321}">
                <p14:modId xmlns:p14="http://schemas.microsoft.com/office/powerpoint/2010/main" val="1197368589"/>
              </p:ext>
            </p:extLst>
          </p:nvPr>
        </p:nvGraphicFramePr>
        <p:xfrm>
          <a:off x="6731081" y="1974211"/>
          <a:ext cx="4984750" cy="1385280"/>
        </p:xfrm>
        <a:graphic>
          <a:graphicData uri="http://schemas.openxmlformats.org/drawingml/2006/table">
            <a:tbl>
              <a:tblPr firstRow="1" bandRow="1">
                <a:tableStyleId>{69012ECD-51FC-41F1-AA8D-1B2483CD663E}</a:tableStyleId>
              </a:tblPr>
              <a:tblGrid>
                <a:gridCol w="1685243">
                  <a:extLst>
                    <a:ext uri="{9D8B030D-6E8A-4147-A177-3AD203B41FA5}">
                      <a16:colId xmlns:a16="http://schemas.microsoft.com/office/drawing/2014/main" val="877734686"/>
                    </a:ext>
                  </a:extLst>
                </a:gridCol>
                <a:gridCol w="1673907">
                  <a:extLst>
                    <a:ext uri="{9D8B030D-6E8A-4147-A177-3AD203B41FA5}">
                      <a16:colId xmlns:a16="http://schemas.microsoft.com/office/drawing/2014/main" val="2230112813"/>
                    </a:ext>
                  </a:extLst>
                </a:gridCol>
                <a:gridCol w="1625600">
                  <a:extLst>
                    <a:ext uri="{9D8B030D-6E8A-4147-A177-3AD203B41FA5}">
                      <a16:colId xmlns:a16="http://schemas.microsoft.com/office/drawing/2014/main" val="3849467418"/>
                    </a:ext>
                  </a:extLst>
                </a:gridCol>
              </a:tblGrid>
              <a:tr h="489589">
                <a:tc>
                  <a:txBody>
                    <a:bodyPr/>
                    <a:lstStyle/>
                    <a:p>
                      <a:pPr algn="l"/>
                      <a:endParaRPr lang="en-GB" sz="1200" b="0" dirty="0">
                        <a:solidFill>
                          <a:schemeClr val="tx2"/>
                        </a:solidFill>
                      </a:endParaRPr>
                    </a:p>
                  </a:txBody>
                  <a:tcPr marL="72000" marR="72000" marT="36000" marB="36000" anchor="ctr"/>
                </a:tc>
                <a:tc>
                  <a:txBody>
                    <a:bodyPr/>
                    <a:lstStyle/>
                    <a:p>
                      <a:pPr algn="ctr"/>
                      <a:r>
                        <a:rPr lang="en-GB" sz="1200" dirty="0">
                          <a:solidFill>
                            <a:schemeClr val="tx2"/>
                          </a:solidFill>
                        </a:rPr>
                        <a:t>Tiragolumab </a:t>
                      </a:r>
                      <a:r>
                        <a:rPr lang="en-GB" sz="1200" dirty="0" smtClean="0">
                          <a:solidFill>
                            <a:schemeClr val="tx2"/>
                          </a:solidFill>
                        </a:rPr>
                        <a:t>+</a:t>
                      </a:r>
                      <a:br>
                        <a:rPr lang="en-GB" sz="1200" dirty="0" smtClean="0">
                          <a:solidFill>
                            <a:schemeClr val="tx2"/>
                          </a:solidFill>
                        </a:rPr>
                      </a:br>
                      <a:r>
                        <a:rPr lang="en-GB" sz="1200" dirty="0" smtClean="0">
                          <a:solidFill>
                            <a:schemeClr val="tx2"/>
                          </a:solidFill>
                        </a:rPr>
                        <a:t>atezolizumab + CE</a:t>
                      </a:r>
                      <a:br>
                        <a:rPr lang="en-GB" sz="1200" dirty="0" smtClean="0">
                          <a:solidFill>
                            <a:schemeClr val="tx2"/>
                          </a:solidFill>
                        </a:rPr>
                      </a:br>
                      <a:r>
                        <a:rPr lang="en-GB" sz="1200" dirty="0" smtClean="0">
                          <a:solidFill>
                            <a:schemeClr val="tx2"/>
                          </a:solidFill>
                        </a:rPr>
                        <a:t>(</a:t>
                      </a:r>
                      <a:r>
                        <a:rPr lang="en-GB" sz="1200" dirty="0">
                          <a:solidFill>
                            <a:schemeClr val="tx2"/>
                          </a:solidFill>
                        </a:rPr>
                        <a:t>n=196)</a:t>
                      </a:r>
                      <a:endParaRPr lang="en-GB" sz="1200" b="1" dirty="0">
                        <a:solidFill>
                          <a:schemeClr val="tx2"/>
                        </a:solidFill>
                      </a:endParaRPr>
                    </a:p>
                  </a:txBody>
                  <a:tcPr marL="72000" marR="72000" marT="36000" marB="36000" anchor="ctr"/>
                </a:tc>
                <a:tc>
                  <a:txBody>
                    <a:bodyPr/>
                    <a:lstStyle/>
                    <a:p>
                      <a:pPr algn="ctr"/>
                      <a:r>
                        <a:rPr lang="en-GB" sz="1200" dirty="0">
                          <a:solidFill>
                            <a:schemeClr val="tx2"/>
                          </a:solidFill>
                        </a:rPr>
                        <a:t>Placebo +</a:t>
                      </a:r>
                      <a:br>
                        <a:rPr lang="en-GB" sz="1200" dirty="0">
                          <a:solidFill>
                            <a:schemeClr val="tx2"/>
                          </a:solidFill>
                        </a:rPr>
                      </a:br>
                      <a:r>
                        <a:rPr lang="en-GB" sz="1200" dirty="0">
                          <a:solidFill>
                            <a:schemeClr val="tx2"/>
                          </a:solidFill>
                        </a:rPr>
                        <a:t>atezolizumab + CE</a:t>
                      </a:r>
                      <a:br>
                        <a:rPr lang="en-GB" sz="1200" dirty="0">
                          <a:solidFill>
                            <a:schemeClr val="tx2"/>
                          </a:solidFill>
                        </a:rPr>
                      </a:br>
                      <a:r>
                        <a:rPr lang="en-GB" sz="1200" dirty="0">
                          <a:solidFill>
                            <a:schemeClr val="tx2"/>
                          </a:solidFill>
                        </a:rPr>
                        <a:t>(n=201) </a:t>
                      </a:r>
                      <a:endParaRPr lang="en-GB" sz="1200" b="1" dirty="0">
                        <a:solidFill>
                          <a:schemeClr val="tx2"/>
                        </a:solidFill>
                      </a:endParaRPr>
                    </a:p>
                  </a:txBody>
                  <a:tcPr marL="72000" marR="72000" marT="36000" marB="36000" anchor="ctr"/>
                </a:tc>
                <a:extLst>
                  <a:ext uri="{0D108BD9-81ED-4DB2-BD59-A6C34878D82A}">
                    <a16:rowId xmlns:a16="http://schemas.microsoft.com/office/drawing/2014/main" val="3314864962"/>
                  </a:ext>
                </a:extLst>
              </a:tr>
              <a:tr h="150674">
                <a:tc>
                  <a:txBody>
                    <a:bodyPr/>
                    <a:lstStyle/>
                    <a:p>
                      <a:pPr algn="l"/>
                      <a:r>
                        <a:rPr lang="en-GB" sz="1200" dirty="0" smtClean="0"/>
                        <a:t>Events, n (%)</a:t>
                      </a:r>
                      <a:endParaRPr lang="en-GB" sz="1200" b="0" dirty="0">
                        <a:solidFill>
                          <a:schemeClr val="tx1"/>
                        </a:solidFill>
                        <a:latin typeface="+mn-lt"/>
                        <a:cs typeface="Open Sans" panose="020B0606030504020204" pitchFamily="34" charset="0"/>
                      </a:endParaRPr>
                    </a:p>
                  </a:txBody>
                  <a:tcPr marL="72000" marR="72000" marT="36000" marB="36000" anchor="ctr"/>
                </a:tc>
                <a:tc>
                  <a:txBody>
                    <a:bodyPr/>
                    <a:lstStyle/>
                    <a:p>
                      <a:pPr algn="ctr"/>
                      <a:r>
                        <a:rPr lang="en-GB" sz="1200" dirty="0" smtClean="0"/>
                        <a:t>107 (54.6)</a:t>
                      </a:r>
                      <a:endParaRPr lang="en-GB" sz="1200" dirty="0"/>
                    </a:p>
                  </a:txBody>
                  <a:tcPr marL="72000" marR="72000" marT="36000" marB="36000" anchor="ctr"/>
                </a:tc>
                <a:tc>
                  <a:txBody>
                    <a:bodyPr/>
                    <a:lstStyle/>
                    <a:p>
                      <a:pPr algn="ctr"/>
                      <a:r>
                        <a:rPr lang="en-GB" sz="1200" dirty="0" smtClean="0"/>
                        <a:t>105 (52.2)</a:t>
                      </a:r>
                      <a:endParaRPr lang="en-GB" sz="1200" dirty="0"/>
                    </a:p>
                  </a:txBody>
                  <a:tcPr marL="72000" marR="72000" marT="36000" marB="36000" anchor="ctr"/>
                </a:tc>
                <a:extLst>
                  <a:ext uri="{0D108BD9-81ED-4DB2-BD59-A6C34878D82A}">
                    <a16:rowId xmlns:a16="http://schemas.microsoft.com/office/drawing/2014/main" val="2528577773"/>
                  </a:ext>
                </a:extLst>
              </a:tr>
              <a:tr h="150674">
                <a:tc>
                  <a:txBody>
                    <a:bodyPr/>
                    <a:lstStyle/>
                    <a:p>
                      <a:pPr algn="l"/>
                      <a:r>
                        <a:rPr lang="en-GB" sz="1200" dirty="0" smtClean="0"/>
                        <a:t>mOS,</a:t>
                      </a:r>
                      <a:r>
                        <a:rPr lang="en-GB" sz="1200" baseline="0" dirty="0" smtClean="0"/>
                        <a:t> </a:t>
                      </a:r>
                      <a:r>
                        <a:rPr lang="en-GB" sz="1200" baseline="0" dirty="0" err="1" smtClean="0"/>
                        <a:t>mo</a:t>
                      </a:r>
                      <a:r>
                        <a:rPr lang="en-GB" sz="1200" dirty="0" smtClean="0"/>
                        <a:t> (95%CI</a:t>
                      </a:r>
                      <a:r>
                        <a:rPr lang="en-GB" sz="1200" dirty="0"/>
                        <a:t>)</a:t>
                      </a:r>
                      <a:endParaRPr lang="en-GB" sz="1200" b="0" dirty="0">
                        <a:solidFill>
                          <a:schemeClr val="tx1"/>
                        </a:solidFill>
                        <a:latin typeface="+mn-lt"/>
                        <a:cs typeface="Open Sans" panose="020B0606030504020204" pitchFamily="34" charset="0"/>
                      </a:endParaRPr>
                    </a:p>
                  </a:txBody>
                  <a:tcPr marL="72000" marR="72000" marT="36000" marB="36000" anchor="ctr"/>
                </a:tc>
                <a:tc>
                  <a:txBody>
                    <a:bodyPr/>
                    <a:lstStyle/>
                    <a:p>
                      <a:pPr algn="ctr"/>
                      <a:r>
                        <a:rPr lang="en-GB" sz="1200" dirty="0" smtClean="0"/>
                        <a:t>13.6 (10.8, 14.9)</a:t>
                      </a:r>
                      <a:endParaRPr lang="en-GB" sz="1200" dirty="0"/>
                    </a:p>
                  </a:txBody>
                  <a:tcPr marL="72000" marR="72000" marT="36000" marB="36000" anchor="ctr"/>
                </a:tc>
                <a:tc>
                  <a:txBody>
                    <a:bodyPr/>
                    <a:lstStyle/>
                    <a:p>
                      <a:pPr algn="ctr"/>
                      <a:r>
                        <a:rPr lang="en-GB" sz="1200" dirty="0" smtClean="0"/>
                        <a:t>13.6 (12.3, 15.2)</a:t>
                      </a:r>
                      <a:endParaRPr lang="en-GB" sz="1200" dirty="0"/>
                    </a:p>
                  </a:txBody>
                  <a:tcPr marL="72000" marR="72000" marT="36000" marB="36000" anchor="ctr"/>
                </a:tc>
                <a:extLst>
                  <a:ext uri="{0D108BD9-81ED-4DB2-BD59-A6C34878D82A}">
                    <a16:rowId xmlns:a16="http://schemas.microsoft.com/office/drawing/2014/main" val="3126903791"/>
                  </a:ext>
                </a:extLst>
              </a:tr>
              <a:tr h="150674">
                <a:tc>
                  <a:txBody>
                    <a:bodyPr/>
                    <a:lstStyle/>
                    <a:p>
                      <a:pPr algn="l"/>
                      <a:r>
                        <a:rPr lang="en-GB" sz="1200" kern="1200" dirty="0" err="1" smtClean="0"/>
                        <a:t>HR</a:t>
                      </a:r>
                      <a:r>
                        <a:rPr lang="en-GB" sz="1200" kern="1200" baseline="30000" dirty="0" err="1" smtClean="0"/>
                        <a:t>a</a:t>
                      </a:r>
                      <a:r>
                        <a:rPr lang="en-GB" sz="1200" kern="1200" dirty="0" smtClean="0"/>
                        <a:t> (95%CI</a:t>
                      </a:r>
                      <a:r>
                        <a:rPr lang="en-GB" sz="1200" dirty="0" smtClean="0"/>
                        <a:t>); p-value</a:t>
                      </a:r>
                      <a:endParaRPr lang="en-GB" sz="1200" b="0" dirty="0">
                        <a:solidFill>
                          <a:schemeClr val="tx1"/>
                        </a:solidFill>
                        <a:latin typeface="+mn-lt"/>
                        <a:cs typeface="Open Sans" panose="020B0606030504020204" pitchFamily="34" charset="0"/>
                      </a:endParaRPr>
                    </a:p>
                  </a:txBody>
                  <a:tcPr marL="72000" marR="72000" marT="36000" marB="36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smtClean="0"/>
                        <a:t>1.04 (0.79, 1.36); 0.7963</a:t>
                      </a:r>
                      <a:endParaRPr lang="en-GB" sz="1200" dirty="0"/>
                    </a:p>
                  </a:txBody>
                  <a:tcPr marL="72000" marR="72000" marT="36000" marB="36000" anchor="ctr"/>
                </a:tc>
                <a:tc hMerge="1">
                  <a:txBody>
                    <a:bodyPr/>
                    <a:lstStyle/>
                    <a:p>
                      <a:pPr algn="ctr"/>
                      <a:endParaRPr lang="en-GB" sz="700" b="0" dirty="0">
                        <a:solidFill>
                          <a:schemeClr val="tx1"/>
                        </a:solidFill>
                        <a:latin typeface="+mn-lt"/>
                        <a:cs typeface="Open Sans" panose="020B0606030504020204" pitchFamily="34" charset="0"/>
                      </a:endParaRPr>
                    </a:p>
                  </a:txBody>
                  <a:tcPr marL="0" marR="0" marT="0" marB="0" anchor="ctr">
                    <a:lnL w="6350" cap="flat" cmpd="sng" algn="ctr">
                      <a:solidFill>
                        <a:schemeClr val="bg2"/>
                      </a:solidFill>
                      <a:prstDash val="solid"/>
                      <a:round/>
                      <a:headEnd type="none" w="med" len="med"/>
                      <a:tailEnd type="none" w="med" len="med"/>
                    </a:lnL>
                    <a:lnR w="6350" cap="flat" cmpd="sng" algn="ctr">
                      <a:solidFill>
                        <a:schemeClr val="bg2"/>
                      </a:solidFill>
                      <a:prstDash val="solid"/>
                      <a:round/>
                      <a:headEnd type="none" w="med" len="med"/>
                      <a:tailEnd type="none" w="med" len="med"/>
                    </a:lnR>
                    <a:lnT w="6350" cap="flat" cmpd="sng" algn="ctr">
                      <a:solidFill>
                        <a:schemeClr val="bg2"/>
                      </a:solidFill>
                      <a:prstDash val="solid"/>
                      <a:round/>
                      <a:headEnd type="none" w="med" len="med"/>
                      <a:tailEnd type="none" w="med" len="med"/>
                    </a:lnT>
                    <a:lnB w="635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342322826"/>
                  </a:ext>
                </a:extLst>
              </a:tr>
            </a:tbl>
          </a:graphicData>
        </a:graphic>
      </p:graphicFrame>
      <p:grpSp>
        <p:nvGrpSpPr>
          <p:cNvPr id="610" name="Group 609">
            <a:extLst>
              <a:ext uri="{FF2B5EF4-FFF2-40B4-BE49-F238E27FC236}">
                <a16:creationId xmlns:a16="http://schemas.microsoft.com/office/drawing/2014/main" id="{6676EB56-E526-CCAD-D5A5-F815685ABF79}"/>
              </a:ext>
            </a:extLst>
          </p:cNvPr>
          <p:cNvGrpSpPr/>
          <p:nvPr/>
        </p:nvGrpSpPr>
        <p:grpSpPr>
          <a:xfrm>
            <a:off x="4429241" y="3602140"/>
            <a:ext cx="1532260" cy="379427"/>
            <a:chOff x="3808090" y="5967636"/>
            <a:chExt cx="1532260" cy="379427"/>
          </a:xfrm>
        </p:grpSpPr>
        <p:cxnSp>
          <p:nvCxnSpPr>
            <p:cNvPr id="611" name="Straight Connector 610">
              <a:extLst>
                <a:ext uri="{FF2B5EF4-FFF2-40B4-BE49-F238E27FC236}">
                  <a16:creationId xmlns:a16="http://schemas.microsoft.com/office/drawing/2014/main" id="{9789B796-B63A-C18D-8E77-2DF6901CBB33}"/>
                </a:ext>
              </a:extLst>
            </p:cNvPr>
            <p:cNvCxnSpPr/>
            <p:nvPr/>
          </p:nvCxnSpPr>
          <p:spPr>
            <a:xfrm>
              <a:off x="3808090" y="6032508"/>
              <a:ext cx="144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612" name="Rectangle 99">
              <a:extLst>
                <a:ext uri="{FF2B5EF4-FFF2-40B4-BE49-F238E27FC236}">
                  <a16:creationId xmlns:a16="http://schemas.microsoft.com/office/drawing/2014/main" id="{4C23117D-15F5-0293-D73E-ED133DAE8E04}"/>
                </a:ext>
              </a:extLst>
            </p:cNvPr>
            <p:cNvSpPr>
              <a:spLocks noChangeArrowheads="1"/>
            </p:cNvSpPr>
            <p:nvPr/>
          </p:nvSpPr>
          <p:spPr bwMode="auto">
            <a:xfrm>
              <a:off x="4020668" y="5967636"/>
              <a:ext cx="1319682" cy="215468"/>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lang="en-US" altLang="en-US" sz="1100" dirty="0" smtClean="0">
                  <a:latin typeface="+mn-lt"/>
                </a:rPr>
                <a:t>Placebo</a:t>
              </a:r>
              <a:endParaRPr kumimoji="0" lang="en-US" altLang="en-US" sz="1100" b="0" i="0" u="none" strike="noStrike" kern="0" cap="none" spc="0" normalizeH="0" baseline="0" noProof="0" dirty="0">
                <a:ln>
                  <a:noFill/>
                </a:ln>
                <a:effectLst/>
                <a:uLnTx/>
                <a:uFillTx/>
                <a:latin typeface="+mn-lt"/>
                <a:ea typeface="+mn-ea"/>
                <a:cs typeface="+mn-cs"/>
                <a:sym typeface="Helvetica"/>
              </a:endParaRPr>
            </a:p>
          </p:txBody>
        </p:sp>
        <p:cxnSp>
          <p:nvCxnSpPr>
            <p:cNvPr id="613" name="Straight Connector 612">
              <a:extLst>
                <a:ext uri="{FF2B5EF4-FFF2-40B4-BE49-F238E27FC236}">
                  <a16:creationId xmlns:a16="http://schemas.microsoft.com/office/drawing/2014/main" id="{AC2C1E69-719E-8583-7987-3E0F24824121}"/>
                </a:ext>
              </a:extLst>
            </p:cNvPr>
            <p:cNvCxnSpPr/>
            <p:nvPr/>
          </p:nvCxnSpPr>
          <p:spPr>
            <a:xfrm>
              <a:off x="3812851" y="6196467"/>
              <a:ext cx="144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22" name="Rectangle 99">
              <a:extLst>
                <a:ext uri="{FF2B5EF4-FFF2-40B4-BE49-F238E27FC236}">
                  <a16:creationId xmlns:a16="http://schemas.microsoft.com/office/drawing/2014/main" id="{64EE2327-664D-7362-B718-E8387C71B178}"/>
                </a:ext>
              </a:extLst>
            </p:cNvPr>
            <p:cNvSpPr>
              <a:spLocks noChangeArrowheads="1"/>
            </p:cNvSpPr>
            <p:nvPr/>
          </p:nvSpPr>
          <p:spPr bwMode="auto">
            <a:xfrm>
              <a:off x="4020667" y="6131595"/>
              <a:ext cx="1156169" cy="215468"/>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0" cap="none" spc="0" normalizeH="0" baseline="0" noProof="0" dirty="0" smtClean="0">
                  <a:ln>
                    <a:noFill/>
                  </a:ln>
                  <a:effectLst/>
                  <a:uLnTx/>
                  <a:uFillTx/>
                  <a:latin typeface="+mn-lt"/>
                  <a:ea typeface="+mn-ea"/>
                  <a:cs typeface="+mn-cs"/>
                  <a:sym typeface="Helvetica"/>
                </a:rPr>
                <a:t>Tiragolumab</a:t>
              </a:r>
              <a:endParaRPr kumimoji="0" lang="en-US" altLang="en-US" sz="1100" b="0" i="0" u="none" strike="noStrike" kern="0" cap="none" spc="0" normalizeH="0" baseline="0" noProof="0" dirty="0">
                <a:ln>
                  <a:noFill/>
                </a:ln>
                <a:effectLst/>
                <a:uLnTx/>
                <a:uFillTx/>
                <a:latin typeface="+mn-lt"/>
                <a:ea typeface="+mn-ea"/>
                <a:cs typeface="+mn-cs"/>
                <a:sym typeface="Helvetica"/>
              </a:endParaRPr>
            </a:p>
          </p:txBody>
        </p:sp>
        <p:cxnSp>
          <p:nvCxnSpPr>
            <p:cNvPr id="623" name="Straight Connector 622">
              <a:extLst>
                <a:ext uri="{FF2B5EF4-FFF2-40B4-BE49-F238E27FC236}">
                  <a16:creationId xmlns:a16="http://schemas.microsoft.com/office/drawing/2014/main" id="{FD802E9A-C9C7-D48B-67E4-EF8AF414F909}"/>
                </a:ext>
              </a:extLst>
            </p:cNvPr>
            <p:cNvCxnSpPr>
              <a:cxnSpLocks/>
            </p:cNvCxnSpPr>
            <p:nvPr/>
          </p:nvCxnSpPr>
          <p:spPr>
            <a:xfrm>
              <a:off x="3880090" y="5978508"/>
              <a:ext cx="0" cy="10800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24" name="Straight Connector 623">
              <a:extLst>
                <a:ext uri="{FF2B5EF4-FFF2-40B4-BE49-F238E27FC236}">
                  <a16:creationId xmlns:a16="http://schemas.microsoft.com/office/drawing/2014/main" id="{6BD17DB8-C3CC-7E44-C800-068103181A14}"/>
                </a:ext>
              </a:extLst>
            </p:cNvPr>
            <p:cNvCxnSpPr>
              <a:cxnSpLocks/>
            </p:cNvCxnSpPr>
            <p:nvPr/>
          </p:nvCxnSpPr>
          <p:spPr>
            <a:xfrm>
              <a:off x="3884851" y="6142467"/>
              <a:ext cx="0" cy="108000"/>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grpSp>
      <p:grpSp>
        <p:nvGrpSpPr>
          <p:cNvPr id="625" name="Group 624">
            <a:extLst>
              <a:ext uri="{FF2B5EF4-FFF2-40B4-BE49-F238E27FC236}">
                <a16:creationId xmlns:a16="http://schemas.microsoft.com/office/drawing/2014/main" id="{6676EB56-E526-CCAD-D5A5-F815685ABF79}"/>
              </a:ext>
            </a:extLst>
          </p:cNvPr>
          <p:cNvGrpSpPr/>
          <p:nvPr/>
        </p:nvGrpSpPr>
        <p:grpSpPr>
          <a:xfrm>
            <a:off x="10525377" y="3551301"/>
            <a:ext cx="1532260" cy="379427"/>
            <a:chOff x="3808090" y="5967636"/>
            <a:chExt cx="1532260" cy="379427"/>
          </a:xfrm>
        </p:grpSpPr>
        <p:cxnSp>
          <p:nvCxnSpPr>
            <p:cNvPr id="626" name="Straight Connector 625">
              <a:extLst>
                <a:ext uri="{FF2B5EF4-FFF2-40B4-BE49-F238E27FC236}">
                  <a16:creationId xmlns:a16="http://schemas.microsoft.com/office/drawing/2014/main" id="{9789B796-B63A-C18D-8E77-2DF6901CBB33}"/>
                </a:ext>
              </a:extLst>
            </p:cNvPr>
            <p:cNvCxnSpPr/>
            <p:nvPr/>
          </p:nvCxnSpPr>
          <p:spPr>
            <a:xfrm>
              <a:off x="3808090" y="6032508"/>
              <a:ext cx="144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627" name="Rectangle 99">
              <a:extLst>
                <a:ext uri="{FF2B5EF4-FFF2-40B4-BE49-F238E27FC236}">
                  <a16:creationId xmlns:a16="http://schemas.microsoft.com/office/drawing/2014/main" id="{4C23117D-15F5-0293-D73E-ED133DAE8E04}"/>
                </a:ext>
              </a:extLst>
            </p:cNvPr>
            <p:cNvSpPr>
              <a:spLocks noChangeArrowheads="1"/>
            </p:cNvSpPr>
            <p:nvPr/>
          </p:nvSpPr>
          <p:spPr bwMode="auto">
            <a:xfrm>
              <a:off x="4020668" y="5967636"/>
              <a:ext cx="1319682" cy="215468"/>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lang="en-US" altLang="en-US" sz="1100" dirty="0" smtClean="0">
                  <a:latin typeface="+mn-lt"/>
                </a:rPr>
                <a:t>Placebo</a:t>
              </a:r>
              <a:endParaRPr kumimoji="0" lang="en-US" altLang="en-US" sz="1100" b="0" i="0" u="none" strike="noStrike" kern="0" cap="none" spc="0" normalizeH="0" baseline="0" noProof="0" dirty="0">
                <a:ln>
                  <a:noFill/>
                </a:ln>
                <a:effectLst/>
                <a:uLnTx/>
                <a:uFillTx/>
                <a:latin typeface="+mn-lt"/>
                <a:ea typeface="+mn-ea"/>
                <a:cs typeface="+mn-cs"/>
                <a:sym typeface="Helvetica"/>
              </a:endParaRPr>
            </a:p>
          </p:txBody>
        </p:sp>
        <p:cxnSp>
          <p:nvCxnSpPr>
            <p:cNvPr id="628" name="Straight Connector 627">
              <a:extLst>
                <a:ext uri="{FF2B5EF4-FFF2-40B4-BE49-F238E27FC236}">
                  <a16:creationId xmlns:a16="http://schemas.microsoft.com/office/drawing/2014/main" id="{AC2C1E69-719E-8583-7987-3E0F24824121}"/>
                </a:ext>
              </a:extLst>
            </p:cNvPr>
            <p:cNvCxnSpPr/>
            <p:nvPr/>
          </p:nvCxnSpPr>
          <p:spPr>
            <a:xfrm>
              <a:off x="3812851" y="6196467"/>
              <a:ext cx="144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29" name="Rectangle 99">
              <a:extLst>
                <a:ext uri="{FF2B5EF4-FFF2-40B4-BE49-F238E27FC236}">
                  <a16:creationId xmlns:a16="http://schemas.microsoft.com/office/drawing/2014/main" id="{64EE2327-664D-7362-B718-E8387C71B178}"/>
                </a:ext>
              </a:extLst>
            </p:cNvPr>
            <p:cNvSpPr>
              <a:spLocks noChangeArrowheads="1"/>
            </p:cNvSpPr>
            <p:nvPr/>
          </p:nvSpPr>
          <p:spPr bwMode="auto">
            <a:xfrm>
              <a:off x="4020667" y="6131595"/>
              <a:ext cx="1156169" cy="215468"/>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0" cap="none" spc="0" normalizeH="0" baseline="0" noProof="0" dirty="0" smtClean="0">
                  <a:ln>
                    <a:noFill/>
                  </a:ln>
                  <a:effectLst/>
                  <a:uLnTx/>
                  <a:uFillTx/>
                  <a:latin typeface="+mn-lt"/>
                  <a:ea typeface="+mn-ea"/>
                  <a:cs typeface="+mn-cs"/>
                  <a:sym typeface="Helvetica"/>
                </a:rPr>
                <a:t>Tiragolumab</a:t>
              </a:r>
              <a:endParaRPr kumimoji="0" lang="en-US" altLang="en-US" sz="1100" b="0" i="0" u="none" strike="noStrike" kern="0" cap="none" spc="0" normalizeH="0" baseline="0" noProof="0" dirty="0">
                <a:ln>
                  <a:noFill/>
                </a:ln>
                <a:effectLst/>
                <a:uLnTx/>
                <a:uFillTx/>
                <a:latin typeface="+mn-lt"/>
                <a:ea typeface="+mn-ea"/>
                <a:cs typeface="+mn-cs"/>
                <a:sym typeface="Helvetica"/>
              </a:endParaRPr>
            </a:p>
          </p:txBody>
        </p:sp>
        <p:cxnSp>
          <p:nvCxnSpPr>
            <p:cNvPr id="630" name="Straight Connector 629">
              <a:extLst>
                <a:ext uri="{FF2B5EF4-FFF2-40B4-BE49-F238E27FC236}">
                  <a16:creationId xmlns:a16="http://schemas.microsoft.com/office/drawing/2014/main" id="{FD802E9A-C9C7-D48B-67E4-EF8AF414F909}"/>
                </a:ext>
              </a:extLst>
            </p:cNvPr>
            <p:cNvCxnSpPr>
              <a:cxnSpLocks/>
            </p:cNvCxnSpPr>
            <p:nvPr/>
          </p:nvCxnSpPr>
          <p:spPr>
            <a:xfrm>
              <a:off x="3880090" y="5978508"/>
              <a:ext cx="0" cy="10800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31" name="Straight Connector 630">
              <a:extLst>
                <a:ext uri="{FF2B5EF4-FFF2-40B4-BE49-F238E27FC236}">
                  <a16:creationId xmlns:a16="http://schemas.microsoft.com/office/drawing/2014/main" id="{6BD17DB8-C3CC-7E44-C800-068103181A14}"/>
                </a:ext>
              </a:extLst>
            </p:cNvPr>
            <p:cNvCxnSpPr>
              <a:cxnSpLocks/>
            </p:cNvCxnSpPr>
            <p:nvPr/>
          </p:nvCxnSpPr>
          <p:spPr>
            <a:xfrm>
              <a:off x="3884851" y="6142467"/>
              <a:ext cx="0" cy="108000"/>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32" name="TextBox 631">
            <a:extLst>
              <a:ext uri="{FF2B5EF4-FFF2-40B4-BE49-F238E27FC236}">
                <a16:creationId xmlns:a16="http://schemas.microsoft.com/office/drawing/2014/main" id="{84293DF8-A6BE-5637-66F1-F41E66CEAA80}"/>
              </a:ext>
            </a:extLst>
          </p:cNvPr>
          <p:cNvSpPr txBox="1"/>
          <p:nvPr/>
        </p:nvSpPr>
        <p:spPr>
          <a:xfrm>
            <a:off x="790878" y="5248807"/>
            <a:ext cx="704039" cy="230832"/>
          </a:xfrm>
          <a:prstGeom prst="rect">
            <a:avLst/>
          </a:prstGeom>
          <a:noFill/>
        </p:spPr>
        <p:txBody>
          <a:bodyPr wrap="none" rtlCol="0">
            <a:spAutoFit/>
          </a:bodyPr>
          <a:lstStyle/>
          <a:p>
            <a:pPr algn="r"/>
            <a:r>
              <a:rPr lang="en-GB" sz="900" dirty="0">
                <a:solidFill>
                  <a:schemeClr val="tx1"/>
                </a:solidFill>
              </a:rPr>
              <a:t>No. at </a:t>
            </a:r>
            <a:r>
              <a:rPr lang="en-GB" sz="900" dirty="0" smtClean="0">
                <a:solidFill>
                  <a:schemeClr val="tx1"/>
                </a:solidFill>
              </a:rPr>
              <a:t>risk</a:t>
            </a:r>
            <a:endParaRPr lang="en-GB" sz="900" dirty="0">
              <a:solidFill>
                <a:schemeClr val="tx1"/>
              </a:solidFill>
            </a:endParaRPr>
          </a:p>
        </p:txBody>
      </p:sp>
    </p:spTree>
    <p:extLst>
      <p:ext uri="{BB962C8B-B14F-4D97-AF65-F5344CB8AC3E}">
        <p14:creationId xmlns:p14="http://schemas.microsoft.com/office/powerpoint/2010/main" val="2384418485"/>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sz="1850" dirty="0" smtClean="0"/>
              <a:t>LBA8507</a:t>
            </a:r>
            <a:r>
              <a:rPr lang="en-GB" sz="1850" dirty="0"/>
              <a:t>: SKYSCRAPER-02: Primary results of a phase III, randomized, double-blind, placebo-controlled study of atezolizumab (</a:t>
            </a:r>
            <a:r>
              <a:rPr lang="en-GB" sz="1850" dirty="0" err="1"/>
              <a:t>atezo</a:t>
            </a:r>
            <a:r>
              <a:rPr lang="en-GB" sz="1850" dirty="0"/>
              <a:t>) + carboplatin + etoposide (CE) with or without tiragolumab (</a:t>
            </a:r>
            <a:r>
              <a:rPr lang="en-GB" sz="1850" dirty="0" err="1"/>
              <a:t>tira</a:t>
            </a:r>
            <a:r>
              <a:rPr lang="en-GB" sz="1850" dirty="0"/>
              <a:t>) in patients (pts) with untreated extensive-stage small cell lung cancer (ES-SCLC</a:t>
            </a:r>
            <a:r>
              <a:rPr lang="en-GB" sz="1850" dirty="0" smtClean="0"/>
              <a:t>) – </a:t>
            </a:r>
            <a:r>
              <a:rPr lang="en-GB" sz="1850" dirty="0" err="1" smtClean="0"/>
              <a:t>Rudin</a:t>
            </a:r>
            <a:r>
              <a:rPr lang="en-GB" sz="1850" dirty="0" smtClean="0"/>
              <a:t> CM, et al</a:t>
            </a:r>
            <a:endParaRPr lang="en-GB" sz="1850" dirty="0"/>
          </a:p>
        </p:txBody>
      </p:sp>
      <p:sp>
        <p:nvSpPr>
          <p:cNvPr id="8" name="Content Placeholder 7"/>
          <p:cNvSpPr>
            <a:spLocks noGrp="1"/>
          </p:cNvSpPr>
          <p:nvPr>
            <p:ph idx="1"/>
          </p:nvPr>
        </p:nvSpPr>
        <p:spPr>
          <a:xfrm>
            <a:off x="304800" y="1246909"/>
            <a:ext cx="11760200" cy="5055650"/>
          </a:xfrm>
        </p:spPr>
        <p:txBody>
          <a:bodyPr/>
          <a:lstStyle/>
          <a:p>
            <a:r>
              <a:rPr lang="en-GB" b="1" dirty="0"/>
              <a:t>Key results (cont</a:t>
            </a:r>
            <a:r>
              <a:rPr lang="en-GB" b="1" dirty="0" smtClean="0"/>
              <a:t>.)</a:t>
            </a:r>
            <a:endParaRPr lang="en-GB" b="1" dirty="0"/>
          </a:p>
          <a:p>
            <a:pPr>
              <a:spcBef>
                <a:spcPts val="28800"/>
              </a:spcBef>
            </a:pPr>
            <a:r>
              <a:rPr lang="en-GB" b="1" dirty="0" smtClean="0"/>
              <a:t>Conclusions</a:t>
            </a:r>
            <a:endParaRPr lang="en-GB" b="1" dirty="0"/>
          </a:p>
          <a:p>
            <a:pPr lvl="1"/>
            <a:r>
              <a:rPr lang="en-GB" dirty="0"/>
              <a:t>In patients with </a:t>
            </a:r>
            <a:r>
              <a:rPr lang="en-GB" dirty="0" smtClean="0"/>
              <a:t>extensive-stage SCLC, combining tiragolumab with 1L SoC did not demonstrate any additional the survival benefit compared with atezolizumab + chemotherapy alone, either in those with or without brain metastases, while atezolizumab + chemotherapy showed efficacy in those with untreated brain metastases</a:t>
            </a:r>
            <a:endParaRPr lang="en-GB" dirty="0"/>
          </a:p>
        </p:txBody>
      </p:sp>
      <p:sp>
        <p:nvSpPr>
          <p:cNvPr id="5" name="Text Placeholder 4"/>
          <p:cNvSpPr>
            <a:spLocks noGrp="1"/>
          </p:cNvSpPr>
          <p:nvPr>
            <p:ph type="body" sz="quarter" idx="11"/>
          </p:nvPr>
        </p:nvSpPr>
        <p:spPr/>
        <p:txBody>
          <a:bodyPr/>
          <a:lstStyle/>
          <a:p>
            <a:r>
              <a:rPr lang="en-GB" dirty="0" err="1" smtClean="0"/>
              <a:t>Rudin</a:t>
            </a:r>
            <a:r>
              <a:rPr lang="en-GB" dirty="0" smtClean="0"/>
              <a:t> CM,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LBA8507</a:t>
            </a:r>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2439068037"/>
              </p:ext>
            </p:extLst>
          </p:nvPr>
        </p:nvGraphicFramePr>
        <p:xfrm>
          <a:off x="5143500" y="1601081"/>
          <a:ext cx="6838950" cy="3751200"/>
        </p:xfrm>
        <a:graphic>
          <a:graphicData uri="http://schemas.openxmlformats.org/drawingml/2006/table">
            <a:tbl>
              <a:tblPr firstRow="1" bandRow="1">
                <a:tableStyleId>{69012ECD-51FC-41F1-AA8D-1B2483CD663E}</a:tableStyleId>
              </a:tblPr>
              <a:tblGrid>
                <a:gridCol w="2552700">
                  <a:extLst>
                    <a:ext uri="{9D8B030D-6E8A-4147-A177-3AD203B41FA5}">
                      <a16:colId xmlns:a16="http://schemas.microsoft.com/office/drawing/2014/main" val="4251174958"/>
                    </a:ext>
                  </a:extLst>
                </a:gridCol>
                <a:gridCol w="2178050">
                  <a:extLst>
                    <a:ext uri="{9D8B030D-6E8A-4147-A177-3AD203B41FA5}">
                      <a16:colId xmlns:a16="http://schemas.microsoft.com/office/drawing/2014/main" val="3398966707"/>
                    </a:ext>
                  </a:extLst>
                </a:gridCol>
                <a:gridCol w="2108200">
                  <a:extLst>
                    <a:ext uri="{9D8B030D-6E8A-4147-A177-3AD203B41FA5}">
                      <a16:colId xmlns:a16="http://schemas.microsoft.com/office/drawing/2014/main" val="2451753297"/>
                    </a:ext>
                  </a:extLst>
                </a:gridCol>
              </a:tblGrid>
              <a:tr h="263122">
                <a:tc>
                  <a:txBody>
                    <a:bodyPr/>
                    <a:lstStyle/>
                    <a:p>
                      <a:pPr algn="l"/>
                      <a:r>
                        <a:rPr lang="en-US" sz="1200" b="1" dirty="0" smtClean="0">
                          <a:solidFill>
                            <a:schemeClr val="tx2"/>
                          </a:solidFill>
                          <a:latin typeface="+mn-lt"/>
                        </a:rPr>
                        <a:t>AEs, n (%)</a:t>
                      </a:r>
                      <a:endParaRPr lang="en-US" sz="1200" b="1" dirty="0">
                        <a:solidFill>
                          <a:schemeClr val="tx2"/>
                        </a:solidFill>
                        <a:latin typeface="+mn-lt"/>
                      </a:endParaRPr>
                    </a:p>
                  </a:txBody>
                  <a:tcPr marL="90000" marR="90000" marT="36000" marB="36000" anchor="b">
                    <a:lnB w="12700" cap="flat" cmpd="sng" algn="ctr">
                      <a:noFill/>
                      <a:prstDash val="solid"/>
                      <a:round/>
                      <a:headEnd type="none" w="med" len="med"/>
                      <a:tailEnd type="none" w="med" len="med"/>
                    </a:lnB>
                  </a:tcPr>
                </a:tc>
                <a:tc>
                  <a:txBody>
                    <a:bodyPr/>
                    <a:lstStyle/>
                    <a:p>
                      <a:pPr algn="ctr"/>
                      <a:r>
                        <a:rPr lang="en-GB" sz="1200" b="1" dirty="0">
                          <a:solidFill>
                            <a:schemeClr val="tx2"/>
                          </a:solidFill>
                        </a:rPr>
                        <a:t>Tiragolumab +</a:t>
                      </a:r>
                      <a:br>
                        <a:rPr lang="en-GB" sz="1200" b="1" dirty="0">
                          <a:solidFill>
                            <a:schemeClr val="tx2"/>
                          </a:solidFill>
                        </a:rPr>
                      </a:br>
                      <a:r>
                        <a:rPr lang="en-GB" sz="1200" b="1" dirty="0">
                          <a:solidFill>
                            <a:schemeClr val="tx2"/>
                          </a:solidFill>
                        </a:rPr>
                        <a:t>atezolizumab + </a:t>
                      </a:r>
                      <a:r>
                        <a:rPr lang="en-GB" sz="1200" b="1" dirty="0" smtClean="0">
                          <a:solidFill>
                            <a:schemeClr val="tx2"/>
                          </a:solidFill>
                        </a:rPr>
                        <a:t>CE (n=239)</a:t>
                      </a:r>
                      <a:endParaRPr lang="en-GB" sz="1200" b="1" dirty="0">
                        <a:solidFill>
                          <a:schemeClr val="tx2"/>
                        </a:solidFill>
                      </a:endParaRPr>
                    </a:p>
                  </a:txBody>
                  <a:tcPr marL="90000" marR="90000" marT="36000" marB="36000" anchor="ctr">
                    <a:lnB w="12700" cap="flat" cmpd="sng" algn="ctr">
                      <a:noFill/>
                      <a:prstDash val="solid"/>
                      <a:round/>
                      <a:headEnd type="none" w="med" len="med"/>
                      <a:tailEnd type="none" w="med" len="med"/>
                    </a:lnB>
                    <a:solidFill>
                      <a:schemeClr val="accent1"/>
                    </a:solidFill>
                  </a:tcPr>
                </a:tc>
                <a:tc>
                  <a:txBody>
                    <a:bodyPr/>
                    <a:lstStyle/>
                    <a:p>
                      <a:pPr algn="ctr"/>
                      <a:r>
                        <a:rPr lang="en-GB" sz="1200" b="1" dirty="0">
                          <a:solidFill>
                            <a:schemeClr val="tx2"/>
                          </a:solidFill>
                        </a:rPr>
                        <a:t>Placebo +</a:t>
                      </a:r>
                      <a:br>
                        <a:rPr lang="en-GB" sz="1200" b="1" dirty="0">
                          <a:solidFill>
                            <a:schemeClr val="tx2"/>
                          </a:solidFill>
                        </a:rPr>
                      </a:br>
                      <a:r>
                        <a:rPr lang="en-GB" sz="1200" b="1" dirty="0">
                          <a:solidFill>
                            <a:schemeClr val="tx2"/>
                          </a:solidFill>
                        </a:rPr>
                        <a:t>atezolizumab + </a:t>
                      </a:r>
                      <a:r>
                        <a:rPr lang="en-GB" sz="1200" b="1" dirty="0" smtClean="0">
                          <a:solidFill>
                            <a:schemeClr val="tx2"/>
                          </a:solidFill>
                        </a:rPr>
                        <a:t>CE (n=246) </a:t>
                      </a:r>
                      <a:endParaRPr lang="en-GB" sz="1200" b="1" dirty="0">
                        <a:solidFill>
                          <a:schemeClr val="tx2"/>
                        </a:solidFill>
                      </a:endParaRPr>
                    </a:p>
                  </a:txBody>
                  <a:tcPr marL="90000" marR="90000" marT="36000" marB="36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011744392"/>
                  </a:ext>
                </a:extLst>
              </a:tr>
              <a:tr h="1271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TEAEs</a:t>
                      </a:r>
                    </a:p>
                  </a:txBody>
                  <a:tcPr marL="90000" marR="90000" marT="36000" marB="36000">
                    <a:lnT w="12700" cap="flat" cmpd="sng" algn="ctr">
                      <a:noFill/>
                      <a:prstDash val="solid"/>
                      <a:round/>
                      <a:headEnd type="none" w="med" len="med"/>
                      <a:tailEnd type="none" w="med" len="med"/>
                    </a:lnT>
                  </a:tcPr>
                </a:tc>
                <a:tc>
                  <a:txBody>
                    <a:bodyPr/>
                    <a:lstStyle/>
                    <a:p>
                      <a:pPr algn="ctr"/>
                      <a:r>
                        <a:rPr lang="en-GB" sz="1200" dirty="0" smtClean="0"/>
                        <a:t>238 (99.6)</a:t>
                      </a:r>
                      <a:endParaRPr lang="en-GB" sz="1200" dirty="0"/>
                    </a:p>
                  </a:txBody>
                  <a:tcPr marL="90000" marR="90000" marT="36000" marB="36000">
                    <a:lnT w="12700" cap="flat" cmpd="sng" algn="ctr">
                      <a:noFill/>
                      <a:prstDash val="solid"/>
                      <a:round/>
                      <a:headEnd type="none" w="med" len="med"/>
                      <a:tailEnd type="none" w="med" len="med"/>
                    </a:lnT>
                  </a:tcPr>
                </a:tc>
                <a:tc>
                  <a:txBody>
                    <a:bodyPr/>
                    <a:lstStyle/>
                    <a:p>
                      <a:pPr algn="ctr"/>
                      <a:r>
                        <a:rPr lang="en-GB" sz="1200" dirty="0" smtClean="0"/>
                        <a:t>245 (99.6)</a:t>
                      </a:r>
                      <a:endParaRPr lang="en-GB" sz="1200" dirty="0"/>
                    </a:p>
                  </a:txBody>
                  <a:tcPr marL="90000" marR="90000" marT="36000" marB="36000">
                    <a:lnT w="12700" cap="flat" cmpd="sng" algn="ctr">
                      <a:noFill/>
                      <a:prstDash val="solid"/>
                      <a:round/>
                      <a:headEnd type="none" w="med" len="med"/>
                      <a:tailEnd type="none" w="med" len="med"/>
                    </a:lnT>
                  </a:tcPr>
                </a:tc>
                <a:extLst>
                  <a:ext uri="{0D108BD9-81ED-4DB2-BD59-A6C34878D82A}">
                    <a16:rowId xmlns:a16="http://schemas.microsoft.com/office/drawing/2014/main" val="3005785457"/>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Grade 3–4</a:t>
                      </a:r>
                    </a:p>
                  </a:txBody>
                  <a:tcPr marL="90000" marR="90000" marT="36000" marB="36000"/>
                </a:tc>
                <a:tc>
                  <a:txBody>
                    <a:bodyPr/>
                    <a:lstStyle/>
                    <a:p>
                      <a:pPr algn="ctr"/>
                      <a:r>
                        <a:rPr lang="en-GB" sz="1200" dirty="0" smtClean="0"/>
                        <a:t>154 (64.4)</a:t>
                      </a:r>
                      <a:endParaRPr lang="en-GB" sz="1200" dirty="0"/>
                    </a:p>
                  </a:txBody>
                  <a:tcPr marL="90000" marR="90000" marT="36000" marB="36000"/>
                </a:tc>
                <a:tc>
                  <a:txBody>
                    <a:bodyPr/>
                    <a:lstStyle/>
                    <a:p>
                      <a:pPr algn="ctr"/>
                      <a:r>
                        <a:rPr lang="en-GB" sz="1200" dirty="0" smtClean="0"/>
                        <a:t>158 (64.2)</a:t>
                      </a:r>
                      <a:endParaRPr lang="en-GB" sz="1200" dirty="0"/>
                    </a:p>
                  </a:txBody>
                  <a:tcPr marL="90000" marR="90000" marT="36000" marB="36000"/>
                </a:tc>
                <a:extLst>
                  <a:ext uri="{0D108BD9-81ED-4DB2-BD59-A6C34878D82A}">
                    <a16:rowId xmlns:a16="http://schemas.microsoft.com/office/drawing/2014/main" val="2763956943"/>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Grade 5</a:t>
                      </a:r>
                    </a:p>
                  </a:txBody>
                  <a:tcPr marL="90000" marR="90000" marT="36000" marB="36000"/>
                </a:tc>
                <a:tc>
                  <a:txBody>
                    <a:bodyPr/>
                    <a:lstStyle/>
                    <a:p>
                      <a:pPr algn="ctr"/>
                      <a:r>
                        <a:rPr lang="en-GB" sz="1200" dirty="0" smtClean="0"/>
                        <a:t>12 (5.0)</a:t>
                      </a:r>
                      <a:endParaRPr lang="en-GB" sz="1200" dirty="0"/>
                    </a:p>
                  </a:txBody>
                  <a:tcPr marL="90000" marR="90000" marT="36000" marB="36000"/>
                </a:tc>
                <a:tc>
                  <a:txBody>
                    <a:bodyPr/>
                    <a:lstStyle/>
                    <a:p>
                      <a:pPr algn="ctr"/>
                      <a:r>
                        <a:rPr lang="en-GB" sz="1200" dirty="0" smtClean="0"/>
                        <a:t>15 (6.1)</a:t>
                      </a:r>
                      <a:endParaRPr lang="en-GB" sz="1200" dirty="0"/>
                    </a:p>
                  </a:txBody>
                  <a:tcPr marL="90000" marR="90000" marT="36000" marB="36000"/>
                </a:tc>
                <a:extLst>
                  <a:ext uri="{0D108BD9-81ED-4DB2-BD59-A6C34878D82A}">
                    <a16:rowId xmlns:a16="http://schemas.microsoft.com/office/drawing/2014/main" val="57944102"/>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Led to</a:t>
                      </a:r>
                      <a:r>
                        <a:rPr lang="en-US" sz="1200" b="0" kern="1200" baseline="0" dirty="0" smtClean="0">
                          <a:solidFill>
                            <a:schemeClr val="tx1"/>
                          </a:solidFill>
                          <a:latin typeface="+mn-lt"/>
                          <a:ea typeface="+mn-ea"/>
                          <a:cs typeface="+mn-cs"/>
                        </a:rPr>
                        <a:t> discontinuation</a:t>
                      </a:r>
                      <a:endParaRPr lang="en-US" sz="1200" b="0" kern="1200" dirty="0" smtClean="0">
                        <a:solidFill>
                          <a:schemeClr val="tx1"/>
                        </a:solidFill>
                        <a:latin typeface="+mn-lt"/>
                        <a:ea typeface="+mn-ea"/>
                        <a:cs typeface="+mn-cs"/>
                      </a:endParaRPr>
                    </a:p>
                  </a:txBody>
                  <a:tcPr marL="90000" marR="90000" marT="36000" marB="36000"/>
                </a:tc>
                <a:tc>
                  <a:txBody>
                    <a:bodyPr/>
                    <a:lstStyle/>
                    <a:p>
                      <a:pPr algn="ctr"/>
                      <a:r>
                        <a:rPr lang="en-GB" sz="1200" dirty="0" smtClean="0"/>
                        <a:t>17 (7.1)</a:t>
                      </a:r>
                    </a:p>
                  </a:txBody>
                  <a:tcPr marL="90000" marR="90000" marT="36000" marB="36000"/>
                </a:tc>
                <a:tc>
                  <a:txBody>
                    <a:bodyPr/>
                    <a:lstStyle/>
                    <a:p>
                      <a:pPr algn="ctr"/>
                      <a:r>
                        <a:rPr lang="en-GB" sz="1200" dirty="0" smtClean="0"/>
                        <a:t>23 (9.3)</a:t>
                      </a:r>
                    </a:p>
                  </a:txBody>
                  <a:tcPr marL="90000" marR="90000" marT="36000" marB="36000"/>
                </a:tc>
                <a:extLst>
                  <a:ext uri="{0D108BD9-81ED-4DB2-BD59-A6C34878D82A}">
                    <a16:rowId xmlns:a16="http://schemas.microsoft.com/office/drawing/2014/main" val="3047656940"/>
                  </a:ext>
                </a:extLst>
              </a:tr>
              <a:tr h="1271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TR</a:t>
                      </a:r>
                      <a:r>
                        <a:rPr lang="en-US" sz="1200" b="0" kern="1200" baseline="0" dirty="0" smtClean="0">
                          <a:solidFill>
                            <a:schemeClr val="tx1"/>
                          </a:solidFill>
                          <a:latin typeface="+mn-lt"/>
                          <a:ea typeface="+mn-ea"/>
                          <a:cs typeface="+mn-cs"/>
                        </a:rPr>
                        <a:t>AEs</a:t>
                      </a:r>
                      <a:endParaRPr lang="en-US" sz="1200" b="0" kern="1200" dirty="0" smtClean="0">
                        <a:solidFill>
                          <a:schemeClr val="tx1"/>
                        </a:solidFill>
                        <a:latin typeface="+mn-lt"/>
                        <a:ea typeface="+mn-ea"/>
                        <a:cs typeface="+mn-cs"/>
                      </a:endParaRPr>
                    </a:p>
                  </a:txBody>
                  <a:tcPr marL="90000" marR="90000" marT="36000" marB="36000"/>
                </a:tc>
                <a:tc>
                  <a:txBody>
                    <a:bodyPr/>
                    <a:lstStyle/>
                    <a:p>
                      <a:pPr algn="ctr"/>
                      <a:r>
                        <a:rPr lang="en-GB" sz="1200" dirty="0" smtClean="0"/>
                        <a:t>221 (92.5)</a:t>
                      </a:r>
                      <a:endParaRPr lang="en-GB" sz="1200" dirty="0"/>
                    </a:p>
                  </a:txBody>
                  <a:tcPr marL="90000" marR="90000" marT="36000" marB="36000"/>
                </a:tc>
                <a:tc>
                  <a:txBody>
                    <a:bodyPr/>
                    <a:lstStyle/>
                    <a:p>
                      <a:pPr algn="ctr"/>
                      <a:r>
                        <a:rPr lang="en-GB" sz="1200" dirty="0" smtClean="0"/>
                        <a:t>227 (92.3)</a:t>
                      </a:r>
                      <a:endParaRPr lang="en-GB" sz="1200" dirty="0"/>
                    </a:p>
                  </a:txBody>
                  <a:tcPr marL="90000" marR="90000" marT="36000" marB="36000"/>
                </a:tc>
                <a:extLst>
                  <a:ext uri="{0D108BD9-81ED-4DB2-BD59-A6C34878D82A}">
                    <a16:rowId xmlns:a16="http://schemas.microsoft.com/office/drawing/2014/main" val="3687788380"/>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Grade 3–4</a:t>
                      </a:r>
                    </a:p>
                  </a:txBody>
                  <a:tcPr marL="90000" marR="90000" marT="36000" marB="36000"/>
                </a:tc>
                <a:tc>
                  <a:txBody>
                    <a:bodyPr/>
                    <a:lstStyle/>
                    <a:p>
                      <a:pPr algn="ctr"/>
                      <a:r>
                        <a:rPr lang="en-GB" sz="1200" dirty="0" smtClean="0"/>
                        <a:t>125 (52.3)</a:t>
                      </a:r>
                      <a:endParaRPr lang="en-GB" sz="1200" dirty="0"/>
                    </a:p>
                  </a:txBody>
                  <a:tcPr marL="90000" marR="90000" marT="36000" marB="36000"/>
                </a:tc>
                <a:tc>
                  <a:txBody>
                    <a:bodyPr/>
                    <a:lstStyle/>
                    <a:p>
                      <a:pPr algn="ctr"/>
                      <a:r>
                        <a:rPr lang="en-GB" sz="1200" dirty="0" smtClean="0"/>
                        <a:t>137 (55.7)</a:t>
                      </a:r>
                      <a:endParaRPr lang="en-GB" sz="1200" dirty="0"/>
                    </a:p>
                  </a:txBody>
                  <a:tcPr marL="90000" marR="90000" marT="36000" marB="36000"/>
                </a:tc>
                <a:extLst>
                  <a:ext uri="{0D108BD9-81ED-4DB2-BD59-A6C34878D82A}">
                    <a16:rowId xmlns:a16="http://schemas.microsoft.com/office/drawing/2014/main" val="2419989758"/>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Grade 5</a:t>
                      </a:r>
                    </a:p>
                  </a:txBody>
                  <a:tcPr marL="90000" marR="90000" marT="36000" marB="36000"/>
                </a:tc>
                <a:tc>
                  <a:txBody>
                    <a:bodyPr/>
                    <a:lstStyle/>
                    <a:p>
                      <a:pPr algn="ctr"/>
                      <a:r>
                        <a:rPr lang="en-GB" sz="1200" dirty="0" smtClean="0"/>
                        <a:t>1 (0.4)</a:t>
                      </a:r>
                      <a:endParaRPr lang="en-GB" sz="1200" dirty="0"/>
                    </a:p>
                  </a:txBody>
                  <a:tcPr marL="90000" marR="90000" marT="36000" marB="36000"/>
                </a:tc>
                <a:tc>
                  <a:txBody>
                    <a:bodyPr/>
                    <a:lstStyle/>
                    <a:p>
                      <a:pPr algn="ctr"/>
                      <a:r>
                        <a:rPr lang="en-GB" sz="1200" dirty="0" smtClean="0"/>
                        <a:t>5</a:t>
                      </a:r>
                      <a:r>
                        <a:rPr lang="en-GB" sz="1200" baseline="0" dirty="0" smtClean="0"/>
                        <a:t> (2.0)</a:t>
                      </a:r>
                      <a:endParaRPr lang="en-GB" sz="1200" dirty="0"/>
                    </a:p>
                  </a:txBody>
                  <a:tcPr marL="90000" marR="90000" marT="36000" marB="36000"/>
                </a:tc>
                <a:extLst>
                  <a:ext uri="{0D108BD9-81ED-4DB2-BD59-A6C34878D82A}">
                    <a16:rowId xmlns:a16="http://schemas.microsoft.com/office/drawing/2014/main" val="226795752"/>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Led to discontinuation</a:t>
                      </a:r>
                    </a:p>
                  </a:txBody>
                  <a:tcPr marL="90000" marR="90000" marT="36000" marB="36000"/>
                </a:tc>
                <a:tc>
                  <a:txBody>
                    <a:bodyPr/>
                    <a:lstStyle/>
                    <a:p>
                      <a:pPr algn="ctr"/>
                      <a:r>
                        <a:rPr lang="en-GB" sz="1200" dirty="0" smtClean="0"/>
                        <a:t>12 (5.0)</a:t>
                      </a:r>
                    </a:p>
                  </a:txBody>
                  <a:tcPr marL="90000" marR="90000" marT="36000" marB="36000"/>
                </a:tc>
                <a:tc>
                  <a:txBody>
                    <a:bodyPr/>
                    <a:lstStyle/>
                    <a:p>
                      <a:pPr algn="ctr"/>
                      <a:r>
                        <a:rPr lang="en-GB" sz="1200" dirty="0" smtClean="0"/>
                        <a:t>13 (5.3)</a:t>
                      </a:r>
                    </a:p>
                  </a:txBody>
                  <a:tcPr marL="90000" marR="90000" marT="36000" marB="36000"/>
                </a:tc>
                <a:extLst>
                  <a:ext uri="{0D108BD9-81ED-4DB2-BD59-A6C34878D82A}">
                    <a16:rowId xmlns:a16="http://schemas.microsoft.com/office/drawing/2014/main" val="21792371"/>
                  </a:ext>
                </a:extLst>
              </a:tr>
              <a:tr h="1271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SAEs</a:t>
                      </a:r>
                    </a:p>
                  </a:txBody>
                  <a:tcPr marL="90000" marR="90000" marT="36000" marB="36000"/>
                </a:tc>
                <a:tc>
                  <a:txBody>
                    <a:bodyPr/>
                    <a:lstStyle/>
                    <a:p>
                      <a:pPr algn="ctr"/>
                      <a:r>
                        <a:rPr lang="en-GB" sz="1200" dirty="0" smtClean="0"/>
                        <a:t>105 (43.9)</a:t>
                      </a:r>
                    </a:p>
                  </a:txBody>
                  <a:tcPr marL="90000" marR="90000" marT="36000" marB="36000"/>
                </a:tc>
                <a:tc>
                  <a:txBody>
                    <a:bodyPr/>
                    <a:lstStyle/>
                    <a:p>
                      <a:pPr algn="ctr"/>
                      <a:r>
                        <a:rPr lang="en-GB" sz="1200" dirty="0" smtClean="0"/>
                        <a:t>97 (39.4)</a:t>
                      </a:r>
                    </a:p>
                  </a:txBody>
                  <a:tcPr marL="90000" marR="90000" marT="36000" marB="36000"/>
                </a:tc>
                <a:extLst>
                  <a:ext uri="{0D108BD9-81ED-4DB2-BD59-A6C34878D82A}">
                    <a16:rowId xmlns:a16="http://schemas.microsoft.com/office/drawing/2014/main" val="4246801243"/>
                  </a:ext>
                </a:extLst>
              </a:tr>
              <a:tr h="1271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Immune-mediated</a:t>
                      </a:r>
                    </a:p>
                  </a:txBody>
                  <a:tcPr marL="90000" marR="90000" marT="36000" marB="36000"/>
                </a:tc>
                <a:tc>
                  <a:txBody>
                    <a:bodyPr/>
                    <a:lstStyle/>
                    <a:p>
                      <a:pPr algn="ctr"/>
                      <a:r>
                        <a:rPr lang="en-US" sz="1200" dirty="0" smtClean="0">
                          <a:solidFill>
                            <a:schemeClr val="tx1"/>
                          </a:solidFill>
                          <a:latin typeface="+mn-lt"/>
                        </a:rPr>
                        <a:t>128 (53.8)</a:t>
                      </a:r>
                      <a:endParaRPr lang="en-US" sz="1200" dirty="0">
                        <a:solidFill>
                          <a:schemeClr val="tx1"/>
                        </a:solidFill>
                        <a:latin typeface="+mn-lt"/>
                      </a:endParaRPr>
                    </a:p>
                  </a:txBody>
                  <a:tcPr marL="90000" marR="90000" marT="36000" marB="36000"/>
                </a:tc>
                <a:tc>
                  <a:txBody>
                    <a:bodyPr/>
                    <a:lstStyle/>
                    <a:p>
                      <a:pPr algn="ctr"/>
                      <a:r>
                        <a:rPr lang="en-US" sz="1200" dirty="0" smtClean="0">
                          <a:solidFill>
                            <a:schemeClr val="tx1"/>
                          </a:solidFill>
                          <a:latin typeface="+mn-lt"/>
                        </a:rPr>
                        <a:t>118 (48.0)</a:t>
                      </a:r>
                      <a:endParaRPr lang="en-US" sz="1200" dirty="0">
                        <a:solidFill>
                          <a:schemeClr val="tx1"/>
                        </a:solidFill>
                        <a:latin typeface="+mn-lt"/>
                      </a:endParaRPr>
                    </a:p>
                  </a:txBody>
                  <a:tcPr marL="90000" marR="90000" marT="36000" marB="36000"/>
                </a:tc>
                <a:extLst>
                  <a:ext uri="{0D108BD9-81ED-4DB2-BD59-A6C34878D82A}">
                    <a16:rowId xmlns:a16="http://schemas.microsoft.com/office/drawing/2014/main" val="1183278439"/>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Grade 3–4</a:t>
                      </a:r>
                    </a:p>
                  </a:txBody>
                  <a:tcPr marL="90000" marR="90000" marT="36000" marB="36000"/>
                </a:tc>
                <a:tc>
                  <a:txBody>
                    <a:bodyPr/>
                    <a:lstStyle/>
                    <a:p>
                      <a:pPr algn="ctr"/>
                      <a:r>
                        <a:rPr lang="en-US" sz="1200" dirty="0" smtClean="0">
                          <a:solidFill>
                            <a:schemeClr val="tx1"/>
                          </a:solidFill>
                          <a:latin typeface="+mn-lt"/>
                        </a:rPr>
                        <a:t>19 (7.9)</a:t>
                      </a:r>
                      <a:endParaRPr lang="en-US" sz="1200" dirty="0">
                        <a:solidFill>
                          <a:schemeClr val="tx1"/>
                        </a:solidFill>
                        <a:latin typeface="+mn-lt"/>
                      </a:endParaRPr>
                    </a:p>
                  </a:txBody>
                  <a:tcPr marL="90000" marR="90000" marT="36000" marB="36000"/>
                </a:tc>
                <a:tc>
                  <a:txBody>
                    <a:bodyPr/>
                    <a:lstStyle/>
                    <a:p>
                      <a:pPr algn="ctr"/>
                      <a:r>
                        <a:rPr lang="en-US" sz="1200" dirty="0" smtClean="0">
                          <a:solidFill>
                            <a:schemeClr val="tx1"/>
                          </a:solidFill>
                          <a:latin typeface="+mn-lt"/>
                        </a:rPr>
                        <a:t>17 (6.9)</a:t>
                      </a:r>
                      <a:endParaRPr lang="en-US" sz="1200" dirty="0">
                        <a:solidFill>
                          <a:schemeClr val="tx1"/>
                        </a:solidFill>
                        <a:latin typeface="+mn-lt"/>
                      </a:endParaRPr>
                    </a:p>
                  </a:txBody>
                  <a:tcPr marL="90000" marR="90000" marT="36000" marB="36000"/>
                </a:tc>
                <a:extLst>
                  <a:ext uri="{0D108BD9-81ED-4DB2-BD59-A6C34878D82A}">
                    <a16:rowId xmlns:a16="http://schemas.microsoft.com/office/drawing/2014/main" val="165471113"/>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Grade 5</a:t>
                      </a:r>
                    </a:p>
                  </a:txBody>
                  <a:tcPr marL="90000" marR="90000" marT="36000" marB="36000"/>
                </a:tc>
                <a:tc>
                  <a:txBody>
                    <a:bodyPr/>
                    <a:lstStyle/>
                    <a:p>
                      <a:pPr algn="ctr"/>
                      <a:r>
                        <a:rPr lang="en-US" sz="1200" dirty="0" smtClean="0">
                          <a:solidFill>
                            <a:schemeClr val="tx1"/>
                          </a:solidFill>
                          <a:latin typeface="+mn-lt"/>
                        </a:rPr>
                        <a:t>1 (0.4)</a:t>
                      </a:r>
                      <a:endParaRPr lang="en-US" sz="1200" dirty="0">
                        <a:solidFill>
                          <a:schemeClr val="tx1"/>
                        </a:solidFill>
                        <a:latin typeface="+mn-lt"/>
                      </a:endParaRPr>
                    </a:p>
                  </a:txBody>
                  <a:tcPr marL="90000" marR="90000" marT="36000" marB="36000"/>
                </a:tc>
                <a:tc>
                  <a:txBody>
                    <a:bodyPr/>
                    <a:lstStyle/>
                    <a:p>
                      <a:pPr algn="ctr"/>
                      <a:r>
                        <a:rPr lang="en-US" sz="1200" dirty="0" smtClean="0">
                          <a:solidFill>
                            <a:schemeClr val="tx1"/>
                          </a:solidFill>
                          <a:latin typeface="+mn-lt"/>
                        </a:rPr>
                        <a:t>2 (0.8)</a:t>
                      </a:r>
                      <a:endParaRPr lang="en-US" sz="1200" dirty="0">
                        <a:solidFill>
                          <a:schemeClr val="tx1"/>
                        </a:solidFill>
                        <a:latin typeface="+mn-lt"/>
                      </a:endParaRPr>
                    </a:p>
                  </a:txBody>
                  <a:tcPr marL="90000" marR="90000" marT="36000" marB="36000"/>
                </a:tc>
                <a:extLst>
                  <a:ext uri="{0D108BD9-81ED-4DB2-BD59-A6C34878D82A}">
                    <a16:rowId xmlns:a16="http://schemas.microsoft.com/office/drawing/2014/main" val="1463576985"/>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Required systemic corticosteroids</a:t>
                      </a:r>
                    </a:p>
                  </a:txBody>
                  <a:tcPr marL="90000" marR="90000" marT="36000" marB="36000"/>
                </a:tc>
                <a:tc>
                  <a:txBody>
                    <a:bodyPr/>
                    <a:lstStyle/>
                    <a:p>
                      <a:pPr algn="ctr"/>
                      <a:r>
                        <a:rPr lang="en-US" sz="1200" dirty="0" smtClean="0">
                          <a:solidFill>
                            <a:schemeClr val="tx1"/>
                          </a:solidFill>
                          <a:latin typeface="+mn-lt"/>
                        </a:rPr>
                        <a:t>30 (12.6)</a:t>
                      </a:r>
                      <a:endParaRPr lang="en-US" sz="1200" dirty="0">
                        <a:solidFill>
                          <a:schemeClr val="tx1"/>
                        </a:solidFill>
                        <a:latin typeface="+mn-lt"/>
                      </a:endParaRPr>
                    </a:p>
                  </a:txBody>
                  <a:tcPr marL="90000" marR="90000" marT="36000" marB="36000"/>
                </a:tc>
                <a:tc>
                  <a:txBody>
                    <a:bodyPr/>
                    <a:lstStyle/>
                    <a:p>
                      <a:pPr algn="ctr"/>
                      <a:r>
                        <a:rPr lang="en-US" sz="1200" dirty="0" smtClean="0">
                          <a:solidFill>
                            <a:schemeClr val="tx1"/>
                          </a:solidFill>
                          <a:latin typeface="+mn-lt"/>
                        </a:rPr>
                        <a:t>26 (10.6)</a:t>
                      </a:r>
                      <a:endParaRPr lang="en-US" sz="1200" dirty="0">
                        <a:solidFill>
                          <a:schemeClr val="tx1"/>
                        </a:solidFill>
                        <a:latin typeface="+mn-lt"/>
                      </a:endParaRPr>
                    </a:p>
                  </a:txBody>
                  <a:tcPr marL="90000" marR="90000" marT="36000" marB="36000"/>
                </a:tc>
                <a:extLst>
                  <a:ext uri="{0D108BD9-81ED-4DB2-BD59-A6C34878D82A}">
                    <a16:rowId xmlns:a16="http://schemas.microsoft.com/office/drawing/2014/main" val="1491533949"/>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2892653041"/>
              </p:ext>
            </p:extLst>
          </p:nvPr>
        </p:nvGraphicFramePr>
        <p:xfrm>
          <a:off x="209550" y="1601081"/>
          <a:ext cx="4794250" cy="2149920"/>
        </p:xfrm>
        <a:graphic>
          <a:graphicData uri="http://schemas.openxmlformats.org/drawingml/2006/table">
            <a:tbl>
              <a:tblPr firstRow="1" bandRow="1">
                <a:tableStyleId>{69012ECD-51FC-41F1-AA8D-1B2483CD663E}</a:tableStyleId>
              </a:tblPr>
              <a:tblGrid>
                <a:gridCol w="1536700">
                  <a:extLst>
                    <a:ext uri="{9D8B030D-6E8A-4147-A177-3AD203B41FA5}">
                      <a16:colId xmlns:a16="http://schemas.microsoft.com/office/drawing/2014/main" val="4251174958"/>
                    </a:ext>
                  </a:extLst>
                </a:gridCol>
                <a:gridCol w="1682750">
                  <a:extLst>
                    <a:ext uri="{9D8B030D-6E8A-4147-A177-3AD203B41FA5}">
                      <a16:colId xmlns:a16="http://schemas.microsoft.com/office/drawing/2014/main" val="3398966707"/>
                    </a:ext>
                  </a:extLst>
                </a:gridCol>
                <a:gridCol w="1574800">
                  <a:extLst>
                    <a:ext uri="{9D8B030D-6E8A-4147-A177-3AD203B41FA5}">
                      <a16:colId xmlns:a16="http://schemas.microsoft.com/office/drawing/2014/main" val="2451753297"/>
                    </a:ext>
                  </a:extLst>
                </a:gridCol>
              </a:tblGrid>
              <a:tr h="263122">
                <a:tc>
                  <a:txBody>
                    <a:bodyPr/>
                    <a:lstStyle/>
                    <a:p>
                      <a:pPr algn="l"/>
                      <a:r>
                        <a:rPr lang="en-US" sz="1200" b="1" dirty="0" smtClean="0">
                          <a:solidFill>
                            <a:schemeClr val="tx2"/>
                          </a:solidFill>
                          <a:latin typeface="+mn-lt"/>
                        </a:rPr>
                        <a:t>Response</a:t>
                      </a:r>
                      <a:endParaRPr lang="en-US" sz="1200" b="1" dirty="0">
                        <a:solidFill>
                          <a:schemeClr val="tx2"/>
                        </a:solidFill>
                        <a:latin typeface="+mn-lt"/>
                      </a:endParaRPr>
                    </a:p>
                  </a:txBody>
                  <a:tcPr marL="90000" marR="90000" marT="36000" marB="36000" anchor="b">
                    <a:lnB w="12700" cap="flat" cmpd="sng" algn="ctr">
                      <a:noFill/>
                      <a:prstDash val="solid"/>
                      <a:round/>
                      <a:headEnd type="none" w="med" len="med"/>
                      <a:tailEnd type="none" w="med" len="med"/>
                    </a:lnB>
                  </a:tcPr>
                </a:tc>
                <a:tc>
                  <a:txBody>
                    <a:bodyPr/>
                    <a:lstStyle/>
                    <a:p>
                      <a:pPr algn="ctr"/>
                      <a:r>
                        <a:rPr lang="en-GB" sz="1200" b="1" dirty="0">
                          <a:solidFill>
                            <a:schemeClr val="tx2"/>
                          </a:solidFill>
                        </a:rPr>
                        <a:t>Tiragolumab +</a:t>
                      </a:r>
                      <a:br>
                        <a:rPr lang="en-GB" sz="1200" b="1" dirty="0">
                          <a:solidFill>
                            <a:schemeClr val="tx2"/>
                          </a:solidFill>
                        </a:rPr>
                      </a:br>
                      <a:r>
                        <a:rPr lang="en-GB" sz="1200" b="1" dirty="0">
                          <a:solidFill>
                            <a:schemeClr val="tx2"/>
                          </a:solidFill>
                        </a:rPr>
                        <a:t>atezolizumab + </a:t>
                      </a:r>
                      <a:r>
                        <a:rPr lang="en-GB" sz="1200" b="1" dirty="0" smtClean="0">
                          <a:solidFill>
                            <a:schemeClr val="tx2"/>
                          </a:solidFill>
                        </a:rPr>
                        <a:t>CE (n=243)</a:t>
                      </a:r>
                      <a:endParaRPr lang="en-GB" sz="1200" b="1" dirty="0">
                        <a:solidFill>
                          <a:schemeClr val="tx2"/>
                        </a:solidFill>
                      </a:endParaRPr>
                    </a:p>
                  </a:txBody>
                  <a:tcPr marL="90000" marR="90000" marT="36000" marB="36000" anchor="ctr">
                    <a:lnB w="12700" cap="flat" cmpd="sng" algn="ctr">
                      <a:noFill/>
                      <a:prstDash val="solid"/>
                      <a:round/>
                      <a:headEnd type="none" w="med" len="med"/>
                      <a:tailEnd type="none" w="med" len="med"/>
                    </a:lnB>
                    <a:solidFill>
                      <a:schemeClr val="accent1"/>
                    </a:solidFill>
                  </a:tcPr>
                </a:tc>
                <a:tc>
                  <a:txBody>
                    <a:bodyPr/>
                    <a:lstStyle/>
                    <a:p>
                      <a:pPr algn="ctr"/>
                      <a:r>
                        <a:rPr lang="en-GB" sz="1200" b="1" dirty="0">
                          <a:solidFill>
                            <a:schemeClr val="tx2"/>
                          </a:solidFill>
                        </a:rPr>
                        <a:t>Placebo +</a:t>
                      </a:r>
                      <a:br>
                        <a:rPr lang="en-GB" sz="1200" b="1" dirty="0">
                          <a:solidFill>
                            <a:schemeClr val="tx2"/>
                          </a:solidFill>
                        </a:rPr>
                      </a:br>
                      <a:r>
                        <a:rPr lang="en-GB" sz="1200" b="1" dirty="0">
                          <a:solidFill>
                            <a:schemeClr val="tx2"/>
                          </a:solidFill>
                        </a:rPr>
                        <a:t>atezolizumab + </a:t>
                      </a:r>
                      <a:r>
                        <a:rPr lang="en-GB" sz="1200" b="1" dirty="0" smtClean="0">
                          <a:solidFill>
                            <a:schemeClr val="tx2"/>
                          </a:solidFill>
                        </a:rPr>
                        <a:t>CE (n=246) </a:t>
                      </a:r>
                      <a:endParaRPr lang="en-GB" sz="1200" b="1" dirty="0">
                        <a:solidFill>
                          <a:schemeClr val="tx2"/>
                        </a:solidFill>
                      </a:endParaRPr>
                    </a:p>
                  </a:txBody>
                  <a:tcPr marL="90000" marR="90000" marT="36000" marB="36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011744392"/>
                  </a:ext>
                </a:extLst>
              </a:tr>
              <a:tr h="1271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ORR, % (95%CI)</a:t>
                      </a:r>
                    </a:p>
                  </a:txBody>
                  <a:tcPr marL="90000" marR="90000" marT="36000" marB="36000">
                    <a:lnT w="12700" cap="flat" cmpd="sng" algn="ctr">
                      <a:noFill/>
                      <a:prstDash val="solid"/>
                      <a:round/>
                      <a:headEnd type="none" w="med" len="med"/>
                      <a:tailEnd type="none" w="med" len="med"/>
                    </a:lnT>
                  </a:tcPr>
                </a:tc>
                <a:tc>
                  <a:txBody>
                    <a:bodyPr/>
                    <a:lstStyle/>
                    <a:p>
                      <a:pPr algn="ctr"/>
                      <a:r>
                        <a:rPr lang="en-GB" sz="1200" dirty="0" smtClean="0"/>
                        <a:t>70.8 (64.6, 76.3)</a:t>
                      </a:r>
                      <a:endParaRPr lang="en-GB" sz="1200" dirty="0"/>
                    </a:p>
                  </a:txBody>
                  <a:tcPr marL="90000" marR="90000" marT="36000" marB="36000">
                    <a:lnT w="12700" cap="flat" cmpd="sng" algn="ctr">
                      <a:noFill/>
                      <a:prstDash val="solid"/>
                      <a:round/>
                      <a:headEnd type="none" w="med" len="med"/>
                      <a:tailEnd type="none" w="med" len="med"/>
                    </a:lnT>
                  </a:tcPr>
                </a:tc>
                <a:tc>
                  <a:txBody>
                    <a:bodyPr/>
                    <a:lstStyle/>
                    <a:p>
                      <a:pPr algn="ctr"/>
                      <a:r>
                        <a:rPr lang="en-GB" sz="1200" dirty="0" smtClean="0"/>
                        <a:t>65.6 (59.3, 71.4)</a:t>
                      </a:r>
                      <a:endParaRPr lang="en-GB" sz="1200" dirty="0"/>
                    </a:p>
                  </a:txBody>
                  <a:tcPr marL="90000" marR="90000" marT="36000" marB="36000">
                    <a:lnT w="12700" cap="flat" cmpd="sng" algn="ctr">
                      <a:noFill/>
                      <a:prstDash val="solid"/>
                      <a:round/>
                      <a:headEnd type="none" w="med" len="med"/>
                      <a:tailEnd type="none" w="med" len="med"/>
                    </a:lnT>
                  </a:tcPr>
                </a:tc>
                <a:extLst>
                  <a:ext uri="{0D108BD9-81ED-4DB2-BD59-A6C34878D82A}">
                    <a16:rowId xmlns:a16="http://schemas.microsoft.com/office/drawing/2014/main" val="3005785457"/>
                  </a:ext>
                </a:extLst>
              </a:tr>
              <a:tr h="1271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BOR, %</a:t>
                      </a:r>
                    </a:p>
                  </a:txBody>
                  <a:tcPr marL="90000" marR="90000" marT="36000" marB="36000"/>
                </a:tc>
                <a:tc>
                  <a:txBody>
                    <a:bodyPr/>
                    <a:lstStyle/>
                    <a:p>
                      <a:pPr algn="ctr"/>
                      <a:endParaRPr lang="en-GB" sz="1200" dirty="0"/>
                    </a:p>
                  </a:txBody>
                  <a:tcPr marL="90000" marR="90000" marT="36000" marB="36000"/>
                </a:tc>
                <a:tc>
                  <a:txBody>
                    <a:bodyPr/>
                    <a:lstStyle/>
                    <a:p>
                      <a:pPr algn="ctr"/>
                      <a:endParaRPr lang="en-GB" sz="1200" dirty="0"/>
                    </a:p>
                  </a:txBody>
                  <a:tcPr marL="90000" marR="90000" marT="36000" marB="36000"/>
                </a:tc>
                <a:extLst>
                  <a:ext uri="{0D108BD9-81ED-4DB2-BD59-A6C34878D82A}">
                    <a16:rowId xmlns:a16="http://schemas.microsoft.com/office/drawing/2014/main" val="2933373300"/>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CR or PR</a:t>
                      </a:r>
                    </a:p>
                  </a:txBody>
                  <a:tcPr marL="90000" marR="90000" marT="36000" marB="36000"/>
                </a:tc>
                <a:tc>
                  <a:txBody>
                    <a:bodyPr/>
                    <a:lstStyle/>
                    <a:p>
                      <a:pPr algn="ctr"/>
                      <a:r>
                        <a:rPr lang="en-GB" sz="1200" dirty="0" smtClean="0"/>
                        <a:t>70.8</a:t>
                      </a:r>
                      <a:endParaRPr lang="en-GB" sz="1200" dirty="0"/>
                    </a:p>
                  </a:txBody>
                  <a:tcPr marL="90000" marR="90000" marT="36000" marB="36000"/>
                </a:tc>
                <a:tc>
                  <a:txBody>
                    <a:bodyPr/>
                    <a:lstStyle/>
                    <a:p>
                      <a:pPr algn="ctr"/>
                      <a:r>
                        <a:rPr lang="en-GB" sz="1200" dirty="0" smtClean="0"/>
                        <a:t>65.6</a:t>
                      </a:r>
                      <a:endParaRPr lang="en-GB" sz="1200" dirty="0"/>
                    </a:p>
                  </a:txBody>
                  <a:tcPr marL="90000" marR="90000" marT="36000" marB="36000"/>
                </a:tc>
                <a:extLst>
                  <a:ext uri="{0D108BD9-81ED-4DB2-BD59-A6C34878D82A}">
                    <a16:rowId xmlns:a16="http://schemas.microsoft.com/office/drawing/2014/main" val="2763956943"/>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SD</a:t>
                      </a:r>
                    </a:p>
                  </a:txBody>
                  <a:tcPr marL="90000" marR="90000" marT="36000" marB="36000"/>
                </a:tc>
                <a:tc>
                  <a:txBody>
                    <a:bodyPr/>
                    <a:lstStyle/>
                    <a:p>
                      <a:pPr algn="ctr"/>
                      <a:r>
                        <a:rPr lang="en-GB" sz="1200" dirty="0" smtClean="0"/>
                        <a:t>16.5</a:t>
                      </a:r>
                      <a:endParaRPr lang="en-GB" sz="1200" dirty="0"/>
                    </a:p>
                  </a:txBody>
                  <a:tcPr marL="90000" marR="90000" marT="36000" marB="36000"/>
                </a:tc>
                <a:tc>
                  <a:txBody>
                    <a:bodyPr/>
                    <a:lstStyle/>
                    <a:p>
                      <a:pPr algn="ctr"/>
                      <a:r>
                        <a:rPr lang="en-GB" sz="1200" dirty="0" smtClean="0"/>
                        <a:t>19.8</a:t>
                      </a:r>
                      <a:endParaRPr lang="en-GB" sz="1200" dirty="0"/>
                    </a:p>
                  </a:txBody>
                  <a:tcPr marL="90000" marR="90000" marT="36000" marB="36000"/>
                </a:tc>
                <a:extLst>
                  <a:ext uri="{0D108BD9-81ED-4DB2-BD59-A6C34878D82A}">
                    <a16:rowId xmlns:a16="http://schemas.microsoft.com/office/drawing/2014/main" val="57944102"/>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PD</a:t>
                      </a:r>
                    </a:p>
                  </a:txBody>
                  <a:tcPr marL="90000" marR="90000" marT="36000" marB="36000"/>
                </a:tc>
                <a:tc>
                  <a:txBody>
                    <a:bodyPr/>
                    <a:lstStyle/>
                    <a:p>
                      <a:pPr algn="ctr"/>
                      <a:r>
                        <a:rPr lang="en-GB" sz="1200" dirty="0" smtClean="0"/>
                        <a:t>5.8</a:t>
                      </a:r>
                    </a:p>
                  </a:txBody>
                  <a:tcPr marL="90000" marR="90000" marT="36000" marB="36000"/>
                </a:tc>
                <a:tc>
                  <a:txBody>
                    <a:bodyPr/>
                    <a:lstStyle/>
                    <a:p>
                      <a:pPr algn="ctr"/>
                      <a:r>
                        <a:rPr lang="en-GB" sz="1200" dirty="0" smtClean="0"/>
                        <a:t>8.9</a:t>
                      </a:r>
                    </a:p>
                  </a:txBody>
                  <a:tcPr marL="90000" marR="90000" marT="36000" marB="36000"/>
                </a:tc>
                <a:extLst>
                  <a:ext uri="{0D108BD9-81ED-4DB2-BD59-A6C34878D82A}">
                    <a16:rowId xmlns:a16="http://schemas.microsoft.com/office/drawing/2014/main" val="3047656940"/>
                  </a:ext>
                </a:extLst>
              </a:tr>
              <a:tr h="1271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err="1" smtClean="0">
                          <a:solidFill>
                            <a:schemeClr val="tx1"/>
                          </a:solidFill>
                          <a:latin typeface="+mn-lt"/>
                          <a:ea typeface="+mn-ea"/>
                          <a:cs typeface="+mn-cs"/>
                        </a:rPr>
                        <a:t>mDoR</a:t>
                      </a:r>
                      <a:r>
                        <a:rPr lang="en-US" sz="1200" b="0" kern="1200" dirty="0" smtClean="0">
                          <a:solidFill>
                            <a:schemeClr val="tx1"/>
                          </a:solidFill>
                          <a:latin typeface="+mn-lt"/>
                          <a:ea typeface="+mn-ea"/>
                          <a:cs typeface="+mn-cs"/>
                        </a:rPr>
                        <a:t>, </a:t>
                      </a:r>
                      <a:r>
                        <a:rPr lang="en-US" sz="1200" b="0" kern="1200" dirty="0" err="1" smtClean="0">
                          <a:solidFill>
                            <a:schemeClr val="tx1"/>
                          </a:solidFill>
                          <a:latin typeface="+mn-lt"/>
                          <a:ea typeface="+mn-ea"/>
                          <a:cs typeface="+mn-cs"/>
                        </a:rPr>
                        <a:t>mo</a:t>
                      </a:r>
                      <a:r>
                        <a:rPr lang="en-US" sz="1200" b="0" kern="1200" dirty="0" smtClean="0">
                          <a:solidFill>
                            <a:schemeClr val="tx1"/>
                          </a:solidFill>
                          <a:latin typeface="+mn-lt"/>
                          <a:ea typeface="+mn-ea"/>
                          <a:cs typeface="+mn-cs"/>
                        </a:rPr>
                        <a:t> (95%CI)</a:t>
                      </a:r>
                    </a:p>
                  </a:txBody>
                  <a:tcPr marL="90000" marR="90000" marT="36000" marB="36000"/>
                </a:tc>
                <a:tc>
                  <a:txBody>
                    <a:bodyPr/>
                    <a:lstStyle/>
                    <a:p>
                      <a:pPr algn="ctr"/>
                      <a:r>
                        <a:rPr lang="en-GB" sz="1200" dirty="0" smtClean="0"/>
                        <a:t>4.2</a:t>
                      </a:r>
                      <a:r>
                        <a:rPr lang="en-GB" sz="1200" baseline="0" dirty="0" smtClean="0"/>
                        <a:t> (4.1, 4.4</a:t>
                      </a:r>
                      <a:r>
                        <a:rPr lang="en-GB" sz="1200" dirty="0" smtClean="0"/>
                        <a:t>)</a:t>
                      </a:r>
                      <a:endParaRPr lang="en-GB" sz="1200" dirty="0"/>
                    </a:p>
                  </a:txBody>
                  <a:tcPr marL="90000" marR="90000" marT="36000" marB="36000"/>
                </a:tc>
                <a:tc>
                  <a:txBody>
                    <a:bodyPr/>
                    <a:lstStyle/>
                    <a:p>
                      <a:pPr algn="ctr"/>
                      <a:r>
                        <a:rPr lang="en-GB" sz="1200" dirty="0" smtClean="0"/>
                        <a:t>5.1 (4.4, 5.8)</a:t>
                      </a:r>
                      <a:endParaRPr lang="en-GB" sz="1200" dirty="0"/>
                    </a:p>
                  </a:txBody>
                  <a:tcPr marL="90000" marR="90000" marT="36000" marB="36000"/>
                </a:tc>
                <a:extLst>
                  <a:ext uri="{0D108BD9-81ED-4DB2-BD59-A6C34878D82A}">
                    <a16:rowId xmlns:a16="http://schemas.microsoft.com/office/drawing/2014/main" val="3687788380"/>
                  </a:ext>
                </a:extLst>
              </a:tr>
            </a:tbl>
          </a:graphicData>
        </a:graphic>
      </p:graphicFrame>
    </p:spTree>
    <p:extLst>
      <p:ext uri="{BB962C8B-B14F-4D97-AF65-F5344CB8AC3E}">
        <p14:creationId xmlns:p14="http://schemas.microsoft.com/office/powerpoint/2010/main" val="392939779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8505: Serplulimab, a novel anti-PD-1 antibody, plus chemotherapy versus chemotherapy alone as first-line treatment for extensive-stage small-cell lung cancer: An international randomized phase 3 study – Cheng Y, et al</a:t>
            </a:r>
            <a:endParaRPr lang="en-GB" dirty="0"/>
          </a:p>
        </p:txBody>
      </p:sp>
      <p:sp>
        <p:nvSpPr>
          <p:cNvPr id="6" name="Content Placeholder 5"/>
          <p:cNvSpPr>
            <a:spLocks noGrp="1"/>
          </p:cNvSpPr>
          <p:nvPr>
            <p:ph idx="1"/>
          </p:nvPr>
        </p:nvSpPr>
        <p:spPr/>
        <p:txBody>
          <a:bodyPr/>
          <a:lstStyle/>
          <a:p>
            <a:r>
              <a:rPr lang="en-GB" b="1" dirty="0" smtClean="0"/>
              <a:t>Study objective</a:t>
            </a:r>
          </a:p>
          <a:p>
            <a:pPr lvl="1"/>
            <a:r>
              <a:rPr lang="en-GB" dirty="0" smtClean="0"/>
              <a:t>To evaluate the efficacy and safety of 1L serplulimab, an anti-PD-1 antibody, combined with chemotherapy in patients with extensive-stage SCLC </a:t>
            </a:r>
            <a:endParaRPr lang="en-GB" dirty="0"/>
          </a:p>
        </p:txBody>
      </p:sp>
      <p:sp>
        <p:nvSpPr>
          <p:cNvPr id="19" name="Text Placeholder 18"/>
          <p:cNvSpPr>
            <a:spLocks noGrp="1"/>
          </p:cNvSpPr>
          <p:nvPr>
            <p:ph type="body" sz="quarter" idx="10"/>
          </p:nvPr>
        </p:nvSpPr>
        <p:spPr/>
        <p:txBody>
          <a:bodyPr/>
          <a:lstStyle/>
          <a:p>
            <a:r>
              <a:rPr lang="en-GB" dirty="0" smtClean="0"/>
              <a:t>*Carboplatin AUC5 D1 + etoposide 100 mg/m</a:t>
            </a:r>
            <a:r>
              <a:rPr lang="en-GB" baseline="30000" dirty="0" smtClean="0"/>
              <a:t>2</a:t>
            </a:r>
            <a:r>
              <a:rPr lang="en-GB" dirty="0" smtClean="0"/>
              <a:t> D1–3 </a:t>
            </a:r>
            <a:endParaRPr lang="en-GB" dirty="0"/>
          </a:p>
        </p:txBody>
      </p:sp>
      <p:sp>
        <p:nvSpPr>
          <p:cNvPr id="5" name="Text Placeholder 4"/>
          <p:cNvSpPr>
            <a:spLocks noGrp="1"/>
          </p:cNvSpPr>
          <p:nvPr>
            <p:ph type="body" sz="quarter" idx="11"/>
          </p:nvPr>
        </p:nvSpPr>
        <p:spPr/>
        <p:txBody>
          <a:bodyPr/>
          <a:lstStyle/>
          <a:p>
            <a:r>
              <a:rPr lang="en-GB" smtClean="0"/>
              <a:t>Cheng Y, et al. J Clin Oncol 2022;40(suppl):Abstr 8505</a:t>
            </a:r>
            <a:endParaRPr lang="en-GB" dirty="0"/>
          </a:p>
        </p:txBody>
      </p:sp>
      <p:sp>
        <p:nvSpPr>
          <p:cNvPr id="8" name="AutoShape 9"/>
          <p:cNvSpPr>
            <a:spLocks noChangeArrowheads="1"/>
          </p:cNvSpPr>
          <p:nvPr/>
        </p:nvSpPr>
        <p:spPr bwMode="auto">
          <a:xfrm>
            <a:off x="215900" y="3121070"/>
            <a:ext cx="2971800" cy="1694499"/>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smtClean="0">
                <a:ln>
                  <a:noFill/>
                </a:ln>
                <a:solidFill>
                  <a:srgbClr val="FFFFFF"/>
                </a:solidFill>
                <a:effectLst/>
                <a:uLnTx/>
                <a:uFillTx/>
                <a:ea typeface="SimSun" pitchFamily="2" charset="-122"/>
              </a:rPr>
              <a:t>Key patient inclusion criteria</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Extensive-stage SCLC</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No prior systemic therapy</a:t>
            </a:r>
          </a:p>
          <a:p>
            <a:pPr marL="228600" lvl="0" indent="-228600" defTabSz="892175" eaLnBrk="0" fontAlgn="base">
              <a:spcBef>
                <a:spcPct val="0"/>
              </a:spcBef>
              <a:spcAft>
                <a:spcPct val="30000"/>
              </a:spcAft>
              <a:buFont typeface="Arial" pitchFamily="34" charset="0"/>
              <a:buChar char="•"/>
              <a:defRPr/>
            </a:pPr>
            <a:r>
              <a:rPr lang="en-US" altLang="zh-CN" sz="1600" kern="1200" dirty="0" smtClean="0">
                <a:ea typeface="SimSun" pitchFamily="2" charset="-122"/>
              </a:rPr>
              <a:t>ECOG PS 0–1</a:t>
            </a:r>
          </a:p>
          <a:p>
            <a:pPr lvl="0" defTabSz="892175" eaLnBrk="0" fontAlgn="base">
              <a:spcBef>
                <a:spcPct val="0"/>
              </a:spcBef>
              <a:spcAft>
                <a:spcPct val="30000"/>
              </a:spcAft>
              <a:defRPr/>
            </a:pPr>
            <a:r>
              <a:rPr lang="en-US" altLang="zh-CN" sz="1600" kern="1200" dirty="0" smtClean="0">
                <a:ea typeface="SimSun" pitchFamily="2" charset="-122"/>
              </a:rPr>
              <a:t>(n=585)</a:t>
            </a:r>
          </a:p>
        </p:txBody>
      </p:sp>
      <p:sp>
        <p:nvSpPr>
          <p:cNvPr id="9" name="AutoShape 12"/>
          <p:cNvSpPr>
            <a:spLocks noChangeArrowheads="1"/>
          </p:cNvSpPr>
          <p:nvPr/>
        </p:nvSpPr>
        <p:spPr bwMode="auto">
          <a:xfrm>
            <a:off x="3949467" y="4567759"/>
            <a:ext cx="3918184" cy="1003756"/>
          </a:xfrm>
          <a:prstGeom prst="roundRect">
            <a:avLst>
              <a:gd name="adj" fmla="val 16667"/>
            </a:avLst>
          </a:prstGeom>
          <a:solidFill>
            <a:schemeClr val="accent1"/>
          </a:solidFill>
          <a:ln w="9525" algn="ctr">
            <a:noFill/>
            <a:round/>
            <a:headEnd/>
            <a:tailEnd/>
          </a:ln>
        </p:spPr>
        <p:txBody>
          <a:bodyPr lIns="90488" tIns="0" rIns="90488" bIns="0" anchor="ctr"/>
          <a:lstStyle/>
          <a:p>
            <a:pPr lvl="0" algn="ctr" defTabSz="892175" eaLnBrk="0" fontAlgn="base">
              <a:spcBef>
                <a:spcPct val="0"/>
              </a:spcBef>
              <a:spcAft>
                <a:spcPct val="0"/>
              </a:spcAft>
              <a:defRPr/>
            </a:pPr>
            <a:r>
              <a:rPr lang="en-US" altLang="zh-CN" kern="1200" dirty="0" smtClean="0">
                <a:latin typeface="Arial" charset="0"/>
                <a:ea typeface="SimSun" pitchFamily="2" charset="-122"/>
                <a:cs typeface="Arial" charset="0"/>
              </a:rPr>
              <a:t>Placebo q3w </a:t>
            </a:r>
            <a:r>
              <a:rPr lang="en-US" altLang="zh-CN" kern="1200" dirty="0">
                <a:latin typeface="Arial" charset="0"/>
                <a:ea typeface="SimSun" pitchFamily="2" charset="-122"/>
                <a:cs typeface="Arial" charset="0"/>
              </a:rPr>
              <a:t>+</a:t>
            </a:r>
            <a:br>
              <a:rPr lang="en-US" altLang="zh-CN" kern="1200" dirty="0">
                <a:latin typeface="Arial" charset="0"/>
                <a:ea typeface="SimSun" pitchFamily="2" charset="-122"/>
                <a:cs typeface="Arial" charset="0"/>
              </a:rPr>
            </a:br>
            <a:r>
              <a:rPr lang="en-US" altLang="zh-CN" kern="1200" dirty="0">
                <a:latin typeface="Arial" charset="0"/>
                <a:ea typeface="SimSun" pitchFamily="2" charset="-122"/>
                <a:cs typeface="Arial" charset="0"/>
              </a:rPr>
              <a:t>carboplatin + </a:t>
            </a:r>
            <a:r>
              <a:rPr lang="en-US" altLang="zh-CN" kern="1200" dirty="0" smtClean="0">
                <a:latin typeface="Arial" charset="0"/>
                <a:ea typeface="SimSun" pitchFamily="2" charset="-122"/>
                <a:cs typeface="Arial" charset="0"/>
              </a:rPr>
              <a:t>etoposide* </a:t>
            </a:r>
            <a:r>
              <a:rPr lang="en-US" altLang="zh-CN" kern="1200" dirty="0">
                <a:latin typeface="Arial" charset="0"/>
                <a:ea typeface="SimSun" pitchFamily="2" charset="-122"/>
                <a:cs typeface="Arial" charset="0"/>
              </a:rPr>
              <a:t>(4 cycles)</a:t>
            </a:r>
            <a:endParaRPr kumimoji="0" lang="en-US" altLang="zh-CN" b="0" i="0" strike="noStrike" kern="1200" cap="none" spc="0" normalizeH="0" baseline="0" noProof="0" dirty="0" smtClean="0">
              <a:ln>
                <a:noFill/>
              </a:ln>
              <a:solidFill>
                <a:srgbClr val="FFFFFF"/>
              </a:solidFill>
              <a:effectLst/>
              <a:uLnTx/>
              <a:uFillTx/>
              <a:ea typeface="SimSun" pitchFamily="2" charset="-122"/>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ea typeface="SimSun" pitchFamily="2" charset="-122"/>
              </a:rPr>
              <a:t>(n=196)</a:t>
            </a:r>
            <a:endParaRPr kumimoji="0" lang="en-US" altLang="zh-CN" b="0" i="0" u="none" strike="noStrike" kern="1200" cap="none" spc="0" normalizeH="0" baseline="0" noProof="0" dirty="0">
              <a:ln>
                <a:noFill/>
              </a:ln>
              <a:solidFill>
                <a:srgbClr val="FFFFFF"/>
              </a:solidFill>
              <a:effectLst/>
              <a:uLnTx/>
              <a:uFillTx/>
              <a:ea typeface="SimSun" pitchFamily="2" charset="-122"/>
            </a:endParaRPr>
          </a:p>
        </p:txBody>
      </p:sp>
      <p:sp>
        <p:nvSpPr>
          <p:cNvPr id="10" name="AutoShape 8"/>
          <p:cNvSpPr>
            <a:spLocks noChangeArrowheads="1"/>
          </p:cNvSpPr>
          <p:nvPr/>
        </p:nvSpPr>
        <p:spPr bwMode="auto">
          <a:xfrm>
            <a:off x="3949467" y="2442782"/>
            <a:ext cx="3918184" cy="1003756"/>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Serplulimab 4.5 mg/kg IV q3w +</a:t>
            </a:r>
            <a:b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b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carboplatin</a:t>
            </a:r>
            <a:r>
              <a:rPr kumimoji="0" lang="en-US" altLang="zh-CN" b="0" i="0" strike="noStrike" kern="1200" cap="none" spc="0" normalizeH="0" noProof="0" dirty="0" smtClean="0">
                <a:ln>
                  <a:noFill/>
                </a:ln>
                <a:solidFill>
                  <a:srgbClr val="FFFFFF"/>
                </a:solidFill>
                <a:effectLst/>
                <a:uLnTx/>
                <a:uFillTx/>
                <a:latin typeface="Arial" charset="0"/>
                <a:ea typeface="SimSun" pitchFamily="2" charset="-122"/>
                <a:cs typeface="Arial" charset="0"/>
              </a:rPr>
              <a:t> + etoposide* (4 cycles)</a:t>
            </a:r>
            <a:endPar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endParaRPr>
          </a:p>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(n=389)</a:t>
            </a:r>
            <a:endParaRPr kumimoji="0" lang="en-US"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11" name="Rectangle 9"/>
          <p:cNvSpPr txBox="1">
            <a:spLocks noChangeArrowheads="1"/>
          </p:cNvSpPr>
          <p:nvPr/>
        </p:nvSpPr>
        <p:spPr bwMode="auto">
          <a:xfrm>
            <a:off x="2114197" y="568795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kumimoji="0" lang="en-US" sz="1600" b="0" i="0" u="none" strike="noStrike" kern="1200" cap="none" spc="0" normalizeH="0" baseline="0" noProof="0" dirty="0" smtClean="0">
                <a:ln>
                  <a:noFill/>
                </a:ln>
                <a:solidFill>
                  <a:srgbClr val="363636"/>
                </a:solidFill>
                <a:effectLst/>
                <a:uLnTx/>
                <a:uFillTx/>
                <a:latin typeface="Arial"/>
                <a:cs typeface="Arial"/>
              </a:rPr>
              <a:t>OS</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2" name="Content Placeholder 26"/>
          <p:cNvSpPr txBox="1">
            <a:spLocks/>
          </p:cNvSpPr>
          <p:nvPr/>
        </p:nvSpPr>
        <p:spPr>
          <a:xfrm>
            <a:off x="6356902" y="5687958"/>
            <a:ext cx="4127124"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kumimoji="0" lang="en-US" sz="1600" b="0" i="0" u="none" strike="noStrike" kern="1200" cap="none" spc="0" normalizeH="0" baseline="0" noProof="0" dirty="0" smtClean="0">
                <a:ln>
                  <a:noFill/>
                </a:ln>
                <a:solidFill>
                  <a:srgbClr val="363636"/>
                </a:solidFill>
                <a:effectLst/>
                <a:uLnTx/>
                <a:uFillTx/>
                <a:latin typeface="Arial"/>
                <a:cs typeface="Arial"/>
              </a:rPr>
              <a:t>PFS,</a:t>
            </a:r>
            <a:r>
              <a:rPr kumimoji="0" lang="en-US" sz="1600" b="0" i="0" u="none" strike="noStrike" kern="1200" cap="none" spc="0" normalizeH="0" noProof="0" dirty="0" smtClean="0">
                <a:ln>
                  <a:noFill/>
                </a:ln>
                <a:solidFill>
                  <a:srgbClr val="363636"/>
                </a:solidFill>
                <a:effectLst/>
                <a:uLnTx/>
                <a:uFillTx/>
                <a:latin typeface="Arial"/>
                <a:cs typeface="Arial"/>
              </a:rPr>
              <a:t> ORR, DoR, safety</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3" name="Oval 12"/>
          <p:cNvSpPr>
            <a:spLocks noChangeArrowheads="1"/>
          </p:cNvSpPr>
          <p:nvPr/>
        </p:nvSpPr>
        <p:spPr bwMode="auto">
          <a:xfrm>
            <a:off x="3335958" y="3676859"/>
            <a:ext cx="583595" cy="584200"/>
          </a:xfrm>
          <a:prstGeom prst="ellipse">
            <a:avLst/>
          </a:prstGeom>
          <a:noFill/>
          <a:ln w="38100">
            <a:solidFill>
              <a:schemeClr val="bg1"/>
            </a:solidFill>
            <a:round/>
            <a:headEnd/>
            <a:tailEnd/>
          </a:ln>
        </p:spPr>
        <p:txBody>
          <a:bodyPr wrap="none" anchor="ctr"/>
          <a:lstStyle/>
          <a:p>
            <a:pPr algn="ctr"/>
            <a:r>
              <a:rPr lang="en-US" altLang="zh-CN" sz="1600" b="1" dirty="0" smtClean="0">
                <a:solidFill>
                  <a:srgbClr val="002850"/>
                </a:solidFill>
                <a:ea typeface="SimSun" pitchFamily="2" charset="-122"/>
              </a:rPr>
              <a:t>R</a:t>
            </a:r>
            <a:br>
              <a:rPr lang="en-US" altLang="zh-CN" sz="1600" b="1" dirty="0" smtClean="0">
                <a:solidFill>
                  <a:srgbClr val="002850"/>
                </a:solidFill>
                <a:ea typeface="SimSun" pitchFamily="2" charset="-122"/>
              </a:rPr>
            </a:br>
            <a:r>
              <a:rPr lang="en-US" altLang="zh-CN" sz="1600" b="1" dirty="0" smtClean="0">
                <a:solidFill>
                  <a:srgbClr val="002850"/>
                </a:solidFill>
                <a:ea typeface="SimSun" pitchFamily="2" charset="-122"/>
              </a:rPr>
              <a:t>2:1</a:t>
            </a:r>
          </a:p>
        </p:txBody>
      </p:sp>
      <p:cxnSp>
        <p:nvCxnSpPr>
          <p:cNvPr id="14" name="AutoShape 15"/>
          <p:cNvCxnSpPr>
            <a:cxnSpLocks noChangeShapeType="1"/>
            <a:stCxn id="13" idx="0"/>
            <a:endCxn id="10" idx="1"/>
          </p:cNvCxnSpPr>
          <p:nvPr/>
        </p:nvCxnSpPr>
        <p:spPr bwMode="auto">
          <a:xfrm rot="5400000" flipH="1" flipV="1">
            <a:off x="3422512" y="3149905"/>
            <a:ext cx="732199" cy="321711"/>
          </a:xfrm>
          <a:prstGeom prst="bentConnector2">
            <a:avLst/>
          </a:prstGeom>
          <a:noFill/>
          <a:ln w="38100">
            <a:solidFill>
              <a:schemeClr val="bg1"/>
            </a:solidFill>
            <a:miter lim="800000"/>
            <a:headEnd/>
            <a:tailEnd type="triangle" w="med" len="med"/>
          </a:ln>
        </p:spPr>
      </p:cxnSp>
      <p:cxnSp>
        <p:nvCxnSpPr>
          <p:cNvPr id="15" name="AutoShape 16"/>
          <p:cNvCxnSpPr>
            <a:cxnSpLocks noChangeShapeType="1"/>
            <a:stCxn id="13" idx="4"/>
            <a:endCxn id="9" idx="1"/>
          </p:cNvCxnSpPr>
          <p:nvPr/>
        </p:nvCxnSpPr>
        <p:spPr bwMode="auto">
          <a:xfrm rot="16200000" flipH="1">
            <a:off x="3384322" y="4504492"/>
            <a:ext cx="808578" cy="321711"/>
          </a:xfrm>
          <a:prstGeom prst="bentConnector2">
            <a:avLst/>
          </a:prstGeom>
          <a:noFill/>
          <a:ln w="38100">
            <a:solidFill>
              <a:schemeClr val="bg1"/>
            </a:solidFill>
            <a:miter lim="800000"/>
            <a:headEnd/>
            <a:tailEnd type="triangle" w="med" len="med"/>
          </a:ln>
        </p:spPr>
      </p:cxnSp>
      <p:cxnSp>
        <p:nvCxnSpPr>
          <p:cNvPr id="16" name="AutoShape 19"/>
          <p:cNvCxnSpPr>
            <a:cxnSpLocks noChangeShapeType="1"/>
            <a:stCxn id="8" idx="3"/>
            <a:endCxn id="13" idx="2"/>
          </p:cNvCxnSpPr>
          <p:nvPr/>
        </p:nvCxnSpPr>
        <p:spPr bwMode="auto">
          <a:xfrm>
            <a:off x="3187700" y="3968320"/>
            <a:ext cx="148258" cy="639"/>
          </a:xfrm>
          <a:prstGeom prst="straightConnector1">
            <a:avLst/>
          </a:prstGeom>
          <a:noFill/>
          <a:ln w="38100">
            <a:solidFill>
              <a:schemeClr val="bg1"/>
            </a:solidFill>
            <a:round/>
            <a:headEnd type="none" w="med" len="med"/>
            <a:tailEnd type="none" w="med" len="med"/>
          </a:ln>
        </p:spPr>
      </p:cxnSp>
      <p:sp>
        <p:nvSpPr>
          <p:cNvPr id="17" name="Content Placeholder 26"/>
          <p:cNvSpPr txBox="1">
            <a:spLocks/>
          </p:cNvSpPr>
          <p:nvPr/>
        </p:nvSpPr>
        <p:spPr bwMode="auto">
          <a:xfrm>
            <a:off x="4133864" y="3450315"/>
            <a:ext cx="4292333" cy="892175"/>
          </a:xfrm>
          <a:prstGeom prst="rect">
            <a:avLst/>
          </a:prstGeom>
          <a:noFill/>
          <a:ln w="9525">
            <a:noFill/>
            <a:miter lim="800000"/>
            <a:headEnd/>
            <a:tailEnd/>
          </a:ln>
        </p:spPr>
        <p:txBody>
          <a:bodyPr/>
          <a:lstStyle/>
          <a:p>
            <a:pPr marL="190500" indent="-190500">
              <a:spcBef>
                <a:spcPts val="0"/>
              </a:spcBef>
              <a:spcAft>
                <a:spcPts val="400"/>
              </a:spcAft>
              <a:defRPr/>
            </a:pPr>
            <a:r>
              <a:rPr lang="en-GB" sz="1400" b="1" dirty="0" smtClean="0">
                <a:solidFill>
                  <a:srgbClr val="363636"/>
                </a:solidFill>
                <a:latin typeface="Arial"/>
              </a:rPr>
              <a:t>Stratification</a:t>
            </a:r>
          </a:p>
          <a:p>
            <a:pPr marL="203200" indent="-203200">
              <a:spcAft>
                <a:spcPts val="400"/>
              </a:spcAft>
              <a:buFont typeface="Arial" pitchFamily="34" charset="0"/>
              <a:buChar char="•"/>
              <a:defRPr/>
            </a:pPr>
            <a:r>
              <a:rPr lang="en-GB" sz="1400" dirty="0" smtClean="0">
                <a:solidFill>
                  <a:srgbClr val="363636"/>
                </a:solidFill>
              </a:rPr>
              <a:t>PD-L1 status (&lt;1% vs ≥1%)</a:t>
            </a:r>
          </a:p>
          <a:p>
            <a:pPr marL="203200" indent="-203200">
              <a:spcAft>
                <a:spcPts val="400"/>
              </a:spcAft>
              <a:buFont typeface="Arial" pitchFamily="34" charset="0"/>
              <a:buChar char="•"/>
              <a:defRPr/>
            </a:pPr>
            <a:r>
              <a:rPr lang="en-GB" sz="1400" dirty="0" smtClean="0">
                <a:solidFill>
                  <a:srgbClr val="363636"/>
                </a:solidFill>
                <a:latin typeface="Arial"/>
              </a:rPr>
              <a:t>Brain metastases</a:t>
            </a:r>
          </a:p>
          <a:p>
            <a:pPr marL="203200" indent="-203200">
              <a:spcAft>
                <a:spcPts val="400"/>
              </a:spcAft>
              <a:buFont typeface="Arial" pitchFamily="34" charset="0"/>
              <a:buChar char="•"/>
              <a:defRPr/>
            </a:pPr>
            <a:r>
              <a:rPr lang="en-GB" sz="1400" dirty="0" smtClean="0">
                <a:solidFill>
                  <a:srgbClr val="363636"/>
                </a:solidFill>
                <a:latin typeface="Arial"/>
              </a:rPr>
              <a:t>Age (&lt;65 vs </a:t>
            </a:r>
            <a:r>
              <a:rPr lang="en-GB" sz="1400" dirty="0" smtClean="0">
                <a:solidFill>
                  <a:srgbClr val="363636"/>
                </a:solidFill>
              </a:rPr>
              <a:t>≥65 years)</a:t>
            </a:r>
            <a:endParaRPr lang="en-GB" sz="1400" dirty="0" smtClean="0">
              <a:solidFill>
                <a:srgbClr val="363636"/>
              </a:solidFill>
              <a:latin typeface="Arial"/>
            </a:endParaRPr>
          </a:p>
        </p:txBody>
      </p:sp>
      <p:sp>
        <p:nvSpPr>
          <p:cNvPr id="28" name="AutoShape 12"/>
          <p:cNvSpPr>
            <a:spLocks noChangeArrowheads="1"/>
          </p:cNvSpPr>
          <p:nvPr/>
        </p:nvSpPr>
        <p:spPr bwMode="auto">
          <a:xfrm>
            <a:off x="8189363" y="4634770"/>
            <a:ext cx="2366341" cy="869735"/>
          </a:xfrm>
          <a:prstGeom prst="roundRect">
            <a:avLst>
              <a:gd name="adj" fmla="val 16667"/>
            </a:avLst>
          </a:prstGeom>
          <a:solidFill>
            <a:schemeClr val="accent1"/>
          </a:solidFill>
          <a:ln w="9525" algn="ctr">
            <a:noFill/>
            <a:round/>
            <a:headEnd/>
            <a:tailEnd/>
          </a:ln>
        </p:spPr>
        <p:txBody>
          <a:bodyPr lIns="90488" tIns="0" rIns="90488" bIns="0" anchor="ctr"/>
          <a:lstStyle/>
          <a:p>
            <a:pPr lvl="0" algn="ctr" defTabSz="892175" eaLnBrk="0" fontAlgn="base">
              <a:spcBef>
                <a:spcPct val="0"/>
              </a:spcBef>
              <a:spcAft>
                <a:spcPct val="0"/>
              </a:spcAft>
              <a:defRPr/>
            </a:pPr>
            <a:r>
              <a:rPr lang="en-US" altLang="zh-CN" kern="1200" dirty="0" smtClean="0">
                <a:latin typeface="Arial" charset="0"/>
                <a:ea typeface="SimSun" pitchFamily="2" charset="-122"/>
                <a:cs typeface="Arial" charset="0"/>
              </a:rPr>
              <a:t>Placebo</a:t>
            </a:r>
            <a:endParaRPr kumimoji="0" lang="en-US" altLang="zh-CN" b="0" i="0" u="none" strike="noStrike" kern="1200" cap="none" spc="0" normalizeH="0" baseline="0" noProof="0" dirty="0">
              <a:ln>
                <a:noFill/>
              </a:ln>
              <a:solidFill>
                <a:srgbClr val="FFFFFF"/>
              </a:solidFill>
              <a:effectLst/>
              <a:uLnTx/>
              <a:uFillTx/>
              <a:ea typeface="SimSun" pitchFamily="2" charset="-122"/>
            </a:endParaRPr>
          </a:p>
        </p:txBody>
      </p:sp>
      <p:sp>
        <p:nvSpPr>
          <p:cNvPr id="29" name="AutoShape 8"/>
          <p:cNvSpPr>
            <a:spLocks noChangeArrowheads="1"/>
          </p:cNvSpPr>
          <p:nvPr/>
        </p:nvSpPr>
        <p:spPr bwMode="auto">
          <a:xfrm>
            <a:off x="8189363" y="2499115"/>
            <a:ext cx="2366341" cy="891090"/>
          </a:xfrm>
          <a:prstGeom prst="roundRect">
            <a:avLst>
              <a:gd name="adj" fmla="val 16667"/>
            </a:avLst>
          </a:prstGeom>
          <a:solidFill>
            <a:schemeClr val="accent2"/>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Serplulimab </a:t>
            </a:r>
            <a:b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br>
            <a:r>
              <a:rPr kumimoji="0" lang="en-US" altLang="zh-CN" b="0" i="0" strike="noStrike" kern="1200" cap="none" spc="0" normalizeH="0" baseline="0" noProof="0" dirty="0" smtClean="0">
                <a:ln>
                  <a:noFill/>
                </a:ln>
                <a:solidFill>
                  <a:srgbClr val="FFFFFF"/>
                </a:solidFill>
                <a:effectLst/>
                <a:uLnTx/>
                <a:uFillTx/>
                <a:latin typeface="Arial" charset="0"/>
                <a:ea typeface="SimSun" pitchFamily="2" charset="-122"/>
                <a:cs typeface="Arial" charset="0"/>
              </a:rPr>
              <a:t>4.5 mg/kg D1 q3w</a:t>
            </a:r>
            <a:endParaRPr kumimoji="0" lang="en-US" altLang="zh-CN"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30" name="AutoShape 12"/>
          <p:cNvSpPr>
            <a:spLocks noChangeArrowheads="1"/>
          </p:cNvSpPr>
          <p:nvPr/>
        </p:nvSpPr>
        <p:spPr bwMode="auto">
          <a:xfrm>
            <a:off x="10831730" y="2555372"/>
            <a:ext cx="1112620" cy="778577"/>
          </a:xfrm>
          <a:prstGeom prst="roundRect">
            <a:avLst>
              <a:gd name="adj" fmla="val 16667"/>
            </a:avLst>
          </a:prstGeom>
          <a:solidFill>
            <a:srgbClr val="000000"/>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en-GB" altLang="zh-CN" sz="1600" kern="1200" dirty="0" smtClean="0">
                <a:latin typeface="Arial" charset="0"/>
                <a:ea typeface="SimSun" pitchFamily="2" charset="-122"/>
                <a:cs typeface="Arial" charset="0"/>
              </a:rPr>
              <a:t>PD/ toxicity</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31" name="AutoShape 19"/>
          <p:cNvCxnSpPr>
            <a:cxnSpLocks noChangeShapeType="1"/>
            <a:stCxn id="10" idx="3"/>
            <a:endCxn id="29" idx="1"/>
          </p:cNvCxnSpPr>
          <p:nvPr/>
        </p:nvCxnSpPr>
        <p:spPr bwMode="auto">
          <a:xfrm>
            <a:off x="7867651" y="2944660"/>
            <a:ext cx="321712" cy="0"/>
          </a:xfrm>
          <a:prstGeom prst="straightConnector1">
            <a:avLst/>
          </a:prstGeom>
          <a:noFill/>
          <a:ln w="38100">
            <a:solidFill>
              <a:schemeClr val="bg1"/>
            </a:solidFill>
            <a:round/>
            <a:headEnd/>
            <a:tailEnd type="triangle" w="med" len="med"/>
          </a:ln>
        </p:spPr>
      </p:cxnSp>
      <p:sp>
        <p:nvSpPr>
          <p:cNvPr id="32" name="AutoShape 12"/>
          <p:cNvSpPr>
            <a:spLocks noChangeArrowheads="1"/>
          </p:cNvSpPr>
          <p:nvPr/>
        </p:nvSpPr>
        <p:spPr bwMode="auto">
          <a:xfrm>
            <a:off x="10831730" y="4680349"/>
            <a:ext cx="1112620" cy="778577"/>
          </a:xfrm>
          <a:prstGeom prst="roundRect">
            <a:avLst>
              <a:gd name="adj" fmla="val 16667"/>
            </a:avLst>
          </a:prstGeom>
          <a:solidFill>
            <a:srgbClr val="000000"/>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lang="en-GB" altLang="zh-CN" sz="1600" kern="1200" dirty="0" smtClean="0">
                <a:latin typeface="Arial" charset="0"/>
                <a:ea typeface="SimSun" pitchFamily="2" charset="-122"/>
                <a:cs typeface="Arial" charset="0"/>
              </a:rPr>
              <a:t>PD/ toxicity</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33" name="AutoShape 19"/>
          <p:cNvCxnSpPr>
            <a:cxnSpLocks noChangeShapeType="1"/>
            <a:stCxn id="9" idx="3"/>
            <a:endCxn id="28" idx="1"/>
          </p:cNvCxnSpPr>
          <p:nvPr/>
        </p:nvCxnSpPr>
        <p:spPr bwMode="auto">
          <a:xfrm>
            <a:off x="7867651" y="5069637"/>
            <a:ext cx="321712" cy="1"/>
          </a:xfrm>
          <a:prstGeom prst="straightConnector1">
            <a:avLst/>
          </a:prstGeom>
          <a:noFill/>
          <a:ln w="38100">
            <a:solidFill>
              <a:schemeClr val="bg1"/>
            </a:solidFill>
            <a:round/>
            <a:headEnd/>
            <a:tailEnd type="triangle" w="med" len="med"/>
          </a:ln>
        </p:spPr>
      </p:cxnSp>
      <p:cxnSp>
        <p:nvCxnSpPr>
          <p:cNvPr id="34" name="AutoShape 19"/>
          <p:cNvCxnSpPr>
            <a:cxnSpLocks noChangeShapeType="1"/>
            <a:stCxn id="29" idx="3"/>
            <a:endCxn id="30" idx="1"/>
          </p:cNvCxnSpPr>
          <p:nvPr/>
        </p:nvCxnSpPr>
        <p:spPr bwMode="auto">
          <a:xfrm>
            <a:off x="10555704" y="2944660"/>
            <a:ext cx="276026" cy="1"/>
          </a:xfrm>
          <a:prstGeom prst="straightConnector1">
            <a:avLst/>
          </a:prstGeom>
          <a:noFill/>
          <a:ln w="38100">
            <a:solidFill>
              <a:schemeClr val="bg1"/>
            </a:solidFill>
            <a:round/>
            <a:headEnd/>
            <a:tailEnd type="triangle" w="med" len="med"/>
          </a:ln>
        </p:spPr>
      </p:cxnSp>
      <p:cxnSp>
        <p:nvCxnSpPr>
          <p:cNvPr id="35" name="AutoShape 19"/>
          <p:cNvCxnSpPr>
            <a:cxnSpLocks noChangeShapeType="1"/>
            <a:stCxn id="28" idx="3"/>
            <a:endCxn id="32" idx="1"/>
          </p:cNvCxnSpPr>
          <p:nvPr/>
        </p:nvCxnSpPr>
        <p:spPr bwMode="auto">
          <a:xfrm>
            <a:off x="10555704" y="5069638"/>
            <a:ext cx="276026" cy="0"/>
          </a:xfrm>
          <a:prstGeom prst="straightConnector1">
            <a:avLst/>
          </a:prstGeom>
          <a:noFill/>
          <a:ln w="38100">
            <a:solidFill>
              <a:schemeClr val="bg1"/>
            </a:solidFill>
            <a:round/>
            <a:headEnd/>
            <a:tailEnd type="triangle" w="med" len="med"/>
          </a:ln>
        </p:spPr>
      </p:cxnSp>
    </p:spTree>
    <p:extLst>
      <p:ext uri="{BB962C8B-B14F-4D97-AF65-F5344CB8AC3E}">
        <p14:creationId xmlns:p14="http://schemas.microsoft.com/office/powerpoint/2010/main" val="69291973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3F895FAC-D0B8-1416-2A0A-0E6A97C3A4F5}"/>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7096126" y="3214686"/>
            <a:ext cx="4608002" cy="1677651"/>
          </a:xfrm>
          <a:prstGeom prst="rect">
            <a:avLst/>
          </a:prstGeom>
        </p:spPr>
      </p:pic>
      <p:pic>
        <p:nvPicPr>
          <p:cNvPr id="7" name="Graphic 6">
            <a:extLst>
              <a:ext uri="{FF2B5EF4-FFF2-40B4-BE49-F238E27FC236}">
                <a16:creationId xmlns:a16="http://schemas.microsoft.com/office/drawing/2014/main" id="{FABBC5F6-F92E-02B1-B6D3-FE3A30C7C5A8}"/>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a:off x="6836570" y="3165474"/>
            <a:ext cx="4923619" cy="2009775"/>
          </a:xfrm>
          <a:prstGeom prst="rect">
            <a:avLst/>
          </a:prstGeom>
        </p:spPr>
      </p:pic>
      <p:pic>
        <p:nvPicPr>
          <p:cNvPr id="78" name="Graphic 77">
            <a:extLst>
              <a:ext uri="{FF2B5EF4-FFF2-40B4-BE49-F238E27FC236}">
                <a16:creationId xmlns:a16="http://schemas.microsoft.com/office/drawing/2014/main" id="{F106A0EE-828E-8C90-3B45-4D5720A4B86B}"/>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6836570" y="3206749"/>
            <a:ext cx="4915729" cy="1950163"/>
          </a:xfrm>
          <a:prstGeom prst="rect">
            <a:avLst/>
          </a:prstGeom>
        </p:spPr>
      </p:pic>
      <p:pic>
        <p:nvPicPr>
          <p:cNvPr id="80" name="Graphic 79">
            <a:extLst>
              <a:ext uri="{FF2B5EF4-FFF2-40B4-BE49-F238E27FC236}">
                <a16:creationId xmlns:a16="http://schemas.microsoft.com/office/drawing/2014/main" id="{18063B94-21A5-0C31-05AC-FE6C5C91713F}"/>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a:off x="6836570" y="3206749"/>
            <a:ext cx="4868386" cy="1669135"/>
          </a:xfrm>
          <a:prstGeom prst="rect">
            <a:avLst/>
          </a:prstGeom>
        </p:spPr>
      </p:pic>
      <p:pic>
        <p:nvPicPr>
          <p:cNvPr id="9" name="Picture 8" hidden="1"/>
          <p:cNvPicPr>
            <a:picLocks noChangeAspect="1"/>
          </p:cNvPicPr>
          <p:nvPr/>
        </p:nvPicPr>
        <p:blipFill rotWithShape="1">
          <a:blip r:embed="rId10"/>
          <a:srcRect l="11154" t="16242" r="10791" b="23257"/>
          <a:stretch/>
        </p:blipFill>
        <p:spPr>
          <a:xfrm>
            <a:off x="6384555" y="2803525"/>
            <a:ext cx="5855071" cy="2775847"/>
          </a:xfrm>
          <a:prstGeom prst="rect">
            <a:avLst/>
          </a:prstGeom>
        </p:spPr>
      </p:pic>
      <p:pic>
        <p:nvPicPr>
          <p:cNvPr id="8" name="Picture 7" hidden="1"/>
          <p:cNvPicPr>
            <a:picLocks noChangeAspect="1"/>
          </p:cNvPicPr>
          <p:nvPr/>
        </p:nvPicPr>
        <p:blipFill rotWithShape="1">
          <a:blip r:embed="rId11"/>
          <a:stretch/>
        </p:blipFill>
        <p:spPr>
          <a:xfrm>
            <a:off x="-699399" y="2060575"/>
            <a:ext cx="8137770" cy="4577096"/>
          </a:xfrm>
          <a:prstGeom prst="rect">
            <a:avLst/>
          </a:prstGeom>
        </p:spPr>
      </p:pic>
      <p:sp>
        <p:nvSpPr>
          <p:cNvPr id="660" name="Line 7">
            <a:extLst>
              <a:ext uri="{FF2B5EF4-FFF2-40B4-BE49-F238E27FC236}">
                <a16:creationId xmlns:a16="http://schemas.microsoft.com/office/drawing/2014/main" id="{0B939E90-0032-4D19-87FA-9C022430ACA3}"/>
              </a:ext>
            </a:extLst>
          </p:cNvPr>
          <p:cNvSpPr>
            <a:spLocks noChangeShapeType="1"/>
          </p:cNvSpPr>
          <p:nvPr/>
        </p:nvSpPr>
        <p:spPr bwMode="auto">
          <a:xfrm flipH="1" flipV="1">
            <a:off x="5754046" y="4154170"/>
            <a:ext cx="0" cy="1211262"/>
          </a:xfrm>
          <a:prstGeom prst="line">
            <a:avLst/>
          </a:prstGeom>
          <a:noFill/>
          <a:ln w="12700" cap="flat">
            <a:solidFill>
              <a:schemeClr val="bg2"/>
            </a:solidFill>
            <a:prstDash val="sysDash"/>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661" name="Line 7">
            <a:extLst>
              <a:ext uri="{FF2B5EF4-FFF2-40B4-BE49-F238E27FC236}">
                <a16:creationId xmlns:a16="http://schemas.microsoft.com/office/drawing/2014/main" id="{3868587E-F795-F0C3-F634-B534DFF1B156}"/>
              </a:ext>
            </a:extLst>
          </p:cNvPr>
          <p:cNvSpPr>
            <a:spLocks noChangeShapeType="1"/>
          </p:cNvSpPr>
          <p:nvPr/>
        </p:nvSpPr>
        <p:spPr bwMode="auto">
          <a:xfrm flipH="1" flipV="1">
            <a:off x="3254085" y="3449320"/>
            <a:ext cx="0" cy="1916112"/>
          </a:xfrm>
          <a:prstGeom prst="line">
            <a:avLst/>
          </a:prstGeom>
          <a:noFill/>
          <a:ln w="12700" cap="flat">
            <a:solidFill>
              <a:schemeClr val="bg2"/>
            </a:solidFill>
            <a:prstDash val="sysDash"/>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2" name="Title 1"/>
          <p:cNvSpPr>
            <a:spLocks noGrp="1"/>
          </p:cNvSpPr>
          <p:nvPr>
            <p:ph type="title"/>
          </p:nvPr>
        </p:nvSpPr>
        <p:spPr/>
        <p:txBody>
          <a:bodyPr/>
          <a:lstStyle/>
          <a:p>
            <a:r>
              <a:rPr lang="en-GB" smtClean="0"/>
              <a:t>8505: Serplulimab, a novel anti-PD-1 antibody, plus chemotherapy versus chemotherapy alone as first-line treatment for extensive-stage small-cell lung cancer: An international randomized phase 3 study – Cheng Y, et al</a:t>
            </a:r>
            <a:endParaRPr lang="en-GB" dirty="0"/>
          </a:p>
        </p:txBody>
      </p:sp>
      <p:sp>
        <p:nvSpPr>
          <p:cNvPr id="676" name="Content Placeholder 7">
            <a:extLst>
              <a:ext uri="{FF2B5EF4-FFF2-40B4-BE49-F238E27FC236}">
                <a16:creationId xmlns:a16="http://schemas.microsoft.com/office/drawing/2014/main" id="{3550B51A-9EDE-EC61-1CEE-4956620101CE}"/>
              </a:ext>
            </a:extLst>
          </p:cNvPr>
          <p:cNvSpPr>
            <a:spLocks noGrp="1"/>
          </p:cNvSpPr>
          <p:nvPr>
            <p:ph idx="1"/>
          </p:nvPr>
        </p:nvSpPr>
        <p:spPr/>
        <p:txBody>
          <a:bodyPr/>
          <a:lstStyle/>
          <a:p>
            <a:r>
              <a:rPr lang="en-GB" b="1" dirty="0" smtClean="0"/>
              <a:t>Key results</a:t>
            </a:r>
            <a:endParaRPr lang="en-GB" b="1" dirty="0"/>
          </a:p>
        </p:txBody>
      </p:sp>
      <p:sp>
        <p:nvSpPr>
          <p:cNvPr id="5" name="Text Placeholder 4"/>
          <p:cNvSpPr>
            <a:spLocks noGrp="1"/>
          </p:cNvSpPr>
          <p:nvPr>
            <p:ph type="body" sz="quarter" idx="11"/>
          </p:nvPr>
        </p:nvSpPr>
        <p:spPr/>
        <p:txBody>
          <a:bodyPr/>
          <a:lstStyle/>
          <a:p>
            <a:r>
              <a:rPr lang="en-GB" smtClean="0"/>
              <a:t>Cheng Y, et al. J Clin Oncol 2022;40(suppl):Abstr 8505</a:t>
            </a:r>
            <a:endParaRPr lang="en-GB" dirty="0"/>
          </a:p>
        </p:txBody>
      </p:sp>
      <p:graphicFrame>
        <p:nvGraphicFramePr>
          <p:cNvPr id="48" name="Table 54">
            <a:extLst>
              <a:ext uri="{FF2B5EF4-FFF2-40B4-BE49-F238E27FC236}">
                <a16:creationId xmlns:a16="http://schemas.microsoft.com/office/drawing/2014/main" id="{EBB493E5-B45E-A74D-BDCB-8249F6F6E4B5}"/>
              </a:ext>
            </a:extLst>
          </p:cNvPr>
          <p:cNvGraphicFramePr>
            <a:graphicFrameLocks noGrp="1"/>
          </p:cNvGraphicFramePr>
          <p:nvPr>
            <p:extLst>
              <p:ext uri="{D42A27DB-BD31-4B8C-83A1-F6EECF244321}">
                <p14:modId xmlns:p14="http://schemas.microsoft.com/office/powerpoint/2010/main" val="256371625"/>
              </p:ext>
            </p:extLst>
          </p:nvPr>
        </p:nvGraphicFramePr>
        <p:xfrm>
          <a:off x="636114" y="5776807"/>
          <a:ext cx="5637600" cy="318934"/>
        </p:xfrm>
        <a:graphic>
          <a:graphicData uri="http://schemas.openxmlformats.org/drawingml/2006/table">
            <a:tbl>
              <a:tblPr firstRow="1" bandRow="1">
                <a:tableStyleId>{5C22544A-7EE6-4342-B048-85BDC9FD1C3A}</a:tableStyleId>
              </a:tblPr>
              <a:tblGrid>
                <a:gridCol w="208800">
                  <a:extLst>
                    <a:ext uri="{9D8B030D-6E8A-4147-A177-3AD203B41FA5}">
                      <a16:colId xmlns:a16="http://schemas.microsoft.com/office/drawing/2014/main" val="2270519381"/>
                    </a:ext>
                  </a:extLst>
                </a:gridCol>
                <a:gridCol w="208800">
                  <a:extLst>
                    <a:ext uri="{9D8B030D-6E8A-4147-A177-3AD203B41FA5}">
                      <a16:colId xmlns:a16="http://schemas.microsoft.com/office/drawing/2014/main" val="2939477831"/>
                    </a:ext>
                  </a:extLst>
                </a:gridCol>
                <a:gridCol w="208800">
                  <a:extLst>
                    <a:ext uri="{9D8B030D-6E8A-4147-A177-3AD203B41FA5}">
                      <a16:colId xmlns:a16="http://schemas.microsoft.com/office/drawing/2014/main" val="2063057466"/>
                    </a:ext>
                  </a:extLst>
                </a:gridCol>
                <a:gridCol w="208800">
                  <a:extLst>
                    <a:ext uri="{9D8B030D-6E8A-4147-A177-3AD203B41FA5}">
                      <a16:colId xmlns:a16="http://schemas.microsoft.com/office/drawing/2014/main" val="4083347315"/>
                    </a:ext>
                  </a:extLst>
                </a:gridCol>
                <a:gridCol w="208800">
                  <a:extLst>
                    <a:ext uri="{9D8B030D-6E8A-4147-A177-3AD203B41FA5}">
                      <a16:colId xmlns:a16="http://schemas.microsoft.com/office/drawing/2014/main" val="2983163452"/>
                    </a:ext>
                  </a:extLst>
                </a:gridCol>
                <a:gridCol w="208800">
                  <a:extLst>
                    <a:ext uri="{9D8B030D-6E8A-4147-A177-3AD203B41FA5}">
                      <a16:colId xmlns:a16="http://schemas.microsoft.com/office/drawing/2014/main" val="877734686"/>
                    </a:ext>
                  </a:extLst>
                </a:gridCol>
                <a:gridCol w="208800">
                  <a:extLst>
                    <a:ext uri="{9D8B030D-6E8A-4147-A177-3AD203B41FA5}">
                      <a16:colId xmlns:a16="http://schemas.microsoft.com/office/drawing/2014/main" val="2230112813"/>
                    </a:ext>
                  </a:extLst>
                </a:gridCol>
                <a:gridCol w="208800">
                  <a:extLst>
                    <a:ext uri="{9D8B030D-6E8A-4147-A177-3AD203B41FA5}">
                      <a16:colId xmlns:a16="http://schemas.microsoft.com/office/drawing/2014/main" val="3849467418"/>
                    </a:ext>
                  </a:extLst>
                </a:gridCol>
                <a:gridCol w="208800">
                  <a:extLst>
                    <a:ext uri="{9D8B030D-6E8A-4147-A177-3AD203B41FA5}">
                      <a16:colId xmlns:a16="http://schemas.microsoft.com/office/drawing/2014/main" val="2070849842"/>
                    </a:ext>
                  </a:extLst>
                </a:gridCol>
                <a:gridCol w="208800">
                  <a:extLst>
                    <a:ext uri="{9D8B030D-6E8A-4147-A177-3AD203B41FA5}">
                      <a16:colId xmlns:a16="http://schemas.microsoft.com/office/drawing/2014/main" val="2456474533"/>
                    </a:ext>
                  </a:extLst>
                </a:gridCol>
                <a:gridCol w="208800">
                  <a:extLst>
                    <a:ext uri="{9D8B030D-6E8A-4147-A177-3AD203B41FA5}">
                      <a16:colId xmlns:a16="http://schemas.microsoft.com/office/drawing/2014/main" val="1041679171"/>
                    </a:ext>
                  </a:extLst>
                </a:gridCol>
                <a:gridCol w="208800">
                  <a:extLst>
                    <a:ext uri="{9D8B030D-6E8A-4147-A177-3AD203B41FA5}">
                      <a16:colId xmlns:a16="http://schemas.microsoft.com/office/drawing/2014/main" val="547150339"/>
                    </a:ext>
                  </a:extLst>
                </a:gridCol>
                <a:gridCol w="208800">
                  <a:extLst>
                    <a:ext uri="{9D8B030D-6E8A-4147-A177-3AD203B41FA5}">
                      <a16:colId xmlns:a16="http://schemas.microsoft.com/office/drawing/2014/main" val="2950149946"/>
                    </a:ext>
                  </a:extLst>
                </a:gridCol>
                <a:gridCol w="208800">
                  <a:extLst>
                    <a:ext uri="{9D8B030D-6E8A-4147-A177-3AD203B41FA5}">
                      <a16:colId xmlns:a16="http://schemas.microsoft.com/office/drawing/2014/main" val="523462066"/>
                    </a:ext>
                  </a:extLst>
                </a:gridCol>
                <a:gridCol w="208800">
                  <a:extLst>
                    <a:ext uri="{9D8B030D-6E8A-4147-A177-3AD203B41FA5}">
                      <a16:colId xmlns:a16="http://schemas.microsoft.com/office/drawing/2014/main" val="545027039"/>
                    </a:ext>
                  </a:extLst>
                </a:gridCol>
                <a:gridCol w="208800">
                  <a:extLst>
                    <a:ext uri="{9D8B030D-6E8A-4147-A177-3AD203B41FA5}">
                      <a16:colId xmlns:a16="http://schemas.microsoft.com/office/drawing/2014/main" val="3835249691"/>
                    </a:ext>
                  </a:extLst>
                </a:gridCol>
                <a:gridCol w="208800">
                  <a:extLst>
                    <a:ext uri="{9D8B030D-6E8A-4147-A177-3AD203B41FA5}">
                      <a16:colId xmlns:a16="http://schemas.microsoft.com/office/drawing/2014/main" val="3988498304"/>
                    </a:ext>
                  </a:extLst>
                </a:gridCol>
                <a:gridCol w="208800">
                  <a:extLst>
                    <a:ext uri="{9D8B030D-6E8A-4147-A177-3AD203B41FA5}">
                      <a16:colId xmlns:a16="http://schemas.microsoft.com/office/drawing/2014/main" val="1044259407"/>
                    </a:ext>
                  </a:extLst>
                </a:gridCol>
                <a:gridCol w="208800">
                  <a:extLst>
                    <a:ext uri="{9D8B030D-6E8A-4147-A177-3AD203B41FA5}">
                      <a16:colId xmlns:a16="http://schemas.microsoft.com/office/drawing/2014/main" val="785281579"/>
                    </a:ext>
                  </a:extLst>
                </a:gridCol>
                <a:gridCol w="208800">
                  <a:extLst>
                    <a:ext uri="{9D8B030D-6E8A-4147-A177-3AD203B41FA5}">
                      <a16:colId xmlns:a16="http://schemas.microsoft.com/office/drawing/2014/main" val="928636670"/>
                    </a:ext>
                  </a:extLst>
                </a:gridCol>
                <a:gridCol w="208800">
                  <a:extLst>
                    <a:ext uri="{9D8B030D-6E8A-4147-A177-3AD203B41FA5}">
                      <a16:colId xmlns:a16="http://schemas.microsoft.com/office/drawing/2014/main" val="1157221452"/>
                    </a:ext>
                  </a:extLst>
                </a:gridCol>
                <a:gridCol w="208800">
                  <a:extLst>
                    <a:ext uri="{9D8B030D-6E8A-4147-A177-3AD203B41FA5}">
                      <a16:colId xmlns:a16="http://schemas.microsoft.com/office/drawing/2014/main" val="4070384723"/>
                    </a:ext>
                  </a:extLst>
                </a:gridCol>
                <a:gridCol w="208800">
                  <a:extLst>
                    <a:ext uri="{9D8B030D-6E8A-4147-A177-3AD203B41FA5}">
                      <a16:colId xmlns:a16="http://schemas.microsoft.com/office/drawing/2014/main" val="2787346125"/>
                    </a:ext>
                  </a:extLst>
                </a:gridCol>
                <a:gridCol w="208800">
                  <a:extLst>
                    <a:ext uri="{9D8B030D-6E8A-4147-A177-3AD203B41FA5}">
                      <a16:colId xmlns:a16="http://schemas.microsoft.com/office/drawing/2014/main" val="2106362258"/>
                    </a:ext>
                  </a:extLst>
                </a:gridCol>
                <a:gridCol w="208800">
                  <a:extLst>
                    <a:ext uri="{9D8B030D-6E8A-4147-A177-3AD203B41FA5}">
                      <a16:colId xmlns:a16="http://schemas.microsoft.com/office/drawing/2014/main" val="3689358363"/>
                    </a:ext>
                  </a:extLst>
                </a:gridCol>
                <a:gridCol w="208800">
                  <a:extLst>
                    <a:ext uri="{9D8B030D-6E8A-4147-A177-3AD203B41FA5}">
                      <a16:colId xmlns:a16="http://schemas.microsoft.com/office/drawing/2014/main" val="3585888638"/>
                    </a:ext>
                  </a:extLst>
                </a:gridCol>
                <a:gridCol w="208800">
                  <a:extLst>
                    <a:ext uri="{9D8B030D-6E8A-4147-A177-3AD203B41FA5}">
                      <a16:colId xmlns:a16="http://schemas.microsoft.com/office/drawing/2014/main" val="166101432"/>
                    </a:ext>
                  </a:extLst>
                </a:gridCol>
              </a:tblGrid>
              <a:tr h="159467">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1"/>
                          </a:solidFill>
                          <a:latin typeface="+mn-lt"/>
                          <a:cs typeface="Open Sans" panose="020B0606030504020204" pitchFamily="34" charset="0"/>
                        </a:rPr>
                        <a:t>389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1"/>
                          </a:solidFill>
                          <a:latin typeface="+mn-lt"/>
                          <a:cs typeface="Open Sans" panose="020B0606030504020204" pitchFamily="34" charset="0"/>
                        </a:rPr>
                        <a:t>383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1"/>
                          </a:solidFill>
                          <a:latin typeface="+mn-lt"/>
                          <a:cs typeface="Open Sans" panose="020B0606030504020204" pitchFamily="34" charset="0"/>
                        </a:rPr>
                        <a:t>378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1"/>
                          </a:solidFill>
                          <a:latin typeface="+mn-lt"/>
                          <a:cs typeface="Open Sans" panose="020B0606030504020204" pitchFamily="34" charset="0"/>
                        </a:rPr>
                        <a:t>368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1"/>
                          </a:solidFill>
                          <a:latin typeface="+mn-lt"/>
                          <a:cs typeface="Open Sans" panose="020B0606030504020204" pitchFamily="34" charset="0"/>
                        </a:rPr>
                        <a:t>359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346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328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288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248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212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186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158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124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100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76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59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40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23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28577773"/>
                  </a:ext>
                </a:extLst>
              </a:tr>
              <a:tr h="159467">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2"/>
                          </a:solidFill>
                          <a:latin typeface="+mn-lt"/>
                          <a:cs typeface="Open Sans" panose="020B0606030504020204" pitchFamily="34" charset="0"/>
                        </a:rPr>
                        <a:t>196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2"/>
                          </a:solidFill>
                          <a:latin typeface="+mn-lt"/>
                          <a:cs typeface="Open Sans" panose="020B0606030504020204" pitchFamily="34" charset="0"/>
                        </a:rPr>
                        <a:t>193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2"/>
                          </a:solidFill>
                          <a:latin typeface="+mn-lt"/>
                          <a:cs typeface="Open Sans" panose="020B0606030504020204" pitchFamily="34" charset="0"/>
                        </a:rPr>
                        <a:t>189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2"/>
                          </a:solidFill>
                          <a:latin typeface="+mn-lt"/>
                          <a:cs typeface="Open Sans" panose="020B0606030504020204" pitchFamily="34" charset="0"/>
                        </a:rPr>
                        <a:t>181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2"/>
                          </a:solidFill>
                          <a:latin typeface="+mn-lt"/>
                          <a:cs typeface="Open Sans" panose="020B0606030504020204" pitchFamily="34" charset="0"/>
                        </a:rPr>
                        <a:t>174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160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144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123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106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85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72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56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48</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35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29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26903791"/>
                  </a:ext>
                </a:extLst>
              </a:tr>
            </a:tbl>
          </a:graphicData>
        </a:graphic>
      </p:graphicFrame>
      <p:sp>
        <p:nvSpPr>
          <p:cNvPr id="11" name="Rectangle 99">
            <a:extLst>
              <a:ext uri="{FF2B5EF4-FFF2-40B4-BE49-F238E27FC236}">
                <a16:creationId xmlns:a16="http://schemas.microsoft.com/office/drawing/2014/main" id="{8E829D11-B957-59AE-D21E-77E0CDF22003}"/>
              </a:ext>
            </a:extLst>
          </p:cNvPr>
          <p:cNvSpPr>
            <a:spLocks noChangeArrowheads="1"/>
          </p:cNvSpPr>
          <p:nvPr/>
        </p:nvSpPr>
        <p:spPr bwMode="auto">
          <a:xfrm>
            <a:off x="750115" y="5619411"/>
            <a:ext cx="5011739" cy="15710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100" kern="0" dirty="0" smtClean="0">
                <a:latin typeface="+mn-lt"/>
                <a:sym typeface="Helvetica"/>
              </a:rPr>
              <a:t>Time, months</a:t>
            </a:r>
            <a:endParaRPr kumimoji="0" lang="en-US" altLang="en-US" sz="1100" b="0" i="0" u="none" strike="noStrike" kern="0" cap="none" spc="0" normalizeH="0" baseline="0" noProof="0" dirty="0">
              <a:ln>
                <a:noFill/>
              </a:ln>
              <a:effectLst/>
              <a:uLnTx/>
              <a:uFillTx/>
              <a:latin typeface="+mn-lt"/>
              <a:sym typeface="Helvetica"/>
            </a:endParaRPr>
          </a:p>
        </p:txBody>
      </p:sp>
      <p:sp>
        <p:nvSpPr>
          <p:cNvPr id="12" name="TextBox 11">
            <a:extLst>
              <a:ext uri="{FF2B5EF4-FFF2-40B4-BE49-F238E27FC236}">
                <a16:creationId xmlns:a16="http://schemas.microsoft.com/office/drawing/2014/main" id="{CAC88190-AAA2-DEA6-E52E-8DC85BD27055}"/>
              </a:ext>
            </a:extLst>
          </p:cNvPr>
          <p:cNvSpPr txBox="1"/>
          <p:nvPr/>
        </p:nvSpPr>
        <p:spPr>
          <a:xfrm>
            <a:off x="419917" y="3161336"/>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100</a:t>
            </a:r>
          </a:p>
        </p:txBody>
      </p:sp>
      <p:sp>
        <p:nvSpPr>
          <p:cNvPr id="13" name="TextBox 12">
            <a:extLst>
              <a:ext uri="{FF2B5EF4-FFF2-40B4-BE49-F238E27FC236}">
                <a16:creationId xmlns:a16="http://schemas.microsoft.com/office/drawing/2014/main" id="{05A7CD0C-9434-C390-FC03-F87FB0643C68}"/>
              </a:ext>
            </a:extLst>
          </p:cNvPr>
          <p:cNvSpPr txBox="1"/>
          <p:nvPr/>
        </p:nvSpPr>
        <p:spPr>
          <a:xfrm rot="16200000">
            <a:off x="-716331" y="4206163"/>
            <a:ext cx="2171700" cy="175414"/>
          </a:xfrm>
          <a:prstGeom prst="rect">
            <a:avLst/>
          </a:prstGeom>
          <a:noFill/>
        </p:spPr>
        <p:txBody>
          <a:bodyPr wrap="square" lIns="0" tIns="0" rIns="0" bIns="0" rtlCol="0">
            <a:no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OS, %</a:t>
            </a:r>
          </a:p>
        </p:txBody>
      </p:sp>
      <p:sp>
        <p:nvSpPr>
          <p:cNvPr id="14" name="Line 6">
            <a:extLst>
              <a:ext uri="{FF2B5EF4-FFF2-40B4-BE49-F238E27FC236}">
                <a16:creationId xmlns:a16="http://schemas.microsoft.com/office/drawing/2014/main" id="{FFB4596F-5253-EB5F-8DD8-62EB6D0F153E}"/>
              </a:ext>
            </a:extLst>
          </p:cNvPr>
          <p:cNvSpPr>
            <a:spLocks noChangeShapeType="1"/>
          </p:cNvSpPr>
          <p:nvPr/>
        </p:nvSpPr>
        <p:spPr bwMode="auto">
          <a:xfrm>
            <a:off x="702609" y="3210431"/>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15" name="Line 7">
            <a:extLst>
              <a:ext uri="{FF2B5EF4-FFF2-40B4-BE49-F238E27FC236}">
                <a16:creationId xmlns:a16="http://schemas.microsoft.com/office/drawing/2014/main" id="{7D87A79A-D3E0-E27E-1597-4E22DE5EF6A7}"/>
              </a:ext>
            </a:extLst>
          </p:cNvPr>
          <p:cNvSpPr>
            <a:spLocks noChangeShapeType="1"/>
          </p:cNvSpPr>
          <p:nvPr/>
        </p:nvSpPr>
        <p:spPr bwMode="auto">
          <a:xfrm>
            <a:off x="702609" y="3623275"/>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16" name="Line 9">
            <a:extLst>
              <a:ext uri="{FF2B5EF4-FFF2-40B4-BE49-F238E27FC236}">
                <a16:creationId xmlns:a16="http://schemas.microsoft.com/office/drawing/2014/main" id="{A08B0900-EEF6-CCAC-B015-3CE7D3974BF5}"/>
              </a:ext>
            </a:extLst>
          </p:cNvPr>
          <p:cNvSpPr>
            <a:spLocks noChangeShapeType="1"/>
          </p:cNvSpPr>
          <p:nvPr/>
        </p:nvSpPr>
        <p:spPr bwMode="auto">
          <a:xfrm>
            <a:off x="702609" y="4448963"/>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17" name="Line 10">
            <a:extLst>
              <a:ext uri="{FF2B5EF4-FFF2-40B4-BE49-F238E27FC236}">
                <a16:creationId xmlns:a16="http://schemas.microsoft.com/office/drawing/2014/main" id="{BCA424B2-532D-E8D6-52D5-EAAB5285C2E1}"/>
              </a:ext>
            </a:extLst>
          </p:cNvPr>
          <p:cNvSpPr>
            <a:spLocks noChangeShapeType="1"/>
          </p:cNvSpPr>
          <p:nvPr/>
        </p:nvSpPr>
        <p:spPr bwMode="auto">
          <a:xfrm>
            <a:off x="702609" y="4861807"/>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18" name="Line 11">
            <a:extLst>
              <a:ext uri="{FF2B5EF4-FFF2-40B4-BE49-F238E27FC236}">
                <a16:creationId xmlns:a16="http://schemas.microsoft.com/office/drawing/2014/main" id="{6043ACC3-08DC-66B5-91A7-A25A016BBFA9}"/>
              </a:ext>
            </a:extLst>
          </p:cNvPr>
          <p:cNvSpPr>
            <a:spLocks noChangeShapeType="1"/>
          </p:cNvSpPr>
          <p:nvPr/>
        </p:nvSpPr>
        <p:spPr bwMode="auto">
          <a:xfrm>
            <a:off x="702609" y="5274652"/>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19" name="TextBox 18">
            <a:extLst>
              <a:ext uri="{FF2B5EF4-FFF2-40B4-BE49-F238E27FC236}">
                <a16:creationId xmlns:a16="http://schemas.microsoft.com/office/drawing/2014/main" id="{C951C552-6282-F81A-D2C6-FF9B3D1AC81A}"/>
              </a:ext>
            </a:extLst>
          </p:cNvPr>
          <p:cNvSpPr txBox="1"/>
          <p:nvPr/>
        </p:nvSpPr>
        <p:spPr>
          <a:xfrm>
            <a:off x="419917" y="3574180"/>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80</a:t>
            </a:r>
          </a:p>
        </p:txBody>
      </p:sp>
      <p:sp>
        <p:nvSpPr>
          <p:cNvPr id="20" name="TextBox 19">
            <a:extLst>
              <a:ext uri="{FF2B5EF4-FFF2-40B4-BE49-F238E27FC236}">
                <a16:creationId xmlns:a16="http://schemas.microsoft.com/office/drawing/2014/main" id="{A949A251-BB06-8757-F828-7B604B96A8DB}"/>
              </a:ext>
            </a:extLst>
          </p:cNvPr>
          <p:cNvSpPr txBox="1"/>
          <p:nvPr/>
        </p:nvSpPr>
        <p:spPr>
          <a:xfrm>
            <a:off x="419917" y="3987024"/>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60</a:t>
            </a:r>
          </a:p>
        </p:txBody>
      </p:sp>
      <p:sp>
        <p:nvSpPr>
          <p:cNvPr id="21" name="TextBox 20">
            <a:extLst>
              <a:ext uri="{FF2B5EF4-FFF2-40B4-BE49-F238E27FC236}">
                <a16:creationId xmlns:a16="http://schemas.microsoft.com/office/drawing/2014/main" id="{E4BEC4DC-63CC-A960-5B40-9493C453EEED}"/>
              </a:ext>
            </a:extLst>
          </p:cNvPr>
          <p:cNvSpPr txBox="1"/>
          <p:nvPr/>
        </p:nvSpPr>
        <p:spPr>
          <a:xfrm>
            <a:off x="419917" y="5225558"/>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0</a:t>
            </a:r>
          </a:p>
        </p:txBody>
      </p:sp>
      <p:sp>
        <p:nvSpPr>
          <p:cNvPr id="22" name="Freeform 21">
            <a:extLst>
              <a:ext uri="{FF2B5EF4-FFF2-40B4-BE49-F238E27FC236}">
                <a16:creationId xmlns:a16="http://schemas.microsoft.com/office/drawing/2014/main" id="{49958484-7A6F-A7BB-2DDC-BDA6D632F22B}"/>
              </a:ext>
            </a:extLst>
          </p:cNvPr>
          <p:cNvSpPr>
            <a:spLocks/>
          </p:cNvSpPr>
          <p:nvPr/>
        </p:nvSpPr>
        <p:spPr bwMode="auto">
          <a:xfrm>
            <a:off x="746941" y="3211195"/>
            <a:ext cx="5418910" cy="216585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23" name="TextBox 22">
            <a:extLst>
              <a:ext uri="{FF2B5EF4-FFF2-40B4-BE49-F238E27FC236}">
                <a16:creationId xmlns:a16="http://schemas.microsoft.com/office/drawing/2014/main" id="{1C75452F-5963-5219-E399-17F21BC4C267}"/>
              </a:ext>
            </a:extLst>
          </p:cNvPr>
          <p:cNvSpPr txBox="1"/>
          <p:nvPr/>
        </p:nvSpPr>
        <p:spPr>
          <a:xfrm>
            <a:off x="419917" y="4399868"/>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en-GB" sz="1100" kern="0" dirty="0">
                <a:solidFill>
                  <a:schemeClr val="tx1"/>
                </a:solidFill>
                <a:cs typeface="Arial" panose="020B0604020202020204" pitchFamily="34" charset="0"/>
                <a:sym typeface="Helvetica"/>
              </a:rPr>
              <a:t>40</a:t>
            </a:r>
            <a:endParaRPr kumimoji="0" lang="en-GB" sz="1100" b="0" i="0" u="none" strike="noStrike" kern="0" cap="none" spc="0" normalizeH="0" baseline="0" noProof="0" dirty="0">
              <a:ln>
                <a:noFill/>
              </a:ln>
              <a:solidFill>
                <a:schemeClr val="tx1"/>
              </a:solidFill>
              <a:effectLst/>
              <a:uLnTx/>
              <a:uFillTx/>
              <a:cs typeface="Arial" panose="020B0604020202020204" pitchFamily="34" charset="0"/>
              <a:sym typeface="Helvetica"/>
            </a:endParaRPr>
          </a:p>
        </p:txBody>
      </p:sp>
      <p:sp>
        <p:nvSpPr>
          <p:cNvPr id="24" name="TextBox 23">
            <a:extLst>
              <a:ext uri="{FF2B5EF4-FFF2-40B4-BE49-F238E27FC236}">
                <a16:creationId xmlns:a16="http://schemas.microsoft.com/office/drawing/2014/main" id="{B48ADC3D-B9DE-D528-C234-F3CEC8092C14}"/>
              </a:ext>
            </a:extLst>
          </p:cNvPr>
          <p:cNvSpPr txBox="1"/>
          <p:nvPr/>
        </p:nvSpPr>
        <p:spPr>
          <a:xfrm>
            <a:off x="647795"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0</a:t>
            </a:r>
          </a:p>
        </p:txBody>
      </p:sp>
      <p:sp>
        <p:nvSpPr>
          <p:cNvPr id="25" name="Line 11">
            <a:extLst>
              <a:ext uri="{FF2B5EF4-FFF2-40B4-BE49-F238E27FC236}">
                <a16:creationId xmlns:a16="http://schemas.microsoft.com/office/drawing/2014/main" id="{AEC7F391-2322-D695-8083-4A9EEFB708B9}"/>
              </a:ext>
            </a:extLst>
          </p:cNvPr>
          <p:cNvSpPr>
            <a:spLocks noChangeShapeType="1"/>
          </p:cNvSpPr>
          <p:nvPr/>
        </p:nvSpPr>
        <p:spPr bwMode="auto">
          <a:xfrm>
            <a:off x="748473"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26" name="Line 11">
            <a:extLst>
              <a:ext uri="{FF2B5EF4-FFF2-40B4-BE49-F238E27FC236}">
                <a16:creationId xmlns:a16="http://schemas.microsoft.com/office/drawing/2014/main" id="{C5B122C3-8EB7-0603-6445-172E467150DE}"/>
              </a:ext>
            </a:extLst>
          </p:cNvPr>
          <p:cNvSpPr>
            <a:spLocks noChangeShapeType="1"/>
          </p:cNvSpPr>
          <p:nvPr/>
        </p:nvSpPr>
        <p:spPr bwMode="auto">
          <a:xfrm>
            <a:off x="1583677" y="5379092"/>
            <a:ext cx="0" cy="4320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27" name="Line 11">
            <a:extLst>
              <a:ext uri="{FF2B5EF4-FFF2-40B4-BE49-F238E27FC236}">
                <a16:creationId xmlns:a16="http://schemas.microsoft.com/office/drawing/2014/main" id="{913980FC-DC7F-D830-40B1-5C0373215BCF}"/>
              </a:ext>
            </a:extLst>
          </p:cNvPr>
          <p:cNvSpPr>
            <a:spLocks noChangeShapeType="1"/>
          </p:cNvSpPr>
          <p:nvPr/>
        </p:nvSpPr>
        <p:spPr bwMode="auto">
          <a:xfrm>
            <a:off x="2627682"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28" name="Line 11">
            <a:extLst>
              <a:ext uri="{FF2B5EF4-FFF2-40B4-BE49-F238E27FC236}">
                <a16:creationId xmlns:a16="http://schemas.microsoft.com/office/drawing/2014/main" id="{574AB7BD-5E53-8F4B-83F1-2992CC14CA39}"/>
              </a:ext>
            </a:extLst>
          </p:cNvPr>
          <p:cNvSpPr>
            <a:spLocks noChangeShapeType="1"/>
          </p:cNvSpPr>
          <p:nvPr/>
        </p:nvSpPr>
        <p:spPr bwMode="auto">
          <a:xfrm>
            <a:off x="3462886"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29" name="Line 11">
            <a:extLst>
              <a:ext uri="{FF2B5EF4-FFF2-40B4-BE49-F238E27FC236}">
                <a16:creationId xmlns:a16="http://schemas.microsoft.com/office/drawing/2014/main" id="{726E453B-5CD2-F915-32D3-C762E2CEE802}"/>
              </a:ext>
            </a:extLst>
          </p:cNvPr>
          <p:cNvSpPr>
            <a:spLocks noChangeShapeType="1"/>
          </p:cNvSpPr>
          <p:nvPr/>
        </p:nvSpPr>
        <p:spPr bwMode="auto">
          <a:xfrm>
            <a:off x="4506891"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0" name="Line 11">
            <a:extLst>
              <a:ext uri="{FF2B5EF4-FFF2-40B4-BE49-F238E27FC236}">
                <a16:creationId xmlns:a16="http://schemas.microsoft.com/office/drawing/2014/main" id="{FDD540EB-16B9-9FD9-9E4E-98A721E368A7}"/>
              </a:ext>
            </a:extLst>
          </p:cNvPr>
          <p:cNvSpPr>
            <a:spLocks noChangeShapeType="1"/>
          </p:cNvSpPr>
          <p:nvPr/>
        </p:nvSpPr>
        <p:spPr bwMode="auto">
          <a:xfrm>
            <a:off x="5342089"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1" name="TextBox 30">
            <a:extLst>
              <a:ext uri="{FF2B5EF4-FFF2-40B4-BE49-F238E27FC236}">
                <a16:creationId xmlns:a16="http://schemas.microsoft.com/office/drawing/2014/main" id="{B249BFA5-4E6D-DFDD-D724-AB11115BB549}"/>
              </a:ext>
            </a:extLst>
          </p:cNvPr>
          <p:cNvSpPr txBox="1"/>
          <p:nvPr/>
        </p:nvSpPr>
        <p:spPr>
          <a:xfrm>
            <a:off x="1900601"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6</a:t>
            </a:r>
          </a:p>
        </p:txBody>
      </p:sp>
      <p:sp>
        <p:nvSpPr>
          <p:cNvPr id="32" name="TextBox 31">
            <a:extLst>
              <a:ext uri="{FF2B5EF4-FFF2-40B4-BE49-F238E27FC236}">
                <a16:creationId xmlns:a16="http://schemas.microsoft.com/office/drawing/2014/main" id="{C47539BE-48C3-3431-A869-24D552DAC147}"/>
              </a:ext>
            </a:extLst>
          </p:cNvPr>
          <p:cNvSpPr txBox="1"/>
          <p:nvPr/>
        </p:nvSpPr>
        <p:spPr>
          <a:xfrm>
            <a:off x="3988611"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16</a:t>
            </a:r>
          </a:p>
        </p:txBody>
      </p:sp>
      <p:sp>
        <p:nvSpPr>
          <p:cNvPr id="33" name="TextBox 32">
            <a:extLst>
              <a:ext uri="{FF2B5EF4-FFF2-40B4-BE49-F238E27FC236}">
                <a16:creationId xmlns:a16="http://schemas.microsoft.com/office/drawing/2014/main" id="{D47E76DE-FA37-4F82-53E5-8B0FB2737F82}"/>
              </a:ext>
            </a:extLst>
          </p:cNvPr>
          <p:cNvSpPr txBox="1"/>
          <p:nvPr/>
        </p:nvSpPr>
        <p:spPr>
          <a:xfrm>
            <a:off x="4823815"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a:t>
            </a:r>
          </a:p>
        </p:txBody>
      </p:sp>
      <p:sp>
        <p:nvSpPr>
          <p:cNvPr id="34" name="TextBox 33">
            <a:extLst>
              <a:ext uri="{FF2B5EF4-FFF2-40B4-BE49-F238E27FC236}">
                <a16:creationId xmlns:a16="http://schemas.microsoft.com/office/drawing/2014/main" id="{0F9ACFD3-8C8B-268B-97D1-4553FAE80B45}"/>
              </a:ext>
            </a:extLst>
          </p:cNvPr>
          <p:cNvSpPr txBox="1"/>
          <p:nvPr/>
        </p:nvSpPr>
        <p:spPr>
          <a:xfrm>
            <a:off x="5241411"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22</a:t>
            </a:r>
          </a:p>
        </p:txBody>
      </p:sp>
      <p:sp>
        <p:nvSpPr>
          <p:cNvPr id="35" name="Line 9">
            <a:extLst>
              <a:ext uri="{FF2B5EF4-FFF2-40B4-BE49-F238E27FC236}">
                <a16:creationId xmlns:a16="http://schemas.microsoft.com/office/drawing/2014/main" id="{12B6C398-0627-2A70-77AE-B139479EC5F0}"/>
              </a:ext>
            </a:extLst>
          </p:cNvPr>
          <p:cNvSpPr>
            <a:spLocks noChangeShapeType="1"/>
          </p:cNvSpPr>
          <p:nvPr/>
        </p:nvSpPr>
        <p:spPr bwMode="auto">
          <a:xfrm>
            <a:off x="702609" y="4036119"/>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6" name="TextBox 35">
            <a:extLst>
              <a:ext uri="{FF2B5EF4-FFF2-40B4-BE49-F238E27FC236}">
                <a16:creationId xmlns:a16="http://schemas.microsoft.com/office/drawing/2014/main" id="{EA1E45CD-0F68-817A-4532-62E9E0A820AD}"/>
              </a:ext>
            </a:extLst>
          </p:cNvPr>
          <p:cNvSpPr txBox="1"/>
          <p:nvPr/>
        </p:nvSpPr>
        <p:spPr>
          <a:xfrm>
            <a:off x="419917" y="4812712"/>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a:t>
            </a:r>
          </a:p>
        </p:txBody>
      </p:sp>
      <p:sp>
        <p:nvSpPr>
          <p:cNvPr id="37" name="TextBox 36">
            <a:extLst>
              <a:ext uri="{FF2B5EF4-FFF2-40B4-BE49-F238E27FC236}">
                <a16:creationId xmlns:a16="http://schemas.microsoft.com/office/drawing/2014/main" id="{0BD35FEC-777B-4079-4819-34FB8577E6BC}"/>
              </a:ext>
            </a:extLst>
          </p:cNvPr>
          <p:cNvSpPr txBox="1"/>
          <p:nvPr/>
        </p:nvSpPr>
        <p:spPr>
          <a:xfrm>
            <a:off x="2735805"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10</a:t>
            </a:r>
          </a:p>
        </p:txBody>
      </p:sp>
      <p:sp>
        <p:nvSpPr>
          <p:cNvPr id="38" name="TextBox 37">
            <a:extLst>
              <a:ext uri="{FF2B5EF4-FFF2-40B4-BE49-F238E27FC236}">
                <a16:creationId xmlns:a16="http://schemas.microsoft.com/office/drawing/2014/main" id="{34F46027-CA19-A819-BA16-00747A6B62F6}"/>
              </a:ext>
            </a:extLst>
          </p:cNvPr>
          <p:cNvSpPr txBox="1"/>
          <p:nvPr/>
        </p:nvSpPr>
        <p:spPr>
          <a:xfrm>
            <a:off x="3153407"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12</a:t>
            </a:r>
          </a:p>
        </p:txBody>
      </p:sp>
      <p:sp>
        <p:nvSpPr>
          <p:cNvPr id="39" name="TextBox 38">
            <a:extLst>
              <a:ext uri="{FF2B5EF4-FFF2-40B4-BE49-F238E27FC236}">
                <a16:creationId xmlns:a16="http://schemas.microsoft.com/office/drawing/2014/main" id="{B35F3EC1-A694-C8B4-6066-91C2ABE3BF67}"/>
              </a:ext>
            </a:extLst>
          </p:cNvPr>
          <p:cNvSpPr txBox="1"/>
          <p:nvPr/>
        </p:nvSpPr>
        <p:spPr>
          <a:xfrm>
            <a:off x="3571009"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14</a:t>
            </a:r>
          </a:p>
        </p:txBody>
      </p:sp>
      <p:sp>
        <p:nvSpPr>
          <p:cNvPr id="40" name="TextBox 39">
            <a:extLst>
              <a:ext uri="{FF2B5EF4-FFF2-40B4-BE49-F238E27FC236}">
                <a16:creationId xmlns:a16="http://schemas.microsoft.com/office/drawing/2014/main" id="{BC19F969-BB4D-7C7D-8FFC-9FAEC89113C6}"/>
              </a:ext>
            </a:extLst>
          </p:cNvPr>
          <p:cNvSpPr txBox="1"/>
          <p:nvPr/>
        </p:nvSpPr>
        <p:spPr>
          <a:xfrm>
            <a:off x="1482999"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4</a:t>
            </a:r>
          </a:p>
        </p:txBody>
      </p:sp>
      <p:sp>
        <p:nvSpPr>
          <p:cNvPr id="41" name="TextBox 40">
            <a:extLst>
              <a:ext uri="{FF2B5EF4-FFF2-40B4-BE49-F238E27FC236}">
                <a16:creationId xmlns:a16="http://schemas.microsoft.com/office/drawing/2014/main" id="{28451DD0-77BB-600E-3E8D-4C7C2BC4B50D}"/>
              </a:ext>
            </a:extLst>
          </p:cNvPr>
          <p:cNvSpPr txBox="1"/>
          <p:nvPr/>
        </p:nvSpPr>
        <p:spPr>
          <a:xfrm>
            <a:off x="1065397"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a:t>
            </a:r>
          </a:p>
        </p:txBody>
      </p:sp>
      <p:sp>
        <p:nvSpPr>
          <p:cNvPr id="42" name="TextBox 41">
            <a:extLst>
              <a:ext uri="{FF2B5EF4-FFF2-40B4-BE49-F238E27FC236}">
                <a16:creationId xmlns:a16="http://schemas.microsoft.com/office/drawing/2014/main" id="{10C201B0-297D-B3EB-B7ED-C4631D67298B}"/>
              </a:ext>
            </a:extLst>
          </p:cNvPr>
          <p:cNvSpPr txBox="1"/>
          <p:nvPr/>
        </p:nvSpPr>
        <p:spPr>
          <a:xfrm>
            <a:off x="4406213"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18</a:t>
            </a:r>
          </a:p>
        </p:txBody>
      </p:sp>
      <p:sp>
        <p:nvSpPr>
          <p:cNvPr id="43" name="Line 11">
            <a:extLst>
              <a:ext uri="{FF2B5EF4-FFF2-40B4-BE49-F238E27FC236}">
                <a16:creationId xmlns:a16="http://schemas.microsoft.com/office/drawing/2014/main" id="{C00CDF72-CDDD-08FF-E876-D4795269DF71}"/>
              </a:ext>
            </a:extLst>
          </p:cNvPr>
          <p:cNvSpPr>
            <a:spLocks noChangeShapeType="1"/>
          </p:cNvSpPr>
          <p:nvPr/>
        </p:nvSpPr>
        <p:spPr bwMode="auto">
          <a:xfrm>
            <a:off x="4924493"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44" name="Line 11">
            <a:extLst>
              <a:ext uri="{FF2B5EF4-FFF2-40B4-BE49-F238E27FC236}">
                <a16:creationId xmlns:a16="http://schemas.microsoft.com/office/drawing/2014/main" id="{A4B02480-6BDB-6133-087F-A881BE44D44E}"/>
              </a:ext>
            </a:extLst>
          </p:cNvPr>
          <p:cNvSpPr>
            <a:spLocks noChangeShapeType="1"/>
          </p:cNvSpPr>
          <p:nvPr/>
        </p:nvSpPr>
        <p:spPr bwMode="auto">
          <a:xfrm>
            <a:off x="1166075"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45" name="Line 11">
            <a:extLst>
              <a:ext uri="{FF2B5EF4-FFF2-40B4-BE49-F238E27FC236}">
                <a16:creationId xmlns:a16="http://schemas.microsoft.com/office/drawing/2014/main" id="{3D7337A5-1C9E-E114-8352-AA5C3DD7151A}"/>
              </a:ext>
            </a:extLst>
          </p:cNvPr>
          <p:cNvSpPr>
            <a:spLocks noChangeShapeType="1"/>
          </p:cNvSpPr>
          <p:nvPr/>
        </p:nvSpPr>
        <p:spPr bwMode="auto">
          <a:xfrm>
            <a:off x="2210080"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46" name="Line 11">
            <a:extLst>
              <a:ext uri="{FF2B5EF4-FFF2-40B4-BE49-F238E27FC236}">
                <a16:creationId xmlns:a16="http://schemas.microsoft.com/office/drawing/2014/main" id="{61A14EFA-CCCC-5244-CA82-90A961CA7C9D}"/>
              </a:ext>
            </a:extLst>
          </p:cNvPr>
          <p:cNvSpPr>
            <a:spLocks noChangeShapeType="1"/>
          </p:cNvSpPr>
          <p:nvPr/>
        </p:nvSpPr>
        <p:spPr bwMode="auto">
          <a:xfrm>
            <a:off x="3045284"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47" name="Line 11">
            <a:extLst>
              <a:ext uri="{FF2B5EF4-FFF2-40B4-BE49-F238E27FC236}">
                <a16:creationId xmlns:a16="http://schemas.microsoft.com/office/drawing/2014/main" id="{AE4CEB56-4411-A374-A8B0-50FD90D91F01}"/>
              </a:ext>
            </a:extLst>
          </p:cNvPr>
          <p:cNvSpPr>
            <a:spLocks noChangeShapeType="1"/>
          </p:cNvSpPr>
          <p:nvPr/>
        </p:nvSpPr>
        <p:spPr bwMode="auto">
          <a:xfrm>
            <a:off x="3880488"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49" name="TextBox 48">
            <a:extLst>
              <a:ext uri="{FF2B5EF4-FFF2-40B4-BE49-F238E27FC236}">
                <a16:creationId xmlns:a16="http://schemas.microsoft.com/office/drawing/2014/main" id="{B3A84226-C59E-14C6-68E2-0510033093F2}"/>
              </a:ext>
            </a:extLst>
          </p:cNvPr>
          <p:cNvSpPr txBox="1"/>
          <p:nvPr/>
        </p:nvSpPr>
        <p:spPr>
          <a:xfrm>
            <a:off x="856596"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a:t>
            </a:r>
          </a:p>
        </p:txBody>
      </p:sp>
      <p:sp>
        <p:nvSpPr>
          <p:cNvPr id="50" name="TextBox 49">
            <a:extLst>
              <a:ext uri="{FF2B5EF4-FFF2-40B4-BE49-F238E27FC236}">
                <a16:creationId xmlns:a16="http://schemas.microsoft.com/office/drawing/2014/main" id="{BE7D5427-4A4E-CD71-3064-E597D312C9CF}"/>
              </a:ext>
            </a:extLst>
          </p:cNvPr>
          <p:cNvSpPr txBox="1"/>
          <p:nvPr/>
        </p:nvSpPr>
        <p:spPr>
          <a:xfrm>
            <a:off x="1274198"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3</a:t>
            </a:r>
          </a:p>
        </p:txBody>
      </p:sp>
      <p:sp>
        <p:nvSpPr>
          <p:cNvPr id="51" name="TextBox 50">
            <a:extLst>
              <a:ext uri="{FF2B5EF4-FFF2-40B4-BE49-F238E27FC236}">
                <a16:creationId xmlns:a16="http://schemas.microsoft.com/office/drawing/2014/main" id="{3B969D5D-C63F-F1F1-3F57-1565B6A4D9A0}"/>
              </a:ext>
            </a:extLst>
          </p:cNvPr>
          <p:cNvSpPr txBox="1"/>
          <p:nvPr/>
        </p:nvSpPr>
        <p:spPr>
          <a:xfrm>
            <a:off x="1691800"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5</a:t>
            </a:r>
          </a:p>
        </p:txBody>
      </p:sp>
      <p:sp>
        <p:nvSpPr>
          <p:cNvPr id="52" name="TextBox 51">
            <a:extLst>
              <a:ext uri="{FF2B5EF4-FFF2-40B4-BE49-F238E27FC236}">
                <a16:creationId xmlns:a16="http://schemas.microsoft.com/office/drawing/2014/main" id="{52661518-4206-0F4F-CF0D-5E01CF28D5AF}"/>
              </a:ext>
            </a:extLst>
          </p:cNvPr>
          <p:cNvSpPr txBox="1"/>
          <p:nvPr/>
        </p:nvSpPr>
        <p:spPr>
          <a:xfrm>
            <a:off x="2527004"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9</a:t>
            </a:r>
          </a:p>
        </p:txBody>
      </p:sp>
      <p:sp>
        <p:nvSpPr>
          <p:cNvPr id="53" name="TextBox 52">
            <a:extLst>
              <a:ext uri="{FF2B5EF4-FFF2-40B4-BE49-F238E27FC236}">
                <a16:creationId xmlns:a16="http://schemas.microsoft.com/office/drawing/2014/main" id="{03A16920-E626-C7D4-477B-BC274C34D85E}"/>
              </a:ext>
            </a:extLst>
          </p:cNvPr>
          <p:cNvSpPr txBox="1"/>
          <p:nvPr/>
        </p:nvSpPr>
        <p:spPr>
          <a:xfrm>
            <a:off x="2944606"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11</a:t>
            </a:r>
          </a:p>
        </p:txBody>
      </p:sp>
      <p:sp>
        <p:nvSpPr>
          <p:cNvPr id="54" name="TextBox 53">
            <a:extLst>
              <a:ext uri="{FF2B5EF4-FFF2-40B4-BE49-F238E27FC236}">
                <a16:creationId xmlns:a16="http://schemas.microsoft.com/office/drawing/2014/main" id="{ABBF6DEC-775B-C27A-850F-8C58BCD05594}"/>
              </a:ext>
            </a:extLst>
          </p:cNvPr>
          <p:cNvSpPr txBox="1"/>
          <p:nvPr/>
        </p:nvSpPr>
        <p:spPr>
          <a:xfrm>
            <a:off x="3362208"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13</a:t>
            </a:r>
          </a:p>
        </p:txBody>
      </p:sp>
      <p:sp>
        <p:nvSpPr>
          <p:cNvPr id="55" name="TextBox 54">
            <a:extLst>
              <a:ext uri="{FF2B5EF4-FFF2-40B4-BE49-F238E27FC236}">
                <a16:creationId xmlns:a16="http://schemas.microsoft.com/office/drawing/2014/main" id="{7D933A81-D942-9725-D8F5-1C90BF970216}"/>
              </a:ext>
            </a:extLst>
          </p:cNvPr>
          <p:cNvSpPr txBox="1"/>
          <p:nvPr/>
        </p:nvSpPr>
        <p:spPr>
          <a:xfrm>
            <a:off x="3779810"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15</a:t>
            </a:r>
          </a:p>
        </p:txBody>
      </p:sp>
      <p:sp>
        <p:nvSpPr>
          <p:cNvPr id="56" name="TextBox 55">
            <a:extLst>
              <a:ext uri="{FF2B5EF4-FFF2-40B4-BE49-F238E27FC236}">
                <a16:creationId xmlns:a16="http://schemas.microsoft.com/office/drawing/2014/main" id="{5CDD57AD-2DC4-DB4B-CEF9-5B90FD08795F}"/>
              </a:ext>
            </a:extLst>
          </p:cNvPr>
          <p:cNvSpPr txBox="1"/>
          <p:nvPr/>
        </p:nvSpPr>
        <p:spPr>
          <a:xfrm>
            <a:off x="4197412"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17</a:t>
            </a:r>
          </a:p>
        </p:txBody>
      </p:sp>
      <p:sp>
        <p:nvSpPr>
          <p:cNvPr id="57" name="TextBox 56">
            <a:extLst>
              <a:ext uri="{FF2B5EF4-FFF2-40B4-BE49-F238E27FC236}">
                <a16:creationId xmlns:a16="http://schemas.microsoft.com/office/drawing/2014/main" id="{C1776382-9585-35C3-789D-D4CCFFE5F026}"/>
              </a:ext>
            </a:extLst>
          </p:cNvPr>
          <p:cNvSpPr txBox="1"/>
          <p:nvPr/>
        </p:nvSpPr>
        <p:spPr>
          <a:xfrm>
            <a:off x="4615014"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19</a:t>
            </a:r>
          </a:p>
        </p:txBody>
      </p:sp>
      <p:sp>
        <p:nvSpPr>
          <p:cNvPr id="58" name="TextBox 57">
            <a:extLst>
              <a:ext uri="{FF2B5EF4-FFF2-40B4-BE49-F238E27FC236}">
                <a16:creationId xmlns:a16="http://schemas.microsoft.com/office/drawing/2014/main" id="{FB6BF498-EB93-D61E-A713-4A53EB511EB5}"/>
              </a:ext>
            </a:extLst>
          </p:cNvPr>
          <p:cNvSpPr txBox="1"/>
          <p:nvPr/>
        </p:nvSpPr>
        <p:spPr>
          <a:xfrm>
            <a:off x="5032616"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21</a:t>
            </a:r>
          </a:p>
        </p:txBody>
      </p:sp>
      <p:sp>
        <p:nvSpPr>
          <p:cNvPr id="59" name="TextBox 58">
            <a:extLst>
              <a:ext uri="{FF2B5EF4-FFF2-40B4-BE49-F238E27FC236}">
                <a16:creationId xmlns:a16="http://schemas.microsoft.com/office/drawing/2014/main" id="{ECF9863B-B1FE-1FFE-57C2-0D4E81E3F97C}"/>
              </a:ext>
            </a:extLst>
          </p:cNvPr>
          <p:cNvSpPr txBox="1"/>
          <p:nvPr/>
        </p:nvSpPr>
        <p:spPr>
          <a:xfrm>
            <a:off x="2318203"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8</a:t>
            </a:r>
          </a:p>
        </p:txBody>
      </p:sp>
      <p:sp>
        <p:nvSpPr>
          <p:cNvPr id="60" name="TextBox 59">
            <a:extLst>
              <a:ext uri="{FF2B5EF4-FFF2-40B4-BE49-F238E27FC236}">
                <a16:creationId xmlns:a16="http://schemas.microsoft.com/office/drawing/2014/main" id="{BE2CF146-3D3E-1B7E-4CE6-37F8B417D849}"/>
              </a:ext>
            </a:extLst>
          </p:cNvPr>
          <p:cNvSpPr txBox="1"/>
          <p:nvPr/>
        </p:nvSpPr>
        <p:spPr>
          <a:xfrm>
            <a:off x="2109402"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7</a:t>
            </a:r>
          </a:p>
        </p:txBody>
      </p:sp>
      <p:sp>
        <p:nvSpPr>
          <p:cNvPr id="61" name="Line 11">
            <a:extLst>
              <a:ext uri="{FF2B5EF4-FFF2-40B4-BE49-F238E27FC236}">
                <a16:creationId xmlns:a16="http://schemas.microsoft.com/office/drawing/2014/main" id="{6065157F-B457-70FF-645A-36713202C855}"/>
              </a:ext>
            </a:extLst>
          </p:cNvPr>
          <p:cNvSpPr>
            <a:spLocks noChangeShapeType="1"/>
          </p:cNvSpPr>
          <p:nvPr/>
        </p:nvSpPr>
        <p:spPr bwMode="auto">
          <a:xfrm>
            <a:off x="5133294"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62" name="Line 11">
            <a:extLst>
              <a:ext uri="{FF2B5EF4-FFF2-40B4-BE49-F238E27FC236}">
                <a16:creationId xmlns:a16="http://schemas.microsoft.com/office/drawing/2014/main" id="{F2153D26-38D5-41D5-C418-74CB0CCD54FE}"/>
              </a:ext>
            </a:extLst>
          </p:cNvPr>
          <p:cNvSpPr>
            <a:spLocks noChangeShapeType="1"/>
          </p:cNvSpPr>
          <p:nvPr/>
        </p:nvSpPr>
        <p:spPr bwMode="auto">
          <a:xfrm>
            <a:off x="4715692"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63" name="Line 11">
            <a:extLst>
              <a:ext uri="{FF2B5EF4-FFF2-40B4-BE49-F238E27FC236}">
                <a16:creationId xmlns:a16="http://schemas.microsoft.com/office/drawing/2014/main" id="{E5679D2D-2F01-1ECB-C043-4CBF99BA8797}"/>
              </a:ext>
            </a:extLst>
          </p:cNvPr>
          <p:cNvSpPr>
            <a:spLocks noChangeShapeType="1"/>
          </p:cNvSpPr>
          <p:nvPr/>
        </p:nvSpPr>
        <p:spPr bwMode="auto">
          <a:xfrm>
            <a:off x="4298090"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64" name="Line 11">
            <a:extLst>
              <a:ext uri="{FF2B5EF4-FFF2-40B4-BE49-F238E27FC236}">
                <a16:creationId xmlns:a16="http://schemas.microsoft.com/office/drawing/2014/main" id="{381A8651-6349-ADC1-1C9A-415D0DF81384}"/>
              </a:ext>
            </a:extLst>
          </p:cNvPr>
          <p:cNvSpPr>
            <a:spLocks noChangeShapeType="1"/>
          </p:cNvSpPr>
          <p:nvPr/>
        </p:nvSpPr>
        <p:spPr bwMode="auto">
          <a:xfrm>
            <a:off x="4089289"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65" name="Line 11">
            <a:extLst>
              <a:ext uri="{FF2B5EF4-FFF2-40B4-BE49-F238E27FC236}">
                <a16:creationId xmlns:a16="http://schemas.microsoft.com/office/drawing/2014/main" id="{96444D9F-6B9E-C8D5-F653-B2BC973C6062}"/>
              </a:ext>
            </a:extLst>
          </p:cNvPr>
          <p:cNvSpPr>
            <a:spLocks noChangeShapeType="1"/>
          </p:cNvSpPr>
          <p:nvPr/>
        </p:nvSpPr>
        <p:spPr bwMode="auto">
          <a:xfrm>
            <a:off x="3671687"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66" name="Line 11">
            <a:extLst>
              <a:ext uri="{FF2B5EF4-FFF2-40B4-BE49-F238E27FC236}">
                <a16:creationId xmlns:a16="http://schemas.microsoft.com/office/drawing/2014/main" id="{6411295B-57E8-22A3-0D07-8359F8A0915E}"/>
              </a:ext>
            </a:extLst>
          </p:cNvPr>
          <p:cNvSpPr>
            <a:spLocks noChangeShapeType="1"/>
          </p:cNvSpPr>
          <p:nvPr/>
        </p:nvSpPr>
        <p:spPr bwMode="auto">
          <a:xfrm>
            <a:off x="3254085"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67" name="Line 11">
            <a:extLst>
              <a:ext uri="{FF2B5EF4-FFF2-40B4-BE49-F238E27FC236}">
                <a16:creationId xmlns:a16="http://schemas.microsoft.com/office/drawing/2014/main" id="{A13843C8-C31A-024A-F84E-C0C88A8415F7}"/>
              </a:ext>
            </a:extLst>
          </p:cNvPr>
          <p:cNvSpPr>
            <a:spLocks noChangeShapeType="1"/>
          </p:cNvSpPr>
          <p:nvPr/>
        </p:nvSpPr>
        <p:spPr bwMode="auto">
          <a:xfrm>
            <a:off x="2836483"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68" name="Line 11">
            <a:extLst>
              <a:ext uri="{FF2B5EF4-FFF2-40B4-BE49-F238E27FC236}">
                <a16:creationId xmlns:a16="http://schemas.microsoft.com/office/drawing/2014/main" id="{49629F5E-9011-F03F-E060-26249CB29C0D}"/>
              </a:ext>
            </a:extLst>
          </p:cNvPr>
          <p:cNvSpPr>
            <a:spLocks noChangeShapeType="1"/>
          </p:cNvSpPr>
          <p:nvPr/>
        </p:nvSpPr>
        <p:spPr bwMode="auto">
          <a:xfrm>
            <a:off x="2418881"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69" name="Line 11">
            <a:extLst>
              <a:ext uri="{FF2B5EF4-FFF2-40B4-BE49-F238E27FC236}">
                <a16:creationId xmlns:a16="http://schemas.microsoft.com/office/drawing/2014/main" id="{280E1495-D4DD-D692-C421-3A84C2921F91}"/>
              </a:ext>
            </a:extLst>
          </p:cNvPr>
          <p:cNvSpPr>
            <a:spLocks noChangeShapeType="1"/>
          </p:cNvSpPr>
          <p:nvPr/>
        </p:nvSpPr>
        <p:spPr bwMode="auto">
          <a:xfrm>
            <a:off x="2001279"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70" name="Line 11">
            <a:extLst>
              <a:ext uri="{FF2B5EF4-FFF2-40B4-BE49-F238E27FC236}">
                <a16:creationId xmlns:a16="http://schemas.microsoft.com/office/drawing/2014/main" id="{B9820A84-6E2C-0024-255B-E90817BB4003}"/>
              </a:ext>
            </a:extLst>
          </p:cNvPr>
          <p:cNvSpPr>
            <a:spLocks noChangeShapeType="1"/>
          </p:cNvSpPr>
          <p:nvPr/>
        </p:nvSpPr>
        <p:spPr bwMode="auto">
          <a:xfrm>
            <a:off x="1792478"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71" name="Line 11">
            <a:extLst>
              <a:ext uri="{FF2B5EF4-FFF2-40B4-BE49-F238E27FC236}">
                <a16:creationId xmlns:a16="http://schemas.microsoft.com/office/drawing/2014/main" id="{BE91D1AE-11DC-FF1D-AB24-ABA67EE7AAD8}"/>
              </a:ext>
            </a:extLst>
          </p:cNvPr>
          <p:cNvSpPr>
            <a:spLocks noChangeShapeType="1"/>
          </p:cNvSpPr>
          <p:nvPr/>
        </p:nvSpPr>
        <p:spPr bwMode="auto">
          <a:xfrm>
            <a:off x="1374876"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72" name="Line 11">
            <a:extLst>
              <a:ext uri="{FF2B5EF4-FFF2-40B4-BE49-F238E27FC236}">
                <a16:creationId xmlns:a16="http://schemas.microsoft.com/office/drawing/2014/main" id="{C289D67D-F705-7F39-1DA3-41366F81A1CD}"/>
              </a:ext>
            </a:extLst>
          </p:cNvPr>
          <p:cNvSpPr>
            <a:spLocks noChangeShapeType="1"/>
          </p:cNvSpPr>
          <p:nvPr/>
        </p:nvSpPr>
        <p:spPr bwMode="auto">
          <a:xfrm>
            <a:off x="957274"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73" name="TextBox 72">
            <a:extLst>
              <a:ext uri="{FF2B5EF4-FFF2-40B4-BE49-F238E27FC236}">
                <a16:creationId xmlns:a16="http://schemas.microsoft.com/office/drawing/2014/main" id="{F44F2916-8FFF-7C78-8765-8C71F7E6A769}"/>
              </a:ext>
            </a:extLst>
          </p:cNvPr>
          <p:cNvSpPr txBox="1"/>
          <p:nvPr/>
        </p:nvSpPr>
        <p:spPr>
          <a:xfrm>
            <a:off x="5441435"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23</a:t>
            </a:r>
          </a:p>
        </p:txBody>
      </p:sp>
      <p:sp>
        <p:nvSpPr>
          <p:cNvPr id="74" name="TextBox 73">
            <a:extLst>
              <a:ext uri="{FF2B5EF4-FFF2-40B4-BE49-F238E27FC236}">
                <a16:creationId xmlns:a16="http://schemas.microsoft.com/office/drawing/2014/main" id="{238F91D8-2FC0-C9EE-D317-801CAE839930}"/>
              </a:ext>
            </a:extLst>
          </p:cNvPr>
          <p:cNvSpPr txBox="1"/>
          <p:nvPr/>
        </p:nvSpPr>
        <p:spPr>
          <a:xfrm>
            <a:off x="5653367"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24</a:t>
            </a:r>
          </a:p>
        </p:txBody>
      </p:sp>
      <p:sp>
        <p:nvSpPr>
          <p:cNvPr id="75" name="Line 11">
            <a:extLst>
              <a:ext uri="{FF2B5EF4-FFF2-40B4-BE49-F238E27FC236}">
                <a16:creationId xmlns:a16="http://schemas.microsoft.com/office/drawing/2014/main" id="{1B989B61-D500-BC9D-2B7F-650B060E89B8}"/>
              </a:ext>
            </a:extLst>
          </p:cNvPr>
          <p:cNvSpPr>
            <a:spLocks noChangeShapeType="1"/>
          </p:cNvSpPr>
          <p:nvPr/>
        </p:nvSpPr>
        <p:spPr bwMode="auto">
          <a:xfrm>
            <a:off x="5542113"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76" name="Line 11">
            <a:extLst>
              <a:ext uri="{FF2B5EF4-FFF2-40B4-BE49-F238E27FC236}">
                <a16:creationId xmlns:a16="http://schemas.microsoft.com/office/drawing/2014/main" id="{5801A7F8-C3BB-E2CD-D0CD-896594584909}"/>
              </a:ext>
            </a:extLst>
          </p:cNvPr>
          <p:cNvSpPr>
            <a:spLocks noChangeShapeType="1"/>
          </p:cNvSpPr>
          <p:nvPr/>
        </p:nvSpPr>
        <p:spPr bwMode="auto">
          <a:xfrm>
            <a:off x="5754046"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426" name="Line 11">
            <a:extLst>
              <a:ext uri="{FF2B5EF4-FFF2-40B4-BE49-F238E27FC236}">
                <a16:creationId xmlns:a16="http://schemas.microsoft.com/office/drawing/2014/main" id="{F4A71D20-625F-B310-2E06-0CCC052DB863}"/>
              </a:ext>
            </a:extLst>
          </p:cNvPr>
          <p:cNvSpPr>
            <a:spLocks noChangeShapeType="1"/>
          </p:cNvSpPr>
          <p:nvPr/>
        </p:nvSpPr>
        <p:spPr bwMode="auto">
          <a:xfrm>
            <a:off x="5963596"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427" name="Line 11">
            <a:extLst>
              <a:ext uri="{FF2B5EF4-FFF2-40B4-BE49-F238E27FC236}">
                <a16:creationId xmlns:a16="http://schemas.microsoft.com/office/drawing/2014/main" id="{AE790D50-DD38-A604-398F-689F29019352}"/>
              </a:ext>
            </a:extLst>
          </p:cNvPr>
          <p:cNvSpPr>
            <a:spLocks noChangeShapeType="1"/>
          </p:cNvSpPr>
          <p:nvPr/>
        </p:nvSpPr>
        <p:spPr bwMode="auto">
          <a:xfrm>
            <a:off x="6173146"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428" name="TextBox 427">
            <a:extLst>
              <a:ext uri="{FF2B5EF4-FFF2-40B4-BE49-F238E27FC236}">
                <a16:creationId xmlns:a16="http://schemas.microsoft.com/office/drawing/2014/main" id="{77A1E02E-BA92-4094-8D72-6ABA4F182F36}"/>
              </a:ext>
            </a:extLst>
          </p:cNvPr>
          <p:cNvSpPr txBox="1"/>
          <p:nvPr/>
        </p:nvSpPr>
        <p:spPr>
          <a:xfrm>
            <a:off x="5862918"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25</a:t>
            </a:r>
          </a:p>
        </p:txBody>
      </p:sp>
      <p:sp>
        <p:nvSpPr>
          <p:cNvPr id="429" name="TextBox 428">
            <a:extLst>
              <a:ext uri="{FF2B5EF4-FFF2-40B4-BE49-F238E27FC236}">
                <a16:creationId xmlns:a16="http://schemas.microsoft.com/office/drawing/2014/main" id="{837A4AA6-6D02-E847-7DF0-65FC271EBB65}"/>
              </a:ext>
            </a:extLst>
          </p:cNvPr>
          <p:cNvSpPr txBox="1"/>
          <p:nvPr/>
        </p:nvSpPr>
        <p:spPr>
          <a:xfrm>
            <a:off x="6072468"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26</a:t>
            </a:r>
          </a:p>
        </p:txBody>
      </p:sp>
      <p:grpSp>
        <p:nvGrpSpPr>
          <p:cNvPr id="437" name="Graphic 429">
            <a:extLst>
              <a:ext uri="{FF2B5EF4-FFF2-40B4-BE49-F238E27FC236}">
                <a16:creationId xmlns:a16="http://schemas.microsoft.com/office/drawing/2014/main" id="{7538EB92-7E65-7B26-DAD9-BF0D6C62740E}"/>
              </a:ext>
            </a:extLst>
          </p:cNvPr>
          <p:cNvGrpSpPr/>
          <p:nvPr/>
        </p:nvGrpSpPr>
        <p:grpSpPr>
          <a:xfrm>
            <a:off x="1192197" y="3237534"/>
            <a:ext cx="4719173" cy="1900024"/>
            <a:chOff x="2317440" y="-2531858"/>
            <a:chExt cx="5275421" cy="2123979"/>
          </a:xfrm>
        </p:grpSpPr>
        <p:sp>
          <p:nvSpPr>
            <p:cNvPr id="438" name="Freeform: Shape 437">
              <a:extLst>
                <a:ext uri="{FF2B5EF4-FFF2-40B4-BE49-F238E27FC236}">
                  <a16:creationId xmlns:a16="http://schemas.microsoft.com/office/drawing/2014/main" id="{EC4ED7E7-F0D4-44FD-6B77-5B3EA061DB79}"/>
                </a:ext>
              </a:extLst>
            </p:cNvPr>
            <p:cNvSpPr/>
            <p:nvPr/>
          </p:nvSpPr>
          <p:spPr>
            <a:xfrm>
              <a:off x="7592861" y="-483316"/>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39" name="Freeform: Shape 438">
              <a:extLst>
                <a:ext uri="{FF2B5EF4-FFF2-40B4-BE49-F238E27FC236}">
                  <a16:creationId xmlns:a16="http://schemas.microsoft.com/office/drawing/2014/main" id="{B8D4DD43-F026-2D55-E449-6A5EA0F97AB7}"/>
                </a:ext>
              </a:extLst>
            </p:cNvPr>
            <p:cNvSpPr/>
            <p:nvPr/>
          </p:nvSpPr>
          <p:spPr>
            <a:xfrm>
              <a:off x="6613406" y="-85079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40" name="Freeform: Shape 439">
              <a:extLst>
                <a:ext uri="{FF2B5EF4-FFF2-40B4-BE49-F238E27FC236}">
                  <a16:creationId xmlns:a16="http://schemas.microsoft.com/office/drawing/2014/main" id="{66E19BFA-1A46-C752-B4FD-D131E3D961EE}"/>
                </a:ext>
              </a:extLst>
            </p:cNvPr>
            <p:cNvSpPr/>
            <p:nvPr/>
          </p:nvSpPr>
          <p:spPr>
            <a:xfrm>
              <a:off x="6069814" y="-989379"/>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41" name="Freeform: Shape 440">
              <a:extLst>
                <a:ext uri="{FF2B5EF4-FFF2-40B4-BE49-F238E27FC236}">
                  <a16:creationId xmlns:a16="http://schemas.microsoft.com/office/drawing/2014/main" id="{B5735FC0-E79C-97CE-6A6A-491A37E7C11F}"/>
                </a:ext>
              </a:extLst>
            </p:cNvPr>
            <p:cNvSpPr/>
            <p:nvPr/>
          </p:nvSpPr>
          <p:spPr>
            <a:xfrm>
              <a:off x="5899602" y="-989379"/>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42" name="Freeform: Shape 441">
              <a:extLst>
                <a:ext uri="{FF2B5EF4-FFF2-40B4-BE49-F238E27FC236}">
                  <a16:creationId xmlns:a16="http://schemas.microsoft.com/office/drawing/2014/main" id="{C9EE76A6-FBE7-91A4-78C9-55BD1841E407}"/>
                </a:ext>
              </a:extLst>
            </p:cNvPr>
            <p:cNvSpPr/>
            <p:nvPr/>
          </p:nvSpPr>
          <p:spPr>
            <a:xfrm>
              <a:off x="5716627" y="-989379"/>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43" name="Freeform: Shape 442">
              <a:extLst>
                <a:ext uri="{FF2B5EF4-FFF2-40B4-BE49-F238E27FC236}">
                  <a16:creationId xmlns:a16="http://schemas.microsoft.com/office/drawing/2014/main" id="{363505B3-94FA-4A5E-47F0-C3FB47753BA6}"/>
                </a:ext>
              </a:extLst>
            </p:cNvPr>
            <p:cNvSpPr/>
            <p:nvPr/>
          </p:nvSpPr>
          <p:spPr>
            <a:xfrm>
              <a:off x="5647856" y="-989379"/>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44" name="Freeform: Shape 443">
              <a:extLst>
                <a:ext uri="{FF2B5EF4-FFF2-40B4-BE49-F238E27FC236}">
                  <a16:creationId xmlns:a16="http://schemas.microsoft.com/office/drawing/2014/main" id="{49EA6A5C-60AA-03A6-E1DC-C3F6EAC77DD6}"/>
                </a:ext>
              </a:extLst>
            </p:cNvPr>
            <p:cNvSpPr/>
            <p:nvPr/>
          </p:nvSpPr>
          <p:spPr>
            <a:xfrm>
              <a:off x="5616329" y="-989379"/>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45" name="Freeform: Shape 444">
              <a:extLst>
                <a:ext uri="{FF2B5EF4-FFF2-40B4-BE49-F238E27FC236}">
                  <a16:creationId xmlns:a16="http://schemas.microsoft.com/office/drawing/2014/main" id="{C845B6F2-D902-8A65-AC8B-AC7AA083DBFB}"/>
                </a:ext>
              </a:extLst>
            </p:cNvPr>
            <p:cNvSpPr/>
            <p:nvPr/>
          </p:nvSpPr>
          <p:spPr>
            <a:xfrm>
              <a:off x="5593183" y="-989379"/>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46" name="Freeform: Shape 445">
              <a:extLst>
                <a:ext uri="{FF2B5EF4-FFF2-40B4-BE49-F238E27FC236}">
                  <a16:creationId xmlns:a16="http://schemas.microsoft.com/office/drawing/2014/main" id="{8D8EAD47-F39E-5A2D-853D-59295BEEDCCB}"/>
                </a:ext>
              </a:extLst>
            </p:cNvPr>
            <p:cNvSpPr/>
            <p:nvPr/>
          </p:nvSpPr>
          <p:spPr>
            <a:xfrm>
              <a:off x="5517173" y="-1049577"/>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47" name="Freeform: Shape 446">
              <a:extLst>
                <a:ext uri="{FF2B5EF4-FFF2-40B4-BE49-F238E27FC236}">
                  <a16:creationId xmlns:a16="http://schemas.microsoft.com/office/drawing/2014/main" id="{85E03C8F-A326-D955-791D-1B12E87F5E12}"/>
                </a:ext>
              </a:extLst>
            </p:cNvPr>
            <p:cNvSpPr/>
            <p:nvPr/>
          </p:nvSpPr>
          <p:spPr>
            <a:xfrm>
              <a:off x="5427829" y="-1049577"/>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48" name="Freeform: Shape 447">
              <a:extLst>
                <a:ext uri="{FF2B5EF4-FFF2-40B4-BE49-F238E27FC236}">
                  <a16:creationId xmlns:a16="http://schemas.microsoft.com/office/drawing/2014/main" id="{CF03C8F6-A3DF-A77D-EB79-A2C2FE2E1D24}"/>
                </a:ext>
              </a:extLst>
            </p:cNvPr>
            <p:cNvSpPr/>
            <p:nvPr/>
          </p:nvSpPr>
          <p:spPr>
            <a:xfrm>
              <a:off x="5402302" y="-1049577"/>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49" name="Freeform: Shape 448">
              <a:extLst>
                <a:ext uri="{FF2B5EF4-FFF2-40B4-BE49-F238E27FC236}">
                  <a16:creationId xmlns:a16="http://schemas.microsoft.com/office/drawing/2014/main" id="{FC8B318B-C6B9-C69E-2F34-05F43F522B96}"/>
                </a:ext>
              </a:extLst>
            </p:cNvPr>
            <p:cNvSpPr/>
            <p:nvPr/>
          </p:nvSpPr>
          <p:spPr>
            <a:xfrm>
              <a:off x="5287335" y="-1049577"/>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50" name="Freeform: Shape 449">
              <a:extLst>
                <a:ext uri="{FF2B5EF4-FFF2-40B4-BE49-F238E27FC236}">
                  <a16:creationId xmlns:a16="http://schemas.microsoft.com/office/drawing/2014/main" id="{E003FFF6-BF02-486E-ECC1-19A7AE91A08D}"/>
                </a:ext>
              </a:extLst>
            </p:cNvPr>
            <p:cNvSpPr/>
            <p:nvPr/>
          </p:nvSpPr>
          <p:spPr>
            <a:xfrm>
              <a:off x="5216279" y="-118940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51" name="Freeform: Shape 450">
              <a:extLst>
                <a:ext uri="{FF2B5EF4-FFF2-40B4-BE49-F238E27FC236}">
                  <a16:creationId xmlns:a16="http://schemas.microsoft.com/office/drawing/2014/main" id="{79AA678E-F1DE-5153-7100-1238DA580C42}"/>
                </a:ext>
              </a:extLst>
            </p:cNvPr>
            <p:cNvSpPr/>
            <p:nvPr/>
          </p:nvSpPr>
          <p:spPr>
            <a:xfrm>
              <a:off x="5196181" y="-1232648"/>
              <a:ext cx="9525" cy="75437"/>
            </a:xfrm>
            <a:custGeom>
              <a:avLst/>
              <a:gdLst>
                <a:gd name="connsiteX0" fmla="*/ 0 w 9525"/>
                <a:gd name="connsiteY0" fmla="*/ 0 h 75437"/>
                <a:gd name="connsiteX1" fmla="*/ 0 w 9525"/>
                <a:gd name="connsiteY1" fmla="*/ 75438 h 75437"/>
              </a:gdLst>
              <a:ahLst/>
              <a:cxnLst>
                <a:cxn ang="0">
                  <a:pos x="connsiteX0" y="connsiteY0"/>
                </a:cxn>
                <a:cxn ang="0">
                  <a:pos x="connsiteX1" y="connsiteY1"/>
                </a:cxn>
              </a:cxnLst>
              <a:rect l="l" t="t" r="r" b="b"/>
              <a:pathLst>
                <a:path w="9525" h="75437">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52" name="Freeform: Shape 451">
              <a:extLst>
                <a:ext uri="{FF2B5EF4-FFF2-40B4-BE49-F238E27FC236}">
                  <a16:creationId xmlns:a16="http://schemas.microsoft.com/office/drawing/2014/main" id="{EDEA69E4-D52C-0ED0-0634-FE1A5C9AAC60}"/>
                </a:ext>
              </a:extLst>
            </p:cNvPr>
            <p:cNvSpPr/>
            <p:nvPr/>
          </p:nvSpPr>
          <p:spPr>
            <a:xfrm>
              <a:off x="5124458" y="-130189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53" name="Freeform: Shape 452">
              <a:extLst>
                <a:ext uri="{FF2B5EF4-FFF2-40B4-BE49-F238E27FC236}">
                  <a16:creationId xmlns:a16="http://schemas.microsoft.com/office/drawing/2014/main" id="{FF3AC504-B63F-D649-E465-F63D72D075F9}"/>
                </a:ext>
              </a:extLst>
            </p:cNvPr>
            <p:cNvSpPr/>
            <p:nvPr/>
          </p:nvSpPr>
          <p:spPr>
            <a:xfrm>
              <a:off x="5108646" y="-130189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54" name="Freeform: Shape 453">
              <a:extLst>
                <a:ext uri="{FF2B5EF4-FFF2-40B4-BE49-F238E27FC236}">
                  <a16:creationId xmlns:a16="http://schemas.microsoft.com/office/drawing/2014/main" id="{6C1C7C2B-746A-D33F-E7FE-D01D43BB0351}"/>
                </a:ext>
              </a:extLst>
            </p:cNvPr>
            <p:cNvSpPr/>
            <p:nvPr/>
          </p:nvSpPr>
          <p:spPr>
            <a:xfrm>
              <a:off x="5078833" y="-130189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55" name="Freeform: Shape 454">
              <a:extLst>
                <a:ext uri="{FF2B5EF4-FFF2-40B4-BE49-F238E27FC236}">
                  <a16:creationId xmlns:a16="http://schemas.microsoft.com/office/drawing/2014/main" id="{A7756FE1-2ADB-436D-A180-67328672F4F5}"/>
                </a:ext>
              </a:extLst>
            </p:cNvPr>
            <p:cNvSpPr/>
            <p:nvPr/>
          </p:nvSpPr>
          <p:spPr>
            <a:xfrm>
              <a:off x="5072165" y="-130189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56" name="Freeform: Shape 455">
              <a:extLst>
                <a:ext uri="{FF2B5EF4-FFF2-40B4-BE49-F238E27FC236}">
                  <a16:creationId xmlns:a16="http://schemas.microsoft.com/office/drawing/2014/main" id="{7B03536D-BEE8-9A88-490B-A7E3A4502E55}"/>
                </a:ext>
              </a:extLst>
            </p:cNvPr>
            <p:cNvSpPr/>
            <p:nvPr/>
          </p:nvSpPr>
          <p:spPr>
            <a:xfrm>
              <a:off x="5045972" y="-130189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57" name="Freeform: Shape 456">
              <a:extLst>
                <a:ext uri="{FF2B5EF4-FFF2-40B4-BE49-F238E27FC236}">
                  <a16:creationId xmlns:a16="http://schemas.microsoft.com/office/drawing/2014/main" id="{75DADAB9-229A-875F-E687-808E6E0C7FD1}"/>
                </a:ext>
              </a:extLst>
            </p:cNvPr>
            <p:cNvSpPr/>
            <p:nvPr/>
          </p:nvSpPr>
          <p:spPr>
            <a:xfrm>
              <a:off x="5019873" y="-130189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58" name="Freeform: Shape 457">
              <a:extLst>
                <a:ext uri="{FF2B5EF4-FFF2-40B4-BE49-F238E27FC236}">
                  <a16:creationId xmlns:a16="http://schemas.microsoft.com/office/drawing/2014/main" id="{BD6C56BE-F594-6EB8-BEDA-E1F44CBEB959}"/>
                </a:ext>
              </a:extLst>
            </p:cNvPr>
            <p:cNvSpPr/>
            <p:nvPr/>
          </p:nvSpPr>
          <p:spPr>
            <a:xfrm>
              <a:off x="4905573" y="-130189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59" name="Freeform: Shape 458">
              <a:extLst>
                <a:ext uri="{FF2B5EF4-FFF2-40B4-BE49-F238E27FC236}">
                  <a16:creationId xmlns:a16="http://schemas.microsoft.com/office/drawing/2014/main" id="{421C464B-0707-50BB-1341-021EFC009292}"/>
                </a:ext>
              </a:extLst>
            </p:cNvPr>
            <p:cNvSpPr/>
            <p:nvPr/>
          </p:nvSpPr>
          <p:spPr>
            <a:xfrm>
              <a:off x="4845375" y="-1333517"/>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60" name="Freeform: Shape 459">
              <a:extLst>
                <a:ext uri="{FF2B5EF4-FFF2-40B4-BE49-F238E27FC236}">
                  <a16:creationId xmlns:a16="http://schemas.microsoft.com/office/drawing/2014/main" id="{CD164819-A914-36A7-BFD4-C7C742F404F4}"/>
                </a:ext>
              </a:extLst>
            </p:cNvPr>
            <p:cNvSpPr/>
            <p:nvPr/>
          </p:nvSpPr>
          <p:spPr>
            <a:xfrm>
              <a:off x="4838041" y="-1361521"/>
              <a:ext cx="9525" cy="75437"/>
            </a:xfrm>
            <a:custGeom>
              <a:avLst/>
              <a:gdLst>
                <a:gd name="connsiteX0" fmla="*/ 0 w 9525"/>
                <a:gd name="connsiteY0" fmla="*/ 0 h 75437"/>
                <a:gd name="connsiteX1" fmla="*/ 0 w 9525"/>
                <a:gd name="connsiteY1" fmla="*/ 75438 h 75437"/>
              </a:gdLst>
              <a:ahLst/>
              <a:cxnLst>
                <a:cxn ang="0">
                  <a:pos x="connsiteX0" y="connsiteY0"/>
                </a:cxn>
                <a:cxn ang="0">
                  <a:pos x="connsiteX1" y="connsiteY1"/>
                </a:cxn>
              </a:cxnLst>
              <a:rect l="l" t="t" r="r" b="b"/>
              <a:pathLst>
                <a:path w="9525" h="75437">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61" name="Freeform: Shape 460">
              <a:extLst>
                <a:ext uri="{FF2B5EF4-FFF2-40B4-BE49-F238E27FC236}">
                  <a16:creationId xmlns:a16="http://schemas.microsoft.com/office/drawing/2014/main" id="{9D3A44AD-1BF3-E23B-EF5F-B8759AA17C3D}"/>
                </a:ext>
              </a:extLst>
            </p:cNvPr>
            <p:cNvSpPr/>
            <p:nvPr/>
          </p:nvSpPr>
          <p:spPr>
            <a:xfrm>
              <a:off x="4738981" y="-1384571"/>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62" name="Freeform: Shape 461">
              <a:extLst>
                <a:ext uri="{FF2B5EF4-FFF2-40B4-BE49-F238E27FC236}">
                  <a16:creationId xmlns:a16="http://schemas.microsoft.com/office/drawing/2014/main" id="{67101413-373C-6BAE-36D1-02930277BFA0}"/>
                </a:ext>
              </a:extLst>
            </p:cNvPr>
            <p:cNvSpPr/>
            <p:nvPr/>
          </p:nvSpPr>
          <p:spPr>
            <a:xfrm>
              <a:off x="4724979" y="-1384571"/>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63" name="Freeform: Shape 462">
              <a:extLst>
                <a:ext uri="{FF2B5EF4-FFF2-40B4-BE49-F238E27FC236}">
                  <a16:creationId xmlns:a16="http://schemas.microsoft.com/office/drawing/2014/main" id="{C9C7AEDC-C4AF-0D57-0F9B-53EF14B6F588}"/>
                </a:ext>
              </a:extLst>
            </p:cNvPr>
            <p:cNvSpPr/>
            <p:nvPr/>
          </p:nvSpPr>
          <p:spPr>
            <a:xfrm>
              <a:off x="4695166" y="-1384571"/>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64" name="Freeform: Shape 463">
              <a:extLst>
                <a:ext uri="{FF2B5EF4-FFF2-40B4-BE49-F238E27FC236}">
                  <a16:creationId xmlns:a16="http://schemas.microsoft.com/office/drawing/2014/main" id="{7DCFB874-8AB0-AE40-62E1-1A1CE6B11BE5}"/>
                </a:ext>
              </a:extLst>
            </p:cNvPr>
            <p:cNvSpPr/>
            <p:nvPr/>
          </p:nvSpPr>
          <p:spPr>
            <a:xfrm>
              <a:off x="4639254" y="-140705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65" name="Freeform: Shape 464">
              <a:extLst>
                <a:ext uri="{FF2B5EF4-FFF2-40B4-BE49-F238E27FC236}">
                  <a16:creationId xmlns:a16="http://schemas.microsoft.com/office/drawing/2014/main" id="{6A1A3F8F-DD3D-194E-F738-F031F02B6880}"/>
                </a:ext>
              </a:extLst>
            </p:cNvPr>
            <p:cNvSpPr/>
            <p:nvPr/>
          </p:nvSpPr>
          <p:spPr>
            <a:xfrm>
              <a:off x="4591820" y="-140705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66" name="Freeform: Shape 465">
              <a:extLst>
                <a:ext uri="{FF2B5EF4-FFF2-40B4-BE49-F238E27FC236}">
                  <a16:creationId xmlns:a16="http://schemas.microsoft.com/office/drawing/2014/main" id="{6B085D76-34E4-7720-1ECD-D313E37B9D5C}"/>
                </a:ext>
              </a:extLst>
            </p:cNvPr>
            <p:cNvSpPr/>
            <p:nvPr/>
          </p:nvSpPr>
          <p:spPr>
            <a:xfrm>
              <a:off x="4530479" y="-140705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67" name="Freeform: Shape 466">
              <a:extLst>
                <a:ext uri="{FF2B5EF4-FFF2-40B4-BE49-F238E27FC236}">
                  <a16:creationId xmlns:a16="http://schemas.microsoft.com/office/drawing/2014/main" id="{F43D2112-B4A5-F373-8D4F-20B378B67CAE}"/>
                </a:ext>
              </a:extLst>
            </p:cNvPr>
            <p:cNvSpPr/>
            <p:nvPr/>
          </p:nvSpPr>
          <p:spPr>
            <a:xfrm>
              <a:off x="4492093" y="-140705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68" name="Freeform: Shape 467">
              <a:extLst>
                <a:ext uri="{FF2B5EF4-FFF2-40B4-BE49-F238E27FC236}">
                  <a16:creationId xmlns:a16="http://schemas.microsoft.com/office/drawing/2014/main" id="{154DB7CB-B35C-9303-CCEF-AAD3C70B2D35}"/>
                </a:ext>
              </a:extLst>
            </p:cNvPr>
            <p:cNvSpPr/>
            <p:nvPr/>
          </p:nvSpPr>
          <p:spPr>
            <a:xfrm>
              <a:off x="4479329" y="-140705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69" name="Freeform: Shape 468">
              <a:extLst>
                <a:ext uri="{FF2B5EF4-FFF2-40B4-BE49-F238E27FC236}">
                  <a16:creationId xmlns:a16="http://schemas.microsoft.com/office/drawing/2014/main" id="{30D48459-8F56-5D21-4B68-EDBF3DD1DFCB}"/>
                </a:ext>
              </a:extLst>
            </p:cNvPr>
            <p:cNvSpPr/>
            <p:nvPr/>
          </p:nvSpPr>
          <p:spPr>
            <a:xfrm>
              <a:off x="4466566" y="-140705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70" name="Freeform: Shape 469">
              <a:extLst>
                <a:ext uri="{FF2B5EF4-FFF2-40B4-BE49-F238E27FC236}">
                  <a16:creationId xmlns:a16="http://schemas.microsoft.com/office/drawing/2014/main" id="{DBDA7D7D-3688-602E-D4E9-BA310622B0B2}"/>
                </a:ext>
              </a:extLst>
            </p:cNvPr>
            <p:cNvSpPr/>
            <p:nvPr/>
          </p:nvSpPr>
          <p:spPr>
            <a:xfrm>
              <a:off x="4428275" y="-1428958"/>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71" name="Freeform: Shape 470">
              <a:extLst>
                <a:ext uri="{FF2B5EF4-FFF2-40B4-BE49-F238E27FC236}">
                  <a16:creationId xmlns:a16="http://schemas.microsoft.com/office/drawing/2014/main" id="{90F50AA5-2CB0-3A72-4DEE-2B10D6D4D477}"/>
                </a:ext>
              </a:extLst>
            </p:cNvPr>
            <p:cNvSpPr/>
            <p:nvPr/>
          </p:nvSpPr>
          <p:spPr>
            <a:xfrm>
              <a:off x="4380269" y="-1451437"/>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72" name="Freeform: Shape 471">
              <a:extLst>
                <a:ext uri="{FF2B5EF4-FFF2-40B4-BE49-F238E27FC236}">
                  <a16:creationId xmlns:a16="http://schemas.microsoft.com/office/drawing/2014/main" id="{F51AFF1C-1EFB-9C0B-6019-B5ADDD98AC52}"/>
                </a:ext>
              </a:extLst>
            </p:cNvPr>
            <p:cNvSpPr/>
            <p:nvPr/>
          </p:nvSpPr>
          <p:spPr>
            <a:xfrm>
              <a:off x="4354742" y="-1487918"/>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73" name="Freeform: Shape 472">
              <a:extLst>
                <a:ext uri="{FF2B5EF4-FFF2-40B4-BE49-F238E27FC236}">
                  <a16:creationId xmlns:a16="http://schemas.microsoft.com/office/drawing/2014/main" id="{796CCC32-FB60-0B76-7E4E-0E043FE162C6}"/>
                </a:ext>
              </a:extLst>
            </p:cNvPr>
            <p:cNvSpPr/>
            <p:nvPr/>
          </p:nvSpPr>
          <p:spPr>
            <a:xfrm>
              <a:off x="4301879" y="-1506777"/>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74" name="Freeform: Shape 473">
              <a:extLst>
                <a:ext uri="{FF2B5EF4-FFF2-40B4-BE49-F238E27FC236}">
                  <a16:creationId xmlns:a16="http://schemas.microsoft.com/office/drawing/2014/main" id="{D04D8381-001B-E8F3-B654-B6803653C1F9}"/>
                </a:ext>
              </a:extLst>
            </p:cNvPr>
            <p:cNvSpPr/>
            <p:nvPr/>
          </p:nvSpPr>
          <p:spPr>
            <a:xfrm>
              <a:off x="4208248" y="-1581548"/>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75" name="Freeform: Shape 474">
              <a:extLst>
                <a:ext uri="{FF2B5EF4-FFF2-40B4-BE49-F238E27FC236}">
                  <a16:creationId xmlns:a16="http://schemas.microsoft.com/office/drawing/2014/main" id="{7B6A3ECD-E3EC-8954-6589-C6EB942DED5D}"/>
                </a:ext>
              </a:extLst>
            </p:cNvPr>
            <p:cNvSpPr/>
            <p:nvPr/>
          </p:nvSpPr>
          <p:spPr>
            <a:xfrm>
              <a:off x="4170529" y="-1598598"/>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76" name="Freeform: Shape 475">
              <a:extLst>
                <a:ext uri="{FF2B5EF4-FFF2-40B4-BE49-F238E27FC236}">
                  <a16:creationId xmlns:a16="http://schemas.microsoft.com/office/drawing/2014/main" id="{0F430195-DD38-172D-5D4E-AB5FFA29F477}"/>
                </a:ext>
              </a:extLst>
            </p:cNvPr>
            <p:cNvSpPr/>
            <p:nvPr/>
          </p:nvSpPr>
          <p:spPr>
            <a:xfrm>
              <a:off x="4051943" y="-1653938"/>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77" name="Freeform: Shape 476">
              <a:extLst>
                <a:ext uri="{FF2B5EF4-FFF2-40B4-BE49-F238E27FC236}">
                  <a16:creationId xmlns:a16="http://schemas.microsoft.com/office/drawing/2014/main" id="{0B1F1EB2-AC70-6FD7-BE06-996FC95441F4}"/>
                </a:ext>
              </a:extLst>
            </p:cNvPr>
            <p:cNvSpPr/>
            <p:nvPr/>
          </p:nvSpPr>
          <p:spPr>
            <a:xfrm>
              <a:off x="4042227" y="-167156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78" name="Freeform: Shape 477">
              <a:extLst>
                <a:ext uri="{FF2B5EF4-FFF2-40B4-BE49-F238E27FC236}">
                  <a16:creationId xmlns:a16="http://schemas.microsoft.com/office/drawing/2014/main" id="{214B3A99-B2B1-EE38-3B48-C50DE97F8339}"/>
                </a:ext>
              </a:extLst>
            </p:cNvPr>
            <p:cNvSpPr/>
            <p:nvPr/>
          </p:nvSpPr>
          <p:spPr>
            <a:xfrm>
              <a:off x="4003270" y="-167156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79" name="Freeform: Shape 478">
              <a:extLst>
                <a:ext uri="{FF2B5EF4-FFF2-40B4-BE49-F238E27FC236}">
                  <a16:creationId xmlns:a16="http://schemas.microsoft.com/office/drawing/2014/main" id="{E6C35690-1597-7BAF-B76E-CFC9F384C47E}"/>
                </a:ext>
              </a:extLst>
            </p:cNvPr>
            <p:cNvSpPr/>
            <p:nvPr/>
          </p:nvSpPr>
          <p:spPr>
            <a:xfrm>
              <a:off x="3992983" y="-167156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80" name="Freeform: Shape 479">
              <a:extLst>
                <a:ext uri="{FF2B5EF4-FFF2-40B4-BE49-F238E27FC236}">
                  <a16:creationId xmlns:a16="http://schemas.microsoft.com/office/drawing/2014/main" id="{C6326850-171E-ECBC-3716-E135765DB5BB}"/>
                </a:ext>
              </a:extLst>
            </p:cNvPr>
            <p:cNvSpPr/>
            <p:nvPr/>
          </p:nvSpPr>
          <p:spPr>
            <a:xfrm>
              <a:off x="3983267" y="-167156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81" name="Freeform: Shape 480">
              <a:extLst>
                <a:ext uri="{FF2B5EF4-FFF2-40B4-BE49-F238E27FC236}">
                  <a16:creationId xmlns:a16="http://schemas.microsoft.com/office/drawing/2014/main" id="{BBA44640-2DED-2DD2-5A2B-2AE262A29E1C}"/>
                </a:ext>
              </a:extLst>
            </p:cNvPr>
            <p:cNvSpPr/>
            <p:nvPr/>
          </p:nvSpPr>
          <p:spPr>
            <a:xfrm>
              <a:off x="3945548" y="-1703183"/>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82" name="Freeform: Shape 481">
              <a:extLst>
                <a:ext uri="{FF2B5EF4-FFF2-40B4-BE49-F238E27FC236}">
                  <a16:creationId xmlns:a16="http://schemas.microsoft.com/office/drawing/2014/main" id="{2CC364D1-57F1-CCEB-7FEA-308EA3388E05}"/>
                </a:ext>
              </a:extLst>
            </p:cNvPr>
            <p:cNvSpPr/>
            <p:nvPr/>
          </p:nvSpPr>
          <p:spPr>
            <a:xfrm>
              <a:off x="3928499" y="-1704421"/>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83" name="Freeform: Shape 482">
              <a:extLst>
                <a:ext uri="{FF2B5EF4-FFF2-40B4-BE49-F238E27FC236}">
                  <a16:creationId xmlns:a16="http://schemas.microsoft.com/office/drawing/2014/main" id="{0B7BB160-7474-85D4-DE51-EC2D682AC3E8}"/>
                </a:ext>
              </a:extLst>
            </p:cNvPr>
            <p:cNvSpPr/>
            <p:nvPr/>
          </p:nvSpPr>
          <p:spPr>
            <a:xfrm>
              <a:off x="3892685" y="-1737854"/>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84" name="Freeform: Shape 483">
              <a:extLst>
                <a:ext uri="{FF2B5EF4-FFF2-40B4-BE49-F238E27FC236}">
                  <a16:creationId xmlns:a16="http://schemas.microsoft.com/office/drawing/2014/main" id="{1FA1B967-9AF6-18B0-2015-E2A3CED36BF4}"/>
                </a:ext>
              </a:extLst>
            </p:cNvPr>
            <p:cNvSpPr/>
            <p:nvPr/>
          </p:nvSpPr>
          <p:spPr>
            <a:xfrm>
              <a:off x="3882969" y="-1737854"/>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85" name="Freeform: Shape 484">
              <a:extLst>
                <a:ext uri="{FF2B5EF4-FFF2-40B4-BE49-F238E27FC236}">
                  <a16:creationId xmlns:a16="http://schemas.microsoft.com/office/drawing/2014/main" id="{2534668E-7753-A7E8-E121-EC8687A1DE27}"/>
                </a:ext>
              </a:extLst>
            </p:cNvPr>
            <p:cNvSpPr/>
            <p:nvPr/>
          </p:nvSpPr>
          <p:spPr>
            <a:xfrm>
              <a:off x="3847060" y="-1740902"/>
              <a:ext cx="9525" cy="75437"/>
            </a:xfrm>
            <a:custGeom>
              <a:avLst/>
              <a:gdLst>
                <a:gd name="connsiteX0" fmla="*/ 0 w 9525"/>
                <a:gd name="connsiteY0" fmla="*/ 0 h 75437"/>
                <a:gd name="connsiteX1" fmla="*/ 0 w 9525"/>
                <a:gd name="connsiteY1" fmla="*/ 75438 h 75437"/>
              </a:gdLst>
              <a:ahLst/>
              <a:cxnLst>
                <a:cxn ang="0">
                  <a:pos x="connsiteX0" y="connsiteY0"/>
                </a:cxn>
                <a:cxn ang="0">
                  <a:pos x="connsiteX1" y="connsiteY1"/>
                </a:cxn>
              </a:cxnLst>
              <a:rect l="l" t="t" r="r" b="b"/>
              <a:pathLst>
                <a:path w="9525" h="75437">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86" name="Freeform: Shape 485">
              <a:extLst>
                <a:ext uri="{FF2B5EF4-FFF2-40B4-BE49-F238E27FC236}">
                  <a16:creationId xmlns:a16="http://schemas.microsoft.com/office/drawing/2014/main" id="{1BF2A534-5E36-B75C-8995-6A58E097BBBB}"/>
                </a:ext>
              </a:extLst>
            </p:cNvPr>
            <p:cNvSpPr/>
            <p:nvPr/>
          </p:nvSpPr>
          <p:spPr>
            <a:xfrm>
              <a:off x="3828867" y="-1751855"/>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87" name="Freeform: Shape 486">
              <a:extLst>
                <a:ext uri="{FF2B5EF4-FFF2-40B4-BE49-F238E27FC236}">
                  <a16:creationId xmlns:a16="http://schemas.microsoft.com/office/drawing/2014/main" id="{0C40D791-4096-3E00-72F9-C1DB9399D7B5}"/>
                </a:ext>
              </a:extLst>
            </p:cNvPr>
            <p:cNvSpPr/>
            <p:nvPr/>
          </p:nvSpPr>
          <p:spPr>
            <a:xfrm>
              <a:off x="3791148" y="-1812053"/>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88" name="Freeform: Shape 487">
              <a:extLst>
                <a:ext uri="{FF2B5EF4-FFF2-40B4-BE49-F238E27FC236}">
                  <a16:creationId xmlns:a16="http://schemas.microsoft.com/office/drawing/2014/main" id="{D3F82724-FFB4-036C-2ECF-C6E7CE0C655C}"/>
                </a:ext>
              </a:extLst>
            </p:cNvPr>
            <p:cNvSpPr/>
            <p:nvPr/>
          </p:nvSpPr>
          <p:spPr>
            <a:xfrm>
              <a:off x="3727331" y="-1840628"/>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89" name="Freeform: Shape 488">
              <a:extLst>
                <a:ext uri="{FF2B5EF4-FFF2-40B4-BE49-F238E27FC236}">
                  <a16:creationId xmlns:a16="http://schemas.microsoft.com/office/drawing/2014/main" id="{4D105807-204F-B0A6-71A5-1DA5E11E46DC}"/>
                </a:ext>
              </a:extLst>
            </p:cNvPr>
            <p:cNvSpPr/>
            <p:nvPr/>
          </p:nvSpPr>
          <p:spPr>
            <a:xfrm>
              <a:off x="3685325" y="-1871013"/>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90" name="Freeform: Shape 489">
              <a:extLst>
                <a:ext uri="{FF2B5EF4-FFF2-40B4-BE49-F238E27FC236}">
                  <a16:creationId xmlns:a16="http://schemas.microsoft.com/office/drawing/2014/main" id="{36E58C1C-8343-DB5F-C8B9-B4754C93C825}"/>
                </a:ext>
              </a:extLst>
            </p:cNvPr>
            <p:cNvSpPr/>
            <p:nvPr/>
          </p:nvSpPr>
          <p:spPr>
            <a:xfrm>
              <a:off x="3671990" y="-1871013"/>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91" name="Freeform: Shape 490">
              <a:extLst>
                <a:ext uri="{FF2B5EF4-FFF2-40B4-BE49-F238E27FC236}">
                  <a16:creationId xmlns:a16="http://schemas.microsoft.com/office/drawing/2014/main" id="{80A674EA-1074-4535-A06E-93E9CD34C6AC}"/>
                </a:ext>
              </a:extLst>
            </p:cNvPr>
            <p:cNvSpPr/>
            <p:nvPr/>
          </p:nvSpPr>
          <p:spPr>
            <a:xfrm>
              <a:off x="3613602" y="-1917781"/>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92" name="Freeform: Shape 491">
              <a:extLst>
                <a:ext uri="{FF2B5EF4-FFF2-40B4-BE49-F238E27FC236}">
                  <a16:creationId xmlns:a16="http://schemas.microsoft.com/office/drawing/2014/main" id="{FC44110F-3861-DB97-F49F-CF6A846A87D7}"/>
                </a:ext>
              </a:extLst>
            </p:cNvPr>
            <p:cNvSpPr/>
            <p:nvPr/>
          </p:nvSpPr>
          <p:spPr>
            <a:xfrm>
              <a:off x="3597791" y="-1931783"/>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93" name="Freeform: Shape 492">
              <a:extLst>
                <a:ext uri="{FF2B5EF4-FFF2-40B4-BE49-F238E27FC236}">
                  <a16:creationId xmlns:a16="http://schemas.microsoft.com/office/drawing/2014/main" id="{2447DCBA-08A6-5F81-22BE-6F51EB4932B3}"/>
                </a:ext>
              </a:extLst>
            </p:cNvPr>
            <p:cNvSpPr/>
            <p:nvPr/>
          </p:nvSpPr>
          <p:spPr>
            <a:xfrm>
              <a:off x="3541212" y="-1946356"/>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94" name="Freeform: Shape 493">
              <a:extLst>
                <a:ext uri="{FF2B5EF4-FFF2-40B4-BE49-F238E27FC236}">
                  <a16:creationId xmlns:a16="http://schemas.microsoft.com/office/drawing/2014/main" id="{179AA160-B078-4064-A453-CD297D7E1E16}"/>
                </a:ext>
              </a:extLst>
            </p:cNvPr>
            <p:cNvSpPr/>
            <p:nvPr/>
          </p:nvSpPr>
          <p:spPr>
            <a:xfrm>
              <a:off x="3526067" y="-1960929"/>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95" name="Freeform: Shape 494">
              <a:extLst>
                <a:ext uri="{FF2B5EF4-FFF2-40B4-BE49-F238E27FC236}">
                  <a16:creationId xmlns:a16="http://schemas.microsoft.com/office/drawing/2014/main" id="{84CE7427-9529-F961-F9CA-CBA6FFB0FE6C}"/>
                </a:ext>
              </a:extLst>
            </p:cNvPr>
            <p:cNvSpPr/>
            <p:nvPr/>
          </p:nvSpPr>
          <p:spPr>
            <a:xfrm>
              <a:off x="3498731" y="-1974931"/>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96" name="Freeform: Shape 495">
              <a:extLst>
                <a:ext uri="{FF2B5EF4-FFF2-40B4-BE49-F238E27FC236}">
                  <a16:creationId xmlns:a16="http://schemas.microsoft.com/office/drawing/2014/main" id="{18C51A43-9342-3964-9570-8A75D6CE20B0}"/>
                </a:ext>
              </a:extLst>
            </p:cNvPr>
            <p:cNvSpPr/>
            <p:nvPr/>
          </p:nvSpPr>
          <p:spPr>
            <a:xfrm>
              <a:off x="3449486" y="-2002934"/>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97" name="Freeform: Shape 496">
              <a:extLst>
                <a:ext uri="{FF2B5EF4-FFF2-40B4-BE49-F238E27FC236}">
                  <a16:creationId xmlns:a16="http://schemas.microsoft.com/office/drawing/2014/main" id="{DF8F1F38-3961-095D-89EA-6920FBD3388F}"/>
                </a:ext>
              </a:extLst>
            </p:cNvPr>
            <p:cNvSpPr/>
            <p:nvPr/>
          </p:nvSpPr>
          <p:spPr>
            <a:xfrm>
              <a:off x="3414149" y="-2027890"/>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98" name="Freeform: Shape 497">
              <a:extLst>
                <a:ext uri="{FF2B5EF4-FFF2-40B4-BE49-F238E27FC236}">
                  <a16:creationId xmlns:a16="http://schemas.microsoft.com/office/drawing/2014/main" id="{BF82195A-BA49-91A7-70BB-2D47CC588950}"/>
                </a:ext>
              </a:extLst>
            </p:cNvPr>
            <p:cNvSpPr/>
            <p:nvPr/>
          </p:nvSpPr>
          <p:spPr>
            <a:xfrm>
              <a:off x="3368619" y="-2041225"/>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499" name="Freeform: Shape 498">
              <a:extLst>
                <a:ext uri="{FF2B5EF4-FFF2-40B4-BE49-F238E27FC236}">
                  <a16:creationId xmlns:a16="http://schemas.microsoft.com/office/drawing/2014/main" id="{85019290-5F97-1041-C7C5-19201F9BA340}"/>
                </a:ext>
              </a:extLst>
            </p:cNvPr>
            <p:cNvSpPr/>
            <p:nvPr/>
          </p:nvSpPr>
          <p:spPr>
            <a:xfrm>
              <a:off x="3345473" y="-2053988"/>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500" name="Freeform: Shape 499">
              <a:extLst>
                <a:ext uri="{FF2B5EF4-FFF2-40B4-BE49-F238E27FC236}">
                  <a16:creationId xmlns:a16="http://schemas.microsoft.com/office/drawing/2014/main" id="{051C5BDA-CED0-A648-E703-52FE550BA653}"/>
                </a:ext>
              </a:extLst>
            </p:cNvPr>
            <p:cNvSpPr/>
            <p:nvPr/>
          </p:nvSpPr>
          <p:spPr>
            <a:xfrm>
              <a:off x="3314517" y="-2078944"/>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501" name="Freeform: Shape 500">
              <a:extLst>
                <a:ext uri="{FF2B5EF4-FFF2-40B4-BE49-F238E27FC236}">
                  <a16:creationId xmlns:a16="http://schemas.microsoft.com/office/drawing/2014/main" id="{A9C445B1-EB15-D082-1B55-5D9E7548F691}"/>
                </a:ext>
              </a:extLst>
            </p:cNvPr>
            <p:cNvSpPr/>
            <p:nvPr/>
          </p:nvSpPr>
          <p:spPr>
            <a:xfrm>
              <a:off x="3257939" y="-2078944"/>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502" name="Freeform: Shape 501">
              <a:extLst>
                <a:ext uri="{FF2B5EF4-FFF2-40B4-BE49-F238E27FC236}">
                  <a16:creationId xmlns:a16="http://schemas.microsoft.com/office/drawing/2014/main" id="{A115DB44-5651-2307-A052-CF1CAEC11972}"/>
                </a:ext>
              </a:extLst>
            </p:cNvPr>
            <p:cNvSpPr/>
            <p:nvPr/>
          </p:nvSpPr>
          <p:spPr>
            <a:xfrm>
              <a:off x="3207456" y="-2129331"/>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503" name="Freeform: Shape 502">
              <a:extLst>
                <a:ext uri="{FF2B5EF4-FFF2-40B4-BE49-F238E27FC236}">
                  <a16:creationId xmlns:a16="http://schemas.microsoft.com/office/drawing/2014/main" id="{1261720D-5BBB-C7AA-FAEB-D64AE057B7F8}"/>
                </a:ext>
              </a:extLst>
            </p:cNvPr>
            <p:cNvSpPr/>
            <p:nvPr/>
          </p:nvSpPr>
          <p:spPr>
            <a:xfrm>
              <a:off x="3131447" y="-2202959"/>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504" name="Freeform: Shape 503">
              <a:extLst>
                <a:ext uri="{FF2B5EF4-FFF2-40B4-BE49-F238E27FC236}">
                  <a16:creationId xmlns:a16="http://schemas.microsoft.com/office/drawing/2014/main" id="{754FBFC2-62EB-A045-B239-C169954EF7BC}"/>
                </a:ext>
              </a:extLst>
            </p:cNvPr>
            <p:cNvSpPr/>
            <p:nvPr/>
          </p:nvSpPr>
          <p:spPr>
            <a:xfrm>
              <a:off x="3037816" y="-2254013"/>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505" name="Freeform: Shape 504">
              <a:extLst>
                <a:ext uri="{FF2B5EF4-FFF2-40B4-BE49-F238E27FC236}">
                  <a16:creationId xmlns:a16="http://schemas.microsoft.com/office/drawing/2014/main" id="{54351743-6281-0303-AF01-9613DDD47908}"/>
                </a:ext>
              </a:extLst>
            </p:cNvPr>
            <p:cNvSpPr/>
            <p:nvPr/>
          </p:nvSpPr>
          <p:spPr>
            <a:xfrm>
              <a:off x="2902275" y="-2339167"/>
              <a:ext cx="9525" cy="75437"/>
            </a:xfrm>
            <a:custGeom>
              <a:avLst/>
              <a:gdLst>
                <a:gd name="connsiteX0" fmla="*/ 0 w 9525"/>
                <a:gd name="connsiteY0" fmla="*/ 0 h 75437"/>
                <a:gd name="connsiteX1" fmla="*/ 0 w 9525"/>
                <a:gd name="connsiteY1" fmla="*/ 75438 h 75437"/>
              </a:gdLst>
              <a:ahLst/>
              <a:cxnLst>
                <a:cxn ang="0">
                  <a:pos x="connsiteX0" y="connsiteY0"/>
                </a:cxn>
                <a:cxn ang="0">
                  <a:pos x="connsiteX1" y="connsiteY1"/>
                </a:cxn>
              </a:cxnLst>
              <a:rect l="l" t="t" r="r" b="b"/>
              <a:pathLst>
                <a:path w="9525" h="75437">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506" name="Freeform: Shape 505">
              <a:extLst>
                <a:ext uri="{FF2B5EF4-FFF2-40B4-BE49-F238E27FC236}">
                  <a16:creationId xmlns:a16="http://schemas.microsoft.com/office/drawing/2014/main" id="{2D60378E-3154-9EDC-50AE-3CF9768076A8}"/>
                </a:ext>
              </a:extLst>
            </p:cNvPr>
            <p:cNvSpPr/>
            <p:nvPr/>
          </p:nvSpPr>
          <p:spPr>
            <a:xfrm>
              <a:off x="2870652" y="-2373171"/>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507" name="Freeform: Shape 506">
              <a:extLst>
                <a:ext uri="{FF2B5EF4-FFF2-40B4-BE49-F238E27FC236}">
                  <a16:creationId xmlns:a16="http://schemas.microsoft.com/office/drawing/2014/main" id="{5671DEF5-2628-C7D0-B845-2983F1FC7B63}"/>
                </a:ext>
              </a:extLst>
            </p:cNvPr>
            <p:cNvSpPr/>
            <p:nvPr/>
          </p:nvSpPr>
          <p:spPr>
            <a:xfrm>
              <a:off x="2708918" y="-2456515"/>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508" name="Freeform: Shape 507">
              <a:extLst>
                <a:ext uri="{FF2B5EF4-FFF2-40B4-BE49-F238E27FC236}">
                  <a16:creationId xmlns:a16="http://schemas.microsoft.com/office/drawing/2014/main" id="{60B6E7EC-F4C3-7197-B5E2-04F972CB4544}"/>
                </a:ext>
              </a:extLst>
            </p:cNvPr>
            <p:cNvSpPr/>
            <p:nvPr/>
          </p:nvSpPr>
          <p:spPr>
            <a:xfrm>
              <a:off x="2463268" y="-2492329"/>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509" name="Freeform: Shape 508">
              <a:extLst>
                <a:ext uri="{FF2B5EF4-FFF2-40B4-BE49-F238E27FC236}">
                  <a16:creationId xmlns:a16="http://schemas.microsoft.com/office/drawing/2014/main" id="{1BB7CFBC-E56E-693C-9422-81ABC4286FB2}"/>
                </a:ext>
              </a:extLst>
            </p:cNvPr>
            <p:cNvSpPr/>
            <p:nvPr/>
          </p:nvSpPr>
          <p:spPr>
            <a:xfrm>
              <a:off x="2317440" y="-2531858"/>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sp>
          <p:nvSpPr>
            <p:cNvPr id="510" name="Freeform: Shape 509">
              <a:extLst>
                <a:ext uri="{FF2B5EF4-FFF2-40B4-BE49-F238E27FC236}">
                  <a16:creationId xmlns:a16="http://schemas.microsoft.com/office/drawing/2014/main" id="{7B14F008-CA1F-9587-26E2-1F08F022827E}"/>
                </a:ext>
              </a:extLst>
            </p:cNvPr>
            <p:cNvSpPr/>
            <p:nvPr/>
          </p:nvSpPr>
          <p:spPr>
            <a:xfrm>
              <a:off x="2421358" y="-2508712"/>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2"/>
              </a:solidFill>
              <a:prstDash val="solid"/>
              <a:miter/>
            </a:ln>
          </p:spPr>
          <p:txBody>
            <a:bodyPr rtlCol="0" anchor="ctr"/>
            <a:lstStyle/>
            <a:p>
              <a:endParaRPr lang="en-GB" sz="1100">
                <a:solidFill>
                  <a:schemeClr val="tx1"/>
                </a:solidFill>
              </a:endParaRPr>
            </a:p>
          </p:txBody>
        </p:sp>
      </p:grpSp>
      <p:grpSp>
        <p:nvGrpSpPr>
          <p:cNvPr id="512" name="Graphic 433">
            <a:extLst>
              <a:ext uri="{FF2B5EF4-FFF2-40B4-BE49-F238E27FC236}">
                <a16:creationId xmlns:a16="http://schemas.microsoft.com/office/drawing/2014/main" id="{88C5C199-8BA8-1A7A-923F-471DB42565E9}"/>
              </a:ext>
            </a:extLst>
          </p:cNvPr>
          <p:cNvGrpSpPr/>
          <p:nvPr/>
        </p:nvGrpSpPr>
        <p:grpSpPr>
          <a:xfrm>
            <a:off x="858823" y="3170864"/>
            <a:ext cx="5060170" cy="1235923"/>
            <a:chOff x="2426940" y="-1860383"/>
            <a:chExt cx="5656611" cy="1381601"/>
          </a:xfrm>
        </p:grpSpPr>
        <p:sp>
          <p:nvSpPr>
            <p:cNvPr id="513" name="Freeform: Shape 512">
              <a:extLst>
                <a:ext uri="{FF2B5EF4-FFF2-40B4-BE49-F238E27FC236}">
                  <a16:creationId xmlns:a16="http://schemas.microsoft.com/office/drawing/2014/main" id="{0A613F9C-C95B-4A04-7DEE-93E8B021322C}"/>
                </a:ext>
              </a:extLst>
            </p:cNvPr>
            <p:cNvSpPr/>
            <p:nvPr/>
          </p:nvSpPr>
          <p:spPr>
            <a:xfrm>
              <a:off x="8083552" y="-5541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14" name="Freeform: Shape 513">
              <a:extLst>
                <a:ext uri="{FF2B5EF4-FFF2-40B4-BE49-F238E27FC236}">
                  <a16:creationId xmlns:a16="http://schemas.microsoft.com/office/drawing/2014/main" id="{2FE79455-61A1-B21D-C6F2-C7383F96D858}"/>
                </a:ext>
              </a:extLst>
            </p:cNvPr>
            <p:cNvSpPr/>
            <p:nvPr/>
          </p:nvSpPr>
          <p:spPr>
            <a:xfrm>
              <a:off x="7684645" y="-5541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15" name="Freeform: Shape 514">
              <a:extLst>
                <a:ext uri="{FF2B5EF4-FFF2-40B4-BE49-F238E27FC236}">
                  <a16:creationId xmlns:a16="http://schemas.microsoft.com/office/drawing/2014/main" id="{B1E53DD9-FADB-F4C9-FE7E-F09BB35FDFBB}"/>
                </a:ext>
              </a:extLst>
            </p:cNvPr>
            <p:cNvSpPr/>
            <p:nvPr/>
          </p:nvSpPr>
          <p:spPr>
            <a:xfrm>
              <a:off x="7672548" y="-5541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16" name="Freeform: Shape 515">
              <a:extLst>
                <a:ext uri="{FF2B5EF4-FFF2-40B4-BE49-F238E27FC236}">
                  <a16:creationId xmlns:a16="http://schemas.microsoft.com/office/drawing/2014/main" id="{E893D6AE-1866-0A21-347B-3B0394AFF3ED}"/>
                </a:ext>
              </a:extLst>
            </p:cNvPr>
            <p:cNvSpPr/>
            <p:nvPr/>
          </p:nvSpPr>
          <p:spPr>
            <a:xfrm>
              <a:off x="7639687" y="-5541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17" name="Freeform: Shape 516">
              <a:extLst>
                <a:ext uri="{FF2B5EF4-FFF2-40B4-BE49-F238E27FC236}">
                  <a16:creationId xmlns:a16="http://schemas.microsoft.com/office/drawing/2014/main" id="{41667A78-63F6-7D1A-85EF-1A04225DB996}"/>
                </a:ext>
              </a:extLst>
            </p:cNvPr>
            <p:cNvSpPr/>
            <p:nvPr/>
          </p:nvSpPr>
          <p:spPr>
            <a:xfrm>
              <a:off x="7487668" y="-5541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18" name="Freeform: Shape 517">
              <a:extLst>
                <a:ext uri="{FF2B5EF4-FFF2-40B4-BE49-F238E27FC236}">
                  <a16:creationId xmlns:a16="http://schemas.microsoft.com/office/drawing/2014/main" id="{D0C5974B-2608-6840-C08F-C8EAE4C117F7}"/>
                </a:ext>
              </a:extLst>
            </p:cNvPr>
            <p:cNvSpPr/>
            <p:nvPr/>
          </p:nvSpPr>
          <p:spPr>
            <a:xfrm>
              <a:off x="7476809" y="-5541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19" name="Freeform: Shape 518">
              <a:extLst>
                <a:ext uri="{FF2B5EF4-FFF2-40B4-BE49-F238E27FC236}">
                  <a16:creationId xmlns:a16="http://schemas.microsoft.com/office/drawing/2014/main" id="{7CA1D9E1-46E5-9097-0F74-C576B7A48531}"/>
                </a:ext>
              </a:extLst>
            </p:cNvPr>
            <p:cNvSpPr/>
            <p:nvPr/>
          </p:nvSpPr>
          <p:spPr>
            <a:xfrm>
              <a:off x="7464617" y="-5541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20" name="Freeform: Shape 519">
              <a:extLst>
                <a:ext uri="{FF2B5EF4-FFF2-40B4-BE49-F238E27FC236}">
                  <a16:creationId xmlns:a16="http://schemas.microsoft.com/office/drawing/2014/main" id="{64E3E0A5-A573-BC7F-6D2C-1EDC42F4EE68}"/>
                </a:ext>
              </a:extLst>
            </p:cNvPr>
            <p:cNvSpPr/>
            <p:nvPr/>
          </p:nvSpPr>
          <p:spPr>
            <a:xfrm>
              <a:off x="7370320" y="-5541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21" name="Freeform: Shape 520">
              <a:extLst>
                <a:ext uri="{FF2B5EF4-FFF2-40B4-BE49-F238E27FC236}">
                  <a16:creationId xmlns:a16="http://schemas.microsoft.com/office/drawing/2014/main" id="{01F277EF-FE69-A5B2-3416-5F8CF6D30470}"/>
                </a:ext>
              </a:extLst>
            </p:cNvPr>
            <p:cNvSpPr/>
            <p:nvPr/>
          </p:nvSpPr>
          <p:spPr>
            <a:xfrm>
              <a:off x="7300121" y="-5541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22" name="Freeform: Shape 521">
              <a:extLst>
                <a:ext uri="{FF2B5EF4-FFF2-40B4-BE49-F238E27FC236}">
                  <a16:creationId xmlns:a16="http://schemas.microsoft.com/office/drawing/2014/main" id="{29199536-536D-D120-AFAE-022B0A5F6B97}"/>
                </a:ext>
              </a:extLst>
            </p:cNvPr>
            <p:cNvSpPr/>
            <p:nvPr/>
          </p:nvSpPr>
          <p:spPr>
            <a:xfrm>
              <a:off x="7212586" y="-5541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23" name="Freeform: Shape 522">
              <a:extLst>
                <a:ext uri="{FF2B5EF4-FFF2-40B4-BE49-F238E27FC236}">
                  <a16:creationId xmlns:a16="http://schemas.microsoft.com/office/drawing/2014/main" id="{B65969CF-2504-10AC-E69E-F863170F4B1A}"/>
                </a:ext>
              </a:extLst>
            </p:cNvPr>
            <p:cNvSpPr/>
            <p:nvPr/>
          </p:nvSpPr>
          <p:spPr>
            <a:xfrm>
              <a:off x="6898928" y="-5541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24" name="Freeform: Shape 523">
              <a:extLst>
                <a:ext uri="{FF2B5EF4-FFF2-40B4-BE49-F238E27FC236}">
                  <a16:creationId xmlns:a16="http://schemas.microsoft.com/office/drawing/2014/main" id="{F6195FD4-5C74-000E-32E4-8B84C8BF52FA}"/>
                </a:ext>
              </a:extLst>
            </p:cNvPr>
            <p:cNvSpPr/>
            <p:nvPr/>
          </p:nvSpPr>
          <p:spPr>
            <a:xfrm>
              <a:off x="6815012" y="-5541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25" name="Freeform: Shape 524">
              <a:extLst>
                <a:ext uri="{FF2B5EF4-FFF2-40B4-BE49-F238E27FC236}">
                  <a16:creationId xmlns:a16="http://schemas.microsoft.com/office/drawing/2014/main" id="{231E5BC7-1FF0-8653-723E-A4C20076990B}"/>
                </a:ext>
              </a:extLst>
            </p:cNvPr>
            <p:cNvSpPr/>
            <p:nvPr/>
          </p:nvSpPr>
          <p:spPr>
            <a:xfrm>
              <a:off x="6570220" y="-5541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26" name="Freeform: Shape 525">
              <a:extLst>
                <a:ext uri="{FF2B5EF4-FFF2-40B4-BE49-F238E27FC236}">
                  <a16:creationId xmlns:a16="http://schemas.microsoft.com/office/drawing/2014/main" id="{056C5893-0463-B753-B200-EBD17AA1090D}"/>
                </a:ext>
              </a:extLst>
            </p:cNvPr>
            <p:cNvSpPr/>
            <p:nvPr/>
          </p:nvSpPr>
          <p:spPr>
            <a:xfrm>
              <a:off x="6516118" y="-5541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27" name="Freeform: Shape 526">
              <a:extLst>
                <a:ext uri="{FF2B5EF4-FFF2-40B4-BE49-F238E27FC236}">
                  <a16:creationId xmlns:a16="http://schemas.microsoft.com/office/drawing/2014/main" id="{5A16FD7E-C60E-18F8-68F7-C89E7B8CAB0C}"/>
                </a:ext>
              </a:extLst>
            </p:cNvPr>
            <p:cNvSpPr/>
            <p:nvPr/>
          </p:nvSpPr>
          <p:spPr>
            <a:xfrm>
              <a:off x="6507069" y="-62099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28" name="Freeform: Shape 527">
              <a:extLst>
                <a:ext uri="{FF2B5EF4-FFF2-40B4-BE49-F238E27FC236}">
                  <a16:creationId xmlns:a16="http://schemas.microsoft.com/office/drawing/2014/main" id="{E492450E-9784-6103-5862-FB7215BB082C}"/>
                </a:ext>
              </a:extLst>
            </p:cNvPr>
            <p:cNvSpPr/>
            <p:nvPr/>
          </p:nvSpPr>
          <p:spPr>
            <a:xfrm>
              <a:off x="6439537" y="-62099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29" name="Freeform: Shape 528">
              <a:extLst>
                <a:ext uri="{FF2B5EF4-FFF2-40B4-BE49-F238E27FC236}">
                  <a16:creationId xmlns:a16="http://schemas.microsoft.com/office/drawing/2014/main" id="{1BC20DED-C323-39A0-B06A-562CFC8FFE71}"/>
                </a:ext>
              </a:extLst>
            </p:cNvPr>
            <p:cNvSpPr/>
            <p:nvPr/>
          </p:nvSpPr>
          <p:spPr>
            <a:xfrm>
              <a:off x="6390959" y="-62099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30" name="Freeform: Shape 529">
              <a:extLst>
                <a:ext uri="{FF2B5EF4-FFF2-40B4-BE49-F238E27FC236}">
                  <a16:creationId xmlns:a16="http://schemas.microsoft.com/office/drawing/2014/main" id="{5AE053AA-C073-DA34-D6E6-2EB585C10AFC}"/>
                </a:ext>
              </a:extLst>
            </p:cNvPr>
            <p:cNvSpPr/>
            <p:nvPr/>
          </p:nvSpPr>
          <p:spPr>
            <a:xfrm>
              <a:off x="6381149" y="-62099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31" name="Freeform: Shape 530">
              <a:extLst>
                <a:ext uri="{FF2B5EF4-FFF2-40B4-BE49-F238E27FC236}">
                  <a16:creationId xmlns:a16="http://schemas.microsoft.com/office/drawing/2014/main" id="{932025E2-4356-AB83-D403-10A0E4529500}"/>
                </a:ext>
              </a:extLst>
            </p:cNvPr>
            <p:cNvSpPr/>
            <p:nvPr/>
          </p:nvSpPr>
          <p:spPr>
            <a:xfrm>
              <a:off x="6370862" y="-62099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32" name="Freeform: Shape 531">
              <a:extLst>
                <a:ext uri="{FF2B5EF4-FFF2-40B4-BE49-F238E27FC236}">
                  <a16:creationId xmlns:a16="http://schemas.microsoft.com/office/drawing/2014/main" id="{83E73207-A389-A7C5-52FF-6FDC8BA60344}"/>
                </a:ext>
              </a:extLst>
            </p:cNvPr>
            <p:cNvSpPr/>
            <p:nvPr/>
          </p:nvSpPr>
          <p:spPr>
            <a:xfrm>
              <a:off x="6308187" y="-62099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33" name="Freeform: Shape 532">
              <a:extLst>
                <a:ext uri="{FF2B5EF4-FFF2-40B4-BE49-F238E27FC236}">
                  <a16:creationId xmlns:a16="http://schemas.microsoft.com/office/drawing/2014/main" id="{D770ED50-D8EA-6268-F0A4-0C27D87BFAEB}"/>
                </a:ext>
              </a:extLst>
            </p:cNvPr>
            <p:cNvSpPr/>
            <p:nvPr/>
          </p:nvSpPr>
          <p:spPr>
            <a:xfrm>
              <a:off x="6239512" y="-62099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34" name="Freeform: Shape 533">
              <a:extLst>
                <a:ext uri="{FF2B5EF4-FFF2-40B4-BE49-F238E27FC236}">
                  <a16:creationId xmlns:a16="http://schemas.microsoft.com/office/drawing/2014/main" id="{79FEC0AB-0D49-323F-FAD5-DD9BDC380078}"/>
                </a:ext>
              </a:extLst>
            </p:cNvPr>
            <p:cNvSpPr/>
            <p:nvPr/>
          </p:nvSpPr>
          <p:spPr>
            <a:xfrm>
              <a:off x="6189696" y="-62099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35" name="Freeform: Shape 534">
              <a:extLst>
                <a:ext uri="{FF2B5EF4-FFF2-40B4-BE49-F238E27FC236}">
                  <a16:creationId xmlns:a16="http://schemas.microsoft.com/office/drawing/2014/main" id="{16D0B618-FA52-1AE2-D50A-239C2FBFBE16}"/>
                </a:ext>
              </a:extLst>
            </p:cNvPr>
            <p:cNvSpPr/>
            <p:nvPr/>
          </p:nvSpPr>
          <p:spPr>
            <a:xfrm>
              <a:off x="6160454" y="-62099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36" name="Freeform: Shape 535">
              <a:extLst>
                <a:ext uri="{FF2B5EF4-FFF2-40B4-BE49-F238E27FC236}">
                  <a16:creationId xmlns:a16="http://schemas.microsoft.com/office/drawing/2014/main" id="{93880EE7-E2B2-002F-4E06-79735CF43BD4}"/>
                </a:ext>
              </a:extLst>
            </p:cNvPr>
            <p:cNvSpPr/>
            <p:nvPr/>
          </p:nvSpPr>
          <p:spPr>
            <a:xfrm>
              <a:off x="6137404" y="-62099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37" name="Freeform: Shape 536">
              <a:extLst>
                <a:ext uri="{FF2B5EF4-FFF2-40B4-BE49-F238E27FC236}">
                  <a16:creationId xmlns:a16="http://schemas.microsoft.com/office/drawing/2014/main" id="{F9B91500-B30A-1774-1E43-792598C9386C}"/>
                </a:ext>
              </a:extLst>
            </p:cNvPr>
            <p:cNvSpPr/>
            <p:nvPr/>
          </p:nvSpPr>
          <p:spPr>
            <a:xfrm>
              <a:off x="6085683" y="-649565"/>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38" name="Freeform: Shape 537">
              <a:extLst>
                <a:ext uri="{FF2B5EF4-FFF2-40B4-BE49-F238E27FC236}">
                  <a16:creationId xmlns:a16="http://schemas.microsoft.com/office/drawing/2014/main" id="{8307FA33-AA74-F312-6A29-98FA43F1EC8B}"/>
                </a:ext>
              </a:extLst>
            </p:cNvPr>
            <p:cNvSpPr/>
            <p:nvPr/>
          </p:nvSpPr>
          <p:spPr>
            <a:xfrm>
              <a:off x="6067490" y="-649565"/>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39" name="Freeform: Shape 538">
              <a:extLst>
                <a:ext uri="{FF2B5EF4-FFF2-40B4-BE49-F238E27FC236}">
                  <a16:creationId xmlns:a16="http://schemas.microsoft.com/office/drawing/2014/main" id="{F79A6AC5-EDBC-EE50-81A0-E7FFE97C730E}"/>
                </a:ext>
              </a:extLst>
            </p:cNvPr>
            <p:cNvSpPr/>
            <p:nvPr/>
          </p:nvSpPr>
          <p:spPr>
            <a:xfrm>
              <a:off x="6022437" y="-679949"/>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40" name="Freeform: Shape 539">
              <a:extLst>
                <a:ext uri="{FF2B5EF4-FFF2-40B4-BE49-F238E27FC236}">
                  <a16:creationId xmlns:a16="http://schemas.microsoft.com/office/drawing/2014/main" id="{A7D0F7CD-12C7-AE08-70D5-6BA3A3FCA5A8}"/>
                </a:ext>
              </a:extLst>
            </p:cNvPr>
            <p:cNvSpPr/>
            <p:nvPr/>
          </p:nvSpPr>
          <p:spPr>
            <a:xfrm>
              <a:off x="5964144" y="-681188"/>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41" name="Freeform: Shape 540">
              <a:extLst>
                <a:ext uri="{FF2B5EF4-FFF2-40B4-BE49-F238E27FC236}">
                  <a16:creationId xmlns:a16="http://schemas.microsoft.com/office/drawing/2014/main" id="{20028839-74C1-B283-AB61-FD2DD58126FF}"/>
                </a:ext>
              </a:extLst>
            </p:cNvPr>
            <p:cNvSpPr/>
            <p:nvPr/>
          </p:nvSpPr>
          <p:spPr>
            <a:xfrm>
              <a:off x="5929473" y="-701857"/>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42" name="Freeform: Shape 541">
              <a:extLst>
                <a:ext uri="{FF2B5EF4-FFF2-40B4-BE49-F238E27FC236}">
                  <a16:creationId xmlns:a16="http://schemas.microsoft.com/office/drawing/2014/main" id="{EA87FAB7-D29B-AE01-2F7B-4E887A56D224}"/>
                </a:ext>
              </a:extLst>
            </p:cNvPr>
            <p:cNvSpPr/>
            <p:nvPr/>
          </p:nvSpPr>
          <p:spPr>
            <a:xfrm>
              <a:off x="5905184" y="-701857"/>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43" name="Freeform: Shape 542">
              <a:extLst>
                <a:ext uri="{FF2B5EF4-FFF2-40B4-BE49-F238E27FC236}">
                  <a16:creationId xmlns:a16="http://schemas.microsoft.com/office/drawing/2014/main" id="{E0A58D57-167E-3B9E-9A15-CB5249CE8B59}"/>
                </a:ext>
              </a:extLst>
            </p:cNvPr>
            <p:cNvSpPr/>
            <p:nvPr/>
          </p:nvSpPr>
          <p:spPr>
            <a:xfrm>
              <a:off x="5860798" y="-72738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44" name="Freeform: Shape 543">
              <a:extLst>
                <a:ext uri="{FF2B5EF4-FFF2-40B4-BE49-F238E27FC236}">
                  <a16:creationId xmlns:a16="http://schemas.microsoft.com/office/drawing/2014/main" id="{F8C0C9B2-AD5E-A4DC-DD54-107BD09442CB}"/>
                </a:ext>
              </a:extLst>
            </p:cNvPr>
            <p:cNvSpPr/>
            <p:nvPr/>
          </p:nvSpPr>
          <p:spPr>
            <a:xfrm>
              <a:off x="5819459" y="-745672"/>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45" name="Freeform: Shape 544">
              <a:extLst>
                <a:ext uri="{FF2B5EF4-FFF2-40B4-BE49-F238E27FC236}">
                  <a16:creationId xmlns:a16="http://schemas.microsoft.com/office/drawing/2014/main" id="{96C176AD-5CD3-678E-BFBF-38D0B045A745}"/>
                </a:ext>
              </a:extLst>
            </p:cNvPr>
            <p:cNvSpPr/>
            <p:nvPr/>
          </p:nvSpPr>
          <p:spPr>
            <a:xfrm>
              <a:off x="5772025" y="-767579"/>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46" name="Freeform: Shape 545">
              <a:extLst>
                <a:ext uri="{FF2B5EF4-FFF2-40B4-BE49-F238E27FC236}">
                  <a16:creationId xmlns:a16="http://schemas.microsoft.com/office/drawing/2014/main" id="{87926B4E-698F-FCD8-97A9-CB9687CF6AE1}"/>
                </a:ext>
              </a:extLst>
            </p:cNvPr>
            <p:cNvSpPr/>
            <p:nvPr/>
          </p:nvSpPr>
          <p:spPr>
            <a:xfrm>
              <a:off x="5742783" y="-78882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47" name="Freeform: Shape 546">
              <a:extLst>
                <a:ext uri="{FF2B5EF4-FFF2-40B4-BE49-F238E27FC236}">
                  <a16:creationId xmlns:a16="http://schemas.microsoft.com/office/drawing/2014/main" id="{AF56F0F1-D7DF-0017-190C-7C0D17B97547}"/>
                </a:ext>
              </a:extLst>
            </p:cNvPr>
            <p:cNvSpPr/>
            <p:nvPr/>
          </p:nvSpPr>
          <p:spPr>
            <a:xfrm>
              <a:off x="5722114" y="-78882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48" name="Freeform: Shape 547">
              <a:extLst>
                <a:ext uri="{FF2B5EF4-FFF2-40B4-BE49-F238E27FC236}">
                  <a16:creationId xmlns:a16="http://schemas.microsoft.com/office/drawing/2014/main" id="{8354FE76-BB86-1B8F-0676-4543204DD085}"/>
                </a:ext>
              </a:extLst>
            </p:cNvPr>
            <p:cNvSpPr/>
            <p:nvPr/>
          </p:nvSpPr>
          <p:spPr>
            <a:xfrm>
              <a:off x="5694206" y="-78882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49" name="Freeform: Shape 548">
              <a:extLst>
                <a:ext uri="{FF2B5EF4-FFF2-40B4-BE49-F238E27FC236}">
                  <a16:creationId xmlns:a16="http://schemas.microsoft.com/office/drawing/2014/main" id="{390494FC-7894-C583-F51B-9287676F12B2}"/>
                </a:ext>
              </a:extLst>
            </p:cNvPr>
            <p:cNvSpPr/>
            <p:nvPr/>
          </p:nvSpPr>
          <p:spPr>
            <a:xfrm>
              <a:off x="5666202" y="-78882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50" name="Freeform: Shape 549">
              <a:extLst>
                <a:ext uri="{FF2B5EF4-FFF2-40B4-BE49-F238E27FC236}">
                  <a16:creationId xmlns:a16="http://schemas.microsoft.com/office/drawing/2014/main" id="{7F967EA8-0E04-9DE4-555D-2A66477FE08B}"/>
                </a:ext>
              </a:extLst>
            </p:cNvPr>
            <p:cNvSpPr/>
            <p:nvPr/>
          </p:nvSpPr>
          <p:spPr>
            <a:xfrm>
              <a:off x="5656487" y="-78882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51" name="Freeform: Shape 550">
              <a:extLst>
                <a:ext uri="{FF2B5EF4-FFF2-40B4-BE49-F238E27FC236}">
                  <a16:creationId xmlns:a16="http://schemas.microsoft.com/office/drawing/2014/main" id="{1E47DCD0-65C8-A140-27A1-63FA911A84A3}"/>
                </a:ext>
              </a:extLst>
            </p:cNvPr>
            <p:cNvSpPr/>
            <p:nvPr/>
          </p:nvSpPr>
          <p:spPr>
            <a:xfrm>
              <a:off x="5645533" y="-78882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52" name="Freeform: Shape 551">
              <a:extLst>
                <a:ext uri="{FF2B5EF4-FFF2-40B4-BE49-F238E27FC236}">
                  <a16:creationId xmlns:a16="http://schemas.microsoft.com/office/drawing/2014/main" id="{38C7D72A-71D9-B056-10F9-13F2097C2F05}"/>
                </a:ext>
              </a:extLst>
            </p:cNvPr>
            <p:cNvSpPr/>
            <p:nvPr/>
          </p:nvSpPr>
          <p:spPr>
            <a:xfrm>
              <a:off x="5606576" y="-791297"/>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53" name="Freeform: Shape 552">
              <a:extLst>
                <a:ext uri="{FF2B5EF4-FFF2-40B4-BE49-F238E27FC236}">
                  <a16:creationId xmlns:a16="http://schemas.microsoft.com/office/drawing/2014/main" id="{AF4BB0A4-DE8D-B777-0FB2-2AFD45C339E7}"/>
                </a:ext>
              </a:extLst>
            </p:cNvPr>
            <p:cNvSpPr/>
            <p:nvPr/>
          </p:nvSpPr>
          <p:spPr>
            <a:xfrm>
              <a:off x="5590859" y="-805203"/>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54" name="Freeform: Shape 553">
              <a:extLst>
                <a:ext uri="{FF2B5EF4-FFF2-40B4-BE49-F238E27FC236}">
                  <a16:creationId xmlns:a16="http://schemas.microsoft.com/office/drawing/2014/main" id="{41F9D87E-A573-4A75-4E56-FD11E0FA6DDF}"/>
                </a:ext>
              </a:extLst>
            </p:cNvPr>
            <p:cNvSpPr/>
            <p:nvPr/>
          </p:nvSpPr>
          <p:spPr>
            <a:xfrm>
              <a:off x="5554950" y="-806441"/>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55" name="Freeform: Shape 554">
              <a:extLst>
                <a:ext uri="{FF2B5EF4-FFF2-40B4-BE49-F238E27FC236}">
                  <a16:creationId xmlns:a16="http://schemas.microsoft.com/office/drawing/2014/main" id="{32E0E01F-541C-237B-B4E7-5FB40D1A621E}"/>
                </a:ext>
              </a:extLst>
            </p:cNvPr>
            <p:cNvSpPr/>
            <p:nvPr/>
          </p:nvSpPr>
          <p:spPr>
            <a:xfrm>
              <a:off x="5522089" y="-821681"/>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56" name="Freeform: Shape 555">
              <a:extLst>
                <a:ext uri="{FF2B5EF4-FFF2-40B4-BE49-F238E27FC236}">
                  <a16:creationId xmlns:a16="http://schemas.microsoft.com/office/drawing/2014/main" id="{B85E4425-1B17-7ED6-8ECB-212A5CAD1272}"/>
                </a:ext>
              </a:extLst>
            </p:cNvPr>
            <p:cNvSpPr/>
            <p:nvPr/>
          </p:nvSpPr>
          <p:spPr>
            <a:xfrm>
              <a:off x="5501420" y="-821681"/>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57" name="Freeform: Shape 556">
              <a:extLst>
                <a:ext uri="{FF2B5EF4-FFF2-40B4-BE49-F238E27FC236}">
                  <a16:creationId xmlns:a16="http://schemas.microsoft.com/office/drawing/2014/main" id="{0EB97D60-4B7E-3058-407D-9A7D1FD4BD85}"/>
                </a:ext>
              </a:extLst>
            </p:cNvPr>
            <p:cNvSpPr/>
            <p:nvPr/>
          </p:nvSpPr>
          <p:spPr>
            <a:xfrm>
              <a:off x="5471606" y="-821681"/>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58" name="Freeform: Shape 557">
              <a:extLst>
                <a:ext uri="{FF2B5EF4-FFF2-40B4-BE49-F238E27FC236}">
                  <a16:creationId xmlns:a16="http://schemas.microsoft.com/office/drawing/2014/main" id="{0A60C079-7037-DA7D-79D8-13E72B554CE5}"/>
                </a:ext>
              </a:extLst>
            </p:cNvPr>
            <p:cNvSpPr/>
            <p:nvPr/>
          </p:nvSpPr>
          <p:spPr>
            <a:xfrm>
              <a:off x="5438174" y="-821681"/>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59" name="Freeform: Shape 558">
              <a:extLst>
                <a:ext uri="{FF2B5EF4-FFF2-40B4-BE49-F238E27FC236}">
                  <a16:creationId xmlns:a16="http://schemas.microsoft.com/office/drawing/2014/main" id="{72A27B88-18E8-11DB-F9D8-015ED42F9F02}"/>
                </a:ext>
              </a:extLst>
            </p:cNvPr>
            <p:cNvSpPr/>
            <p:nvPr/>
          </p:nvSpPr>
          <p:spPr>
            <a:xfrm>
              <a:off x="5408456" y="-821681"/>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60" name="Freeform: Shape 559">
              <a:extLst>
                <a:ext uri="{FF2B5EF4-FFF2-40B4-BE49-F238E27FC236}">
                  <a16:creationId xmlns:a16="http://schemas.microsoft.com/office/drawing/2014/main" id="{1B57B05D-BCCE-DED0-A166-C84D1A5F6733}"/>
                </a:ext>
              </a:extLst>
            </p:cNvPr>
            <p:cNvSpPr/>
            <p:nvPr/>
          </p:nvSpPr>
          <p:spPr>
            <a:xfrm>
              <a:off x="5390168" y="-862353"/>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61" name="Freeform: Shape 560">
              <a:extLst>
                <a:ext uri="{FF2B5EF4-FFF2-40B4-BE49-F238E27FC236}">
                  <a16:creationId xmlns:a16="http://schemas.microsoft.com/office/drawing/2014/main" id="{5EB115AE-B605-B1A9-D38E-0B06CEB4EA2A}"/>
                </a:ext>
              </a:extLst>
            </p:cNvPr>
            <p:cNvSpPr/>
            <p:nvPr/>
          </p:nvSpPr>
          <p:spPr>
            <a:xfrm>
              <a:off x="5379881" y="-862353"/>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62" name="Freeform: Shape 561">
              <a:extLst>
                <a:ext uri="{FF2B5EF4-FFF2-40B4-BE49-F238E27FC236}">
                  <a16:creationId xmlns:a16="http://schemas.microsoft.com/office/drawing/2014/main" id="{EF6B6921-F983-543B-A1FC-8CD8651DA540}"/>
                </a:ext>
              </a:extLst>
            </p:cNvPr>
            <p:cNvSpPr/>
            <p:nvPr/>
          </p:nvSpPr>
          <p:spPr>
            <a:xfrm>
              <a:off x="5366450" y="-862353"/>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63" name="Freeform: Shape 562">
              <a:extLst>
                <a:ext uri="{FF2B5EF4-FFF2-40B4-BE49-F238E27FC236}">
                  <a16:creationId xmlns:a16="http://schemas.microsoft.com/office/drawing/2014/main" id="{49F16AC9-905C-258A-A9DB-AC6B5F82DACC}"/>
                </a:ext>
              </a:extLst>
            </p:cNvPr>
            <p:cNvSpPr/>
            <p:nvPr/>
          </p:nvSpPr>
          <p:spPr>
            <a:xfrm>
              <a:off x="5322731" y="-875783"/>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64" name="Freeform: Shape 563">
              <a:extLst>
                <a:ext uri="{FF2B5EF4-FFF2-40B4-BE49-F238E27FC236}">
                  <a16:creationId xmlns:a16="http://schemas.microsoft.com/office/drawing/2014/main" id="{A38B1E69-131C-330F-58CA-09F5C380DEBB}"/>
                </a:ext>
              </a:extLst>
            </p:cNvPr>
            <p:cNvSpPr/>
            <p:nvPr/>
          </p:nvSpPr>
          <p:spPr>
            <a:xfrm>
              <a:off x="5298347" y="-899501"/>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65" name="Freeform: Shape 564">
              <a:extLst>
                <a:ext uri="{FF2B5EF4-FFF2-40B4-BE49-F238E27FC236}">
                  <a16:creationId xmlns:a16="http://schemas.microsoft.com/office/drawing/2014/main" id="{030D31C8-6CD2-508F-ADFC-61AE4E168CF3}"/>
                </a:ext>
              </a:extLst>
            </p:cNvPr>
            <p:cNvSpPr/>
            <p:nvPr/>
          </p:nvSpPr>
          <p:spPr>
            <a:xfrm>
              <a:off x="5271581" y="-899501"/>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66" name="Freeform: Shape 565">
              <a:extLst>
                <a:ext uri="{FF2B5EF4-FFF2-40B4-BE49-F238E27FC236}">
                  <a16:creationId xmlns:a16="http://schemas.microsoft.com/office/drawing/2014/main" id="{0167AF2B-F189-BE4D-D4CD-5D2B8DB37A7A}"/>
                </a:ext>
              </a:extLst>
            </p:cNvPr>
            <p:cNvSpPr/>
            <p:nvPr/>
          </p:nvSpPr>
          <p:spPr>
            <a:xfrm>
              <a:off x="5223004" y="-925028"/>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67" name="Freeform: Shape 566">
              <a:extLst>
                <a:ext uri="{FF2B5EF4-FFF2-40B4-BE49-F238E27FC236}">
                  <a16:creationId xmlns:a16="http://schemas.microsoft.com/office/drawing/2014/main" id="{2394B469-85DA-9BED-0CE9-56787A0072CF}"/>
                </a:ext>
              </a:extLst>
            </p:cNvPr>
            <p:cNvSpPr/>
            <p:nvPr/>
          </p:nvSpPr>
          <p:spPr>
            <a:xfrm>
              <a:off x="5211479" y="-951126"/>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68" name="Freeform: Shape 567">
              <a:extLst>
                <a:ext uri="{FF2B5EF4-FFF2-40B4-BE49-F238E27FC236}">
                  <a16:creationId xmlns:a16="http://schemas.microsoft.com/office/drawing/2014/main" id="{5EFBD9D7-5F6C-EF6C-6697-2A00D4A29BDB}"/>
                </a:ext>
              </a:extLst>
            </p:cNvPr>
            <p:cNvSpPr/>
            <p:nvPr/>
          </p:nvSpPr>
          <p:spPr>
            <a:xfrm>
              <a:off x="5198048" y="-951126"/>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69" name="Freeform: Shape 568">
              <a:extLst>
                <a:ext uri="{FF2B5EF4-FFF2-40B4-BE49-F238E27FC236}">
                  <a16:creationId xmlns:a16="http://schemas.microsoft.com/office/drawing/2014/main" id="{D4B6B7AD-7A3B-D866-116B-BF3AB87AFE12}"/>
                </a:ext>
              </a:extLst>
            </p:cNvPr>
            <p:cNvSpPr/>
            <p:nvPr/>
          </p:nvSpPr>
          <p:spPr>
            <a:xfrm>
              <a:off x="5170712" y="-960842"/>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70" name="Freeform: Shape 569">
              <a:extLst>
                <a:ext uri="{FF2B5EF4-FFF2-40B4-BE49-F238E27FC236}">
                  <a16:creationId xmlns:a16="http://schemas.microsoft.com/office/drawing/2014/main" id="{89954996-2886-0157-BBCB-2E396A70A344}"/>
                </a:ext>
              </a:extLst>
            </p:cNvPr>
            <p:cNvSpPr/>
            <p:nvPr/>
          </p:nvSpPr>
          <p:spPr>
            <a:xfrm>
              <a:off x="5152424" y="-960842"/>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71" name="Freeform: Shape 570">
              <a:extLst>
                <a:ext uri="{FF2B5EF4-FFF2-40B4-BE49-F238E27FC236}">
                  <a16:creationId xmlns:a16="http://schemas.microsoft.com/office/drawing/2014/main" id="{E219A3A0-87EC-8244-E5E6-13FAD06439FF}"/>
                </a:ext>
              </a:extLst>
            </p:cNvPr>
            <p:cNvSpPr/>
            <p:nvPr/>
          </p:nvSpPr>
          <p:spPr>
            <a:xfrm>
              <a:off x="5106227" y="-960842"/>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72" name="Freeform: Shape 571">
              <a:extLst>
                <a:ext uri="{FF2B5EF4-FFF2-40B4-BE49-F238E27FC236}">
                  <a16:creationId xmlns:a16="http://schemas.microsoft.com/office/drawing/2014/main" id="{A268DD70-57B6-8E54-DAB8-C57AC6940638}"/>
                </a:ext>
              </a:extLst>
            </p:cNvPr>
            <p:cNvSpPr/>
            <p:nvPr/>
          </p:nvSpPr>
          <p:spPr>
            <a:xfrm>
              <a:off x="5070413" y="-960842"/>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73" name="Freeform: Shape 572">
              <a:extLst>
                <a:ext uri="{FF2B5EF4-FFF2-40B4-BE49-F238E27FC236}">
                  <a16:creationId xmlns:a16="http://schemas.microsoft.com/office/drawing/2014/main" id="{5E51E804-77DD-4CD8-F603-58E4E8AC6315}"/>
                </a:ext>
              </a:extLst>
            </p:cNvPr>
            <p:cNvSpPr/>
            <p:nvPr/>
          </p:nvSpPr>
          <p:spPr>
            <a:xfrm>
              <a:off x="5052792" y="-968747"/>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74" name="Freeform: Shape 573">
              <a:extLst>
                <a:ext uri="{FF2B5EF4-FFF2-40B4-BE49-F238E27FC236}">
                  <a16:creationId xmlns:a16="http://schemas.microsoft.com/office/drawing/2014/main" id="{0D8D12CC-7AF2-BE63-F9D9-8283CFC21105}"/>
                </a:ext>
              </a:extLst>
            </p:cNvPr>
            <p:cNvSpPr/>
            <p:nvPr/>
          </p:nvSpPr>
          <p:spPr>
            <a:xfrm>
              <a:off x="5038790" y="-971224"/>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75" name="Freeform: Shape 574">
              <a:extLst>
                <a:ext uri="{FF2B5EF4-FFF2-40B4-BE49-F238E27FC236}">
                  <a16:creationId xmlns:a16="http://schemas.microsoft.com/office/drawing/2014/main" id="{F6834FC8-38B7-CF57-E94D-07D4D1E9A9E6}"/>
                </a:ext>
              </a:extLst>
            </p:cNvPr>
            <p:cNvSpPr/>
            <p:nvPr/>
          </p:nvSpPr>
          <p:spPr>
            <a:xfrm>
              <a:off x="5025360" y="-980368"/>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76" name="Freeform: Shape 575">
              <a:extLst>
                <a:ext uri="{FF2B5EF4-FFF2-40B4-BE49-F238E27FC236}">
                  <a16:creationId xmlns:a16="http://schemas.microsoft.com/office/drawing/2014/main" id="{BD965FBC-627B-67FE-6A29-E8AD8C03EC08}"/>
                </a:ext>
              </a:extLst>
            </p:cNvPr>
            <p:cNvSpPr/>
            <p:nvPr/>
          </p:nvSpPr>
          <p:spPr>
            <a:xfrm>
              <a:off x="4998023" y="-980368"/>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77" name="Freeform: Shape 576">
              <a:extLst>
                <a:ext uri="{FF2B5EF4-FFF2-40B4-BE49-F238E27FC236}">
                  <a16:creationId xmlns:a16="http://schemas.microsoft.com/office/drawing/2014/main" id="{4AFE2B9E-58D4-3070-3B0E-21BC0D86A7D8}"/>
                </a:ext>
              </a:extLst>
            </p:cNvPr>
            <p:cNvSpPr/>
            <p:nvPr/>
          </p:nvSpPr>
          <p:spPr>
            <a:xfrm>
              <a:off x="4956685" y="-1012562"/>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78" name="Freeform: Shape 577">
              <a:extLst>
                <a:ext uri="{FF2B5EF4-FFF2-40B4-BE49-F238E27FC236}">
                  <a16:creationId xmlns:a16="http://schemas.microsoft.com/office/drawing/2014/main" id="{102B322E-0F77-F0F5-C181-6D7D6838FC8D}"/>
                </a:ext>
              </a:extLst>
            </p:cNvPr>
            <p:cNvSpPr/>
            <p:nvPr/>
          </p:nvSpPr>
          <p:spPr>
            <a:xfrm>
              <a:off x="4924490" y="-102104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79" name="Freeform: Shape 578">
              <a:extLst>
                <a:ext uri="{FF2B5EF4-FFF2-40B4-BE49-F238E27FC236}">
                  <a16:creationId xmlns:a16="http://schemas.microsoft.com/office/drawing/2014/main" id="{359B489C-3AAC-D657-1003-3FCDCF46C324}"/>
                </a:ext>
              </a:extLst>
            </p:cNvPr>
            <p:cNvSpPr/>
            <p:nvPr/>
          </p:nvSpPr>
          <p:spPr>
            <a:xfrm>
              <a:off x="4915346" y="-102104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80" name="Freeform: Shape 579">
              <a:extLst>
                <a:ext uri="{FF2B5EF4-FFF2-40B4-BE49-F238E27FC236}">
                  <a16:creationId xmlns:a16="http://schemas.microsoft.com/office/drawing/2014/main" id="{A473F8E4-EAF5-9084-BCE9-B19EB558693E}"/>
                </a:ext>
              </a:extLst>
            </p:cNvPr>
            <p:cNvSpPr/>
            <p:nvPr/>
          </p:nvSpPr>
          <p:spPr>
            <a:xfrm>
              <a:off x="4905631" y="-102104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81" name="Freeform: Shape 580">
              <a:extLst>
                <a:ext uri="{FF2B5EF4-FFF2-40B4-BE49-F238E27FC236}">
                  <a16:creationId xmlns:a16="http://schemas.microsoft.com/office/drawing/2014/main" id="{DC01C8BB-D51F-40B6-1503-FF04893907C7}"/>
                </a:ext>
              </a:extLst>
            </p:cNvPr>
            <p:cNvSpPr/>
            <p:nvPr/>
          </p:nvSpPr>
          <p:spPr>
            <a:xfrm>
              <a:off x="4895915" y="-102104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82" name="Freeform: Shape 581">
              <a:extLst>
                <a:ext uri="{FF2B5EF4-FFF2-40B4-BE49-F238E27FC236}">
                  <a16:creationId xmlns:a16="http://schemas.microsoft.com/office/drawing/2014/main" id="{C7355C0C-C2C3-3D43-83B0-640BC86B1956}"/>
                </a:ext>
              </a:extLst>
            </p:cNvPr>
            <p:cNvSpPr/>
            <p:nvPr/>
          </p:nvSpPr>
          <p:spPr>
            <a:xfrm>
              <a:off x="4886771" y="-102104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83" name="Freeform: Shape 582">
              <a:extLst>
                <a:ext uri="{FF2B5EF4-FFF2-40B4-BE49-F238E27FC236}">
                  <a16:creationId xmlns:a16="http://schemas.microsoft.com/office/drawing/2014/main" id="{2C0BB37D-0411-172D-27B2-52F5C90E9C29}"/>
                </a:ext>
              </a:extLst>
            </p:cNvPr>
            <p:cNvSpPr/>
            <p:nvPr/>
          </p:nvSpPr>
          <p:spPr>
            <a:xfrm>
              <a:off x="4849719" y="-1041709"/>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84" name="Freeform: Shape 583">
              <a:extLst>
                <a:ext uri="{FF2B5EF4-FFF2-40B4-BE49-F238E27FC236}">
                  <a16:creationId xmlns:a16="http://schemas.microsoft.com/office/drawing/2014/main" id="{2E52ABC7-961D-ED1D-8F37-B7EF7DBD5E11}"/>
                </a:ext>
              </a:extLst>
            </p:cNvPr>
            <p:cNvSpPr/>
            <p:nvPr/>
          </p:nvSpPr>
          <p:spPr>
            <a:xfrm>
              <a:off x="4838765" y="-1041709"/>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85" name="Freeform: Shape 584">
              <a:extLst>
                <a:ext uri="{FF2B5EF4-FFF2-40B4-BE49-F238E27FC236}">
                  <a16:creationId xmlns:a16="http://schemas.microsoft.com/office/drawing/2014/main" id="{440DA18E-E435-34F6-555F-65FA6546108C}"/>
                </a:ext>
              </a:extLst>
            </p:cNvPr>
            <p:cNvSpPr/>
            <p:nvPr/>
          </p:nvSpPr>
          <p:spPr>
            <a:xfrm>
              <a:off x="4829050" y="-10514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86" name="Freeform: Shape 585">
              <a:extLst>
                <a:ext uri="{FF2B5EF4-FFF2-40B4-BE49-F238E27FC236}">
                  <a16:creationId xmlns:a16="http://schemas.microsoft.com/office/drawing/2014/main" id="{AA409A72-9742-081B-F4CB-8F17EB2A8554}"/>
                </a:ext>
              </a:extLst>
            </p:cNvPr>
            <p:cNvSpPr/>
            <p:nvPr/>
          </p:nvSpPr>
          <p:spPr>
            <a:xfrm>
              <a:off x="4818096" y="-10514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87" name="Freeform: Shape 586">
              <a:extLst>
                <a:ext uri="{FF2B5EF4-FFF2-40B4-BE49-F238E27FC236}">
                  <a16:creationId xmlns:a16="http://schemas.microsoft.com/office/drawing/2014/main" id="{1683B642-F406-17B3-6EF6-AF63D8877233}"/>
                </a:ext>
              </a:extLst>
            </p:cNvPr>
            <p:cNvSpPr/>
            <p:nvPr/>
          </p:nvSpPr>
          <p:spPr>
            <a:xfrm>
              <a:off x="4808381" y="-1058759"/>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88" name="Freeform: Shape 587">
              <a:extLst>
                <a:ext uri="{FF2B5EF4-FFF2-40B4-BE49-F238E27FC236}">
                  <a16:creationId xmlns:a16="http://schemas.microsoft.com/office/drawing/2014/main" id="{33A43194-2BEE-17E7-D9F5-6C9308691EC0}"/>
                </a:ext>
              </a:extLst>
            </p:cNvPr>
            <p:cNvSpPr/>
            <p:nvPr/>
          </p:nvSpPr>
          <p:spPr>
            <a:xfrm>
              <a:off x="4796189" y="-107028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89" name="Freeform: Shape 588">
              <a:extLst>
                <a:ext uri="{FF2B5EF4-FFF2-40B4-BE49-F238E27FC236}">
                  <a16:creationId xmlns:a16="http://schemas.microsoft.com/office/drawing/2014/main" id="{8EA542FB-1611-0D04-EE69-EEF518808D43}"/>
                </a:ext>
              </a:extLst>
            </p:cNvPr>
            <p:cNvSpPr/>
            <p:nvPr/>
          </p:nvSpPr>
          <p:spPr>
            <a:xfrm>
              <a:off x="4743896" y="-1094668"/>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90" name="Freeform: Shape 589">
              <a:extLst>
                <a:ext uri="{FF2B5EF4-FFF2-40B4-BE49-F238E27FC236}">
                  <a16:creationId xmlns:a16="http://schemas.microsoft.com/office/drawing/2014/main" id="{66BDCFD2-A875-884F-5099-9141FDB374D4}"/>
                </a:ext>
              </a:extLst>
            </p:cNvPr>
            <p:cNvSpPr/>
            <p:nvPr/>
          </p:nvSpPr>
          <p:spPr>
            <a:xfrm>
              <a:off x="4731704" y="-1114099"/>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91" name="Freeform: Shape 590">
              <a:extLst>
                <a:ext uri="{FF2B5EF4-FFF2-40B4-BE49-F238E27FC236}">
                  <a16:creationId xmlns:a16="http://schemas.microsoft.com/office/drawing/2014/main" id="{DFE3DC77-114C-9959-A9E0-48361B28D1B9}"/>
                </a:ext>
              </a:extLst>
            </p:cNvPr>
            <p:cNvSpPr/>
            <p:nvPr/>
          </p:nvSpPr>
          <p:spPr>
            <a:xfrm>
              <a:off x="4692842" y="-1139054"/>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92" name="Freeform: Shape 591">
              <a:extLst>
                <a:ext uri="{FF2B5EF4-FFF2-40B4-BE49-F238E27FC236}">
                  <a16:creationId xmlns:a16="http://schemas.microsoft.com/office/drawing/2014/main" id="{6745AB88-6795-0800-703C-FEDA2DB8F065}"/>
                </a:ext>
              </a:extLst>
            </p:cNvPr>
            <p:cNvSpPr/>
            <p:nvPr/>
          </p:nvSpPr>
          <p:spPr>
            <a:xfrm>
              <a:off x="4681889" y="-1139054"/>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93" name="Freeform: Shape 592">
              <a:extLst>
                <a:ext uri="{FF2B5EF4-FFF2-40B4-BE49-F238E27FC236}">
                  <a16:creationId xmlns:a16="http://schemas.microsoft.com/office/drawing/2014/main" id="{3866EDFD-2F67-616E-352D-7982FF9AB91A}"/>
                </a:ext>
              </a:extLst>
            </p:cNvPr>
            <p:cNvSpPr/>
            <p:nvPr/>
          </p:nvSpPr>
          <p:spPr>
            <a:xfrm>
              <a:off x="4669697" y="-1139054"/>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94" name="Freeform: Shape 593">
              <a:extLst>
                <a:ext uri="{FF2B5EF4-FFF2-40B4-BE49-F238E27FC236}">
                  <a16:creationId xmlns:a16="http://schemas.microsoft.com/office/drawing/2014/main" id="{63E26CBC-1572-08D6-B098-E2EEC0246ECE}"/>
                </a:ext>
              </a:extLst>
            </p:cNvPr>
            <p:cNvSpPr/>
            <p:nvPr/>
          </p:nvSpPr>
          <p:spPr>
            <a:xfrm>
              <a:off x="4615595" y="-1154866"/>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95" name="Freeform: Shape 594">
              <a:extLst>
                <a:ext uri="{FF2B5EF4-FFF2-40B4-BE49-F238E27FC236}">
                  <a16:creationId xmlns:a16="http://schemas.microsoft.com/office/drawing/2014/main" id="{D6B2B676-CCA4-5D9D-91A2-ABBE5C1F455A}"/>
                </a:ext>
              </a:extLst>
            </p:cNvPr>
            <p:cNvSpPr/>
            <p:nvPr/>
          </p:nvSpPr>
          <p:spPr>
            <a:xfrm>
              <a:off x="4586448" y="-1166963"/>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96" name="Freeform: Shape 595">
              <a:extLst>
                <a:ext uri="{FF2B5EF4-FFF2-40B4-BE49-F238E27FC236}">
                  <a16:creationId xmlns:a16="http://schemas.microsoft.com/office/drawing/2014/main" id="{7B372546-7A25-77EB-AC88-86C0E6BBC13C}"/>
                </a:ext>
              </a:extLst>
            </p:cNvPr>
            <p:cNvSpPr/>
            <p:nvPr/>
          </p:nvSpPr>
          <p:spPr>
            <a:xfrm>
              <a:off x="4578828" y="-1184298"/>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97" name="Freeform: Shape 596">
              <a:extLst>
                <a:ext uri="{FF2B5EF4-FFF2-40B4-BE49-F238E27FC236}">
                  <a16:creationId xmlns:a16="http://schemas.microsoft.com/office/drawing/2014/main" id="{C0187505-27D2-984E-9093-B47FD77BF990}"/>
                </a:ext>
              </a:extLst>
            </p:cNvPr>
            <p:cNvSpPr/>
            <p:nvPr/>
          </p:nvSpPr>
          <p:spPr>
            <a:xfrm>
              <a:off x="4512248" y="-1224779"/>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98" name="Freeform: Shape 597">
              <a:extLst>
                <a:ext uri="{FF2B5EF4-FFF2-40B4-BE49-F238E27FC236}">
                  <a16:creationId xmlns:a16="http://schemas.microsoft.com/office/drawing/2014/main" id="{DC8CAB0E-FEBB-28A0-3286-D91A3E6361D3}"/>
                </a:ext>
              </a:extLst>
            </p:cNvPr>
            <p:cNvSpPr/>
            <p:nvPr/>
          </p:nvSpPr>
          <p:spPr>
            <a:xfrm>
              <a:off x="4481864" y="-123811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599" name="Freeform: Shape 598">
              <a:extLst>
                <a:ext uri="{FF2B5EF4-FFF2-40B4-BE49-F238E27FC236}">
                  <a16:creationId xmlns:a16="http://schemas.microsoft.com/office/drawing/2014/main" id="{689BA232-66A9-3B98-AC1F-914438CB03F0}"/>
                </a:ext>
              </a:extLst>
            </p:cNvPr>
            <p:cNvSpPr/>
            <p:nvPr/>
          </p:nvSpPr>
          <p:spPr>
            <a:xfrm>
              <a:off x="4475768" y="-1237543"/>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00" name="Freeform: Shape 599">
              <a:extLst>
                <a:ext uri="{FF2B5EF4-FFF2-40B4-BE49-F238E27FC236}">
                  <a16:creationId xmlns:a16="http://schemas.microsoft.com/office/drawing/2014/main" id="{F86047CC-2B31-B3A4-098B-D17B4E9CEAB8}"/>
                </a:ext>
              </a:extLst>
            </p:cNvPr>
            <p:cNvSpPr/>
            <p:nvPr/>
          </p:nvSpPr>
          <p:spPr>
            <a:xfrm>
              <a:off x="4429000" y="-12399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01" name="Freeform: Shape 600">
              <a:extLst>
                <a:ext uri="{FF2B5EF4-FFF2-40B4-BE49-F238E27FC236}">
                  <a16:creationId xmlns:a16="http://schemas.microsoft.com/office/drawing/2014/main" id="{03152EFC-FAB1-C93E-E5FC-273D2A8282A5}"/>
                </a:ext>
              </a:extLst>
            </p:cNvPr>
            <p:cNvSpPr/>
            <p:nvPr/>
          </p:nvSpPr>
          <p:spPr>
            <a:xfrm>
              <a:off x="4422237" y="-12399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02" name="Freeform: Shape 601">
              <a:extLst>
                <a:ext uri="{FF2B5EF4-FFF2-40B4-BE49-F238E27FC236}">
                  <a16:creationId xmlns:a16="http://schemas.microsoft.com/office/drawing/2014/main" id="{51A4B60E-8B8E-3114-F326-774DD74F7CC0}"/>
                </a:ext>
              </a:extLst>
            </p:cNvPr>
            <p:cNvSpPr/>
            <p:nvPr/>
          </p:nvSpPr>
          <p:spPr>
            <a:xfrm>
              <a:off x="4414998" y="-12399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03" name="Freeform: Shape 602">
              <a:extLst>
                <a:ext uri="{FF2B5EF4-FFF2-40B4-BE49-F238E27FC236}">
                  <a16:creationId xmlns:a16="http://schemas.microsoft.com/office/drawing/2014/main" id="{BC46C5E8-5C60-9AAC-1F2A-FF180531F0D0}"/>
                </a:ext>
              </a:extLst>
            </p:cNvPr>
            <p:cNvSpPr/>
            <p:nvPr/>
          </p:nvSpPr>
          <p:spPr>
            <a:xfrm>
              <a:off x="4408902" y="-12399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04" name="Freeform: Shape 603">
              <a:extLst>
                <a:ext uri="{FF2B5EF4-FFF2-40B4-BE49-F238E27FC236}">
                  <a16:creationId xmlns:a16="http://schemas.microsoft.com/office/drawing/2014/main" id="{7AEF1670-A354-1157-B090-2FE53D107627}"/>
                </a:ext>
              </a:extLst>
            </p:cNvPr>
            <p:cNvSpPr/>
            <p:nvPr/>
          </p:nvSpPr>
          <p:spPr>
            <a:xfrm>
              <a:off x="4404616" y="-123992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05" name="Freeform: Shape 604">
              <a:extLst>
                <a:ext uri="{FF2B5EF4-FFF2-40B4-BE49-F238E27FC236}">
                  <a16:creationId xmlns:a16="http://schemas.microsoft.com/office/drawing/2014/main" id="{91FACEDB-574B-546A-8244-078476A03F15}"/>
                </a:ext>
              </a:extLst>
            </p:cNvPr>
            <p:cNvSpPr/>
            <p:nvPr/>
          </p:nvSpPr>
          <p:spPr>
            <a:xfrm>
              <a:off x="4374231" y="-1250306"/>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06" name="Freeform: Shape 605">
              <a:extLst>
                <a:ext uri="{FF2B5EF4-FFF2-40B4-BE49-F238E27FC236}">
                  <a16:creationId xmlns:a16="http://schemas.microsoft.com/office/drawing/2014/main" id="{754B6D2E-9A39-025E-BD2B-403FEF4BC274}"/>
                </a:ext>
              </a:extLst>
            </p:cNvPr>
            <p:cNvSpPr/>
            <p:nvPr/>
          </p:nvSpPr>
          <p:spPr>
            <a:xfrm>
              <a:off x="4349942" y="-1256974"/>
              <a:ext cx="9525" cy="75437"/>
            </a:xfrm>
            <a:custGeom>
              <a:avLst/>
              <a:gdLst>
                <a:gd name="connsiteX0" fmla="*/ 0 w 9525"/>
                <a:gd name="connsiteY0" fmla="*/ 0 h 75437"/>
                <a:gd name="connsiteX1" fmla="*/ 0 w 9525"/>
                <a:gd name="connsiteY1" fmla="*/ 75438 h 75437"/>
              </a:gdLst>
              <a:ahLst/>
              <a:cxnLst>
                <a:cxn ang="0">
                  <a:pos x="connsiteX0" y="connsiteY0"/>
                </a:cxn>
                <a:cxn ang="0">
                  <a:pos x="connsiteX1" y="connsiteY1"/>
                </a:cxn>
              </a:cxnLst>
              <a:rect l="l" t="t" r="r" b="b"/>
              <a:pathLst>
                <a:path w="9525" h="75437">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07" name="Freeform: Shape 606">
              <a:extLst>
                <a:ext uri="{FF2B5EF4-FFF2-40B4-BE49-F238E27FC236}">
                  <a16:creationId xmlns:a16="http://schemas.microsoft.com/office/drawing/2014/main" id="{F2B22363-B273-6FE2-C81C-6224DD98BD4C}"/>
                </a:ext>
              </a:extLst>
            </p:cNvPr>
            <p:cNvSpPr/>
            <p:nvPr/>
          </p:nvSpPr>
          <p:spPr>
            <a:xfrm>
              <a:off x="4324987" y="-1272119"/>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08" name="Freeform: Shape 607">
              <a:extLst>
                <a:ext uri="{FF2B5EF4-FFF2-40B4-BE49-F238E27FC236}">
                  <a16:creationId xmlns:a16="http://schemas.microsoft.com/office/drawing/2014/main" id="{D8D21B16-FAD6-433F-EF34-32BD765A3952}"/>
                </a:ext>
              </a:extLst>
            </p:cNvPr>
            <p:cNvSpPr/>
            <p:nvPr/>
          </p:nvSpPr>
          <p:spPr>
            <a:xfrm>
              <a:off x="4297079" y="-1281263"/>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09" name="Freeform: Shape 608">
              <a:extLst>
                <a:ext uri="{FF2B5EF4-FFF2-40B4-BE49-F238E27FC236}">
                  <a16:creationId xmlns:a16="http://schemas.microsoft.com/office/drawing/2014/main" id="{3E4D8634-8FE3-5FDF-9A52-030CE17837A9}"/>
                </a:ext>
              </a:extLst>
            </p:cNvPr>
            <p:cNvSpPr/>
            <p:nvPr/>
          </p:nvSpPr>
          <p:spPr>
            <a:xfrm>
              <a:off x="4270885" y="-1303742"/>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10" name="Freeform: Shape 609">
              <a:extLst>
                <a:ext uri="{FF2B5EF4-FFF2-40B4-BE49-F238E27FC236}">
                  <a16:creationId xmlns:a16="http://schemas.microsoft.com/office/drawing/2014/main" id="{4AA64A91-F410-ED4C-7F17-0FCC7AA5EE8A}"/>
                </a:ext>
              </a:extLst>
            </p:cNvPr>
            <p:cNvSpPr/>
            <p:nvPr/>
          </p:nvSpPr>
          <p:spPr>
            <a:xfrm>
              <a:off x="4261169" y="-1303742"/>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11" name="Freeform: Shape 610">
              <a:extLst>
                <a:ext uri="{FF2B5EF4-FFF2-40B4-BE49-F238E27FC236}">
                  <a16:creationId xmlns:a16="http://schemas.microsoft.com/office/drawing/2014/main" id="{C37EA1B5-A814-61A4-DC3B-A7FEC65A16EB}"/>
                </a:ext>
              </a:extLst>
            </p:cNvPr>
            <p:cNvSpPr/>
            <p:nvPr/>
          </p:nvSpPr>
          <p:spPr>
            <a:xfrm>
              <a:off x="4247168" y="-1326316"/>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12" name="Freeform: Shape 611">
              <a:extLst>
                <a:ext uri="{FF2B5EF4-FFF2-40B4-BE49-F238E27FC236}">
                  <a16:creationId xmlns:a16="http://schemas.microsoft.com/office/drawing/2014/main" id="{983B495D-D95D-F0C1-1BF4-95DAC77BB1F0}"/>
                </a:ext>
              </a:extLst>
            </p:cNvPr>
            <p:cNvSpPr/>
            <p:nvPr/>
          </p:nvSpPr>
          <p:spPr>
            <a:xfrm>
              <a:off x="4215545" y="-1345747"/>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13" name="Freeform: Shape 612">
              <a:extLst>
                <a:ext uri="{FF2B5EF4-FFF2-40B4-BE49-F238E27FC236}">
                  <a16:creationId xmlns:a16="http://schemas.microsoft.com/office/drawing/2014/main" id="{D218163C-023F-CB6C-A3A9-A033A7BB6A06}"/>
                </a:ext>
              </a:extLst>
            </p:cNvPr>
            <p:cNvSpPr/>
            <p:nvPr/>
          </p:nvSpPr>
          <p:spPr>
            <a:xfrm>
              <a:off x="4199162" y="-1359749"/>
              <a:ext cx="9525" cy="75437"/>
            </a:xfrm>
            <a:custGeom>
              <a:avLst/>
              <a:gdLst>
                <a:gd name="connsiteX0" fmla="*/ 0 w 9525"/>
                <a:gd name="connsiteY0" fmla="*/ 0 h 75437"/>
                <a:gd name="connsiteX1" fmla="*/ 0 w 9525"/>
                <a:gd name="connsiteY1" fmla="*/ 75438 h 75437"/>
              </a:gdLst>
              <a:ahLst/>
              <a:cxnLst>
                <a:cxn ang="0">
                  <a:pos x="connsiteX0" y="connsiteY0"/>
                </a:cxn>
                <a:cxn ang="0">
                  <a:pos x="connsiteX1" y="connsiteY1"/>
                </a:cxn>
              </a:cxnLst>
              <a:rect l="l" t="t" r="r" b="b"/>
              <a:pathLst>
                <a:path w="9525" h="75437">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14" name="Freeform: Shape 613">
              <a:extLst>
                <a:ext uri="{FF2B5EF4-FFF2-40B4-BE49-F238E27FC236}">
                  <a16:creationId xmlns:a16="http://schemas.microsoft.com/office/drawing/2014/main" id="{4D71C217-7950-A7EE-7ACD-05A65F724DDB}"/>
                </a:ext>
              </a:extLst>
            </p:cNvPr>
            <p:cNvSpPr/>
            <p:nvPr/>
          </p:nvSpPr>
          <p:spPr>
            <a:xfrm>
              <a:off x="4190684" y="-1359749"/>
              <a:ext cx="9525" cy="75437"/>
            </a:xfrm>
            <a:custGeom>
              <a:avLst/>
              <a:gdLst>
                <a:gd name="connsiteX0" fmla="*/ 0 w 9525"/>
                <a:gd name="connsiteY0" fmla="*/ 0 h 75437"/>
                <a:gd name="connsiteX1" fmla="*/ 0 w 9525"/>
                <a:gd name="connsiteY1" fmla="*/ 75438 h 75437"/>
              </a:gdLst>
              <a:ahLst/>
              <a:cxnLst>
                <a:cxn ang="0">
                  <a:pos x="connsiteX0" y="connsiteY0"/>
                </a:cxn>
                <a:cxn ang="0">
                  <a:pos x="connsiteX1" y="connsiteY1"/>
                </a:cxn>
              </a:cxnLst>
              <a:rect l="l" t="t" r="r" b="b"/>
              <a:pathLst>
                <a:path w="9525" h="75437">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15" name="Freeform: Shape 614">
              <a:extLst>
                <a:ext uri="{FF2B5EF4-FFF2-40B4-BE49-F238E27FC236}">
                  <a16:creationId xmlns:a16="http://schemas.microsoft.com/office/drawing/2014/main" id="{B2D8AB5A-3C48-56C9-5879-0B132F2A31A1}"/>
                </a:ext>
              </a:extLst>
            </p:cNvPr>
            <p:cNvSpPr/>
            <p:nvPr/>
          </p:nvSpPr>
          <p:spPr>
            <a:xfrm>
              <a:off x="4181540" y="-1366988"/>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16" name="Freeform: Shape 615">
              <a:extLst>
                <a:ext uri="{FF2B5EF4-FFF2-40B4-BE49-F238E27FC236}">
                  <a16:creationId xmlns:a16="http://schemas.microsoft.com/office/drawing/2014/main" id="{B47C8128-41C4-A93B-044E-68C79C943807}"/>
                </a:ext>
              </a:extLst>
            </p:cNvPr>
            <p:cNvSpPr/>
            <p:nvPr/>
          </p:nvSpPr>
          <p:spPr>
            <a:xfrm>
              <a:off x="4149251" y="-140223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17" name="Freeform: Shape 616">
              <a:extLst>
                <a:ext uri="{FF2B5EF4-FFF2-40B4-BE49-F238E27FC236}">
                  <a16:creationId xmlns:a16="http://schemas.microsoft.com/office/drawing/2014/main" id="{A9BC6E3F-27C0-BD06-888C-8EBC859D631C}"/>
                </a:ext>
              </a:extLst>
            </p:cNvPr>
            <p:cNvSpPr/>
            <p:nvPr/>
          </p:nvSpPr>
          <p:spPr>
            <a:xfrm>
              <a:off x="4139535" y="-141318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18" name="Freeform: Shape 617">
              <a:extLst>
                <a:ext uri="{FF2B5EF4-FFF2-40B4-BE49-F238E27FC236}">
                  <a16:creationId xmlns:a16="http://schemas.microsoft.com/office/drawing/2014/main" id="{BF4E4D7D-28FB-BE51-3155-AF03EBFA0059}"/>
                </a:ext>
              </a:extLst>
            </p:cNvPr>
            <p:cNvSpPr/>
            <p:nvPr/>
          </p:nvSpPr>
          <p:spPr>
            <a:xfrm>
              <a:off x="4129248" y="-1414422"/>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19" name="Freeform: Shape 618">
              <a:extLst>
                <a:ext uri="{FF2B5EF4-FFF2-40B4-BE49-F238E27FC236}">
                  <a16:creationId xmlns:a16="http://schemas.microsoft.com/office/drawing/2014/main" id="{EFD16D12-2227-64CF-8EB9-555DE39937E5}"/>
                </a:ext>
              </a:extLst>
            </p:cNvPr>
            <p:cNvSpPr/>
            <p:nvPr/>
          </p:nvSpPr>
          <p:spPr>
            <a:xfrm>
              <a:off x="4099435" y="-1414422"/>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20" name="Freeform: Shape 619">
              <a:extLst>
                <a:ext uri="{FF2B5EF4-FFF2-40B4-BE49-F238E27FC236}">
                  <a16:creationId xmlns:a16="http://schemas.microsoft.com/office/drawing/2014/main" id="{AA666F15-CB21-D7D7-A5AC-320155794988}"/>
                </a:ext>
              </a:extLst>
            </p:cNvPr>
            <p:cNvSpPr/>
            <p:nvPr/>
          </p:nvSpPr>
          <p:spPr>
            <a:xfrm>
              <a:off x="4088481" y="-1423566"/>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21" name="Freeform: Shape 620">
              <a:extLst>
                <a:ext uri="{FF2B5EF4-FFF2-40B4-BE49-F238E27FC236}">
                  <a16:creationId xmlns:a16="http://schemas.microsoft.com/office/drawing/2014/main" id="{E3BA6EFC-A447-8AE0-C1DC-F3293296894A}"/>
                </a:ext>
              </a:extLst>
            </p:cNvPr>
            <p:cNvSpPr/>
            <p:nvPr/>
          </p:nvSpPr>
          <p:spPr>
            <a:xfrm>
              <a:off x="4078194" y="-1451855"/>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22" name="Freeform: Shape 621">
              <a:extLst>
                <a:ext uri="{FF2B5EF4-FFF2-40B4-BE49-F238E27FC236}">
                  <a16:creationId xmlns:a16="http://schemas.microsoft.com/office/drawing/2014/main" id="{18335AC2-6C2D-CA18-19E8-A6B9F5D85272}"/>
                </a:ext>
              </a:extLst>
            </p:cNvPr>
            <p:cNvSpPr/>
            <p:nvPr/>
          </p:nvSpPr>
          <p:spPr>
            <a:xfrm>
              <a:off x="4067240" y="-1454903"/>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23" name="Freeform: Shape 622">
              <a:extLst>
                <a:ext uri="{FF2B5EF4-FFF2-40B4-BE49-F238E27FC236}">
                  <a16:creationId xmlns:a16="http://schemas.microsoft.com/office/drawing/2014/main" id="{5B849935-E5F8-CC35-A0B1-131093BF9A7C}"/>
                </a:ext>
              </a:extLst>
            </p:cNvPr>
            <p:cNvSpPr/>
            <p:nvPr/>
          </p:nvSpPr>
          <p:spPr>
            <a:xfrm>
              <a:off x="4056287" y="-1467667"/>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24" name="Freeform: Shape 623">
              <a:extLst>
                <a:ext uri="{FF2B5EF4-FFF2-40B4-BE49-F238E27FC236}">
                  <a16:creationId xmlns:a16="http://schemas.microsoft.com/office/drawing/2014/main" id="{19EC3290-5680-48CB-D2EC-4DA0525A39D4}"/>
                </a:ext>
              </a:extLst>
            </p:cNvPr>
            <p:cNvSpPr/>
            <p:nvPr/>
          </p:nvSpPr>
          <p:spPr>
            <a:xfrm>
              <a:off x="4047143" y="-1470715"/>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25" name="Freeform: Shape 624">
              <a:extLst>
                <a:ext uri="{FF2B5EF4-FFF2-40B4-BE49-F238E27FC236}">
                  <a16:creationId xmlns:a16="http://schemas.microsoft.com/office/drawing/2014/main" id="{3995CC22-B51B-3ED1-318F-B9822D597376}"/>
                </a:ext>
              </a:extLst>
            </p:cNvPr>
            <p:cNvSpPr/>
            <p:nvPr/>
          </p:nvSpPr>
          <p:spPr>
            <a:xfrm>
              <a:off x="4012472" y="-1487669"/>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26" name="Freeform: Shape 625">
              <a:extLst>
                <a:ext uri="{FF2B5EF4-FFF2-40B4-BE49-F238E27FC236}">
                  <a16:creationId xmlns:a16="http://schemas.microsoft.com/office/drawing/2014/main" id="{F4251B65-65CB-5965-602B-B635D31021CA}"/>
                </a:ext>
              </a:extLst>
            </p:cNvPr>
            <p:cNvSpPr/>
            <p:nvPr/>
          </p:nvSpPr>
          <p:spPr>
            <a:xfrm>
              <a:off x="4003994" y="-1492527"/>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27" name="Freeform: Shape 626">
              <a:extLst>
                <a:ext uri="{FF2B5EF4-FFF2-40B4-BE49-F238E27FC236}">
                  <a16:creationId xmlns:a16="http://schemas.microsoft.com/office/drawing/2014/main" id="{CDF2E922-38DD-E92A-58F7-631B76DACF6F}"/>
                </a:ext>
              </a:extLst>
            </p:cNvPr>
            <p:cNvSpPr/>
            <p:nvPr/>
          </p:nvSpPr>
          <p:spPr>
            <a:xfrm>
              <a:off x="3994279" y="-1498052"/>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28" name="Freeform: Shape 627">
              <a:extLst>
                <a:ext uri="{FF2B5EF4-FFF2-40B4-BE49-F238E27FC236}">
                  <a16:creationId xmlns:a16="http://schemas.microsoft.com/office/drawing/2014/main" id="{D58FF7C0-723B-8A68-C8B2-79E9755C9ED7}"/>
                </a:ext>
              </a:extLst>
            </p:cNvPr>
            <p:cNvSpPr/>
            <p:nvPr/>
          </p:nvSpPr>
          <p:spPr>
            <a:xfrm>
              <a:off x="3983325" y="-1499290"/>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29" name="Freeform: Shape 628">
              <a:extLst>
                <a:ext uri="{FF2B5EF4-FFF2-40B4-BE49-F238E27FC236}">
                  <a16:creationId xmlns:a16="http://schemas.microsoft.com/office/drawing/2014/main" id="{B5371014-184A-DA04-59CA-013741454576}"/>
                </a:ext>
              </a:extLst>
            </p:cNvPr>
            <p:cNvSpPr/>
            <p:nvPr/>
          </p:nvSpPr>
          <p:spPr>
            <a:xfrm>
              <a:off x="3974181" y="-1504148"/>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30" name="Freeform: Shape 629">
              <a:extLst>
                <a:ext uri="{FF2B5EF4-FFF2-40B4-BE49-F238E27FC236}">
                  <a16:creationId xmlns:a16="http://schemas.microsoft.com/office/drawing/2014/main" id="{46EA8755-5C23-29FA-C119-551A433105DD}"/>
                </a:ext>
              </a:extLst>
            </p:cNvPr>
            <p:cNvSpPr/>
            <p:nvPr/>
          </p:nvSpPr>
          <p:spPr>
            <a:xfrm>
              <a:off x="3952940" y="-1505957"/>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31" name="Freeform: Shape 630">
              <a:extLst>
                <a:ext uri="{FF2B5EF4-FFF2-40B4-BE49-F238E27FC236}">
                  <a16:creationId xmlns:a16="http://schemas.microsoft.com/office/drawing/2014/main" id="{71F85BDB-7786-19F8-B3CD-86F8AA38257B}"/>
                </a:ext>
              </a:extLst>
            </p:cNvPr>
            <p:cNvSpPr/>
            <p:nvPr/>
          </p:nvSpPr>
          <p:spPr>
            <a:xfrm>
              <a:off x="3934081" y="-1509005"/>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32" name="Freeform: Shape 631">
              <a:extLst>
                <a:ext uri="{FF2B5EF4-FFF2-40B4-BE49-F238E27FC236}">
                  <a16:creationId xmlns:a16="http://schemas.microsoft.com/office/drawing/2014/main" id="{20DCDCBF-0A3C-DC0D-35BB-9E8A409B6772}"/>
                </a:ext>
              </a:extLst>
            </p:cNvPr>
            <p:cNvSpPr/>
            <p:nvPr/>
          </p:nvSpPr>
          <p:spPr>
            <a:xfrm>
              <a:off x="3915793" y="-1526627"/>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33" name="Freeform: Shape 632">
              <a:extLst>
                <a:ext uri="{FF2B5EF4-FFF2-40B4-BE49-F238E27FC236}">
                  <a16:creationId xmlns:a16="http://schemas.microsoft.com/office/drawing/2014/main" id="{A8FA8E94-647E-327A-2B29-A7A0BF799492}"/>
                </a:ext>
              </a:extLst>
            </p:cNvPr>
            <p:cNvSpPr/>
            <p:nvPr/>
          </p:nvSpPr>
          <p:spPr>
            <a:xfrm>
              <a:off x="3888456" y="-1535104"/>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34" name="Freeform: Shape 633">
              <a:extLst>
                <a:ext uri="{FF2B5EF4-FFF2-40B4-BE49-F238E27FC236}">
                  <a16:creationId xmlns:a16="http://schemas.microsoft.com/office/drawing/2014/main" id="{A87066C4-690F-B0A3-6D60-5D3B1F34A5BE}"/>
                </a:ext>
              </a:extLst>
            </p:cNvPr>
            <p:cNvSpPr/>
            <p:nvPr/>
          </p:nvSpPr>
          <p:spPr>
            <a:xfrm>
              <a:off x="3870835" y="-1546058"/>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35" name="Freeform: Shape 634">
              <a:extLst>
                <a:ext uri="{FF2B5EF4-FFF2-40B4-BE49-F238E27FC236}">
                  <a16:creationId xmlns:a16="http://schemas.microsoft.com/office/drawing/2014/main" id="{71AC4F86-71F6-B8AD-96EE-8D3AA24102F7}"/>
                </a:ext>
              </a:extLst>
            </p:cNvPr>
            <p:cNvSpPr/>
            <p:nvPr/>
          </p:nvSpPr>
          <p:spPr>
            <a:xfrm>
              <a:off x="3828925" y="-1558821"/>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36" name="Freeform: Shape 635">
              <a:extLst>
                <a:ext uri="{FF2B5EF4-FFF2-40B4-BE49-F238E27FC236}">
                  <a16:creationId xmlns:a16="http://schemas.microsoft.com/office/drawing/2014/main" id="{3ACED6E4-7C18-C045-34B5-20253EE049F2}"/>
                </a:ext>
              </a:extLst>
            </p:cNvPr>
            <p:cNvSpPr/>
            <p:nvPr/>
          </p:nvSpPr>
          <p:spPr>
            <a:xfrm>
              <a:off x="3799683" y="-1566155"/>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37" name="Freeform: Shape 636">
              <a:extLst>
                <a:ext uri="{FF2B5EF4-FFF2-40B4-BE49-F238E27FC236}">
                  <a16:creationId xmlns:a16="http://schemas.microsoft.com/office/drawing/2014/main" id="{AB0FE123-EA78-F2FF-A3B4-EE666B43086C}"/>
                </a:ext>
              </a:extLst>
            </p:cNvPr>
            <p:cNvSpPr/>
            <p:nvPr/>
          </p:nvSpPr>
          <p:spPr>
            <a:xfrm>
              <a:off x="3770537" y="-1589873"/>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38" name="Freeform: Shape 637">
              <a:extLst>
                <a:ext uri="{FF2B5EF4-FFF2-40B4-BE49-F238E27FC236}">
                  <a16:creationId xmlns:a16="http://schemas.microsoft.com/office/drawing/2014/main" id="{EB6E7A0E-1B63-8254-1D45-1FC52BF9C545}"/>
                </a:ext>
              </a:extLst>
            </p:cNvPr>
            <p:cNvSpPr/>
            <p:nvPr/>
          </p:nvSpPr>
          <p:spPr>
            <a:xfrm>
              <a:off x="3734627" y="-1608065"/>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39" name="Freeform: Shape 638">
              <a:extLst>
                <a:ext uri="{FF2B5EF4-FFF2-40B4-BE49-F238E27FC236}">
                  <a16:creationId xmlns:a16="http://schemas.microsoft.com/office/drawing/2014/main" id="{808E13BD-5356-AFAC-535F-F63B3852AE94}"/>
                </a:ext>
              </a:extLst>
            </p:cNvPr>
            <p:cNvSpPr/>
            <p:nvPr/>
          </p:nvSpPr>
          <p:spPr>
            <a:xfrm>
              <a:off x="3727388" y="-1608065"/>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40" name="Freeform: Shape 639">
              <a:extLst>
                <a:ext uri="{FF2B5EF4-FFF2-40B4-BE49-F238E27FC236}">
                  <a16:creationId xmlns:a16="http://schemas.microsoft.com/office/drawing/2014/main" id="{41719E4D-F674-0899-7EEB-FD716A34559C}"/>
                </a:ext>
              </a:extLst>
            </p:cNvPr>
            <p:cNvSpPr/>
            <p:nvPr/>
          </p:nvSpPr>
          <p:spPr>
            <a:xfrm>
              <a:off x="3721292" y="-1608065"/>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41" name="Freeform: Shape 640">
              <a:extLst>
                <a:ext uri="{FF2B5EF4-FFF2-40B4-BE49-F238E27FC236}">
                  <a16:creationId xmlns:a16="http://schemas.microsoft.com/office/drawing/2014/main" id="{ED38865B-9937-32F1-73C7-95C912F0247D}"/>
                </a:ext>
              </a:extLst>
            </p:cNvPr>
            <p:cNvSpPr/>
            <p:nvPr/>
          </p:nvSpPr>
          <p:spPr>
            <a:xfrm>
              <a:off x="3715196" y="-1608065"/>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42" name="Freeform: Shape 641">
              <a:extLst>
                <a:ext uri="{FF2B5EF4-FFF2-40B4-BE49-F238E27FC236}">
                  <a16:creationId xmlns:a16="http://schemas.microsoft.com/office/drawing/2014/main" id="{F293FA89-1A61-7034-E9E2-2B316C3095DB}"/>
                </a:ext>
              </a:extLst>
            </p:cNvPr>
            <p:cNvSpPr/>
            <p:nvPr/>
          </p:nvSpPr>
          <p:spPr>
            <a:xfrm>
              <a:off x="3684145" y="-1609875"/>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43" name="Freeform: Shape 642">
              <a:extLst>
                <a:ext uri="{FF2B5EF4-FFF2-40B4-BE49-F238E27FC236}">
                  <a16:creationId xmlns:a16="http://schemas.microsoft.com/office/drawing/2014/main" id="{809D5DEC-27F8-240E-E0FA-322F63A83DEC}"/>
                </a:ext>
              </a:extLst>
            </p:cNvPr>
            <p:cNvSpPr/>
            <p:nvPr/>
          </p:nvSpPr>
          <p:spPr>
            <a:xfrm>
              <a:off x="3673858" y="-1615971"/>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44" name="Freeform: Shape 643">
              <a:extLst>
                <a:ext uri="{FF2B5EF4-FFF2-40B4-BE49-F238E27FC236}">
                  <a16:creationId xmlns:a16="http://schemas.microsoft.com/office/drawing/2014/main" id="{7FC7AB60-F628-3070-E5E6-CDFDB3AC519A}"/>
                </a:ext>
              </a:extLst>
            </p:cNvPr>
            <p:cNvSpPr/>
            <p:nvPr/>
          </p:nvSpPr>
          <p:spPr>
            <a:xfrm>
              <a:off x="3431256" y="-1719984"/>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45" name="Freeform: Shape 644">
              <a:extLst>
                <a:ext uri="{FF2B5EF4-FFF2-40B4-BE49-F238E27FC236}">
                  <a16:creationId xmlns:a16="http://schemas.microsoft.com/office/drawing/2014/main" id="{9AEFC235-FC5E-C29F-EF80-7971AB8E4E76}"/>
                </a:ext>
              </a:extLst>
            </p:cNvPr>
            <p:cNvSpPr/>
            <p:nvPr/>
          </p:nvSpPr>
          <p:spPr>
            <a:xfrm>
              <a:off x="3403348" y="-1730843"/>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46" name="Freeform: Shape 645">
              <a:extLst>
                <a:ext uri="{FF2B5EF4-FFF2-40B4-BE49-F238E27FC236}">
                  <a16:creationId xmlns:a16="http://schemas.microsoft.com/office/drawing/2014/main" id="{3605A38B-E26A-4C07-3098-E553F04C55FF}"/>
                </a:ext>
              </a:extLst>
            </p:cNvPr>
            <p:cNvSpPr/>
            <p:nvPr/>
          </p:nvSpPr>
          <p:spPr>
            <a:xfrm>
              <a:off x="3293906" y="-1735700"/>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47" name="Freeform: Shape 646">
              <a:extLst>
                <a:ext uri="{FF2B5EF4-FFF2-40B4-BE49-F238E27FC236}">
                  <a16:creationId xmlns:a16="http://schemas.microsoft.com/office/drawing/2014/main" id="{71C2F841-9E63-03E9-D975-789FF4CF3365}"/>
                </a:ext>
              </a:extLst>
            </p:cNvPr>
            <p:cNvSpPr/>
            <p:nvPr/>
          </p:nvSpPr>
          <p:spPr>
            <a:xfrm>
              <a:off x="3278666" y="-1744273"/>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48" name="Freeform: Shape 647">
              <a:extLst>
                <a:ext uri="{FF2B5EF4-FFF2-40B4-BE49-F238E27FC236}">
                  <a16:creationId xmlns:a16="http://schemas.microsoft.com/office/drawing/2014/main" id="{26433D11-ECCA-272A-7870-88EA1BACC70F}"/>
                </a:ext>
              </a:extLst>
            </p:cNvPr>
            <p:cNvSpPr/>
            <p:nvPr/>
          </p:nvSpPr>
          <p:spPr>
            <a:xfrm>
              <a:off x="3157031" y="-1741225"/>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49" name="Freeform: Shape 648">
              <a:extLst>
                <a:ext uri="{FF2B5EF4-FFF2-40B4-BE49-F238E27FC236}">
                  <a16:creationId xmlns:a16="http://schemas.microsoft.com/office/drawing/2014/main" id="{7FD2996D-DDE2-309F-6A1A-15390C6C3687}"/>
                </a:ext>
              </a:extLst>
            </p:cNvPr>
            <p:cNvSpPr/>
            <p:nvPr/>
          </p:nvSpPr>
          <p:spPr>
            <a:xfrm>
              <a:off x="3106644" y="-1761894"/>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50" name="Freeform: Shape 649">
              <a:extLst>
                <a:ext uri="{FF2B5EF4-FFF2-40B4-BE49-F238E27FC236}">
                  <a16:creationId xmlns:a16="http://schemas.microsoft.com/office/drawing/2014/main" id="{9D00D076-0993-5DB8-EA20-EB580D63E4FB}"/>
                </a:ext>
              </a:extLst>
            </p:cNvPr>
            <p:cNvSpPr/>
            <p:nvPr/>
          </p:nvSpPr>
          <p:spPr>
            <a:xfrm>
              <a:off x="3068354" y="-1769800"/>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51" name="Freeform: Shape 650">
              <a:extLst>
                <a:ext uri="{FF2B5EF4-FFF2-40B4-BE49-F238E27FC236}">
                  <a16:creationId xmlns:a16="http://schemas.microsoft.com/office/drawing/2014/main" id="{D689AAA5-D3EE-C4E5-A220-A1F5DEE6416D}"/>
                </a:ext>
              </a:extLst>
            </p:cNvPr>
            <p:cNvSpPr/>
            <p:nvPr/>
          </p:nvSpPr>
          <p:spPr>
            <a:xfrm>
              <a:off x="2950339" y="-1773419"/>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52" name="Freeform: Shape 651">
              <a:extLst>
                <a:ext uri="{FF2B5EF4-FFF2-40B4-BE49-F238E27FC236}">
                  <a16:creationId xmlns:a16="http://schemas.microsoft.com/office/drawing/2014/main" id="{2B9E87D4-C146-C931-5D34-786A6D956100}"/>
                </a:ext>
              </a:extLst>
            </p:cNvPr>
            <p:cNvSpPr/>
            <p:nvPr/>
          </p:nvSpPr>
          <p:spPr>
            <a:xfrm>
              <a:off x="2868329" y="-1791707"/>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53" name="Freeform: Shape 652">
              <a:extLst>
                <a:ext uri="{FF2B5EF4-FFF2-40B4-BE49-F238E27FC236}">
                  <a16:creationId xmlns:a16="http://schemas.microsoft.com/office/drawing/2014/main" id="{425AA21B-42A0-A7A7-4E5B-DF97F2138FF5}"/>
                </a:ext>
              </a:extLst>
            </p:cNvPr>
            <p:cNvSpPr/>
            <p:nvPr/>
          </p:nvSpPr>
          <p:spPr>
            <a:xfrm>
              <a:off x="2841563" y="-1791707"/>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54" name="Freeform: Shape 653">
              <a:extLst>
                <a:ext uri="{FF2B5EF4-FFF2-40B4-BE49-F238E27FC236}">
                  <a16:creationId xmlns:a16="http://schemas.microsoft.com/office/drawing/2014/main" id="{1433E6F3-E361-03F1-91CD-E971F6ED679E}"/>
                </a:ext>
              </a:extLst>
            </p:cNvPr>
            <p:cNvSpPr/>
            <p:nvPr/>
          </p:nvSpPr>
          <p:spPr>
            <a:xfrm>
              <a:off x="2778889" y="-1806281"/>
              <a:ext cx="9525" cy="75438"/>
            </a:xfrm>
            <a:custGeom>
              <a:avLst/>
              <a:gdLst>
                <a:gd name="connsiteX0" fmla="*/ 0 w 9525"/>
                <a:gd name="connsiteY0" fmla="*/ 0 h 75438"/>
                <a:gd name="connsiteX1" fmla="*/ 0 w 9525"/>
                <a:gd name="connsiteY1" fmla="*/ 75438 h 75438"/>
              </a:gdLst>
              <a:ahLst/>
              <a:cxnLst>
                <a:cxn ang="0">
                  <a:pos x="connsiteX0" y="connsiteY0"/>
                </a:cxn>
                <a:cxn ang="0">
                  <a:pos x="connsiteX1" y="connsiteY1"/>
                </a:cxn>
              </a:cxnLst>
              <a:rect l="l" t="t" r="r" b="b"/>
              <a:pathLst>
                <a:path w="9525" h="75438">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55" name="Freeform: Shape 654">
              <a:extLst>
                <a:ext uri="{FF2B5EF4-FFF2-40B4-BE49-F238E27FC236}">
                  <a16:creationId xmlns:a16="http://schemas.microsoft.com/office/drawing/2014/main" id="{5746DB78-80D1-E366-8DE2-12F02CD2EEB2}"/>
                </a:ext>
              </a:extLst>
            </p:cNvPr>
            <p:cNvSpPr/>
            <p:nvPr/>
          </p:nvSpPr>
          <p:spPr>
            <a:xfrm>
              <a:off x="2589246" y="-1809329"/>
              <a:ext cx="9525" cy="75437"/>
            </a:xfrm>
            <a:custGeom>
              <a:avLst/>
              <a:gdLst>
                <a:gd name="connsiteX0" fmla="*/ 0 w 9525"/>
                <a:gd name="connsiteY0" fmla="*/ 0 h 75437"/>
                <a:gd name="connsiteX1" fmla="*/ 0 w 9525"/>
                <a:gd name="connsiteY1" fmla="*/ 75438 h 75437"/>
              </a:gdLst>
              <a:ahLst/>
              <a:cxnLst>
                <a:cxn ang="0">
                  <a:pos x="connsiteX0" y="connsiteY0"/>
                </a:cxn>
                <a:cxn ang="0">
                  <a:pos x="connsiteX1" y="connsiteY1"/>
                </a:cxn>
              </a:cxnLst>
              <a:rect l="l" t="t" r="r" b="b"/>
              <a:pathLst>
                <a:path w="9525" h="75437">
                  <a:moveTo>
                    <a:pt x="0" y="0"/>
                  </a:moveTo>
                  <a:lnTo>
                    <a:pt x="0" y="75438"/>
                  </a:lnTo>
                </a:path>
              </a:pathLst>
            </a:custGeom>
            <a:ln w="7144" cap="flat">
              <a:solidFill>
                <a:schemeClr val="accent1"/>
              </a:solidFill>
              <a:prstDash val="solid"/>
              <a:miter/>
            </a:ln>
          </p:spPr>
          <p:txBody>
            <a:bodyPr rtlCol="0" anchor="ctr"/>
            <a:lstStyle/>
            <a:p>
              <a:endParaRPr lang="en-GB" sz="1100">
                <a:solidFill>
                  <a:schemeClr val="tx1"/>
                </a:solidFill>
              </a:endParaRPr>
            </a:p>
          </p:txBody>
        </p:sp>
        <p:sp>
          <p:nvSpPr>
            <p:cNvPr id="656" name="Freeform: Shape 655">
              <a:extLst>
                <a:ext uri="{FF2B5EF4-FFF2-40B4-BE49-F238E27FC236}">
                  <a16:creationId xmlns:a16="http://schemas.microsoft.com/office/drawing/2014/main" id="{3E3F8050-5839-65C6-A025-D33743C7EEE7}"/>
                </a:ext>
              </a:extLst>
            </p:cNvPr>
            <p:cNvSpPr/>
            <p:nvPr/>
          </p:nvSpPr>
          <p:spPr>
            <a:xfrm>
              <a:off x="2426940" y="-1860383"/>
              <a:ext cx="9525" cy="75342"/>
            </a:xfrm>
            <a:custGeom>
              <a:avLst/>
              <a:gdLst>
                <a:gd name="connsiteX0" fmla="*/ 0 w 9525"/>
                <a:gd name="connsiteY0" fmla="*/ 0 h 75342"/>
                <a:gd name="connsiteX1" fmla="*/ 0 w 9525"/>
                <a:gd name="connsiteY1" fmla="*/ 75343 h 75342"/>
              </a:gdLst>
              <a:ahLst/>
              <a:cxnLst>
                <a:cxn ang="0">
                  <a:pos x="connsiteX0" y="connsiteY0"/>
                </a:cxn>
                <a:cxn ang="0">
                  <a:pos x="connsiteX1" y="connsiteY1"/>
                </a:cxn>
              </a:cxnLst>
              <a:rect l="l" t="t" r="r" b="b"/>
              <a:pathLst>
                <a:path w="9525" h="75342">
                  <a:moveTo>
                    <a:pt x="0" y="0"/>
                  </a:moveTo>
                  <a:lnTo>
                    <a:pt x="0" y="75343"/>
                  </a:lnTo>
                </a:path>
              </a:pathLst>
            </a:custGeom>
            <a:ln w="7144" cap="flat">
              <a:solidFill>
                <a:schemeClr val="accent1"/>
              </a:solidFill>
              <a:prstDash val="solid"/>
              <a:miter/>
            </a:ln>
          </p:spPr>
          <p:txBody>
            <a:bodyPr rtlCol="0" anchor="ctr"/>
            <a:lstStyle/>
            <a:p>
              <a:endParaRPr lang="en-GB" sz="1100">
                <a:solidFill>
                  <a:schemeClr val="tx1"/>
                </a:solidFill>
              </a:endParaRPr>
            </a:p>
          </p:txBody>
        </p:sp>
      </p:grpSp>
      <p:sp>
        <p:nvSpPr>
          <p:cNvPr id="511" name="Graphic 431">
            <a:extLst>
              <a:ext uri="{FF2B5EF4-FFF2-40B4-BE49-F238E27FC236}">
                <a16:creationId xmlns:a16="http://schemas.microsoft.com/office/drawing/2014/main" id="{ECE33C6C-16C5-C5BB-ED64-BD0B17D1B36D}"/>
              </a:ext>
            </a:extLst>
          </p:cNvPr>
          <p:cNvSpPr/>
          <p:nvPr/>
        </p:nvSpPr>
        <p:spPr>
          <a:xfrm>
            <a:off x="754047" y="3213726"/>
            <a:ext cx="5151852" cy="1898747"/>
          </a:xfrm>
          <a:custGeom>
            <a:avLst/>
            <a:gdLst>
              <a:gd name="connsiteX0" fmla="*/ 0 w 5759100"/>
              <a:gd name="connsiteY0" fmla="*/ 0 h 2122551"/>
              <a:gd name="connsiteX1" fmla="*/ 96107 w 5759100"/>
              <a:gd name="connsiteY1" fmla="*/ 0 h 2122551"/>
              <a:gd name="connsiteX2" fmla="*/ 96107 w 5759100"/>
              <a:gd name="connsiteY2" fmla="*/ 9716 h 2122551"/>
              <a:gd name="connsiteX3" fmla="*/ 148304 w 5759100"/>
              <a:gd name="connsiteY3" fmla="*/ 9716 h 2122551"/>
              <a:gd name="connsiteX4" fmla="*/ 148304 w 5759100"/>
              <a:gd name="connsiteY4" fmla="*/ 19431 h 2122551"/>
              <a:gd name="connsiteX5" fmla="*/ 212789 w 5759100"/>
              <a:gd name="connsiteY5" fmla="*/ 19431 h 2122551"/>
              <a:gd name="connsiteX6" fmla="*/ 212789 w 5759100"/>
              <a:gd name="connsiteY6" fmla="*/ 32766 h 2122551"/>
              <a:gd name="connsiteX7" fmla="*/ 280892 w 5759100"/>
              <a:gd name="connsiteY7" fmla="*/ 32766 h 2122551"/>
              <a:gd name="connsiteX8" fmla="*/ 280892 w 5759100"/>
              <a:gd name="connsiteY8" fmla="*/ 51054 h 2122551"/>
              <a:gd name="connsiteX9" fmla="*/ 392716 w 5759100"/>
              <a:gd name="connsiteY9" fmla="*/ 51054 h 2122551"/>
              <a:gd name="connsiteX10" fmla="*/ 392716 w 5759100"/>
              <a:gd name="connsiteY10" fmla="*/ 68009 h 2122551"/>
              <a:gd name="connsiteX11" fmla="*/ 483965 w 5759100"/>
              <a:gd name="connsiteY11" fmla="*/ 68009 h 2122551"/>
              <a:gd name="connsiteX12" fmla="*/ 483965 w 5759100"/>
              <a:gd name="connsiteY12" fmla="*/ 81439 h 2122551"/>
              <a:gd name="connsiteX13" fmla="*/ 527685 w 5759100"/>
              <a:gd name="connsiteY13" fmla="*/ 81439 h 2122551"/>
              <a:gd name="connsiteX14" fmla="*/ 527685 w 5759100"/>
              <a:gd name="connsiteY14" fmla="*/ 97250 h 2122551"/>
              <a:gd name="connsiteX15" fmla="*/ 538639 w 5759100"/>
              <a:gd name="connsiteY15" fmla="*/ 97250 h 2122551"/>
              <a:gd name="connsiteX16" fmla="*/ 538639 w 5759100"/>
              <a:gd name="connsiteY16" fmla="*/ 110585 h 2122551"/>
              <a:gd name="connsiteX17" fmla="*/ 615315 w 5759100"/>
              <a:gd name="connsiteY17" fmla="*/ 110585 h 2122551"/>
              <a:gd name="connsiteX18" fmla="*/ 615315 w 5759100"/>
              <a:gd name="connsiteY18" fmla="*/ 116681 h 2122551"/>
              <a:gd name="connsiteX19" fmla="*/ 682181 w 5759100"/>
              <a:gd name="connsiteY19" fmla="*/ 116681 h 2122551"/>
              <a:gd name="connsiteX20" fmla="*/ 682181 w 5759100"/>
              <a:gd name="connsiteY20" fmla="*/ 131255 h 2122551"/>
              <a:gd name="connsiteX21" fmla="*/ 775811 w 5759100"/>
              <a:gd name="connsiteY21" fmla="*/ 131255 h 2122551"/>
              <a:gd name="connsiteX22" fmla="*/ 775811 w 5759100"/>
              <a:gd name="connsiteY22" fmla="*/ 144685 h 2122551"/>
              <a:gd name="connsiteX23" fmla="*/ 880396 w 5759100"/>
              <a:gd name="connsiteY23" fmla="*/ 144685 h 2122551"/>
              <a:gd name="connsiteX24" fmla="*/ 880396 w 5759100"/>
              <a:gd name="connsiteY24" fmla="*/ 165354 h 2122551"/>
              <a:gd name="connsiteX25" fmla="*/ 890111 w 5759100"/>
              <a:gd name="connsiteY25" fmla="*/ 165354 h 2122551"/>
              <a:gd name="connsiteX26" fmla="*/ 890111 w 5759100"/>
              <a:gd name="connsiteY26" fmla="*/ 181166 h 2122551"/>
              <a:gd name="connsiteX27" fmla="*/ 897350 w 5759100"/>
              <a:gd name="connsiteY27" fmla="*/ 181166 h 2122551"/>
              <a:gd name="connsiteX28" fmla="*/ 897350 w 5759100"/>
              <a:gd name="connsiteY28" fmla="*/ 191929 h 2122551"/>
              <a:gd name="connsiteX29" fmla="*/ 907447 w 5759100"/>
              <a:gd name="connsiteY29" fmla="*/ 191929 h 2122551"/>
              <a:gd name="connsiteX30" fmla="*/ 907447 w 5759100"/>
              <a:gd name="connsiteY30" fmla="*/ 203359 h 2122551"/>
              <a:gd name="connsiteX31" fmla="*/ 939737 w 5759100"/>
              <a:gd name="connsiteY31" fmla="*/ 203359 h 2122551"/>
              <a:gd name="connsiteX32" fmla="*/ 939737 w 5759100"/>
              <a:gd name="connsiteY32" fmla="*/ 215646 h 2122551"/>
              <a:gd name="connsiteX33" fmla="*/ 948881 w 5759100"/>
              <a:gd name="connsiteY33" fmla="*/ 215646 h 2122551"/>
              <a:gd name="connsiteX34" fmla="*/ 948881 w 5759100"/>
              <a:gd name="connsiteY34" fmla="*/ 222885 h 2122551"/>
              <a:gd name="connsiteX35" fmla="*/ 963930 w 5759100"/>
              <a:gd name="connsiteY35" fmla="*/ 222885 h 2122551"/>
              <a:gd name="connsiteX36" fmla="*/ 963930 w 5759100"/>
              <a:gd name="connsiteY36" fmla="*/ 233458 h 2122551"/>
              <a:gd name="connsiteX37" fmla="*/ 976217 w 5759100"/>
              <a:gd name="connsiteY37" fmla="*/ 233458 h 2122551"/>
              <a:gd name="connsiteX38" fmla="*/ 976217 w 5759100"/>
              <a:gd name="connsiteY38" fmla="*/ 239363 h 2122551"/>
              <a:gd name="connsiteX39" fmla="*/ 1044702 w 5759100"/>
              <a:gd name="connsiteY39" fmla="*/ 239363 h 2122551"/>
              <a:gd name="connsiteX40" fmla="*/ 1044702 w 5759100"/>
              <a:gd name="connsiteY40" fmla="*/ 247555 h 2122551"/>
              <a:gd name="connsiteX41" fmla="*/ 1060133 w 5759100"/>
              <a:gd name="connsiteY41" fmla="*/ 247555 h 2122551"/>
              <a:gd name="connsiteX42" fmla="*/ 1060133 w 5759100"/>
              <a:gd name="connsiteY42" fmla="*/ 259366 h 2122551"/>
              <a:gd name="connsiteX43" fmla="*/ 1069753 w 5759100"/>
              <a:gd name="connsiteY43" fmla="*/ 259366 h 2122551"/>
              <a:gd name="connsiteX44" fmla="*/ 1069753 w 5759100"/>
              <a:gd name="connsiteY44" fmla="*/ 268986 h 2122551"/>
              <a:gd name="connsiteX45" fmla="*/ 1079754 w 5759100"/>
              <a:gd name="connsiteY45" fmla="*/ 268986 h 2122551"/>
              <a:gd name="connsiteX46" fmla="*/ 1079754 w 5759100"/>
              <a:gd name="connsiteY46" fmla="*/ 289465 h 2122551"/>
              <a:gd name="connsiteX47" fmla="*/ 1092041 w 5759100"/>
              <a:gd name="connsiteY47" fmla="*/ 289465 h 2122551"/>
              <a:gd name="connsiteX48" fmla="*/ 1092041 w 5759100"/>
              <a:gd name="connsiteY48" fmla="*/ 299085 h 2122551"/>
              <a:gd name="connsiteX49" fmla="*/ 1113473 w 5759100"/>
              <a:gd name="connsiteY49" fmla="*/ 299085 h 2122551"/>
              <a:gd name="connsiteX50" fmla="*/ 1113473 w 5759100"/>
              <a:gd name="connsiteY50" fmla="*/ 312325 h 2122551"/>
              <a:gd name="connsiteX51" fmla="*/ 1129475 w 5759100"/>
              <a:gd name="connsiteY51" fmla="*/ 312325 h 2122551"/>
              <a:gd name="connsiteX52" fmla="*/ 1129475 w 5759100"/>
              <a:gd name="connsiteY52" fmla="*/ 325946 h 2122551"/>
              <a:gd name="connsiteX53" fmla="*/ 1134523 w 5759100"/>
              <a:gd name="connsiteY53" fmla="*/ 325946 h 2122551"/>
              <a:gd name="connsiteX54" fmla="*/ 1134523 w 5759100"/>
              <a:gd name="connsiteY54" fmla="*/ 347377 h 2122551"/>
              <a:gd name="connsiteX55" fmla="*/ 1178719 w 5759100"/>
              <a:gd name="connsiteY55" fmla="*/ 347377 h 2122551"/>
              <a:gd name="connsiteX56" fmla="*/ 1178719 w 5759100"/>
              <a:gd name="connsiteY56" fmla="*/ 359283 h 2122551"/>
              <a:gd name="connsiteX57" fmla="*/ 1227011 w 5759100"/>
              <a:gd name="connsiteY57" fmla="*/ 359283 h 2122551"/>
              <a:gd name="connsiteX58" fmla="*/ 1227011 w 5759100"/>
              <a:gd name="connsiteY58" fmla="*/ 372904 h 2122551"/>
              <a:gd name="connsiteX59" fmla="*/ 1237583 w 5759100"/>
              <a:gd name="connsiteY59" fmla="*/ 372904 h 2122551"/>
              <a:gd name="connsiteX60" fmla="*/ 1237583 w 5759100"/>
              <a:gd name="connsiteY60" fmla="*/ 380238 h 2122551"/>
              <a:gd name="connsiteX61" fmla="*/ 1247585 w 5759100"/>
              <a:gd name="connsiteY61" fmla="*/ 380238 h 2122551"/>
              <a:gd name="connsiteX62" fmla="*/ 1247585 w 5759100"/>
              <a:gd name="connsiteY62" fmla="*/ 396240 h 2122551"/>
              <a:gd name="connsiteX63" fmla="*/ 1288637 w 5759100"/>
              <a:gd name="connsiteY63" fmla="*/ 396240 h 2122551"/>
              <a:gd name="connsiteX64" fmla="*/ 1288637 w 5759100"/>
              <a:gd name="connsiteY64" fmla="*/ 410337 h 2122551"/>
              <a:gd name="connsiteX65" fmla="*/ 1326928 w 5759100"/>
              <a:gd name="connsiteY65" fmla="*/ 410337 h 2122551"/>
              <a:gd name="connsiteX66" fmla="*/ 1326928 w 5759100"/>
              <a:gd name="connsiteY66" fmla="*/ 451390 h 2122551"/>
              <a:gd name="connsiteX67" fmla="*/ 1338739 w 5759100"/>
              <a:gd name="connsiteY67" fmla="*/ 451390 h 2122551"/>
              <a:gd name="connsiteX68" fmla="*/ 1338739 w 5759100"/>
              <a:gd name="connsiteY68" fmla="*/ 485108 h 2122551"/>
              <a:gd name="connsiteX69" fmla="*/ 1395793 w 5759100"/>
              <a:gd name="connsiteY69" fmla="*/ 485108 h 2122551"/>
              <a:gd name="connsiteX70" fmla="*/ 1395793 w 5759100"/>
              <a:gd name="connsiteY70" fmla="*/ 511588 h 2122551"/>
              <a:gd name="connsiteX71" fmla="*/ 1411700 w 5759100"/>
              <a:gd name="connsiteY71" fmla="*/ 511588 h 2122551"/>
              <a:gd name="connsiteX72" fmla="*/ 1411700 w 5759100"/>
              <a:gd name="connsiteY72" fmla="*/ 520256 h 2122551"/>
              <a:gd name="connsiteX73" fmla="*/ 1425416 w 5759100"/>
              <a:gd name="connsiteY73" fmla="*/ 520256 h 2122551"/>
              <a:gd name="connsiteX74" fmla="*/ 1425416 w 5759100"/>
              <a:gd name="connsiteY74" fmla="*/ 534353 h 2122551"/>
              <a:gd name="connsiteX75" fmla="*/ 1494282 w 5759100"/>
              <a:gd name="connsiteY75" fmla="*/ 534353 h 2122551"/>
              <a:gd name="connsiteX76" fmla="*/ 1494282 w 5759100"/>
              <a:gd name="connsiteY76" fmla="*/ 547116 h 2122551"/>
              <a:gd name="connsiteX77" fmla="*/ 1509332 w 5759100"/>
              <a:gd name="connsiteY77" fmla="*/ 547116 h 2122551"/>
              <a:gd name="connsiteX78" fmla="*/ 1509332 w 5759100"/>
              <a:gd name="connsiteY78" fmla="*/ 563118 h 2122551"/>
              <a:gd name="connsiteX79" fmla="*/ 1525714 w 5759100"/>
              <a:gd name="connsiteY79" fmla="*/ 563118 h 2122551"/>
              <a:gd name="connsiteX80" fmla="*/ 1525714 w 5759100"/>
              <a:gd name="connsiteY80" fmla="*/ 574929 h 2122551"/>
              <a:gd name="connsiteX81" fmla="*/ 1581817 w 5759100"/>
              <a:gd name="connsiteY81" fmla="*/ 574929 h 2122551"/>
              <a:gd name="connsiteX82" fmla="*/ 1581817 w 5759100"/>
              <a:gd name="connsiteY82" fmla="*/ 589121 h 2122551"/>
              <a:gd name="connsiteX83" fmla="*/ 1595914 w 5759100"/>
              <a:gd name="connsiteY83" fmla="*/ 589121 h 2122551"/>
              <a:gd name="connsiteX84" fmla="*/ 1595914 w 5759100"/>
              <a:gd name="connsiteY84" fmla="*/ 600932 h 2122551"/>
              <a:gd name="connsiteX85" fmla="*/ 1611439 w 5759100"/>
              <a:gd name="connsiteY85" fmla="*/ 600932 h 2122551"/>
              <a:gd name="connsiteX86" fmla="*/ 1611439 w 5759100"/>
              <a:gd name="connsiteY86" fmla="*/ 613696 h 2122551"/>
              <a:gd name="connsiteX87" fmla="*/ 1630585 w 5759100"/>
              <a:gd name="connsiteY87" fmla="*/ 613696 h 2122551"/>
              <a:gd name="connsiteX88" fmla="*/ 1630585 w 5759100"/>
              <a:gd name="connsiteY88" fmla="*/ 622840 h 2122551"/>
              <a:gd name="connsiteX89" fmla="*/ 1666589 w 5759100"/>
              <a:gd name="connsiteY89" fmla="*/ 622840 h 2122551"/>
              <a:gd name="connsiteX90" fmla="*/ 1666589 w 5759100"/>
              <a:gd name="connsiteY90" fmla="*/ 636461 h 2122551"/>
              <a:gd name="connsiteX91" fmla="*/ 1683449 w 5759100"/>
              <a:gd name="connsiteY91" fmla="*/ 636461 h 2122551"/>
              <a:gd name="connsiteX92" fmla="*/ 1683449 w 5759100"/>
              <a:gd name="connsiteY92" fmla="*/ 648843 h 2122551"/>
              <a:gd name="connsiteX93" fmla="*/ 1695355 w 5759100"/>
              <a:gd name="connsiteY93" fmla="*/ 648843 h 2122551"/>
              <a:gd name="connsiteX94" fmla="*/ 1695355 w 5759100"/>
              <a:gd name="connsiteY94" fmla="*/ 658844 h 2122551"/>
              <a:gd name="connsiteX95" fmla="*/ 1709452 w 5759100"/>
              <a:gd name="connsiteY95" fmla="*/ 658844 h 2122551"/>
              <a:gd name="connsiteX96" fmla="*/ 1709452 w 5759100"/>
              <a:gd name="connsiteY96" fmla="*/ 665702 h 2122551"/>
              <a:gd name="connsiteX97" fmla="*/ 1758696 w 5759100"/>
              <a:gd name="connsiteY97" fmla="*/ 665702 h 2122551"/>
              <a:gd name="connsiteX98" fmla="*/ 1758696 w 5759100"/>
              <a:gd name="connsiteY98" fmla="*/ 678942 h 2122551"/>
              <a:gd name="connsiteX99" fmla="*/ 1771460 w 5759100"/>
              <a:gd name="connsiteY99" fmla="*/ 678942 h 2122551"/>
              <a:gd name="connsiteX100" fmla="*/ 1771460 w 5759100"/>
              <a:gd name="connsiteY100" fmla="*/ 686657 h 2122551"/>
              <a:gd name="connsiteX101" fmla="*/ 1785176 w 5759100"/>
              <a:gd name="connsiteY101" fmla="*/ 686657 h 2122551"/>
              <a:gd name="connsiteX102" fmla="*/ 1785176 w 5759100"/>
              <a:gd name="connsiteY102" fmla="*/ 695801 h 2122551"/>
              <a:gd name="connsiteX103" fmla="*/ 1792034 w 5759100"/>
              <a:gd name="connsiteY103" fmla="*/ 695801 h 2122551"/>
              <a:gd name="connsiteX104" fmla="*/ 1792034 w 5759100"/>
              <a:gd name="connsiteY104" fmla="*/ 708565 h 2122551"/>
              <a:gd name="connsiteX105" fmla="*/ 1804321 w 5759100"/>
              <a:gd name="connsiteY105" fmla="*/ 708565 h 2122551"/>
              <a:gd name="connsiteX106" fmla="*/ 1804321 w 5759100"/>
              <a:gd name="connsiteY106" fmla="*/ 719995 h 2122551"/>
              <a:gd name="connsiteX107" fmla="*/ 1815275 w 5759100"/>
              <a:gd name="connsiteY107" fmla="*/ 719995 h 2122551"/>
              <a:gd name="connsiteX108" fmla="*/ 1815275 w 5759100"/>
              <a:gd name="connsiteY108" fmla="*/ 729520 h 2122551"/>
              <a:gd name="connsiteX109" fmla="*/ 1824418 w 5759100"/>
              <a:gd name="connsiteY109" fmla="*/ 729520 h 2122551"/>
              <a:gd name="connsiteX110" fmla="*/ 1824418 w 5759100"/>
              <a:gd name="connsiteY110" fmla="*/ 742760 h 2122551"/>
              <a:gd name="connsiteX111" fmla="*/ 1868138 w 5759100"/>
              <a:gd name="connsiteY111" fmla="*/ 742760 h 2122551"/>
              <a:gd name="connsiteX112" fmla="*/ 1868138 w 5759100"/>
              <a:gd name="connsiteY112" fmla="*/ 752285 h 2122551"/>
              <a:gd name="connsiteX113" fmla="*/ 1895951 w 5759100"/>
              <a:gd name="connsiteY113" fmla="*/ 752285 h 2122551"/>
              <a:gd name="connsiteX114" fmla="*/ 1895951 w 5759100"/>
              <a:gd name="connsiteY114" fmla="*/ 762857 h 2122551"/>
              <a:gd name="connsiteX115" fmla="*/ 1910143 w 5759100"/>
              <a:gd name="connsiteY115" fmla="*/ 762857 h 2122551"/>
              <a:gd name="connsiteX116" fmla="*/ 1910143 w 5759100"/>
              <a:gd name="connsiteY116" fmla="*/ 771049 h 2122551"/>
              <a:gd name="connsiteX117" fmla="*/ 1932051 w 5759100"/>
              <a:gd name="connsiteY117" fmla="*/ 771049 h 2122551"/>
              <a:gd name="connsiteX118" fmla="*/ 1932051 w 5759100"/>
              <a:gd name="connsiteY118" fmla="*/ 790670 h 2122551"/>
              <a:gd name="connsiteX119" fmla="*/ 1938433 w 5759100"/>
              <a:gd name="connsiteY119" fmla="*/ 790670 h 2122551"/>
              <a:gd name="connsiteX120" fmla="*/ 1938433 w 5759100"/>
              <a:gd name="connsiteY120" fmla="*/ 801529 h 2122551"/>
              <a:gd name="connsiteX121" fmla="*/ 1964341 w 5759100"/>
              <a:gd name="connsiteY121" fmla="*/ 801529 h 2122551"/>
              <a:gd name="connsiteX122" fmla="*/ 1964341 w 5759100"/>
              <a:gd name="connsiteY122" fmla="*/ 808863 h 2122551"/>
              <a:gd name="connsiteX123" fmla="*/ 1976723 w 5759100"/>
              <a:gd name="connsiteY123" fmla="*/ 808863 h 2122551"/>
              <a:gd name="connsiteX124" fmla="*/ 1976723 w 5759100"/>
              <a:gd name="connsiteY124" fmla="*/ 816578 h 2122551"/>
              <a:gd name="connsiteX125" fmla="*/ 1990344 w 5759100"/>
              <a:gd name="connsiteY125" fmla="*/ 816578 h 2122551"/>
              <a:gd name="connsiteX126" fmla="*/ 1990344 w 5759100"/>
              <a:gd name="connsiteY126" fmla="*/ 845820 h 2122551"/>
              <a:gd name="connsiteX127" fmla="*/ 1999964 w 5759100"/>
              <a:gd name="connsiteY127" fmla="*/ 845820 h 2122551"/>
              <a:gd name="connsiteX128" fmla="*/ 1999964 w 5759100"/>
              <a:gd name="connsiteY128" fmla="*/ 856298 h 2122551"/>
              <a:gd name="connsiteX129" fmla="*/ 2008632 w 5759100"/>
              <a:gd name="connsiteY129" fmla="*/ 856298 h 2122551"/>
              <a:gd name="connsiteX130" fmla="*/ 2008632 w 5759100"/>
              <a:gd name="connsiteY130" fmla="*/ 870014 h 2122551"/>
              <a:gd name="connsiteX131" fmla="*/ 2017776 w 5759100"/>
              <a:gd name="connsiteY131" fmla="*/ 870014 h 2122551"/>
              <a:gd name="connsiteX132" fmla="*/ 2017776 w 5759100"/>
              <a:gd name="connsiteY132" fmla="*/ 875443 h 2122551"/>
              <a:gd name="connsiteX133" fmla="*/ 2073402 w 5759100"/>
              <a:gd name="connsiteY133" fmla="*/ 875443 h 2122551"/>
              <a:gd name="connsiteX134" fmla="*/ 2073402 w 5759100"/>
              <a:gd name="connsiteY134" fmla="*/ 885063 h 2122551"/>
              <a:gd name="connsiteX135" fmla="*/ 2086166 w 5759100"/>
              <a:gd name="connsiteY135" fmla="*/ 885063 h 2122551"/>
              <a:gd name="connsiteX136" fmla="*/ 2086166 w 5759100"/>
              <a:gd name="connsiteY136" fmla="*/ 898684 h 2122551"/>
              <a:gd name="connsiteX137" fmla="*/ 2096643 w 5759100"/>
              <a:gd name="connsiteY137" fmla="*/ 898684 h 2122551"/>
              <a:gd name="connsiteX138" fmla="*/ 2096643 w 5759100"/>
              <a:gd name="connsiteY138" fmla="*/ 913733 h 2122551"/>
              <a:gd name="connsiteX139" fmla="*/ 2122646 w 5759100"/>
              <a:gd name="connsiteY139" fmla="*/ 913733 h 2122551"/>
              <a:gd name="connsiteX140" fmla="*/ 2122646 w 5759100"/>
              <a:gd name="connsiteY140" fmla="*/ 923735 h 2122551"/>
              <a:gd name="connsiteX141" fmla="*/ 2149507 w 5759100"/>
              <a:gd name="connsiteY141" fmla="*/ 923735 h 2122551"/>
              <a:gd name="connsiteX142" fmla="*/ 2149507 w 5759100"/>
              <a:gd name="connsiteY142" fmla="*/ 939737 h 2122551"/>
              <a:gd name="connsiteX143" fmla="*/ 2220182 w 5759100"/>
              <a:gd name="connsiteY143" fmla="*/ 939737 h 2122551"/>
              <a:gd name="connsiteX144" fmla="*/ 2220182 w 5759100"/>
              <a:gd name="connsiteY144" fmla="*/ 949357 h 2122551"/>
              <a:gd name="connsiteX145" fmla="*/ 2225231 w 5759100"/>
              <a:gd name="connsiteY145" fmla="*/ 949357 h 2122551"/>
              <a:gd name="connsiteX146" fmla="*/ 2225231 w 5759100"/>
              <a:gd name="connsiteY146" fmla="*/ 960215 h 2122551"/>
              <a:gd name="connsiteX147" fmla="*/ 2317337 w 5759100"/>
              <a:gd name="connsiteY147" fmla="*/ 960215 h 2122551"/>
              <a:gd name="connsiteX148" fmla="*/ 2317337 w 5759100"/>
              <a:gd name="connsiteY148" fmla="*/ 994886 h 2122551"/>
              <a:gd name="connsiteX149" fmla="*/ 2330101 w 5759100"/>
              <a:gd name="connsiteY149" fmla="*/ 994886 h 2122551"/>
              <a:gd name="connsiteX150" fmla="*/ 2330101 w 5759100"/>
              <a:gd name="connsiteY150" fmla="*/ 1013174 h 2122551"/>
              <a:gd name="connsiteX151" fmla="*/ 2374773 w 5759100"/>
              <a:gd name="connsiteY151" fmla="*/ 1013174 h 2122551"/>
              <a:gd name="connsiteX152" fmla="*/ 2374773 w 5759100"/>
              <a:gd name="connsiteY152" fmla="*/ 1030510 h 2122551"/>
              <a:gd name="connsiteX153" fmla="*/ 2424494 w 5759100"/>
              <a:gd name="connsiteY153" fmla="*/ 1030510 h 2122551"/>
              <a:gd name="connsiteX154" fmla="*/ 2424494 w 5759100"/>
              <a:gd name="connsiteY154" fmla="*/ 1066514 h 2122551"/>
              <a:gd name="connsiteX155" fmla="*/ 2450021 w 5759100"/>
              <a:gd name="connsiteY155" fmla="*/ 1066514 h 2122551"/>
              <a:gd name="connsiteX156" fmla="*/ 2450021 w 5759100"/>
              <a:gd name="connsiteY156" fmla="*/ 1103852 h 2122551"/>
              <a:gd name="connsiteX157" fmla="*/ 2503837 w 5759100"/>
              <a:gd name="connsiteY157" fmla="*/ 1103852 h 2122551"/>
              <a:gd name="connsiteX158" fmla="*/ 2503837 w 5759100"/>
              <a:gd name="connsiteY158" fmla="*/ 1122140 h 2122551"/>
              <a:gd name="connsiteX159" fmla="*/ 2522982 w 5759100"/>
              <a:gd name="connsiteY159" fmla="*/ 1122140 h 2122551"/>
              <a:gd name="connsiteX160" fmla="*/ 2522982 w 5759100"/>
              <a:gd name="connsiteY160" fmla="*/ 1132618 h 2122551"/>
              <a:gd name="connsiteX161" fmla="*/ 2531650 w 5759100"/>
              <a:gd name="connsiteY161" fmla="*/ 1132618 h 2122551"/>
              <a:gd name="connsiteX162" fmla="*/ 2531650 w 5759100"/>
              <a:gd name="connsiteY162" fmla="*/ 1141762 h 2122551"/>
              <a:gd name="connsiteX163" fmla="*/ 2543461 w 5759100"/>
              <a:gd name="connsiteY163" fmla="*/ 1141762 h 2122551"/>
              <a:gd name="connsiteX164" fmla="*/ 2543461 w 5759100"/>
              <a:gd name="connsiteY164" fmla="*/ 1163669 h 2122551"/>
              <a:gd name="connsiteX165" fmla="*/ 2590419 w 5759100"/>
              <a:gd name="connsiteY165" fmla="*/ 1163669 h 2122551"/>
              <a:gd name="connsiteX166" fmla="*/ 2590419 w 5759100"/>
              <a:gd name="connsiteY166" fmla="*/ 1180910 h 2122551"/>
              <a:gd name="connsiteX167" fmla="*/ 2631948 w 5759100"/>
              <a:gd name="connsiteY167" fmla="*/ 1180910 h 2122551"/>
              <a:gd name="connsiteX168" fmla="*/ 2631948 w 5759100"/>
              <a:gd name="connsiteY168" fmla="*/ 1203293 h 2122551"/>
              <a:gd name="connsiteX169" fmla="*/ 2836640 w 5759100"/>
              <a:gd name="connsiteY169" fmla="*/ 1203293 h 2122551"/>
              <a:gd name="connsiteX170" fmla="*/ 2836640 w 5759100"/>
              <a:gd name="connsiteY170" fmla="*/ 1226058 h 2122551"/>
              <a:gd name="connsiteX171" fmla="*/ 2947892 w 5759100"/>
              <a:gd name="connsiteY171" fmla="*/ 1226058 h 2122551"/>
              <a:gd name="connsiteX172" fmla="*/ 2947892 w 5759100"/>
              <a:gd name="connsiteY172" fmla="*/ 1251585 h 2122551"/>
              <a:gd name="connsiteX173" fmla="*/ 3012186 w 5759100"/>
              <a:gd name="connsiteY173" fmla="*/ 1251585 h 2122551"/>
              <a:gd name="connsiteX174" fmla="*/ 3012186 w 5759100"/>
              <a:gd name="connsiteY174" fmla="*/ 1260729 h 2122551"/>
              <a:gd name="connsiteX175" fmla="*/ 3018568 w 5759100"/>
              <a:gd name="connsiteY175" fmla="*/ 1260729 h 2122551"/>
              <a:gd name="connsiteX176" fmla="*/ 3018568 w 5759100"/>
              <a:gd name="connsiteY176" fmla="*/ 1286732 h 2122551"/>
              <a:gd name="connsiteX177" fmla="*/ 3026378 w 5759100"/>
              <a:gd name="connsiteY177" fmla="*/ 1286732 h 2122551"/>
              <a:gd name="connsiteX178" fmla="*/ 3026378 w 5759100"/>
              <a:gd name="connsiteY178" fmla="*/ 1307687 h 2122551"/>
              <a:gd name="connsiteX179" fmla="*/ 3316415 w 5759100"/>
              <a:gd name="connsiteY179" fmla="*/ 1307687 h 2122551"/>
              <a:gd name="connsiteX180" fmla="*/ 3316415 w 5759100"/>
              <a:gd name="connsiteY180" fmla="*/ 1343692 h 2122551"/>
              <a:gd name="connsiteX181" fmla="*/ 3337370 w 5759100"/>
              <a:gd name="connsiteY181" fmla="*/ 1343692 h 2122551"/>
              <a:gd name="connsiteX182" fmla="*/ 3337370 w 5759100"/>
              <a:gd name="connsiteY182" fmla="*/ 1382459 h 2122551"/>
              <a:gd name="connsiteX183" fmla="*/ 3384328 w 5759100"/>
              <a:gd name="connsiteY183" fmla="*/ 1382459 h 2122551"/>
              <a:gd name="connsiteX184" fmla="*/ 3384328 w 5759100"/>
              <a:gd name="connsiteY184" fmla="*/ 1425797 h 2122551"/>
              <a:gd name="connsiteX185" fmla="*/ 3408045 w 5759100"/>
              <a:gd name="connsiteY185" fmla="*/ 1425797 h 2122551"/>
              <a:gd name="connsiteX186" fmla="*/ 3408045 w 5759100"/>
              <a:gd name="connsiteY186" fmla="*/ 1467803 h 2122551"/>
              <a:gd name="connsiteX187" fmla="*/ 3413474 w 5759100"/>
              <a:gd name="connsiteY187" fmla="*/ 1467803 h 2122551"/>
              <a:gd name="connsiteX188" fmla="*/ 3413474 w 5759100"/>
              <a:gd name="connsiteY188" fmla="*/ 1513332 h 2122551"/>
              <a:gd name="connsiteX189" fmla="*/ 3429000 w 5759100"/>
              <a:gd name="connsiteY189" fmla="*/ 1513332 h 2122551"/>
              <a:gd name="connsiteX190" fmla="*/ 3429000 w 5759100"/>
              <a:gd name="connsiteY190" fmla="*/ 1558004 h 2122551"/>
              <a:gd name="connsiteX191" fmla="*/ 3697605 w 5759100"/>
              <a:gd name="connsiteY191" fmla="*/ 1558004 h 2122551"/>
              <a:gd name="connsiteX192" fmla="*/ 3697605 w 5759100"/>
              <a:gd name="connsiteY192" fmla="*/ 1622298 h 2122551"/>
              <a:gd name="connsiteX193" fmla="*/ 4333685 w 5759100"/>
              <a:gd name="connsiteY193" fmla="*/ 1622298 h 2122551"/>
              <a:gd name="connsiteX194" fmla="*/ 4333685 w 5759100"/>
              <a:gd name="connsiteY194" fmla="*/ 1758220 h 2122551"/>
              <a:gd name="connsiteX195" fmla="*/ 4919187 w 5759100"/>
              <a:gd name="connsiteY195" fmla="*/ 1758220 h 2122551"/>
              <a:gd name="connsiteX196" fmla="*/ 4919187 w 5759100"/>
              <a:gd name="connsiteY196" fmla="*/ 1939671 h 2122551"/>
              <a:gd name="connsiteX197" fmla="*/ 4962906 w 5759100"/>
              <a:gd name="connsiteY197" fmla="*/ 1939671 h 2122551"/>
              <a:gd name="connsiteX198" fmla="*/ 4962906 w 5759100"/>
              <a:gd name="connsiteY198" fmla="*/ 2122551 h 2122551"/>
              <a:gd name="connsiteX199" fmla="*/ 5759101 w 5759100"/>
              <a:gd name="connsiteY199" fmla="*/ 2122551 h 2122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759100" h="2122551">
                <a:moveTo>
                  <a:pt x="0" y="0"/>
                </a:moveTo>
                <a:lnTo>
                  <a:pt x="96107" y="0"/>
                </a:lnTo>
                <a:lnTo>
                  <a:pt x="96107" y="9716"/>
                </a:lnTo>
                <a:lnTo>
                  <a:pt x="148304" y="9716"/>
                </a:lnTo>
                <a:lnTo>
                  <a:pt x="148304" y="19431"/>
                </a:lnTo>
                <a:lnTo>
                  <a:pt x="212789" y="19431"/>
                </a:lnTo>
                <a:lnTo>
                  <a:pt x="212789" y="32766"/>
                </a:lnTo>
                <a:lnTo>
                  <a:pt x="280892" y="32766"/>
                </a:lnTo>
                <a:lnTo>
                  <a:pt x="280892" y="51054"/>
                </a:lnTo>
                <a:lnTo>
                  <a:pt x="392716" y="51054"/>
                </a:lnTo>
                <a:lnTo>
                  <a:pt x="392716" y="68009"/>
                </a:lnTo>
                <a:lnTo>
                  <a:pt x="483965" y="68009"/>
                </a:lnTo>
                <a:lnTo>
                  <a:pt x="483965" y="81439"/>
                </a:lnTo>
                <a:lnTo>
                  <a:pt x="527685" y="81439"/>
                </a:lnTo>
                <a:lnTo>
                  <a:pt x="527685" y="97250"/>
                </a:lnTo>
                <a:lnTo>
                  <a:pt x="538639" y="97250"/>
                </a:lnTo>
                <a:lnTo>
                  <a:pt x="538639" y="110585"/>
                </a:lnTo>
                <a:lnTo>
                  <a:pt x="615315" y="110585"/>
                </a:lnTo>
                <a:lnTo>
                  <a:pt x="615315" y="116681"/>
                </a:lnTo>
                <a:lnTo>
                  <a:pt x="682181" y="116681"/>
                </a:lnTo>
                <a:lnTo>
                  <a:pt x="682181" y="131255"/>
                </a:lnTo>
                <a:lnTo>
                  <a:pt x="775811" y="131255"/>
                </a:lnTo>
                <a:lnTo>
                  <a:pt x="775811" y="144685"/>
                </a:lnTo>
                <a:lnTo>
                  <a:pt x="880396" y="144685"/>
                </a:lnTo>
                <a:lnTo>
                  <a:pt x="880396" y="165354"/>
                </a:lnTo>
                <a:lnTo>
                  <a:pt x="890111" y="165354"/>
                </a:lnTo>
                <a:lnTo>
                  <a:pt x="890111" y="181166"/>
                </a:lnTo>
                <a:lnTo>
                  <a:pt x="897350" y="181166"/>
                </a:lnTo>
                <a:lnTo>
                  <a:pt x="897350" y="191929"/>
                </a:lnTo>
                <a:lnTo>
                  <a:pt x="907447" y="191929"/>
                </a:lnTo>
                <a:lnTo>
                  <a:pt x="907447" y="203359"/>
                </a:lnTo>
                <a:lnTo>
                  <a:pt x="939737" y="203359"/>
                </a:lnTo>
                <a:lnTo>
                  <a:pt x="939737" y="215646"/>
                </a:lnTo>
                <a:lnTo>
                  <a:pt x="948881" y="215646"/>
                </a:lnTo>
                <a:lnTo>
                  <a:pt x="948881" y="222885"/>
                </a:lnTo>
                <a:lnTo>
                  <a:pt x="963930" y="222885"/>
                </a:lnTo>
                <a:lnTo>
                  <a:pt x="963930" y="233458"/>
                </a:lnTo>
                <a:lnTo>
                  <a:pt x="976217" y="233458"/>
                </a:lnTo>
                <a:lnTo>
                  <a:pt x="976217" y="239363"/>
                </a:lnTo>
                <a:lnTo>
                  <a:pt x="1044702" y="239363"/>
                </a:lnTo>
                <a:lnTo>
                  <a:pt x="1044702" y="247555"/>
                </a:lnTo>
                <a:lnTo>
                  <a:pt x="1060133" y="247555"/>
                </a:lnTo>
                <a:lnTo>
                  <a:pt x="1060133" y="259366"/>
                </a:lnTo>
                <a:lnTo>
                  <a:pt x="1069753" y="259366"/>
                </a:lnTo>
                <a:lnTo>
                  <a:pt x="1069753" y="268986"/>
                </a:lnTo>
                <a:lnTo>
                  <a:pt x="1079754" y="268986"/>
                </a:lnTo>
                <a:lnTo>
                  <a:pt x="1079754" y="289465"/>
                </a:lnTo>
                <a:lnTo>
                  <a:pt x="1092041" y="289465"/>
                </a:lnTo>
                <a:lnTo>
                  <a:pt x="1092041" y="299085"/>
                </a:lnTo>
                <a:lnTo>
                  <a:pt x="1113473" y="299085"/>
                </a:lnTo>
                <a:lnTo>
                  <a:pt x="1113473" y="312325"/>
                </a:lnTo>
                <a:lnTo>
                  <a:pt x="1129475" y="312325"/>
                </a:lnTo>
                <a:lnTo>
                  <a:pt x="1129475" y="325946"/>
                </a:lnTo>
                <a:lnTo>
                  <a:pt x="1134523" y="325946"/>
                </a:lnTo>
                <a:lnTo>
                  <a:pt x="1134523" y="347377"/>
                </a:lnTo>
                <a:lnTo>
                  <a:pt x="1178719" y="347377"/>
                </a:lnTo>
                <a:lnTo>
                  <a:pt x="1178719" y="359283"/>
                </a:lnTo>
                <a:lnTo>
                  <a:pt x="1227011" y="359283"/>
                </a:lnTo>
                <a:lnTo>
                  <a:pt x="1227011" y="372904"/>
                </a:lnTo>
                <a:lnTo>
                  <a:pt x="1237583" y="372904"/>
                </a:lnTo>
                <a:lnTo>
                  <a:pt x="1237583" y="380238"/>
                </a:lnTo>
                <a:lnTo>
                  <a:pt x="1247585" y="380238"/>
                </a:lnTo>
                <a:lnTo>
                  <a:pt x="1247585" y="396240"/>
                </a:lnTo>
                <a:lnTo>
                  <a:pt x="1288637" y="396240"/>
                </a:lnTo>
                <a:lnTo>
                  <a:pt x="1288637" y="410337"/>
                </a:lnTo>
                <a:lnTo>
                  <a:pt x="1326928" y="410337"/>
                </a:lnTo>
                <a:lnTo>
                  <a:pt x="1326928" y="451390"/>
                </a:lnTo>
                <a:lnTo>
                  <a:pt x="1338739" y="451390"/>
                </a:lnTo>
                <a:lnTo>
                  <a:pt x="1338739" y="485108"/>
                </a:lnTo>
                <a:lnTo>
                  <a:pt x="1395793" y="485108"/>
                </a:lnTo>
                <a:lnTo>
                  <a:pt x="1395793" y="511588"/>
                </a:lnTo>
                <a:lnTo>
                  <a:pt x="1411700" y="511588"/>
                </a:lnTo>
                <a:lnTo>
                  <a:pt x="1411700" y="520256"/>
                </a:lnTo>
                <a:lnTo>
                  <a:pt x="1425416" y="520256"/>
                </a:lnTo>
                <a:lnTo>
                  <a:pt x="1425416" y="534353"/>
                </a:lnTo>
                <a:lnTo>
                  <a:pt x="1494282" y="534353"/>
                </a:lnTo>
                <a:lnTo>
                  <a:pt x="1494282" y="547116"/>
                </a:lnTo>
                <a:lnTo>
                  <a:pt x="1509332" y="547116"/>
                </a:lnTo>
                <a:lnTo>
                  <a:pt x="1509332" y="563118"/>
                </a:lnTo>
                <a:lnTo>
                  <a:pt x="1525714" y="563118"/>
                </a:lnTo>
                <a:lnTo>
                  <a:pt x="1525714" y="574929"/>
                </a:lnTo>
                <a:lnTo>
                  <a:pt x="1581817" y="574929"/>
                </a:lnTo>
                <a:lnTo>
                  <a:pt x="1581817" y="589121"/>
                </a:lnTo>
                <a:lnTo>
                  <a:pt x="1595914" y="589121"/>
                </a:lnTo>
                <a:lnTo>
                  <a:pt x="1595914" y="600932"/>
                </a:lnTo>
                <a:lnTo>
                  <a:pt x="1611439" y="600932"/>
                </a:lnTo>
                <a:lnTo>
                  <a:pt x="1611439" y="613696"/>
                </a:lnTo>
                <a:lnTo>
                  <a:pt x="1630585" y="613696"/>
                </a:lnTo>
                <a:lnTo>
                  <a:pt x="1630585" y="622840"/>
                </a:lnTo>
                <a:lnTo>
                  <a:pt x="1666589" y="622840"/>
                </a:lnTo>
                <a:lnTo>
                  <a:pt x="1666589" y="636461"/>
                </a:lnTo>
                <a:lnTo>
                  <a:pt x="1683449" y="636461"/>
                </a:lnTo>
                <a:lnTo>
                  <a:pt x="1683449" y="648843"/>
                </a:lnTo>
                <a:lnTo>
                  <a:pt x="1695355" y="648843"/>
                </a:lnTo>
                <a:lnTo>
                  <a:pt x="1695355" y="658844"/>
                </a:lnTo>
                <a:lnTo>
                  <a:pt x="1709452" y="658844"/>
                </a:lnTo>
                <a:lnTo>
                  <a:pt x="1709452" y="665702"/>
                </a:lnTo>
                <a:lnTo>
                  <a:pt x="1758696" y="665702"/>
                </a:lnTo>
                <a:lnTo>
                  <a:pt x="1758696" y="678942"/>
                </a:lnTo>
                <a:lnTo>
                  <a:pt x="1771460" y="678942"/>
                </a:lnTo>
                <a:lnTo>
                  <a:pt x="1771460" y="686657"/>
                </a:lnTo>
                <a:lnTo>
                  <a:pt x="1785176" y="686657"/>
                </a:lnTo>
                <a:lnTo>
                  <a:pt x="1785176" y="695801"/>
                </a:lnTo>
                <a:lnTo>
                  <a:pt x="1792034" y="695801"/>
                </a:lnTo>
                <a:lnTo>
                  <a:pt x="1792034" y="708565"/>
                </a:lnTo>
                <a:lnTo>
                  <a:pt x="1804321" y="708565"/>
                </a:lnTo>
                <a:lnTo>
                  <a:pt x="1804321" y="719995"/>
                </a:lnTo>
                <a:lnTo>
                  <a:pt x="1815275" y="719995"/>
                </a:lnTo>
                <a:lnTo>
                  <a:pt x="1815275" y="729520"/>
                </a:lnTo>
                <a:lnTo>
                  <a:pt x="1824418" y="729520"/>
                </a:lnTo>
                <a:lnTo>
                  <a:pt x="1824418" y="742760"/>
                </a:lnTo>
                <a:lnTo>
                  <a:pt x="1868138" y="742760"/>
                </a:lnTo>
                <a:lnTo>
                  <a:pt x="1868138" y="752285"/>
                </a:lnTo>
                <a:lnTo>
                  <a:pt x="1895951" y="752285"/>
                </a:lnTo>
                <a:lnTo>
                  <a:pt x="1895951" y="762857"/>
                </a:lnTo>
                <a:lnTo>
                  <a:pt x="1910143" y="762857"/>
                </a:lnTo>
                <a:lnTo>
                  <a:pt x="1910143" y="771049"/>
                </a:lnTo>
                <a:lnTo>
                  <a:pt x="1932051" y="771049"/>
                </a:lnTo>
                <a:lnTo>
                  <a:pt x="1932051" y="790670"/>
                </a:lnTo>
                <a:lnTo>
                  <a:pt x="1938433" y="790670"/>
                </a:lnTo>
                <a:lnTo>
                  <a:pt x="1938433" y="801529"/>
                </a:lnTo>
                <a:lnTo>
                  <a:pt x="1964341" y="801529"/>
                </a:lnTo>
                <a:lnTo>
                  <a:pt x="1964341" y="808863"/>
                </a:lnTo>
                <a:lnTo>
                  <a:pt x="1976723" y="808863"/>
                </a:lnTo>
                <a:lnTo>
                  <a:pt x="1976723" y="816578"/>
                </a:lnTo>
                <a:lnTo>
                  <a:pt x="1990344" y="816578"/>
                </a:lnTo>
                <a:lnTo>
                  <a:pt x="1990344" y="845820"/>
                </a:lnTo>
                <a:lnTo>
                  <a:pt x="1999964" y="845820"/>
                </a:lnTo>
                <a:lnTo>
                  <a:pt x="1999964" y="856298"/>
                </a:lnTo>
                <a:lnTo>
                  <a:pt x="2008632" y="856298"/>
                </a:lnTo>
                <a:lnTo>
                  <a:pt x="2008632" y="870014"/>
                </a:lnTo>
                <a:lnTo>
                  <a:pt x="2017776" y="870014"/>
                </a:lnTo>
                <a:lnTo>
                  <a:pt x="2017776" y="875443"/>
                </a:lnTo>
                <a:lnTo>
                  <a:pt x="2073402" y="875443"/>
                </a:lnTo>
                <a:lnTo>
                  <a:pt x="2073402" y="885063"/>
                </a:lnTo>
                <a:lnTo>
                  <a:pt x="2086166" y="885063"/>
                </a:lnTo>
                <a:lnTo>
                  <a:pt x="2086166" y="898684"/>
                </a:lnTo>
                <a:lnTo>
                  <a:pt x="2096643" y="898684"/>
                </a:lnTo>
                <a:lnTo>
                  <a:pt x="2096643" y="913733"/>
                </a:lnTo>
                <a:lnTo>
                  <a:pt x="2122646" y="913733"/>
                </a:lnTo>
                <a:lnTo>
                  <a:pt x="2122646" y="923735"/>
                </a:lnTo>
                <a:lnTo>
                  <a:pt x="2149507" y="923735"/>
                </a:lnTo>
                <a:lnTo>
                  <a:pt x="2149507" y="939737"/>
                </a:lnTo>
                <a:lnTo>
                  <a:pt x="2220182" y="939737"/>
                </a:lnTo>
                <a:lnTo>
                  <a:pt x="2220182" y="949357"/>
                </a:lnTo>
                <a:lnTo>
                  <a:pt x="2225231" y="949357"/>
                </a:lnTo>
                <a:lnTo>
                  <a:pt x="2225231" y="960215"/>
                </a:lnTo>
                <a:lnTo>
                  <a:pt x="2317337" y="960215"/>
                </a:lnTo>
                <a:lnTo>
                  <a:pt x="2317337" y="994886"/>
                </a:lnTo>
                <a:lnTo>
                  <a:pt x="2330101" y="994886"/>
                </a:lnTo>
                <a:lnTo>
                  <a:pt x="2330101" y="1013174"/>
                </a:lnTo>
                <a:lnTo>
                  <a:pt x="2374773" y="1013174"/>
                </a:lnTo>
                <a:lnTo>
                  <a:pt x="2374773" y="1030510"/>
                </a:lnTo>
                <a:lnTo>
                  <a:pt x="2424494" y="1030510"/>
                </a:lnTo>
                <a:lnTo>
                  <a:pt x="2424494" y="1066514"/>
                </a:lnTo>
                <a:lnTo>
                  <a:pt x="2450021" y="1066514"/>
                </a:lnTo>
                <a:lnTo>
                  <a:pt x="2450021" y="1103852"/>
                </a:lnTo>
                <a:lnTo>
                  <a:pt x="2503837" y="1103852"/>
                </a:lnTo>
                <a:lnTo>
                  <a:pt x="2503837" y="1122140"/>
                </a:lnTo>
                <a:lnTo>
                  <a:pt x="2522982" y="1122140"/>
                </a:lnTo>
                <a:lnTo>
                  <a:pt x="2522982" y="1132618"/>
                </a:lnTo>
                <a:lnTo>
                  <a:pt x="2531650" y="1132618"/>
                </a:lnTo>
                <a:lnTo>
                  <a:pt x="2531650" y="1141762"/>
                </a:lnTo>
                <a:lnTo>
                  <a:pt x="2543461" y="1141762"/>
                </a:lnTo>
                <a:lnTo>
                  <a:pt x="2543461" y="1163669"/>
                </a:lnTo>
                <a:lnTo>
                  <a:pt x="2590419" y="1163669"/>
                </a:lnTo>
                <a:lnTo>
                  <a:pt x="2590419" y="1180910"/>
                </a:lnTo>
                <a:lnTo>
                  <a:pt x="2631948" y="1180910"/>
                </a:lnTo>
                <a:lnTo>
                  <a:pt x="2631948" y="1203293"/>
                </a:lnTo>
                <a:lnTo>
                  <a:pt x="2836640" y="1203293"/>
                </a:lnTo>
                <a:lnTo>
                  <a:pt x="2836640" y="1226058"/>
                </a:lnTo>
                <a:lnTo>
                  <a:pt x="2947892" y="1226058"/>
                </a:lnTo>
                <a:lnTo>
                  <a:pt x="2947892" y="1251585"/>
                </a:lnTo>
                <a:lnTo>
                  <a:pt x="3012186" y="1251585"/>
                </a:lnTo>
                <a:lnTo>
                  <a:pt x="3012186" y="1260729"/>
                </a:lnTo>
                <a:lnTo>
                  <a:pt x="3018568" y="1260729"/>
                </a:lnTo>
                <a:lnTo>
                  <a:pt x="3018568" y="1286732"/>
                </a:lnTo>
                <a:lnTo>
                  <a:pt x="3026378" y="1286732"/>
                </a:lnTo>
                <a:lnTo>
                  <a:pt x="3026378" y="1307687"/>
                </a:lnTo>
                <a:lnTo>
                  <a:pt x="3316415" y="1307687"/>
                </a:lnTo>
                <a:lnTo>
                  <a:pt x="3316415" y="1343692"/>
                </a:lnTo>
                <a:lnTo>
                  <a:pt x="3337370" y="1343692"/>
                </a:lnTo>
                <a:lnTo>
                  <a:pt x="3337370" y="1382459"/>
                </a:lnTo>
                <a:lnTo>
                  <a:pt x="3384328" y="1382459"/>
                </a:lnTo>
                <a:lnTo>
                  <a:pt x="3384328" y="1425797"/>
                </a:lnTo>
                <a:lnTo>
                  <a:pt x="3408045" y="1425797"/>
                </a:lnTo>
                <a:lnTo>
                  <a:pt x="3408045" y="1467803"/>
                </a:lnTo>
                <a:lnTo>
                  <a:pt x="3413474" y="1467803"/>
                </a:lnTo>
                <a:lnTo>
                  <a:pt x="3413474" y="1513332"/>
                </a:lnTo>
                <a:lnTo>
                  <a:pt x="3429000" y="1513332"/>
                </a:lnTo>
                <a:lnTo>
                  <a:pt x="3429000" y="1558004"/>
                </a:lnTo>
                <a:lnTo>
                  <a:pt x="3697605" y="1558004"/>
                </a:lnTo>
                <a:lnTo>
                  <a:pt x="3697605" y="1622298"/>
                </a:lnTo>
                <a:lnTo>
                  <a:pt x="4333685" y="1622298"/>
                </a:lnTo>
                <a:lnTo>
                  <a:pt x="4333685" y="1758220"/>
                </a:lnTo>
                <a:lnTo>
                  <a:pt x="4919187" y="1758220"/>
                </a:lnTo>
                <a:lnTo>
                  <a:pt x="4919187" y="1939671"/>
                </a:lnTo>
                <a:lnTo>
                  <a:pt x="4962906" y="1939671"/>
                </a:lnTo>
                <a:lnTo>
                  <a:pt x="4962906" y="2122551"/>
                </a:lnTo>
                <a:lnTo>
                  <a:pt x="5759101" y="2122551"/>
                </a:lnTo>
              </a:path>
            </a:pathLst>
          </a:custGeom>
          <a:noFill/>
          <a:ln w="12700" cap="flat">
            <a:solidFill>
              <a:schemeClr val="accent2"/>
            </a:solidFill>
            <a:prstDash val="solid"/>
            <a:miter/>
          </a:ln>
        </p:spPr>
        <p:txBody>
          <a:bodyPr rtlCol="0" anchor="ctr"/>
          <a:lstStyle/>
          <a:p>
            <a:endParaRPr lang="en-GB" sz="1100">
              <a:solidFill>
                <a:schemeClr val="tx1"/>
              </a:solidFill>
            </a:endParaRPr>
          </a:p>
        </p:txBody>
      </p:sp>
      <p:sp>
        <p:nvSpPr>
          <p:cNvPr id="657" name="Graphic 435">
            <a:extLst>
              <a:ext uri="{FF2B5EF4-FFF2-40B4-BE49-F238E27FC236}">
                <a16:creationId xmlns:a16="http://schemas.microsoft.com/office/drawing/2014/main" id="{898F420A-8CBA-9A33-4695-E85B38B33434}"/>
              </a:ext>
            </a:extLst>
          </p:cNvPr>
          <p:cNvSpPr/>
          <p:nvPr/>
        </p:nvSpPr>
        <p:spPr>
          <a:xfrm>
            <a:off x="754047" y="3213726"/>
            <a:ext cx="5165741" cy="1175341"/>
          </a:xfrm>
          <a:custGeom>
            <a:avLst/>
            <a:gdLst>
              <a:gd name="connsiteX0" fmla="*/ 0 w 5774626"/>
              <a:gd name="connsiteY0" fmla="*/ 0 h 1313878"/>
              <a:gd name="connsiteX1" fmla="*/ 99727 w 5774626"/>
              <a:gd name="connsiteY1" fmla="*/ 0 h 1313878"/>
              <a:gd name="connsiteX2" fmla="*/ 99727 w 5774626"/>
              <a:gd name="connsiteY2" fmla="*/ 14573 h 1313878"/>
              <a:gd name="connsiteX3" fmla="*/ 154400 w 5774626"/>
              <a:gd name="connsiteY3" fmla="*/ 14573 h 1313878"/>
              <a:gd name="connsiteX4" fmla="*/ 154400 w 5774626"/>
              <a:gd name="connsiteY4" fmla="*/ 23146 h 1313878"/>
              <a:gd name="connsiteX5" fmla="*/ 221266 w 5774626"/>
              <a:gd name="connsiteY5" fmla="*/ 23146 h 1313878"/>
              <a:gd name="connsiteX6" fmla="*/ 221266 w 5774626"/>
              <a:gd name="connsiteY6" fmla="*/ 34004 h 1313878"/>
              <a:gd name="connsiteX7" fmla="*/ 277273 w 5774626"/>
              <a:gd name="connsiteY7" fmla="*/ 34004 h 1313878"/>
              <a:gd name="connsiteX8" fmla="*/ 277273 w 5774626"/>
              <a:gd name="connsiteY8" fmla="*/ 46196 h 1313878"/>
              <a:gd name="connsiteX9" fmla="*/ 325850 w 5774626"/>
              <a:gd name="connsiteY9" fmla="*/ 46196 h 1313878"/>
              <a:gd name="connsiteX10" fmla="*/ 398812 w 5774626"/>
              <a:gd name="connsiteY10" fmla="*/ 46196 h 1313878"/>
              <a:gd name="connsiteX11" fmla="*/ 398812 w 5774626"/>
              <a:gd name="connsiteY11" fmla="*/ 63246 h 1313878"/>
              <a:gd name="connsiteX12" fmla="*/ 476631 w 5774626"/>
              <a:gd name="connsiteY12" fmla="*/ 63246 h 1313878"/>
              <a:gd name="connsiteX13" fmla="*/ 476631 w 5774626"/>
              <a:gd name="connsiteY13" fmla="*/ 74200 h 1313878"/>
              <a:gd name="connsiteX14" fmla="*/ 513112 w 5774626"/>
              <a:gd name="connsiteY14" fmla="*/ 74200 h 1313878"/>
              <a:gd name="connsiteX15" fmla="*/ 513112 w 5774626"/>
              <a:gd name="connsiteY15" fmla="*/ 80296 h 1313878"/>
              <a:gd name="connsiteX16" fmla="*/ 595789 w 5774626"/>
              <a:gd name="connsiteY16" fmla="*/ 80296 h 1313878"/>
              <a:gd name="connsiteX17" fmla="*/ 595789 w 5774626"/>
              <a:gd name="connsiteY17" fmla="*/ 92393 h 1313878"/>
              <a:gd name="connsiteX18" fmla="*/ 694277 w 5774626"/>
              <a:gd name="connsiteY18" fmla="*/ 92393 h 1313878"/>
              <a:gd name="connsiteX19" fmla="*/ 694277 w 5774626"/>
              <a:gd name="connsiteY19" fmla="*/ 100965 h 1313878"/>
              <a:gd name="connsiteX20" fmla="*/ 770954 w 5774626"/>
              <a:gd name="connsiteY20" fmla="*/ 100965 h 1313878"/>
              <a:gd name="connsiteX21" fmla="*/ 770954 w 5774626"/>
              <a:gd name="connsiteY21" fmla="*/ 109442 h 1313878"/>
              <a:gd name="connsiteX22" fmla="*/ 791623 w 5774626"/>
              <a:gd name="connsiteY22" fmla="*/ 109442 h 1313878"/>
              <a:gd name="connsiteX23" fmla="*/ 805148 w 5774626"/>
              <a:gd name="connsiteY23" fmla="*/ 109442 h 1313878"/>
              <a:gd name="connsiteX24" fmla="*/ 805148 w 5774626"/>
              <a:gd name="connsiteY24" fmla="*/ 121920 h 1313878"/>
              <a:gd name="connsiteX25" fmla="*/ 850297 w 5774626"/>
              <a:gd name="connsiteY25" fmla="*/ 121920 h 1313878"/>
              <a:gd name="connsiteX26" fmla="*/ 850297 w 5774626"/>
              <a:gd name="connsiteY26" fmla="*/ 130588 h 1313878"/>
              <a:gd name="connsiteX27" fmla="*/ 982504 w 5774626"/>
              <a:gd name="connsiteY27" fmla="*/ 130588 h 1313878"/>
              <a:gd name="connsiteX28" fmla="*/ 982504 w 5774626"/>
              <a:gd name="connsiteY28" fmla="*/ 134684 h 1313878"/>
              <a:gd name="connsiteX29" fmla="*/ 1044988 w 5774626"/>
              <a:gd name="connsiteY29" fmla="*/ 134684 h 1313878"/>
              <a:gd name="connsiteX30" fmla="*/ 1044988 w 5774626"/>
              <a:gd name="connsiteY30" fmla="*/ 143828 h 1313878"/>
              <a:gd name="connsiteX31" fmla="*/ 1126617 w 5774626"/>
              <a:gd name="connsiteY31" fmla="*/ 143828 h 1313878"/>
              <a:gd name="connsiteX32" fmla="*/ 1126617 w 5774626"/>
              <a:gd name="connsiteY32" fmla="*/ 152019 h 1313878"/>
              <a:gd name="connsiteX33" fmla="*/ 1145762 w 5774626"/>
              <a:gd name="connsiteY33" fmla="*/ 152019 h 1313878"/>
              <a:gd name="connsiteX34" fmla="*/ 1145762 w 5774626"/>
              <a:gd name="connsiteY34" fmla="*/ 159258 h 1313878"/>
              <a:gd name="connsiteX35" fmla="*/ 1159383 w 5774626"/>
              <a:gd name="connsiteY35" fmla="*/ 159258 h 1313878"/>
              <a:gd name="connsiteX36" fmla="*/ 1159383 w 5774626"/>
              <a:gd name="connsiteY36" fmla="*/ 169355 h 1313878"/>
              <a:gd name="connsiteX37" fmla="*/ 1193197 w 5774626"/>
              <a:gd name="connsiteY37" fmla="*/ 169355 h 1313878"/>
              <a:gd name="connsiteX38" fmla="*/ 1193197 w 5774626"/>
              <a:gd name="connsiteY38" fmla="*/ 181166 h 1313878"/>
              <a:gd name="connsiteX39" fmla="*/ 1239679 w 5774626"/>
              <a:gd name="connsiteY39" fmla="*/ 181166 h 1313878"/>
              <a:gd name="connsiteX40" fmla="*/ 1239679 w 5774626"/>
              <a:gd name="connsiteY40" fmla="*/ 188500 h 1313878"/>
              <a:gd name="connsiteX41" fmla="*/ 1254252 w 5774626"/>
              <a:gd name="connsiteY41" fmla="*/ 188500 h 1313878"/>
              <a:gd name="connsiteX42" fmla="*/ 1254252 w 5774626"/>
              <a:gd name="connsiteY42" fmla="*/ 196691 h 1313878"/>
              <a:gd name="connsiteX43" fmla="*/ 1260634 w 5774626"/>
              <a:gd name="connsiteY43" fmla="*/ 196691 h 1313878"/>
              <a:gd name="connsiteX44" fmla="*/ 1260634 w 5774626"/>
              <a:gd name="connsiteY44" fmla="*/ 208502 h 1313878"/>
              <a:gd name="connsiteX45" fmla="*/ 1272540 w 5774626"/>
              <a:gd name="connsiteY45" fmla="*/ 208502 h 1313878"/>
              <a:gd name="connsiteX46" fmla="*/ 1272540 w 5774626"/>
              <a:gd name="connsiteY46" fmla="*/ 223171 h 1313878"/>
              <a:gd name="connsiteX47" fmla="*/ 1283399 w 5774626"/>
              <a:gd name="connsiteY47" fmla="*/ 223171 h 1313878"/>
              <a:gd name="connsiteX48" fmla="*/ 1283399 w 5774626"/>
              <a:gd name="connsiteY48" fmla="*/ 235934 h 1313878"/>
              <a:gd name="connsiteX49" fmla="*/ 1339977 w 5774626"/>
              <a:gd name="connsiteY49" fmla="*/ 235934 h 1313878"/>
              <a:gd name="connsiteX50" fmla="*/ 1339977 w 5774626"/>
              <a:gd name="connsiteY50" fmla="*/ 247745 h 1313878"/>
              <a:gd name="connsiteX51" fmla="*/ 1355503 w 5774626"/>
              <a:gd name="connsiteY51" fmla="*/ 247745 h 1313878"/>
              <a:gd name="connsiteX52" fmla="*/ 1355503 w 5774626"/>
              <a:gd name="connsiteY52" fmla="*/ 256889 h 1313878"/>
              <a:gd name="connsiteX53" fmla="*/ 1443990 w 5774626"/>
              <a:gd name="connsiteY53" fmla="*/ 256889 h 1313878"/>
              <a:gd name="connsiteX54" fmla="*/ 1443990 w 5774626"/>
              <a:gd name="connsiteY54" fmla="*/ 265081 h 1313878"/>
              <a:gd name="connsiteX55" fmla="*/ 1457611 w 5774626"/>
              <a:gd name="connsiteY55" fmla="*/ 265081 h 1313878"/>
              <a:gd name="connsiteX56" fmla="*/ 1457611 w 5774626"/>
              <a:gd name="connsiteY56" fmla="*/ 277844 h 1313878"/>
              <a:gd name="connsiteX57" fmla="*/ 1467707 w 5774626"/>
              <a:gd name="connsiteY57" fmla="*/ 277844 h 1313878"/>
              <a:gd name="connsiteX58" fmla="*/ 1467707 w 5774626"/>
              <a:gd name="connsiteY58" fmla="*/ 286988 h 1313878"/>
              <a:gd name="connsiteX59" fmla="*/ 1486853 w 5774626"/>
              <a:gd name="connsiteY59" fmla="*/ 286988 h 1313878"/>
              <a:gd name="connsiteX60" fmla="*/ 1486853 w 5774626"/>
              <a:gd name="connsiteY60" fmla="*/ 306991 h 1313878"/>
              <a:gd name="connsiteX61" fmla="*/ 1536097 w 5774626"/>
              <a:gd name="connsiteY61" fmla="*/ 306991 h 1313878"/>
              <a:gd name="connsiteX62" fmla="*/ 1536097 w 5774626"/>
              <a:gd name="connsiteY62" fmla="*/ 314325 h 1313878"/>
              <a:gd name="connsiteX63" fmla="*/ 1568006 w 5774626"/>
              <a:gd name="connsiteY63" fmla="*/ 314325 h 1313878"/>
              <a:gd name="connsiteX64" fmla="*/ 1568006 w 5774626"/>
              <a:gd name="connsiteY64" fmla="*/ 326136 h 1313878"/>
              <a:gd name="connsiteX65" fmla="*/ 1599914 w 5774626"/>
              <a:gd name="connsiteY65" fmla="*/ 326136 h 1313878"/>
              <a:gd name="connsiteX66" fmla="*/ 1599914 w 5774626"/>
              <a:gd name="connsiteY66" fmla="*/ 335280 h 1313878"/>
              <a:gd name="connsiteX67" fmla="*/ 1613535 w 5774626"/>
              <a:gd name="connsiteY67" fmla="*/ 335280 h 1313878"/>
              <a:gd name="connsiteX68" fmla="*/ 1613535 w 5774626"/>
              <a:gd name="connsiteY68" fmla="*/ 350806 h 1313878"/>
              <a:gd name="connsiteX69" fmla="*/ 1627251 w 5774626"/>
              <a:gd name="connsiteY69" fmla="*/ 350806 h 1313878"/>
              <a:gd name="connsiteX70" fmla="*/ 1627251 w 5774626"/>
              <a:gd name="connsiteY70" fmla="*/ 363569 h 1313878"/>
              <a:gd name="connsiteX71" fmla="*/ 1686497 w 5774626"/>
              <a:gd name="connsiteY71" fmla="*/ 363569 h 1313878"/>
              <a:gd name="connsiteX72" fmla="*/ 1686497 w 5774626"/>
              <a:gd name="connsiteY72" fmla="*/ 374523 h 1313878"/>
              <a:gd name="connsiteX73" fmla="*/ 1708404 w 5774626"/>
              <a:gd name="connsiteY73" fmla="*/ 374523 h 1313878"/>
              <a:gd name="connsiteX74" fmla="*/ 1708404 w 5774626"/>
              <a:gd name="connsiteY74" fmla="*/ 385477 h 1313878"/>
              <a:gd name="connsiteX75" fmla="*/ 1718405 w 5774626"/>
              <a:gd name="connsiteY75" fmla="*/ 385477 h 1313878"/>
              <a:gd name="connsiteX76" fmla="*/ 1718405 w 5774626"/>
              <a:gd name="connsiteY76" fmla="*/ 393668 h 1313878"/>
              <a:gd name="connsiteX77" fmla="*/ 1752219 w 5774626"/>
              <a:gd name="connsiteY77" fmla="*/ 393668 h 1313878"/>
              <a:gd name="connsiteX78" fmla="*/ 1752219 w 5774626"/>
              <a:gd name="connsiteY78" fmla="*/ 409194 h 1313878"/>
              <a:gd name="connsiteX79" fmla="*/ 1777746 w 5774626"/>
              <a:gd name="connsiteY79" fmla="*/ 409194 h 1313878"/>
              <a:gd name="connsiteX80" fmla="*/ 1777746 w 5774626"/>
              <a:gd name="connsiteY80" fmla="*/ 422815 h 1313878"/>
              <a:gd name="connsiteX81" fmla="*/ 1791367 w 5774626"/>
              <a:gd name="connsiteY81" fmla="*/ 422815 h 1313878"/>
              <a:gd name="connsiteX82" fmla="*/ 1791367 w 5774626"/>
              <a:gd name="connsiteY82" fmla="*/ 457486 h 1313878"/>
              <a:gd name="connsiteX83" fmla="*/ 1836992 w 5774626"/>
              <a:gd name="connsiteY83" fmla="*/ 457486 h 1313878"/>
              <a:gd name="connsiteX84" fmla="*/ 1836992 w 5774626"/>
              <a:gd name="connsiteY84" fmla="*/ 469392 h 1313878"/>
              <a:gd name="connsiteX85" fmla="*/ 1850708 w 5774626"/>
              <a:gd name="connsiteY85" fmla="*/ 469392 h 1313878"/>
              <a:gd name="connsiteX86" fmla="*/ 1850708 w 5774626"/>
              <a:gd name="connsiteY86" fmla="*/ 484823 h 1313878"/>
              <a:gd name="connsiteX87" fmla="*/ 1872615 w 5774626"/>
              <a:gd name="connsiteY87" fmla="*/ 484823 h 1313878"/>
              <a:gd name="connsiteX88" fmla="*/ 1872615 w 5774626"/>
              <a:gd name="connsiteY88" fmla="*/ 500348 h 1313878"/>
              <a:gd name="connsiteX89" fmla="*/ 1883474 w 5774626"/>
              <a:gd name="connsiteY89" fmla="*/ 500348 h 1313878"/>
              <a:gd name="connsiteX90" fmla="*/ 1883474 w 5774626"/>
              <a:gd name="connsiteY90" fmla="*/ 514064 h 1313878"/>
              <a:gd name="connsiteX91" fmla="*/ 1910906 w 5774626"/>
              <a:gd name="connsiteY91" fmla="*/ 514064 h 1313878"/>
              <a:gd name="connsiteX92" fmla="*/ 1910906 w 5774626"/>
              <a:gd name="connsiteY92" fmla="*/ 528638 h 1313878"/>
              <a:gd name="connsiteX93" fmla="*/ 1934623 w 5774626"/>
              <a:gd name="connsiteY93" fmla="*/ 528638 h 1313878"/>
              <a:gd name="connsiteX94" fmla="*/ 1934623 w 5774626"/>
              <a:gd name="connsiteY94" fmla="*/ 541401 h 1313878"/>
              <a:gd name="connsiteX95" fmla="*/ 1951958 w 5774626"/>
              <a:gd name="connsiteY95" fmla="*/ 541401 h 1313878"/>
              <a:gd name="connsiteX96" fmla="*/ 1951958 w 5774626"/>
              <a:gd name="connsiteY96" fmla="*/ 556927 h 1313878"/>
              <a:gd name="connsiteX97" fmla="*/ 1962817 w 5774626"/>
              <a:gd name="connsiteY97" fmla="*/ 556927 h 1313878"/>
              <a:gd name="connsiteX98" fmla="*/ 1962817 w 5774626"/>
              <a:gd name="connsiteY98" fmla="*/ 573310 h 1313878"/>
              <a:gd name="connsiteX99" fmla="*/ 1986534 w 5774626"/>
              <a:gd name="connsiteY99" fmla="*/ 573310 h 1313878"/>
              <a:gd name="connsiteX100" fmla="*/ 1986534 w 5774626"/>
              <a:gd name="connsiteY100" fmla="*/ 594265 h 1313878"/>
              <a:gd name="connsiteX101" fmla="*/ 2018443 w 5774626"/>
              <a:gd name="connsiteY101" fmla="*/ 594265 h 1313878"/>
              <a:gd name="connsiteX102" fmla="*/ 2018443 w 5774626"/>
              <a:gd name="connsiteY102" fmla="*/ 603409 h 1313878"/>
              <a:gd name="connsiteX103" fmla="*/ 2042160 w 5774626"/>
              <a:gd name="connsiteY103" fmla="*/ 603409 h 1313878"/>
              <a:gd name="connsiteX104" fmla="*/ 2042160 w 5774626"/>
              <a:gd name="connsiteY104" fmla="*/ 611600 h 1313878"/>
              <a:gd name="connsiteX105" fmla="*/ 2069592 w 5774626"/>
              <a:gd name="connsiteY105" fmla="*/ 611600 h 1313878"/>
              <a:gd name="connsiteX106" fmla="*/ 2069592 w 5774626"/>
              <a:gd name="connsiteY106" fmla="*/ 620744 h 1313878"/>
              <a:gd name="connsiteX107" fmla="*/ 2093309 w 5774626"/>
              <a:gd name="connsiteY107" fmla="*/ 620744 h 1313878"/>
              <a:gd name="connsiteX108" fmla="*/ 2093309 w 5774626"/>
              <a:gd name="connsiteY108" fmla="*/ 627126 h 1313878"/>
              <a:gd name="connsiteX109" fmla="*/ 2180844 w 5774626"/>
              <a:gd name="connsiteY109" fmla="*/ 627126 h 1313878"/>
              <a:gd name="connsiteX110" fmla="*/ 2180844 w 5774626"/>
              <a:gd name="connsiteY110" fmla="*/ 639032 h 1313878"/>
              <a:gd name="connsiteX111" fmla="*/ 2208181 w 5774626"/>
              <a:gd name="connsiteY111" fmla="*/ 639032 h 1313878"/>
              <a:gd name="connsiteX112" fmla="*/ 2208181 w 5774626"/>
              <a:gd name="connsiteY112" fmla="*/ 646271 h 1313878"/>
              <a:gd name="connsiteX113" fmla="*/ 2248281 w 5774626"/>
              <a:gd name="connsiteY113" fmla="*/ 646271 h 1313878"/>
              <a:gd name="connsiteX114" fmla="*/ 2248281 w 5774626"/>
              <a:gd name="connsiteY114" fmla="*/ 656273 h 1313878"/>
              <a:gd name="connsiteX115" fmla="*/ 2272951 w 5774626"/>
              <a:gd name="connsiteY115" fmla="*/ 656273 h 1313878"/>
              <a:gd name="connsiteX116" fmla="*/ 2272951 w 5774626"/>
              <a:gd name="connsiteY116" fmla="*/ 692753 h 1313878"/>
              <a:gd name="connsiteX117" fmla="*/ 2285714 w 5774626"/>
              <a:gd name="connsiteY117" fmla="*/ 692753 h 1313878"/>
              <a:gd name="connsiteX118" fmla="*/ 2285714 w 5774626"/>
              <a:gd name="connsiteY118" fmla="*/ 706469 h 1313878"/>
              <a:gd name="connsiteX119" fmla="*/ 2306669 w 5774626"/>
              <a:gd name="connsiteY119" fmla="*/ 706469 h 1313878"/>
              <a:gd name="connsiteX120" fmla="*/ 2306669 w 5774626"/>
              <a:gd name="connsiteY120" fmla="*/ 716471 h 1313878"/>
              <a:gd name="connsiteX121" fmla="*/ 2359533 w 5774626"/>
              <a:gd name="connsiteY121" fmla="*/ 716471 h 1313878"/>
              <a:gd name="connsiteX122" fmla="*/ 2359533 w 5774626"/>
              <a:gd name="connsiteY122" fmla="*/ 724757 h 1313878"/>
              <a:gd name="connsiteX123" fmla="*/ 2373249 w 5774626"/>
              <a:gd name="connsiteY123" fmla="*/ 724757 h 1313878"/>
              <a:gd name="connsiteX124" fmla="*/ 2373249 w 5774626"/>
              <a:gd name="connsiteY124" fmla="*/ 734759 h 1313878"/>
              <a:gd name="connsiteX125" fmla="*/ 2415159 w 5774626"/>
              <a:gd name="connsiteY125" fmla="*/ 734759 h 1313878"/>
              <a:gd name="connsiteX126" fmla="*/ 2415159 w 5774626"/>
              <a:gd name="connsiteY126" fmla="*/ 747522 h 1313878"/>
              <a:gd name="connsiteX127" fmla="*/ 2428875 w 5774626"/>
              <a:gd name="connsiteY127" fmla="*/ 747522 h 1313878"/>
              <a:gd name="connsiteX128" fmla="*/ 2428875 w 5774626"/>
              <a:gd name="connsiteY128" fmla="*/ 760286 h 1313878"/>
              <a:gd name="connsiteX129" fmla="*/ 2438876 w 5774626"/>
              <a:gd name="connsiteY129" fmla="*/ 760286 h 1313878"/>
              <a:gd name="connsiteX130" fmla="*/ 2438876 w 5774626"/>
              <a:gd name="connsiteY130" fmla="*/ 775811 h 1313878"/>
              <a:gd name="connsiteX131" fmla="*/ 2468118 w 5774626"/>
              <a:gd name="connsiteY131" fmla="*/ 775811 h 1313878"/>
              <a:gd name="connsiteX132" fmla="*/ 2468118 w 5774626"/>
              <a:gd name="connsiteY132" fmla="*/ 785813 h 1313878"/>
              <a:gd name="connsiteX133" fmla="*/ 2492693 w 5774626"/>
              <a:gd name="connsiteY133" fmla="*/ 785813 h 1313878"/>
              <a:gd name="connsiteX134" fmla="*/ 2492693 w 5774626"/>
              <a:gd name="connsiteY134" fmla="*/ 796766 h 1313878"/>
              <a:gd name="connsiteX135" fmla="*/ 2506409 w 5774626"/>
              <a:gd name="connsiteY135" fmla="*/ 796766 h 1313878"/>
              <a:gd name="connsiteX136" fmla="*/ 2506409 w 5774626"/>
              <a:gd name="connsiteY136" fmla="*/ 814102 h 1313878"/>
              <a:gd name="connsiteX137" fmla="*/ 2521934 w 5774626"/>
              <a:gd name="connsiteY137" fmla="*/ 814102 h 1313878"/>
              <a:gd name="connsiteX138" fmla="*/ 2521934 w 5774626"/>
              <a:gd name="connsiteY138" fmla="*/ 821341 h 1313878"/>
              <a:gd name="connsiteX139" fmla="*/ 2552033 w 5774626"/>
              <a:gd name="connsiteY139" fmla="*/ 821341 h 1313878"/>
              <a:gd name="connsiteX140" fmla="*/ 2552033 w 5774626"/>
              <a:gd name="connsiteY140" fmla="*/ 832295 h 1313878"/>
              <a:gd name="connsiteX141" fmla="*/ 2574798 w 5774626"/>
              <a:gd name="connsiteY141" fmla="*/ 832295 h 1313878"/>
              <a:gd name="connsiteX142" fmla="*/ 2574798 w 5774626"/>
              <a:gd name="connsiteY142" fmla="*/ 848773 h 1313878"/>
              <a:gd name="connsiteX143" fmla="*/ 2654999 w 5774626"/>
              <a:gd name="connsiteY143" fmla="*/ 848773 h 1313878"/>
              <a:gd name="connsiteX144" fmla="*/ 2654999 w 5774626"/>
              <a:gd name="connsiteY144" fmla="*/ 860870 h 1313878"/>
              <a:gd name="connsiteX145" fmla="*/ 2679954 w 5774626"/>
              <a:gd name="connsiteY145" fmla="*/ 860870 h 1313878"/>
              <a:gd name="connsiteX146" fmla="*/ 2679954 w 5774626"/>
              <a:gd name="connsiteY146" fmla="*/ 876110 h 1313878"/>
              <a:gd name="connsiteX147" fmla="*/ 2697575 w 5774626"/>
              <a:gd name="connsiteY147" fmla="*/ 876110 h 1313878"/>
              <a:gd name="connsiteX148" fmla="*/ 2697575 w 5774626"/>
              <a:gd name="connsiteY148" fmla="*/ 888302 h 1313878"/>
              <a:gd name="connsiteX149" fmla="*/ 2733485 w 5774626"/>
              <a:gd name="connsiteY149" fmla="*/ 888302 h 1313878"/>
              <a:gd name="connsiteX150" fmla="*/ 2733485 w 5774626"/>
              <a:gd name="connsiteY150" fmla="*/ 902875 h 1313878"/>
              <a:gd name="connsiteX151" fmla="*/ 2762631 w 5774626"/>
              <a:gd name="connsiteY151" fmla="*/ 902875 h 1313878"/>
              <a:gd name="connsiteX152" fmla="*/ 2762631 w 5774626"/>
              <a:gd name="connsiteY152" fmla="*/ 908304 h 1313878"/>
              <a:gd name="connsiteX153" fmla="*/ 2872740 w 5774626"/>
              <a:gd name="connsiteY153" fmla="*/ 908304 h 1313878"/>
              <a:gd name="connsiteX154" fmla="*/ 2872740 w 5774626"/>
              <a:gd name="connsiteY154" fmla="*/ 921068 h 1313878"/>
              <a:gd name="connsiteX155" fmla="*/ 2916460 w 5774626"/>
              <a:gd name="connsiteY155" fmla="*/ 921068 h 1313878"/>
              <a:gd name="connsiteX156" fmla="*/ 2916460 w 5774626"/>
              <a:gd name="connsiteY156" fmla="*/ 955167 h 1313878"/>
              <a:gd name="connsiteX157" fmla="*/ 2963323 w 5774626"/>
              <a:gd name="connsiteY157" fmla="*/ 955167 h 1313878"/>
              <a:gd name="connsiteX158" fmla="*/ 2963323 w 5774626"/>
              <a:gd name="connsiteY158" fmla="*/ 971550 h 1313878"/>
              <a:gd name="connsiteX159" fmla="*/ 3018568 w 5774626"/>
              <a:gd name="connsiteY159" fmla="*/ 971550 h 1313878"/>
              <a:gd name="connsiteX160" fmla="*/ 3018568 w 5774626"/>
              <a:gd name="connsiteY160" fmla="*/ 992791 h 1313878"/>
              <a:gd name="connsiteX161" fmla="*/ 3060573 w 5774626"/>
              <a:gd name="connsiteY161" fmla="*/ 992791 h 1313878"/>
              <a:gd name="connsiteX162" fmla="*/ 3060573 w 5774626"/>
              <a:gd name="connsiteY162" fmla="*/ 1014698 h 1313878"/>
              <a:gd name="connsiteX163" fmla="*/ 3099435 w 5774626"/>
              <a:gd name="connsiteY163" fmla="*/ 1014698 h 1313878"/>
              <a:gd name="connsiteX164" fmla="*/ 3099435 w 5774626"/>
              <a:gd name="connsiteY164" fmla="*/ 1036606 h 1313878"/>
              <a:gd name="connsiteX165" fmla="*/ 3120104 w 5774626"/>
              <a:gd name="connsiteY165" fmla="*/ 1036606 h 1313878"/>
              <a:gd name="connsiteX166" fmla="*/ 3120104 w 5774626"/>
              <a:gd name="connsiteY166" fmla="*/ 1049941 h 1313878"/>
              <a:gd name="connsiteX167" fmla="*/ 3227165 w 5774626"/>
              <a:gd name="connsiteY167" fmla="*/ 1049941 h 1313878"/>
              <a:gd name="connsiteX168" fmla="*/ 3227165 w 5774626"/>
              <a:gd name="connsiteY168" fmla="*/ 1062704 h 1313878"/>
              <a:gd name="connsiteX169" fmla="*/ 3238691 w 5774626"/>
              <a:gd name="connsiteY169" fmla="*/ 1062704 h 1313878"/>
              <a:gd name="connsiteX170" fmla="*/ 3238691 w 5774626"/>
              <a:gd name="connsiteY170" fmla="*/ 1073087 h 1313878"/>
              <a:gd name="connsiteX171" fmla="*/ 3305556 w 5774626"/>
              <a:gd name="connsiteY171" fmla="*/ 1073087 h 1313878"/>
              <a:gd name="connsiteX172" fmla="*/ 3305556 w 5774626"/>
              <a:gd name="connsiteY172" fmla="*/ 1084612 h 1313878"/>
              <a:gd name="connsiteX173" fmla="*/ 3462433 w 5774626"/>
              <a:gd name="connsiteY173" fmla="*/ 1084612 h 1313878"/>
              <a:gd name="connsiteX174" fmla="*/ 3462433 w 5774626"/>
              <a:gd name="connsiteY174" fmla="*/ 1101662 h 1313878"/>
              <a:gd name="connsiteX175" fmla="*/ 3495294 w 5774626"/>
              <a:gd name="connsiteY175" fmla="*/ 1101662 h 1313878"/>
              <a:gd name="connsiteX176" fmla="*/ 3495294 w 5774626"/>
              <a:gd name="connsiteY176" fmla="*/ 1119283 h 1313878"/>
              <a:gd name="connsiteX177" fmla="*/ 3518345 w 5774626"/>
              <a:gd name="connsiteY177" fmla="*/ 1119283 h 1313878"/>
              <a:gd name="connsiteX178" fmla="*/ 3518345 w 5774626"/>
              <a:gd name="connsiteY178" fmla="*/ 1141190 h 1313878"/>
              <a:gd name="connsiteX179" fmla="*/ 3585877 w 5774626"/>
              <a:gd name="connsiteY179" fmla="*/ 1141190 h 1313878"/>
              <a:gd name="connsiteX180" fmla="*/ 3585877 w 5774626"/>
              <a:gd name="connsiteY180" fmla="*/ 1165479 h 1313878"/>
              <a:gd name="connsiteX181" fmla="*/ 3653314 w 5774626"/>
              <a:gd name="connsiteY181" fmla="*/ 1165479 h 1313878"/>
              <a:gd name="connsiteX182" fmla="*/ 3653314 w 5774626"/>
              <a:gd name="connsiteY182" fmla="*/ 1193483 h 1313878"/>
              <a:gd name="connsiteX183" fmla="*/ 3732943 w 5774626"/>
              <a:gd name="connsiteY183" fmla="*/ 1193483 h 1313878"/>
              <a:gd name="connsiteX184" fmla="*/ 3732943 w 5774626"/>
              <a:gd name="connsiteY184" fmla="*/ 1219010 h 1313878"/>
              <a:gd name="connsiteX185" fmla="*/ 3815048 w 5774626"/>
              <a:gd name="connsiteY185" fmla="*/ 1219010 h 1313878"/>
              <a:gd name="connsiteX186" fmla="*/ 3815048 w 5774626"/>
              <a:gd name="connsiteY186" fmla="*/ 1249966 h 1313878"/>
              <a:gd name="connsiteX187" fmla="*/ 4213860 w 5774626"/>
              <a:gd name="connsiteY187" fmla="*/ 1249966 h 1313878"/>
              <a:gd name="connsiteX188" fmla="*/ 4213860 w 5774626"/>
              <a:gd name="connsiteY188" fmla="*/ 1313879 h 1313878"/>
              <a:gd name="connsiteX189" fmla="*/ 5774627 w 5774626"/>
              <a:gd name="connsiteY189" fmla="*/ 1313879 h 1313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5774626" h="1313878">
                <a:moveTo>
                  <a:pt x="0" y="0"/>
                </a:moveTo>
                <a:lnTo>
                  <a:pt x="99727" y="0"/>
                </a:lnTo>
                <a:lnTo>
                  <a:pt x="99727" y="14573"/>
                </a:lnTo>
                <a:lnTo>
                  <a:pt x="154400" y="14573"/>
                </a:lnTo>
                <a:lnTo>
                  <a:pt x="154400" y="23146"/>
                </a:lnTo>
                <a:lnTo>
                  <a:pt x="221266" y="23146"/>
                </a:lnTo>
                <a:lnTo>
                  <a:pt x="221266" y="34004"/>
                </a:lnTo>
                <a:lnTo>
                  <a:pt x="277273" y="34004"/>
                </a:lnTo>
                <a:lnTo>
                  <a:pt x="277273" y="46196"/>
                </a:lnTo>
                <a:lnTo>
                  <a:pt x="325850" y="46196"/>
                </a:lnTo>
                <a:lnTo>
                  <a:pt x="398812" y="46196"/>
                </a:lnTo>
                <a:lnTo>
                  <a:pt x="398812" y="63246"/>
                </a:lnTo>
                <a:lnTo>
                  <a:pt x="476631" y="63246"/>
                </a:lnTo>
                <a:lnTo>
                  <a:pt x="476631" y="74200"/>
                </a:lnTo>
                <a:lnTo>
                  <a:pt x="513112" y="74200"/>
                </a:lnTo>
                <a:lnTo>
                  <a:pt x="513112" y="80296"/>
                </a:lnTo>
                <a:lnTo>
                  <a:pt x="595789" y="80296"/>
                </a:lnTo>
                <a:lnTo>
                  <a:pt x="595789" y="92393"/>
                </a:lnTo>
                <a:lnTo>
                  <a:pt x="694277" y="92393"/>
                </a:lnTo>
                <a:lnTo>
                  <a:pt x="694277" y="100965"/>
                </a:lnTo>
                <a:lnTo>
                  <a:pt x="770954" y="100965"/>
                </a:lnTo>
                <a:lnTo>
                  <a:pt x="770954" y="109442"/>
                </a:lnTo>
                <a:lnTo>
                  <a:pt x="791623" y="109442"/>
                </a:lnTo>
                <a:lnTo>
                  <a:pt x="805148" y="109442"/>
                </a:lnTo>
                <a:lnTo>
                  <a:pt x="805148" y="121920"/>
                </a:lnTo>
                <a:lnTo>
                  <a:pt x="850297" y="121920"/>
                </a:lnTo>
                <a:lnTo>
                  <a:pt x="850297" y="130588"/>
                </a:lnTo>
                <a:lnTo>
                  <a:pt x="982504" y="130588"/>
                </a:lnTo>
                <a:lnTo>
                  <a:pt x="982504" y="134684"/>
                </a:lnTo>
                <a:lnTo>
                  <a:pt x="1044988" y="134684"/>
                </a:lnTo>
                <a:lnTo>
                  <a:pt x="1044988" y="143828"/>
                </a:lnTo>
                <a:lnTo>
                  <a:pt x="1126617" y="143828"/>
                </a:lnTo>
                <a:lnTo>
                  <a:pt x="1126617" y="152019"/>
                </a:lnTo>
                <a:lnTo>
                  <a:pt x="1145762" y="152019"/>
                </a:lnTo>
                <a:lnTo>
                  <a:pt x="1145762" y="159258"/>
                </a:lnTo>
                <a:lnTo>
                  <a:pt x="1159383" y="159258"/>
                </a:lnTo>
                <a:lnTo>
                  <a:pt x="1159383" y="169355"/>
                </a:lnTo>
                <a:lnTo>
                  <a:pt x="1193197" y="169355"/>
                </a:lnTo>
                <a:lnTo>
                  <a:pt x="1193197" y="181166"/>
                </a:lnTo>
                <a:lnTo>
                  <a:pt x="1239679" y="181166"/>
                </a:lnTo>
                <a:lnTo>
                  <a:pt x="1239679" y="188500"/>
                </a:lnTo>
                <a:lnTo>
                  <a:pt x="1254252" y="188500"/>
                </a:lnTo>
                <a:lnTo>
                  <a:pt x="1254252" y="196691"/>
                </a:lnTo>
                <a:lnTo>
                  <a:pt x="1260634" y="196691"/>
                </a:lnTo>
                <a:lnTo>
                  <a:pt x="1260634" y="208502"/>
                </a:lnTo>
                <a:lnTo>
                  <a:pt x="1272540" y="208502"/>
                </a:lnTo>
                <a:lnTo>
                  <a:pt x="1272540" y="223171"/>
                </a:lnTo>
                <a:lnTo>
                  <a:pt x="1283399" y="223171"/>
                </a:lnTo>
                <a:lnTo>
                  <a:pt x="1283399" y="235934"/>
                </a:lnTo>
                <a:lnTo>
                  <a:pt x="1339977" y="235934"/>
                </a:lnTo>
                <a:lnTo>
                  <a:pt x="1339977" y="247745"/>
                </a:lnTo>
                <a:lnTo>
                  <a:pt x="1355503" y="247745"/>
                </a:lnTo>
                <a:lnTo>
                  <a:pt x="1355503" y="256889"/>
                </a:lnTo>
                <a:lnTo>
                  <a:pt x="1443990" y="256889"/>
                </a:lnTo>
                <a:lnTo>
                  <a:pt x="1443990" y="265081"/>
                </a:lnTo>
                <a:lnTo>
                  <a:pt x="1457611" y="265081"/>
                </a:lnTo>
                <a:lnTo>
                  <a:pt x="1457611" y="277844"/>
                </a:lnTo>
                <a:lnTo>
                  <a:pt x="1467707" y="277844"/>
                </a:lnTo>
                <a:lnTo>
                  <a:pt x="1467707" y="286988"/>
                </a:lnTo>
                <a:lnTo>
                  <a:pt x="1486853" y="286988"/>
                </a:lnTo>
                <a:lnTo>
                  <a:pt x="1486853" y="306991"/>
                </a:lnTo>
                <a:lnTo>
                  <a:pt x="1536097" y="306991"/>
                </a:lnTo>
                <a:lnTo>
                  <a:pt x="1536097" y="314325"/>
                </a:lnTo>
                <a:lnTo>
                  <a:pt x="1568006" y="314325"/>
                </a:lnTo>
                <a:lnTo>
                  <a:pt x="1568006" y="326136"/>
                </a:lnTo>
                <a:lnTo>
                  <a:pt x="1599914" y="326136"/>
                </a:lnTo>
                <a:lnTo>
                  <a:pt x="1599914" y="335280"/>
                </a:lnTo>
                <a:lnTo>
                  <a:pt x="1613535" y="335280"/>
                </a:lnTo>
                <a:lnTo>
                  <a:pt x="1613535" y="350806"/>
                </a:lnTo>
                <a:lnTo>
                  <a:pt x="1627251" y="350806"/>
                </a:lnTo>
                <a:lnTo>
                  <a:pt x="1627251" y="363569"/>
                </a:lnTo>
                <a:lnTo>
                  <a:pt x="1686497" y="363569"/>
                </a:lnTo>
                <a:lnTo>
                  <a:pt x="1686497" y="374523"/>
                </a:lnTo>
                <a:lnTo>
                  <a:pt x="1708404" y="374523"/>
                </a:lnTo>
                <a:lnTo>
                  <a:pt x="1708404" y="385477"/>
                </a:lnTo>
                <a:lnTo>
                  <a:pt x="1718405" y="385477"/>
                </a:lnTo>
                <a:lnTo>
                  <a:pt x="1718405" y="393668"/>
                </a:lnTo>
                <a:lnTo>
                  <a:pt x="1752219" y="393668"/>
                </a:lnTo>
                <a:lnTo>
                  <a:pt x="1752219" y="409194"/>
                </a:lnTo>
                <a:lnTo>
                  <a:pt x="1777746" y="409194"/>
                </a:lnTo>
                <a:lnTo>
                  <a:pt x="1777746" y="422815"/>
                </a:lnTo>
                <a:lnTo>
                  <a:pt x="1791367" y="422815"/>
                </a:lnTo>
                <a:lnTo>
                  <a:pt x="1791367" y="457486"/>
                </a:lnTo>
                <a:lnTo>
                  <a:pt x="1836992" y="457486"/>
                </a:lnTo>
                <a:lnTo>
                  <a:pt x="1836992" y="469392"/>
                </a:lnTo>
                <a:lnTo>
                  <a:pt x="1850708" y="469392"/>
                </a:lnTo>
                <a:lnTo>
                  <a:pt x="1850708" y="484823"/>
                </a:lnTo>
                <a:lnTo>
                  <a:pt x="1872615" y="484823"/>
                </a:lnTo>
                <a:lnTo>
                  <a:pt x="1872615" y="500348"/>
                </a:lnTo>
                <a:lnTo>
                  <a:pt x="1883474" y="500348"/>
                </a:lnTo>
                <a:lnTo>
                  <a:pt x="1883474" y="514064"/>
                </a:lnTo>
                <a:lnTo>
                  <a:pt x="1910906" y="514064"/>
                </a:lnTo>
                <a:lnTo>
                  <a:pt x="1910906" y="528638"/>
                </a:lnTo>
                <a:lnTo>
                  <a:pt x="1934623" y="528638"/>
                </a:lnTo>
                <a:lnTo>
                  <a:pt x="1934623" y="541401"/>
                </a:lnTo>
                <a:lnTo>
                  <a:pt x="1951958" y="541401"/>
                </a:lnTo>
                <a:lnTo>
                  <a:pt x="1951958" y="556927"/>
                </a:lnTo>
                <a:lnTo>
                  <a:pt x="1962817" y="556927"/>
                </a:lnTo>
                <a:lnTo>
                  <a:pt x="1962817" y="573310"/>
                </a:lnTo>
                <a:lnTo>
                  <a:pt x="1986534" y="573310"/>
                </a:lnTo>
                <a:lnTo>
                  <a:pt x="1986534" y="594265"/>
                </a:lnTo>
                <a:lnTo>
                  <a:pt x="2018443" y="594265"/>
                </a:lnTo>
                <a:lnTo>
                  <a:pt x="2018443" y="603409"/>
                </a:lnTo>
                <a:lnTo>
                  <a:pt x="2042160" y="603409"/>
                </a:lnTo>
                <a:lnTo>
                  <a:pt x="2042160" y="611600"/>
                </a:lnTo>
                <a:lnTo>
                  <a:pt x="2069592" y="611600"/>
                </a:lnTo>
                <a:lnTo>
                  <a:pt x="2069592" y="620744"/>
                </a:lnTo>
                <a:lnTo>
                  <a:pt x="2093309" y="620744"/>
                </a:lnTo>
                <a:lnTo>
                  <a:pt x="2093309" y="627126"/>
                </a:lnTo>
                <a:lnTo>
                  <a:pt x="2180844" y="627126"/>
                </a:lnTo>
                <a:lnTo>
                  <a:pt x="2180844" y="639032"/>
                </a:lnTo>
                <a:lnTo>
                  <a:pt x="2208181" y="639032"/>
                </a:lnTo>
                <a:lnTo>
                  <a:pt x="2208181" y="646271"/>
                </a:lnTo>
                <a:lnTo>
                  <a:pt x="2248281" y="646271"/>
                </a:lnTo>
                <a:lnTo>
                  <a:pt x="2248281" y="656273"/>
                </a:lnTo>
                <a:lnTo>
                  <a:pt x="2272951" y="656273"/>
                </a:lnTo>
                <a:lnTo>
                  <a:pt x="2272951" y="692753"/>
                </a:lnTo>
                <a:lnTo>
                  <a:pt x="2285714" y="692753"/>
                </a:lnTo>
                <a:lnTo>
                  <a:pt x="2285714" y="706469"/>
                </a:lnTo>
                <a:lnTo>
                  <a:pt x="2306669" y="706469"/>
                </a:lnTo>
                <a:lnTo>
                  <a:pt x="2306669" y="716471"/>
                </a:lnTo>
                <a:lnTo>
                  <a:pt x="2359533" y="716471"/>
                </a:lnTo>
                <a:lnTo>
                  <a:pt x="2359533" y="724757"/>
                </a:lnTo>
                <a:lnTo>
                  <a:pt x="2373249" y="724757"/>
                </a:lnTo>
                <a:lnTo>
                  <a:pt x="2373249" y="734759"/>
                </a:lnTo>
                <a:lnTo>
                  <a:pt x="2415159" y="734759"/>
                </a:lnTo>
                <a:lnTo>
                  <a:pt x="2415159" y="747522"/>
                </a:lnTo>
                <a:lnTo>
                  <a:pt x="2428875" y="747522"/>
                </a:lnTo>
                <a:lnTo>
                  <a:pt x="2428875" y="760286"/>
                </a:lnTo>
                <a:lnTo>
                  <a:pt x="2438876" y="760286"/>
                </a:lnTo>
                <a:lnTo>
                  <a:pt x="2438876" y="775811"/>
                </a:lnTo>
                <a:lnTo>
                  <a:pt x="2468118" y="775811"/>
                </a:lnTo>
                <a:lnTo>
                  <a:pt x="2468118" y="785813"/>
                </a:lnTo>
                <a:lnTo>
                  <a:pt x="2492693" y="785813"/>
                </a:lnTo>
                <a:lnTo>
                  <a:pt x="2492693" y="796766"/>
                </a:lnTo>
                <a:lnTo>
                  <a:pt x="2506409" y="796766"/>
                </a:lnTo>
                <a:lnTo>
                  <a:pt x="2506409" y="814102"/>
                </a:lnTo>
                <a:lnTo>
                  <a:pt x="2521934" y="814102"/>
                </a:lnTo>
                <a:lnTo>
                  <a:pt x="2521934" y="821341"/>
                </a:lnTo>
                <a:lnTo>
                  <a:pt x="2552033" y="821341"/>
                </a:lnTo>
                <a:lnTo>
                  <a:pt x="2552033" y="832295"/>
                </a:lnTo>
                <a:lnTo>
                  <a:pt x="2574798" y="832295"/>
                </a:lnTo>
                <a:lnTo>
                  <a:pt x="2574798" y="848773"/>
                </a:lnTo>
                <a:lnTo>
                  <a:pt x="2654999" y="848773"/>
                </a:lnTo>
                <a:lnTo>
                  <a:pt x="2654999" y="860870"/>
                </a:lnTo>
                <a:lnTo>
                  <a:pt x="2679954" y="860870"/>
                </a:lnTo>
                <a:lnTo>
                  <a:pt x="2679954" y="876110"/>
                </a:lnTo>
                <a:lnTo>
                  <a:pt x="2697575" y="876110"/>
                </a:lnTo>
                <a:lnTo>
                  <a:pt x="2697575" y="888302"/>
                </a:lnTo>
                <a:lnTo>
                  <a:pt x="2733485" y="888302"/>
                </a:lnTo>
                <a:lnTo>
                  <a:pt x="2733485" y="902875"/>
                </a:lnTo>
                <a:lnTo>
                  <a:pt x="2762631" y="902875"/>
                </a:lnTo>
                <a:lnTo>
                  <a:pt x="2762631" y="908304"/>
                </a:lnTo>
                <a:lnTo>
                  <a:pt x="2872740" y="908304"/>
                </a:lnTo>
                <a:lnTo>
                  <a:pt x="2872740" y="921068"/>
                </a:lnTo>
                <a:lnTo>
                  <a:pt x="2916460" y="921068"/>
                </a:lnTo>
                <a:lnTo>
                  <a:pt x="2916460" y="955167"/>
                </a:lnTo>
                <a:lnTo>
                  <a:pt x="2963323" y="955167"/>
                </a:lnTo>
                <a:lnTo>
                  <a:pt x="2963323" y="971550"/>
                </a:lnTo>
                <a:lnTo>
                  <a:pt x="3018568" y="971550"/>
                </a:lnTo>
                <a:lnTo>
                  <a:pt x="3018568" y="992791"/>
                </a:lnTo>
                <a:lnTo>
                  <a:pt x="3060573" y="992791"/>
                </a:lnTo>
                <a:lnTo>
                  <a:pt x="3060573" y="1014698"/>
                </a:lnTo>
                <a:lnTo>
                  <a:pt x="3099435" y="1014698"/>
                </a:lnTo>
                <a:lnTo>
                  <a:pt x="3099435" y="1036606"/>
                </a:lnTo>
                <a:lnTo>
                  <a:pt x="3120104" y="1036606"/>
                </a:lnTo>
                <a:lnTo>
                  <a:pt x="3120104" y="1049941"/>
                </a:lnTo>
                <a:lnTo>
                  <a:pt x="3227165" y="1049941"/>
                </a:lnTo>
                <a:lnTo>
                  <a:pt x="3227165" y="1062704"/>
                </a:lnTo>
                <a:lnTo>
                  <a:pt x="3238691" y="1062704"/>
                </a:lnTo>
                <a:lnTo>
                  <a:pt x="3238691" y="1073087"/>
                </a:lnTo>
                <a:lnTo>
                  <a:pt x="3305556" y="1073087"/>
                </a:lnTo>
                <a:lnTo>
                  <a:pt x="3305556" y="1084612"/>
                </a:lnTo>
                <a:lnTo>
                  <a:pt x="3462433" y="1084612"/>
                </a:lnTo>
                <a:lnTo>
                  <a:pt x="3462433" y="1101662"/>
                </a:lnTo>
                <a:lnTo>
                  <a:pt x="3495294" y="1101662"/>
                </a:lnTo>
                <a:lnTo>
                  <a:pt x="3495294" y="1119283"/>
                </a:lnTo>
                <a:lnTo>
                  <a:pt x="3518345" y="1119283"/>
                </a:lnTo>
                <a:lnTo>
                  <a:pt x="3518345" y="1141190"/>
                </a:lnTo>
                <a:lnTo>
                  <a:pt x="3585877" y="1141190"/>
                </a:lnTo>
                <a:lnTo>
                  <a:pt x="3585877" y="1165479"/>
                </a:lnTo>
                <a:lnTo>
                  <a:pt x="3653314" y="1165479"/>
                </a:lnTo>
                <a:lnTo>
                  <a:pt x="3653314" y="1193483"/>
                </a:lnTo>
                <a:lnTo>
                  <a:pt x="3732943" y="1193483"/>
                </a:lnTo>
                <a:lnTo>
                  <a:pt x="3732943" y="1219010"/>
                </a:lnTo>
                <a:lnTo>
                  <a:pt x="3815048" y="1219010"/>
                </a:lnTo>
                <a:lnTo>
                  <a:pt x="3815048" y="1249966"/>
                </a:lnTo>
                <a:lnTo>
                  <a:pt x="4213860" y="1249966"/>
                </a:lnTo>
                <a:lnTo>
                  <a:pt x="4213860" y="1313879"/>
                </a:lnTo>
                <a:lnTo>
                  <a:pt x="5774627" y="1313879"/>
                </a:lnTo>
              </a:path>
            </a:pathLst>
          </a:custGeom>
          <a:noFill/>
          <a:ln w="12700" cap="flat">
            <a:solidFill>
              <a:schemeClr val="accent1"/>
            </a:solidFill>
            <a:prstDash val="solid"/>
            <a:miter/>
          </a:ln>
        </p:spPr>
        <p:txBody>
          <a:bodyPr rtlCol="0" anchor="ctr"/>
          <a:lstStyle/>
          <a:p>
            <a:endParaRPr lang="en-GB" sz="1100">
              <a:solidFill>
                <a:schemeClr val="tx1"/>
              </a:solidFill>
            </a:endParaRPr>
          </a:p>
        </p:txBody>
      </p:sp>
      <p:graphicFrame>
        <p:nvGraphicFramePr>
          <p:cNvPr id="662" name="Table 54">
            <a:extLst>
              <a:ext uri="{FF2B5EF4-FFF2-40B4-BE49-F238E27FC236}">
                <a16:creationId xmlns:a16="http://schemas.microsoft.com/office/drawing/2014/main" id="{B04854D6-B26F-CB60-0520-8765C8BE7450}"/>
              </a:ext>
            </a:extLst>
          </p:cNvPr>
          <p:cNvGraphicFramePr>
            <a:graphicFrameLocks noGrp="1"/>
          </p:cNvGraphicFramePr>
          <p:nvPr>
            <p:extLst>
              <p:ext uri="{D42A27DB-BD31-4B8C-83A1-F6EECF244321}">
                <p14:modId xmlns:p14="http://schemas.microsoft.com/office/powerpoint/2010/main" val="2487412272"/>
              </p:ext>
            </p:extLst>
          </p:nvPr>
        </p:nvGraphicFramePr>
        <p:xfrm>
          <a:off x="742631" y="1805167"/>
          <a:ext cx="5372419" cy="1288800"/>
        </p:xfrm>
        <a:graphic>
          <a:graphicData uri="http://schemas.openxmlformats.org/drawingml/2006/table">
            <a:tbl>
              <a:tblPr firstRow="1" bandRow="1">
                <a:tableStyleId>{69012ECD-51FC-41F1-AA8D-1B2483CD663E}</a:tableStyleId>
              </a:tblPr>
              <a:tblGrid>
                <a:gridCol w="1625919">
                  <a:extLst>
                    <a:ext uri="{9D8B030D-6E8A-4147-A177-3AD203B41FA5}">
                      <a16:colId xmlns:a16="http://schemas.microsoft.com/office/drawing/2014/main" val="877734686"/>
                    </a:ext>
                  </a:extLst>
                </a:gridCol>
                <a:gridCol w="1873250">
                  <a:extLst>
                    <a:ext uri="{9D8B030D-6E8A-4147-A177-3AD203B41FA5}">
                      <a16:colId xmlns:a16="http://schemas.microsoft.com/office/drawing/2014/main" val="2230112813"/>
                    </a:ext>
                  </a:extLst>
                </a:gridCol>
                <a:gridCol w="1873250">
                  <a:extLst>
                    <a:ext uri="{9D8B030D-6E8A-4147-A177-3AD203B41FA5}">
                      <a16:colId xmlns:a16="http://schemas.microsoft.com/office/drawing/2014/main" val="3849467418"/>
                    </a:ext>
                  </a:extLst>
                </a:gridCol>
              </a:tblGrid>
              <a:tr h="323774">
                <a:tc>
                  <a:txBody>
                    <a:bodyPr/>
                    <a:lstStyle/>
                    <a:p>
                      <a:pPr algn="l"/>
                      <a:endParaRPr lang="en-GB" sz="1200" b="0" dirty="0">
                        <a:solidFill>
                          <a:schemeClr val="tx2"/>
                        </a:solidFill>
                      </a:endParaRPr>
                    </a:p>
                  </a:txBody>
                  <a:tcPr marL="90000" marR="90000" marT="46800" marB="46800" anchor="ctr"/>
                </a:tc>
                <a:tc>
                  <a:txBody>
                    <a:bodyPr/>
                    <a:lstStyle/>
                    <a:p>
                      <a:pPr algn="ctr"/>
                      <a:r>
                        <a:rPr lang="en-GB" sz="1200" dirty="0" smtClean="0">
                          <a:solidFill>
                            <a:schemeClr val="tx2"/>
                          </a:solidFill>
                        </a:rPr>
                        <a:t>Serplulimab</a:t>
                      </a:r>
                      <a:r>
                        <a:rPr lang="en-GB" sz="1200" baseline="0" dirty="0">
                          <a:solidFill>
                            <a:schemeClr val="tx2"/>
                          </a:solidFill>
                        </a:rPr>
                        <a:t> </a:t>
                      </a:r>
                      <a:r>
                        <a:rPr lang="en-GB" sz="1200" baseline="0" dirty="0" smtClean="0">
                          <a:solidFill>
                            <a:schemeClr val="tx2"/>
                          </a:solidFill>
                        </a:rPr>
                        <a:t>+ c</a:t>
                      </a:r>
                      <a:r>
                        <a:rPr lang="en-GB" sz="1200" dirty="0" smtClean="0">
                          <a:solidFill>
                            <a:schemeClr val="tx2"/>
                          </a:solidFill>
                        </a:rPr>
                        <a:t>hemo</a:t>
                      </a:r>
                      <a:endParaRPr lang="en-GB" sz="1200" dirty="0">
                        <a:solidFill>
                          <a:schemeClr val="tx2"/>
                        </a:solidFill>
                      </a:endParaRPr>
                    </a:p>
                    <a:p>
                      <a:pPr algn="ctr"/>
                      <a:r>
                        <a:rPr lang="en-GB" sz="1200" dirty="0">
                          <a:solidFill>
                            <a:schemeClr val="tx2"/>
                          </a:solidFill>
                        </a:rPr>
                        <a:t>(n=389)</a:t>
                      </a:r>
                      <a:endParaRPr lang="en-GB" sz="1200" b="1" dirty="0">
                        <a:solidFill>
                          <a:schemeClr val="tx2"/>
                        </a:solidFill>
                      </a:endParaRPr>
                    </a:p>
                  </a:txBody>
                  <a:tcPr marL="90000" marR="90000" marT="46800" marB="46800" anchor="ctr"/>
                </a:tc>
                <a:tc>
                  <a:txBody>
                    <a:bodyPr/>
                    <a:lstStyle/>
                    <a:p>
                      <a:pPr algn="ctr"/>
                      <a:r>
                        <a:rPr lang="en-GB" sz="1200" dirty="0" smtClean="0">
                          <a:solidFill>
                            <a:schemeClr val="tx2"/>
                          </a:solidFill>
                        </a:rPr>
                        <a:t>Placebo</a:t>
                      </a:r>
                      <a:r>
                        <a:rPr lang="en-GB" sz="1200" baseline="0" dirty="0" smtClean="0">
                          <a:solidFill>
                            <a:schemeClr val="tx2"/>
                          </a:solidFill>
                        </a:rPr>
                        <a:t> + c</a:t>
                      </a:r>
                      <a:r>
                        <a:rPr lang="en-GB" sz="1200" dirty="0" smtClean="0">
                          <a:solidFill>
                            <a:schemeClr val="tx2"/>
                          </a:solidFill>
                        </a:rPr>
                        <a:t>hemo</a:t>
                      </a:r>
                      <a:r>
                        <a:rPr lang="en-GB" sz="1200" dirty="0">
                          <a:solidFill>
                            <a:schemeClr val="tx2"/>
                          </a:solidFill>
                        </a:rPr>
                        <a:t/>
                      </a:r>
                      <a:br>
                        <a:rPr lang="en-GB" sz="1200" dirty="0">
                          <a:solidFill>
                            <a:schemeClr val="tx2"/>
                          </a:solidFill>
                        </a:rPr>
                      </a:br>
                      <a:r>
                        <a:rPr lang="en-GB" sz="1200" dirty="0">
                          <a:solidFill>
                            <a:schemeClr val="tx2"/>
                          </a:solidFill>
                        </a:rPr>
                        <a:t>(n=196)</a:t>
                      </a:r>
                      <a:endParaRPr lang="en-GB" sz="1200" b="1" dirty="0">
                        <a:solidFill>
                          <a:schemeClr val="tx2"/>
                        </a:solidFill>
                      </a:endParaRPr>
                    </a:p>
                  </a:txBody>
                  <a:tcPr marL="90000" marR="90000" marT="46800" marB="46800" anchor="ctr"/>
                </a:tc>
                <a:extLst>
                  <a:ext uri="{0D108BD9-81ED-4DB2-BD59-A6C34878D82A}">
                    <a16:rowId xmlns:a16="http://schemas.microsoft.com/office/drawing/2014/main" val="3314864962"/>
                  </a:ext>
                </a:extLst>
              </a:tr>
              <a:tr h="169390">
                <a:tc>
                  <a:txBody>
                    <a:bodyPr/>
                    <a:lstStyle/>
                    <a:p>
                      <a:pPr algn="l"/>
                      <a:r>
                        <a:rPr lang="en-GB" sz="1200" dirty="0"/>
                        <a:t>Events, n (%)</a:t>
                      </a:r>
                      <a:endParaRPr lang="en-GB" sz="1200" b="0" dirty="0">
                        <a:solidFill>
                          <a:schemeClr val="tx1"/>
                        </a:solidFill>
                        <a:latin typeface="+mn-lt"/>
                        <a:cs typeface="Open Sans" panose="020B0606030504020204" pitchFamily="34" charset="0"/>
                      </a:endParaRPr>
                    </a:p>
                  </a:txBody>
                  <a:tcPr marL="90000" marR="90000" marT="46800" marB="46800" anchor="ctr"/>
                </a:tc>
                <a:tc>
                  <a:txBody>
                    <a:bodyPr/>
                    <a:lstStyle/>
                    <a:p>
                      <a:pPr algn="ctr"/>
                      <a:r>
                        <a:rPr lang="en-GB" sz="1200" dirty="0"/>
                        <a:t>146 (37.5)</a:t>
                      </a:r>
                      <a:endParaRPr lang="en-GB" sz="1200" b="0" dirty="0">
                        <a:solidFill>
                          <a:schemeClr val="tx1"/>
                        </a:solidFill>
                        <a:latin typeface="+mn-lt"/>
                        <a:cs typeface="Open Sans" panose="020B0606030504020204" pitchFamily="34" charset="0"/>
                      </a:endParaRPr>
                    </a:p>
                  </a:txBody>
                  <a:tcPr marL="90000" marR="90000" marT="46800" marB="46800" anchor="ctr"/>
                </a:tc>
                <a:tc>
                  <a:txBody>
                    <a:bodyPr/>
                    <a:lstStyle/>
                    <a:p>
                      <a:pPr algn="ctr"/>
                      <a:r>
                        <a:rPr lang="en-GB" sz="1200" dirty="0"/>
                        <a:t>100 (51.0)</a:t>
                      </a:r>
                      <a:endParaRPr lang="en-GB" sz="1200" b="0" dirty="0">
                        <a:solidFill>
                          <a:schemeClr val="tx1"/>
                        </a:solidFill>
                        <a:latin typeface="+mn-lt"/>
                        <a:cs typeface="Open Sans" panose="020B0606030504020204" pitchFamily="34" charset="0"/>
                      </a:endParaRPr>
                    </a:p>
                  </a:txBody>
                  <a:tcPr marL="90000" marR="90000" marT="46800" marB="46800" anchor="ctr"/>
                </a:tc>
                <a:extLst>
                  <a:ext uri="{0D108BD9-81ED-4DB2-BD59-A6C34878D82A}">
                    <a16:rowId xmlns:a16="http://schemas.microsoft.com/office/drawing/2014/main" val="2528577773"/>
                  </a:ext>
                </a:extLst>
              </a:tr>
              <a:tr h="169390">
                <a:tc>
                  <a:txBody>
                    <a:bodyPr/>
                    <a:lstStyle/>
                    <a:p>
                      <a:pPr algn="l"/>
                      <a:r>
                        <a:rPr lang="en-GB" sz="1200" dirty="0" smtClean="0"/>
                        <a:t>mOS, </a:t>
                      </a:r>
                      <a:r>
                        <a:rPr lang="en-GB" sz="1200" dirty="0" err="1" smtClean="0"/>
                        <a:t>mo</a:t>
                      </a:r>
                      <a:r>
                        <a:rPr lang="en-GB" sz="1200" dirty="0" smtClean="0"/>
                        <a:t> </a:t>
                      </a:r>
                      <a:r>
                        <a:rPr lang="en-GB" sz="1200" dirty="0"/>
                        <a:t>(</a:t>
                      </a:r>
                      <a:r>
                        <a:rPr lang="en-GB" sz="1200" dirty="0" smtClean="0"/>
                        <a:t>95%CI</a:t>
                      </a:r>
                      <a:r>
                        <a:rPr lang="en-GB" sz="1200" dirty="0"/>
                        <a:t>)</a:t>
                      </a:r>
                      <a:endParaRPr lang="en-GB" sz="1200" b="0" dirty="0">
                        <a:solidFill>
                          <a:schemeClr val="tx1"/>
                        </a:solidFill>
                        <a:latin typeface="+mn-lt"/>
                        <a:cs typeface="Open Sans" panose="020B0606030504020204" pitchFamily="34" charset="0"/>
                      </a:endParaRPr>
                    </a:p>
                  </a:txBody>
                  <a:tcPr marL="90000" marR="90000" marT="46800" marB="46800" anchor="ctr"/>
                </a:tc>
                <a:tc>
                  <a:txBody>
                    <a:bodyPr/>
                    <a:lstStyle/>
                    <a:p>
                      <a:pPr algn="ctr"/>
                      <a:r>
                        <a:rPr lang="en-GB" sz="1200" dirty="0"/>
                        <a:t>15.4 </a:t>
                      </a:r>
                      <a:r>
                        <a:rPr lang="en-GB" sz="1200" dirty="0" smtClean="0"/>
                        <a:t>(</a:t>
                      </a:r>
                      <a:r>
                        <a:rPr lang="en-GB" sz="1200" dirty="0"/>
                        <a:t>13.3, NE)</a:t>
                      </a:r>
                      <a:endParaRPr lang="en-GB" sz="1200" b="0" dirty="0">
                        <a:solidFill>
                          <a:schemeClr val="tx1"/>
                        </a:solidFill>
                        <a:latin typeface="+mn-lt"/>
                        <a:cs typeface="Open Sans" panose="020B0606030504020204" pitchFamily="34" charset="0"/>
                      </a:endParaRPr>
                    </a:p>
                  </a:txBody>
                  <a:tcPr marL="90000" marR="90000" marT="46800" marB="46800" anchor="ctr"/>
                </a:tc>
                <a:tc>
                  <a:txBody>
                    <a:bodyPr/>
                    <a:lstStyle/>
                    <a:p>
                      <a:pPr algn="ctr"/>
                      <a:r>
                        <a:rPr lang="en-GB" sz="1200" dirty="0"/>
                        <a:t>10.9 </a:t>
                      </a:r>
                      <a:r>
                        <a:rPr lang="en-GB" sz="1200" dirty="0" smtClean="0"/>
                        <a:t>(</a:t>
                      </a:r>
                      <a:r>
                        <a:rPr lang="en-GB" sz="1200" dirty="0"/>
                        <a:t>10.0, 14.3)</a:t>
                      </a:r>
                      <a:endParaRPr lang="en-GB" sz="1200" b="0" dirty="0">
                        <a:solidFill>
                          <a:schemeClr val="tx1"/>
                        </a:solidFill>
                        <a:latin typeface="+mn-lt"/>
                        <a:cs typeface="Open Sans" panose="020B0606030504020204" pitchFamily="34" charset="0"/>
                      </a:endParaRPr>
                    </a:p>
                  </a:txBody>
                  <a:tcPr marL="90000" marR="90000" marT="46800" marB="46800" anchor="ctr"/>
                </a:tc>
                <a:extLst>
                  <a:ext uri="{0D108BD9-81ED-4DB2-BD59-A6C34878D82A}">
                    <a16:rowId xmlns:a16="http://schemas.microsoft.com/office/drawing/2014/main" val="3126903791"/>
                  </a:ext>
                </a:extLst>
              </a:tr>
              <a:tr h="169390">
                <a:tc>
                  <a:txBody>
                    <a:bodyPr/>
                    <a:lstStyle/>
                    <a:p>
                      <a:pPr algn="l"/>
                      <a:r>
                        <a:rPr lang="en-GB" sz="1200" dirty="0" smtClean="0"/>
                        <a:t>HR (95%CI); p-value</a:t>
                      </a:r>
                      <a:endParaRPr lang="en-GB" sz="1200" b="0" dirty="0">
                        <a:solidFill>
                          <a:schemeClr val="tx1"/>
                        </a:solidFill>
                        <a:latin typeface="+mn-lt"/>
                        <a:cs typeface="Open Sans" panose="020B0606030504020204" pitchFamily="34" charset="0"/>
                      </a:endParaRPr>
                    </a:p>
                  </a:txBody>
                  <a:tcPr marL="90000" marR="90000" marT="46800" marB="46800" anchor="ctr"/>
                </a:tc>
                <a:tc gridSpan="2">
                  <a:txBody>
                    <a:bodyPr/>
                    <a:lstStyle/>
                    <a:p>
                      <a:pPr algn="ctr"/>
                      <a:r>
                        <a:rPr lang="en-GB" sz="1200" dirty="0" smtClean="0"/>
                        <a:t>0.63 </a:t>
                      </a:r>
                      <a:r>
                        <a:rPr lang="en-GB" sz="1200" dirty="0"/>
                        <a:t>(0.49, 0.82</a:t>
                      </a:r>
                      <a:r>
                        <a:rPr lang="en-GB" sz="1200" dirty="0" smtClean="0"/>
                        <a:t>); &lt;</a:t>
                      </a:r>
                      <a:r>
                        <a:rPr lang="en-GB" sz="1200" dirty="0"/>
                        <a:t>0.001</a:t>
                      </a:r>
                      <a:endParaRPr lang="en-GB" sz="1200" b="0" dirty="0">
                        <a:solidFill>
                          <a:schemeClr val="tx1"/>
                        </a:solidFill>
                        <a:latin typeface="+mn-lt"/>
                        <a:cs typeface="Open Sans" panose="020B0606030504020204" pitchFamily="34" charset="0"/>
                      </a:endParaRPr>
                    </a:p>
                  </a:txBody>
                  <a:tcPr marL="90000" marR="90000" marT="46800" marB="46800" anchor="ctr"/>
                </a:tc>
                <a:tc hMerge="1">
                  <a:txBody>
                    <a:bodyPr/>
                    <a:lstStyle/>
                    <a:p>
                      <a:pPr algn="ctr"/>
                      <a:endParaRPr lang="en-GB" sz="1200" b="0" dirty="0">
                        <a:solidFill>
                          <a:schemeClr val="tx1"/>
                        </a:solidFill>
                        <a:latin typeface="+mn-lt"/>
                        <a:cs typeface="Open Sans" panose="020B0606030504020204" pitchFamily="34" charset="0"/>
                      </a:endParaRPr>
                    </a:p>
                  </a:txBody>
                  <a:tcPr marL="90000" marR="90000" marT="46800" marB="468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220231079"/>
                  </a:ext>
                </a:extLst>
              </a:tr>
            </a:tbl>
          </a:graphicData>
        </a:graphic>
      </p:graphicFrame>
      <p:grpSp>
        <p:nvGrpSpPr>
          <p:cNvPr id="672" name="Group 671">
            <a:extLst>
              <a:ext uri="{FF2B5EF4-FFF2-40B4-BE49-F238E27FC236}">
                <a16:creationId xmlns:a16="http://schemas.microsoft.com/office/drawing/2014/main" id="{6676EB56-E526-CCAD-D5A5-F815685ABF79}"/>
              </a:ext>
            </a:extLst>
          </p:cNvPr>
          <p:cNvGrpSpPr/>
          <p:nvPr/>
        </p:nvGrpSpPr>
        <p:grpSpPr>
          <a:xfrm>
            <a:off x="883914" y="4930428"/>
            <a:ext cx="1532260" cy="379427"/>
            <a:chOff x="3808090" y="5967636"/>
            <a:chExt cx="1532260" cy="379427"/>
          </a:xfrm>
        </p:grpSpPr>
        <p:cxnSp>
          <p:nvCxnSpPr>
            <p:cNvPr id="664" name="Straight Connector 663">
              <a:extLst>
                <a:ext uri="{FF2B5EF4-FFF2-40B4-BE49-F238E27FC236}">
                  <a16:creationId xmlns:a16="http://schemas.microsoft.com/office/drawing/2014/main" id="{9789B796-B63A-C18D-8E77-2DF6901CBB33}"/>
                </a:ext>
              </a:extLst>
            </p:cNvPr>
            <p:cNvCxnSpPr/>
            <p:nvPr/>
          </p:nvCxnSpPr>
          <p:spPr>
            <a:xfrm>
              <a:off x="3808090" y="6032508"/>
              <a:ext cx="144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665" name="Rectangle 99">
              <a:extLst>
                <a:ext uri="{FF2B5EF4-FFF2-40B4-BE49-F238E27FC236}">
                  <a16:creationId xmlns:a16="http://schemas.microsoft.com/office/drawing/2014/main" id="{4C23117D-15F5-0293-D73E-ED133DAE8E04}"/>
                </a:ext>
              </a:extLst>
            </p:cNvPr>
            <p:cNvSpPr>
              <a:spLocks noChangeArrowheads="1"/>
            </p:cNvSpPr>
            <p:nvPr/>
          </p:nvSpPr>
          <p:spPr bwMode="auto">
            <a:xfrm>
              <a:off x="4020668" y="5967636"/>
              <a:ext cx="1319682" cy="215468"/>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0" cap="none" spc="0" normalizeH="0" baseline="0" noProof="0" dirty="0" smtClean="0">
                  <a:ln>
                    <a:noFill/>
                  </a:ln>
                  <a:effectLst/>
                  <a:uLnTx/>
                  <a:uFillTx/>
                  <a:latin typeface="+mn-lt"/>
                  <a:ea typeface="+mn-ea"/>
                  <a:cs typeface="+mn-cs"/>
                  <a:sym typeface="Helvetica"/>
                </a:rPr>
                <a:t>Serplulimab</a:t>
              </a:r>
              <a:r>
                <a:rPr lang="en-US" altLang="en-US" sz="1100" dirty="0">
                  <a:latin typeface="+mn-lt"/>
                </a:rPr>
                <a:t> </a:t>
              </a:r>
              <a:r>
                <a:rPr lang="en-US" altLang="en-US" sz="1100" dirty="0" smtClean="0">
                  <a:latin typeface="+mn-lt"/>
                </a:rPr>
                <a:t>+ chemo</a:t>
              </a:r>
              <a:endParaRPr kumimoji="0" lang="en-US" altLang="en-US" sz="1100" b="0" i="0" u="none" strike="noStrike" kern="0" cap="none" spc="0" normalizeH="0" baseline="0" noProof="0" dirty="0">
                <a:ln>
                  <a:noFill/>
                </a:ln>
                <a:effectLst/>
                <a:uLnTx/>
                <a:uFillTx/>
                <a:latin typeface="+mn-lt"/>
                <a:ea typeface="+mn-ea"/>
                <a:cs typeface="+mn-cs"/>
                <a:sym typeface="Helvetica"/>
              </a:endParaRPr>
            </a:p>
          </p:txBody>
        </p:sp>
        <p:cxnSp>
          <p:nvCxnSpPr>
            <p:cNvPr id="666" name="Straight Connector 665">
              <a:extLst>
                <a:ext uri="{FF2B5EF4-FFF2-40B4-BE49-F238E27FC236}">
                  <a16:creationId xmlns:a16="http://schemas.microsoft.com/office/drawing/2014/main" id="{AC2C1E69-719E-8583-7987-3E0F24824121}"/>
                </a:ext>
              </a:extLst>
            </p:cNvPr>
            <p:cNvCxnSpPr/>
            <p:nvPr/>
          </p:nvCxnSpPr>
          <p:spPr>
            <a:xfrm>
              <a:off x="3812851" y="6196467"/>
              <a:ext cx="144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67" name="Rectangle 99">
              <a:extLst>
                <a:ext uri="{FF2B5EF4-FFF2-40B4-BE49-F238E27FC236}">
                  <a16:creationId xmlns:a16="http://schemas.microsoft.com/office/drawing/2014/main" id="{64EE2327-664D-7362-B718-E8387C71B178}"/>
                </a:ext>
              </a:extLst>
            </p:cNvPr>
            <p:cNvSpPr>
              <a:spLocks noChangeArrowheads="1"/>
            </p:cNvSpPr>
            <p:nvPr/>
          </p:nvSpPr>
          <p:spPr bwMode="auto">
            <a:xfrm>
              <a:off x="4020667" y="6131595"/>
              <a:ext cx="1156169" cy="215468"/>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0" cap="none" spc="0" normalizeH="0" baseline="0" noProof="0" dirty="0" smtClean="0">
                  <a:ln>
                    <a:noFill/>
                  </a:ln>
                  <a:effectLst/>
                  <a:uLnTx/>
                  <a:uFillTx/>
                  <a:latin typeface="+mn-lt"/>
                  <a:ea typeface="+mn-ea"/>
                  <a:cs typeface="+mn-cs"/>
                  <a:sym typeface="Helvetica"/>
                </a:rPr>
                <a:t>Placebo + chemo</a:t>
              </a:r>
              <a:endParaRPr kumimoji="0" lang="en-US" altLang="en-US" sz="1100" b="0" i="0" u="none" strike="noStrike" kern="0" cap="none" spc="0" normalizeH="0" baseline="0" noProof="0" dirty="0">
                <a:ln>
                  <a:noFill/>
                </a:ln>
                <a:effectLst/>
                <a:uLnTx/>
                <a:uFillTx/>
                <a:latin typeface="+mn-lt"/>
                <a:ea typeface="+mn-ea"/>
                <a:cs typeface="+mn-cs"/>
                <a:sym typeface="Helvetica"/>
              </a:endParaRPr>
            </a:p>
          </p:txBody>
        </p:sp>
        <p:cxnSp>
          <p:nvCxnSpPr>
            <p:cNvPr id="386" name="Straight Connector 385">
              <a:extLst>
                <a:ext uri="{FF2B5EF4-FFF2-40B4-BE49-F238E27FC236}">
                  <a16:creationId xmlns:a16="http://schemas.microsoft.com/office/drawing/2014/main" id="{FD802E9A-C9C7-D48B-67E4-EF8AF414F909}"/>
                </a:ext>
              </a:extLst>
            </p:cNvPr>
            <p:cNvCxnSpPr>
              <a:cxnSpLocks/>
            </p:cNvCxnSpPr>
            <p:nvPr/>
          </p:nvCxnSpPr>
          <p:spPr>
            <a:xfrm>
              <a:off x="3880090" y="5978508"/>
              <a:ext cx="0" cy="10800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88" name="Straight Connector 387">
              <a:extLst>
                <a:ext uri="{FF2B5EF4-FFF2-40B4-BE49-F238E27FC236}">
                  <a16:creationId xmlns:a16="http://schemas.microsoft.com/office/drawing/2014/main" id="{6BD17DB8-C3CC-7E44-C800-068103181A14}"/>
                </a:ext>
              </a:extLst>
            </p:cNvPr>
            <p:cNvCxnSpPr>
              <a:cxnSpLocks/>
            </p:cNvCxnSpPr>
            <p:nvPr/>
          </p:nvCxnSpPr>
          <p:spPr>
            <a:xfrm>
              <a:off x="3884851" y="6142467"/>
              <a:ext cx="0" cy="108000"/>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675" name="Content Placeholder 26">
            <a:extLst>
              <a:ext uri="{FF2B5EF4-FFF2-40B4-BE49-F238E27FC236}">
                <a16:creationId xmlns:a16="http://schemas.microsoft.com/office/drawing/2014/main" id="{16BAD327-BB22-5046-7225-C8934978F9E8}"/>
              </a:ext>
            </a:extLst>
          </p:cNvPr>
          <p:cNvSpPr txBox="1">
            <a:spLocks/>
          </p:cNvSpPr>
          <p:nvPr/>
        </p:nvSpPr>
        <p:spPr bwMode="auto">
          <a:xfrm>
            <a:off x="310956" y="1506911"/>
            <a:ext cx="5455280" cy="273187"/>
          </a:xfrm>
          <a:prstGeom prst="rect">
            <a:avLst/>
          </a:prstGeom>
          <a:noFill/>
          <a:ln w="9525">
            <a:noFill/>
            <a:miter lim="800000"/>
            <a:headEnd/>
            <a:tailEnd/>
          </a:ln>
        </p:spPr>
        <p:txBody>
          <a:bodyPr lIns="0" tIns="0" rIns="0" bIns="0"/>
          <a:lstStyle/>
          <a:p>
            <a:pPr algn="ctr">
              <a:spcBef>
                <a:spcPts val="0"/>
              </a:spcBef>
              <a:defRPr/>
            </a:pPr>
            <a:r>
              <a:rPr lang="en-GB" sz="1400" b="1" dirty="0">
                <a:solidFill>
                  <a:srgbClr val="363636"/>
                </a:solidFill>
                <a:latin typeface="Arial"/>
              </a:rPr>
              <a:t>Overall survival</a:t>
            </a:r>
          </a:p>
        </p:txBody>
      </p:sp>
      <p:sp>
        <p:nvSpPr>
          <p:cNvPr id="677" name="Rectangle 99">
            <a:extLst>
              <a:ext uri="{FF2B5EF4-FFF2-40B4-BE49-F238E27FC236}">
                <a16:creationId xmlns:a16="http://schemas.microsoft.com/office/drawing/2014/main" id="{D1CDB204-C0DF-CE99-F813-2B1F22B30176}"/>
              </a:ext>
            </a:extLst>
          </p:cNvPr>
          <p:cNvSpPr>
            <a:spLocks noChangeArrowheads="1"/>
          </p:cNvSpPr>
          <p:nvPr/>
        </p:nvSpPr>
        <p:spPr bwMode="auto">
          <a:xfrm>
            <a:off x="3287632" y="3372094"/>
            <a:ext cx="838489" cy="392709"/>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5400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lang="en-US" altLang="en-US" sz="1100" kern="0" dirty="0">
                <a:latin typeface="+mn-lt"/>
                <a:sym typeface="Helvetica"/>
              </a:rPr>
              <a:t>12-mo rate</a:t>
            </a:r>
          </a:p>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0" cap="none" spc="0" normalizeH="0" baseline="0" noProof="0" dirty="0">
                <a:ln>
                  <a:noFill/>
                </a:ln>
                <a:solidFill>
                  <a:schemeClr val="accent2"/>
                </a:solidFill>
                <a:effectLst/>
                <a:uLnTx/>
                <a:uFillTx/>
                <a:latin typeface="+mn-lt"/>
                <a:sym typeface="Helvetica"/>
              </a:rPr>
              <a:t>60.7%</a:t>
            </a:r>
          </a:p>
          <a:p>
            <a:pPr marL="0" marR="0" lvl="0" indent="0" defTabSz="914400" rtl="0" eaLnBrk="0" fontAlgn="base" latinLnBrk="0" hangingPunct="0">
              <a:lnSpc>
                <a:spcPct val="100000"/>
              </a:lnSpc>
              <a:spcBef>
                <a:spcPct val="0"/>
              </a:spcBef>
              <a:spcAft>
                <a:spcPct val="0"/>
              </a:spcAft>
              <a:buClrTx/>
              <a:buSzTx/>
              <a:buFontTx/>
              <a:buNone/>
              <a:tabLst/>
              <a:defRPr/>
            </a:pPr>
            <a:r>
              <a:rPr lang="en-US" altLang="en-US" sz="1100" kern="0" dirty="0">
                <a:solidFill>
                  <a:schemeClr val="accent1"/>
                </a:solidFill>
                <a:latin typeface="+mn-lt"/>
                <a:sym typeface="Helvetica"/>
              </a:rPr>
              <a:t>47.8%</a:t>
            </a:r>
            <a:endParaRPr kumimoji="0" lang="en-US" altLang="en-US" sz="1100" b="0" i="0" u="none" strike="noStrike" kern="0" cap="none" spc="0" normalizeH="0" baseline="0" noProof="0" dirty="0">
              <a:ln>
                <a:noFill/>
              </a:ln>
              <a:solidFill>
                <a:schemeClr val="accent1"/>
              </a:solidFill>
              <a:effectLst/>
              <a:uLnTx/>
              <a:uFillTx/>
              <a:latin typeface="+mn-lt"/>
              <a:sym typeface="Helvetica"/>
            </a:endParaRPr>
          </a:p>
        </p:txBody>
      </p:sp>
      <p:sp>
        <p:nvSpPr>
          <p:cNvPr id="678" name="Rectangle 99">
            <a:extLst>
              <a:ext uri="{FF2B5EF4-FFF2-40B4-BE49-F238E27FC236}">
                <a16:creationId xmlns:a16="http://schemas.microsoft.com/office/drawing/2014/main" id="{48201029-A1D9-9658-C270-D430D4778FA8}"/>
              </a:ext>
            </a:extLst>
          </p:cNvPr>
          <p:cNvSpPr>
            <a:spLocks noChangeArrowheads="1"/>
          </p:cNvSpPr>
          <p:nvPr/>
        </p:nvSpPr>
        <p:spPr bwMode="auto">
          <a:xfrm>
            <a:off x="5499043" y="3599122"/>
            <a:ext cx="776279" cy="392709"/>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5400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lang="en-US" altLang="en-US" sz="1100" kern="0" dirty="0">
                <a:latin typeface="+mn-lt"/>
                <a:sym typeface="Helvetica"/>
              </a:rPr>
              <a:t>24-mo rate</a:t>
            </a:r>
          </a:p>
          <a:p>
            <a:pPr marL="0" marR="0" lvl="0" indent="0" defTabSz="914400" rtl="0" eaLnBrk="0" fontAlgn="base" latinLnBrk="0" hangingPunct="0">
              <a:lnSpc>
                <a:spcPct val="100000"/>
              </a:lnSpc>
              <a:spcBef>
                <a:spcPct val="0"/>
              </a:spcBef>
              <a:spcAft>
                <a:spcPct val="0"/>
              </a:spcAft>
              <a:buClrTx/>
              <a:buSzTx/>
              <a:buFontTx/>
              <a:buNone/>
              <a:tabLst/>
              <a:defRPr/>
            </a:pPr>
            <a:r>
              <a:rPr lang="en-US" altLang="en-US" sz="1100" kern="0" dirty="0">
                <a:solidFill>
                  <a:schemeClr val="accent2"/>
                </a:solidFill>
                <a:latin typeface="+mn-lt"/>
                <a:sym typeface="Helvetica"/>
              </a:rPr>
              <a:t>43.1</a:t>
            </a:r>
            <a:r>
              <a:rPr kumimoji="0" lang="en-US" altLang="en-US" sz="1100" b="0" i="0" u="none" strike="noStrike" kern="0" cap="none" spc="0" normalizeH="0" baseline="0" noProof="0" dirty="0">
                <a:ln>
                  <a:noFill/>
                </a:ln>
                <a:solidFill>
                  <a:schemeClr val="accent2"/>
                </a:solidFill>
                <a:effectLst/>
                <a:uLnTx/>
                <a:uFillTx/>
                <a:latin typeface="+mn-lt"/>
                <a:sym typeface="Helvetica"/>
              </a:rPr>
              <a:t>%</a:t>
            </a:r>
          </a:p>
          <a:p>
            <a:pPr marL="0" marR="0" lvl="0" indent="0" defTabSz="914400" rtl="0" eaLnBrk="0" fontAlgn="base" latinLnBrk="0" hangingPunct="0">
              <a:lnSpc>
                <a:spcPct val="100000"/>
              </a:lnSpc>
              <a:spcBef>
                <a:spcPct val="0"/>
              </a:spcBef>
              <a:spcAft>
                <a:spcPct val="0"/>
              </a:spcAft>
              <a:buClrTx/>
              <a:buSzTx/>
              <a:buFontTx/>
              <a:buNone/>
              <a:tabLst/>
              <a:defRPr/>
            </a:pPr>
            <a:r>
              <a:rPr lang="en-US" altLang="en-US" sz="1100" kern="0" dirty="0">
                <a:solidFill>
                  <a:schemeClr val="accent1"/>
                </a:solidFill>
                <a:latin typeface="+mn-lt"/>
                <a:sym typeface="Helvetica"/>
              </a:rPr>
              <a:t>7.9%</a:t>
            </a:r>
            <a:endParaRPr kumimoji="0" lang="en-US" altLang="en-US" sz="1100" b="0" i="0" u="none" strike="noStrike" kern="0" cap="none" spc="0" normalizeH="0" baseline="0" noProof="0" dirty="0">
              <a:ln>
                <a:noFill/>
              </a:ln>
              <a:solidFill>
                <a:schemeClr val="accent1"/>
              </a:solidFill>
              <a:effectLst/>
              <a:uLnTx/>
              <a:uFillTx/>
              <a:latin typeface="+mn-lt"/>
              <a:sym typeface="Helvetica"/>
            </a:endParaRPr>
          </a:p>
        </p:txBody>
      </p:sp>
      <p:sp>
        <p:nvSpPr>
          <p:cNvPr id="310" name="Line 7">
            <a:extLst>
              <a:ext uri="{FF2B5EF4-FFF2-40B4-BE49-F238E27FC236}">
                <a16:creationId xmlns:a16="http://schemas.microsoft.com/office/drawing/2014/main" id="{86EEFF96-45AB-8F12-74B2-FE109A202D58}"/>
              </a:ext>
            </a:extLst>
          </p:cNvPr>
          <p:cNvSpPr>
            <a:spLocks noChangeShapeType="1"/>
          </p:cNvSpPr>
          <p:nvPr/>
        </p:nvSpPr>
        <p:spPr bwMode="auto">
          <a:xfrm flipH="1" flipV="1">
            <a:off x="8091051" y="3449320"/>
            <a:ext cx="0" cy="1908000"/>
          </a:xfrm>
          <a:prstGeom prst="line">
            <a:avLst/>
          </a:prstGeom>
          <a:noFill/>
          <a:ln w="12700" cap="flat">
            <a:solidFill>
              <a:schemeClr val="bg2"/>
            </a:solidFill>
            <a:prstDash val="sysDash"/>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11" name="Line 7">
            <a:extLst>
              <a:ext uri="{FF2B5EF4-FFF2-40B4-BE49-F238E27FC236}">
                <a16:creationId xmlns:a16="http://schemas.microsoft.com/office/drawing/2014/main" id="{B7032607-80E3-F7CF-9270-C105DC92B1FE}"/>
              </a:ext>
            </a:extLst>
          </p:cNvPr>
          <p:cNvSpPr>
            <a:spLocks noChangeShapeType="1"/>
          </p:cNvSpPr>
          <p:nvPr/>
        </p:nvSpPr>
        <p:spPr bwMode="auto">
          <a:xfrm flipH="1" flipV="1">
            <a:off x="9343465" y="3449320"/>
            <a:ext cx="0" cy="1908000"/>
          </a:xfrm>
          <a:prstGeom prst="line">
            <a:avLst/>
          </a:prstGeom>
          <a:noFill/>
          <a:ln w="12700" cap="flat">
            <a:solidFill>
              <a:schemeClr val="bg2"/>
            </a:solidFill>
            <a:prstDash val="sysDash"/>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graphicFrame>
        <p:nvGraphicFramePr>
          <p:cNvPr id="312" name="Table 54">
            <a:extLst>
              <a:ext uri="{FF2B5EF4-FFF2-40B4-BE49-F238E27FC236}">
                <a16:creationId xmlns:a16="http://schemas.microsoft.com/office/drawing/2014/main" id="{D0D42D7D-F45B-B02D-3D50-46A92DA8EF5D}"/>
              </a:ext>
            </a:extLst>
          </p:cNvPr>
          <p:cNvGraphicFramePr>
            <a:graphicFrameLocks noGrp="1"/>
          </p:cNvGraphicFramePr>
          <p:nvPr>
            <p:extLst>
              <p:ext uri="{D42A27DB-BD31-4B8C-83A1-F6EECF244321}">
                <p14:modId xmlns:p14="http://schemas.microsoft.com/office/powerpoint/2010/main" val="1635449615"/>
              </p:ext>
            </p:extLst>
          </p:nvPr>
        </p:nvGraphicFramePr>
        <p:xfrm>
          <a:off x="6725494" y="5776807"/>
          <a:ext cx="5220000" cy="318934"/>
        </p:xfrm>
        <a:graphic>
          <a:graphicData uri="http://schemas.openxmlformats.org/drawingml/2006/table">
            <a:tbl>
              <a:tblPr firstRow="1" bandRow="1">
                <a:tableStyleId>{5C22544A-7EE6-4342-B048-85BDC9FD1C3A}</a:tableStyleId>
              </a:tblPr>
              <a:tblGrid>
                <a:gridCol w="208800">
                  <a:extLst>
                    <a:ext uri="{9D8B030D-6E8A-4147-A177-3AD203B41FA5}">
                      <a16:colId xmlns:a16="http://schemas.microsoft.com/office/drawing/2014/main" val="2270519381"/>
                    </a:ext>
                  </a:extLst>
                </a:gridCol>
                <a:gridCol w="208800">
                  <a:extLst>
                    <a:ext uri="{9D8B030D-6E8A-4147-A177-3AD203B41FA5}">
                      <a16:colId xmlns:a16="http://schemas.microsoft.com/office/drawing/2014/main" val="2939477831"/>
                    </a:ext>
                  </a:extLst>
                </a:gridCol>
                <a:gridCol w="208800">
                  <a:extLst>
                    <a:ext uri="{9D8B030D-6E8A-4147-A177-3AD203B41FA5}">
                      <a16:colId xmlns:a16="http://schemas.microsoft.com/office/drawing/2014/main" val="2063057466"/>
                    </a:ext>
                  </a:extLst>
                </a:gridCol>
                <a:gridCol w="208800">
                  <a:extLst>
                    <a:ext uri="{9D8B030D-6E8A-4147-A177-3AD203B41FA5}">
                      <a16:colId xmlns:a16="http://schemas.microsoft.com/office/drawing/2014/main" val="4083347315"/>
                    </a:ext>
                  </a:extLst>
                </a:gridCol>
                <a:gridCol w="208800">
                  <a:extLst>
                    <a:ext uri="{9D8B030D-6E8A-4147-A177-3AD203B41FA5}">
                      <a16:colId xmlns:a16="http://schemas.microsoft.com/office/drawing/2014/main" val="2983163452"/>
                    </a:ext>
                  </a:extLst>
                </a:gridCol>
                <a:gridCol w="208800">
                  <a:extLst>
                    <a:ext uri="{9D8B030D-6E8A-4147-A177-3AD203B41FA5}">
                      <a16:colId xmlns:a16="http://schemas.microsoft.com/office/drawing/2014/main" val="877734686"/>
                    </a:ext>
                  </a:extLst>
                </a:gridCol>
                <a:gridCol w="208800">
                  <a:extLst>
                    <a:ext uri="{9D8B030D-6E8A-4147-A177-3AD203B41FA5}">
                      <a16:colId xmlns:a16="http://schemas.microsoft.com/office/drawing/2014/main" val="2230112813"/>
                    </a:ext>
                  </a:extLst>
                </a:gridCol>
                <a:gridCol w="208800">
                  <a:extLst>
                    <a:ext uri="{9D8B030D-6E8A-4147-A177-3AD203B41FA5}">
                      <a16:colId xmlns:a16="http://schemas.microsoft.com/office/drawing/2014/main" val="3849467418"/>
                    </a:ext>
                  </a:extLst>
                </a:gridCol>
                <a:gridCol w="208800">
                  <a:extLst>
                    <a:ext uri="{9D8B030D-6E8A-4147-A177-3AD203B41FA5}">
                      <a16:colId xmlns:a16="http://schemas.microsoft.com/office/drawing/2014/main" val="2070849842"/>
                    </a:ext>
                  </a:extLst>
                </a:gridCol>
                <a:gridCol w="208800">
                  <a:extLst>
                    <a:ext uri="{9D8B030D-6E8A-4147-A177-3AD203B41FA5}">
                      <a16:colId xmlns:a16="http://schemas.microsoft.com/office/drawing/2014/main" val="2456474533"/>
                    </a:ext>
                  </a:extLst>
                </a:gridCol>
                <a:gridCol w="208800">
                  <a:extLst>
                    <a:ext uri="{9D8B030D-6E8A-4147-A177-3AD203B41FA5}">
                      <a16:colId xmlns:a16="http://schemas.microsoft.com/office/drawing/2014/main" val="1041679171"/>
                    </a:ext>
                  </a:extLst>
                </a:gridCol>
                <a:gridCol w="208800">
                  <a:extLst>
                    <a:ext uri="{9D8B030D-6E8A-4147-A177-3AD203B41FA5}">
                      <a16:colId xmlns:a16="http://schemas.microsoft.com/office/drawing/2014/main" val="547150339"/>
                    </a:ext>
                  </a:extLst>
                </a:gridCol>
                <a:gridCol w="208800">
                  <a:extLst>
                    <a:ext uri="{9D8B030D-6E8A-4147-A177-3AD203B41FA5}">
                      <a16:colId xmlns:a16="http://schemas.microsoft.com/office/drawing/2014/main" val="2950149946"/>
                    </a:ext>
                  </a:extLst>
                </a:gridCol>
                <a:gridCol w="208800">
                  <a:extLst>
                    <a:ext uri="{9D8B030D-6E8A-4147-A177-3AD203B41FA5}">
                      <a16:colId xmlns:a16="http://schemas.microsoft.com/office/drawing/2014/main" val="523462066"/>
                    </a:ext>
                  </a:extLst>
                </a:gridCol>
                <a:gridCol w="208800">
                  <a:extLst>
                    <a:ext uri="{9D8B030D-6E8A-4147-A177-3AD203B41FA5}">
                      <a16:colId xmlns:a16="http://schemas.microsoft.com/office/drawing/2014/main" val="545027039"/>
                    </a:ext>
                  </a:extLst>
                </a:gridCol>
                <a:gridCol w="208800">
                  <a:extLst>
                    <a:ext uri="{9D8B030D-6E8A-4147-A177-3AD203B41FA5}">
                      <a16:colId xmlns:a16="http://schemas.microsoft.com/office/drawing/2014/main" val="3835249691"/>
                    </a:ext>
                  </a:extLst>
                </a:gridCol>
                <a:gridCol w="208800">
                  <a:extLst>
                    <a:ext uri="{9D8B030D-6E8A-4147-A177-3AD203B41FA5}">
                      <a16:colId xmlns:a16="http://schemas.microsoft.com/office/drawing/2014/main" val="3988498304"/>
                    </a:ext>
                  </a:extLst>
                </a:gridCol>
                <a:gridCol w="208800">
                  <a:extLst>
                    <a:ext uri="{9D8B030D-6E8A-4147-A177-3AD203B41FA5}">
                      <a16:colId xmlns:a16="http://schemas.microsoft.com/office/drawing/2014/main" val="1044259407"/>
                    </a:ext>
                  </a:extLst>
                </a:gridCol>
                <a:gridCol w="208800">
                  <a:extLst>
                    <a:ext uri="{9D8B030D-6E8A-4147-A177-3AD203B41FA5}">
                      <a16:colId xmlns:a16="http://schemas.microsoft.com/office/drawing/2014/main" val="785281579"/>
                    </a:ext>
                  </a:extLst>
                </a:gridCol>
                <a:gridCol w="208800">
                  <a:extLst>
                    <a:ext uri="{9D8B030D-6E8A-4147-A177-3AD203B41FA5}">
                      <a16:colId xmlns:a16="http://schemas.microsoft.com/office/drawing/2014/main" val="928636670"/>
                    </a:ext>
                  </a:extLst>
                </a:gridCol>
                <a:gridCol w="208800">
                  <a:extLst>
                    <a:ext uri="{9D8B030D-6E8A-4147-A177-3AD203B41FA5}">
                      <a16:colId xmlns:a16="http://schemas.microsoft.com/office/drawing/2014/main" val="1157221452"/>
                    </a:ext>
                  </a:extLst>
                </a:gridCol>
                <a:gridCol w="208800">
                  <a:extLst>
                    <a:ext uri="{9D8B030D-6E8A-4147-A177-3AD203B41FA5}">
                      <a16:colId xmlns:a16="http://schemas.microsoft.com/office/drawing/2014/main" val="4070384723"/>
                    </a:ext>
                  </a:extLst>
                </a:gridCol>
                <a:gridCol w="208800">
                  <a:extLst>
                    <a:ext uri="{9D8B030D-6E8A-4147-A177-3AD203B41FA5}">
                      <a16:colId xmlns:a16="http://schemas.microsoft.com/office/drawing/2014/main" val="2787346125"/>
                    </a:ext>
                  </a:extLst>
                </a:gridCol>
                <a:gridCol w="208800">
                  <a:extLst>
                    <a:ext uri="{9D8B030D-6E8A-4147-A177-3AD203B41FA5}">
                      <a16:colId xmlns:a16="http://schemas.microsoft.com/office/drawing/2014/main" val="2106362258"/>
                    </a:ext>
                  </a:extLst>
                </a:gridCol>
                <a:gridCol w="208800">
                  <a:extLst>
                    <a:ext uri="{9D8B030D-6E8A-4147-A177-3AD203B41FA5}">
                      <a16:colId xmlns:a16="http://schemas.microsoft.com/office/drawing/2014/main" val="3689358363"/>
                    </a:ext>
                  </a:extLst>
                </a:gridCol>
              </a:tblGrid>
              <a:tr h="159467">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1"/>
                          </a:solidFill>
                          <a:latin typeface="+mn-lt"/>
                          <a:cs typeface="Open Sans" panose="020B0606030504020204" pitchFamily="34" charset="0"/>
                        </a:rPr>
                        <a:t>389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1"/>
                          </a:solidFill>
                          <a:latin typeface="+mn-lt"/>
                          <a:cs typeface="Open Sans" panose="020B0606030504020204" pitchFamily="34" charset="0"/>
                        </a:rPr>
                        <a:t>379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1"/>
                          </a:solidFill>
                          <a:latin typeface="+mn-lt"/>
                          <a:cs typeface="Open Sans" panose="020B0606030504020204" pitchFamily="34" charset="0"/>
                        </a:rPr>
                        <a:t>337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1"/>
                          </a:solidFill>
                          <a:latin typeface="+mn-lt"/>
                          <a:cs typeface="Open Sans" panose="020B0606030504020204" pitchFamily="34" charset="0"/>
                        </a:rPr>
                        <a:t>300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1"/>
                          </a:solidFill>
                          <a:latin typeface="+mn-lt"/>
                          <a:cs typeface="Open Sans" panose="020B0606030504020204" pitchFamily="34" charset="0"/>
                        </a:rPr>
                        <a:t>280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194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131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101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87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67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55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47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26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25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1"/>
                          </a:solidFill>
                          <a:latin typeface="+mn-lt"/>
                          <a:cs typeface="Open Sans" panose="020B060603050402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28577773"/>
                  </a:ext>
                </a:extLst>
              </a:tr>
              <a:tr h="159467">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2"/>
                          </a:solidFill>
                          <a:latin typeface="+mn-lt"/>
                          <a:cs typeface="Open Sans" panose="020B0606030504020204" pitchFamily="34" charset="0"/>
                        </a:rPr>
                        <a:t>196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2"/>
                          </a:solidFill>
                          <a:latin typeface="+mn-lt"/>
                          <a:cs typeface="Open Sans" panose="020B0606030504020204" pitchFamily="34" charset="0"/>
                        </a:rPr>
                        <a:t>187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2"/>
                          </a:solidFill>
                          <a:latin typeface="+mn-lt"/>
                          <a:cs typeface="Open Sans" panose="020B0606030504020204" pitchFamily="34" charset="0"/>
                        </a:rPr>
                        <a:t>163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2"/>
                          </a:solidFill>
                          <a:latin typeface="+mn-lt"/>
                          <a:cs typeface="Open Sans" panose="020B0606030504020204" pitchFamily="34" charset="0"/>
                        </a:rPr>
                        <a:t>135</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685783" rtl="0" eaLnBrk="1" latinLnBrk="0" hangingPunct="1">
                        <a:defRPr kumimoji="1" sz="1351" kern="1200">
                          <a:solidFill>
                            <a:schemeClr val="dk1"/>
                          </a:solidFill>
                          <a:latin typeface="Arial" panose="020B0604020202020204"/>
                        </a:defRPr>
                      </a:lvl1pPr>
                      <a:lvl2pPr marL="342891" algn="l" defTabSz="685783" rtl="0" eaLnBrk="1" latinLnBrk="0" hangingPunct="1">
                        <a:defRPr kumimoji="1" sz="1351" kern="1200">
                          <a:solidFill>
                            <a:schemeClr val="dk1"/>
                          </a:solidFill>
                          <a:latin typeface="Arial" panose="020B0604020202020204"/>
                        </a:defRPr>
                      </a:lvl2pPr>
                      <a:lvl3pPr marL="685783" algn="l" defTabSz="685783" rtl="0" eaLnBrk="1" latinLnBrk="0" hangingPunct="1">
                        <a:defRPr kumimoji="1" sz="1351" kern="1200">
                          <a:solidFill>
                            <a:schemeClr val="dk1"/>
                          </a:solidFill>
                          <a:latin typeface="Arial" panose="020B0604020202020204"/>
                        </a:defRPr>
                      </a:lvl3pPr>
                      <a:lvl4pPr marL="1028674" algn="l" defTabSz="685783" rtl="0" eaLnBrk="1" latinLnBrk="0" hangingPunct="1">
                        <a:defRPr kumimoji="1" sz="1351" kern="1200">
                          <a:solidFill>
                            <a:schemeClr val="dk1"/>
                          </a:solidFill>
                          <a:latin typeface="Arial" panose="020B0604020202020204"/>
                        </a:defRPr>
                      </a:lvl4pPr>
                      <a:lvl5pPr marL="1371566" algn="l" defTabSz="685783" rtl="0" eaLnBrk="1" latinLnBrk="0" hangingPunct="1">
                        <a:defRPr kumimoji="1" sz="1351" kern="1200">
                          <a:solidFill>
                            <a:schemeClr val="dk1"/>
                          </a:solidFill>
                          <a:latin typeface="Arial" panose="020B0604020202020204"/>
                        </a:defRPr>
                      </a:lvl5pPr>
                      <a:lvl6pPr marL="1714457" algn="l" defTabSz="685783" rtl="0" eaLnBrk="1" latinLnBrk="0" hangingPunct="1">
                        <a:defRPr kumimoji="1" sz="1351" kern="1200">
                          <a:solidFill>
                            <a:schemeClr val="dk1"/>
                          </a:solidFill>
                          <a:latin typeface="Arial" panose="020B0604020202020204"/>
                        </a:defRPr>
                      </a:lvl6pPr>
                      <a:lvl7pPr marL="2057349" algn="l" defTabSz="685783" rtl="0" eaLnBrk="1" latinLnBrk="0" hangingPunct="1">
                        <a:defRPr kumimoji="1" sz="1351" kern="1200">
                          <a:solidFill>
                            <a:schemeClr val="dk1"/>
                          </a:solidFill>
                          <a:latin typeface="Arial" panose="020B0604020202020204"/>
                        </a:defRPr>
                      </a:lvl7pPr>
                      <a:lvl8pPr marL="2400240" algn="l" defTabSz="685783" rtl="0" eaLnBrk="1" latinLnBrk="0" hangingPunct="1">
                        <a:defRPr kumimoji="1" sz="1351" kern="1200">
                          <a:solidFill>
                            <a:schemeClr val="dk1"/>
                          </a:solidFill>
                          <a:latin typeface="Arial" panose="020B0604020202020204"/>
                        </a:defRPr>
                      </a:lvl8pPr>
                      <a:lvl9pPr marL="2743131" algn="l" defTabSz="685783" rtl="0" eaLnBrk="1" latinLnBrk="0" hangingPunct="1">
                        <a:defRPr kumimoji="1" sz="1351" kern="1200">
                          <a:solidFill>
                            <a:schemeClr val="dk1"/>
                          </a:solidFill>
                          <a:latin typeface="Arial" panose="020B0604020202020204"/>
                        </a:defRPr>
                      </a:lvl9pPr>
                    </a:lstStyle>
                    <a:p>
                      <a:pPr algn="ctr"/>
                      <a:r>
                        <a:rPr lang="en-GB" sz="800" b="0" dirty="0">
                          <a:solidFill>
                            <a:schemeClr val="accent2"/>
                          </a:solidFill>
                          <a:latin typeface="+mn-lt"/>
                          <a:cs typeface="Open Sans" panose="020B0606030504020204" pitchFamily="34" charset="0"/>
                        </a:rPr>
                        <a:t>122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62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29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800" b="0" dirty="0">
                          <a:solidFill>
                            <a:schemeClr val="accent2"/>
                          </a:solidFill>
                          <a:latin typeface="+mn-lt"/>
                          <a:cs typeface="Open Sans" panose="020B0606030504020204" pitchFamily="34" charset="0"/>
                        </a:rPr>
                        <a:t>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26903791"/>
                  </a:ext>
                </a:extLst>
              </a:tr>
            </a:tbl>
          </a:graphicData>
        </a:graphic>
      </p:graphicFrame>
      <p:sp>
        <p:nvSpPr>
          <p:cNvPr id="313" name="Rectangle 99">
            <a:extLst>
              <a:ext uri="{FF2B5EF4-FFF2-40B4-BE49-F238E27FC236}">
                <a16:creationId xmlns:a16="http://schemas.microsoft.com/office/drawing/2014/main" id="{E1A81346-A5A0-9C1B-6824-93FC82A6877B}"/>
              </a:ext>
            </a:extLst>
          </p:cNvPr>
          <p:cNvSpPr>
            <a:spLocks noChangeArrowheads="1"/>
          </p:cNvSpPr>
          <p:nvPr/>
        </p:nvSpPr>
        <p:spPr bwMode="auto">
          <a:xfrm>
            <a:off x="6839495" y="5619411"/>
            <a:ext cx="5011739" cy="157102"/>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100" kern="0" dirty="0" smtClean="0">
                <a:latin typeface="+mn-lt"/>
                <a:sym typeface="Helvetica"/>
              </a:rPr>
              <a:t>Time, months</a:t>
            </a:r>
            <a:endParaRPr kumimoji="0" lang="en-US" altLang="en-US" sz="1100" b="0" i="0" u="none" strike="noStrike" kern="0" cap="none" spc="0" normalizeH="0" baseline="0" noProof="0" dirty="0">
              <a:ln>
                <a:noFill/>
              </a:ln>
              <a:effectLst/>
              <a:uLnTx/>
              <a:uFillTx/>
              <a:latin typeface="+mn-lt"/>
              <a:sym typeface="Helvetica"/>
            </a:endParaRPr>
          </a:p>
        </p:txBody>
      </p:sp>
      <p:sp>
        <p:nvSpPr>
          <p:cNvPr id="314" name="TextBox 313">
            <a:extLst>
              <a:ext uri="{FF2B5EF4-FFF2-40B4-BE49-F238E27FC236}">
                <a16:creationId xmlns:a16="http://schemas.microsoft.com/office/drawing/2014/main" id="{39E768C1-CBE0-C393-5370-ED7AE3AD7369}"/>
              </a:ext>
            </a:extLst>
          </p:cNvPr>
          <p:cNvSpPr txBox="1"/>
          <p:nvPr/>
        </p:nvSpPr>
        <p:spPr>
          <a:xfrm>
            <a:off x="6509297" y="3161336"/>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100</a:t>
            </a:r>
          </a:p>
        </p:txBody>
      </p:sp>
      <p:sp>
        <p:nvSpPr>
          <p:cNvPr id="315" name="TextBox 314">
            <a:extLst>
              <a:ext uri="{FF2B5EF4-FFF2-40B4-BE49-F238E27FC236}">
                <a16:creationId xmlns:a16="http://schemas.microsoft.com/office/drawing/2014/main" id="{E9FC205A-F419-8639-BEC0-2C5AA23D81A1}"/>
              </a:ext>
            </a:extLst>
          </p:cNvPr>
          <p:cNvSpPr txBox="1"/>
          <p:nvPr/>
        </p:nvSpPr>
        <p:spPr>
          <a:xfrm rot="16200000">
            <a:off x="5373049" y="4206163"/>
            <a:ext cx="2171700" cy="175414"/>
          </a:xfrm>
          <a:prstGeom prst="rect">
            <a:avLst/>
          </a:prstGeom>
          <a:noFill/>
        </p:spPr>
        <p:txBody>
          <a:bodyPr wrap="square" lIns="0" tIns="0" rIns="0" bIns="0" rtlCol="0">
            <a:noAutofit/>
          </a:bodyPr>
          <a:lstStyle/>
          <a:p>
            <a:pPr marL="0" marR="0" lvl="0" indent="0" algn="ctr" defTabSz="914400" rtl="0" eaLnBrk="1" fontAlgn="base" latinLnBrk="0" hangingPunct="0">
              <a:lnSpc>
                <a:spcPct val="100000"/>
              </a:lnSpc>
              <a:spcBef>
                <a:spcPct val="0"/>
              </a:spcBef>
              <a:spcAft>
                <a:spcPct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PFS, %</a:t>
            </a:r>
          </a:p>
        </p:txBody>
      </p:sp>
      <p:sp>
        <p:nvSpPr>
          <p:cNvPr id="316" name="Line 6">
            <a:extLst>
              <a:ext uri="{FF2B5EF4-FFF2-40B4-BE49-F238E27FC236}">
                <a16:creationId xmlns:a16="http://schemas.microsoft.com/office/drawing/2014/main" id="{5618A499-2D90-24C9-7C35-87EFA31EC10D}"/>
              </a:ext>
            </a:extLst>
          </p:cNvPr>
          <p:cNvSpPr>
            <a:spLocks noChangeShapeType="1"/>
          </p:cNvSpPr>
          <p:nvPr/>
        </p:nvSpPr>
        <p:spPr bwMode="auto">
          <a:xfrm>
            <a:off x="6791989" y="3210431"/>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17" name="Line 7">
            <a:extLst>
              <a:ext uri="{FF2B5EF4-FFF2-40B4-BE49-F238E27FC236}">
                <a16:creationId xmlns:a16="http://schemas.microsoft.com/office/drawing/2014/main" id="{32333413-4686-6CFD-7B0D-47054A10AF26}"/>
              </a:ext>
            </a:extLst>
          </p:cNvPr>
          <p:cNvSpPr>
            <a:spLocks noChangeShapeType="1"/>
          </p:cNvSpPr>
          <p:nvPr/>
        </p:nvSpPr>
        <p:spPr bwMode="auto">
          <a:xfrm>
            <a:off x="6791989" y="3623275"/>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18" name="Line 9">
            <a:extLst>
              <a:ext uri="{FF2B5EF4-FFF2-40B4-BE49-F238E27FC236}">
                <a16:creationId xmlns:a16="http://schemas.microsoft.com/office/drawing/2014/main" id="{5100BC4B-4297-BFC7-162F-22E736D17644}"/>
              </a:ext>
            </a:extLst>
          </p:cNvPr>
          <p:cNvSpPr>
            <a:spLocks noChangeShapeType="1"/>
          </p:cNvSpPr>
          <p:nvPr/>
        </p:nvSpPr>
        <p:spPr bwMode="auto">
          <a:xfrm>
            <a:off x="6791989" y="4448963"/>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19" name="Line 10">
            <a:extLst>
              <a:ext uri="{FF2B5EF4-FFF2-40B4-BE49-F238E27FC236}">
                <a16:creationId xmlns:a16="http://schemas.microsoft.com/office/drawing/2014/main" id="{D37479AE-538A-5A23-244A-7D940906EA61}"/>
              </a:ext>
            </a:extLst>
          </p:cNvPr>
          <p:cNvSpPr>
            <a:spLocks noChangeShapeType="1"/>
          </p:cNvSpPr>
          <p:nvPr/>
        </p:nvSpPr>
        <p:spPr bwMode="auto">
          <a:xfrm>
            <a:off x="6791989" y="4861807"/>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20" name="Line 11">
            <a:extLst>
              <a:ext uri="{FF2B5EF4-FFF2-40B4-BE49-F238E27FC236}">
                <a16:creationId xmlns:a16="http://schemas.microsoft.com/office/drawing/2014/main" id="{971B2712-A158-602E-779C-80684D282340}"/>
              </a:ext>
            </a:extLst>
          </p:cNvPr>
          <p:cNvSpPr>
            <a:spLocks noChangeShapeType="1"/>
          </p:cNvSpPr>
          <p:nvPr/>
        </p:nvSpPr>
        <p:spPr bwMode="auto">
          <a:xfrm>
            <a:off x="6791989" y="5274653"/>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21" name="TextBox 320">
            <a:extLst>
              <a:ext uri="{FF2B5EF4-FFF2-40B4-BE49-F238E27FC236}">
                <a16:creationId xmlns:a16="http://schemas.microsoft.com/office/drawing/2014/main" id="{0B56973A-2E85-2BCC-39C2-30DFB0AA32EC}"/>
              </a:ext>
            </a:extLst>
          </p:cNvPr>
          <p:cNvSpPr txBox="1"/>
          <p:nvPr/>
        </p:nvSpPr>
        <p:spPr>
          <a:xfrm>
            <a:off x="6509297" y="3574180"/>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80</a:t>
            </a:r>
          </a:p>
        </p:txBody>
      </p:sp>
      <p:sp>
        <p:nvSpPr>
          <p:cNvPr id="322" name="TextBox 321">
            <a:extLst>
              <a:ext uri="{FF2B5EF4-FFF2-40B4-BE49-F238E27FC236}">
                <a16:creationId xmlns:a16="http://schemas.microsoft.com/office/drawing/2014/main" id="{89E2F59F-A611-02F5-C341-0310B879DBDD}"/>
              </a:ext>
            </a:extLst>
          </p:cNvPr>
          <p:cNvSpPr txBox="1"/>
          <p:nvPr/>
        </p:nvSpPr>
        <p:spPr>
          <a:xfrm>
            <a:off x="6509297" y="3987024"/>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60</a:t>
            </a:r>
          </a:p>
        </p:txBody>
      </p:sp>
      <p:sp>
        <p:nvSpPr>
          <p:cNvPr id="323" name="TextBox 322">
            <a:extLst>
              <a:ext uri="{FF2B5EF4-FFF2-40B4-BE49-F238E27FC236}">
                <a16:creationId xmlns:a16="http://schemas.microsoft.com/office/drawing/2014/main" id="{6CC9C26A-0AAC-8074-231E-746364CA4388}"/>
              </a:ext>
            </a:extLst>
          </p:cNvPr>
          <p:cNvSpPr txBox="1"/>
          <p:nvPr/>
        </p:nvSpPr>
        <p:spPr>
          <a:xfrm>
            <a:off x="6509297" y="5225558"/>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0</a:t>
            </a:r>
          </a:p>
        </p:txBody>
      </p:sp>
      <p:sp>
        <p:nvSpPr>
          <p:cNvPr id="324" name="Freeform 21">
            <a:extLst>
              <a:ext uri="{FF2B5EF4-FFF2-40B4-BE49-F238E27FC236}">
                <a16:creationId xmlns:a16="http://schemas.microsoft.com/office/drawing/2014/main" id="{D64B15AD-1FDC-D490-AC36-BE2BB6D53B6C}"/>
              </a:ext>
            </a:extLst>
          </p:cNvPr>
          <p:cNvSpPr>
            <a:spLocks/>
          </p:cNvSpPr>
          <p:nvPr/>
        </p:nvSpPr>
        <p:spPr bwMode="auto">
          <a:xfrm>
            <a:off x="6836321" y="3211195"/>
            <a:ext cx="5007224" cy="216585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270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25" name="TextBox 324">
            <a:extLst>
              <a:ext uri="{FF2B5EF4-FFF2-40B4-BE49-F238E27FC236}">
                <a16:creationId xmlns:a16="http://schemas.microsoft.com/office/drawing/2014/main" id="{14FA5313-1AE4-7B11-C349-96AAE454A2A5}"/>
              </a:ext>
            </a:extLst>
          </p:cNvPr>
          <p:cNvSpPr txBox="1"/>
          <p:nvPr/>
        </p:nvSpPr>
        <p:spPr>
          <a:xfrm>
            <a:off x="6509297" y="4399868"/>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lang="en-GB" sz="1100" kern="0" dirty="0">
                <a:solidFill>
                  <a:schemeClr val="tx1"/>
                </a:solidFill>
                <a:cs typeface="Arial" panose="020B0604020202020204" pitchFamily="34" charset="0"/>
                <a:sym typeface="Helvetica"/>
              </a:rPr>
              <a:t>40</a:t>
            </a:r>
            <a:endParaRPr kumimoji="0" lang="en-GB" sz="1100" b="0" i="0" u="none" strike="noStrike" kern="0" cap="none" spc="0" normalizeH="0" baseline="0" noProof="0" dirty="0">
              <a:ln>
                <a:noFill/>
              </a:ln>
              <a:solidFill>
                <a:schemeClr val="tx1"/>
              </a:solidFill>
              <a:effectLst/>
              <a:uLnTx/>
              <a:uFillTx/>
              <a:cs typeface="Arial" panose="020B0604020202020204" pitchFamily="34" charset="0"/>
              <a:sym typeface="Helvetica"/>
            </a:endParaRPr>
          </a:p>
        </p:txBody>
      </p:sp>
      <p:sp>
        <p:nvSpPr>
          <p:cNvPr id="326" name="TextBox 325">
            <a:extLst>
              <a:ext uri="{FF2B5EF4-FFF2-40B4-BE49-F238E27FC236}">
                <a16:creationId xmlns:a16="http://schemas.microsoft.com/office/drawing/2014/main" id="{6F8C07C9-A5BB-B50A-9DFA-879A253D69DD}"/>
              </a:ext>
            </a:extLst>
          </p:cNvPr>
          <p:cNvSpPr txBox="1"/>
          <p:nvPr/>
        </p:nvSpPr>
        <p:spPr>
          <a:xfrm>
            <a:off x="6737175"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0</a:t>
            </a:r>
          </a:p>
        </p:txBody>
      </p:sp>
      <p:sp>
        <p:nvSpPr>
          <p:cNvPr id="327" name="Line 11">
            <a:extLst>
              <a:ext uri="{FF2B5EF4-FFF2-40B4-BE49-F238E27FC236}">
                <a16:creationId xmlns:a16="http://schemas.microsoft.com/office/drawing/2014/main" id="{256BE52A-3945-C18F-68B1-F69163588442}"/>
              </a:ext>
            </a:extLst>
          </p:cNvPr>
          <p:cNvSpPr>
            <a:spLocks noChangeShapeType="1"/>
          </p:cNvSpPr>
          <p:nvPr/>
        </p:nvSpPr>
        <p:spPr bwMode="auto">
          <a:xfrm>
            <a:off x="6837853"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28" name="Line 11">
            <a:extLst>
              <a:ext uri="{FF2B5EF4-FFF2-40B4-BE49-F238E27FC236}">
                <a16:creationId xmlns:a16="http://schemas.microsoft.com/office/drawing/2014/main" id="{2DA237DB-9985-73DC-B5F1-DAFBAB4B3295}"/>
              </a:ext>
            </a:extLst>
          </p:cNvPr>
          <p:cNvSpPr>
            <a:spLocks noChangeShapeType="1"/>
          </p:cNvSpPr>
          <p:nvPr/>
        </p:nvSpPr>
        <p:spPr bwMode="auto">
          <a:xfrm>
            <a:off x="7673057" y="5379092"/>
            <a:ext cx="0" cy="4320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29" name="Line 11">
            <a:extLst>
              <a:ext uri="{FF2B5EF4-FFF2-40B4-BE49-F238E27FC236}">
                <a16:creationId xmlns:a16="http://schemas.microsoft.com/office/drawing/2014/main" id="{96F1EFA3-37B3-505C-6239-43314CC50DF9}"/>
              </a:ext>
            </a:extLst>
          </p:cNvPr>
          <p:cNvSpPr>
            <a:spLocks noChangeShapeType="1"/>
          </p:cNvSpPr>
          <p:nvPr/>
        </p:nvSpPr>
        <p:spPr bwMode="auto">
          <a:xfrm>
            <a:off x="8717062"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30" name="Line 11">
            <a:extLst>
              <a:ext uri="{FF2B5EF4-FFF2-40B4-BE49-F238E27FC236}">
                <a16:creationId xmlns:a16="http://schemas.microsoft.com/office/drawing/2014/main" id="{1DCE3B9D-566C-07DC-B8C3-FEEDCB38A12A}"/>
              </a:ext>
            </a:extLst>
          </p:cNvPr>
          <p:cNvSpPr>
            <a:spLocks noChangeShapeType="1"/>
          </p:cNvSpPr>
          <p:nvPr/>
        </p:nvSpPr>
        <p:spPr bwMode="auto">
          <a:xfrm>
            <a:off x="9552266"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31" name="Line 11">
            <a:extLst>
              <a:ext uri="{FF2B5EF4-FFF2-40B4-BE49-F238E27FC236}">
                <a16:creationId xmlns:a16="http://schemas.microsoft.com/office/drawing/2014/main" id="{68A90AD7-FDFB-18CB-11C7-B2285BD087AE}"/>
              </a:ext>
            </a:extLst>
          </p:cNvPr>
          <p:cNvSpPr>
            <a:spLocks noChangeShapeType="1"/>
          </p:cNvSpPr>
          <p:nvPr/>
        </p:nvSpPr>
        <p:spPr bwMode="auto">
          <a:xfrm>
            <a:off x="10596271"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32" name="Line 11">
            <a:extLst>
              <a:ext uri="{FF2B5EF4-FFF2-40B4-BE49-F238E27FC236}">
                <a16:creationId xmlns:a16="http://schemas.microsoft.com/office/drawing/2014/main" id="{00E38825-2471-1BF3-297C-6B961866933F}"/>
              </a:ext>
            </a:extLst>
          </p:cNvPr>
          <p:cNvSpPr>
            <a:spLocks noChangeShapeType="1"/>
          </p:cNvSpPr>
          <p:nvPr/>
        </p:nvSpPr>
        <p:spPr bwMode="auto">
          <a:xfrm>
            <a:off x="11431469"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33" name="TextBox 332">
            <a:extLst>
              <a:ext uri="{FF2B5EF4-FFF2-40B4-BE49-F238E27FC236}">
                <a16:creationId xmlns:a16="http://schemas.microsoft.com/office/drawing/2014/main" id="{DE92DD68-D7BF-4FBF-EF64-8D480731CF20}"/>
              </a:ext>
            </a:extLst>
          </p:cNvPr>
          <p:cNvSpPr txBox="1"/>
          <p:nvPr/>
        </p:nvSpPr>
        <p:spPr>
          <a:xfrm>
            <a:off x="7989981"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6</a:t>
            </a:r>
          </a:p>
        </p:txBody>
      </p:sp>
      <p:sp>
        <p:nvSpPr>
          <p:cNvPr id="334" name="TextBox 333">
            <a:extLst>
              <a:ext uri="{FF2B5EF4-FFF2-40B4-BE49-F238E27FC236}">
                <a16:creationId xmlns:a16="http://schemas.microsoft.com/office/drawing/2014/main" id="{8D103F27-55AD-727B-CEB7-1A187A77B2D6}"/>
              </a:ext>
            </a:extLst>
          </p:cNvPr>
          <p:cNvSpPr txBox="1"/>
          <p:nvPr/>
        </p:nvSpPr>
        <p:spPr>
          <a:xfrm>
            <a:off x="10077991"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16</a:t>
            </a:r>
          </a:p>
        </p:txBody>
      </p:sp>
      <p:sp>
        <p:nvSpPr>
          <p:cNvPr id="335" name="TextBox 334">
            <a:extLst>
              <a:ext uri="{FF2B5EF4-FFF2-40B4-BE49-F238E27FC236}">
                <a16:creationId xmlns:a16="http://schemas.microsoft.com/office/drawing/2014/main" id="{F2949196-C7FD-D0B4-5EBF-6F2D0E8B75A2}"/>
              </a:ext>
            </a:extLst>
          </p:cNvPr>
          <p:cNvSpPr txBox="1"/>
          <p:nvPr/>
        </p:nvSpPr>
        <p:spPr>
          <a:xfrm>
            <a:off x="10913195"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a:t>
            </a:r>
          </a:p>
        </p:txBody>
      </p:sp>
      <p:sp>
        <p:nvSpPr>
          <p:cNvPr id="336" name="TextBox 335">
            <a:extLst>
              <a:ext uri="{FF2B5EF4-FFF2-40B4-BE49-F238E27FC236}">
                <a16:creationId xmlns:a16="http://schemas.microsoft.com/office/drawing/2014/main" id="{C8A4CF35-8D9C-8C5C-9455-7B0156F2B664}"/>
              </a:ext>
            </a:extLst>
          </p:cNvPr>
          <p:cNvSpPr txBox="1"/>
          <p:nvPr/>
        </p:nvSpPr>
        <p:spPr>
          <a:xfrm>
            <a:off x="11330791"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22</a:t>
            </a:r>
          </a:p>
        </p:txBody>
      </p:sp>
      <p:sp>
        <p:nvSpPr>
          <p:cNvPr id="337" name="Line 9">
            <a:extLst>
              <a:ext uri="{FF2B5EF4-FFF2-40B4-BE49-F238E27FC236}">
                <a16:creationId xmlns:a16="http://schemas.microsoft.com/office/drawing/2014/main" id="{DC246767-EADC-93AE-11EE-DC649D8B2C15}"/>
              </a:ext>
            </a:extLst>
          </p:cNvPr>
          <p:cNvSpPr>
            <a:spLocks noChangeShapeType="1"/>
          </p:cNvSpPr>
          <p:nvPr/>
        </p:nvSpPr>
        <p:spPr bwMode="auto">
          <a:xfrm>
            <a:off x="6791989" y="4036119"/>
            <a:ext cx="43200" cy="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38" name="TextBox 337">
            <a:extLst>
              <a:ext uri="{FF2B5EF4-FFF2-40B4-BE49-F238E27FC236}">
                <a16:creationId xmlns:a16="http://schemas.microsoft.com/office/drawing/2014/main" id="{BE08D96D-AF1C-C68E-612E-C7DDBD5BAEED}"/>
              </a:ext>
            </a:extLst>
          </p:cNvPr>
          <p:cNvSpPr txBox="1"/>
          <p:nvPr/>
        </p:nvSpPr>
        <p:spPr>
          <a:xfrm>
            <a:off x="6509297" y="4812712"/>
            <a:ext cx="235980" cy="98189"/>
          </a:xfrm>
          <a:prstGeom prst="rect">
            <a:avLst/>
          </a:prstGeom>
          <a:noFill/>
        </p:spPr>
        <p:txBody>
          <a:bodyPr wrap="none" lIns="0" tIns="0" rIns="0" bIns="0" rtlCol="0" anchor="ctr"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20</a:t>
            </a:r>
          </a:p>
        </p:txBody>
      </p:sp>
      <p:sp>
        <p:nvSpPr>
          <p:cNvPr id="339" name="TextBox 338">
            <a:extLst>
              <a:ext uri="{FF2B5EF4-FFF2-40B4-BE49-F238E27FC236}">
                <a16:creationId xmlns:a16="http://schemas.microsoft.com/office/drawing/2014/main" id="{2AC5A861-AE98-83CC-2959-7B2993977603}"/>
              </a:ext>
            </a:extLst>
          </p:cNvPr>
          <p:cNvSpPr txBox="1"/>
          <p:nvPr/>
        </p:nvSpPr>
        <p:spPr>
          <a:xfrm>
            <a:off x="8825185"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10</a:t>
            </a:r>
          </a:p>
        </p:txBody>
      </p:sp>
      <p:sp>
        <p:nvSpPr>
          <p:cNvPr id="340" name="TextBox 339">
            <a:extLst>
              <a:ext uri="{FF2B5EF4-FFF2-40B4-BE49-F238E27FC236}">
                <a16:creationId xmlns:a16="http://schemas.microsoft.com/office/drawing/2014/main" id="{D295C9F1-7A98-4186-EEFA-24E59414DAC9}"/>
              </a:ext>
            </a:extLst>
          </p:cNvPr>
          <p:cNvSpPr txBox="1"/>
          <p:nvPr/>
        </p:nvSpPr>
        <p:spPr>
          <a:xfrm>
            <a:off x="9242787"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12</a:t>
            </a:r>
          </a:p>
        </p:txBody>
      </p:sp>
      <p:sp>
        <p:nvSpPr>
          <p:cNvPr id="341" name="TextBox 340">
            <a:extLst>
              <a:ext uri="{FF2B5EF4-FFF2-40B4-BE49-F238E27FC236}">
                <a16:creationId xmlns:a16="http://schemas.microsoft.com/office/drawing/2014/main" id="{52BC2B8F-FCA6-7526-6DE7-1E974AEE4266}"/>
              </a:ext>
            </a:extLst>
          </p:cNvPr>
          <p:cNvSpPr txBox="1"/>
          <p:nvPr/>
        </p:nvSpPr>
        <p:spPr>
          <a:xfrm>
            <a:off x="9660389"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14</a:t>
            </a:r>
          </a:p>
        </p:txBody>
      </p:sp>
      <p:sp>
        <p:nvSpPr>
          <p:cNvPr id="342" name="TextBox 341">
            <a:extLst>
              <a:ext uri="{FF2B5EF4-FFF2-40B4-BE49-F238E27FC236}">
                <a16:creationId xmlns:a16="http://schemas.microsoft.com/office/drawing/2014/main" id="{F3B910E3-05FF-C7B7-D8F2-65988100E0E7}"/>
              </a:ext>
            </a:extLst>
          </p:cNvPr>
          <p:cNvSpPr txBox="1"/>
          <p:nvPr/>
        </p:nvSpPr>
        <p:spPr>
          <a:xfrm>
            <a:off x="7572379"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4</a:t>
            </a:r>
          </a:p>
        </p:txBody>
      </p:sp>
      <p:sp>
        <p:nvSpPr>
          <p:cNvPr id="343" name="TextBox 342">
            <a:extLst>
              <a:ext uri="{FF2B5EF4-FFF2-40B4-BE49-F238E27FC236}">
                <a16:creationId xmlns:a16="http://schemas.microsoft.com/office/drawing/2014/main" id="{127BDCCF-32A0-75D1-9070-72D073304900}"/>
              </a:ext>
            </a:extLst>
          </p:cNvPr>
          <p:cNvSpPr txBox="1"/>
          <p:nvPr/>
        </p:nvSpPr>
        <p:spPr>
          <a:xfrm>
            <a:off x="7154777"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a:t>
            </a:r>
          </a:p>
        </p:txBody>
      </p:sp>
      <p:sp>
        <p:nvSpPr>
          <p:cNvPr id="344" name="TextBox 343">
            <a:extLst>
              <a:ext uri="{FF2B5EF4-FFF2-40B4-BE49-F238E27FC236}">
                <a16:creationId xmlns:a16="http://schemas.microsoft.com/office/drawing/2014/main" id="{A838A778-A328-8E35-1BCB-FA4DA12151B3}"/>
              </a:ext>
            </a:extLst>
          </p:cNvPr>
          <p:cNvSpPr txBox="1"/>
          <p:nvPr/>
        </p:nvSpPr>
        <p:spPr>
          <a:xfrm>
            <a:off x="10495593"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18</a:t>
            </a:r>
          </a:p>
        </p:txBody>
      </p:sp>
      <p:sp>
        <p:nvSpPr>
          <p:cNvPr id="345" name="Line 11">
            <a:extLst>
              <a:ext uri="{FF2B5EF4-FFF2-40B4-BE49-F238E27FC236}">
                <a16:creationId xmlns:a16="http://schemas.microsoft.com/office/drawing/2014/main" id="{2729D452-95CD-6740-9773-F2DECCCBE696}"/>
              </a:ext>
            </a:extLst>
          </p:cNvPr>
          <p:cNvSpPr>
            <a:spLocks noChangeShapeType="1"/>
          </p:cNvSpPr>
          <p:nvPr/>
        </p:nvSpPr>
        <p:spPr bwMode="auto">
          <a:xfrm>
            <a:off x="11013873"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46" name="Line 11">
            <a:extLst>
              <a:ext uri="{FF2B5EF4-FFF2-40B4-BE49-F238E27FC236}">
                <a16:creationId xmlns:a16="http://schemas.microsoft.com/office/drawing/2014/main" id="{0294507C-C9CF-D0C4-1117-E7A732752B07}"/>
              </a:ext>
            </a:extLst>
          </p:cNvPr>
          <p:cNvSpPr>
            <a:spLocks noChangeShapeType="1"/>
          </p:cNvSpPr>
          <p:nvPr/>
        </p:nvSpPr>
        <p:spPr bwMode="auto">
          <a:xfrm>
            <a:off x="7255455"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47" name="Line 11">
            <a:extLst>
              <a:ext uri="{FF2B5EF4-FFF2-40B4-BE49-F238E27FC236}">
                <a16:creationId xmlns:a16="http://schemas.microsoft.com/office/drawing/2014/main" id="{6EADEE80-8815-0572-CEF3-210BE052862A}"/>
              </a:ext>
            </a:extLst>
          </p:cNvPr>
          <p:cNvSpPr>
            <a:spLocks noChangeShapeType="1"/>
          </p:cNvSpPr>
          <p:nvPr/>
        </p:nvSpPr>
        <p:spPr bwMode="auto">
          <a:xfrm>
            <a:off x="8299460"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48" name="Line 11">
            <a:extLst>
              <a:ext uri="{FF2B5EF4-FFF2-40B4-BE49-F238E27FC236}">
                <a16:creationId xmlns:a16="http://schemas.microsoft.com/office/drawing/2014/main" id="{1BFE1FAE-5448-CA8A-47AD-97E0771F98ED}"/>
              </a:ext>
            </a:extLst>
          </p:cNvPr>
          <p:cNvSpPr>
            <a:spLocks noChangeShapeType="1"/>
          </p:cNvSpPr>
          <p:nvPr/>
        </p:nvSpPr>
        <p:spPr bwMode="auto">
          <a:xfrm>
            <a:off x="9134664"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49" name="Line 11">
            <a:extLst>
              <a:ext uri="{FF2B5EF4-FFF2-40B4-BE49-F238E27FC236}">
                <a16:creationId xmlns:a16="http://schemas.microsoft.com/office/drawing/2014/main" id="{0A3F7B89-5A54-742A-53D4-DA5AD34AD1F3}"/>
              </a:ext>
            </a:extLst>
          </p:cNvPr>
          <p:cNvSpPr>
            <a:spLocks noChangeShapeType="1"/>
          </p:cNvSpPr>
          <p:nvPr/>
        </p:nvSpPr>
        <p:spPr bwMode="auto">
          <a:xfrm>
            <a:off x="9969868"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50" name="TextBox 349">
            <a:extLst>
              <a:ext uri="{FF2B5EF4-FFF2-40B4-BE49-F238E27FC236}">
                <a16:creationId xmlns:a16="http://schemas.microsoft.com/office/drawing/2014/main" id="{A1401C80-6F0A-8C5D-92D0-DB48697502F0}"/>
              </a:ext>
            </a:extLst>
          </p:cNvPr>
          <p:cNvSpPr txBox="1"/>
          <p:nvPr/>
        </p:nvSpPr>
        <p:spPr>
          <a:xfrm>
            <a:off x="6945976"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a:t>
            </a:r>
          </a:p>
        </p:txBody>
      </p:sp>
      <p:sp>
        <p:nvSpPr>
          <p:cNvPr id="351" name="TextBox 350">
            <a:extLst>
              <a:ext uri="{FF2B5EF4-FFF2-40B4-BE49-F238E27FC236}">
                <a16:creationId xmlns:a16="http://schemas.microsoft.com/office/drawing/2014/main" id="{CA0AD4A5-EF06-DC80-1DD2-567E1EE4063D}"/>
              </a:ext>
            </a:extLst>
          </p:cNvPr>
          <p:cNvSpPr txBox="1"/>
          <p:nvPr/>
        </p:nvSpPr>
        <p:spPr>
          <a:xfrm>
            <a:off x="7363578"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3</a:t>
            </a:r>
          </a:p>
        </p:txBody>
      </p:sp>
      <p:sp>
        <p:nvSpPr>
          <p:cNvPr id="352" name="TextBox 351">
            <a:extLst>
              <a:ext uri="{FF2B5EF4-FFF2-40B4-BE49-F238E27FC236}">
                <a16:creationId xmlns:a16="http://schemas.microsoft.com/office/drawing/2014/main" id="{401069D8-E3F0-75B5-A781-E743B20606D9}"/>
              </a:ext>
            </a:extLst>
          </p:cNvPr>
          <p:cNvSpPr txBox="1"/>
          <p:nvPr/>
        </p:nvSpPr>
        <p:spPr>
          <a:xfrm>
            <a:off x="7781180"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5</a:t>
            </a:r>
          </a:p>
        </p:txBody>
      </p:sp>
      <p:sp>
        <p:nvSpPr>
          <p:cNvPr id="353" name="TextBox 352">
            <a:extLst>
              <a:ext uri="{FF2B5EF4-FFF2-40B4-BE49-F238E27FC236}">
                <a16:creationId xmlns:a16="http://schemas.microsoft.com/office/drawing/2014/main" id="{6E5F217A-948B-184E-561F-8FF93877C550}"/>
              </a:ext>
            </a:extLst>
          </p:cNvPr>
          <p:cNvSpPr txBox="1"/>
          <p:nvPr/>
        </p:nvSpPr>
        <p:spPr>
          <a:xfrm>
            <a:off x="8616384"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9</a:t>
            </a:r>
          </a:p>
        </p:txBody>
      </p:sp>
      <p:sp>
        <p:nvSpPr>
          <p:cNvPr id="354" name="TextBox 353">
            <a:extLst>
              <a:ext uri="{FF2B5EF4-FFF2-40B4-BE49-F238E27FC236}">
                <a16:creationId xmlns:a16="http://schemas.microsoft.com/office/drawing/2014/main" id="{66979833-A412-D0AF-31CA-148AA2A54142}"/>
              </a:ext>
            </a:extLst>
          </p:cNvPr>
          <p:cNvSpPr txBox="1"/>
          <p:nvPr/>
        </p:nvSpPr>
        <p:spPr>
          <a:xfrm>
            <a:off x="9033986"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11</a:t>
            </a:r>
          </a:p>
        </p:txBody>
      </p:sp>
      <p:sp>
        <p:nvSpPr>
          <p:cNvPr id="355" name="TextBox 354">
            <a:extLst>
              <a:ext uri="{FF2B5EF4-FFF2-40B4-BE49-F238E27FC236}">
                <a16:creationId xmlns:a16="http://schemas.microsoft.com/office/drawing/2014/main" id="{A50B9C44-F45F-514B-F442-9514D8A79335}"/>
              </a:ext>
            </a:extLst>
          </p:cNvPr>
          <p:cNvSpPr txBox="1"/>
          <p:nvPr/>
        </p:nvSpPr>
        <p:spPr>
          <a:xfrm>
            <a:off x="9451588"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13</a:t>
            </a:r>
          </a:p>
        </p:txBody>
      </p:sp>
      <p:sp>
        <p:nvSpPr>
          <p:cNvPr id="356" name="TextBox 355">
            <a:extLst>
              <a:ext uri="{FF2B5EF4-FFF2-40B4-BE49-F238E27FC236}">
                <a16:creationId xmlns:a16="http://schemas.microsoft.com/office/drawing/2014/main" id="{825B3253-3517-D30F-F68D-2942D9C0F686}"/>
              </a:ext>
            </a:extLst>
          </p:cNvPr>
          <p:cNvSpPr txBox="1"/>
          <p:nvPr/>
        </p:nvSpPr>
        <p:spPr>
          <a:xfrm>
            <a:off x="9869190"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15</a:t>
            </a:r>
          </a:p>
        </p:txBody>
      </p:sp>
      <p:sp>
        <p:nvSpPr>
          <p:cNvPr id="357" name="TextBox 356">
            <a:extLst>
              <a:ext uri="{FF2B5EF4-FFF2-40B4-BE49-F238E27FC236}">
                <a16:creationId xmlns:a16="http://schemas.microsoft.com/office/drawing/2014/main" id="{28EB231C-3BBD-982E-4D31-BD464FE87434}"/>
              </a:ext>
            </a:extLst>
          </p:cNvPr>
          <p:cNvSpPr txBox="1"/>
          <p:nvPr/>
        </p:nvSpPr>
        <p:spPr>
          <a:xfrm>
            <a:off x="10286792"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17</a:t>
            </a:r>
          </a:p>
        </p:txBody>
      </p:sp>
      <p:sp>
        <p:nvSpPr>
          <p:cNvPr id="358" name="TextBox 357">
            <a:extLst>
              <a:ext uri="{FF2B5EF4-FFF2-40B4-BE49-F238E27FC236}">
                <a16:creationId xmlns:a16="http://schemas.microsoft.com/office/drawing/2014/main" id="{5188617F-B9C2-2483-4425-96B0FC8F5A62}"/>
              </a:ext>
            </a:extLst>
          </p:cNvPr>
          <p:cNvSpPr txBox="1"/>
          <p:nvPr/>
        </p:nvSpPr>
        <p:spPr>
          <a:xfrm>
            <a:off x="10704394"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19</a:t>
            </a:r>
          </a:p>
        </p:txBody>
      </p:sp>
      <p:sp>
        <p:nvSpPr>
          <p:cNvPr id="359" name="TextBox 358">
            <a:extLst>
              <a:ext uri="{FF2B5EF4-FFF2-40B4-BE49-F238E27FC236}">
                <a16:creationId xmlns:a16="http://schemas.microsoft.com/office/drawing/2014/main" id="{368BC420-EC9D-0CFF-FA4D-5FF2F909688E}"/>
              </a:ext>
            </a:extLst>
          </p:cNvPr>
          <p:cNvSpPr txBox="1"/>
          <p:nvPr/>
        </p:nvSpPr>
        <p:spPr>
          <a:xfrm>
            <a:off x="11121996"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21</a:t>
            </a:r>
          </a:p>
        </p:txBody>
      </p:sp>
      <p:sp>
        <p:nvSpPr>
          <p:cNvPr id="360" name="TextBox 359">
            <a:extLst>
              <a:ext uri="{FF2B5EF4-FFF2-40B4-BE49-F238E27FC236}">
                <a16:creationId xmlns:a16="http://schemas.microsoft.com/office/drawing/2014/main" id="{53958C30-27CD-15F4-4C15-2061104F528F}"/>
              </a:ext>
            </a:extLst>
          </p:cNvPr>
          <p:cNvSpPr txBox="1"/>
          <p:nvPr/>
        </p:nvSpPr>
        <p:spPr>
          <a:xfrm>
            <a:off x="8407583"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8</a:t>
            </a:r>
          </a:p>
        </p:txBody>
      </p:sp>
      <p:sp>
        <p:nvSpPr>
          <p:cNvPr id="361" name="TextBox 360">
            <a:extLst>
              <a:ext uri="{FF2B5EF4-FFF2-40B4-BE49-F238E27FC236}">
                <a16:creationId xmlns:a16="http://schemas.microsoft.com/office/drawing/2014/main" id="{5982D9AE-F265-8D48-D40F-DDBD890EFD99}"/>
              </a:ext>
            </a:extLst>
          </p:cNvPr>
          <p:cNvSpPr txBox="1"/>
          <p:nvPr/>
        </p:nvSpPr>
        <p:spPr>
          <a:xfrm>
            <a:off x="8198782"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7</a:t>
            </a:r>
          </a:p>
        </p:txBody>
      </p:sp>
      <p:sp>
        <p:nvSpPr>
          <p:cNvPr id="362" name="Line 11">
            <a:extLst>
              <a:ext uri="{FF2B5EF4-FFF2-40B4-BE49-F238E27FC236}">
                <a16:creationId xmlns:a16="http://schemas.microsoft.com/office/drawing/2014/main" id="{282D85B2-9BB7-1669-684B-E1B3E9797475}"/>
              </a:ext>
            </a:extLst>
          </p:cNvPr>
          <p:cNvSpPr>
            <a:spLocks noChangeShapeType="1"/>
          </p:cNvSpPr>
          <p:nvPr/>
        </p:nvSpPr>
        <p:spPr bwMode="auto">
          <a:xfrm>
            <a:off x="11222674"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63" name="Line 11">
            <a:extLst>
              <a:ext uri="{FF2B5EF4-FFF2-40B4-BE49-F238E27FC236}">
                <a16:creationId xmlns:a16="http://schemas.microsoft.com/office/drawing/2014/main" id="{61A2EFAA-5DA9-4CD9-0E48-B1D41C56F2AB}"/>
              </a:ext>
            </a:extLst>
          </p:cNvPr>
          <p:cNvSpPr>
            <a:spLocks noChangeShapeType="1"/>
          </p:cNvSpPr>
          <p:nvPr/>
        </p:nvSpPr>
        <p:spPr bwMode="auto">
          <a:xfrm>
            <a:off x="10805072"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64" name="Line 11">
            <a:extLst>
              <a:ext uri="{FF2B5EF4-FFF2-40B4-BE49-F238E27FC236}">
                <a16:creationId xmlns:a16="http://schemas.microsoft.com/office/drawing/2014/main" id="{7AC91AFF-2950-723B-7635-C71F3D341A76}"/>
              </a:ext>
            </a:extLst>
          </p:cNvPr>
          <p:cNvSpPr>
            <a:spLocks noChangeShapeType="1"/>
          </p:cNvSpPr>
          <p:nvPr/>
        </p:nvSpPr>
        <p:spPr bwMode="auto">
          <a:xfrm>
            <a:off x="10387470"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65" name="Line 11">
            <a:extLst>
              <a:ext uri="{FF2B5EF4-FFF2-40B4-BE49-F238E27FC236}">
                <a16:creationId xmlns:a16="http://schemas.microsoft.com/office/drawing/2014/main" id="{316E9B39-8E35-17EC-4693-C350FC9312D6}"/>
              </a:ext>
            </a:extLst>
          </p:cNvPr>
          <p:cNvSpPr>
            <a:spLocks noChangeShapeType="1"/>
          </p:cNvSpPr>
          <p:nvPr/>
        </p:nvSpPr>
        <p:spPr bwMode="auto">
          <a:xfrm>
            <a:off x="10178669"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66" name="Line 11">
            <a:extLst>
              <a:ext uri="{FF2B5EF4-FFF2-40B4-BE49-F238E27FC236}">
                <a16:creationId xmlns:a16="http://schemas.microsoft.com/office/drawing/2014/main" id="{C9B843B8-4957-4169-91AA-3894F324D6A6}"/>
              </a:ext>
            </a:extLst>
          </p:cNvPr>
          <p:cNvSpPr>
            <a:spLocks noChangeShapeType="1"/>
          </p:cNvSpPr>
          <p:nvPr/>
        </p:nvSpPr>
        <p:spPr bwMode="auto">
          <a:xfrm>
            <a:off x="9761067"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67" name="Line 11">
            <a:extLst>
              <a:ext uri="{FF2B5EF4-FFF2-40B4-BE49-F238E27FC236}">
                <a16:creationId xmlns:a16="http://schemas.microsoft.com/office/drawing/2014/main" id="{587FBF80-3EAC-A650-4CA9-4515300AC521}"/>
              </a:ext>
            </a:extLst>
          </p:cNvPr>
          <p:cNvSpPr>
            <a:spLocks noChangeShapeType="1"/>
          </p:cNvSpPr>
          <p:nvPr/>
        </p:nvSpPr>
        <p:spPr bwMode="auto">
          <a:xfrm>
            <a:off x="9343465"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68" name="Line 11">
            <a:extLst>
              <a:ext uri="{FF2B5EF4-FFF2-40B4-BE49-F238E27FC236}">
                <a16:creationId xmlns:a16="http://schemas.microsoft.com/office/drawing/2014/main" id="{FDD1443E-40DA-5447-C536-08D84893A17D}"/>
              </a:ext>
            </a:extLst>
          </p:cNvPr>
          <p:cNvSpPr>
            <a:spLocks noChangeShapeType="1"/>
          </p:cNvSpPr>
          <p:nvPr/>
        </p:nvSpPr>
        <p:spPr bwMode="auto">
          <a:xfrm>
            <a:off x="8925863"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69" name="Line 11">
            <a:extLst>
              <a:ext uri="{FF2B5EF4-FFF2-40B4-BE49-F238E27FC236}">
                <a16:creationId xmlns:a16="http://schemas.microsoft.com/office/drawing/2014/main" id="{7A803A1F-2888-4C35-E5C7-E45C28FF3D71}"/>
              </a:ext>
            </a:extLst>
          </p:cNvPr>
          <p:cNvSpPr>
            <a:spLocks noChangeShapeType="1"/>
          </p:cNvSpPr>
          <p:nvPr/>
        </p:nvSpPr>
        <p:spPr bwMode="auto">
          <a:xfrm>
            <a:off x="8508261"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70" name="Line 11">
            <a:extLst>
              <a:ext uri="{FF2B5EF4-FFF2-40B4-BE49-F238E27FC236}">
                <a16:creationId xmlns:a16="http://schemas.microsoft.com/office/drawing/2014/main" id="{1BABC487-D00C-576E-9E8F-DF298F775EA7}"/>
              </a:ext>
            </a:extLst>
          </p:cNvPr>
          <p:cNvSpPr>
            <a:spLocks noChangeShapeType="1"/>
          </p:cNvSpPr>
          <p:nvPr/>
        </p:nvSpPr>
        <p:spPr bwMode="auto">
          <a:xfrm>
            <a:off x="8090659"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71" name="Line 11">
            <a:extLst>
              <a:ext uri="{FF2B5EF4-FFF2-40B4-BE49-F238E27FC236}">
                <a16:creationId xmlns:a16="http://schemas.microsoft.com/office/drawing/2014/main" id="{085BA95A-F0C5-B31A-1F9F-9FAFC610473E}"/>
              </a:ext>
            </a:extLst>
          </p:cNvPr>
          <p:cNvSpPr>
            <a:spLocks noChangeShapeType="1"/>
          </p:cNvSpPr>
          <p:nvPr/>
        </p:nvSpPr>
        <p:spPr bwMode="auto">
          <a:xfrm>
            <a:off x="7881858"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72" name="Line 11">
            <a:extLst>
              <a:ext uri="{FF2B5EF4-FFF2-40B4-BE49-F238E27FC236}">
                <a16:creationId xmlns:a16="http://schemas.microsoft.com/office/drawing/2014/main" id="{47DA63D8-E88F-B02B-B9BC-2D7329F85929}"/>
              </a:ext>
            </a:extLst>
          </p:cNvPr>
          <p:cNvSpPr>
            <a:spLocks noChangeShapeType="1"/>
          </p:cNvSpPr>
          <p:nvPr/>
        </p:nvSpPr>
        <p:spPr bwMode="auto">
          <a:xfrm>
            <a:off x="7464256"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73" name="Line 11">
            <a:extLst>
              <a:ext uri="{FF2B5EF4-FFF2-40B4-BE49-F238E27FC236}">
                <a16:creationId xmlns:a16="http://schemas.microsoft.com/office/drawing/2014/main" id="{16647982-AE01-BB8F-E7C7-BD65824F22B1}"/>
              </a:ext>
            </a:extLst>
          </p:cNvPr>
          <p:cNvSpPr>
            <a:spLocks noChangeShapeType="1"/>
          </p:cNvSpPr>
          <p:nvPr/>
        </p:nvSpPr>
        <p:spPr bwMode="auto">
          <a:xfrm>
            <a:off x="7046654"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74" name="TextBox 373">
            <a:extLst>
              <a:ext uri="{FF2B5EF4-FFF2-40B4-BE49-F238E27FC236}">
                <a16:creationId xmlns:a16="http://schemas.microsoft.com/office/drawing/2014/main" id="{521D6D11-F14B-7D77-EE98-23A6C75D7D32}"/>
              </a:ext>
            </a:extLst>
          </p:cNvPr>
          <p:cNvSpPr txBox="1"/>
          <p:nvPr/>
        </p:nvSpPr>
        <p:spPr>
          <a:xfrm>
            <a:off x="11530815"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23</a:t>
            </a:r>
          </a:p>
        </p:txBody>
      </p:sp>
      <p:sp>
        <p:nvSpPr>
          <p:cNvPr id="375" name="TextBox 374">
            <a:extLst>
              <a:ext uri="{FF2B5EF4-FFF2-40B4-BE49-F238E27FC236}">
                <a16:creationId xmlns:a16="http://schemas.microsoft.com/office/drawing/2014/main" id="{9167FA8B-7797-2010-38E3-116220BDA942}"/>
              </a:ext>
            </a:extLst>
          </p:cNvPr>
          <p:cNvSpPr txBox="1"/>
          <p:nvPr/>
        </p:nvSpPr>
        <p:spPr>
          <a:xfrm>
            <a:off x="11742747" y="5462641"/>
            <a:ext cx="201356" cy="98189"/>
          </a:xfrm>
          <a:prstGeom prst="rect">
            <a:avLst/>
          </a:prstGeom>
          <a:noFill/>
        </p:spPr>
        <p:txBody>
          <a:bodyPr wrap="none" lIns="0" tIns="0" rIns="0" bIns="0" rtlCol="0" anchor="t" anchorCtr="0">
            <a:no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lang="en-GB" sz="1100" b="0" i="0" u="none" strike="noStrike" kern="0" cap="none" spc="0" normalizeH="0" baseline="0" noProof="0" dirty="0">
                <a:ln>
                  <a:noFill/>
                </a:ln>
                <a:solidFill>
                  <a:schemeClr val="tx1"/>
                </a:solidFill>
                <a:effectLst/>
                <a:uLnTx/>
                <a:uFillTx/>
                <a:ea typeface="+mn-ea"/>
                <a:cs typeface="Arial" panose="020B0604020202020204" pitchFamily="34" charset="0"/>
                <a:sym typeface="Helvetica"/>
              </a:rPr>
              <a:t>24</a:t>
            </a:r>
          </a:p>
        </p:txBody>
      </p:sp>
      <p:sp>
        <p:nvSpPr>
          <p:cNvPr id="376" name="Line 11">
            <a:extLst>
              <a:ext uri="{FF2B5EF4-FFF2-40B4-BE49-F238E27FC236}">
                <a16:creationId xmlns:a16="http://schemas.microsoft.com/office/drawing/2014/main" id="{0E1B87DC-D732-BF16-4230-CFCDED0C62C8}"/>
              </a:ext>
            </a:extLst>
          </p:cNvPr>
          <p:cNvSpPr>
            <a:spLocks noChangeShapeType="1"/>
          </p:cNvSpPr>
          <p:nvPr/>
        </p:nvSpPr>
        <p:spPr bwMode="auto">
          <a:xfrm>
            <a:off x="11631493"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377" name="Line 11">
            <a:extLst>
              <a:ext uri="{FF2B5EF4-FFF2-40B4-BE49-F238E27FC236}">
                <a16:creationId xmlns:a16="http://schemas.microsoft.com/office/drawing/2014/main" id="{C44CE64E-E498-D473-4CFB-96C19DAAF6E2}"/>
              </a:ext>
            </a:extLst>
          </p:cNvPr>
          <p:cNvSpPr>
            <a:spLocks noChangeShapeType="1"/>
          </p:cNvSpPr>
          <p:nvPr/>
        </p:nvSpPr>
        <p:spPr bwMode="auto">
          <a:xfrm>
            <a:off x="11843426" y="5379092"/>
            <a:ext cx="0" cy="51840"/>
          </a:xfrm>
          <a:prstGeom prst="line">
            <a:avLst/>
          </a:prstGeom>
          <a:noFill/>
          <a:ln w="1270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0" tIns="0" rIns="0" bIns="0" numCol="1" anchor="t" anchorCtr="0" compatLnSpc="1">
            <a:prstTxWarp prst="textNoShape">
              <a:avLst/>
            </a:prstTxWarp>
            <a:noAutofit/>
          </a:bodyPr>
          <a:lstStyle/>
          <a:p>
            <a:pPr marL="0" marR="0" lvl="0" indent="0" algn="l" defTabSz="914400" rtl="0" eaLnBrk="1" fontAlgn="base" latinLnBrk="0" hangingPunct="0">
              <a:lnSpc>
                <a:spcPct val="100000"/>
              </a:lnSpc>
              <a:spcBef>
                <a:spcPct val="0"/>
              </a:spcBef>
              <a:spcAft>
                <a:spcPct val="0"/>
              </a:spcAft>
              <a:buClrTx/>
              <a:buSzTx/>
              <a:buFontTx/>
              <a:buNone/>
              <a:tabLst/>
              <a:defRPr/>
            </a:pPr>
            <a:endParaRPr kumimoji="0" lang="en-GB" sz="1100" b="0" i="0" u="none" strike="noStrike" kern="0" cap="none" spc="0" normalizeH="0" baseline="0" noProof="0">
              <a:ln>
                <a:noFill/>
              </a:ln>
              <a:solidFill>
                <a:schemeClr val="tx1"/>
              </a:solidFill>
              <a:effectLst/>
              <a:uLnTx/>
              <a:uFillTx/>
              <a:ea typeface="+mn-ea"/>
              <a:cs typeface="+mn-cs"/>
              <a:sym typeface="Helvetica"/>
            </a:endParaRPr>
          </a:p>
        </p:txBody>
      </p:sp>
      <p:sp>
        <p:nvSpPr>
          <p:cNvPr id="841" name="Content Placeholder 26">
            <a:extLst>
              <a:ext uri="{FF2B5EF4-FFF2-40B4-BE49-F238E27FC236}">
                <a16:creationId xmlns:a16="http://schemas.microsoft.com/office/drawing/2014/main" id="{A260F2DF-9A37-015C-8C41-5C7FFF7B0130}"/>
              </a:ext>
            </a:extLst>
          </p:cNvPr>
          <p:cNvSpPr txBox="1">
            <a:spLocks/>
          </p:cNvSpPr>
          <p:nvPr/>
        </p:nvSpPr>
        <p:spPr bwMode="auto">
          <a:xfrm>
            <a:off x="6400336" y="1506911"/>
            <a:ext cx="5455280" cy="273187"/>
          </a:xfrm>
          <a:prstGeom prst="rect">
            <a:avLst/>
          </a:prstGeom>
          <a:noFill/>
          <a:ln w="9525">
            <a:noFill/>
            <a:miter lim="800000"/>
            <a:headEnd/>
            <a:tailEnd/>
          </a:ln>
        </p:spPr>
        <p:txBody>
          <a:bodyPr lIns="0" tIns="0" rIns="0" bIns="0"/>
          <a:lstStyle/>
          <a:p>
            <a:pPr algn="ctr">
              <a:spcBef>
                <a:spcPts val="0"/>
              </a:spcBef>
              <a:defRPr/>
            </a:pPr>
            <a:r>
              <a:rPr lang="en-GB" sz="1400" b="1" dirty="0" smtClean="0">
                <a:solidFill>
                  <a:srgbClr val="363636"/>
                </a:solidFill>
                <a:latin typeface="Arial"/>
              </a:rPr>
              <a:t>PFS by </a:t>
            </a:r>
            <a:r>
              <a:rPr lang="en-GB" sz="1400" b="1" dirty="0">
                <a:solidFill>
                  <a:srgbClr val="363636"/>
                </a:solidFill>
                <a:latin typeface="Arial"/>
              </a:rPr>
              <a:t>IRRC per RECIST 1.1</a:t>
            </a:r>
          </a:p>
        </p:txBody>
      </p:sp>
      <p:sp>
        <p:nvSpPr>
          <p:cNvPr id="842" name="Rectangle 99">
            <a:extLst>
              <a:ext uri="{FF2B5EF4-FFF2-40B4-BE49-F238E27FC236}">
                <a16:creationId xmlns:a16="http://schemas.microsoft.com/office/drawing/2014/main" id="{4529007E-8845-FEC9-00B1-D5D56BF42E25}"/>
              </a:ext>
            </a:extLst>
          </p:cNvPr>
          <p:cNvSpPr>
            <a:spLocks noChangeArrowheads="1"/>
          </p:cNvSpPr>
          <p:nvPr/>
        </p:nvSpPr>
        <p:spPr bwMode="auto">
          <a:xfrm>
            <a:off x="9343465" y="3409281"/>
            <a:ext cx="774696" cy="392709"/>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5400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lang="en-US" altLang="en-US" sz="1100" kern="0" dirty="0">
                <a:latin typeface="+mn-lt"/>
                <a:sym typeface="Helvetica"/>
              </a:rPr>
              <a:t>12-mo rate</a:t>
            </a:r>
          </a:p>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0" cap="none" spc="0" normalizeH="0" baseline="0" noProof="0" dirty="0">
                <a:ln>
                  <a:noFill/>
                </a:ln>
                <a:solidFill>
                  <a:schemeClr val="accent2"/>
                </a:solidFill>
                <a:effectLst/>
                <a:uLnTx/>
                <a:uFillTx/>
                <a:latin typeface="+mn-lt"/>
                <a:sym typeface="Helvetica"/>
              </a:rPr>
              <a:t>23.8%</a:t>
            </a:r>
          </a:p>
          <a:p>
            <a:pPr marL="0" marR="0" lvl="0" indent="0" defTabSz="914400" rtl="0" eaLnBrk="0" fontAlgn="base" latinLnBrk="0" hangingPunct="0">
              <a:lnSpc>
                <a:spcPct val="100000"/>
              </a:lnSpc>
              <a:spcBef>
                <a:spcPct val="0"/>
              </a:spcBef>
              <a:spcAft>
                <a:spcPct val="0"/>
              </a:spcAft>
              <a:buClrTx/>
              <a:buSzTx/>
              <a:buFontTx/>
              <a:buNone/>
              <a:tabLst/>
              <a:defRPr/>
            </a:pPr>
            <a:r>
              <a:rPr lang="en-US" altLang="en-US" sz="1100" kern="0" dirty="0">
                <a:solidFill>
                  <a:schemeClr val="accent1"/>
                </a:solidFill>
                <a:latin typeface="+mn-lt"/>
                <a:sym typeface="Helvetica"/>
              </a:rPr>
              <a:t>6.0%</a:t>
            </a:r>
            <a:endParaRPr kumimoji="0" lang="en-US" altLang="en-US" sz="1100" b="0" i="0" u="none" strike="noStrike" kern="0" cap="none" spc="0" normalizeH="0" baseline="0" noProof="0" dirty="0">
              <a:ln>
                <a:noFill/>
              </a:ln>
              <a:solidFill>
                <a:schemeClr val="accent1"/>
              </a:solidFill>
              <a:effectLst/>
              <a:uLnTx/>
              <a:uFillTx/>
              <a:latin typeface="+mn-lt"/>
              <a:sym typeface="Helvetica"/>
            </a:endParaRPr>
          </a:p>
        </p:txBody>
      </p:sp>
      <p:sp>
        <p:nvSpPr>
          <p:cNvPr id="843" name="Rectangle 99">
            <a:extLst>
              <a:ext uri="{FF2B5EF4-FFF2-40B4-BE49-F238E27FC236}">
                <a16:creationId xmlns:a16="http://schemas.microsoft.com/office/drawing/2014/main" id="{5DCFE6A2-E599-4DD7-1501-3803BC10BDBF}"/>
              </a:ext>
            </a:extLst>
          </p:cNvPr>
          <p:cNvSpPr>
            <a:spLocks noChangeArrowheads="1"/>
          </p:cNvSpPr>
          <p:nvPr/>
        </p:nvSpPr>
        <p:spPr bwMode="auto">
          <a:xfrm>
            <a:off x="8091051" y="3409281"/>
            <a:ext cx="694697" cy="392709"/>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5400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lang="en-US" altLang="en-US" sz="1100" kern="0" dirty="0">
                <a:latin typeface="+mn-lt"/>
                <a:sym typeface="Helvetica"/>
              </a:rPr>
              <a:t>6-mo rate</a:t>
            </a:r>
          </a:p>
          <a:p>
            <a:pPr marL="0" marR="0" lvl="0" indent="0" defTabSz="914400" rtl="0" eaLnBrk="0" fontAlgn="base" latinLnBrk="0" hangingPunct="0">
              <a:lnSpc>
                <a:spcPct val="100000"/>
              </a:lnSpc>
              <a:spcBef>
                <a:spcPct val="0"/>
              </a:spcBef>
              <a:spcAft>
                <a:spcPct val="0"/>
              </a:spcAft>
              <a:buClrTx/>
              <a:buSzTx/>
              <a:buFontTx/>
              <a:buNone/>
              <a:tabLst/>
              <a:defRPr/>
            </a:pPr>
            <a:r>
              <a:rPr lang="en-US" altLang="en-US" sz="1100" kern="0" dirty="0">
                <a:solidFill>
                  <a:schemeClr val="accent2"/>
                </a:solidFill>
                <a:latin typeface="+mn-lt"/>
                <a:sym typeface="Helvetica"/>
              </a:rPr>
              <a:t>48.1</a:t>
            </a:r>
            <a:r>
              <a:rPr kumimoji="0" lang="en-US" altLang="en-US" sz="1100" b="0" i="0" u="none" strike="noStrike" kern="0" cap="none" spc="0" normalizeH="0" baseline="0" noProof="0" dirty="0">
                <a:ln>
                  <a:noFill/>
                </a:ln>
                <a:solidFill>
                  <a:schemeClr val="accent2"/>
                </a:solidFill>
                <a:effectLst/>
                <a:uLnTx/>
                <a:uFillTx/>
                <a:latin typeface="+mn-lt"/>
                <a:sym typeface="Helvetica"/>
              </a:rPr>
              <a:t>%</a:t>
            </a:r>
          </a:p>
          <a:p>
            <a:pPr marL="0" marR="0" lvl="0" indent="0" defTabSz="914400" rtl="0" eaLnBrk="0" fontAlgn="base" latinLnBrk="0" hangingPunct="0">
              <a:lnSpc>
                <a:spcPct val="100000"/>
              </a:lnSpc>
              <a:spcBef>
                <a:spcPct val="0"/>
              </a:spcBef>
              <a:spcAft>
                <a:spcPct val="0"/>
              </a:spcAft>
              <a:buClrTx/>
              <a:buSzTx/>
              <a:buFontTx/>
              <a:buNone/>
              <a:tabLst/>
              <a:defRPr/>
            </a:pPr>
            <a:r>
              <a:rPr lang="en-US" altLang="en-US" sz="1100" kern="0" dirty="0">
                <a:solidFill>
                  <a:schemeClr val="accent1"/>
                </a:solidFill>
                <a:latin typeface="+mn-lt"/>
                <a:sym typeface="Helvetica"/>
              </a:rPr>
              <a:t>19.7%</a:t>
            </a:r>
            <a:endParaRPr kumimoji="0" lang="en-US" altLang="en-US" sz="1100" b="0" i="0" u="none" strike="noStrike" kern="0" cap="none" spc="0" normalizeH="0" baseline="0" noProof="0" dirty="0">
              <a:ln>
                <a:noFill/>
              </a:ln>
              <a:solidFill>
                <a:schemeClr val="accent1"/>
              </a:solidFill>
              <a:effectLst/>
              <a:uLnTx/>
              <a:uFillTx/>
              <a:latin typeface="+mn-lt"/>
              <a:sym typeface="Helvetica"/>
            </a:endParaRPr>
          </a:p>
        </p:txBody>
      </p:sp>
      <p:sp>
        <p:nvSpPr>
          <p:cNvPr id="389" name="TextBox 388">
            <a:extLst>
              <a:ext uri="{FF2B5EF4-FFF2-40B4-BE49-F238E27FC236}">
                <a16:creationId xmlns:a16="http://schemas.microsoft.com/office/drawing/2014/main" id="{84293DF8-A6BE-5637-66F1-F41E66CEAA80}"/>
              </a:ext>
            </a:extLst>
          </p:cNvPr>
          <p:cNvSpPr txBox="1"/>
          <p:nvPr/>
        </p:nvSpPr>
        <p:spPr>
          <a:xfrm>
            <a:off x="26699" y="5608091"/>
            <a:ext cx="704039" cy="230832"/>
          </a:xfrm>
          <a:prstGeom prst="rect">
            <a:avLst/>
          </a:prstGeom>
          <a:noFill/>
        </p:spPr>
        <p:txBody>
          <a:bodyPr wrap="none" rtlCol="0">
            <a:spAutoFit/>
          </a:bodyPr>
          <a:lstStyle/>
          <a:p>
            <a:pPr algn="r"/>
            <a:r>
              <a:rPr lang="en-GB" sz="900" dirty="0">
                <a:solidFill>
                  <a:schemeClr val="tx1"/>
                </a:solidFill>
              </a:rPr>
              <a:t>No. at </a:t>
            </a:r>
            <a:r>
              <a:rPr lang="en-GB" sz="900" dirty="0" smtClean="0">
                <a:solidFill>
                  <a:schemeClr val="tx1"/>
                </a:solidFill>
              </a:rPr>
              <a:t>risk</a:t>
            </a:r>
            <a:endParaRPr lang="en-GB" sz="900" dirty="0">
              <a:solidFill>
                <a:schemeClr val="tx1"/>
              </a:solidFill>
            </a:endParaRPr>
          </a:p>
        </p:txBody>
      </p:sp>
      <p:grpSp>
        <p:nvGrpSpPr>
          <p:cNvPr id="390" name="Group 389">
            <a:extLst>
              <a:ext uri="{FF2B5EF4-FFF2-40B4-BE49-F238E27FC236}">
                <a16:creationId xmlns:a16="http://schemas.microsoft.com/office/drawing/2014/main" id="{6676EB56-E526-CCAD-D5A5-F815685ABF79}"/>
              </a:ext>
            </a:extLst>
          </p:cNvPr>
          <p:cNvGrpSpPr/>
          <p:nvPr/>
        </p:nvGrpSpPr>
        <p:grpSpPr>
          <a:xfrm>
            <a:off x="10315230" y="4110646"/>
            <a:ext cx="1532260" cy="379427"/>
            <a:chOff x="3808090" y="5967636"/>
            <a:chExt cx="1532260" cy="379427"/>
          </a:xfrm>
        </p:grpSpPr>
        <p:cxnSp>
          <p:nvCxnSpPr>
            <p:cNvPr id="391" name="Straight Connector 390">
              <a:extLst>
                <a:ext uri="{FF2B5EF4-FFF2-40B4-BE49-F238E27FC236}">
                  <a16:creationId xmlns:a16="http://schemas.microsoft.com/office/drawing/2014/main" id="{9789B796-B63A-C18D-8E77-2DF6901CBB33}"/>
                </a:ext>
              </a:extLst>
            </p:cNvPr>
            <p:cNvCxnSpPr/>
            <p:nvPr/>
          </p:nvCxnSpPr>
          <p:spPr>
            <a:xfrm>
              <a:off x="3808090" y="6032508"/>
              <a:ext cx="144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92" name="Rectangle 99">
              <a:extLst>
                <a:ext uri="{FF2B5EF4-FFF2-40B4-BE49-F238E27FC236}">
                  <a16:creationId xmlns:a16="http://schemas.microsoft.com/office/drawing/2014/main" id="{4C23117D-15F5-0293-D73E-ED133DAE8E04}"/>
                </a:ext>
              </a:extLst>
            </p:cNvPr>
            <p:cNvSpPr>
              <a:spLocks noChangeArrowheads="1"/>
            </p:cNvSpPr>
            <p:nvPr/>
          </p:nvSpPr>
          <p:spPr bwMode="auto">
            <a:xfrm>
              <a:off x="4020668" y="5967636"/>
              <a:ext cx="1319682" cy="215468"/>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0" cap="none" spc="0" normalizeH="0" baseline="0" noProof="0" dirty="0" smtClean="0">
                  <a:ln>
                    <a:noFill/>
                  </a:ln>
                  <a:effectLst/>
                  <a:uLnTx/>
                  <a:uFillTx/>
                  <a:latin typeface="+mn-lt"/>
                  <a:ea typeface="+mn-ea"/>
                  <a:cs typeface="+mn-cs"/>
                  <a:sym typeface="Helvetica"/>
                </a:rPr>
                <a:t>Serplulimab</a:t>
              </a:r>
              <a:r>
                <a:rPr lang="en-US" altLang="en-US" sz="1100" dirty="0">
                  <a:latin typeface="+mn-lt"/>
                </a:rPr>
                <a:t> </a:t>
              </a:r>
              <a:r>
                <a:rPr lang="en-US" altLang="en-US" sz="1100" dirty="0" smtClean="0">
                  <a:latin typeface="+mn-lt"/>
                </a:rPr>
                <a:t>+ c</a:t>
              </a:r>
              <a:r>
                <a:rPr kumimoji="0" lang="en-US" altLang="en-US" sz="1100" b="0" i="0" u="none" strike="noStrike" kern="0" cap="none" spc="0" normalizeH="0" baseline="0" noProof="0" dirty="0" err="1" smtClean="0">
                  <a:ln>
                    <a:noFill/>
                  </a:ln>
                  <a:effectLst/>
                  <a:uLnTx/>
                  <a:uFillTx/>
                  <a:latin typeface="+mn-lt"/>
                  <a:ea typeface="+mn-ea"/>
                  <a:cs typeface="+mn-cs"/>
                  <a:sym typeface="Helvetica"/>
                </a:rPr>
                <a:t>hemo</a:t>
              </a:r>
              <a:endParaRPr kumimoji="0" lang="en-US" altLang="en-US" sz="1100" b="0" i="0" u="none" strike="noStrike" kern="0" cap="none" spc="0" normalizeH="0" baseline="0" noProof="0" dirty="0">
                <a:ln>
                  <a:noFill/>
                </a:ln>
                <a:effectLst/>
                <a:uLnTx/>
                <a:uFillTx/>
                <a:latin typeface="+mn-lt"/>
                <a:ea typeface="+mn-ea"/>
                <a:cs typeface="+mn-cs"/>
                <a:sym typeface="Helvetica"/>
              </a:endParaRPr>
            </a:p>
          </p:txBody>
        </p:sp>
        <p:cxnSp>
          <p:nvCxnSpPr>
            <p:cNvPr id="393" name="Straight Connector 392">
              <a:extLst>
                <a:ext uri="{FF2B5EF4-FFF2-40B4-BE49-F238E27FC236}">
                  <a16:creationId xmlns:a16="http://schemas.microsoft.com/office/drawing/2014/main" id="{AC2C1E69-719E-8583-7987-3E0F24824121}"/>
                </a:ext>
              </a:extLst>
            </p:cNvPr>
            <p:cNvCxnSpPr/>
            <p:nvPr/>
          </p:nvCxnSpPr>
          <p:spPr>
            <a:xfrm>
              <a:off x="3812851" y="6196467"/>
              <a:ext cx="144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94" name="Rectangle 99">
              <a:extLst>
                <a:ext uri="{FF2B5EF4-FFF2-40B4-BE49-F238E27FC236}">
                  <a16:creationId xmlns:a16="http://schemas.microsoft.com/office/drawing/2014/main" id="{64EE2327-664D-7362-B718-E8387C71B178}"/>
                </a:ext>
              </a:extLst>
            </p:cNvPr>
            <p:cNvSpPr>
              <a:spLocks noChangeArrowheads="1"/>
            </p:cNvSpPr>
            <p:nvPr/>
          </p:nvSpPr>
          <p:spPr bwMode="auto">
            <a:xfrm>
              <a:off x="4020667" y="6131595"/>
              <a:ext cx="1156169" cy="215468"/>
            </a:xfrm>
            <a:prstGeom prst="rect">
              <a:avLst/>
            </a:prstGeom>
            <a:noFill/>
            <a:ln w="3175">
              <a:noFill/>
              <a:miter lim="800000"/>
              <a:headEnd/>
              <a:tailEnd/>
            </a:ln>
            <a:extLst>
              <a:ext uri="{909E8E84-426E-40DD-AFC4-6F175D3DCCD1}">
                <a14:hiddenFill xmlns:a14="http://schemas.microsoft.com/office/drawing/2010/main">
                  <a:solidFill>
                    <a:srgbClr val="FFFFFF"/>
                  </a:solidFill>
                </a14:hiddenFill>
              </a:ext>
            </a:extLst>
          </p:spPr>
          <p:txBody>
            <a:bodyPr vert="horz" wrap="square" lIns="0" tIns="0" rIns="0" bIns="0" numCol="1" anchor="t"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0" cap="none" spc="0" normalizeH="0" baseline="0" noProof="0" dirty="0" smtClean="0">
                  <a:ln>
                    <a:noFill/>
                  </a:ln>
                  <a:effectLst/>
                  <a:uLnTx/>
                  <a:uFillTx/>
                  <a:latin typeface="+mn-lt"/>
                  <a:ea typeface="+mn-ea"/>
                  <a:cs typeface="+mn-cs"/>
                  <a:sym typeface="Helvetica"/>
                </a:rPr>
                <a:t>Placebo + chemo</a:t>
              </a:r>
              <a:endParaRPr kumimoji="0" lang="en-US" altLang="en-US" sz="1100" b="0" i="0" u="none" strike="noStrike" kern="0" cap="none" spc="0" normalizeH="0" baseline="0" noProof="0" dirty="0">
                <a:ln>
                  <a:noFill/>
                </a:ln>
                <a:effectLst/>
                <a:uLnTx/>
                <a:uFillTx/>
                <a:latin typeface="+mn-lt"/>
                <a:ea typeface="+mn-ea"/>
                <a:cs typeface="+mn-cs"/>
                <a:sym typeface="Helvetica"/>
              </a:endParaRPr>
            </a:p>
          </p:txBody>
        </p:sp>
        <p:cxnSp>
          <p:nvCxnSpPr>
            <p:cNvPr id="395" name="Straight Connector 394">
              <a:extLst>
                <a:ext uri="{FF2B5EF4-FFF2-40B4-BE49-F238E27FC236}">
                  <a16:creationId xmlns:a16="http://schemas.microsoft.com/office/drawing/2014/main" id="{FD802E9A-C9C7-D48B-67E4-EF8AF414F909}"/>
                </a:ext>
              </a:extLst>
            </p:cNvPr>
            <p:cNvCxnSpPr>
              <a:cxnSpLocks/>
            </p:cNvCxnSpPr>
            <p:nvPr/>
          </p:nvCxnSpPr>
          <p:spPr>
            <a:xfrm>
              <a:off x="3880090" y="5978508"/>
              <a:ext cx="0" cy="108000"/>
            </a:xfrm>
            <a:prstGeom prst="line">
              <a:avLst/>
            </a:prstGeom>
            <a:ln w="95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96" name="Straight Connector 395">
              <a:extLst>
                <a:ext uri="{FF2B5EF4-FFF2-40B4-BE49-F238E27FC236}">
                  <a16:creationId xmlns:a16="http://schemas.microsoft.com/office/drawing/2014/main" id="{6BD17DB8-C3CC-7E44-C800-068103181A14}"/>
                </a:ext>
              </a:extLst>
            </p:cNvPr>
            <p:cNvCxnSpPr>
              <a:cxnSpLocks/>
            </p:cNvCxnSpPr>
            <p:nvPr/>
          </p:nvCxnSpPr>
          <p:spPr>
            <a:xfrm>
              <a:off x="3884851" y="6142467"/>
              <a:ext cx="0" cy="108000"/>
            </a:xfrm>
            <a:prstGeom prst="line">
              <a:avLst/>
            </a:prstGeom>
            <a:ln w="952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397" name="TextBox 396">
            <a:extLst>
              <a:ext uri="{FF2B5EF4-FFF2-40B4-BE49-F238E27FC236}">
                <a16:creationId xmlns:a16="http://schemas.microsoft.com/office/drawing/2014/main" id="{84293DF8-A6BE-5637-66F1-F41E66CEAA80}"/>
              </a:ext>
            </a:extLst>
          </p:cNvPr>
          <p:cNvSpPr txBox="1"/>
          <p:nvPr/>
        </p:nvSpPr>
        <p:spPr>
          <a:xfrm>
            <a:off x="-63069" y="5745174"/>
            <a:ext cx="793807" cy="397032"/>
          </a:xfrm>
          <a:prstGeom prst="rect">
            <a:avLst/>
          </a:prstGeom>
          <a:noFill/>
        </p:spPr>
        <p:txBody>
          <a:bodyPr wrap="none" rtlCol="0">
            <a:spAutoFit/>
          </a:bodyPr>
          <a:lstStyle/>
          <a:p>
            <a:pPr algn="r">
              <a:lnSpc>
                <a:spcPct val="110000"/>
              </a:lnSpc>
            </a:pPr>
            <a:r>
              <a:rPr lang="en-GB" sz="900" dirty="0" smtClean="0">
                <a:solidFill>
                  <a:schemeClr val="accent1"/>
                </a:solidFill>
              </a:rPr>
              <a:t>Placebo</a:t>
            </a:r>
          </a:p>
          <a:p>
            <a:pPr algn="r">
              <a:lnSpc>
                <a:spcPct val="110000"/>
              </a:lnSpc>
            </a:pPr>
            <a:r>
              <a:rPr lang="en-GB" sz="900" dirty="0" smtClean="0">
                <a:solidFill>
                  <a:schemeClr val="accent2"/>
                </a:solidFill>
              </a:rPr>
              <a:t>Serplulimab</a:t>
            </a:r>
            <a:endParaRPr lang="en-GB" sz="900" dirty="0">
              <a:solidFill>
                <a:schemeClr val="accent2"/>
              </a:solidFill>
            </a:endParaRPr>
          </a:p>
        </p:txBody>
      </p:sp>
      <p:graphicFrame>
        <p:nvGraphicFramePr>
          <p:cNvPr id="398" name="Table 54">
            <a:extLst>
              <a:ext uri="{FF2B5EF4-FFF2-40B4-BE49-F238E27FC236}">
                <a16:creationId xmlns:a16="http://schemas.microsoft.com/office/drawing/2014/main" id="{B04854D6-B26F-CB60-0520-8765C8BE7450}"/>
              </a:ext>
            </a:extLst>
          </p:cNvPr>
          <p:cNvGraphicFramePr>
            <a:graphicFrameLocks noGrp="1"/>
          </p:cNvGraphicFramePr>
          <p:nvPr>
            <p:extLst>
              <p:ext uri="{D42A27DB-BD31-4B8C-83A1-F6EECF244321}">
                <p14:modId xmlns:p14="http://schemas.microsoft.com/office/powerpoint/2010/main" val="293797593"/>
              </p:ext>
            </p:extLst>
          </p:nvPr>
        </p:nvGraphicFramePr>
        <p:xfrm>
          <a:off x="6714481" y="1805167"/>
          <a:ext cx="5372419" cy="1288800"/>
        </p:xfrm>
        <a:graphic>
          <a:graphicData uri="http://schemas.openxmlformats.org/drawingml/2006/table">
            <a:tbl>
              <a:tblPr firstRow="1" bandRow="1">
                <a:tableStyleId>{69012ECD-51FC-41F1-AA8D-1B2483CD663E}</a:tableStyleId>
              </a:tblPr>
              <a:tblGrid>
                <a:gridCol w="1625919">
                  <a:extLst>
                    <a:ext uri="{9D8B030D-6E8A-4147-A177-3AD203B41FA5}">
                      <a16:colId xmlns:a16="http://schemas.microsoft.com/office/drawing/2014/main" val="877734686"/>
                    </a:ext>
                  </a:extLst>
                </a:gridCol>
                <a:gridCol w="1873250">
                  <a:extLst>
                    <a:ext uri="{9D8B030D-6E8A-4147-A177-3AD203B41FA5}">
                      <a16:colId xmlns:a16="http://schemas.microsoft.com/office/drawing/2014/main" val="2230112813"/>
                    </a:ext>
                  </a:extLst>
                </a:gridCol>
                <a:gridCol w="1873250">
                  <a:extLst>
                    <a:ext uri="{9D8B030D-6E8A-4147-A177-3AD203B41FA5}">
                      <a16:colId xmlns:a16="http://schemas.microsoft.com/office/drawing/2014/main" val="3849467418"/>
                    </a:ext>
                  </a:extLst>
                </a:gridCol>
              </a:tblGrid>
              <a:tr h="323774">
                <a:tc>
                  <a:txBody>
                    <a:bodyPr/>
                    <a:lstStyle/>
                    <a:p>
                      <a:pPr algn="l"/>
                      <a:endParaRPr lang="en-GB" sz="1200" b="0" dirty="0">
                        <a:solidFill>
                          <a:schemeClr val="tx2"/>
                        </a:solidFill>
                      </a:endParaRPr>
                    </a:p>
                  </a:txBody>
                  <a:tcPr marL="90000" marR="90000" marT="46800" marB="46800" anchor="ctr"/>
                </a:tc>
                <a:tc>
                  <a:txBody>
                    <a:bodyPr/>
                    <a:lstStyle/>
                    <a:p>
                      <a:pPr algn="ctr"/>
                      <a:r>
                        <a:rPr lang="en-GB" sz="1200" dirty="0" smtClean="0">
                          <a:solidFill>
                            <a:schemeClr val="tx2"/>
                          </a:solidFill>
                        </a:rPr>
                        <a:t>Serplulimab</a:t>
                      </a:r>
                      <a:r>
                        <a:rPr lang="en-GB" sz="1200" baseline="0" dirty="0">
                          <a:solidFill>
                            <a:schemeClr val="tx2"/>
                          </a:solidFill>
                        </a:rPr>
                        <a:t> </a:t>
                      </a:r>
                      <a:r>
                        <a:rPr lang="en-GB" sz="1200" baseline="0" dirty="0" smtClean="0">
                          <a:solidFill>
                            <a:schemeClr val="tx2"/>
                          </a:solidFill>
                        </a:rPr>
                        <a:t>+ c</a:t>
                      </a:r>
                      <a:r>
                        <a:rPr lang="en-GB" sz="1200" dirty="0" smtClean="0">
                          <a:solidFill>
                            <a:schemeClr val="tx2"/>
                          </a:solidFill>
                        </a:rPr>
                        <a:t>hemo</a:t>
                      </a:r>
                      <a:endParaRPr lang="en-GB" sz="1200" dirty="0">
                        <a:solidFill>
                          <a:schemeClr val="tx2"/>
                        </a:solidFill>
                      </a:endParaRPr>
                    </a:p>
                    <a:p>
                      <a:pPr algn="ctr"/>
                      <a:r>
                        <a:rPr lang="en-GB" sz="1200" dirty="0">
                          <a:solidFill>
                            <a:schemeClr val="tx2"/>
                          </a:solidFill>
                        </a:rPr>
                        <a:t>(n=389)</a:t>
                      </a:r>
                      <a:endParaRPr lang="en-GB" sz="1200" b="1" dirty="0">
                        <a:solidFill>
                          <a:schemeClr val="tx2"/>
                        </a:solidFill>
                      </a:endParaRPr>
                    </a:p>
                  </a:txBody>
                  <a:tcPr marL="90000" marR="90000" marT="46800" marB="46800" anchor="ctr"/>
                </a:tc>
                <a:tc>
                  <a:txBody>
                    <a:bodyPr/>
                    <a:lstStyle/>
                    <a:p>
                      <a:pPr algn="ctr"/>
                      <a:r>
                        <a:rPr lang="en-GB" sz="1200" dirty="0" smtClean="0">
                          <a:solidFill>
                            <a:schemeClr val="tx2"/>
                          </a:solidFill>
                        </a:rPr>
                        <a:t>Placebo</a:t>
                      </a:r>
                      <a:r>
                        <a:rPr lang="en-GB" sz="1200" baseline="0" dirty="0" smtClean="0">
                          <a:solidFill>
                            <a:schemeClr val="tx2"/>
                          </a:solidFill>
                        </a:rPr>
                        <a:t> + c</a:t>
                      </a:r>
                      <a:r>
                        <a:rPr lang="en-GB" sz="1200" dirty="0" smtClean="0">
                          <a:solidFill>
                            <a:schemeClr val="tx2"/>
                          </a:solidFill>
                        </a:rPr>
                        <a:t>hemo</a:t>
                      </a:r>
                      <a:r>
                        <a:rPr lang="en-GB" sz="1200" dirty="0">
                          <a:solidFill>
                            <a:schemeClr val="tx2"/>
                          </a:solidFill>
                        </a:rPr>
                        <a:t/>
                      </a:r>
                      <a:br>
                        <a:rPr lang="en-GB" sz="1200" dirty="0">
                          <a:solidFill>
                            <a:schemeClr val="tx2"/>
                          </a:solidFill>
                        </a:rPr>
                      </a:br>
                      <a:r>
                        <a:rPr lang="en-GB" sz="1200" dirty="0">
                          <a:solidFill>
                            <a:schemeClr val="tx2"/>
                          </a:solidFill>
                        </a:rPr>
                        <a:t>(n=196)</a:t>
                      </a:r>
                      <a:endParaRPr lang="en-GB" sz="1200" b="1" dirty="0">
                        <a:solidFill>
                          <a:schemeClr val="tx2"/>
                        </a:solidFill>
                      </a:endParaRPr>
                    </a:p>
                  </a:txBody>
                  <a:tcPr marL="90000" marR="90000" marT="46800" marB="46800" anchor="ctr"/>
                </a:tc>
                <a:extLst>
                  <a:ext uri="{0D108BD9-81ED-4DB2-BD59-A6C34878D82A}">
                    <a16:rowId xmlns:a16="http://schemas.microsoft.com/office/drawing/2014/main" val="3314864962"/>
                  </a:ext>
                </a:extLst>
              </a:tr>
              <a:tr h="169390">
                <a:tc>
                  <a:txBody>
                    <a:bodyPr/>
                    <a:lstStyle/>
                    <a:p>
                      <a:pPr algn="l"/>
                      <a:r>
                        <a:rPr lang="en-GB" sz="1200" dirty="0"/>
                        <a:t>Events, n (%)</a:t>
                      </a:r>
                      <a:endParaRPr lang="en-GB" sz="1200" b="0" dirty="0">
                        <a:solidFill>
                          <a:schemeClr val="tx1"/>
                        </a:solidFill>
                        <a:latin typeface="+mn-lt"/>
                        <a:cs typeface="Open Sans" panose="020B0606030504020204" pitchFamily="34" charset="0"/>
                      </a:endParaRPr>
                    </a:p>
                  </a:txBody>
                  <a:tcPr marL="90000" marR="90000" marT="46800" marB="46800" anchor="ctr"/>
                </a:tc>
                <a:tc>
                  <a:txBody>
                    <a:bodyPr/>
                    <a:lstStyle/>
                    <a:p>
                      <a:pPr algn="ctr"/>
                      <a:r>
                        <a:rPr lang="en-GB" sz="1200" dirty="0" smtClean="0"/>
                        <a:t>223 (57.3)</a:t>
                      </a:r>
                      <a:endParaRPr lang="en-GB" sz="1200" b="0" dirty="0">
                        <a:solidFill>
                          <a:schemeClr val="tx1"/>
                        </a:solidFill>
                        <a:latin typeface="+mn-lt"/>
                        <a:cs typeface="Open Sans" panose="020B0606030504020204" pitchFamily="34" charset="0"/>
                      </a:endParaRPr>
                    </a:p>
                  </a:txBody>
                  <a:tcPr marL="90000" marR="90000" marT="46800" marB="46800" anchor="ctr"/>
                </a:tc>
                <a:tc>
                  <a:txBody>
                    <a:bodyPr/>
                    <a:lstStyle/>
                    <a:p>
                      <a:pPr algn="ctr"/>
                      <a:r>
                        <a:rPr lang="en-GB" sz="1200" dirty="0" smtClean="0"/>
                        <a:t>151 (77.0)</a:t>
                      </a:r>
                      <a:endParaRPr lang="en-GB" sz="1200" b="0" dirty="0">
                        <a:solidFill>
                          <a:schemeClr val="tx1"/>
                        </a:solidFill>
                        <a:latin typeface="+mn-lt"/>
                        <a:cs typeface="Open Sans" panose="020B0606030504020204" pitchFamily="34" charset="0"/>
                      </a:endParaRPr>
                    </a:p>
                  </a:txBody>
                  <a:tcPr marL="90000" marR="90000" marT="46800" marB="46800" anchor="ctr"/>
                </a:tc>
                <a:extLst>
                  <a:ext uri="{0D108BD9-81ED-4DB2-BD59-A6C34878D82A}">
                    <a16:rowId xmlns:a16="http://schemas.microsoft.com/office/drawing/2014/main" val="2528577773"/>
                  </a:ext>
                </a:extLst>
              </a:tr>
              <a:tr h="169390">
                <a:tc>
                  <a:txBody>
                    <a:bodyPr/>
                    <a:lstStyle/>
                    <a:p>
                      <a:pPr algn="l"/>
                      <a:r>
                        <a:rPr lang="en-GB" sz="1200" dirty="0" smtClean="0"/>
                        <a:t>mPFS, </a:t>
                      </a:r>
                      <a:r>
                        <a:rPr lang="en-GB" sz="1200" dirty="0" err="1" smtClean="0"/>
                        <a:t>mo</a:t>
                      </a:r>
                      <a:r>
                        <a:rPr lang="en-GB" sz="1200" dirty="0" smtClean="0"/>
                        <a:t> </a:t>
                      </a:r>
                      <a:r>
                        <a:rPr lang="en-GB" sz="1200" dirty="0"/>
                        <a:t>(</a:t>
                      </a:r>
                      <a:r>
                        <a:rPr lang="en-GB" sz="1200" dirty="0" smtClean="0"/>
                        <a:t>95%CI</a:t>
                      </a:r>
                      <a:r>
                        <a:rPr lang="en-GB" sz="1200" dirty="0"/>
                        <a:t>)</a:t>
                      </a:r>
                      <a:endParaRPr lang="en-GB" sz="1200" b="0" dirty="0">
                        <a:solidFill>
                          <a:schemeClr val="tx1"/>
                        </a:solidFill>
                        <a:latin typeface="+mn-lt"/>
                        <a:cs typeface="Open Sans" panose="020B0606030504020204" pitchFamily="34" charset="0"/>
                      </a:endParaRPr>
                    </a:p>
                  </a:txBody>
                  <a:tcPr marL="90000" marR="90000" marT="46800" marB="46800" anchor="ctr"/>
                </a:tc>
                <a:tc>
                  <a:txBody>
                    <a:bodyPr/>
                    <a:lstStyle/>
                    <a:p>
                      <a:pPr algn="ctr"/>
                      <a:r>
                        <a:rPr lang="en-GB" sz="1200" dirty="0" smtClean="0"/>
                        <a:t>5.7 (5.5, 6.9)</a:t>
                      </a:r>
                      <a:endParaRPr lang="en-GB" sz="1200" b="0" dirty="0">
                        <a:solidFill>
                          <a:schemeClr val="tx1"/>
                        </a:solidFill>
                        <a:latin typeface="+mn-lt"/>
                        <a:cs typeface="Open Sans" panose="020B0606030504020204" pitchFamily="34" charset="0"/>
                      </a:endParaRPr>
                    </a:p>
                  </a:txBody>
                  <a:tcPr marL="90000" marR="90000" marT="46800" marB="46800" anchor="ctr"/>
                </a:tc>
                <a:tc>
                  <a:txBody>
                    <a:bodyPr/>
                    <a:lstStyle/>
                    <a:p>
                      <a:pPr algn="ctr"/>
                      <a:r>
                        <a:rPr lang="en-GB" sz="1200" dirty="0" smtClean="0"/>
                        <a:t>4.3 (4.2, 4.5)</a:t>
                      </a:r>
                      <a:endParaRPr lang="en-GB" sz="1200" b="0" dirty="0">
                        <a:solidFill>
                          <a:schemeClr val="tx1"/>
                        </a:solidFill>
                        <a:latin typeface="+mn-lt"/>
                        <a:cs typeface="Open Sans" panose="020B0606030504020204" pitchFamily="34" charset="0"/>
                      </a:endParaRPr>
                    </a:p>
                  </a:txBody>
                  <a:tcPr marL="90000" marR="90000" marT="46800" marB="46800" anchor="ctr"/>
                </a:tc>
                <a:extLst>
                  <a:ext uri="{0D108BD9-81ED-4DB2-BD59-A6C34878D82A}">
                    <a16:rowId xmlns:a16="http://schemas.microsoft.com/office/drawing/2014/main" val="3126903791"/>
                  </a:ext>
                </a:extLst>
              </a:tr>
              <a:tr h="169390">
                <a:tc>
                  <a:txBody>
                    <a:bodyPr/>
                    <a:lstStyle/>
                    <a:p>
                      <a:pPr algn="l"/>
                      <a:r>
                        <a:rPr lang="en-GB" sz="1200" dirty="0" smtClean="0"/>
                        <a:t>HR (95%CI)</a:t>
                      </a:r>
                      <a:endParaRPr lang="en-GB" sz="1200" b="0" dirty="0">
                        <a:solidFill>
                          <a:schemeClr val="tx1"/>
                        </a:solidFill>
                        <a:latin typeface="+mn-lt"/>
                        <a:cs typeface="Open Sans" panose="020B0606030504020204" pitchFamily="34" charset="0"/>
                      </a:endParaRPr>
                    </a:p>
                  </a:txBody>
                  <a:tcPr marL="90000" marR="90000" marT="46800" marB="46800" anchor="ctr"/>
                </a:tc>
                <a:tc gridSpan="2">
                  <a:txBody>
                    <a:bodyPr/>
                    <a:lstStyle/>
                    <a:p>
                      <a:pPr algn="ctr"/>
                      <a:r>
                        <a:rPr lang="en-GB" sz="1200" dirty="0" smtClean="0"/>
                        <a:t>0.48 (0.38, 0.59)</a:t>
                      </a:r>
                      <a:endParaRPr lang="en-GB" sz="1200" b="0" dirty="0" smtClean="0">
                        <a:solidFill>
                          <a:schemeClr val="tx1"/>
                        </a:solidFill>
                        <a:latin typeface="+mn-lt"/>
                        <a:cs typeface="Open Sans" panose="020B0606030504020204" pitchFamily="34" charset="0"/>
                      </a:endParaRPr>
                    </a:p>
                  </a:txBody>
                  <a:tcPr marL="90000" marR="90000" marT="46800" marB="46800" anchor="ctr"/>
                </a:tc>
                <a:tc hMerge="1">
                  <a:txBody>
                    <a:bodyPr/>
                    <a:lstStyle/>
                    <a:p>
                      <a:pPr algn="ctr"/>
                      <a:endParaRPr lang="en-GB" sz="1200" b="0" dirty="0">
                        <a:solidFill>
                          <a:schemeClr val="tx1"/>
                        </a:solidFill>
                        <a:latin typeface="+mn-lt"/>
                        <a:cs typeface="Open Sans" panose="020B0606030504020204" pitchFamily="34" charset="0"/>
                      </a:endParaRPr>
                    </a:p>
                  </a:txBody>
                  <a:tcPr marL="90000" marR="90000" marT="46800" marB="4680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3220231079"/>
                  </a:ext>
                </a:extLst>
              </a:tr>
            </a:tbl>
          </a:graphicData>
        </a:graphic>
      </p:graphicFrame>
    </p:spTree>
    <p:extLst>
      <p:ext uri="{BB962C8B-B14F-4D97-AF65-F5344CB8AC3E}">
        <p14:creationId xmlns:p14="http://schemas.microsoft.com/office/powerpoint/2010/main" val="353819728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8505: Serplulimab, a novel anti-PD-1 antibody, plus chemotherapy versus chemotherapy alone as first-line treatment for extensive-stage small-cell lung cancer: An international randomized phase 3 study – Cheng Y, et al</a:t>
            </a:r>
            <a:endParaRPr lang="en-GB" dirty="0"/>
          </a:p>
        </p:txBody>
      </p:sp>
      <p:sp>
        <p:nvSpPr>
          <p:cNvPr id="6" name="Content Placeholder 5"/>
          <p:cNvSpPr>
            <a:spLocks noGrp="1"/>
          </p:cNvSpPr>
          <p:nvPr>
            <p:ph idx="1"/>
          </p:nvPr>
        </p:nvSpPr>
        <p:spPr/>
        <p:txBody>
          <a:bodyPr/>
          <a:lstStyle/>
          <a:p>
            <a:r>
              <a:rPr lang="en-GB" b="1" dirty="0"/>
              <a:t>Key results (cont.)</a:t>
            </a:r>
          </a:p>
          <a:p>
            <a:pPr>
              <a:spcBef>
                <a:spcPts val="27500"/>
              </a:spcBef>
            </a:pPr>
            <a:r>
              <a:rPr lang="en-GB" b="1" dirty="0" smtClean="0"/>
              <a:t>Conclusions</a:t>
            </a:r>
          </a:p>
          <a:p>
            <a:pPr lvl="1"/>
            <a:r>
              <a:rPr lang="en-GB" dirty="0" smtClean="0"/>
              <a:t>In </a:t>
            </a:r>
            <a:r>
              <a:rPr lang="en-GB" dirty="0"/>
              <a:t>patients with extensive-stage </a:t>
            </a:r>
            <a:r>
              <a:rPr lang="en-GB" dirty="0" smtClean="0"/>
              <a:t>SCLC, serplulimab + chemotherapy demonstrated superior survival to SoC at this planned interim analysis and had a manageable safety profile </a:t>
            </a:r>
          </a:p>
        </p:txBody>
      </p:sp>
      <p:sp>
        <p:nvSpPr>
          <p:cNvPr id="5" name="Text Placeholder 4"/>
          <p:cNvSpPr>
            <a:spLocks noGrp="1"/>
          </p:cNvSpPr>
          <p:nvPr>
            <p:ph type="body" sz="quarter" idx="11"/>
          </p:nvPr>
        </p:nvSpPr>
        <p:spPr/>
        <p:txBody>
          <a:bodyPr/>
          <a:lstStyle/>
          <a:p>
            <a:r>
              <a:rPr lang="en-GB" dirty="0" smtClean="0"/>
              <a:t>Cheng Y,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8505</a:t>
            </a:r>
            <a:endParaRPr lang="en-GB" dirty="0"/>
          </a:p>
        </p:txBody>
      </p:sp>
      <p:graphicFrame>
        <p:nvGraphicFramePr>
          <p:cNvPr id="9" name="Table 8"/>
          <p:cNvGraphicFramePr>
            <a:graphicFrameLocks noGrp="1"/>
          </p:cNvGraphicFramePr>
          <p:nvPr>
            <p:extLst>
              <p:ext uri="{D42A27DB-BD31-4B8C-83A1-F6EECF244321}">
                <p14:modId xmlns:p14="http://schemas.microsoft.com/office/powerpoint/2010/main" val="779424376"/>
              </p:ext>
            </p:extLst>
          </p:nvPr>
        </p:nvGraphicFramePr>
        <p:xfrm>
          <a:off x="6163282" y="1641644"/>
          <a:ext cx="5723918" cy="3224160"/>
        </p:xfrm>
        <a:graphic>
          <a:graphicData uri="http://schemas.openxmlformats.org/drawingml/2006/table">
            <a:tbl>
              <a:tblPr firstRow="1" bandRow="1">
                <a:tableStyleId>{69012ECD-51FC-41F1-AA8D-1B2483CD663E}</a:tableStyleId>
              </a:tblPr>
              <a:tblGrid>
                <a:gridCol w="2146300">
                  <a:extLst>
                    <a:ext uri="{9D8B030D-6E8A-4147-A177-3AD203B41FA5}">
                      <a16:colId xmlns:a16="http://schemas.microsoft.com/office/drawing/2014/main" val="4251174958"/>
                    </a:ext>
                  </a:extLst>
                </a:gridCol>
                <a:gridCol w="1788809">
                  <a:extLst>
                    <a:ext uri="{9D8B030D-6E8A-4147-A177-3AD203B41FA5}">
                      <a16:colId xmlns:a16="http://schemas.microsoft.com/office/drawing/2014/main" val="3398966707"/>
                    </a:ext>
                  </a:extLst>
                </a:gridCol>
                <a:gridCol w="1788809">
                  <a:extLst>
                    <a:ext uri="{9D8B030D-6E8A-4147-A177-3AD203B41FA5}">
                      <a16:colId xmlns:a16="http://schemas.microsoft.com/office/drawing/2014/main" val="2451753297"/>
                    </a:ext>
                  </a:extLst>
                </a:gridCol>
              </a:tblGrid>
              <a:tr h="251987">
                <a:tc>
                  <a:txBody>
                    <a:bodyPr/>
                    <a:lstStyle/>
                    <a:p>
                      <a:pPr algn="l"/>
                      <a:r>
                        <a:rPr lang="en-US" sz="1200" b="1" dirty="0" smtClean="0">
                          <a:solidFill>
                            <a:schemeClr val="tx2"/>
                          </a:solidFill>
                          <a:latin typeface="+mn-lt"/>
                        </a:rPr>
                        <a:t>AEs, n (%)</a:t>
                      </a:r>
                      <a:endParaRPr lang="en-US" sz="1200" b="1" dirty="0">
                        <a:solidFill>
                          <a:schemeClr val="tx2"/>
                        </a:solidFill>
                        <a:latin typeface="+mn-lt"/>
                      </a:endParaRPr>
                    </a:p>
                  </a:txBody>
                  <a:tcPr marL="90000" marR="90000" marT="46800" marB="46800" anchor="b">
                    <a:lnB w="12700" cap="flat" cmpd="sng" algn="ctr">
                      <a:noFill/>
                      <a:prstDash val="solid"/>
                      <a:round/>
                      <a:headEnd type="none" w="med" len="med"/>
                      <a:tailEnd type="none" w="med" len="med"/>
                    </a:lnB>
                  </a:tcPr>
                </a:tc>
                <a:tc>
                  <a:txBody>
                    <a:bodyPr/>
                    <a:lstStyle/>
                    <a:p>
                      <a:pPr algn="ctr"/>
                      <a:r>
                        <a:rPr lang="en-GB" sz="1200" b="1" dirty="0" err="1" smtClean="0">
                          <a:solidFill>
                            <a:schemeClr val="tx2"/>
                          </a:solidFill>
                        </a:rPr>
                        <a:t>Serplulimab</a:t>
                      </a:r>
                      <a:r>
                        <a:rPr lang="en-GB" sz="1200" b="1" dirty="0" smtClean="0">
                          <a:solidFill>
                            <a:schemeClr val="tx2"/>
                          </a:solidFill>
                        </a:rPr>
                        <a:t> + chemo</a:t>
                      </a:r>
                    </a:p>
                    <a:p>
                      <a:pPr algn="ctr"/>
                      <a:r>
                        <a:rPr lang="en-GB" sz="1200" b="1" dirty="0" smtClean="0">
                          <a:solidFill>
                            <a:schemeClr val="tx2"/>
                          </a:solidFill>
                        </a:rPr>
                        <a:t>(n=389)</a:t>
                      </a:r>
                      <a:endParaRPr lang="en-GB" sz="1200" b="1" dirty="0">
                        <a:solidFill>
                          <a:schemeClr val="tx2"/>
                        </a:solidFill>
                      </a:endParaRPr>
                    </a:p>
                  </a:txBody>
                  <a:tcPr marL="90000" marR="90000" marT="46800" marB="46800" anchor="ctr">
                    <a:lnB w="12700" cap="flat" cmpd="sng" algn="ctr">
                      <a:noFill/>
                      <a:prstDash val="solid"/>
                      <a:round/>
                      <a:headEnd type="none" w="med" len="med"/>
                      <a:tailEnd type="none" w="med" len="med"/>
                    </a:lnB>
                    <a:solidFill>
                      <a:schemeClr val="accent1"/>
                    </a:solidFill>
                  </a:tcPr>
                </a:tc>
                <a:tc>
                  <a:txBody>
                    <a:bodyPr/>
                    <a:lstStyle/>
                    <a:p>
                      <a:pPr algn="ctr"/>
                      <a:r>
                        <a:rPr lang="en-GB" sz="1200" b="1" dirty="0">
                          <a:solidFill>
                            <a:schemeClr val="tx2"/>
                          </a:solidFill>
                        </a:rPr>
                        <a:t>Placebo </a:t>
                      </a:r>
                      <a:r>
                        <a:rPr lang="en-GB" sz="1200" b="1" dirty="0" smtClean="0">
                          <a:solidFill>
                            <a:schemeClr val="tx2"/>
                          </a:solidFill>
                        </a:rPr>
                        <a:t>+</a:t>
                      </a:r>
                      <a:r>
                        <a:rPr lang="en-GB" sz="1200" b="1" baseline="0" dirty="0">
                          <a:solidFill>
                            <a:schemeClr val="tx2"/>
                          </a:solidFill>
                        </a:rPr>
                        <a:t> </a:t>
                      </a:r>
                      <a:r>
                        <a:rPr lang="en-GB" sz="1200" b="1" dirty="0" smtClean="0">
                          <a:solidFill>
                            <a:schemeClr val="tx2"/>
                          </a:solidFill>
                        </a:rPr>
                        <a:t>chemo </a:t>
                      </a:r>
                    </a:p>
                    <a:p>
                      <a:pPr algn="ctr"/>
                      <a:r>
                        <a:rPr lang="en-GB" sz="1200" b="1" dirty="0" smtClean="0">
                          <a:solidFill>
                            <a:schemeClr val="tx2"/>
                          </a:solidFill>
                        </a:rPr>
                        <a:t>(n=196) </a:t>
                      </a:r>
                      <a:endParaRPr lang="en-GB" sz="1200" b="1" dirty="0">
                        <a:solidFill>
                          <a:schemeClr val="tx2"/>
                        </a:solidFill>
                      </a:endParaRPr>
                    </a:p>
                  </a:txBody>
                  <a:tcPr marL="90000" marR="90000" marT="46800" marB="468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011744392"/>
                  </a:ext>
                </a:extLst>
              </a:tr>
              <a:tr h="121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TEAEs</a:t>
                      </a:r>
                    </a:p>
                  </a:txBody>
                  <a:tcPr marL="90000" marR="90000" marT="46800" marB="46800">
                    <a:lnT w="12700" cap="flat" cmpd="sng" algn="ctr">
                      <a:noFill/>
                      <a:prstDash val="solid"/>
                      <a:round/>
                      <a:headEnd type="none" w="med" len="med"/>
                      <a:tailEnd type="none" w="med" len="med"/>
                    </a:lnT>
                  </a:tcPr>
                </a:tc>
                <a:tc>
                  <a:txBody>
                    <a:bodyPr/>
                    <a:lstStyle/>
                    <a:p>
                      <a:pPr algn="ctr"/>
                      <a:r>
                        <a:rPr lang="en-GB" sz="1200" dirty="0" smtClean="0"/>
                        <a:t>372 (95.6)</a:t>
                      </a:r>
                      <a:endParaRPr lang="en-GB" sz="1200" dirty="0"/>
                    </a:p>
                  </a:txBody>
                  <a:tcPr marL="90000" marR="90000" marT="46800" marB="46800">
                    <a:lnT w="12700" cap="flat" cmpd="sng" algn="ctr">
                      <a:noFill/>
                      <a:prstDash val="solid"/>
                      <a:round/>
                      <a:headEnd type="none" w="med" len="med"/>
                      <a:tailEnd type="none" w="med" len="med"/>
                    </a:lnT>
                  </a:tcPr>
                </a:tc>
                <a:tc>
                  <a:txBody>
                    <a:bodyPr/>
                    <a:lstStyle/>
                    <a:p>
                      <a:pPr algn="ctr"/>
                      <a:r>
                        <a:rPr lang="en-GB" sz="1200" dirty="0" smtClean="0"/>
                        <a:t>191 (97.4)</a:t>
                      </a:r>
                      <a:endParaRPr lang="en-GB" sz="1200" dirty="0"/>
                    </a:p>
                  </a:txBody>
                  <a:tcPr marL="90000" marR="90000" marT="46800" marB="46800">
                    <a:lnT w="12700" cap="flat" cmpd="sng" algn="ctr">
                      <a:noFill/>
                      <a:prstDash val="solid"/>
                      <a:round/>
                      <a:headEnd type="none" w="med" len="med"/>
                      <a:tailEnd type="none" w="med" len="med"/>
                    </a:lnT>
                  </a:tcPr>
                </a:tc>
                <a:extLst>
                  <a:ext uri="{0D108BD9-81ED-4DB2-BD59-A6C34878D82A}">
                    <a16:rowId xmlns:a16="http://schemas.microsoft.com/office/drawing/2014/main" val="3005785457"/>
                  </a:ext>
                </a:extLst>
              </a:tr>
              <a:tr h="1217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Grade ≥3</a:t>
                      </a:r>
                    </a:p>
                  </a:txBody>
                  <a:tcPr marL="90000" marR="90000" marT="46800" marB="46800"/>
                </a:tc>
                <a:tc>
                  <a:txBody>
                    <a:bodyPr/>
                    <a:lstStyle/>
                    <a:p>
                      <a:pPr algn="ctr"/>
                      <a:r>
                        <a:rPr lang="en-GB" sz="1200" dirty="0" smtClean="0"/>
                        <a:t>321 (82.5)</a:t>
                      </a:r>
                      <a:endParaRPr lang="en-GB" sz="1200" dirty="0"/>
                    </a:p>
                  </a:txBody>
                  <a:tcPr marL="90000" marR="90000" marT="46800" marB="46800"/>
                </a:tc>
                <a:tc>
                  <a:txBody>
                    <a:bodyPr/>
                    <a:lstStyle/>
                    <a:p>
                      <a:pPr algn="ctr"/>
                      <a:r>
                        <a:rPr lang="en-GB" sz="1200" dirty="0" smtClean="0"/>
                        <a:t>157 (80.1)</a:t>
                      </a:r>
                      <a:endParaRPr lang="en-GB" sz="1200" dirty="0"/>
                    </a:p>
                  </a:txBody>
                  <a:tcPr marL="90000" marR="90000" marT="46800" marB="46800"/>
                </a:tc>
                <a:extLst>
                  <a:ext uri="{0D108BD9-81ED-4DB2-BD59-A6C34878D82A}">
                    <a16:rowId xmlns:a16="http://schemas.microsoft.com/office/drawing/2014/main" val="2763956943"/>
                  </a:ext>
                </a:extLst>
              </a:tr>
              <a:tr h="1217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Serious</a:t>
                      </a:r>
                    </a:p>
                  </a:txBody>
                  <a:tcPr marL="90000" marR="90000" marT="46800" marB="46800"/>
                </a:tc>
                <a:tc>
                  <a:txBody>
                    <a:bodyPr/>
                    <a:lstStyle/>
                    <a:p>
                      <a:pPr algn="ctr"/>
                      <a:r>
                        <a:rPr lang="en-GB" sz="1200" dirty="0" smtClean="0"/>
                        <a:t>136 (35.0)</a:t>
                      </a:r>
                      <a:endParaRPr lang="en-GB" sz="1200" dirty="0"/>
                    </a:p>
                  </a:txBody>
                  <a:tcPr marL="90000" marR="90000" marT="46800" marB="46800"/>
                </a:tc>
                <a:tc>
                  <a:txBody>
                    <a:bodyPr/>
                    <a:lstStyle/>
                    <a:p>
                      <a:pPr algn="ctr"/>
                      <a:r>
                        <a:rPr lang="en-GB" sz="1200" dirty="0" smtClean="0"/>
                        <a:t>69 (35.2)</a:t>
                      </a:r>
                      <a:endParaRPr lang="en-GB" sz="1200" dirty="0"/>
                    </a:p>
                  </a:txBody>
                  <a:tcPr marL="90000" marR="90000" marT="46800" marB="46800"/>
                </a:tc>
                <a:extLst>
                  <a:ext uri="{0D108BD9-81ED-4DB2-BD59-A6C34878D82A}">
                    <a16:rowId xmlns:a16="http://schemas.microsoft.com/office/drawing/2014/main" val="57944102"/>
                  </a:ext>
                </a:extLst>
              </a:tr>
              <a:tr h="1217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AESI</a:t>
                      </a:r>
                    </a:p>
                  </a:txBody>
                  <a:tcPr marL="90000" marR="90000" marT="46800" marB="46800"/>
                </a:tc>
                <a:tc>
                  <a:txBody>
                    <a:bodyPr/>
                    <a:lstStyle/>
                    <a:p>
                      <a:pPr algn="ctr"/>
                      <a:endParaRPr lang="en-GB" sz="1200" dirty="0"/>
                    </a:p>
                  </a:txBody>
                  <a:tcPr marL="90000" marR="90000" marT="46800" marB="46800"/>
                </a:tc>
                <a:tc>
                  <a:txBody>
                    <a:bodyPr/>
                    <a:lstStyle/>
                    <a:p>
                      <a:pPr algn="ctr"/>
                      <a:endParaRPr lang="en-GB" sz="1200" dirty="0"/>
                    </a:p>
                  </a:txBody>
                  <a:tcPr marL="90000" marR="90000" marT="46800" marB="46800"/>
                </a:tc>
                <a:extLst>
                  <a:ext uri="{0D108BD9-81ED-4DB2-BD59-A6C34878D82A}">
                    <a16:rowId xmlns:a16="http://schemas.microsoft.com/office/drawing/2014/main" val="3687788380"/>
                  </a:ext>
                </a:extLst>
              </a:tr>
              <a:tr h="121789">
                <a:tc>
                  <a:txBody>
                    <a:bodyPr/>
                    <a:lstStyle/>
                    <a:p>
                      <a:pPr marL="1778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IRRs</a:t>
                      </a:r>
                    </a:p>
                  </a:txBody>
                  <a:tcPr marL="90000" marR="90000" marT="46800" marB="46800"/>
                </a:tc>
                <a:tc>
                  <a:txBody>
                    <a:bodyPr/>
                    <a:lstStyle/>
                    <a:p>
                      <a:pPr algn="ctr"/>
                      <a:r>
                        <a:rPr lang="en-GB" sz="1200" dirty="0" smtClean="0"/>
                        <a:t>7 (1.8)</a:t>
                      </a:r>
                      <a:endParaRPr lang="en-GB" sz="1200" dirty="0"/>
                    </a:p>
                  </a:txBody>
                  <a:tcPr marL="90000" marR="90000" marT="46800" marB="46800"/>
                </a:tc>
                <a:tc>
                  <a:txBody>
                    <a:bodyPr/>
                    <a:lstStyle/>
                    <a:p>
                      <a:pPr algn="ctr"/>
                      <a:r>
                        <a:rPr lang="en-GB" sz="1200" dirty="0" smtClean="0"/>
                        <a:t>1 (0.5)</a:t>
                      </a:r>
                      <a:endParaRPr lang="en-GB" sz="1200" dirty="0"/>
                    </a:p>
                  </a:txBody>
                  <a:tcPr marL="90000" marR="90000" marT="46800" marB="46800"/>
                </a:tc>
                <a:extLst>
                  <a:ext uri="{0D108BD9-81ED-4DB2-BD59-A6C34878D82A}">
                    <a16:rowId xmlns:a16="http://schemas.microsoft.com/office/drawing/2014/main" val="2419989758"/>
                  </a:ext>
                </a:extLst>
              </a:tr>
              <a:tr h="121789">
                <a:tc>
                  <a:txBody>
                    <a:bodyPr/>
                    <a:lstStyle/>
                    <a:p>
                      <a:pPr marL="1778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err="1" smtClean="0">
                          <a:solidFill>
                            <a:schemeClr val="tx1"/>
                          </a:solidFill>
                          <a:latin typeface="+mn-lt"/>
                          <a:ea typeface="+mn-ea"/>
                          <a:cs typeface="+mn-cs"/>
                        </a:rPr>
                        <a:t>irAEs</a:t>
                      </a:r>
                      <a:endParaRPr lang="en-US" sz="1200" b="0" kern="1200" dirty="0" smtClean="0">
                        <a:solidFill>
                          <a:schemeClr val="tx1"/>
                        </a:solidFill>
                        <a:latin typeface="+mn-lt"/>
                        <a:ea typeface="+mn-ea"/>
                        <a:cs typeface="+mn-cs"/>
                      </a:endParaRPr>
                    </a:p>
                  </a:txBody>
                  <a:tcPr marL="90000" marR="90000" marT="46800" marB="46800"/>
                </a:tc>
                <a:tc>
                  <a:txBody>
                    <a:bodyPr/>
                    <a:lstStyle/>
                    <a:p>
                      <a:pPr algn="ctr"/>
                      <a:r>
                        <a:rPr lang="en-GB" sz="1200" dirty="0" smtClean="0"/>
                        <a:t>144 (37.0)</a:t>
                      </a:r>
                      <a:endParaRPr lang="en-GB" sz="1200" dirty="0"/>
                    </a:p>
                  </a:txBody>
                  <a:tcPr marL="90000" marR="90000" marT="46800" marB="46800"/>
                </a:tc>
                <a:tc>
                  <a:txBody>
                    <a:bodyPr/>
                    <a:lstStyle/>
                    <a:p>
                      <a:pPr algn="ctr"/>
                      <a:r>
                        <a:rPr lang="en-GB" sz="1200" dirty="0" smtClean="0"/>
                        <a:t>36 (18.4)</a:t>
                      </a:r>
                      <a:endParaRPr lang="en-GB" sz="1200" dirty="0"/>
                    </a:p>
                  </a:txBody>
                  <a:tcPr marL="90000" marR="90000" marT="46800" marB="46800"/>
                </a:tc>
                <a:extLst>
                  <a:ext uri="{0D108BD9-81ED-4DB2-BD59-A6C34878D82A}">
                    <a16:rowId xmlns:a16="http://schemas.microsoft.com/office/drawing/2014/main" val="226795752"/>
                  </a:ext>
                </a:extLst>
              </a:tr>
              <a:tr h="121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TRAEs</a:t>
                      </a:r>
                    </a:p>
                  </a:txBody>
                  <a:tcPr marL="90000" marR="90000" marT="46800" marB="46800"/>
                </a:tc>
                <a:tc>
                  <a:txBody>
                    <a:bodyPr/>
                    <a:lstStyle/>
                    <a:p>
                      <a:pPr algn="ctr"/>
                      <a:r>
                        <a:rPr lang="en-GB" sz="1200" dirty="0" smtClean="0"/>
                        <a:t>272 (69.9)</a:t>
                      </a:r>
                      <a:endParaRPr lang="en-GB" sz="1200" dirty="0"/>
                    </a:p>
                  </a:txBody>
                  <a:tcPr marL="90000" marR="90000" marT="46800" marB="46800"/>
                </a:tc>
                <a:tc>
                  <a:txBody>
                    <a:bodyPr/>
                    <a:lstStyle/>
                    <a:p>
                      <a:pPr algn="ctr"/>
                      <a:r>
                        <a:rPr lang="en-GB" sz="1200" dirty="0" smtClean="0"/>
                        <a:t>110 (56.1)</a:t>
                      </a:r>
                      <a:endParaRPr lang="en-GB" sz="1200" dirty="0"/>
                    </a:p>
                  </a:txBody>
                  <a:tcPr marL="90000" marR="90000" marT="46800" marB="46800"/>
                </a:tc>
                <a:extLst>
                  <a:ext uri="{0D108BD9-81ED-4DB2-BD59-A6C34878D82A}">
                    <a16:rowId xmlns:a16="http://schemas.microsoft.com/office/drawing/2014/main" val="3097398576"/>
                  </a:ext>
                </a:extLst>
              </a:tr>
              <a:tr h="1217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Grade ≥3</a:t>
                      </a:r>
                    </a:p>
                  </a:txBody>
                  <a:tcPr marL="90000" marR="90000" marT="46800" marB="46800"/>
                </a:tc>
                <a:tc>
                  <a:txBody>
                    <a:bodyPr/>
                    <a:lstStyle/>
                    <a:p>
                      <a:pPr algn="ctr"/>
                      <a:r>
                        <a:rPr lang="en-GB" sz="1200" dirty="0" smtClean="0"/>
                        <a:t>129 (33.2)</a:t>
                      </a:r>
                      <a:endParaRPr lang="en-GB" sz="1200" dirty="0"/>
                    </a:p>
                  </a:txBody>
                  <a:tcPr marL="90000" marR="90000" marT="46800" marB="46800"/>
                </a:tc>
                <a:tc>
                  <a:txBody>
                    <a:bodyPr/>
                    <a:lstStyle/>
                    <a:p>
                      <a:pPr algn="ctr"/>
                      <a:r>
                        <a:rPr lang="en-GB" sz="1200" dirty="0" smtClean="0"/>
                        <a:t>54 (27.6)</a:t>
                      </a:r>
                      <a:endParaRPr lang="en-GB" sz="1200" dirty="0"/>
                    </a:p>
                  </a:txBody>
                  <a:tcPr marL="90000" marR="90000" marT="46800" marB="46800"/>
                </a:tc>
                <a:extLst>
                  <a:ext uri="{0D108BD9-81ED-4DB2-BD59-A6C34878D82A}">
                    <a16:rowId xmlns:a16="http://schemas.microsoft.com/office/drawing/2014/main" val="3240175459"/>
                  </a:ext>
                </a:extLst>
              </a:tr>
              <a:tr h="1217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Led to discontinuation</a:t>
                      </a:r>
                    </a:p>
                  </a:txBody>
                  <a:tcPr marL="90000" marR="90000" marT="46800" marB="46800"/>
                </a:tc>
                <a:tc>
                  <a:txBody>
                    <a:bodyPr/>
                    <a:lstStyle/>
                    <a:p>
                      <a:pPr algn="ctr"/>
                      <a:r>
                        <a:rPr lang="en-GB" sz="1200" dirty="0" smtClean="0"/>
                        <a:t>19 (4.9)</a:t>
                      </a:r>
                      <a:endParaRPr lang="en-GB" sz="1200" dirty="0"/>
                    </a:p>
                  </a:txBody>
                  <a:tcPr marL="90000" marR="90000" marT="46800" marB="46800"/>
                </a:tc>
                <a:tc>
                  <a:txBody>
                    <a:bodyPr/>
                    <a:lstStyle/>
                    <a:p>
                      <a:pPr algn="ctr"/>
                      <a:r>
                        <a:rPr lang="en-GB" sz="1200" dirty="0" smtClean="0"/>
                        <a:t>8 (4.1)</a:t>
                      </a:r>
                      <a:endParaRPr lang="en-GB" sz="1200" dirty="0"/>
                    </a:p>
                  </a:txBody>
                  <a:tcPr marL="90000" marR="90000" marT="46800" marB="46800"/>
                </a:tc>
                <a:extLst>
                  <a:ext uri="{0D108BD9-81ED-4DB2-BD59-A6C34878D82A}">
                    <a16:rowId xmlns:a16="http://schemas.microsoft.com/office/drawing/2014/main" val="1596494490"/>
                  </a:ext>
                </a:extLst>
              </a:tr>
              <a:tr h="1217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Led to death</a:t>
                      </a:r>
                    </a:p>
                  </a:txBody>
                  <a:tcPr marL="90000" marR="90000" marT="46800" marB="46800"/>
                </a:tc>
                <a:tc>
                  <a:txBody>
                    <a:bodyPr/>
                    <a:lstStyle/>
                    <a:p>
                      <a:pPr algn="ctr"/>
                      <a:r>
                        <a:rPr lang="en-GB" sz="1200" dirty="0" smtClean="0"/>
                        <a:t>3 (0.8)</a:t>
                      </a:r>
                      <a:endParaRPr lang="en-GB" sz="1200" dirty="0"/>
                    </a:p>
                  </a:txBody>
                  <a:tcPr marL="90000" marR="90000" marT="46800" marB="46800"/>
                </a:tc>
                <a:tc>
                  <a:txBody>
                    <a:bodyPr/>
                    <a:lstStyle/>
                    <a:p>
                      <a:pPr algn="ctr"/>
                      <a:r>
                        <a:rPr lang="en-GB" sz="1200" dirty="0" smtClean="0"/>
                        <a:t>1 (0.5)</a:t>
                      </a:r>
                      <a:endParaRPr lang="en-GB" sz="1200" dirty="0"/>
                    </a:p>
                  </a:txBody>
                  <a:tcPr marL="90000" marR="90000" marT="46800" marB="46800"/>
                </a:tc>
                <a:extLst>
                  <a:ext uri="{0D108BD9-81ED-4DB2-BD59-A6C34878D82A}">
                    <a16:rowId xmlns:a16="http://schemas.microsoft.com/office/drawing/2014/main" val="1623299028"/>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110836957"/>
              </p:ext>
            </p:extLst>
          </p:nvPr>
        </p:nvGraphicFramePr>
        <p:xfrm>
          <a:off x="304800" y="1641644"/>
          <a:ext cx="5492750" cy="2914560"/>
        </p:xfrm>
        <a:graphic>
          <a:graphicData uri="http://schemas.openxmlformats.org/drawingml/2006/table">
            <a:tbl>
              <a:tblPr firstRow="1" bandRow="1">
                <a:tableStyleId>{69012ECD-51FC-41F1-AA8D-1B2483CD663E}</a:tableStyleId>
              </a:tblPr>
              <a:tblGrid>
                <a:gridCol w="1536700">
                  <a:extLst>
                    <a:ext uri="{9D8B030D-6E8A-4147-A177-3AD203B41FA5}">
                      <a16:colId xmlns:a16="http://schemas.microsoft.com/office/drawing/2014/main" val="4251174958"/>
                    </a:ext>
                  </a:extLst>
                </a:gridCol>
                <a:gridCol w="1978025">
                  <a:extLst>
                    <a:ext uri="{9D8B030D-6E8A-4147-A177-3AD203B41FA5}">
                      <a16:colId xmlns:a16="http://schemas.microsoft.com/office/drawing/2014/main" val="3398966707"/>
                    </a:ext>
                  </a:extLst>
                </a:gridCol>
                <a:gridCol w="1978025">
                  <a:extLst>
                    <a:ext uri="{9D8B030D-6E8A-4147-A177-3AD203B41FA5}">
                      <a16:colId xmlns:a16="http://schemas.microsoft.com/office/drawing/2014/main" val="2451753297"/>
                    </a:ext>
                  </a:extLst>
                </a:gridCol>
              </a:tblGrid>
              <a:tr h="263122">
                <a:tc>
                  <a:txBody>
                    <a:bodyPr/>
                    <a:lstStyle/>
                    <a:p>
                      <a:pPr algn="l"/>
                      <a:r>
                        <a:rPr lang="en-US" sz="1200" b="1" dirty="0" smtClean="0">
                          <a:solidFill>
                            <a:schemeClr val="tx2"/>
                          </a:solidFill>
                          <a:latin typeface="+mn-lt"/>
                        </a:rPr>
                        <a:t>Response</a:t>
                      </a:r>
                      <a:endParaRPr lang="en-US" sz="1200" b="1" dirty="0">
                        <a:solidFill>
                          <a:schemeClr val="tx2"/>
                        </a:solidFill>
                        <a:latin typeface="+mn-lt"/>
                      </a:endParaRPr>
                    </a:p>
                  </a:txBody>
                  <a:tcPr marL="90000" marR="90000" marT="36000" marB="36000" anchor="b">
                    <a:lnB w="12700" cap="flat" cmpd="sng" algn="ctr">
                      <a:noFill/>
                      <a:prstDash val="solid"/>
                      <a:round/>
                      <a:headEnd type="none" w="med" len="med"/>
                      <a:tailEnd type="none" w="med" len="med"/>
                    </a:lnB>
                  </a:tcPr>
                </a:tc>
                <a:tc>
                  <a:txBody>
                    <a:bodyPr/>
                    <a:lstStyle/>
                    <a:p>
                      <a:pPr algn="ctr"/>
                      <a:r>
                        <a:rPr lang="en-GB" sz="1200" b="1" dirty="0" smtClean="0">
                          <a:solidFill>
                            <a:schemeClr val="tx2"/>
                          </a:solidFill>
                        </a:rPr>
                        <a:t>Serplulimab + chemo (n=389)</a:t>
                      </a:r>
                      <a:endParaRPr lang="en-GB" sz="1200" b="1" dirty="0">
                        <a:solidFill>
                          <a:schemeClr val="tx2"/>
                        </a:solidFill>
                      </a:endParaRPr>
                    </a:p>
                  </a:txBody>
                  <a:tcPr marL="90000" marR="90000" marT="36000" marB="36000" anchor="ctr">
                    <a:lnB w="12700" cap="flat" cmpd="sng" algn="ctr">
                      <a:noFill/>
                      <a:prstDash val="solid"/>
                      <a:round/>
                      <a:headEnd type="none" w="med" len="med"/>
                      <a:tailEnd type="none" w="med" len="med"/>
                    </a:lnB>
                    <a:solidFill>
                      <a:schemeClr val="accent1"/>
                    </a:solidFill>
                  </a:tcPr>
                </a:tc>
                <a:tc>
                  <a:txBody>
                    <a:bodyPr/>
                    <a:lstStyle/>
                    <a:p>
                      <a:pPr algn="ctr"/>
                      <a:r>
                        <a:rPr lang="en-GB" sz="1200" b="1" dirty="0">
                          <a:solidFill>
                            <a:schemeClr val="tx2"/>
                          </a:solidFill>
                        </a:rPr>
                        <a:t>Placebo </a:t>
                      </a:r>
                      <a:r>
                        <a:rPr lang="en-GB" sz="1200" b="1" dirty="0" smtClean="0">
                          <a:solidFill>
                            <a:schemeClr val="tx2"/>
                          </a:solidFill>
                        </a:rPr>
                        <a:t>+ chemo </a:t>
                      </a:r>
                      <a:br>
                        <a:rPr lang="en-GB" sz="1200" b="1" dirty="0" smtClean="0">
                          <a:solidFill>
                            <a:schemeClr val="tx2"/>
                          </a:solidFill>
                        </a:rPr>
                      </a:br>
                      <a:r>
                        <a:rPr lang="en-GB" sz="1200" b="1" dirty="0" smtClean="0">
                          <a:solidFill>
                            <a:schemeClr val="tx2"/>
                          </a:solidFill>
                        </a:rPr>
                        <a:t>(n=196) </a:t>
                      </a:r>
                      <a:endParaRPr lang="en-GB" sz="1200" b="1" dirty="0">
                        <a:solidFill>
                          <a:schemeClr val="tx2"/>
                        </a:solidFill>
                      </a:endParaRPr>
                    </a:p>
                  </a:txBody>
                  <a:tcPr marL="90000" marR="90000" marT="36000" marB="36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011744392"/>
                  </a:ext>
                </a:extLst>
              </a:tr>
              <a:tr h="1271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ORR, n (%) [95%CI]</a:t>
                      </a:r>
                    </a:p>
                  </a:txBody>
                  <a:tcPr marL="90000" marR="90000" marT="36000" marB="36000">
                    <a:lnT w="12700" cap="flat" cmpd="sng" algn="ctr">
                      <a:noFill/>
                      <a:prstDash val="solid"/>
                      <a:round/>
                      <a:headEnd type="none" w="med" len="med"/>
                      <a:tailEnd type="none" w="med" len="med"/>
                    </a:lnT>
                  </a:tcPr>
                </a:tc>
                <a:tc>
                  <a:txBody>
                    <a:bodyPr/>
                    <a:lstStyle/>
                    <a:p>
                      <a:pPr algn="ctr"/>
                      <a:r>
                        <a:rPr lang="en-GB" sz="1200" dirty="0" smtClean="0"/>
                        <a:t>312 (80.2)</a:t>
                      </a:r>
                      <a:br>
                        <a:rPr lang="en-GB" sz="1200" dirty="0" smtClean="0"/>
                      </a:br>
                      <a:r>
                        <a:rPr lang="en-GB" sz="1200" dirty="0" smtClean="0"/>
                        <a:t>[75.9, 84.1]</a:t>
                      </a:r>
                      <a:endParaRPr lang="en-GB" sz="1200" dirty="0"/>
                    </a:p>
                  </a:txBody>
                  <a:tcPr marL="90000" marR="90000" marT="36000" marB="36000">
                    <a:lnT w="12700" cap="flat" cmpd="sng" algn="ctr">
                      <a:noFill/>
                      <a:prstDash val="solid"/>
                      <a:round/>
                      <a:headEnd type="none" w="med" len="med"/>
                      <a:tailEnd type="none" w="med" len="med"/>
                    </a:lnT>
                  </a:tcPr>
                </a:tc>
                <a:tc>
                  <a:txBody>
                    <a:bodyPr/>
                    <a:lstStyle/>
                    <a:p>
                      <a:pPr algn="ctr"/>
                      <a:r>
                        <a:rPr lang="en-GB" sz="1200" dirty="0" smtClean="0"/>
                        <a:t>138 (70.4)</a:t>
                      </a:r>
                      <a:br>
                        <a:rPr lang="en-GB" sz="1200" dirty="0" smtClean="0"/>
                      </a:br>
                      <a:r>
                        <a:rPr lang="en-GB" sz="1200" dirty="0" smtClean="0"/>
                        <a:t>[63.5, 76.7]</a:t>
                      </a:r>
                      <a:endParaRPr lang="en-GB" sz="1200" dirty="0"/>
                    </a:p>
                  </a:txBody>
                  <a:tcPr marL="90000" marR="90000" marT="36000" marB="36000">
                    <a:lnT w="12700" cap="flat" cmpd="sng" algn="ctr">
                      <a:noFill/>
                      <a:prstDash val="solid"/>
                      <a:round/>
                      <a:headEnd type="none" w="med" len="med"/>
                      <a:tailEnd type="none" w="med" len="med"/>
                    </a:lnT>
                  </a:tcPr>
                </a:tc>
                <a:extLst>
                  <a:ext uri="{0D108BD9-81ED-4DB2-BD59-A6C34878D82A}">
                    <a16:rowId xmlns:a16="http://schemas.microsoft.com/office/drawing/2014/main" val="3005785457"/>
                  </a:ext>
                </a:extLst>
              </a:tr>
              <a:tr h="1271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BOR, n (%)</a:t>
                      </a:r>
                    </a:p>
                  </a:txBody>
                  <a:tcPr marL="90000" marR="90000" marT="36000" marB="36000"/>
                </a:tc>
                <a:tc>
                  <a:txBody>
                    <a:bodyPr/>
                    <a:lstStyle/>
                    <a:p>
                      <a:pPr algn="ctr"/>
                      <a:endParaRPr lang="en-GB" sz="1200" dirty="0"/>
                    </a:p>
                  </a:txBody>
                  <a:tcPr marL="90000" marR="90000" marT="36000" marB="36000"/>
                </a:tc>
                <a:tc>
                  <a:txBody>
                    <a:bodyPr/>
                    <a:lstStyle/>
                    <a:p>
                      <a:pPr algn="ctr"/>
                      <a:endParaRPr lang="en-GB" sz="1200" dirty="0"/>
                    </a:p>
                  </a:txBody>
                  <a:tcPr marL="90000" marR="90000" marT="36000" marB="36000"/>
                </a:tc>
                <a:extLst>
                  <a:ext uri="{0D108BD9-81ED-4DB2-BD59-A6C34878D82A}">
                    <a16:rowId xmlns:a16="http://schemas.microsoft.com/office/drawing/2014/main" val="2933373300"/>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CR </a:t>
                      </a:r>
                    </a:p>
                  </a:txBody>
                  <a:tcPr marL="90000" marR="90000" marT="36000" marB="36000"/>
                </a:tc>
                <a:tc>
                  <a:txBody>
                    <a:bodyPr/>
                    <a:lstStyle/>
                    <a:p>
                      <a:pPr algn="ctr"/>
                      <a:r>
                        <a:rPr lang="en-GB" sz="1200" dirty="0" smtClean="0"/>
                        <a:t>3 (0.8)</a:t>
                      </a:r>
                      <a:endParaRPr lang="en-GB" sz="1200" dirty="0"/>
                    </a:p>
                  </a:txBody>
                  <a:tcPr marL="90000" marR="90000" marT="36000" marB="36000"/>
                </a:tc>
                <a:tc>
                  <a:txBody>
                    <a:bodyPr/>
                    <a:lstStyle/>
                    <a:p>
                      <a:pPr algn="ctr"/>
                      <a:r>
                        <a:rPr lang="en-GB" sz="1200" dirty="0" smtClean="0"/>
                        <a:t>0</a:t>
                      </a:r>
                      <a:endParaRPr lang="en-GB" sz="1200" dirty="0"/>
                    </a:p>
                  </a:txBody>
                  <a:tcPr marL="90000" marR="90000" marT="36000" marB="36000"/>
                </a:tc>
                <a:extLst>
                  <a:ext uri="{0D108BD9-81ED-4DB2-BD59-A6C34878D82A}">
                    <a16:rowId xmlns:a16="http://schemas.microsoft.com/office/drawing/2014/main" val="2763956943"/>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PR</a:t>
                      </a:r>
                    </a:p>
                  </a:txBody>
                  <a:tcPr marL="90000" marR="90000" marT="36000" marB="36000"/>
                </a:tc>
                <a:tc>
                  <a:txBody>
                    <a:bodyPr/>
                    <a:lstStyle/>
                    <a:p>
                      <a:pPr algn="ctr"/>
                      <a:r>
                        <a:rPr lang="en-GB" sz="1200" dirty="0" smtClean="0"/>
                        <a:t>309 (79.4)</a:t>
                      </a:r>
                      <a:endParaRPr lang="en-GB" sz="1200" dirty="0"/>
                    </a:p>
                  </a:txBody>
                  <a:tcPr marL="90000" marR="90000" marT="36000" marB="36000"/>
                </a:tc>
                <a:tc>
                  <a:txBody>
                    <a:bodyPr/>
                    <a:lstStyle/>
                    <a:p>
                      <a:pPr algn="ctr"/>
                      <a:r>
                        <a:rPr lang="en-GB" sz="1200" dirty="0" smtClean="0"/>
                        <a:t>138 (70.4)</a:t>
                      </a:r>
                      <a:endParaRPr lang="en-GB" sz="1200" dirty="0"/>
                    </a:p>
                  </a:txBody>
                  <a:tcPr marL="90000" marR="90000" marT="36000" marB="36000"/>
                </a:tc>
                <a:extLst>
                  <a:ext uri="{0D108BD9-81ED-4DB2-BD59-A6C34878D82A}">
                    <a16:rowId xmlns:a16="http://schemas.microsoft.com/office/drawing/2014/main" val="748876520"/>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SD</a:t>
                      </a:r>
                    </a:p>
                  </a:txBody>
                  <a:tcPr marL="90000" marR="90000" marT="36000" marB="36000"/>
                </a:tc>
                <a:tc>
                  <a:txBody>
                    <a:bodyPr/>
                    <a:lstStyle/>
                    <a:p>
                      <a:pPr algn="ctr"/>
                      <a:r>
                        <a:rPr lang="en-GB" sz="1200" dirty="0" smtClean="0"/>
                        <a:t>49</a:t>
                      </a:r>
                      <a:r>
                        <a:rPr lang="en-GB" sz="1200" baseline="0" dirty="0" smtClean="0"/>
                        <a:t> (12.6)</a:t>
                      </a:r>
                      <a:endParaRPr lang="en-GB" sz="1200" dirty="0"/>
                    </a:p>
                  </a:txBody>
                  <a:tcPr marL="90000" marR="90000" marT="36000" marB="36000"/>
                </a:tc>
                <a:tc>
                  <a:txBody>
                    <a:bodyPr/>
                    <a:lstStyle/>
                    <a:p>
                      <a:pPr algn="ctr"/>
                      <a:r>
                        <a:rPr lang="en-GB" sz="1200" dirty="0" smtClean="0"/>
                        <a:t>37</a:t>
                      </a:r>
                      <a:r>
                        <a:rPr lang="en-GB" sz="1200" baseline="0" dirty="0" smtClean="0"/>
                        <a:t> (18.9)</a:t>
                      </a:r>
                      <a:endParaRPr lang="en-GB" sz="1200" dirty="0"/>
                    </a:p>
                  </a:txBody>
                  <a:tcPr marL="90000" marR="90000" marT="36000" marB="36000"/>
                </a:tc>
                <a:extLst>
                  <a:ext uri="{0D108BD9-81ED-4DB2-BD59-A6C34878D82A}">
                    <a16:rowId xmlns:a16="http://schemas.microsoft.com/office/drawing/2014/main" val="57944102"/>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PD</a:t>
                      </a:r>
                    </a:p>
                  </a:txBody>
                  <a:tcPr marL="90000" marR="90000" marT="36000" marB="36000"/>
                </a:tc>
                <a:tc>
                  <a:txBody>
                    <a:bodyPr/>
                    <a:lstStyle/>
                    <a:p>
                      <a:pPr algn="ctr"/>
                      <a:r>
                        <a:rPr lang="en-GB" sz="1200" dirty="0" smtClean="0"/>
                        <a:t>9</a:t>
                      </a:r>
                      <a:r>
                        <a:rPr lang="en-GB" sz="1200" baseline="0" dirty="0" smtClean="0"/>
                        <a:t> (2.3)</a:t>
                      </a:r>
                      <a:endParaRPr lang="en-GB" sz="1200" dirty="0" smtClean="0"/>
                    </a:p>
                  </a:txBody>
                  <a:tcPr marL="90000" marR="90000" marT="36000" marB="36000"/>
                </a:tc>
                <a:tc>
                  <a:txBody>
                    <a:bodyPr/>
                    <a:lstStyle/>
                    <a:p>
                      <a:pPr algn="ctr"/>
                      <a:r>
                        <a:rPr lang="en-GB" sz="1200" dirty="0" smtClean="0"/>
                        <a:t>11 (5.6)</a:t>
                      </a:r>
                    </a:p>
                  </a:txBody>
                  <a:tcPr marL="90000" marR="90000" marT="36000" marB="36000"/>
                </a:tc>
                <a:extLst>
                  <a:ext uri="{0D108BD9-81ED-4DB2-BD59-A6C34878D82A}">
                    <a16:rowId xmlns:a16="http://schemas.microsoft.com/office/drawing/2014/main" val="3047656940"/>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NE</a:t>
                      </a:r>
                    </a:p>
                  </a:txBody>
                  <a:tcPr marL="90000" marR="90000" marT="36000" marB="36000"/>
                </a:tc>
                <a:tc>
                  <a:txBody>
                    <a:bodyPr/>
                    <a:lstStyle/>
                    <a:p>
                      <a:pPr algn="ctr"/>
                      <a:r>
                        <a:rPr lang="en-GB" sz="1200" dirty="0" smtClean="0"/>
                        <a:t>19 (4.9)</a:t>
                      </a:r>
                      <a:endParaRPr lang="en-GB" sz="1200" dirty="0"/>
                    </a:p>
                  </a:txBody>
                  <a:tcPr marL="90000" marR="90000" marT="36000" marB="36000"/>
                </a:tc>
                <a:tc>
                  <a:txBody>
                    <a:bodyPr/>
                    <a:lstStyle/>
                    <a:p>
                      <a:pPr algn="ctr"/>
                      <a:r>
                        <a:rPr lang="en-GB" sz="1200" dirty="0" smtClean="0"/>
                        <a:t>10 (5.1)</a:t>
                      </a:r>
                      <a:endParaRPr lang="en-GB" sz="1200" dirty="0"/>
                    </a:p>
                  </a:txBody>
                  <a:tcPr marL="90000" marR="90000" marT="36000" marB="36000"/>
                </a:tc>
                <a:extLst>
                  <a:ext uri="{0D108BD9-81ED-4DB2-BD59-A6C34878D82A}">
                    <a16:rowId xmlns:a16="http://schemas.microsoft.com/office/drawing/2014/main" val="3687788380"/>
                  </a:ext>
                </a:extLst>
              </a:tr>
              <a:tr h="1271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DoR, </a:t>
                      </a:r>
                      <a:r>
                        <a:rPr lang="en-US" sz="1200" b="0" kern="1200" dirty="0" err="1" smtClean="0">
                          <a:solidFill>
                            <a:schemeClr val="tx1"/>
                          </a:solidFill>
                          <a:latin typeface="+mn-lt"/>
                          <a:ea typeface="+mn-ea"/>
                          <a:cs typeface="+mn-cs"/>
                        </a:rPr>
                        <a:t>mo</a:t>
                      </a:r>
                      <a:r>
                        <a:rPr lang="en-US" sz="1200" b="0" kern="1200" dirty="0" smtClean="0">
                          <a:solidFill>
                            <a:schemeClr val="tx1"/>
                          </a:solidFill>
                          <a:latin typeface="+mn-lt"/>
                          <a:ea typeface="+mn-ea"/>
                          <a:cs typeface="+mn-cs"/>
                        </a:rPr>
                        <a:t> (95%CI)</a:t>
                      </a:r>
                    </a:p>
                  </a:txBody>
                  <a:tcPr marL="90000" marR="90000" marT="36000" marB="36000"/>
                </a:tc>
                <a:tc>
                  <a:txBody>
                    <a:bodyPr/>
                    <a:lstStyle/>
                    <a:p>
                      <a:pPr algn="ctr"/>
                      <a:r>
                        <a:rPr lang="en-GB" sz="1200" dirty="0" smtClean="0"/>
                        <a:t>5.6 (4.2, 6.8)</a:t>
                      </a:r>
                      <a:endParaRPr lang="en-GB" sz="1200" dirty="0"/>
                    </a:p>
                  </a:txBody>
                  <a:tcPr marL="90000" marR="90000" marT="36000" marB="36000"/>
                </a:tc>
                <a:tc>
                  <a:txBody>
                    <a:bodyPr/>
                    <a:lstStyle/>
                    <a:p>
                      <a:pPr algn="ctr"/>
                      <a:r>
                        <a:rPr lang="en-GB" sz="1200" dirty="0" smtClean="0"/>
                        <a:t>3.2 (2.9, 4.2)</a:t>
                      </a:r>
                      <a:endParaRPr lang="en-GB" sz="1200" dirty="0"/>
                    </a:p>
                  </a:txBody>
                  <a:tcPr marL="90000" marR="90000" marT="36000" marB="36000"/>
                </a:tc>
                <a:extLst>
                  <a:ext uri="{0D108BD9-81ED-4DB2-BD59-A6C34878D82A}">
                    <a16:rowId xmlns:a16="http://schemas.microsoft.com/office/drawing/2014/main" val="785184512"/>
                  </a:ext>
                </a:extLst>
              </a:tr>
              <a:tr h="127171">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smtClean="0">
                          <a:solidFill>
                            <a:schemeClr val="tx1"/>
                          </a:solidFill>
                          <a:latin typeface="+mn-lt"/>
                          <a:ea typeface="+mn-ea"/>
                          <a:cs typeface="+mn-cs"/>
                        </a:rPr>
                        <a:t>HR (95%CI)</a:t>
                      </a:r>
                    </a:p>
                  </a:txBody>
                  <a:tcPr marL="90000" marR="90000" marT="36000" marB="36000"/>
                </a:tc>
                <a:tc gridSpan="2">
                  <a:txBody>
                    <a:bodyPr/>
                    <a:lstStyle/>
                    <a:p>
                      <a:pPr algn="ctr"/>
                      <a:r>
                        <a:rPr lang="en-GB" sz="1200" dirty="0" smtClean="0"/>
                        <a:t>0.48 (0.37, 0.62)</a:t>
                      </a:r>
                      <a:endParaRPr lang="en-GB" sz="1200" dirty="0"/>
                    </a:p>
                  </a:txBody>
                  <a:tcPr marL="90000" marR="90000" marT="36000" marB="36000"/>
                </a:tc>
                <a:tc hMerge="1">
                  <a:txBody>
                    <a:bodyPr/>
                    <a:lstStyle/>
                    <a:p>
                      <a:pPr algn="ctr"/>
                      <a:endParaRPr lang="en-GB" sz="1200" dirty="0"/>
                    </a:p>
                  </a:txBody>
                  <a:tcPr marL="90000" marR="90000" marT="36000" marB="36000"/>
                </a:tc>
                <a:extLst>
                  <a:ext uri="{0D108BD9-81ED-4DB2-BD59-A6C34878D82A}">
                    <a16:rowId xmlns:a16="http://schemas.microsoft.com/office/drawing/2014/main" val="3417101756"/>
                  </a:ext>
                </a:extLst>
              </a:tr>
            </a:tbl>
          </a:graphicData>
        </a:graphic>
      </p:graphicFrame>
    </p:spTree>
    <p:extLst>
      <p:ext uri="{BB962C8B-B14F-4D97-AF65-F5344CB8AC3E}">
        <p14:creationId xmlns:p14="http://schemas.microsoft.com/office/powerpoint/2010/main" val="251625930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8516</a:t>
            </a:r>
            <a:r>
              <a:rPr lang="en-GB" dirty="0"/>
              <a:t>: Sintilimab plus anlotinib as second or further-line therapy for small cell lung cancer: An objective performance </a:t>
            </a:r>
            <a:r>
              <a:rPr lang="en-GB" dirty="0" smtClean="0"/>
              <a:t>trial – Ma S, et al</a:t>
            </a:r>
            <a:endParaRPr lang="en-GB" dirty="0"/>
          </a:p>
        </p:txBody>
      </p:sp>
      <p:sp>
        <p:nvSpPr>
          <p:cNvPr id="6" name="Content Placeholder 5"/>
          <p:cNvSpPr>
            <a:spLocks noGrp="1"/>
          </p:cNvSpPr>
          <p:nvPr>
            <p:ph idx="1"/>
          </p:nvPr>
        </p:nvSpPr>
        <p:spPr/>
        <p:txBody>
          <a:bodyPr/>
          <a:lstStyle/>
          <a:p>
            <a:r>
              <a:rPr lang="en-GB" b="1" dirty="0"/>
              <a:t>Study objective</a:t>
            </a:r>
          </a:p>
          <a:p>
            <a:pPr lvl="1"/>
            <a:r>
              <a:rPr lang="en-GB" dirty="0"/>
              <a:t>To </a:t>
            </a:r>
            <a:r>
              <a:rPr lang="en-GB" dirty="0" smtClean="0"/>
              <a:t>evaluate the efficacy and safety of ≥2L sintilimab + anlotinib in patients with extensive-stage SCLC</a:t>
            </a:r>
            <a:endParaRPr lang="en-GB" dirty="0"/>
          </a:p>
        </p:txBody>
      </p:sp>
      <p:sp>
        <p:nvSpPr>
          <p:cNvPr id="5" name="Text Placeholder 4"/>
          <p:cNvSpPr>
            <a:spLocks noGrp="1"/>
          </p:cNvSpPr>
          <p:nvPr>
            <p:ph type="body" sz="quarter" idx="11"/>
          </p:nvPr>
        </p:nvSpPr>
        <p:spPr/>
        <p:txBody>
          <a:bodyPr/>
          <a:lstStyle/>
          <a:p>
            <a:r>
              <a:rPr lang="en-GB" dirty="0" smtClean="0"/>
              <a:t>Ma S,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8516</a:t>
            </a:r>
            <a:endParaRPr lang="en-GB" dirty="0"/>
          </a:p>
        </p:txBody>
      </p:sp>
      <p:sp>
        <p:nvSpPr>
          <p:cNvPr id="8" name="AutoShape 12"/>
          <p:cNvSpPr>
            <a:spLocks noChangeArrowheads="1"/>
          </p:cNvSpPr>
          <p:nvPr/>
        </p:nvSpPr>
        <p:spPr bwMode="auto">
          <a:xfrm>
            <a:off x="5493160" y="3137136"/>
            <a:ext cx="3389048" cy="1069278"/>
          </a:xfrm>
          <a:prstGeom prst="roundRect">
            <a:avLst>
              <a:gd name="adj" fmla="val 16667"/>
            </a:avLst>
          </a:prstGeom>
          <a:solidFill>
            <a:schemeClr val="accent1"/>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8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Sintilimab </a:t>
            </a:r>
            <a:r>
              <a:rPr kumimoji="0" lang="en-GB" altLang="zh-CN" sz="18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200 mg IV D1 + anlotinib 12 mg D1–14 q3w</a:t>
            </a:r>
          </a:p>
          <a:p>
            <a:pPr marL="0" marR="0" lvl="0" indent="0" algn="ctr" defTabSz="892175" rtl="0" eaLnBrk="0" fontAlgn="base" latinLnBrk="0" hangingPunct="0">
              <a:lnSpc>
                <a:spcPct val="100000"/>
              </a:lnSpc>
              <a:spcBef>
                <a:spcPct val="0"/>
              </a:spcBef>
              <a:spcAft>
                <a:spcPct val="0"/>
              </a:spcAft>
              <a:buClrTx/>
              <a:buSzTx/>
              <a:buFontTx/>
              <a:buNone/>
              <a:tabLst/>
              <a:defRPr/>
            </a:pPr>
            <a:r>
              <a:rPr lang="en-GB" altLang="zh-CN" kern="1200" baseline="0" dirty="0" smtClean="0">
                <a:latin typeface="Arial" charset="0"/>
                <a:ea typeface="SimSun" pitchFamily="2" charset="-122"/>
                <a:cs typeface="Arial" charset="0"/>
              </a:rPr>
              <a:t>(n=42)</a:t>
            </a:r>
            <a:endParaRPr kumimoji="0" lang="en-GB" altLang="zh-CN" sz="18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9" name="AutoShape 19"/>
          <p:cNvCxnSpPr>
            <a:cxnSpLocks noChangeShapeType="1"/>
            <a:stCxn id="10" idx="3"/>
            <a:endCxn id="8" idx="1"/>
          </p:cNvCxnSpPr>
          <p:nvPr/>
        </p:nvCxnSpPr>
        <p:spPr bwMode="auto">
          <a:xfrm>
            <a:off x="4814705" y="3671774"/>
            <a:ext cx="678455" cy="1"/>
          </a:xfrm>
          <a:prstGeom prst="straightConnector1">
            <a:avLst/>
          </a:prstGeom>
          <a:noFill/>
          <a:ln w="38100">
            <a:solidFill>
              <a:schemeClr val="bg1"/>
            </a:solidFill>
            <a:round/>
            <a:headEnd/>
            <a:tailEnd type="triangle" w="med" len="med"/>
          </a:ln>
        </p:spPr>
      </p:cxnSp>
      <p:sp>
        <p:nvSpPr>
          <p:cNvPr id="10" name="AutoShape 9"/>
          <p:cNvSpPr>
            <a:spLocks noChangeArrowheads="1"/>
          </p:cNvSpPr>
          <p:nvPr/>
        </p:nvSpPr>
        <p:spPr bwMode="auto">
          <a:xfrm>
            <a:off x="1430374" y="2824524"/>
            <a:ext cx="3384331" cy="1694499"/>
          </a:xfrm>
          <a:prstGeom prst="roundRect">
            <a:avLst>
              <a:gd name="adj" fmla="val 8208"/>
            </a:avLst>
          </a:prstGeom>
          <a:solidFill>
            <a:schemeClr val="bg1"/>
          </a:solidFill>
          <a:ln w="9525" algn="ctr">
            <a:noFill/>
            <a:round/>
            <a:headEnd/>
            <a:tailEnd/>
          </a:ln>
        </p:spPr>
        <p:txBody>
          <a:bodyPr wrap="square" lIns="90488" tIns="44450" rIns="90488" bIns="44450">
            <a:spAutoFit/>
          </a:bodyPr>
          <a:lstStyle/>
          <a:p>
            <a:pPr marL="0" marR="0" lvl="0" indent="0" algn="l" defTabSz="892175" rtl="0" eaLnBrk="0" fontAlgn="base" latinLnBrk="0" hangingPunct="0">
              <a:lnSpc>
                <a:spcPct val="100000"/>
              </a:lnSpc>
              <a:spcBef>
                <a:spcPct val="0"/>
              </a:spcBef>
              <a:spcAft>
                <a:spcPct val="30000"/>
              </a:spcAft>
              <a:buClrTx/>
              <a:buSzTx/>
              <a:buFontTx/>
              <a:buNone/>
              <a:tabLst/>
              <a:defRPr/>
            </a:pPr>
            <a:r>
              <a:rPr kumimoji="0" lang="en-US" altLang="zh-CN" sz="1600" i="0" u="none" strike="noStrike" kern="1200" cap="none" spc="0" normalizeH="0" baseline="0" noProof="0" dirty="0">
                <a:ln>
                  <a:noFill/>
                </a:ln>
                <a:solidFill>
                  <a:srgbClr val="FFFFFF"/>
                </a:solidFill>
                <a:effectLst/>
                <a:uLnTx/>
                <a:uFillTx/>
                <a:latin typeface="Arial" charset="0"/>
                <a:ea typeface="SimSun" pitchFamily="2" charset="-122"/>
                <a:cs typeface="Arial" charset="0"/>
              </a:rPr>
              <a:t>Key patient inclusion criteria</a:t>
            </a:r>
            <a:endParaRPr kumimoji="0" lang="en-GB" altLang="zh-CN" sz="160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Extensive-stage</a:t>
            </a:r>
            <a:r>
              <a:rPr kumimoji="0" lang="en-GB" altLang="zh-CN" sz="16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 </a:t>
            </a: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SCLC</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≥1 line of therapy</a:t>
            </a:r>
            <a:r>
              <a:rPr kumimoji="0" lang="en-GB" altLang="zh-CN" sz="1600" b="0" i="0" u="none" strike="noStrike" kern="1200" cap="none" spc="0" normalizeH="0" noProof="0" dirty="0" smtClean="0">
                <a:ln>
                  <a:noFill/>
                </a:ln>
                <a:solidFill>
                  <a:srgbClr val="FFFFFF"/>
                </a:solidFill>
                <a:effectLst/>
                <a:uLnTx/>
                <a:uFillTx/>
                <a:latin typeface="Arial" charset="0"/>
                <a:ea typeface="SimSun" pitchFamily="2" charset="-122"/>
                <a:cs typeface="Arial" charset="0"/>
              </a:rPr>
              <a:t> </a:t>
            </a:r>
          </a:p>
          <a:p>
            <a:pPr marL="228600" marR="0" lvl="0" indent="-228600" algn="l" defTabSz="892175" rtl="0" eaLnBrk="0" fontAlgn="base" latinLnBrk="0" hangingPunct="0">
              <a:lnSpc>
                <a:spcPct val="100000"/>
              </a:lnSpc>
              <a:spcBef>
                <a:spcPct val="0"/>
              </a:spcBef>
              <a:spcAft>
                <a:spcPct val="30000"/>
              </a:spcAft>
              <a:buClrTx/>
              <a:buSzTx/>
              <a:buFont typeface="Arial" pitchFamily="34" charset="0"/>
              <a:buChar char="•"/>
              <a:tabLst/>
              <a:defRPr/>
            </a:pPr>
            <a:r>
              <a:rPr lang="en-GB" altLang="zh-CN" sz="1600" kern="1200" dirty="0" smtClean="0">
                <a:latin typeface="Arial" charset="0"/>
                <a:ea typeface="SimSun" pitchFamily="2" charset="-122"/>
                <a:cs typeface="Arial" charset="0"/>
              </a:rPr>
              <a:t>ECOG PS 0–2</a:t>
            </a:r>
            <a:endParaRPr kumimoji="0" lang="en-GB" altLang="zh-CN" sz="1600" b="0" i="0" u="none" strike="noStrike" kern="1200" cap="none" spc="0" normalizeH="0" noProof="0" dirty="0" smtClean="0">
              <a:ln>
                <a:noFill/>
              </a:ln>
              <a:solidFill>
                <a:srgbClr val="FFFFFF"/>
              </a:solidFill>
              <a:effectLst/>
              <a:uLnTx/>
              <a:uFillTx/>
              <a:latin typeface="Arial" charset="0"/>
              <a:ea typeface="SimSun" pitchFamily="2" charset="-122"/>
              <a:cs typeface="Arial" charset="0"/>
            </a:endParaRPr>
          </a:p>
          <a:p>
            <a:pPr marR="0" lvl="0" algn="l" defTabSz="892175" rtl="0" eaLnBrk="0" fontAlgn="base" latinLnBrk="0" hangingPunct="0">
              <a:lnSpc>
                <a:spcPct val="100000"/>
              </a:lnSpc>
              <a:spcBef>
                <a:spcPct val="0"/>
              </a:spcBef>
              <a:spcAft>
                <a:spcPct val="30000"/>
              </a:spcAft>
              <a:buClrTx/>
              <a:buSzTx/>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(n=42)</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sp>
        <p:nvSpPr>
          <p:cNvPr id="11" name="Rectangle 9"/>
          <p:cNvSpPr txBox="1">
            <a:spLocks noChangeArrowheads="1"/>
          </p:cNvSpPr>
          <p:nvPr/>
        </p:nvSpPr>
        <p:spPr bwMode="auto">
          <a:xfrm>
            <a:off x="2114197" y="4954918"/>
            <a:ext cx="3299730"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Primary endpoint</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en-US" sz="1600" dirty="0" smtClean="0">
                <a:solidFill>
                  <a:srgbClr val="363636"/>
                </a:solidFill>
                <a:latin typeface="Arial"/>
                <a:cs typeface="Arial"/>
              </a:rPr>
              <a:t>PFS</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2" name="Content Placeholder 26"/>
          <p:cNvSpPr txBox="1">
            <a:spLocks/>
          </p:cNvSpPr>
          <p:nvPr/>
        </p:nvSpPr>
        <p:spPr>
          <a:xfrm>
            <a:off x="6356902" y="4954918"/>
            <a:ext cx="4127124" cy="709613"/>
          </a:xfrm>
          <a:prstGeom prst="rect">
            <a:avLst/>
          </a:prstGeom>
        </p:spPr>
        <p:txBody>
          <a:bodyPr/>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kumimoji="0" lang="en-US" sz="1600" b="1" i="0" u="none" strike="noStrike" kern="1200" cap="none" spc="0" normalizeH="0" baseline="0" noProof="0" dirty="0" smtClean="0">
                <a:ln>
                  <a:noFill/>
                </a:ln>
                <a:solidFill>
                  <a:srgbClr val="363636"/>
                </a:solidFill>
                <a:effectLst/>
                <a:uLnTx/>
                <a:uFillTx/>
                <a:latin typeface="Arial"/>
                <a:cs typeface="Arial"/>
              </a:rPr>
              <a:t>Secondary endpoints</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en-US" sz="1600" dirty="0" smtClean="0">
                <a:solidFill>
                  <a:srgbClr val="363636"/>
                </a:solidFill>
                <a:latin typeface="Arial"/>
                <a:cs typeface="Arial"/>
              </a:rPr>
              <a:t>ORR, DCR, OS, safety</a:t>
            </a:r>
            <a:endParaRPr kumimoji="0" lang="en-US" sz="1600" b="0" i="0" u="none" strike="noStrike" kern="1200" cap="none" spc="0" normalizeH="0" baseline="0" noProof="0" dirty="0">
              <a:ln>
                <a:noFill/>
              </a:ln>
              <a:solidFill>
                <a:srgbClr val="363636"/>
              </a:solidFill>
              <a:effectLst/>
              <a:uLnTx/>
              <a:uFillTx/>
              <a:latin typeface="Arial"/>
              <a:cs typeface="Arial"/>
            </a:endParaRPr>
          </a:p>
        </p:txBody>
      </p:sp>
      <p:sp>
        <p:nvSpPr>
          <p:cNvPr id="18" name="AutoShape 12"/>
          <p:cNvSpPr>
            <a:spLocks noChangeArrowheads="1"/>
          </p:cNvSpPr>
          <p:nvPr/>
        </p:nvSpPr>
        <p:spPr bwMode="auto">
          <a:xfrm>
            <a:off x="9560663" y="3264527"/>
            <a:ext cx="1070551" cy="814492"/>
          </a:xfrm>
          <a:prstGeom prst="roundRect">
            <a:avLst>
              <a:gd name="adj" fmla="val 16667"/>
            </a:avLst>
          </a:prstGeom>
          <a:solidFill>
            <a:srgbClr val="000000"/>
          </a:solidFill>
          <a:ln w="9525" algn="ctr">
            <a:noFill/>
            <a:round/>
            <a:headEnd/>
            <a:tailEnd/>
          </a:ln>
        </p:spPr>
        <p:txBody>
          <a:bodyPr lIns="90488" tIns="0" rIns="90488" bIns="0" anchor="ctr"/>
          <a:lstStyle/>
          <a:p>
            <a:pPr marL="0" marR="0" lvl="0" indent="0" algn="ctr" defTabSz="892175" rtl="0" eaLnBrk="0" fontAlgn="base" latinLnBrk="0" hangingPunct="0">
              <a:lnSpc>
                <a:spcPct val="100000"/>
              </a:lnSpc>
              <a:spcBef>
                <a:spcPct val="0"/>
              </a:spcBef>
              <a:spcAft>
                <a:spcPct val="0"/>
              </a:spcAft>
              <a:buClrTx/>
              <a:buSzTx/>
              <a:buFontTx/>
              <a:buNone/>
              <a:tabLst/>
              <a:defRPr/>
            </a:pP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PD/</a:t>
            </a:r>
            <a:b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br>
            <a:r>
              <a:rPr kumimoji="0" lang="en-GB" altLang="zh-CN" sz="1600" b="0" i="0" u="none" strike="noStrike" kern="1200" cap="none" spc="0" normalizeH="0" baseline="0" noProof="0" dirty="0" smtClean="0">
                <a:ln>
                  <a:noFill/>
                </a:ln>
                <a:solidFill>
                  <a:srgbClr val="FFFFFF"/>
                </a:solidFill>
                <a:effectLst/>
                <a:uLnTx/>
                <a:uFillTx/>
                <a:latin typeface="Arial" charset="0"/>
                <a:ea typeface="SimSun" pitchFamily="2" charset="-122"/>
                <a:cs typeface="Arial" charset="0"/>
              </a:rPr>
              <a:t>toxicity</a:t>
            </a:r>
            <a:endParaRPr kumimoji="0" lang="en-GB" altLang="zh-CN" sz="1600" b="0" i="0" u="none" strike="noStrike" kern="1200" cap="none" spc="0" normalizeH="0" baseline="0" noProof="0" dirty="0">
              <a:ln>
                <a:noFill/>
              </a:ln>
              <a:solidFill>
                <a:srgbClr val="FFFFFF"/>
              </a:solidFill>
              <a:effectLst/>
              <a:uLnTx/>
              <a:uFillTx/>
              <a:latin typeface="Arial" charset="0"/>
              <a:ea typeface="SimSun" pitchFamily="2" charset="-122"/>
              <a:cs typeface="Arial" charset="0"/>
            </a:endParaRPr>
          </a:p>
        </p:txBody>
      </p:sp>
      <p:cxnSp>
        <p:nvCxnSpPr>
          <p:cNvPr id="19" name="AutoShape 19"/>
          <p:cNvCxnSpPr>
            <a:cxnSpLocks noChangeShapeType="1"/>
            <a:stCxn id="8" idx="3"/>
            <a:endCxn id="18" idx="1"/>
          </p:cNvCxnSpPr>
          <p:nvPr/>
        </p:nvCxnSpPr>
        <p:spPr bwMode="auto">
          <a:xfrm flipV="1">
            <a:off x="8882208" y="3671773"/>
            <a:ext cx="678455" cy="2"/>
          </a:xfrm>
          <a:prstGeom prst="straightConnector1">
            <a:avLst/>
          </a:prstGeom>
          <a:noFill/>
          <a:ln w="38100">
            <a:solidFill>
              <a:schemeClr val="bg1"/>
            </a:solidFill>
            <a:round/>
            <a:headEnd/>
            <a:tailEnd type="triangle" w="med" len="med"/>
          </a:ln>
        </p:spPr>
      </p:cxnSp>
    </p:spTree>
    <p:extLst>
      <p:ext uri="{BB962C8B-B14F-4D97-AF65-F5344CB8AC3E}">
        <p14:creationId xmlns:p14="http://schemas.microsoft.com/office/powerpoint/2010/main" val="333611865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8516</a:t>
            </a:r>
            <a:r>
              <a:rPr lang="en-GB" dirty="0"/>
              <a:t>: Sintilimab plus anlotinib as second or further-line therapy for small cell lung cancer: An objective performance </a:t>
            </a:r>
            <a:r>
              <a:rPr lang="en-GB" dirty="0" smtClean="0"/>
              <a:t>trial – Ma S, et al</a:t>
            </a:r>
            <a:endParaRPr lang="en-GB" dirty="0"/>
          </a:p>
        </p:txBody>
      </p:sp>
      <p:sp>
        <p:nvSpPr>
          <p:cNvPr id="6" name="Content Placeholder 5"/>
          <p:cNvSpPr>
            <a:spLocks noGrp="1"/>
          </p:cNvSpPr>
          <p:nvPr>
            <p:ph idx="1"/>
          </p:nvPr>
        </p:nvSpPr>
        <p:spPr/>
        <p:txBody>
          <a:bodyPr/>
          <a:lstStyle/>
          <a:p>
            <a:r>
              <a:rPr lang="en-GB" b="1" dirty="0"/>
              <a:t>Key </a:t>
            </a:r>
            <a:r>
              <a:rPr lang="en-GB" b="1" dirty="0" smtClean="0"/>
              <a:t>results</a:t>
            </a:r>
            <a:endParaRPr lang="en-GB" b="1" dirty="0"/>
          </a:p>
        </p:txBody>
      </p:sp>
      <p:sp>
        <p:nvSpPr>
          <p:cNvPr id="5" name="Text Placeholder 4"/>
          <p:cNvSpPr>
            <a:spLocks noGrp="1"/>
          </p:cNvSpPr>
          <p:nvPr>
            <p:ph type="body" sz="quarter" idx="11"/>
          </p:nvPr>
        </p:nvSpPr>
        <p:spPr/>
        <p:txBody>
          <a:bodyPr/>
          <a:lstStyle/>
          <a:p>
            <a:r>
              <a:rPr lang="en-GB" dirty="0" smtClean="0"/>
              <a:t>Ma S,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8516</a:t>
            </a:r>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3005673586"/>
              </p:ext>
            </p:extLst>
          </p:nvPr>
        </p:nvGraphicFramePr>
        <p:xfrm>
          <a:off x="694554" y="2131357"/>
          <a:ext cx="4728057" cy="2362080"/>
        </p:xfrm>
        <a:graphic>
          <a:graphicData uri="http://schemas.openxmlformats.org/drawingml/2006/table">
            <a:tbl>
              <a:tblPr firstRow="1" bandRow="1">
                <a:tableStyleId>{69012ECD-51FC-41F1-AA8D-1B2483CD663E}</a:tableStyleId>
              </a:tblPr>
              <a:tblGrid>
                <a:gridCol w="3114747">
                  <a:extLst>
                    <a:ext uri="{9D8B030D-6E8A-4147-A177-3AD203B41FA5}">
                      <a16:colId xmlns:a16="http://schemas.microsoft.com/office/drawing/2014/main" val="4251174958"/>
                    </a:ext>
                  </a:extLst>
                </a:gridCol>
                <a:gridCol w="1613310">
                  <a:extLst>
                    <a:ext uri="{9D8B030D-6E8A-4147-A177-3AD203B41FA5}">
                      <a16:colId xmlns:a16="http://schemas.microsoft.com/office/drawing/2014/main" val="3398966707"/>
                    </a:ext>
                  </a:extLst>
                </a:gridCol>
              </a:tblGrid>
              <a:tr h="289438">
                <a:tc>
                  <a:txBody>
                    <a:bodyPr/>
                    <a:lstStyle/>
                    <a:p>
                      <a:pPr algn="l"/>
                      <a:r>
                        <a:rPr lang="en-US" sz="1400" b="1" dirty="0" smtClean="0">
                          <a:solidFill>
                            <a:schemeClr val="tx2"/>
                          </a:solidFill>
                          <a:latin typeface="+mn-lt"/>
                        </a:rPr>
                        <a:t>Summary of clinical activity</a:t>
                      </a:r>
                      <a:endParaRPr lang="en-US" sz="1400" b="1" dirty="0">
                        <a:solidFill>
                          <a:schemeClr val="tx2"/>
                        </a:solidFill>
                        <a:latin typeface="+mn-lt"/>
                      </a:endParaRPr>
                    </a:p>
                  </a:txBody>
                  <a:tcPr marL="90000" marR="90000" marT="46800" marB="46800" anchor="b">
                    <a:lnB w="12700" cap="flat" cmpd="sng" algn="ctr">
                      <a:noFill/>
                      <a:prstDash val="solid"/>
                      <a:round/>
                      <a:headEnd type="none" w="med" len="med"/>
                      <a:tailEnd type="none" w="med" len="med"/>
                    </a:lnB>
                  </a:tcPr>
                </a:tc>
                <a:tc>
                  <a:txBody>
                    <a:bodyPr/>
                    <a:lstStyle/>
                    <a:p>
                      <a:pPr algn="ctr"/>
                      <a:r>
                        <a:rPr lang="en-GB" sz="1400" b="1" dirty="0" err="1" smtClean="0">
                          <a:solidFill>
                            <a:schemeClr val="tx2"/>
                          </a:solidFill>
                        </a:rPr>
                        <a:t>Sintilimab</a:t>
                      </a:r>
                      <a:endParaRPr lang="en-GB" sz="1400" b="1" dirty="0" smtClean="0">
                        <a:solidFill>
                          <a:schemeClr val="tx2"/>
                        </a:solidFill>
                      </a:endParaRPr>
                    </a:p>
                    <a:p>
                      <a:pPr algn="ctr"/>
                      <a:r>
                        <a:rPr lang="en-GB" sz="1400" b="1" dirty="0" smtClean="0">
                          <a:solidFill>
                            <a:schemeClr val="tx2"/>
                          </a:solidFill>
                        </a:rPr>
                        <a:t>(n=39)</a:t>
                      </a:r>
                      <a:endParaRPr lang="en-GB" sz="1400" b="1" dirty="0">
                        <a:solidFill>
                          <a:schemeClr val="tx2"/>
                        </a:solidFill>
                      </a:endParaRPr>
                    </a:p>
                  </a:txBody>
                  <a:tcPr marL="90000" marR="90000" marT="46800" marB="468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011744392"/>
                  </a:ext>
                </a:extLst>
              </a:tr>
              <a:tr h="121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mPFS, </a:t>
                      </a:r>
                      <a:r>
                        <a:rPr lang="en-US" sz="1400" b="0" kern="1200" dirty="0" err="1" smtClean="0">
                          <a:solidFill>
                            <a:schemeClr val="tx1"/>
                          </a:solidFill>
                          <a:latin typeface="+mn-lt"/>
                          <a:ea typeface="+mn-ea"/>
                          <a:cs typeface="+mn-cs"/>
                        </a:rPr>
                        <a:t>mo</a:t>
                      </a:r>
                      <a:r>
                        <a:rPr lang="en-US" sz="1400" b="0" kern="1200" dirty="0" smtClean="0">
                          <a:solidFill>
                            <a:schemeClr val="tx1"/>
                          </a:solidFill>
                          <a:latin typeface="+mn-lt"/>
                          <a:ea typeface="+mn-ea"/>
                          <a:cs typeface="+mn-cs"/>
                        </a:rPr>
                        <a:t> (95%CI)</a:t>
                      </a:r>
                    </a:p>
                  </a:txBody>
                  <a:tcPr marL="90000" marR="90000" marT="46800" marB="46800" anchor="ctr">
                    <a:lnT w="9525" cap="flat" cmpd="sng" algn="ctr">
                      <a:noFill/>
                      <a:prstDash val="solid"/>
                    </a:lnT>
                  </a:tcPr>
                </a:tc>
                <a:tc>
                  <a:txBody>
                    <a:bodyPr/>
                    <a:lstStyle/>
                    <a:p>
                      <a:pPr algn="ctr"/>
                      <a:r>
                        <a:rPr lang="en-GB" sz="1400" dirty="0" smtClean="0"/>
                        <a:t>6.0 (4.8, 7.2)</a:t>
                      </a:r>
                      <a:endParaRPr lang="en-GB" sz="1400" dirty="0"/>
                    </a:p>
                  </a:txBody>
                  <a:tcPr marL="90000" marR="90000" marT="46800" marB="46800" anchor="ctr">
                    <a:lnT w="9525" cap="flat" cmpd="sng" algn="ctr">
                      <a:noFill/>
                      <a:prstDash val="solid"/>
                    </a:lnT>
                  </a:tcPr>
                </a:tc>
                <a:extLst>
                  <a:ext uri="{0D108BD9-81ED-4DB2-BD59-A6C34878D82A}">
                    <a16:rowId xmlns:a16="http://schemas.microsoft.com/office/drawing/2014/main" val="2763956943"/>
                  </a:ext>
                </a:extLst>
              </a:tr>
              <a:tr h="121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6-mo PFS rate, %</a:t>
                      </a:r>
                    </a:p>
                  </a:txBody>
                  <a:tcPr marL="90000" marR="90000" marT="46800" marB="46800" anchor="ctr"/>
                </a:tc>
                <a:tc>
                  <a:txBody>
                    <a:bodyPr/>
                    <a:lstStyle/>
                    <a:p>
                      <a:pPr algn="ctr"/>
                      <a:r>
                        <a:rPr lang="en-GB" sz="1400" dirty="0" smtClean="0"/>
                        <a:t>50.5</a:t>
                      </a:r>
                      <a:endParaRPr lang="en-GB" sz="1400" dirty="0"/>
                    </a:p>
                  </a:txBody>
                  <a:tcPr marL="90000" marR="90000" marT="46800" marB="46800" anchor="ctr"/>
                </a:tc>
                <a:extLst>
                  <a:ext uri="{0D108BD9-81ED-4DB2-BD59-A6C34878D82A}">
                    <a16:rowId xmlns:a16="http://schemas.microsoft.com/office/drawing/2014/main" val="57944102"/>
                  </a:ext>
                </a:extLst>
              </a:tr>
              <a:tr h="121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12-mo PFS rate, %</a:t>
                      </a:r>
                    </a:p>
                  </a:txBody>
                  <a:tcPr marL="90000" marR="90000" marT="46800" marB="46800" anchor="ctr"/>
                </a:tc>
                <a:tc>
                  <a:txBody>
                    <a:bodyPr/>
                    <a:lstStyle/>
                    <a:p>
                      <a:pPr algn="ctr"/>
                      <a:r>
                        <a:rPr lang="en-GB" sz="1400" dirty="0" smtClean="0"/>
                        <a:t>27.8</a:t>
                      </a:r>
                      <a:endParaRPr lang="en-GB" sz="1400" dirty="0"/>
                    </a:p>
                  </a:txBody>
                  <a:tcPr marL="90000" marR="90000" marT="46800" marB="46800" anchor="ctr"/>
                </a:tc>
                <a:extLst>
                  <a:ext uri="{0D108BD9-81ED-4DB2-BD59-A6C34878D82A}">
                    <a16:rowId xmlns:a16="http://schemas.microsoft.com/office/drawing/2014/main" val="3687788380"/>
                  </a:ext>
                </a:extLst>
              </a:tr>
              <a:tr h="121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mOS, </a:t>
                      </a:r>
                      <a:r>
                        <a:rPr lang="en-US" sz="1400" b="0" kern="1200" dirty="0" err="1" smtClean="0">
                          <a:solidFill>
                            <a:schemeClr val="tx1"/>
                          </a:solidFill>
                          <a:latin typeface="+mn-lt"/>
                          <a:ea typeface="+mn-ea"/>
                          <a:cs typeface="+mn-cs"/>
                        </a:rPr>
                        <a:t>mo</a:t>
                      </a:r>
                      <a:r>
                        <a:rPr lang="en-US" sz="1400" b="0" kern="1200" dirty="0" smtClean="0">
                          <a:solidFill>
                            <a:schemeClr val="tx1"/>
                          </a:solidFill>
                          <a:latin typeface="+mn-lt"/>
                          <a:ea typeface="+mn-ea"/>
                          <a:cs typeface="+mn-cs"/>
                        </a:rPr>
                        <a:t> (95%CI)</a:t>
                      </a:r>
                    </a:p>
                  </a:txBody>
                  <a:tcPr marL="90000" marR="90000" marT="46800" marB="46800" anchor="ctr"/>
                </a:tc>
                <a:tc>
                  <a:txBody>
                    <a:bodyPr/>
                    <a:lstStyle/>
                    <a:p>
                      <a:pPr algn="ctr"/>
                      <a:r>
                        <a:rPr lang="en-GB" sz="1400" dirty="0" smtClean="0"/>
                        <a:t>NR</a:t>
                      </a:r>
                      <a:endParaRPr lang="en-GB" sz="1400" dirty="0"/>
                    </a:p>
                  </a:txBody>
                  <a:tcPr marL="90000" marR="90000" marT="46800" marB="46800" anchor="ctr"/>
                </a:tc>
                <a:extLst>
                  <a:ext uri="{0D108BD9-81ED-4DB2-BD59-A6C34878D82A}">
                    <a16:rowId xmlns:a16="http://schemas.microsoft.com/office/drawing/2014/main" val="226795752"/>
                  </a:ext>
                </a:extLst>
              </a:tr>
              <a:tr h="121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ORR, n (%)</a:t>
                      </a:r>
                    </a:p>
                  </a:txBody>
                  <a:tcPr marL="90000" marR="90000" marT="46800" marB="46800" anchor="ctr"/>
                </a:tc>
                <a:tc>
                  <a:txBody>
                    <a:bodyPr/>
                    <a:lstStyle/>
                    <a:p>
                      <a:pPr algn="ctr"/>
                      <a:r>
                        <a:rPr lang="en-GB" sz="1400" dirty="0" smtClean="0"/>
                        <a:t>19 (48.7)</a:t>
                      </a:r>
                      <a:endParaRPr lang="en-GB" sz="1400" dirty="0"/>
                    </a:p>
                  </a:txBody>
                  <a:tcPr marL="90000" marR="90000" marT="46800" marB="46800" anchor="ctr"/>
                </a:tc>
                <a:extLst>
                  <a:ext uri="{0D108BD9-81ED-4DB2-BD59-A6C34878D82A}">
                    <a16:rowId xmlns:a16="http://schemas.microsoft.com/office/drawing/2014/main" val="3097398576"/>
                  </a:ext>
                </a:extLst>
              </a:tr>
              <a:tr h="121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DCR, n (%)</a:t>
                      </a:r>
                    </a:p>
                  </a:txBody>
                  <a:tcPr marL="90000" marR="90000" marT="46800" marB="46800" anchor="ctr"/>
                </a:tc>
                <a:tc>
                  <a:txBody>
                    <a:bodyPr/>
                    <a:lstStyle/>
                    <a:p>
                      <a:pPr algn="ctr"/>
                      <a:r>
                        <a:rPr lang="en-GB" sz="1400" dirty="0" smtClean="0"/>
                        <a:t>31 (79.5)</a:t>
                      </a:r>
                      <a:endParaRPr lang="en-GB" sz="1400" dirty="0"/>
                    </a:p>
                  </a:txBody>
                  <a:tcPr marL="90000" marR="90000" marT="46800" marB="46800" anchor="ctr"/>
                </a:tc>
                <a:extLst>
                  <a:ext uri="{0D108BD9-81ED-4DB2-BD59-A6C34878D82A}">
                    <a16:rowId xmlns:a16="http://schemas.microsoft.com/office/drawing/2014/main" val="3240175459"/>
                  </a:ext>
                </a:extLst>
              </a:tr>
            </a:tbl>
          </a:graphicData>
        </a:graphic>
      </p:graphicFrame>
      <p:grpSp>
        <p:nvGrpSpPr>
          <p:cNvPr id="9" name="Group 8"/>
          <p:cNvGrpSpPr/>
          <p:nvPr/>
        </p:nvGrpSpPr>
        <p:grpSpPr>
          <a:xfrm>
            <a:off x="5505844" y="2030073"/>
            <a:ext cx="5688828" cy="3145612"/>
            <a:chOff x="1118670" y="2711009"/>
            <a:chExt cx="5688828" cy="3145612"/>
          </a:xfrm>
        </p:grpSpPr>
        <p:sp>
          <p:nvSpPr>
            <p:cNvPr id="10" name="Rectangle 9">
              <a:extLst>
                <a:ext uri="{FF2B5EF4-FFF2-40B4-BE49-F238E27FC236}">
                  <a16:creationId xmlns:a16="http://schemas.microsoft.com/office/drawing/2014/main" id="{CB7F44B6-6CFC-3F3D-927B-A5C0F4B2B031}"/>
                </a:ext>
              </a:extLst>
            </p:cNvPr>
            <p:cNvSpPr/>
            <p:nvPr/>
          </p:nvSpPr>
          <p:spPr>
            <a:xfrm rot="10800000">
              <a:off x="2054186" y="3235009"/>
              <a:ext cx="108000" cy="58936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11" name="Rectangle 10">
              <a:extLst>
                <a:ext uri="{FF2B5EF4-FFF2-40B4-BE49-F238E27FC236}">
                  <a16:creationId xmlns:a16="http://schemas.microsoft.com/office/drawing/2014/main" id="{F806C314-E452-F220-D772-CF37375F190A}"/>
                </a:ext>
              </a:extLst>
            </p:cNvPr>
            <p:cNvSpPr/>
            <p:nvPr/>
          </p:nvSpPr>
          <p:spPr>
            <a:xfrm rot="10800000">
              <a:off x="1914177" y="3235009"/>
              <a:ext cx="108000" cy="58936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12" name="Rectangle 11">
              <a:extLst>
                <a:ext uri="{FF2B5EF4-FFF2-40B4-BE49-F238E27FC236}">
                  <a16:creationId xmlns:a16="http://schemas.microsoft.com/office/drawing/2014/main" id="{7A292D04-918D-8DFE-F7A5-ED4A33970D6E}"/>
                </a:ext>
              </a:extLst>
            </p:cNvPr>
            <p:cNvSpPr/>
            <p:nvPr/>
          </p:nvSpPr>
          <p:spPr>
            <a:xfrm>
              <a:off x="4854366" y="3847011"/>
              <a:ext cx="108000" cy="8958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13" name="Rectangle 12">
              <a:extLst>
                <a:ext uri="{FF2B5EF4-FFF2-40B4-BE49-F238E27FC236}">
                  <a16:creationId xmlns:a16="http://schemas.microsoft.com/office/drawing/2014/main" id="{8AD1539A-3C7D-6B09-F28D-3B91BE4BC49F}"/>
                </a:ext>
              </a:extLst>
            </p:cNvPr>
            <p:cNvSpPr/>
            <p:nvPr/>
          </p:nvSpPr>
          <p:spPr>
            <a:xfrm>
              <a:off x="4994375" y="3847011"/>
              <a:ext cx="108000" cy="8781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14" name="Rectangle 13">
              <a:extLst>
                <a:ext uri="{FF2B5EF4-FFF2-40B4-BE49-F238E27FC236}">
                  <a16:creationId xmlns:a16="http://schemas.microsoft.com/office/drawing/2014/main" id="{FB0A8DB3-1C1E-ACE5-341D-C32C64BFFEDB}"/>
                </a:ext>
              </a:extLst>
            </p:cNvPr>
            <p:cNvSpPr/>
            <p:nvPr/>
          </p:nvSpPr>
          <p:spPr>
            <a:xfrm>
              <a:off x="5134384" y="3847011"/>
              <a:ext cx="108000" cy="8857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15" name="Rectangle 14">
              <a:extLst>
                <a:ext uri="{FF2B5EF4-FFF2-40B4-BE49-F238E27FC236}">
                  <a16:creationId xmlns:a16="http://schemas.microsoft.com/office/drawing/2014/main" id="{C428DD62-9F97-E243-8B8A-D4B2BC41438A}"/>
                </a:ext>
              </a:extLst>
            </p:cNvPr>
            <p:cNvSpPr/>
            <p:nvPr/>
          </p:nvSpPr>
          <p:spPr>
            <a:xfrm>
              <a:off x="5274393" y="3847011"/>
              <a:ext cx="108000" cy="96856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16" name="Rectangle 15">
              <a:extLst>
                <a:ext uri="{FF2B5EF4-FFF2-40B4-BE49-F238E27FC236}">
                  <a16:creationId xmlns:a16="http://schemas.microsoft.com/office/drawing/2014/main" id="{E6D35B9A-27A2-90D6-2C4F-327E9E82BDF6}"/>
                </a:ext>
              </a:extLst>
            </p:cNvPr>
            <p:cNvSpPr/>
            <p:nvPr/>
          </p:nvSpPr>
          <p:spPr>
            <a:xfrm>
              <a:off x="5414402" y="3847011"/>
              <a:ext cx="108000" cy="98157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17" name="Rectangle 16">
              <a:extLst>
                <a:ext uri="{FF2B5EF4-FFF2-40B4-BE49-F238E27FC236}">
                  <a16:creationId xmlns:a16="http://schemas.microsoft.com/office/drawing/2014/main" id="{2892A8FA-7C91-7610-5255-B2FCCCDF989D}"/>
                </a:ext>
              </a:extLst>
            </p:cNvPr>
            <p:cNvSpPr/>
            <p:nvPr/>
          </p:nvSpPr>
          <p:spPr>
            <a:xfrm>
              <a:off x="5554411" y="3847011"/>
              <a:ext cx="108000" cy="11663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18" name="Rectangle 17">
              <a:extLst>
                <a:ext uri="{FF2B5EF4-FFF2-40B4-BE49-F238E27FC236}">
                  <a16:creationId xmlns:a16="http://schemas.microsoft.com/office/drawing/2014/main" id="{3F5E4BB5-9235-3EF8-6A86-F8FC48003597}"/>
                </a:ext>
              </a:extLst>
            </p:cNvPr>
            <p:cNvSpPr/>
            <p:nvPr/>
          </p:nvSpPr>
          <p:spPr>
            <a:xfrm>
              <a:off x="5694420" y="3847011"/>
              <a:ext cx="108000" cy="118156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19" name="Rectangle 18">
              <a:extLst>
                <a:ext uri="{FF2B5EF4-FFF2-40B4-BE49-F238E27FC236}">
                  <a16:creationId xmlns:a16="http://schemas.microsoft.com/office/drawing/2014/main" id="{678DC33D-8A02-7146-CD65-66080735A467}"/>
                </a:ext>
              </a:extLst>
            </p:cNvPr>
            <p:cNvSpPr/>
            <p:nvPr/>
          </p:nvSpPr>
          <p:spPr>
            <a:xfrm>
              <a:off x="5834429" y="3847011"/>
              <a:ext cx="108000" cy="12330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20" name="Rectangle 19">
              <a:extLst>
                <a:ext uri="{FF2B5EF4-FFF2-40B4-BE49-F238E27FC236}">
                  <a16:creationId xmlns:a16="http://schemas.microsoft.com/office/drawing/2014/main" id="{4CA898BF-9B44-9426-2E21-AA20DAA6172B}"/>
                </a:ext>
              </a:extLst>
            </p:cNvPr>
            <p:cNvSpPr/>
            <p:nvPr/>
          </p:nvSpPr>
          <p:spPr>
            <a:xfrm>
              <a:off x="5974438" y="3847011"/>
              <a:ext cx="108000" cy="128441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21" name="Rectangle 20">
              <a:extLst>
                <a:ext uri="{FF2B5EF4-FFF2-40B4-BE49-F238E27FC236}">
                  <a16:creationId xmlns:a16="http://schemas.microsoft.com/office/drawing/2014/main" id="{28C6EA85-A250-41F4-DFDF-89A396EA6B57}"/>
                </a:ext>
              </a:extLst>
            </p:cNvPr>
            <p:cNvSpPr/>
            <p:nvPr/>
          </p:nvSpPr>
          <p:spPr>
            <a:xfrm>
              <a:off x="6114447" y="3847011"/>
              <a:ext cx="108000" cy="13803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22" name="Rectangle 21">
              <a:extLst>
                <a:ext uri="{FF2B5EF4-FFF2-40B4-BE49-F238E27FC236}">
                  <a16:creationId xmlns:a16="http://schemas.microsoft.com/office/drawing/2014/main" id="{5C244BAD-90BA-E37A-E3A9-88BA1BAECE1E}"/>
                </a:ext>
              </a:extLst>
            </p:cNvPr>
            <p:cNvSpPr/>
            <p:nvPr/>
          </p:nvSpPr>
          <p:spPr>
            <a:xfrm>
              <a:off x="6254456" y="3847011"/>
              <a:ext cx="108000" cy="15151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23" name="Rectangle 22">
              <a:extLst>
                <a:ext uri="{FF2B5EF4-FFF2-40B4-BE49-F238E27FC236}">
                  <a16:creationId xmlns:a16="http://schemas.microsoft.com/office/drawing/2014/main" id="{B861053E-4DEA-956A-DE42-CAE9139EA4E4}"/>
                </a:ext>
              </a:extLst>
            </p:cNvPr>
            <p:cNvSpPr/>
            <p:nvPr/>
          </p:nvSpPr>
          <p:spPr>
            <a:xfrm>
              <a:off x="6394465" y="3847011"/>
              <a:ext cx="108000" cy="200296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24" name="Rectangle 23">
              <a:extLst>
                <a:ext uri="{FF2B5EF4-FFF2-40B4-BE49-F238E27FC236}">
                  <a16:creationId xmlns:a16="http://schemas.microsoft.com/office/drawing/2014/main" id="{63D417AC-B47F-F5B5-13B9-BBAE905F89E1}"/>
                </a:ext>
              </a:extLst>
            </p:cNvPr>
            <p:cNvSpPr/>
            <p:nvPr/>
          </p:nvSpPr>
          <p:spPr>
            <a:xfrm>
              <a:off x="6534474" y="3847011"/>
              <a:ext cx="108000" cy="200961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25" name="Rectangle 24">
              <a:extLst>
                <a:ext uri="{FF2B5EF4-FFF2-40B4-BE49-F238E27FC236}">
                  <a16:creationId xmlns:a16="http://schemas.microsoft.com/office/drawing/2014/main" id="{8CAB45DF-D21B-E4DD-06F0-02F82C030034}"/>
                </a:ext>
              </a:extLst>
            </p:cNvPr>
            <p:cNvSpPr/>
            <p:nvPr/>
          </p:nvSpPr>
          <p:spPr>
            <a:xfrm>
              <a:off x="6674491" y="3847011"/>
              <a:ext cx="108000" cy="199404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chemeClr val="tx1"/>
                </a:solidFill>
              </a:endParaRPr>
            </a:p>
          </p:txBody>
        </p:sp>
        <p:cxnSp>
          <p:nvCxnSpPr>
            <p:cNvPr id="26" name="Straight Connector 25">
              <a:extLst>
                <a:ext uri="{FF2B5EF4-FFF2-40B4-BE49-F238E27FC236}">
                  <a16:creationId xmlns:a16="http://schemas.microsoft.com/office/drawing/2014/main" id="{A9C6DC8D-5BAB-7157-F847-CC07F747939B}"/>
                </a:ext>
              </a:extLst>
            </p:cNvPr>
            <p:cNvCxnSpPr/>
            <p:nvPr/>
          </p:nvCxnSpPr>
          <p:spPr>
            <a:xfrm flipH="1">
              <a:off x="1881136" y="2711009"/>
              <a:ext cx="1" cy="3070492"/>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E9E8EFEF-1BAD-5529-A01B-2499EC869980}"/>
                </a:ext>
              </a:extLst>
            </p:cNvPr>
            <p:cNvCxnSpPr/>
            <p:nvPr/>
          </p:nvCxnSpPr>
          <p:spPr>
            <a:xfrm>
              <a:off x="1834856" y="3061250"/>
              <a:ext cx="51464" cy="0"/>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3CF4ACB-16F0-B1B6-5378-F518B4874073}"/>
                </a:ext>
              </a:extLst>
            </p:cNvPr>
            <p:cNvCxnSpPr/>
            <p:nvPr/>
          </p:nvCxnSpPr>
          <p:spPr>
            <a:xfrm>
              <a:off x="1834856" y="3452582"/>
              <a:ext cx="51464" cy="0"/>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1F576F2-D61E-E129-8AF7-0592AC7A17D1}"/>
                </a:ext>
              </a:extLst>
            </p:cNvPr>
            <p:cNvCxnSpPr>
              <a:cxnSpLocks/>
            </p:cNvCxnSpPr>
            <p:nvPr/>
          </p:nvCxnSpPr>
          <p:spPr>
            <a:xfrm>
              <a:off x="1834856" y="3828742"/>
              <a:ext cx="51464" cy="0"/>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B34DC82B-3A7A-09B0-580B-D5D42FA112EE}"/>
                </a:ext>
              </a:extLst>
            </p:cNvPr>
            <p:cNvCxnSpPr/>
            <p:nvPr/>
          </p:nvCxnSpPr>
          <p:spPr>
            <a:xfrm>
              <a:off x="1834856" y="4290192"/>
              <a:ext cx="51464" cy="0"/>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4430FA4-3D33-8134-EE1B-A32C422FEFDD}"/>
                </a:ext>
              </a:extLst>
            </p:cNvPr>
            <p:cNvCxnSpPr>
              <a:cxnSpLocks/>
            </p:cNvCxnSpPr>
            <p:nvPr/>
          </p:nvCxnSpPr>
          <p:spPr>
            <a:xfrm>
              <a:off x="1834856" y="5037331"/>
              <a:ext cx="51464" cy="0"/>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D97A079F-67EB-2C31-D69D-E48F3E4B9829}"/>
                </a:ext>
              </a:extLst>
            </p:cNvPr>
            <p:cNvCxnSpPr>
              <a:cxnSpLocks/>
            </p:cNvCxnSpPr>
            <p:nvPr/>
          </p:nvCxnSpPr>
          <p:spPr>
            <a:xfrm>
              <a:off x="1834856" y="5447463"/>
              <a:ext cx="51464" cy="0"/>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595F966A-168E-C27F-1AF1-651F81114A6D}"/>
                </a:ext>
              </a:extLst>
            </p:cNvPr>
            <p:cNvSpPr txBox="1"/>
            <p:nvPr/>
          </p:nvSpPr>
          <p:spPr>
            <a:xfrm>
              <a:off x="1558094" y="2921400"/>
              <a:ext cx="271476" cy="288147"/>
            </a:xfrm>
            <a:prstGeom prst="rect">
              <a:avLst/>
            </a:prstGeom>
            <a:noFill/>
          </p:spPr>
          <p:txBody>
            <a:bodyPr wrap="none" lIns="36000" tIns="36000" rIns="36000" bIns="36000" rtlCol="0">
              <a:spAutoFit/>
            </a:bodyPr>
            <a:lstStyle/>
            <a:p>
              <a:pPr algn="r"/>
              <a:r>
                <a:rPr lang="en-GB" sz="1400" dirty="0">
                  <a:solidFill>
                    <a:schemeClr val="tx1"/>
                  </a:solidFill>
                </a:rPr>
                <a:t>40</a:t>
              </a:r>
            </a:p>
          </p:txBody>
        </p:sp>
        <p:sp>
          <p:nvSpPr>
            <p:cNvPr id="34" name="TextBox 33">
              <a:extLst>
                <a:ext uri="{FF2B5EF4-FFF2-40B4-BE49-F238E27FC236}">
                  <a16:creationId xmlns:a16="http://schemas.microsoft.com/office/drawing/2014/main" id="{5F7F24BC-2BC5-88E6-C31C-DEFFB018BC19}"/>
                </a:ext>
              </a:extLst>
            </p:cNvPr>
            <p:cNvSpPr txBox="1"/>
            <p:nvPr/>
          </p:nvSpPr>
          <p:spPr>
            <a:xfrm>
              <a:off x="1558094" y="3311115"/>
              <a:ext cx="271476" cy="288147"/>
            </a:xfrm>
            <a:prstGeom prst="rect">
              <a:avLst/>
            </a:prstGeom>
            <a:noFill/>
          </p:spPr>
          <p:txBody>
            <a:bodyPr wrap="none" lIns="36000" tIns="36000" rIns="36000" bIns="36000" rtlCol="0">
              <a:spAutoFit/>
            </a:bodyPr>
            <a:lstStyle/>
            <a:p>
              <a:pPr algn="r"/>
              <a:r>
                <a:rPr lang="en-GB" sz="1400" dirty="0">
                  <a:solidFill>
                    <a:schemeClr val="tx1"/>
                  </a:solidFill>
                </a:rPr>
                <a:t>20</a:t>
              </a:r>
            </a:p>
          </p:txBody>
        </p:sp>
        <p:sp>
          <p:nvSpPr>
            <p:cNvPr id="35" name="TextBox 34">
              <a:extLst>
                <a:ext uri="{FF2B5EF4-FFF2-40B4-BE49-F238E27FC236}">
                  <a16:creationId xmlns:a16="http://schemas.microsoft.com/office/drawing/2014/main" id="{6BA37506-BA37-2CBC-2D71-F200A7A045FC}"/>
                </a:ext>
              </a:extLst>
            </p:cNvPr>
            <p:cNvSpPr txBox="1"/>
            <p:nvPr/>
          </p:nvSpPr>
          <p:spPr>
            <a:xfrm>
              <a:off x="1657480" y="3681606"/>
              <a:ext cx="172090" cy="288147"/>
            </a:xfrm>
            <a:prstGeom prst="rect">
              <a:avLst/>
            </a:prstGeom>
            <a:noFill/>
          </p:spPr>
          <p:txBody>
            <a:bodyPr wrap="none" lIns="36000" tIns="36000" rIns="36000" bIns="36000" rtlCol="0">
              <a:spAutoFit/>
            </a:bodyPr>
            <a:lstStyle/>
            <a:p>
              <a:pPr algn="r"/>
              <a:r>
                <a:rPr lang="en-GB" sz="1400" dirty="0">
                  <a:solidFill>
                    <a:schemeClr val="tx1"/>
                  </a:solidFill>
                </a:rPr>
                <a:t>0</a:t>
              </a:r>
            </a:p>
          </p:txBody>
        </p:sp>
        <p:sp>
          <p:nvSpPr>
            <p:cNvPr id="36" name="TextBox 35">
              <a:extLst>
                <a:ext uri="{FF2B5EF4-FFF2-40B4-BE49-F238E27FC236}">
                  <a16:creationId xmlns:a16="http://schemas.microsoft.com/office/drawing/2014/main" id="{ADEF9CFA-AC2D-AD9F-9FE3-2F75463863F7}"/>
                </a:ext>
              </a:extLst>
            </p:cNvPr>
            <p:cNvSpPr txBox="1"/>
            <p:nvPr/>
          </p:nvSpPr>
          <p:spPr>
            <a:xfrm>
              <a:off x="1458708" y="4147516"/>
              <a:ext cx="370862" cy="288147"/>
            </a:xfrm>
            <a:prstGeom prst="rect">
              <a:avLst/>
            </a:prstGeom>
            <a:noFill/>
          </p:spPr>
          <p:txBody>
            <a:bodyPr wrap="none" lIns="36000" tIns="36000" rIns="36000" bIns="36000" rtlCol="0">
              <a:spAutoFit/>
            </a:bodyPr>
            <a:lstStyle/>
            <a:p>
              <a:pPr algn="r"/>
              <a:r>
                <a:rPr lang="en-GB" sz="1400" dirty="0">
                  <a:solidFill>
                    <a:schemeClr val="tx1"/>
                  </a:solidFill>
                </a:rPr>
                <a:t>–20</a:t>
              </a:r>
            </a:p>
          </p:txBody>
        </p:sp>
        <p:sp>
          <p:nvSpPr>
            <p:cNvPr id="37" name="TextBox 36">
              <a:extLst>
                <a:ext uri="{FF2B5EF4-FFF2-40B4-BE49-F238E27FC236}">
                  <a16:creationId xmlns:a16="http://schemas.microsoft.com/office/drawing/2014/main" id="{03DE30ED-645E-8D31-9336-E611D1220095}"/>
                </a:ext>
              </a:extLst>
            </p:cNvPr>
            <p:cNvSpPr txBox="1"/>
            <p:nvPr/>
          </p:nvSpPr>
          <p:spPr>
            <a:xfrm>
              <a:off x="1491076" y="4527065"/>
              <a:ext cx="370862" cy="288147"/>
            </a:xfrm>
            <a:prstGeom prst="rect">
              <a:avLst/>
            </a:prstGeom>
            <a:noFill/>
          </p:spPr>
          <p:txBody>
            <a:bodyPr wrap="none" lIns="36000" tIns="36000" rIns="36000" bIns="36000" rtlCol="0">
              <a:spAutoFit/>
            </a:bodyPr>
            <a:lstStyle/>
            <a:p>
              <a:pPr algn="r"/>
              <a:r>
                <a:rPr lang="en-GB" sz="1400" dirty="0">
                  <a:solidFill>
                    <a:schemeClr val="tx1"/>
                  </a:solidFill>
                </a:rPr>
                <a:t>–40</a:t>
              </a:r>
            </a:p>
          </p:txBody>
        </p:sp>
        <p:sp>
          <p:nvSpPr>
            <p:cNvPr id="38" name="TextBox 37">
              <a:extLst>
                <a:ext uri="{FF2B5EF4-FFF2-40B4-BE49-F238E27FC236}">
                  <a16:creationId xmlns:a16="http://schemas.microsoft.com/office/drawing/2014/main" id="{3AC1959C-4EB0-40B6-14DE-ADD14CBF8F31}"/>
                </a:ext>
              </a:extLst>
            </p:cNvPr>
            <p:cNvSpPr txBox="1"/>
            <p:nvPr/>
          </p:nvSpPr>
          <p:spPr>
            <a:xfrm>
              <a:off x="1458708" y="4898870"/>
              <a:ext cx="370862" cy="288147"/>
            </a:xfrm>
            <a:prstGeom prst="rect">
              <a:avLst/>
            </a:prstGeom>
            <a:noFill/>
          </p:spPr>
          <p:txBody>
            <a:bodyPr wrap="none" lIns="36000" tIns="36000" rIns="36000" bIns="36000" rtlCol="0">
              <a:spAutoFit/>
            </a:bodyPr>
            <a:lstStyle/>
            <a:p>
              <a:pPr algn="r"/>
              <a:r>
                <a:rPr lang="en-GB" sz="1400" dirty="0">
                  <a:solidFill>
                    <a:schemeClr val="tx1"/>
                  </a:solidFill>
                </a:rPr>
                <a:t>–60</a:t>
              </a:r>
            </a:p>
          </p:txBody>
        </p:sp>
        <p:sp>
          <p:nvSpPr>
            <p:cNvPr id="39" name="TextBox 38">
              <a:extLst>
                <a:ext uri="{FF2B5EF4-FFF2-40B4-BE49-F238E27FC236}">
                  <a16:creationId xmlns:a16="http://schemas.microsoft.com/office/drawing/2014/main" id="{1E59A171-56DD-3D2E-9A50-91BD5F754759}"/>
                </a:ext>
              </a:extLst>
            </p:cNvPr>
            <p:cNvSpPr txBox="1"/>
            <p:nvPr/>
          </p:nvSpPr>
          <p:spPr>
            <a:xfrm>
              <a:off x="1458708" y="5309005"/>
              <a:ext cx="370862" cy="288147"/>
            </a:xfrm>
            <a:prstGeom prst="rect">
              <a:avLst/>
            </a:prstGeom>
            <a:noFill/>
          </p:spPr>
          <p:txBody>
            <a:bodyPr wrap="none" lIns="36000" tIns="36000" rIns="36000" bIns="36000" rtlCol="0">
              <a:spAutoFit/>
            </a:bodyPr>
            <a:lstStyle/>
            <a:p>
              <a:pPr algn="r"/>
              <a:r>
                <a:rPr lang="en-GB" sz="1400" dirty="0">
                  <a:solidFill>
                    <a:schemeClr val="tx1"/>
                  </a:solidFill>
                </a:rPr>
                <a:t>–80</a:t>
              </a:r>
            </a:p>
          </p:txBody>
        </p:sp>
        <p:sp>
          <p:nvSpPr>
            <p:cNvPr id="40" name="TextBox 39">
              <a:extLst>
                <a:ext uri="{FF2B5EF4-FFF2-40B4-BE49-F238E27FC236}">
                  <a16:creationId xmlns:a16="http://schemas.microsoft.com/office/drawing/2014/main" id="{0CB4C28B-ED7C-FC6B-D887-9C871B6C27ED}"/>
                </a:ext>
              </a:extLst>
            </p:cNvPr>
            <p:cNvSpPr txBox="1"/>
            <p:nvPr/>
          </p:nvSpPr>
          <p:spPr>
            <a:xfrm rot="16200000">
              <a:off x="-9203" y="4035949"/>
              <a:ext cx="2563523" cy="307777"/>
            </a:xfrm>
            <a:prstGeom prst="rect">
              <a:avLst/>
            </a:prstGeom>
            <a:noFill/>
          </p:spPr>
          <p:txBody>
            <a:bodyPr wrap="none" rtlCol="0">
              <a:spAutoFit/>
            </a:bodyPr>
            <a:lstStyle/>
            <a:p>
              <a:pPr algn="ctr"/>
              <a:r>
                <a:rPr lang="en-GB" sz="1400" dirty="0">
                  <a:solidFill>
                    <a:schemeClr val="tx1"/>
                  </a:solidFill>
                  <a:cs typeface="Arial" panose="020B0604020202020204" pitchFamily="34" charset="0"/>
                </a:rPr>
                <a:t>Best change from </a:t>
              </a:r>
              <a:r>
                <a:rPr lang="en-GB" sz="1400" dirty="0" smtClean="0">
                  <a:solidFill>
                    <a:schemeClr val="tx1"/>
                  </a:solidFill>
                  <a:cs typeface="Arial" panose="020B0604020202020204" pitchFamily="34" charset="0"/>
                </a:rPr>
                <a:t>baseline, %</a:t>
              </a:r>
              <a:endParaRPr lang="en-GB" sz="1400" dirty="0">
                <a:solidFill>
                  <a:schemeClr val="tx1"/>
                </a:solidFill>
                <a:cs typeface="Arial" panose="020B0604020202020204" pitchFamily="34" charset="0"/>
              </a:endParaRPr>
            </a:p>
          </p:txBody>
        </p:sp>
        <p:cxnSp>
          <p:nvCxnSpPr>
            <p:cNvPr id="41" name="Straight Connector 40">
              <a:extLst>
                <a:ext uri="{FF2B5EF4-FFF2-40B4-BE49-F238E27FC236}">
                  <a16:creationId xmlns:a16="http://schemas.microsoft.com/office/drawing/2014/main" id="{AE3419C1-2948-4AF4-312F-A2198E4911AD}"/>
                </a:ext>
              </a:extLst>
            </p:cNvPr>
            <p:cNvCxnSpPr>
              <a:cxnSpLocks/>
            </p:cNvCxnSpPr>
            <p:nvPr/>
          </p:nvCxnSpPr>
          <p:spPr>
            <a:xfrm rot="5400000">
              <a:off x="4340415" y="1376058"/>
              <a:ext cx="0" cy="4918555"/>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3A03B9D4-30BD-4184-AEFF-C4016BE34346}"/>
                </a:ext>
              </a:extLst>
            </p:cNvPr>
            <p:cNvCxnSpPr>
              <a:cxnSpLocks/>
            </p:cNvCxnSpPr>
            <p:nvPr/>
          </p:nvCxnSpPr>
          <p:spPr>
            <a:xfrm>
              <a:off x="1881136" y="4430182"/>
              <a:ext cx="4918555" cy="0"/>
            </a:xfrm>
            <a:prstGeom prst="line">
              <a:avLst/>
            </a:prstGeom>
            <a:ln w="22225">
              <a:solidFill>
                <a:srgbClr val="4D4D4D"/>
              </a:solidFill>
              <a:prstDash val="dash"/>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B0470DBF-34CB-46D5-81B5-F28F55F618FE}"/>
                </a:ext>
              </a:extLst>
            </p:cNvPr>
            <p:cNvCxnSpPr>
              <a:cxnSpLocks/>
            </p:cNvCxnSpPr>
            <p:nvPr/>
          </p:nvCxnSpPr>
          <p:spPr>
            <a:xfrm>
              <a:off x="1888943" y="3440340"/>
              <a:ext cx="4918555" cy="0"/>
            </a:xfrm>
            <a:prstGeom prst="line">
              <a:avLst/>
            </a:prstGeom>
            <a:ln w="22225">
              <a:solidFill>
                <a:srgbClr val="4D4D4D"/>
              </a:solidFill>
              <a:prstDash val="dash"/>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20215063-E333-1A7C-3C34-831EF149B9A1}"/>
                </a:ext>
              </a:extLst>
            </p:cNvPr>
            <p:cNvSpPr txBox="1"/>
            <p:nvPr/>
          </p:nvSpPr>
          <p:spPr>
            <a:xfrm>
              <a:off x="4601397" y="2742794"/>
              <a:ext cx="405880" cy="276999"/>
            </a:xfrm>
            <a:prstGeom prst="rect">
              <a:avLst/>
            </a:prstGeom>
            <a:noFill/>
          </p:spPr>
          <p:txBody>
            <a:bodyPr wrap="none" rtlCol="0">
              <a:spAutoFit/>
            </a:bodyPr>
            <a:lstStyle/>
            <a:p>
              <a:r>
                <a:rPr lang="en-GB" sz="1200" dirty="0" smtClean="0">
                  <a:solidFill>
                    <a:schemeClr val="tx1"/>
                  </a:solidFill>
                </a:rPr>
                <a:t>CR</a:t>
              </a:r>
              <a:endParaRPr lang="en-GB" sz="1200" dirty="0">
                <a:solidFill>
                  <a:schemeClr val="tx1"/>
                </a:solidFill>
              </a:endParaRPr>
            </a:p>
          </p:txBody>
        </p:sp>
        <p:sp>
          <p:nvSpPr>
            <p:cNvPr id="45" name="Rectangle 44">
              <a:extLst>
                <a:ext uri="{FF2B5EF4-FFF2-40B4-BE49-F238E27FC236}">
                  <a16:creationId xmlns:a16="http://schemas.microsoft.com/office/drawing/2014/main" id="{2CB21D93-3669-DB15-989F-30A3AE030BC9}"/>
                </a:ext>
              </a:extLst>
            </p:cNvPr>
            <p:cNvSpPr>
              <a:spLocks noChangeAspect="1"/>
            </p:cNvSpPr>
            <p:nvPr/>
          </p:nvSpPr>
          <p:spPr>
            <a:xfrm>
              <a:off x="4573366" y="2833722"/>
              <a:ext cx="108852" cy="10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46" name="TextBox 45">
              <a:extLst>
                <a:ext uri="{FF2B5EF4-FFF2-40B4-BE49-F238E27FC236}">
                  <a16:creationId xmlns:a16="http://schemas.microsoft.com/office/drawing/2014/main" id="{2EAE9255-4A91-7BCF-2A72-5C7C5C38E3EF}"/>
                </a:ext>
              </a:extLst>
            </p:cNvPr>
            <p:cNvSpPr txBox="1"/>
            <p:nvPr/>
          </p:nvSpPr>
          <p:spPr>
            <a:xfrm>
              <a:off x="5006468" y="2742794"/>
              <a:ext cx="397866" cy="276999"/>
            </a:xfrm>
            <a:prstGeom prst="rect">
              <a:avLst/>
            </a:prstGeom>
            <a:noFill/>
          </p:spPr>
          <p:txBody>
            <a:bodyPr wrap="none" rtlCol="0">
              <a:spAutoFit/>
            </a:bodyPr>
            <a:lstStyle/>
            <a:p>
              <a:r>
                <a:rPr lang="en-GB" sz="1200" dirty="0" smtClean="0">
                  <a:solidFill>
                    <a:schemeClr val="tx1"/>
                  </a:solidFill>
                </a:rPr>
                <a:t>PR</a:t>
              </a:r>
              <a:endParaRPr lang="en-GB" sz="1200" dirty="0">
                <a:solidFill>
                  <a:schemeClr val="tx1"/>
                </a:solidFill>
              </a:endParaRPr>
            </a:p>
          </p:txBody>
        </p:sp>
        <p:sp>
          <p:nvSpPr>
            <p:cNvPr id="47" name="Rectangle 46">
              <a:extLst>
                <a:ext uri="{FF2B5EF4-FFF2-40B4-BE49-F238E27FC236}">
                  <a16:creationId xmlns:a16="http://schemas.microsoft.com/office/drawing/2014/main" id="{58A9E167-92EC-C5E8-6E25-A341DFA8AB7B}"/>
                </a:ext>
              </a:extLst>
            </p:cNvPr>
            <p:cNvSpPr>
              <a:spLocks noChangeAspect="1"/>
            </p:cNvSpPr>
            <p:nvPr/>
          </p:nvSpPr>
          <p:spPr>
            <a:xfrm>
              <a:off x="4978436" y="2833722"/>
              <a:ext cx="108852" cy="10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chemeClr val="tx1"/>
                </a:solidFill>
              </a:endParaRPr>
            </a:p>
          </p:txBody>
        </p:sp>
        <p:sp>
          <p:nvSpPr>
            <p:cNvPr id="48" name="TextBox 47">
              <a:extLst>
                <a:ext uri="{FF2B5EF4-FFF2-40B4-BE49-F238E27FC236}">
                  <a16:creationId xmlns:a16="http://schemas.microsoft.com/office/drawing/2014/main" id="{69A12CE7-5C23-C205-08AB-3C53B0CC22CE}"/>
                </a:ext>
              </a:extLst>
            </p:cNvPr>
            <p:cNvSpPr txBox="1"/>
            <p:nvPr/>
          </p:nvSpPr>
          <p:spPr>
            <a:xfrm>
              <a:off x="5430334" y="2742794"/>
              <a:ext cx="397866" cy="276999"/>
            </a:xfrm>
            <a:prstGeom prst="rect">
              <a:avLst/>
            </a:prstGeom>
            <a:noFill/>
          </p:spPr>
          <p:txBody>
            <a:bodyPr wrap="none" rtlCol="0">
              <a:spAutoFit/>
            </a:bodyPr>
            <a:lstStyle/>
            <a:p>
              <a:r>
                <a:rPr lang="en-GB" sz="1200" dirty="0" smtClean="0">
                  <a:solidFill>
                    <a:schemeClr val="tx1"/>
                  </a:solidFill>
                </a:rPr>
                <a:t>SD</a:t>
              </a:r>
              <a:endParaRPr lang="en-GB" sz="1200" dirty="0">
                <a:solidFill>
                  <a:schemeClr val="tx1"/>
                </a:solidFill>
              </a:endParaRPr>
            </a:p>
          </p:txBody>
        </p:sp>
        <p:sp>
          <p:nvSpPr>
            <p:cNvPr id="49" name="Rectangle 48">
              <a:extLst>
                <a:ext uri="{FF2B5EF4-FFF2-40B4-BE49-F238E27FC236}">
                  <a16:creationId xmlns:a16="http://schemas.microsoft.com/office/drawing/2014/main" id="{8F877455-C9FB-E2A0-075E-195DC567C143}"/>
                </a:ext>
              </a:extLst>
            </p:cNvPr>
            <p:cNvSpPr>
              <a:spLocks noChangeAspect="1"/>
            </p:cNvSpPr>
            <p:nvPr/>
          </p:nvSpPr>
          <p:spPr>
            <a:xfrm>
              <a:off x="5402302" y="2833722"/>
              <a:ext cx="108852" cy="108000"/>
            </a:xfrm>
            <a:prstGeom prst="rect">
              <a:avLst/>
            </a:prstGeom>
            <a:solidFill>
              <a:srgbClr val="E73E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chemeClr val="tx1"/>
                </a:solidFill>
              </a:endParaRPr>
            </a:p>
          </p:txBody>
        </p:sp>
        <p:sp>
          <p:nvSpPr>
            <p:cNvPr id="50" name="TextBox 49">
              <a:extLst>
                <a:ext uri="{FF2B5EF4-FFF2-40B4-BE49-F238E27FC236}">
                  <a16:creationId xmlns:a16="http://schemas.microsoft.com/office/drawing/2014/main" id="{4F33B6F2-0481-B3D8-6B55-75ECC110063E}"/>
                </a:ext>
              </a:extLst>
            </p:cNvPr>
            <p:cNvSpPr txBox="1"/>
            <p:nvPr/>
          </p:nvSpPr>
          <p:spPr>
            <a:xfrm>
              <a:off x="5854155" y="2742794"/>
              <a:ext cx="397866" cy="276999"/>
            </a:xfrm>
            <a:prstGeom prst="rect">
              <a:avLst/>
            </a:prstGeom>
            <a:noFill/>
          </p:spPr>
          <p:txBody>
            <a:bodyPr wrap="none" rtlCol="0">
              <a:spAutoFit/>
            </a:bodyPr>
            <a:lstStyle/>
            <a:p>
              <a:r>
                <a:rPr lang="en-GB" sz="1200" dirty="0" smtClean="0">
                  <a:solidFill>
                    <a:schemeClr val="tx1"/>
                  </a:solidFill>
                </a:rPr>
                <a:t>PD</a:t>
              </a:r>
              <a:endParaRPr lang="en-GB" sz="1200" dirty="0">
                <a:solidFill>
                  <a:schemeClr val="tx1"/>
                </a:solidFill>
              </a:endParaRPr>
            </a:p>
          </p:txBody>
        </p:sp>
        <p:sp>
          <p:nvSpPr>
            <p:cNvPr id="51" name="Rectangle 50">
              <a:extLst>
                <a:ext uri="{FF2B5EF4-FFF2-40B4-BE49-F238E27FC236}">
                  <a16:creationId xmlns:a16="http://schemas.microsoft.com/office/drawing/2014/main" id="{486DE08B-D32B-BCA4-869B-2E9FEC37E715}"/>
                </a:ext>
              </a:extLst>
            </p:cNvPr>
            <p:cNvSpPr>
              <a:spLocks noChangeAspect="1"/>
            </p:cNvSpPr>
            <p:nvPr/>
          </p:nvSpPr>
          <p:spPr>
            <a:xfrm>
              <a:off x="5826123" y="2833722"/>
              <a:ext cx="108852" cy="10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chemeClr val="tx1"/>
                </a:solidFill>
              </a:endParaRPr>
            </a:p>
          </p:txBody>
        </p:sp>
        <p:sp>
          <p:nvSpPr>
            <p:cNvPr id="52" name="Rectangle 51">
              <a:extLst>
                <a:ext uri="{FF2B5EF4-FFF2-40B4-BE49-F238E27FC236}">
                  <a16:creationId xmlns:a16="http://schemas.microsoft.com/office/drawing/2014/main" id="{317B322E-FAEE-372F-F339-A59E3B28FFAB}"/>
                </a:ext>
              </a:extLst>
            </p:cNvPr>
            <p:cNvSpPr/>
            <p:nvPr/>
          </p:nvSpPr>
          <p:spPr>
            <a:xfrm rot="10800000">
              <a:off x="2334204" y="3729336"/>
              <a:ext cx="108000" cy="9429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53" name="Rectangle 52">
              <a:extLst>
                <a:ext uri="{FF2B5EF4-FFF2-40B4-BE49-F238E27FC236}">
                  <a16:creationId xmlns:a16="http://schemas.microsoft.com/office/drawing/2014/main" id="{6C0606B5-5B36-E8F4-918E-624A7B099547}"/>
                </a:ext>
              </a:extLst>
            </p:cNvPr>
            <p:cNvSpPr/>
            <p:nvPr/>
          </p:nvSpPr>
          <p:spPr>
            <a:xfrm rot="10800000">
              <a:off x="2194195" y="3258780"/>
              <a:ext cx="108000" cy="56559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54" name="Rectangle 53">
              <a:extLst>
                <a:ext uri="{FF2B5EF4-FFF2-40B4-BE49-F238E27FC236}">
                  <a16:creationId xmlns:a16="http://schemas.microsoft.com/office/drawing/2014/main" id="{1C1BD3D3-4721-6D48-769C-13CD1AB65B3E}"/>
                </a:ext>
              </a:extLst>
            </p:cNvPr>
            <p:cNvSpPr/>
            <p:nvPr/>
          </p:nvSpPr>
          <p:spPr>
            <a:xfrm>
              <a:off x="2474213" y="3847011"/>
              <a:ext cx="108000" cy="1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55" name="Rectangle 54">
              <a:extLst>
                <a:ext uri="{FF2B5EF4-FFF2-40B4-BE49-F238E27FC236}">
                  <a16:creationId xmlns:a16="http://schemas.microsoft.com/office/drawing/2014/main" id="{61745059-0F25-920C-6ACD-73376AD30B27}"/>
                </a:ext>
              </a:extLst>
            </p:cNvPr>
            <p:cNvSpPr/>
            <p:nvPr/>
          </p:nvSpPr>
          <p:spPr>
            <a:xfrm>
              <a:off x="2614222" y="3847011"/>
              <a:ext cx="108000"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56" name="Rectangle 55">
              <a:extLst>
                <a:ext uri="{FF2B5EF4-FFF2-40B4-BE49-F238E27FC236}">
                  <a16:creationId xmlns:a16="http://schemas.microsoft.com/office/drawing/2014/main" id="{D39114B2-B387-5F11-95F9-B3AA247CC289}"/>
                </a:ext>
              </a:extLst>
            </p:cNvPr>
            <p:cNvSpPr/>
            <p:nvPr/>
          </p:nvSpPr>
          <p:spPr>
            <a:xfrm>
              <a:off x="2754231" y="3847011"/>
              <a:ext cx="108000" cy="6262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57" name="Rectangle 56">
              <a:extLst>
                <a:ext uri="{FF2B5EF4-FFF2-40B4-BE49-F238E27FC236}">
                  <a16:creationId xmlns:a16="http://schemas.microsoft.com/office/drawing/2014/main" id="{81800D2E-02C0-5CDE-6FFD-32B71BD02172}"/>
                </a:ext>
              </a:extLst>
            </p:cNvPr>
            <p:cNvSpPr/>
            <p:nvPr/>
          </p:nvSpPr>
          <p:spPr>
            <a:xfrm>
              <a:off x="2894240" y="3847011"/>
              <a:ext cx="108000" cy="117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58" name="Rectangle 57">
              <a:extLst>
                <a:ext uri="{FF2B5EF4-FFF2-40B4-BE49-F238E27FC236}">
                  <a16:creationId xmlns:a16="http://schemas.microsoft.com/office/drawing/2014/main" id="{B920D01D-D1FB-837B-09F5-8120748DF403}"/>
                </a:ext>
              </a:extLst>
            </p:cNvPr>
            <p:cNvSpPr/>
            <p:nvPr/>
          </p:nvSpPr>
          <p:spPr>
            <a:xfrm>
              <a:off x="3034249" y="3847011"/>
              <a:ext cx="108000" cy="1407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59" name="Rectangle 58">
              <a:extLst>
                <a:ext uri="{FF2B5EF4-FFF2-40B4-BE49-F238E27FC236}">
                  <a16:creationId xmlns:a16="http://schemas.microsoft.com/office/drawing/2014/main" id="{3D83FE99-ADAB-6C50-56FA-4DE86807B0E1}"/>
                </a:ext>
              </a:extLst>
            </p:cNvPr>
            <p:cNvSpPr/>
            <p:nvPr/>
          </p:nvSpPr>
          <p:spPr>
            <a:xfrm>
              <a:off x="3314267" y="3847011"/>
              <a:ext cx="108000" cy="23574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60" name="Rectangle 59">
              <a:extLst>
                <a:ext uri="{FF2B5EF4-FFF2-40B4-BE49-F238E27FC236}">
                  <a16:creationId xmlns:a16="http://schemas.microsoft.com/office/drawing/2014/main" id="{974CC259-9F41-3F16-CBEA-3C2AAA98B872}"/>
                </a:ext>
              </a:extLst>
            </p:cNvPr>
            <p:cNvSpPr/>
            <p:nvPr/>
          </p:nvSpPr>
          <p:spPr>
            <a:xfrm>
              <a:off x="3454276" y="3847011"/>
              <a:ext cx="108000" cy="23339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61" name="Rectangle 60">
              <a:extLst>
                <a:ext uri="{FF2B5EF4-FFF2-40B4-BE49-F238E27FC236}">
                  <a16:creationId xmlns:a16="http://schemas.microsoft.com/office/drawing/2014/main" id="{2492AD51-21B9-7904-8A28-556509B73CAD}"/>
                </a:ext>
              </a:extLst>
            </p:cNvPr>
            <p:cNvSpPr/>
            <p:nvPr/>
          </p:nvSpPr>
          <p:spPr>
            <a:xfrm>
              <a:off x="3594285" y="3847011"/>
              <a:ext cx="108000" cy="3536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62" name="Rectangle 61">
              <a:extLst>
                <a:ext uri="{FF2B5EF4-FFF2-40B4-BE49-F238E27FC236}">
                  <a16:creationId xmlns:a16="http://schemas.microsoft.com/office/drawing/2014/main" id="{FDE32171-EDA2-91C9-F62A-69579A4E5EC1}"/>
                </a:ext>
              </a:extLst>
            </p:cNvPr>
            <p:cNvSpPr/>
            <p:nvPr/>
          </p:nvSpPr>
          <p:spPr>
            <a:xfrm>
              <a:off x="3734294" y="3847011"/>
              <a:ext cx="108000" cy="38615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63" name="Rectangle 62">
              <a:extLst>
                <a:ext uri="{FF2B5EF4-FFF2-40B4-BE49-F238E27FC236}">
                  <a16:creationId xmlns:a16="http://schemas.microsoft.com/office/drawing/2014/main" id="{1AF9E841-15C6-9B73-575C-4C2A13A3B629}"/>
                </a:ext>
              </a:extLst>
            </p:cNvPr>
            <p:cNvSpPr/>
            <p:nvPr/>
          </p:nvSpPr>
          <p:spPr>
            <a:xfrm>
              <a:off x="3874303" y="3847011"/>
              <a:ext cx="108000" cy="3890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64" name="Rectangle 63">
              <a:extLst>
                <a:ext uri="{FF2B5EF4-FFF2-40B4-BE49-F238E27FC236}">
                  <a16:creationId xmlns:a16="http://schemas.microsoft.com/office/drawing/2014/main" id="{649530BB-BC87-814F-667C-8191A26CE0AA}"/>
                </a:ext>
              </a:extLst>
            </p:cNvPr>
            <p:cNvSpPr/>
            <p:nvPr/>
          </p:nvSpPr>
          <p:spPr>
            <a:xfrm>
              <a:off x="4014312" y="3847011"/>
              <a:ext cx="108000" cy="554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65" name="Rectangle 64">
              <a:extLst>
                <a:ext uri="{FF2B5EF4-FFF2-40B4-BE49-F238E27FC236}">
                  <a16:creationId xmlns:a16="http://schemas.microsoft.com/office/drawing/2014/main" id="{D6D775DE-3B69-E919-F7F0-6FA0EE1B4564}"/>
                </a:ext>
              </a:extLst>
            </p:cNvPr>
            <p:cNvSpPr/>
            <p:nvPr/>
          </p:nvSpPr>
          <p:spPr>
            <a:xfrm>
              <a:off x="4154321" y="3847011"/>
              <a:ext cx="108000" cy="6184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66" name="Rectangle 65">
              <a:extLst>
                <a:ext uri="{FF2B5EF4-FFF2-40B4-BE49-F238E27FC236}">
                  <a16:creationId xmlns:a16="http://schemas.microsoft.com/office/drawing/2014/main" id="{73CB8C98-AEBB-0A2E-3845-F76EA520D1FE}"/>
                </a:ext>
              </a:extLst>
            </p:cNvPr>
            <p:cNvSpPr/>
            <p:nvPr/>
          </p:nvSpPr>
          <p:spPr>
            <a:xfrm>
              <a:off x="4294330" y="3847011"/>
              <a:ext cx="108000" cy="64069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67" name="Rectangle 66">
              <a:extLst>
                <a:ext uri="{FF2B5EF4-FFF2-40B4-BE49-F238E27FC236}">
                  <a16:creationId xmlns:a16="http://schemas.microsoft.com/office/drawing/2014/main" id="{2C69ED65-F280-3409-1692-58841ADE38AE}"/>
                </a:ext>
              </a:extLst>
            </p:cNvPr>
            <p:cNvSpPr/>
            <p:nvPr/>
          </p:nvSpPr>
          <p:spPr>
            <a:xfrm>
              <a:off x="4434339" y="3847011"/>
              <a:ext cx="108000" cy="660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68" name="Rectangle 67">
              <a:extLst>
                <a:ext uri="{FF2B5EF4-FFF2-40B4-BE49-F238E27FC236}">
                  <a16:creationId xmlns:a16="http://schemas.microsoft.com/office/drawing/2014/main" id="{8BEF43DA-1683-DF91-4661-3EDC9D674A84}"/>
                </a:ext>
              </a:extLst>
            </p:cNvPr>
            <p:cNvSpPr/>
            <p:nvPr/>
          </p:nvSpPr>
          <p:spPr>
            <a:xfrm>
              <a:off x="4574348" y="3847011"/>
              <a:ext cx="108000" cy="8170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69" name="Rectangle 68">
              <a:extLst>
                <a:ext uri="{FF2B5EF4-FFF2-40B4-BE49-F238E27FC236}">
                  <a16:creationId xmlns:a16="http://schemas.microsoft.com/office/drawing/2014/main" id="{B1474677-382F-2796-25A8-ECA2E6DACB97}"/>
                </a:ext>
              </a:extLst>
            </p:cNvPr>
            <p:cNvSpPr/>
            <p:nvPr/>
          </p:nvSpPr>
          <p:spPr>
            <a:xfrm>
              <a:off x="4714357" y="3847011"/>
              <a:ext cx="108000" cy="8575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sp>
          <p:nvSpPr>
            <p:cNvPr id="70" name="Rectangle 69">
              <a:extLst>
                <a:ext uri="{FF2B5EF4-FFF2-40B4-BE49-F238E27FC236}">
                  <a16:creationId xmlns:a16="http://schemas.microsoft.com/office/drawing/2014/main" id="{B920D01D-D1FB-837B-09F5-8120748DF403}"/>
                </a:ext>
              </a:extLst>
            </p:cNvPr>
            <p:cNvSpPr/>
            <p:nvPr/>
          </p:nvSpPr>
          <p:spPr>
            <a:xfrm>
              <a:off x="3174258" y="3847011"/>
              <a:ext cx="108000" cy="2027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solidFill>
                  <a:schemeClr val="tx1"/>
                </a:solidFill>
              </a:endParaRPr>
            </a:p>
          </p:txBody>
        </p:sp>
        <p:cxnSp>
          <p:nvCxnSpPr>
            <p:cNvPr id="71" name="Straight Connector 70">
              <a:extLst>
                <a:ext uri="{FF2B5EF4-FFF2-40B4-BE49-F238E27FC236}">
                  <a16:creationId xmlns:a16="http://schemas.microsoft.com/office/drawing/2014/main" id="{74430FA4-3D33-8134-EE1B-A32C422FEFDD}"/>
                </a:ext>
              </a:extLst>
            </p:cNvPr>
            <p:cNvCxnSpPr>
              <a:cxnSpLocks/>
            </p:cNvCxnSpPr>
            <p:nvPr/>
          </p:nvCxnSpPr>
          <p:spPr>
            <a:xfrm>
              <a:off x="1837479" y="4664015"/>
              <a:ext cx="51464" cy="0"/>
            </a:xfrm>
            <a:prstGeom prst="line">
              <a:avLst/>
            </a:prstGeom>
            <a:ln w="22225">
              <a:solidFill>
                <a:srgbClr val="4D4D4D"/>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56696144"/>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7693"/>
            <a:ext cx="11582400" cy="939801"/>
          </a:xfrm>
        </p:spPr>
        <p:txBody>
          <a:bodyPr/>
          <a:lstStyle/>
          <a:p>
            <a:r>
              <a:rPr lang="en-GB" dirty="0" smtClean="0"/>
              <a:t>8516</a:t>
            </a:r>
            <a:r>
              <a:rPr lang="en-GB" dirty="0"/>
              <a:t>: Sintilimab plus anlotinib as second or further-line therapy for small cell lung cancer: An objective performance </a:t>
            </a:r>
            <a:r>
              <a:rPr lang="en-GB" dirty="0" smtClean="0"/>
              <a:t>trial – Ma S, et al</a:t>
            </a:r>
            <a:endParaRPr lang="en-GB" dirty="0"/>
          </a:p>
        </p:txBody>
      </p:sp>
      <p:sp>
        <p:nvSpPr>
          <p:cNvPr id="6" name="Content Placeholder 5"/>
          <p:cNvSpPr>
            <a:spLocks noGrp="1"/>
          </p:cNvSpPr>
          <p:nvPr>
            <p:ph idx="1"/>
          </p:nvPr>
        </p:nvSpPr>
        <p:spPr/>
        <p:txBody>
          <a:bodyPr/>
          <a:lstStyle/>
          <a:p>
            <a:r>
              <a:rPr lang="en-GB" b="1" dirty="0"/>
              <a:t>Key </a:t>
            </a:r>
            <a:r>
              <a:rPr lang="en-GB" b="1" dirty="0" smtClean="0"/>
              <a:t>results (cont.)</a:t>
            </a:r>
            <a:endParaRPr lang="en-GB" b="1" dirty="0"/>
          </a:p>
          <a:p>
            <a:pPr>
              <a:spcBef>
                <a:spcPts val="27500"/>
              </a:spcBef>
            </a:pPr>
            <a:r>
              <a:rPr lang="en-GB" b="1" dirty="0"/>
              <a:t>Conclusions</a:t>
            </a:r>
          </a:p>
          <a:p>
            <a:pPr lvl="1"/>
            <a:r>
              <a:rPr lang="en-GB" dirty="0"/>
              <a:t>In patients </a:t>
            </a:r>
            <a:r>
              <a:rPr lang="en-GB" dirty="0" smtClean="0"/>
              <a:t>with extensive-stage SCLC, sintilimab </a:t>
            </a:r>
            <a:r>
              <a:rPr lang="en-GB" dirty="0"/>
              <a:t>+ </a:t>
            </a:r>
            <a:r>
              <a:rPr lang="en-GB" dirty="0" smtClean="0"/>
              <a:t>anlotinib </a:t>
            </a:r>
            <a:r>
              <a:rPr lang="en-US" dirty="0" smtClean="0"/>
              <a:t>showed encouraging antitumor activity with a manageable safety profile</a:t>
            </a:r>
            <a:endParaRPr lang="en-GB" dirty="0"/>
          </a:p>
        </p:txBody>
      </p:sp>
      <p:sp>
        <p:nvSpPr>
          <p:cNvPr id="5" name="Text Placeholder 4"/>
          <p:cNvSpPr>
            <a:spLocks noGrp="1"/>
          </p:cNvSpPr>
          <p:nvPr>
            <p:ph type="body" sz="quarter" idx="11"/>
          </p:nvPr>
        </p:nvSpPr>
        <p:spPr/>
        <p:txBody>
          <a:bodyPr/>
          <a:lstStyle/>
          <a:p>
            <a:r>
              <a:rPr lang="en-GB" dirty="0" smtClean="0"/>
              <a:t>Ma S, et al. J </a:t>
            </a:r>
            <a:r>
              <a:rPr lang="en-GB" dirty="0" err="1" smtClean="0"/>
              <a:t>Clin</a:t>
            </a:r>
            <a:r>
              <a:rPr lang="en-GB" dirty="0" smtClean="0"/>
              <a:t> </a:t>
            </a:r>
            <a:r>
              <a:rPr lang="en-GB" dirty="0" err="1" smtClean="0"/>
              <a:t>Oncol</a:t>
            </a:r>
            <a:r>
              <a:rPr lang="en-GB" dirty="0" smtClean="0"/>
              <a:t> 2022;40(</a:t>
            </a:r>
            <a:r>
              <a:rPr lang="en-GB" dirty="0" err="1" smtClean="0"/>
              <a:t>suppl</a:t>
            </a:r>
            <a:r>
              <a:rPr lang="en-GB" dirty="0" smtClean="0"/>
              <a:t>):</a:t>
            </a:r>
            <a:r>
              <a:rPr lang="en-GB" dirty="0" err="1" smtClean="0"/>
              <a:t>Abstr</a:t>
            </a:r>
            <a:r>
              <a:rPr lang="en-GB" dirty="0" smtClean="0"/>
              <a:t> 8516</a:t>
            </a:r>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896542947"/>
              </p:ext>
            </p:extLst>
          </p:nvPr>
        </p:nvGraphicFramePr>
        <p:xfrm>
          <a:off x="3731972" y="1564663"/>
          <a:ext cx="4728057" cy="3352320"/>
        </p:xfrm>
        <a:graphic>
          <a:graphicData uri="http://schemas.openxmlformats.org/drawingml/2006/table">
            <a:tbl>
              <a:tblPr firstRow="1" bandRow="1">
                <a:tableStyleId>{69012ECD-51FC-41F1-AA8D-1B2483CD663E}</a:tableStyleId>
              </a:tblPr>
              <a:tblGrid>
                <a:gridCol w="3114747">
                  <a:extLst>
                    <a:ext uri="{9D8B030D-6E8A-4147-A177-3AD203B41FA5}">
                      <a16:colId xmlns:a16="http://schemas.microsoft.com/office/drawing/2014/main" val="4251174958"/>
                    </a:ext>
                  </a:extLst>
                </a:gridCol>
                <a:gridCol w="1613310">
                  <a:extLst>
                    <a:ext uri="{9D8B030D-6E8A-4147-A177-3AD203B41FA5}">
                      <a16:colId xmlns:a16="http://schemas.microsoft.com/office/drawing/2014/main" val="3398966707"/>
                    </a:ext>
                  </a:extLst>
                </a:gridCol>
              </a:tblGrid>
              <a:tr h="289438">
                <a:tc>
                  <a:txBody>
                    <a:bodyPr/>
                    <a:lstStyle/>
                    <a:p>
                      <a:pPr algn="l"/>
                      <a:r>
                        <a:rPr lang="en-US" sz="1400" b="1" dirty="0" smtClean="0">
                          <a:solidFill>
                            <a:schemeClr val="tx2"/>
                          </a:solidFill>
                          <a:latin typeface="+mn-lt"/>
                        </a:rPr>
                        <a:t>TRAEs, n (%)</a:t>
                      </a:r>
                      <a:endParaRPr lang="en-US" sz="1400" b="1" dirty="0">
                        <a:solidFill>
                          <a:schemeClr val="tx2"/>
                        </a:solidFill>
                        <a:latin typeface="+mn-lt"/>
                      </a:endParaRPr>
                    </a:p>
                  </a:txBody>
                  <a:tcPr marL="90000" marR="90000" marT="36000" marB="36000" anchor="b">
                    <a:lnB w="12700" cap="flat" cmpd="sng" algn="ctr">
                      <a:noFill/>
                      <a:prstDash val="solid"/>
                      <a:round/>
                      <a:headEnd type="none" w="med" len="med"/>
                      <a:tailEnd type="none" w="med" len="med"/>
                    </a:lnB>
                  </a:tcPr>
                </a:tc>
                <a:tc>
                  <a:txBody>
                    <a:bodyPr/>
                    <a:lstStyle/>
                    <a:p>
                      <a:pPr algn="ctr"/>
                      <a:r>
                        <a:rPr lang="en-GB" sz="1400" b="1" dirty="0" smtClean="0">
                          <a:solidFill>
                            <a:schemeClr val="tx2"/>
                          </a:solidFill>
                        </a:rPr>
                        <a:t>Sintilimab</a:t>
                      </a:r>
                    </a:p>
                    <a:p>
                      <a:pPr algn="ctr"/>
                      <a:r>
                        <a:rPr lang="en-GB" sz="1400" b="1" dirty="0" smtClean="0">
                          <a:solidFill>
                            <a:schemeClr val="tx2"/>
                          </a:solidFill>
                        </a:rPr>
                        <a:t>(n=42)</a:t>
                      </a:r>
                      <a:endParaRPr lang="en-GB" sz="1400" b="1" dirty="0">
                        <a:solidFill>
                          <a:schemeClr val="tx2"/>
                        </a:solidFill>
                      </a:endParaRPr>
                    </a:p>
                  </a:txBody>
                  <a:tcPr marL="90000" marR="90000" marT="36000" marB="36000" anchor="ctr">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3011744392"/>
                  </a:ext>
                </a:extLst>
              </a:tr>
              <a:tr h="27489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Any</a:t>
                      </a:r>
                    </a:p>
                  </a:txBody>
                  <a:tcPr marL="90000" marR="90000" marT="36000" marB="36000">
                    <a:lnT w="12700" cap="flat" cmpd="sng" algn="ctr">
                      <a:noFill/>
                      <a:prstDash val="solid"/>
                      <a:round/>
                      <a:headEnd type="none" w="med" len="med"/>
                      <a:tailEnd type="none" w="med" len="med"/>
                    </a:lnT>
                  </a:tcPr>
                </a:tc>
                <a:tc>
                  <a:txBody>
                    <a:bodyPr/>
                    <a:lstStyle/>
                    <a:p>
                      <a:pPr algn="ctr"/>
                      <a:r>
                        <a:rPr lang="en-GB" sz="1400" dirty="0" smtClean="0"/>
                        <a:t>40 (95.2)</a:t>
                      </a:r>
                      <a:endParaRPr lang="en-GB" sz="1400" dirty="0"/>
                    </a:p>
                  </a:txBody>
                  <a:tcPr marL="90000" marR="90000" marT="36000" marB="36000">
                    <a:lnT w="12700" cap="flat" cmpd="sng" algn="ctr">
                      <a:noFill/>
                      <a:prstDash val="solid"/>
                      <a:round/>
                      <a:headEnd type="none" w="med" len="med"/>
                      <a:tailEnd type="none" w="med" len="med"/>
                    </a:lnT>
                  </a:tcPr>
                </a:tc>
                <a:extLst>
                  <a:ext uri="{0D108BD9-81ED-4DB2-BD59-A6C34878D82A}">
                    <a16:rowId xmlns:a16="http://schemas.microsoft.com/office/drawing/2014/main" val="3005785457"/>
                  </a:ext>
                </a:extLst>
              </a:tr>
              <a:tr h="121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Most common (≥10% of patients)</a:t>
                      </a:r>
                    </a:p>
                  </a:txBody>
                  <a:tcPr marL="90000" marR="90000" marT="36000" marB="36000"/>
                </a:tc>
                <a:tc>
                  <a:txBody>
                    <a:bodyPr/>
                    <a:lstStyle/>
                    <a:p>
                      <a:pPr algn="ctr"/>
                      <a:endParaRPr lang="en-GB" sz="1400" dirty="0"/>
                    </a:p>
                  </a:txBody>
                  <a:tcPr marL="90000" marR="90000" marT="36000" marB="36000"/>
                </a:tc>
                <a:extLst>
                  <a:ext uri="{0D108BD9-81ED-4DB2-BD59-A6C34878D82A}">
                    <a16:rowId xmlns:a16="http://schemas.microsoft.com/office/drawing/2014/main" val="2763956943"/>
                  </a:ext>
                </a:extLst>
              </a:tr>
              <a:tr h="1217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Hypothyroidism </a:t>
                      </a:r>
                    </a:p>
                  </a:txBody>
                  <a:tcPr marL="90000" marR="90000" marT="36000" marB="36000"/>
                </a:tc>
                <a:tc>
                  <a:txBody>
                    <a:bodyPr/>
                    <a:lstStyle/>
                    <a:p>
                      <a:pPr algn="ctr"/>
                      <a:r>
                        <a:rPr lang="en-GB" sz="1400" dirty="0" smtClean="0"/>
                        <a:t>19 (45.2)</a:t>
                      </a:r>
                      <a:endParaRPr lang="en-GB" sz="1400" dirty="0"/>
                    </a:p>
                  </a:txBody>
                  <a:tcPr marL="90000" marR="90000" marT="36000" marB="36000"/>
                </a:tc>
                <a:extLst>
                  <a:ext uri="{0D108BD9-81ED-4DB2-BD59-A6C34878D82A}">
                    <a16:rowId xmlns:a16="http://schemas.microsoft.com/office/drawing/2014/main" val="57944102"/>
                  </a:ext>
                </a:extLst>
              </a:tr>
              <a:tr h="1217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err="1" smtClean="0">
                          <a:solidFill>
                            <a:schemeClr val="tx1"/>
                          </a:solidFill>
                          <a:latin typeface="+mn-lt"/>
                          <a:ea typeface="+mn-ea"/>
                          <a:cs typeface="+mn-cs"/>
                        </a:rPr>
                        <a:t>Hypoproteinemia</a:t>
                      </a:r>
                      <a:endParaRPr lang="en-US" sz="1400" b="0" kern="1200" dirty="0" smtClean="0">
                        <a:solidFill>
                          <a:schemeClr val="tx1"/>
                        </a:solidFill>
                        <a:latin typeface="+mn-lt"/>
                        <a:ea typeface="+mn-ea"/>
                        <a:cs typeface="+mn-cs"/>
                      </a:endParaRPr>
                    </a:p>
                  </a:txBody>
                  <a:tcPr marL="90000" marR="90000" marT="36000" marB="36000"/>
                </a:tc>
                <a:tc>
                  <a:txBody>
                    <a:bodyPr/>
                    <a:lstStyle/>
                    <a:p>
                      <a:pPr algn="ctr"/>
                      <a:r>
                        <a:rPr lang="en-GB" sz="1400" dirty="0" smtClean="0"/>
                        <a:t>17 (40.5)</a:t>
                      </a:r>
                      <a:endParaRPr lang="en-GB" sz="1400" dirty="0"/>
                    </a:p>
                  </a:txBody>
                  <a:tcPr marL="90000" marR="90000" marT="36000" marB="36000"/>
                </a:tc>
                <a:extLst>
                  <a:ext uri="{0D108BD9-81ED-4DB2-BD59-A6C34878D82A}">
                    <a16:rowId xmlns:a16="http://schemas.microsoft.com/office/drawing/2014/main" val="3687788380"/>
                  </a:ext>
                </a:extLst>
              </a:tr>
              <a:tr h="1217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GGT increased</a:t>
                      </a:r>
                    </a:p>
                  </a:txBody>
                  <a:tcPr marL="90000" marR="90000" marT="36000" marB="36000"/>
                </a:tc>
                <a:tc>
                  <a:txBody>
                    <a:bodyPr/>
                    <a:lstStyle/>
                    <a:p>
                      <a:pPr algn="ctr"/>
                      <a:r>
                        <a:rPr lang="en-GB" sz="1400" dirty="0" smtClean="0"/>
                        <a:t>16 (38.1)</a:t>
                      </a:r>
                      <a:endParaRPr lang="en-GB" sz="1400" dirty="0"/>
                    </a:p>
                  </a:txBody>
                  <a:tcPr marL="90000" marR="90000" marT="36000" marB="36000"/>
                </a:tc>
                <a:extLst>
                  <a:ext uri="{0D108BD9-81ED-4DB2-BD59-A6C34878D82A}">
                    <a16:rowId xmlns:a16="http://schemas.microsoft.com/office/drawing/2014/main" val="2419989758"/>
                  </a:ext>
                </a:extLst>
              </a:tr>
              <a:tr h="121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Grade 3–4</a:t>
                      </a:r>
                    </a:p>
                  </a:txBody>
                  <a:tcPr marL="90000" marR="90000" marT="36000" marB="36000"/>
                </a:tc>
                <a:tc>
                  <a:txBody>
                    <a:bodyPr/>
                    <a:lstStyle/>
                    <a:p>
                      <a:pPr algn="ctr"/>
                      <a:r>
                        <a:rPr lang="en-GB" sz="1400" dirty="0" smtClean="0"/>
                        <a:t>22 (52.4)</a:t>
                      </a:r>
                      <a:endParaRPr lang="en-GB" sz="1400" dirty="0"/>
                    </a:p>
                  </a:txBody>
                  <a:tcPr marL="90000" marR="90000" marT="36000" marB="36000"/>
                </a:tc>
                <a:extLst>
                  <a:ext uri="{0D108BD9-81ED-4DB2-BD59-A6C34878D82A}">
                    <a16:rowId xmlns:a16="http://schemas.microsoft.com/office/drawing/2014/main" val="226795752"/>
                  </a:ext>
                </a:extLst>
              </a:tr>
              <a:tr h="1217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Elevated</a:t>
                      </a:r>
                      <a:r>
                        <a:rPr lang="en-US" sz="1400" b="0" kern="1200" baseline="0" dirty="0" smtClean="0">
                          <a:solidFill>
                            <a:schemeClr val="tx1"/>
                          </a:solidFill>
                          <a:latin typeface="+mn-lt"/>
                          <a:ea typeface="+mn-ea"/>
                          <a:cs typeface="+mn-cs"/>
                        </a:rPr>
                        <a:t> GGT</a:t>
                      </a:r>
                      <a:endParaRPr lang="en-US" sz="1400" b="0" kern="1200" dirty="0" smtClean="0">
                        <a:solidFill>
                          <a:schemeClr val="tx1"/>
                        </a:solidFill>
                        <a:latin typeface="+mn-lt"/>
                        <a:ea typeface="+mn-ea"/>
                        <a:cs typeface="+mn-cs"/>
                      </a:endParaRPr>
                    </a:p>
                  </a:txBody>
                  <a:tcPr marL="90000" marR="90000" marT="36000" marB="36000"/>
                </a:tc>
                <a:tc>
                  <a:txBody>
                    <a:bodyPr/>
                    <a:lstStyle/>
                    <a:p>
                      <a:pPr algn="ctr"/>
                      <a:r>
                        <a:rPr lang="en-GB" sz="1400" dirty="0" smtClean="0"/>
                        <a:t>5 (11.9)</a:t>
                      </a:r>
                      <a:endParaRPr lang="en-GB" sz="1400" dirty="0"/>
                    </a:p>
                  </a:txBody>
                  <a:tcPr marL="90000" marR="90000" marT="36000" marB="36000"/>
                </a:tc>
                <a:extLst>
                  <a:ext uri="{0D108BD9-81ED-4DB2-BD59-A6C34878D82A}">
                    <a16:rowId xmlns:a16="http://schemas.microsoft.com/office/drawing/2014/main" val="3097398576"/>
                  </a:ext>
                </a:extLst>
              </a:tr>
              <a:tr h="1217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Elevated bilirubin</a:t>
                      </a:r>
                    </a:p>
                  </a:txBody>
                  <a:tcPr marL="90000" marR="90000" marT="36000" marB="36000"/>
                </a:tc>
                <a:tc>
                  <a:txBody>
                    <a:bodyPr/>
                    <a:lstStyle/>
                    <a:p>
                      <a:pPr algn="ctr"/>
                      <a:r>
                        <a:rPr lang="en-GB" sz="1400" dirty="0" smtClean="0"/>
                        <a:t>3 (7.1)</a:t>
                      </a:r>
                      <a:endParaRPr lang="en-GB" sz="1400" dirty="0"/>
                    </a:p>
                  </a:txBody>
                  <a:tcPr marL="90000" marR="90000" marT="36000" marB="36000"/>
                </a:tc>
                <a:extLst>
                  <a:ext uri="{0D108BD9-81ED-4DB2-BD59-A6C34878D82A}">
                    <a16:rowId xmlns:a16="http://schemas.microsoft.com/office/drawing/2014/main" val="3240175459"/>
                  </a:ext>
                </a:extLst>
              </a:tr>
              <a:tr h="121789">
                <a:tc>
                  <a:txBody>
                    <a:bodyPr/>
                    <a:lstStyle/>
                    <a:p>
                      <a:pPr marL="8890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Elevated ALT</a:t>
                      </a:r>
                    </a:p>
                  </a:txBody>
                  <a:tcPr marL="90000" marR="90000" marT="36000" marB="36000"/>
                </a:tc>
                <a:tc>
                  <a:txBody>
                    <a:bodyPr/>
                    <a:lstStyle/>
                    <a:p>
                      <a:pPr algn="ctr"/>
                      <a:r>
                        <a:rPr lang="en-GB" sz="1400" dirty="0" smtClean="0"/>
                        <a:t>2 (4.8)</a:t>
                      </a:r>
                      <a:endParaRPr lang="en-GB" sz="1400" dirty="0"/>
                    </a:p>
                  </a:txBody>
                  <a:tcPr marL="90000" marR="90000" marT="36000" marB="36000"/>
                </a:tc>
                <a:extLst>
                  <a:ext uri="{0D108BD9-81ED-4DB2-BD59-A6C34878D82A}">
                    <a16:rowId xmlns:a16="http://schemas.microsoft.com/office/drawing/2014/main" val="1596494490"/>
                  </a:ext>
                </a:extLst>
              </a:tr>
              <a:tr h="121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Led to discontinuation</a:t>
                      </a:r>
                    </a:p>
                  </a:txBody>
                  <a:tcPr marL="90000" marR="90000" marT="36000" marB="36000"/>
                </a:tc>
                <a:tc>
                  <a:txBody>
                    <a:bodyPr/>
                    <a:lstStyle/>
                    <a:p>
                      <a:pPr algn="ctr"/>
                      <a:r>
                        <a:rPr lang="en-GB" sz="1400" dirty="0" smtClean="0"/>
                        <a:t>3 (11.5)</a:t>
                      </a:r>
                      <a:endParaRPr lang="en-GB" sz="1400" dirty="0"/>
                    </a:p>
                  </a:txBody>
                  <a:tcPr marL="90000" marR="90000" marT="36000" marB="36000"/>
                </a:tc>
                <a:extLst>
                  <a:ext uri="{0D108BD9-81ED-4DB2-BD59-A6C34878D82A}">
                    <a16:rowId xmlns:a16="http://schemas.microsoft.com/office/drawing/2014/main" val="1623299028"/>
                  </a:ext>
                </a:extLst>
              </a:tr>
            </a:tbl>
          </a:graphicData>
        </a:graphic>
      </p:graphicFrame>
    </p:spTree>
    <p:extLst>
      <p:ext uri="{BB962C8B-B14F-4D97-AF65-F5344CB8AC3E}">
        <p14:creationId xmlns:p14="http://schemas.microsoft.com/office/powerpoint/2010/main" val="4060693507"/>
      </p:ext>
    </p:extLst>
  </p:cSld>
  <p:clrMapOvr>
    <a:masterClrMapping/>
  </p:clrMapOvr>
</p:sld>
</file>

<file path=ppt/theme/theme1.xml><?xml version="1.0" encoding="utf-8"?>
<a:theme xmlns:a="http://schemas.openxmlformats.org/drawingml/2006/main" name="4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5_Default Design">
  <a:themeElements>
    <a:clrScheme name="3_Default Design">
      <a:dk1>
        <a:srgbClr val="FFFFFF"/>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Calibri"/>
        <a:ea typeface="Calibri"/>
        <a:cs typeface="Calibri"/>
      </a:majorFont>
      <a:minorFont>
        <a:latin typeface="Helvetica"/>
        <a:ea typeface="Helvetica"/>
        <a:cs typeface="Helvetica"/>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69696"/>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3_Default Design">
  <a:themeElements>
    <a:clrScheme name="3_Default Design">
      <a:dk1>
        <a:srgbClr val="000000"/>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Calibri"/>
        <a:ea typeface="Calibri"/>
        <a:cs typeface="Calibri"/>
      </a:majorFont>
      <a:minorFont>
        <a:latin typeface="Helvetica"/>
        <a:ea typeface="Helvetica"/>
        <a:cs typeface="Helvetica"/>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69696"/>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Override1.xml><?xml version="1.0" encoding="utf-8"?>
<a:themeOverride xmlns:a="http://schemas.openxmlformats.org/drawingml/2006/main">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4957</TotalTime>
  <Words>17718</Words>
  <Application>Microsoft Office PowerPoint</Application>
  <PresentationFormat>Widescreen</PresentationFormat>
  <Paragraphs>4368</Paragraphs>
  <Slides>93</Slides>
  <Notes>4</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93</vt:i4>
      </vt:variant>
    </vt:vector>
  </HeadingPairs>
  <TitlesOfParts>
    <vt:vector size="103" baseType="lpstr">
      <vt:lpstr>宋体</vt:lpstr>
      <vt:lpstr>宋体</vt:lpstr>
      <vt:lpstr>Arial</vt:lpstr>
      <vt:lpstr>Calibri</vt:lpstr>
      <vt:lpstr>Cambria Math</vt:lpstr>
      <vt:lpstr>Helvetica</vt:lpstr>
      <vt:lpstr>Open Sans</vt:lpstr>
      <vt:lpstr>Wingdings</vt:lpstr>
      <vt:lpstr>4_Default Design</vt:lpstr>
      <vt:lpstr>5_Default Design</vt:lpstr>
      <vt:lpstr>2022 ASCO® ANNUAL MEETING</vt:lpstr>
      <vt:lpstr>Letter from Prof Rolf Stahel</vt:lpstr>
      <vt:lpstr>ETOP Medical Oncology Slide Deck Editors 2022</vt:lpstr>
      <vt:lpstr>Contents</vt:lpstr>
      <vt:lpstr>Screening, biomarkers and prevention</vt:lpstr>
      <vt:lpstr>102: Largest evaluation of acquired resistance to sotorasib in KRAS p.G12C-mutated non–small cell lung cancer (NSCLC) and colorectal cancer (CRC): Plasma biomarker analysis of CodeBreaK100 – Li BT, et al</vt:lpstr>
      <vt:lpstr>102: Largest evaluation of acquired resistance to sotorasib in KRAS p.G12C-mutated non–small cell lung cancer (NSCLC) and colorectal cancer (CRC): Plasma biomarker analysis of CodeBreaK100 – Li BT, et al</vt:lpstr>
      <vt:lpstr>102: Largest evaluation of acquired resistance to sotorasib in KRAS p.G12C-mutated non–small cell lung cancer (NSCLC) and colorectal cancer (CRC): Plasma biomarker analysis of CodeBreaK100 – Li BT, et al</vt:lpstr>
      <vt:lpstr>10506: Effect of lung cancer screening on the incidence of advanced lung cancer in the United States: A SEER database analysis – Akanbi MO, et al</vt:lpstr>
      <vt:lpstr>10506: Effect of lung cancer screening on the incidence of advanced lung cancer in the United States: A SEER database analysis – Akanbi MO, et al</vt:lpstr>
      <vt:lpstr>10506: Effect of lung cancer screening on the incidence of advanced lung cancer in the United States: A SEER database analysis – Akanbi MO, et al</vt:lpstr>
      <vt:lpstr>10506: Effect of lung cancer screening on the incidence of advanced lung cancer in the United States: A SEER database analysis – Akanbi MO, et al</vt:lpstr>
      <vt:lpstr>Early stage and locally advanced NSCLC –  Stages I, II and III</vt:lpstr>
      <vt:lpstr>8501: Nivolumab + chemotherapy versus chemotherapy as neoadjuvant treatment for resectable stage IIIA-B NSCLC: Primary endpoint results of pathological complete response (pCR) from phase II NADIM II trial – Provencio-Pulla M, et al</vt:lpstr>
      <vt:lpstr>8501: Nivolumab + chemotherapy versus chemotherapy as neoadjuvant treatment for resectable stage IIIA-B NSCLC: Primary endpoint results of pathological complete response (pCR) from phase II NADIM II trial – Provencio-Pulla M, et al</vt:lpstr>
      <vt:lpstr>8501: Nivolumab + chemotherapy versus chemotherapy as neoadjuvant treatment for resectable stage IIIA-B NSCLC: Primary endpoint results of pathological complete response (pCR) from phase II NADIM II trial – Provencio-Pulla M, et al</vt:lpstr>
      <vt:lpstr>8502: Intraoperative quality metrics and association with survival following lung cancer resection – Heiden B, et al</vt:lpstr>
      <vt:lpstr>8502: Intraoperative quality metrics and association with survival following lung cancer resection – Heiden B, et al</vt:lpstr>
      <vt:lpstr>8502: Intraoperative quality metrics and association with survival following lung cancer resection – Heiden B, et al</vt:lpstr>
      <vt:lpstr>8508: Two-year update from KEYNOTE-799: Pembrolizumab plus concurrent chemoradiation therapy (cCRT) for unresectable, locally advanced, stage III NSCLC  – Reck M, et al</vt:lpstr>
      <vt:lpstr>8508: Two-year update from KEYNOTE-799: Pembrolizumab plus concurrent chemoradiation therapy (cCRT) for unresectable, locally advanced, stage III NSCLC  – Reck M, et al</vt:lpstr>
      <vt:lpstr>8508: Two-year update from KEYNOTE-799: Pembrolizumab plus concurrent chemoradiation therapy (cCRT) for unresectable, locally advanced, stage III NSCLC  – Reck M, et al</vt:lpstr>
      <vt:lpstr>8509: Consolidation nivolumab plus ipilimumab or nivolumab alone following concurrent chemoradiation for patients with unresectable stage III non-small cell lung cancer: BTCRC LUN 16-081 – Durm GA, et al</vt:lpstr>
      <vt:lpstr>8509: Consolidation nivolumab plus ipilimumab or nivolumab alone following concurrent chemoradiation for patients with unresectable stage III non-small cell lung cancer: BTCRC LUN 16-081 – Durm GA, et al</vt:lpstr>
      <vt:lpstr>8509: Consolidation nivolumab plus ipilimumab or nivolumab alone following concurrent chemoradiation for patients with unresectable stage III non-small cell lung cancer: BTCRC LUN 16-081 – Durm GA, et al</vt:lpstr>
      <vt:lpstr>LBA8511: Neoadjuvant nivolumab (NIVO) + platinum-doublet chemotherapy (chemo) versus chemo for resectable (IB–IIIA) non-small cell lung cancer (NSCLC): Association of pathological regression with event-free survival (EFS) in CheckMate 816 – Provencio-Pulla M, et al</vt:lpstr>
      <vt:lpstr>LBA8511: Neoadjuvant nivolumab (NIVO) + platinum-doublet chemotherapy (chemo) versus chemo for resectable (IB–IIIA) non-small cell lung cancer (NSCLC): Association of pathological regression with event-free survival (EFS) in CheckMate 816 – Provencio-Pulla M, et al</vt:lpstr>
      <vt:lpstr>LBA8511: Neoadjuvant nivolumab (NIVO) + platinum-doublet chemotherapy (chemo) versus chemo for resectable (IB–IIIA) non-small cell lung cancer (NSCLC): Association of pathological regression with event-free survival (EFS) in CheckMate 816 – Provencio-Pulla M, et al</vt:lpstr>
      <vt:lpstr>8512: EORTC-1416-LCG/ETOP 8-15 – PEARLS/KEYNOTE-091 study of pembrolizumab versus placebo for completely resected early-stage non-small cell lung cancer (NSCLC): Outcomes in subgroups related to surgery, disease burden, and adjuvant chemotherapy use – O’Brien MER, et al</vt:lpstr>
      <vt:lpstr>8512: EORTC-1416-LCG/ETOP 8-15 – PEARLS/KEYNOTE-091 study of pembrolizumab versus placebo for completely resected early-stage non-small cell lung cancer (NSCLC): Outcomes in subgroups related to surgery, disease burden, and adjuvant chemotherapy use – O’Brien MER, et al</vt:lpstr>
      <vt:lpstr>8512: EORTC-1416-LCG/ETOP 8-15 – PEARLS/KEYNOTE-091 study of pembrolizumab versus placebo for completely resected early-stage non-small cell lung cancer (NSCLC): Outcomes in subgroups related to surgery, disease burden, and adjuvant chemotherapy use – O’Brien MER, et al</vt:lpstr>
      <vt:lpstr>Advanced NSCLC Not radically treatable stage III and stage IV</vt:lpstr>
      <vt:lpstr>12020: PEARL: A randomised phase 3 trial of palliative care early in advanced lung cancers (ALTG/TOGA 13/008) – Mileshkin LR, et al</vt:lpstr>
      <vt:lpstr>12020: PEARL: A randomised phase 3 trial of palliative care early in advanced lung cancers (ALTG/TOGA 13/008) – Mileshkin LR, et al</vt:lpstr>
      <vt:lpstr>12020: PEARL: A randomised phase 3 trial of palliative care early in advanced lung cancers (ALTG/TOGA 13/008) – Mileshkin LR, et al</vt:lpstr>
      <vt:lpstr>9000: Outcomes of anti–PD-(L)1 therapy with or without chemotherapy (chemo) for first-line (1L) treatment of advanced non–small cell lung cancer (NSCLC) with PD-L1 score ≥ 50%: FDA pooled analysis – Akinboro O, et al</vt:lpstr>
      <vt:lpstr>9000: Outcomes of anti–PD-(L)1 therapy with or without chemotherapy (chemo) for first-line (1L) treatment of advanced non–small cell lung cancer (NSCLC) with PD-L1 score ≥ 50%: FDA pooled analysis – Akinboro O, et al</vt:lpstr>
      <vt:lpstr>9000: Outcomes of anti–PD-(L)1 therapy with or without chemotherapy (chemo) for first-line (1L) treatment of advanced non–small cell lung cancer (NSCLC) with PD-L1 score ≥ 50%: FDA pooled analysis – Akinboro O, et al</vt:lpstr>
      <vt:lpstr>9001: Outcomes of first-line immune checkpoint inhibitors with or without chemotherapy according to KRAS mutational status and PD-L1 expression in patients with advanced NSCLC: FDA pooled analysis – Nakajima EC, et al</vt:lpstr>
      <vt:lpstr>9001: Outcomes of first-line immune checkpoint inhibitors with or without chemotherapy according to KRAS mutational status and PD-L1 expression in patients with advanced NSCLC: FDA pooled analysis – Nakajima EC, et al</vt:lpstr>
      <vt:lpstr>9002: KRYSTAL-1: Activity and safety of adagrasib (MRTX849) in patients with advanced/metastatic non–small cell lung cancer (NSCLC) harboring a KRASG12C mutation – Spira AI, et al</vt:lpstr>
      <vt:lpstr>9002: KRYSTAL-1: Activity and safety of adagrasib (MRTX849) in patients with advanced/metastatic non–small cell lung cancer (NSCLC) harboring a KRASG12C mutation – Spira AI, et al</vt:lpstr>
      <vt:lpstr>9002: KRYSTAL-1: Activity and safety of adagrasib (MRTX849) in patients with advanced/metastatic non–small cell lung cancer (NSCLC) harboring a KRASG12C mutation – Spira AI, et al</vt:lpstr>
      <vt:lpstr>9002: KRYSTAL-1: Activity and safety of adagrasib (MRTX849) in patients with advanced/metastatic non–small cell lung cancer (NSCLC) harboring a KRASG12C mutation – Spira AI, et al</vt:lpstr>
      <vt:lpstr>LBA9009: Activity of adagrasib (MRTX849) in patients with KRASG12C-mutated NSCLC and active, untreated CNS metastases in the KRYSTAL-1 trial – Sabari JK, et al</vt:lpstr>
      <vt:lpstr>LBA9009: Activity of adagrasib (MRTX849) in patients with KRASG12C-mutated NSCLC and active, untreated CNS metastases in the KRYSTAL-1 trial – Sabari JK, et al</vt:lpstr>
      <vt:lpstr>LBA9009: Activity of adagrasib (MRTX849) in patients with KRASG12C-mutated NSCLC and active, untreated CNS metastases in the KRYSTAL-1 trial – Sabari JK, et al</vt:lpstr>
      <vt:lpstr>9003: A phase II study (TACTI-002) in first-line metastatic non–small cell lung carcinoma investigating eftilagimod alpha (soluble LAG-3 protein) and pembrolizumab: Updated results from a PD-L1 unselected population – Felip E, et al</vt:lpstr>
      <vt:lpstr>9003: A phase II study (TACTI-002) in first-line metastatic non–small cell lung carcinoma investigating eftilagimod alpha (soluble LAG-3 protein) and pembrolizumab: Updated results from a PD-L1 unselected population – Felip E, et al</vt:lpstr>
      <vt:lpstr>9003: A phase II study (TACTI-002) in first-line metastatic non–small cell lung carcinoma investigating eftilagimod alpha (soluble LAG-3 protein) and pembrolizumab: Updated results from a PD-L1 unselected population – Felip E, et al</vt:lpstr>
      <vt:lpstr>9011: Randomized phase III study of nivolumab and ipilimumab versus carboplatin-based doublet in first-line treatment of PS 2 or elderly (≥ 70 years) patients with advanced non–small cell lung cancer (Energy-GFPC 06-2015 study) – Lena H, et al</vt:lpstr>
      <vt:lpstr>9011: Randomized phase III study of nivolumab and ipilimumab versus carboplatin-based doublet in first-line treatment of PS 2 or elderly (≥ 70 years) patients with advanced non–small cell lung cancer (Energy-GFPC 06-2015 study) – Lena H, et al</vt:lpstr>
      <vt:lpstr>9011: Randomized phase III study of nivolumab and ipilimumab versus carboplatin-based doublet in first-line treatment of PS 2 or elderly (≥ 70 years) patients with advanced non–small cell lung cancer (Energy-GFPC 06-2015 study) – Lena H, et al</vt:lpstr>
      <vt:lpstr>LBA9023: Efficacy/safety of entrectinib in patients (pts) with ROS1-positive (ROS1+) advanced/metastatic NSCLC from the Blood First Assay Screening Trial (BFAST)  – Peters S, et al</vt:lpstr>
      <vt:lpstr>LBA9023: Efficacy/safety of entrectinib in patients (pts) with ROS1-positive (ROS1+) advanced/metastatic NSCLC from the Blood First Assay Screening Trial (BFAST)  – Peters S, et al</vt:lpstr>
      <vt:lpstr>LBA9023: Efficacy/safety of entrectinib in patients (pts) with ROS1-positive (ROS1+) advanced/metastatic NSCLC from the Blood First Assay Screening Trial (BFAST) – Peters S, et al</vt:lpstr>
      <vt:lpstr>Advanced NSCLC Not radically treatable stage III and stage IV</vt:lpstr>
      <vt:lpstr>9004: Overall survival from a phase II randomized study of ramucirumab plus pembrolizumab versus standard of care for advanced non–small cell lung cancer previously treated with immunotherapy: Lung-MAP nonmatched substudy S1800A – Reckamp KL, et al</vt:lpstr>
      <vt:lpstr>9004: Overall survival from a phase II randomized study of ramucirumab plus pembrolizumab versus standard of care for advanced non–small cell lung cancer previously treated with immunotherapy: Lung-MAP nonmatched substudy S1800A – Reckamp KL, et al</vt:lpstr>
      <vt:lpstr>9004: Overall survival from a phase II randomized study of ramucirumab plus pembrolizumab versus standard of care for advanced non–small cell lung cancer previously treated with immunotherapy: Lung-MAP nonmatched substudy S1800A – Reckamp KL, et al</vt:lpstr>
      <vt:lpstr>9004: Overall survival from a phase II randomized study of ramucirumab plus pembrolizumab versus standard of care for advanced non–small cell lung cancer previously treated with immunotherapy: Lung-MAP nonmatched substudy S1800A – Reckamp KL, et al</vt:lpstr>
      <vt:lpstr>9004: Overall survival from a phase II randomized study of ramucirumab plus pembrolizumab versus standard of care for advanced non–small cell lung cancer previously treated with immunotherapy: Lung-MAP nonmatched substudy S1800A – Reckamp KL, et al</vt:lpstr>
      <vt:lpstr>9005: Cabozantinib (C) plus atezolizumab (A) or C alone in patients (pts) with advanced non–small cell lung cancer (aNSCLC) previously treated with an immune checkpoint inhibitor (ICI): Results from Cohorts 7 and 20 of the COSMIC-021 study – Neal JW, et al</vt:lpstr>
      <vt:lpstr>9005: Cabozantinib (C) plus atezolizumab (A) or C alone in patients (pts) with advanced non–small cell lung cancer (aNSCLC) previously treated with an immune checkpoint inhibitor (ICI): Results from Cohorts 7 and 20 of the COSMIC-021 study – Neal JW, et al</vt:lpstr>
      <vt:lpstr>9005: Cabozantinib (C) plus atezolizumab (A) or C alone in patients (pts) with advanced non–small cell lung cancer (aNSCLC) previously treated with an immune checkpoint inhibitor (ICI): Results from Cohorts 7 and 20 of the COSMIC-021 study – Neal JW, et al</vt:lpstr>
      <vt:lpstr>9008: Amivantamab in patients with NSCLC with MET exon 14 skipping mutation: Updated results from the CHRYSALIS study – Krebs M, et al</vt:lpstr>
      <vt:lpstr>9008: Amivantamab in patients with NSCLC with MET exon 14 skipping mutation: Updated results from the CHRYSALIS study – Krebs M, et al</vt:lpstr>
      <vt:lpstr>9008: Amivantamab in patients with NSCLC with MET exon 14 skipping mutation: Updated results from the CHRYSALIS study – Krebs M, et al</vt:lpstr>
      <vt:lpstr>9015: Antitumor activity of sunvozertinib in NSCLC patients with EGFR Exon20 insertion mutations after platinum and anti-PD(L)1 treatment failures – Janne PA, et al</vt:lpstr>
      <vt:lpstr>9015: Antitumor activity of sunvozertinib in NSCLC patients with EGFR Exon20 insertion mutations after platinum and anti-PD(L)1 treatment failures – Janne PA, et al</vt:lpstr>
      <vt:lpstr>9015: Antitumor activity of sunvozertinib in NSCLC patients with EGFR Exon20 insertion mutations after platinum and anti-PD(L)1 treatment failures – Janne PA, et al</vt:lpstr>
      <vt:lpstr>9016: Telisotuzumab vedotin (Teliso-V) monotherapy in patients (pts) with previously treated c-Met–overexpressing (OE) advanced non-small cell lung cancer (NSCLC)  – Camidge DR, et al</vt:lpstr>
      <vt:lpstr>9016: Telisotuzumab vedotin (Teliso-V) monotherapy in patients (pts) with previously treated c-Met–overexpressing (OE) advanced non-small cell lung cancer (NSCLC)  – Camidge DR, et al</vt:lpstr>
      <vt:lpstr>9016: Telisotuzumab vedotin (Teliso-V) monotherapy in patients (pts) with previously treated c-Met–overexpressing (OE) advanced non-small cell lung cancer (NSCLC)  – Camidge DR, et al</vt:lpstr>
      <vt:lpstr>9017: Efficacy and safety of patritumab deruxtecan (HER3-DXd) in advanced/metastatic non-small cell lung cancer (NSCLC) without EGFR-activating mutations – Steuer CE, et al</vt:lpstr>
      <vt:lpstr>9017: Efficacy and safety of patritumab deruxtecan (HER3-DXd) in advanced/metastatic non-small cell lung cancer (NSCLC) without EGFR-activating mutations – Steuer CE, et al</vt:lpstr>
      <vt:lpstr>9017: Efficacy and safety of patritumab deruxtecan (HER3-DXd) in advanced/metastatic non-small cell lung cancer (NSCLC) without EGFR-activating mutations – Steuer CE, et al</vt:lpstr>
      <vt:lpstr>9018: Phase I trial of the RAF/MEK clamp VS-6766 in combination with everolimus using an intermittent schedule with expansion in NSCLC across multiple KRAS variants – Minchom AR, et al</vt:lpstr>
      <vt:lpstr>9018: Phase I trial of the RAF/MEK clamp VS-6766 in combination with everolimus using an intermittent schedule with expansion in NSCLC across multiple KRAS variants – Minchom AR, et al</vt:lpstr>
      <vt:lpstr>9018: Phase I trial of the RAF/MEK clamp VS-6766 in combination with everolimus using an intermittent schedule with expansion in NSCLC across multiple KRAS variants – Minchom AR, et al</vt:lpstr>
      <vt:lpstr>9019: A phase II study of AK112 (PD-1/VEGF bispecific) in combination with chemotherapy in patients with advanced non-small cell lung cancer – Zhao Y, et al</vt:lpstr>
      <vt:lpstr>9019: A phase II study of AK112 (PD-1/VEGF bispecific) in combination with chemotherapy in patients with advanced non-small cell lung cancer – Zhao Y, et al</vt:lpstr>
      <vt:lpstr>9019: A phase II study of AK112 (PD-1/VEGF bispecific) in combination with chemotherapy in patients with advanced non-small cell lung cancer – Zhao Y, et al</vt:lpstr>
      <vt:lpstr>Other malignancies</vt:lpstr>
      <vt:lpstr>LBA8507: SKYSCRAPER-02: Primary results of a phase III, randomized, double-blind, placebo-controlled study of atezolizumab (atezo) + carboplatin + etoposide (CE) with or without tiragolumab (tira) in patients (pts) with untreated extensive-stage small cell lung cancer (ES-SCLC) – Rudin CM, et al</vt:lpstr>
      <vt:lpstr>LBA8507: SKYSCRAPER-02: Primary results of a phase III, randomized, double-blind, placebo-controlled study of atezolizumab (atezo) + carboplatin + etoposide (CE) with or without tiragolumab (tira) in patients (pts) with untreated extensive-stage small cell lung cancer (ES-SCLC) – Rudin CM, et al</vt:lpstr>
      <vt:lpstr>LBA8507: SKYSCRAPER-02: Primary results of a phase III, randomized, double-blind, placebo-controlled study of atezolizumab (atezo) + carboplatin + etoposide (CE) with or without tiragolumab (tira) in patients (pts) with untreated extensive-stage small cell lung cancer (ES-SCLC) – Rudin CM, et al</vt:lpstr>
      <vt:lpstr>8505: Serplulimab, a novel anti-PD-1 antibody, plus chemotherapy versus chemotherapy alone as first-line treatment for extensive-stage small-cell lung cancer: An international randomized phase 3 study – Cheng Y, et al</vt:lpstr>
      <vt:lpstr>8505: Serplulimab, a novel anti-PD-1 antibody, plus chemotherapy versus chemotherapy alone as first-line treatment for extensive-stage small-cell lung cancer: An international randomized phase 3 study – Cheng Y, et al</vt:lpstr>
      <vt:lpstr>8505: Serplulimab, a novel anti-PD-1 antibody, plus chemotherapy versus chemotherapy alone as first-line treatment for extensive-stage small-cell lung cancer: An international randomized phase 3 study – Cheng Y, et al</vt:lpstr>
      <vt:lpstr>8516: Sintilimab plus anlotinib as second or further-line therapy for small cell lung cancer: An objective performance trial – Ma S, et al</vt:lpstr>
      <vt:lpstr>8516: Sintilimab plus anlotinib as second or further-line therapy for small cell lung cancer: An objective performance trial – Ma S, et al</vt:lpstr>
      <vt:lpstr>8516: Sintilimab plus anlotinib as second or further-line therapy for small cell lung cancer: An objective performance trial – Ma S, et al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2022 ASCO® ANNUAL MEETING</dc:title>
  <dc:creator>Clare Wheatcroft</dc:creator>
  <cp:lastModifiedBy>Clare Wheatcroft</cp:lastModifiedBy>
  <cp:revision>285</cp:revision>
  <dcterms:modified xsi:type="dcterms:W3CDTF">2022-06-30T17:37:16Z</dcterms:modified>
</cp:coreProperties>
</file>